
<file path=[Content_Types].xml><?xml version="1.0" encoding="utf-8"?>
<Types xmlns="http://schemas.openxmlformats.org/package/2006/content-types">
  <Override PartName="/ppt/slideMasters/slideMaster2.xml" ContentType="application/vnd.openxmlformats-officedocument.presentationml.slideMaster+xml"/>
  <Default Extension="png" ContentType="image/png"/>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9" r:id="rId2"/>
  </p:sldMasterIdLst>
  <p:handoutMasterIdLst>
    <p:handoutMasterId r:id="rId4"/>
  </p:handoutMasterIdLst>
  <p:sldIdLst>
    <p:sldId id="265" r:id="rId3"/>
  </p:sldIdLst>
  <p:sldSz cx="32404050" cy="43205400"/>
  <p:notesSz cx="7099300" cy="10234613"/>
  <p:defaultTextStyle>
    <a:defPPr>
      <a:defRPr lang="de-DE"/>
    </a:defPPr>
    <a:lvl1pPr algn="l" rtl="0" fontAlgn="base">
      <a:spcBef>
        <a:spcPct val="0"/>
      </a:spcBef>
      <a:spcAft>
        <a:spcPct val="0"/>
      </a:spcAft>
      <a:defRPr sz="108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108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108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108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10800" kern="1200">
        <a:solidFill>
          <a:schemeClr val="tx1"/>
        </a:solidFill>
        <a:latin typeface="Arial" charset="0"/>
        <a:ea typeface="ＭＳ Ｐゴシック"/>
        <a:cs typeface="ＭＳ Ｐゴシック"/>
      </a:defRPr>
    </a:lvl5pPr>
    <a:lvl6pPr marL="2286000" algn="l" defTabSz="914400" rtl="0" eaLnBrk="1" latinLnBrk="0" hangingPunct="1">
      <a:defRPr sz="10800" kern="1200">
        <a:solidFill>
          <a:schemeClr val="tx1"/>
        </a:solidFill>
        <a:latin typeface="Arial" charset="0"/>
        <a:ea typeface="ＭＳ Ｐゴシック"/>
        <a:cs typeface="ＭＳ Ｐゴシック"/>
      </a:defRPr>
    </a:lvl6pPr>
    <a:lvl7pPr marL="2743200" algn="l" defTabSz="914400" rtl="0" eaLnBrk="1" latinLnBrk="0" hangingPunct="1">
      <a:defRPr sz="10800" kern="1200">
        <a:solidFill>
          <a:schemeClr val="tx1"/>
        </a:solidFill>
        <a:latin typeface="Arial" charset="0"/>
        <a:ea typeface="ＭＳ Ｐゴシック"/>
        <a:cs typeface="ＭＳ Ｐゴシック"/>
      </a:defRPr>
    </a:lvl7pPr>
    <a:lvl8pPr marL="3200400" algn="l" defTabSz="914400" rtl="0" eaLnBrk="1" latinLnBrk="0" hangingPunct="1">
      <a:defRPr sz="10800" kern="1200">
        <a:solidFill>
          <a:schemeClr val="tx1"/>
        </a:solidFill>
        <a:latin typeface="Arial" charset="0"/>
        <a:ea typeface="ＭＳ Ｐゴシック"/>
        <a:cs typeface="ＭＳ Ｐゴシック"/>
      </a:defRPr>
    </a:lvl8pPr>
    <a:lvl9pPr marL="3657600" algn="l" defTabSz="914400" rtl="0" eaLnBrk="1" latinLnBrk="0" hangingPunct="1">
      <a:defRPr sz="10800"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6324C"/>
    <a:srgbClr val="70154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25" d="100"/>
          <a:sy n="25" d="100"/>
        </p:scale>
        <p:origin x="-1032" y="36"/>
      </p:cViewPr>
      <p:guideLst>
        <p:guide orient="horz" pos="13608"/>
        <p:guide pos="10206"/>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eaLnBrk="0" hangingPunct="0">
              <a:defRPr sz="1300"/>
            </a:lvl1pPr>
          </a:lstStyle>
          <a:p>
            <a:endParaRPr lang="en-GB"/>
          </a:p>
        </p:txBody>
      </p:sp>
      <p:sp>
        <p:nvSpPr>
          <p:cNvPr id="1843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eaLnBrk="0" hangingPunct="0">
              <a:defRPr sz="1300"/>
            </a:lvl1pPr>
          </a:lstStyle>
          <a:p>
            <a:fld id="{35618781-0A19-443F-B11B-70AB5267F2DC}" type="datetime1">
              <a:rPr lang="en-GB"/>
              <a:pPr/>
              <a:t>07/10/2011</a:t>
            </a:fld>
            <a:endParaRPr lang="en-GB"/>
          </a:p>
        </p:txBody>
      </p:sp>
      <p:sp>
        <p:nvSpPr>
          <p:cNvPr id="1843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eaLnBrk="0" hangingPunct="0">
              <a:defRPr sz="1300"/>
            </a:lvl1pPr>
          </a:lstStyle>
          <a:p>
            <a:endParaRPr lang="en-GB"/>
          </a:p>
        </p:txBody>
      </p:sp>
      <p:sp>
        <p:nvSpPr>
          <p:cNvPr id="1843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eaLnBrk="0" hangingPunct="0">
              <a:defRPr sz="1300"/>
            </a:lvl1pPr>
          </a:lstStyle>
          <a:p>
            <a:fld id="{387949A8-8D67-4358-81E2-C86BAB39AAB4}" type="slidenum">
              <a:rPr lang="en-GB"/>
              <a:pPr/>
              <a:t>‹N°›</a:t>
            </a:fld>
            <a:endParaRPr lang="en-GB"/>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42900" y="396875"/>
            <a:ext cx="6172200" cy="1651000"/>
          </a:xfrm>
          <a:prstGeom prst="rect">
            <a:avLst/>
          </a:prstGeom>
        </p:spPr>
        <p:txBody>
          <a:bodyPr vert="horz"/>
          <a:lstStyle/>
          <a:p>
            <a:r>
              <a:rPr lang="en-US" smtClean="0"/>
              <a:t>Click to edit Master title style</a:t>
            </a:r>
            <a:endParaRPr lang="de-DE"/>
          </a:p>
        </p:txBody>
      </p:sp>
      <p:sp>
        <p:nvSpPr>
          <p:cNvPr id="3" name="Inhaltsplatzhalter 2"/>
          <p:cNvSpPr>
            <a:spLocks noGrp="1"/>
          </p:cNvSpPr>
          <p:nvPr>
            <p:ph idx="1"/>
          </p:nvPr>
        </p:nvSpPr>
        <p:spPr>
          <a:xfrm>
            <a:off x="342900" y="2311400"/>
            <a:ext cx="6172200" cy="65373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934200"/>
            <a:ext cx="4114800" cy="8191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85825"/>
            <a:ext cx="4114800" cy="5943600"/>
          </a:xfrm>
        </p:spPr>
        <p:txBody>
          <a:bodyPr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344613" y="7753350"/>
            <a:ext cx="4114800" cy="1162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DD057786-C455-46E7-9ADE-394EEA6279A8}" type="datetimeFigureOut">
              <a:rPr lang="en-GB"/>
              <a:pPr>
                <a:defRPr/>
              </a:pPr>
              <a:t>07/10/2011</a:t>
            </a:fld>
            <a:endParaRPr lang="en-GB"/>
          </a:p>
        </p:txBody>
      </p:sp>
      <p:sp>
        <p:nvSpPr>
          <p:cNvPr id="6" name="Footer Placeholder 4"/>
          <p:cNvSpPr>
            <a:spLocks noGrp="1"/>
          </p:cNvSpPr>
          <p:nvPr>
            <p:ph type="ftr" sz="quarter" idx="11"/>
          </p:nvPr>
        </p:nvSpPr>
        <p:spPr>
          <a:ln/>
        </p:spPr>
        <p:txBody>
          <a:bodyPr/>
          <a:lstStyle>
            <a:lvl1pPr>
              <a:defRPr/>
            </a:lvl1pPr>
          </a:lstStyle>
          <a:p>
            <a:pPr>
              <a:defRPr/>
            </a:pPr>
            <a:endParaRPr lang="en-GB"/>
          </a:p>
        </p:txBody>
      </p:sp>
      <p:sp>
        <p:nvSpPr>
          <p:cNvPr id="7" name="Slide Number Placeholder 5"/>
          <p:cNvSpPr>
            <a:spLocks noGrp="1"/>
          </p:cNvSpPr>
          <p:nvPr>
            <p:ph type="sldNum" sz="quarter" idx="12"/>
          </p:nvPr>
        </p:nvSpPr>
        <p:spPr>
          <a:ln/>
        </p:spPr>
        <p:txBody>
          <a:bodyPr/>
          <a:lstStyle>
            <a:lvl1pPr>
              <a:defRPr/>
            </a:lvl1pPr>
          </a:lstStyle>
          <a:p>
            <a:pPr>
              <a:defRPr/>
            </a:pPr>
            <a:fld id="{9B55232C-A334-44ED-9CBB-00F5272401A0}" type="slidenum">
              <a:rPr lang="en-GB"/>
              <a:pPr>
                <a:defRPr/>
              </a:pPr>
              <a:t>‹N°›</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ln/>
        </p:spPr>
        <p:txBody>
          <a:bodyPr/>
          <a:lstStyle>
            <a:lvl1pPr>
              <a:defRPr/>
            </a:lvl1pPr>
          </a:lstStyle>
          <a:p>
            <a:pPr>
              <a:defRPr/>
            </a:pPr>
            <a:fld id="{26EB4399-8B9A-4A63-AB1F-D44A53319D6E}" type="datetimeFigureOut">
              <a:rPr lang="en-GB"/>
              <a:pPr>
                <a:defRPr/>
              </a:pPr>
              <a:t>07/10/2011</a:t>
            </a:fld>
            <a:endParaRPr lang="en-GB"/>
          </a:p>
        </p:txBody>
      </p:sp>
      <p:sp>
        <p:nvSpPr>
          <p:cNvPr id="5" name="Footer Placeholder 4"/>
          <p:cNvSpPr>
            <a:spLocks noGrp="1"/>
          </p:cNvSpPr>
          <p:nvPr>
            <p:ph type="ftr" sz="quarter" idx="11"/>
          </p:nvPr>
        </p:nvSpPr>
        <p:spPr>
          <a:ln/>
        </p:spPr>
        <p:txBody>
          <a:bodyPr/>
          <a:lstStyle>
            <a:lvl1pPr>
              <a:defRPr/>
            </a:lvl1pPr>
          </a:lstStyle>
          <a:p>
            <a:pPr>
              <a:defRPr/>
            </a:pPr>
            <a:endParaRPr lang="en-GB"/>
          </a:p>
        </p:txBody>
      </p:sp>
      <p:sp>
        <p:nvSpPr>
          <p:cNvPr id="6" name="Slide Number Placeholder 5"/>
          <p:cNvSpPr>
            <a:spLocks noGrp="1"/>
          </p:cNvSpPr>
          <p:nvPr>
            <p:ph type="sldNum" sz="quarter" idx="12"/>
          </p:nvPr>
        </p:nvSpPr>
        <p:spPr>
          <a:ln/>
        </p:spPr>
        <p:txBody>
          <a:bodyPr/>
          <a:lstStyle>
            <a:lvl1pPr>
              <a:defRPr/>
            </a:lvl1pPr>
          </a:lstStyle>
          <a:p>
            <a:pPr>
              <a:defRPr/>
            </a:pPr>
            <a:fld id="{5B423653-3360-477E-A917-B8C74936C904}" type="slidenum">
              <a:rPr lang="en-GB"/>
              <a:pPr>
                <a:defRPr/>
              </a:pPr>
              <a:t>‹N°›</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96875"/>
            <a:ext cx="1543050" cy="84518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96875"/>
            <a:ext cx="4476750" cy="8451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ln/>
        </p:spPr>
        <p:txBody>
          <a:bodyPr/>
          <a:lstStyle>
            <a:lvl1pPr>
              <a:defRPr/>
            </a:lvl1pPr>
          </a:lstStyle>
          <a:p>
            <a:pPr>
              <a:defRPr/>
            </a:pPr>
            <a:fld id="{AA6940C2-8A31-4E5E-A776-4650C5B6E7F4}" type="datetimeFigureOut">
              <a:rPr lang="en-GB"/>
              <a:pPr>
                <a:defRPr/>
              </a:pPr>
              <a:t>07/10/2011</a:t>
            </a:fld>
            <a:endParaRPr lang="en-GB"/>
          </a:p>
        </p:txBody>
      </p:sp>
      <p:sp>
        <p:nvSpPr>
          <p:cNvPr id="5" name="Footer Placeholder 4"/>
          <p:cNvSpPr>
            <a:spLocks noGrp="1"/>
          </p:cNvSpPr>
          <p:nvPr>
            <p:ph type="ftr" sz="quarter" idx="11"/>
          </p:nvPr>
        </p:nvSpPr>
        <p:spPr>
          <a:ln/>
        </p:spPr>
        <p:txBody>
          <a:bodyPr/>
          <a:lstStyle>
            <a:lvl1pPr>
              <a:defRPr/>
            </a:lvl1pPr>
          </a:lstStyle>
          <a:p>
            <a:pPr>
              <a:defRPr/>
            </a:pPr>
            <a:endParaRPr lang="en-GB"/>
          </a:p>
        </p:txBody>
      </p:sp>
      <p:sp>
        <p:nvSpPr>
          <p:cNvPr id="6" name="Slide Number Placeholder 5"/>
          <p:cNvSpPr>
            <a:spLocks noGrp="1"/>
          </p:cNvSpPr>
          <p:nvPr>
            <p:ph type="sldNum" sz="quarter" idx="12"/>
          </p:nvPr>
        </p:nvSpPr>
        <p:spPr>
          <a:ln/>
        </p:spPr>
        <p:txBody>
          <a:bodyPr/>
          <a:lstStyle>
            <a:lvl1pPr>
              <a:defRPr/>
            </a:lvl1pPr>
          </a:lstStyle>
          <a:p>
            <a:pPr>
              <a:defRPr/>
            </a:pPr>
            <a:fld id="{B6288099-D084-44AA-9C3E-7FC93A09D00C}" type="slidenum">
              <a:rPr lang="en-GB"/>
              <a:pPr>
                <a:defRPr/>
              </a:pPr>
              <a:t>‹N°›</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6575"/>
            <a:ext cx="5829300" cy="2124075"/>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613400"/>
            <a:ext cx="4800600" cy="253206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ln/>
        </p:spPr>
        <p:txBody>
          <a:bodyPr/>
          <a:lstStyle>
            <a:lvl1pPr>
              <a:defRPr/>
            </a:lvl1pPr>
          </a:lstStyle>
          <a:p>
            <a:pPr>
              <a:defRPr/>
            </a:pPr>
            <a:fld id="{E2C791D0-7143-4420-A4F4-3DFB45114720}" type="datetimeFigureOut">
              <a:rPr lang="en-GB"/>
              <a:pPr>
                <a:defRPr/>
              </a:pPr>
              <a:t>07/10/2011</a:t>
            </a:fld>
            <a:endParaRPr lang="en-GB"/>
          </a:p>
        </p:txBody>
      </p:sp>
      <p:sp>
        <p:nvSpPr>
          <p:cNvPr id="5" name="Footer Placeholder 4"/>
          <p:cNvSpPr>
            <a:spLocks noGrp="1"/>
          </p:cNvSpPr>
          <p:nvPr>
            <p:ph type="ftr" sz="quarter" idx="11"/>
          </p:nvPr>
        </p:nvSpPr>
        <p:spPr>
          <a:ln/>
        </p:spPr>
        <p:txBody>
          <a:bodyPr/>
          <a:lstStyle>
            <a:lvl1pPr>
              <a:defRPr/>
            </a:lvl1pPr>
          </a:lstStyle>
          <a:p>
            <a:pPr>
              <a:defRPr/>
            </a:pPr>
            <a:endParaRPr lang="en-GB"/>
          </a:p>
        </p:txBody>
      </p:sp>
      <p:sp>
        <p:nvSpPr>
          <p:cNvPr id="6" name="Slide Number Placeholder 5"/>
          <p:cNvSpPr>
            <a:spLocks noGrp="1"/>
          </p:cNvSpPr>
          <p:nvPr>
            <p:ph type="sldNum" sz="quarter" idx="12"/>
          </p:nvPr>
        </p:nvSpPr>
        <p:spPr>
          <a:ln/>
        </p:spPr>
        <p:txBody>
          <a:bodyPr/>
          <a:lstStyle>
            <a:lvl1pPr>
              <a:defRPr/>
            </a:lvl1pPr>
          </a:lstStyle>
          <a:p>
            <a:pPr>
              <a:defRPr/>
            </a:pPr>
            <a:fld id="{B6505BB7-50DF-4737-BB03-4471F024F39D}" type="slidenum">
              <a:rPr lang="en-GB"/>
              <a:pPr>
                <a:defRPr/>
              </a:pPr>
              <a:t>‹N°›</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ln/>
        </p:spPr>
        <p:txBody>
          <a:bodyPr/>
          <a:lstStyle>
            <a:lvl1pPr>
              <a:defRPr/>
            </a:lvl1pPr>
          </a:lstStyle>
          <a:p>
            <a:pPr>
              <a:defRPr/>
            </a:pPr>
            <a:fld id="{F5C15F86-BFCE-4D08-A44C-9D3D866D42E3}" type="datetimeFigureOut">
              <a:rPr lang="en-GB"/>
              <a:pPr>
                <a:defRPr/>
              </a:pPr>
              <a:t>07/10/2011</a:t>
            </a:fld>
            <a:endParaRPr lang="en-GB"/>
          </a:p>
        </p:txBody>
      </p:sp>
      <p:sp>
        <p:nvSpPr>
          <p:cNvPr id="5" name="Footer Placeholder 4"/>
          <p:cNvSpPr>
            <a:spLocks noGrp="1"/>
          </p:cNvSpPr>
          <p:nvPr>
            <p:ph type="ftr" sz="quarter" idx="11"/>
          </p:nvPr>
        </p:nvSpPr>
        <p:spPr>
          <a:ln/>
        </p:spPr>
        <p:txBody>
          <a:bodyPr/>
          <a:lstStyle>
            <a:lvl1pPr>
              <a:defRPr/>
            </a:lvl1pPr>
          </a:lstStyle>
          <a:p>
            <a:pPr>
              <a:defRPr/>
            </a:pPr>
            <a:endParaRPr lang="en-GB"/>
          </a:p>
        </p:txBody>
      </p:sp>
      <p:sp>
        <p:nvSpPr>
          <p:cNvPr id="6" name="Slide Number Placeholder 5"/>
          <p:cNvSpPr>
            <a:spLocks noGrp="1"/>
          </p:cNvSpPr>
          <p:nvPr>
            <p:ph type="sldNum" sz="quarter" idx="12"/>
          </p:nvPr>
        </p:nvSpPr>
        <p:spPr>
          <a:ln/>
        </p:spPr>
        <p:txBody>
          <a:bodyPr/>
          <a:lstStyle>
            <a:lvl1pPr>
              <a:defRPr/>
            </a:lvl1pPr>
          </a:lstStyle>
          <a:p>
            <a:pPr>
              <a:defRPr/>
            </a:pPr>
            <a:fld id="{7A8B962C-828D-4C7B-88A6-40C846FE60E0}" type="slidenum">
              <a:rPr lang="en-GB"/>
              <a:pPr>
                <a:defRPr/>
              </a:pPr>
              <a:t>‹N°›</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6365875"/>
            <a:ext cx="5829300" cy="1966913"/>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4198938"/>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fld id="{79ACB6D2-F263-432E-B120-F73AC11D128C}" type="datetimeFigureOut">
              <a:rPr lang="en-GB"/>
              <a:pPr>
                <a:defRPr/>
              </a:pPr>
              <a:t>07/10/2011</a:t>
            </a:fld>
            <a:endParaRPr lang="en-GB"/>
          </a:p>
        </p:txBody>
      </p:sp>
      <p:sp>
        <p:nvSpPr>
          <p:cNvPr id="5" name="Footer Placeholder 4"/>
          <p:cNvSpPr>
            <a:spLocks noGrp="1"/>
          </p:cNvSpPr>
          <p:nvPr>
            <p:ph type="ftr" sz="quarter" idx="11"/>
          </p:nvPr>
        </p:nvSpPr>
        <p:spPr>
          <a:ln/>
        </p:spPr>
        <p:txBody>
          <a:bodyPr/>
          <a:lstStyle>
            <a:lvl1pPr>
              <a:defRPr/>
            </a:lvl1pPr>
          </a:lstStyle>
          <a:p>
            <a:pPr>
              <a:defRPr/>
            </a:pPr>
            <a:endParaRPr lang="en-GB"/>
          </a:p>
        </p:txBody>
      </p:sp>
      <p:sp>
        <p:nvSpPr>
          <p:cNvPr id="6" name="Slide Number Placeholder 5"/>
          <p:cNvSpPr>
            <a:spLocks noGrp="1"/>
          </p:cNvSpPr>
          <p:nvPr>
            <p:ph type="sldNum" sz="quarter" idx="12"/>
          </p:nvPr>
        </p:nvSpPr>
        <p:spPr>
          <a:ln/>
        </p:spPr>
        <p:txBody>
          <a:bodyPr/>
          <a:lstStyle>
            <a:lvl1pPr>
              <a:defRPr/>
            </a:lvl1pPr>
          </a:lstStyle>
          <a:p>
            <a:pPr>
              <a:defRPr/>
            </a:pPr>
            <a:fld id="{EBD231DF-1BFF-4144-B874-23025E7E3ABE}" type="slidenum">
              <a:rPr lang="en-GB"/>
              <a:pPr>
                <a:defRPr/>
              </a:pPr>
              <a:t>‹N°›</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a:ln/>
        </p:spPr>
        <p:txBody>
          <a:bodyPr/>
          <a:lstStyle>
            <a:lvl1pPr>
              <a:defRPr/>
            </a:lvl1pPr>
          </a:lstStyle>
          <a:p>
            <a:pPr>
              <a:defRPr/>
            </a:pPr>
            <a:fld id="{CAA15EDA-C74C-4BAB-86CF-C156430638F6}" type="datetimeFigureOut">
              <a:rPr lang="en-GB"/>
              <a:pPr>
                <a:defRPr/>
              </a:pPr>
              <a:t>07/10/2011</a:t>
            </a:fld>
            <a:endParaRPr lang="en-GB"/>
          </a:p>
        </p:txBody>
      </p:sp>
      <p:sp>
        <p:nvSpPr>
          <p:cNvPr id="6" name="Footer Placeholder 4"/>
          <p:cNvSpPr>
            <a:spLocks noGrp="1"/>
          </p:cNvSpPr>
          <p:nvPr>
            <p:ph type="ftr" sz="quarter" idx="11"/>
          </p:nvPr>
        </p:nvSpPr>
        <p:spPr>
          <a:ln/>
        </p:spPr>
        <p:txBody>
          <a:bodyPr/>
          <a:lstStyle>
            <a:lvl1pPr>
              <a:defRPr/>
            </a:lvl1pPr>
          </a:lstStyle>
          <a:p>
            <a:pPr>
              <a:defRPr/>
            </a:pPr>
            <a:endParaRPr lang="en-GB"/>
          </a:p>
        </p:txBody>
      </p:sp>
      <p:sp>
        <p:nvSpPr>
          <p:cNvPr id="7" name="Slide Number Placeholder 5"/>
          <p:cNvSpPr>
            <a:spLocks noGrp="1"/>
          </p:cNvSpPr>
          <p:nvPr>
            <p:ph type="sldNum" sz="quarter" idx="12"/>
          </p:nvPr>
        </p:nvSpPr>
        <p:spPr>
          <a:ln/>
        </p:spPr>
        <p:txBody>
          <a:bodyPr/>
          <a:lstStyle>
            <a:lvl1pPr>
              <a:defRPr/>
            </a:lvl1pPr>
          </a:lstStyle>
          <a:p>
            <a:pPr>
              <a:defRPr/>
            </a:pPr>
            <a:fld id="{C128DC0F-F74F-43F6-B8AA-2CC60D2A7870}" type="slidenum">
              <a:rPr lang="en-GB"/>
              <a:pPr>
                <a:defRPr/>
              </a:pPr>
              <a:t>‹N°›</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217738"/>
            <a:ext cx="3030538"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3141663"/>
            <a:ext cx="3030538"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217738"/>
            <a:ext cx="3030537"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3141663"/>
            <a:ext cx="3030537"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a:ln/>
        </p:spPr>
        <p:txBody>
          <a:bodyPr/>
          <a:lstStyle>
            <a:lvl1pPr>
              <a:defRPr/>
            </a:lvl1pPr>
          </a:lstStyle>
          <a:p>
            <a:pPr>
              <a:defRPr/>
            </a:pPr>
            <a:fld id="{D9CD304F-AB2F-402B-AAF9-489D9C17988C}" type="datetimeFigureOut">
              <a:rPr lang="en-GB"/>
              <a:pPr>
                <a:defRPr/>
              </a:pPr>
              <a:t>07/10/2011</a:t>
            </a:fld>
            <a:endParaRPr lang="en-GB"/>
          </a:p>
        </p:txBody>
      </p:sp>
      <p:sp>
        <p:nvSpPr>
          <p:cNvPr id="8" name="Footer Placeholder 4"/>
          <p:cNvSpPr>
            <a:spLocks noGrp="1"/>
          </p:cNvSpPr>
          <p:nvPr>
            <p:ph type="ftr" sz="quarter" idx="11"/>
          </p:nvPr>
        </p:nvSpPr>
        <p:spPr>
          <a:ln/>
        </p:spPr>
        <p:txBody>
          <a:bodyPr/>
          <a:lstStyle>
            <a:lvl1pPr>
              <a:defRPr/>
            </a:lvl1pPr>
          </a:lstStyle>
          <a:p>
            <a:pPr>
              <a:defRPr/>
            </a:pPr>
            <a:endParaRPr lang="en-GB"/>
          </a:p>
        </p:txBody>
      </p:sp>
      <p:sp>
        <p:nvSpPr>
          <p:cNvPr id="9" name="Slide Number Placeholder 5"/>
          <p:cNvSpPr>
            <a:spLocks noGrp="1"/>
          </p:cNvSpPr>
          <p:nvPr>
            <p:ph type="sldNum" sz="quarter" idx="12"/>
          </p:nvPr>
        </p:nvSpPr>
        <p:spPr>
          <a:ln/>
        </p:spPr>
        <p:txBody>
          <a:bodyPr/>
          <a:lstStyle>
            <a:lvl1pPr>
              <a:defRPr/>
            </a:lvl1pPr>
          </a:lstStyle>
          <a:p>
            <a:pPr>
              <a:defRPr/>
            </a:pPr>
            <a:fld id="{8EB5476F-0029-412C-936C-E766A0676B2A}" type="slidenum">
              <a:rPr lang="en-GB"/>
              <a:pPr>
                <a:defRPr/>
              </a:pPr>
              <a:t>‹N°›</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a:ln/>
        </p:spPr>
        <p:txBody>
          <a:bodyPr/>
          <a:lstStyle>
            <a:lvl1pPr>
              <a:defRPr/>
            </a:lvl1pPr>
          </a:lstStyle>
          <a:p>
            <a:pPr>
              <a:defRPr/>
            </a:pPr>
            <a:fld id="{D88F1A32-D0D6-4B00-AACF-CD00B531ECD4}" type="datetimeFigureOut">
              <a:rPr lang="en-GB"/>
              <a:pPr>
                <a:defRPr/>
              </a:pPr>
              <a:t>07/10/2011</a:t>
            </a:fld>
            <a:endParaRPr lang="en-GB"/>
          </a:p>
        </p:txBody>
      </p:sp>
      <p:sp>
        <p:nvSpPr>
          <p:cNvPr id="4" name="Footer Placeholder 4"/>
          <p:cNvSpPr>
            <a:spLocks noGrp="1"/>
          </p:cNvSpPr>
          <p:nvPr>
            <p:ph type="ftr" sz="quarter" idx="11"/>
          </p:nvPr>
        </p:nvSpPr>
        <p:spPr>
          <a:ln/>
        </p:spPr>
        <p:txBody>
          <a:bodyPr/>
          <a:lstStyle>
            <a:lvl1pPr>
              <a:defRPr/>
            </a:lvl1pPr>
          </a:lstStyle>
          <a:p>
            <a:pPr>
              <a:defRPr/>
            </a:pPr>
            <a:endParaRPr lang="en-GB"/>
          </a:p>
        </p:txBody>
      </p:sp>
      <p:sp>
        <p:nvSpPr>
          <p:cNvPr id="5" name="Slide Number Placeholder 5"/>
          <p:cNvSpPr>
            <a:spLocks noGrp="1"/>
          </p:cNvSpPr>
          <p:nvPr>
            <p:ph type="sldNum" sz="quarter" idx="12"/>
          </p:nvPr>
        </p:nvSpPr>
        <p:spPr>
          <a:ln/>
        </p:spPr>
        <p:txBody>
          <a:bodyPr/>
          <a:lstStyle>
            <a:lvl1pPr>
              <a:defRPr/>
            </a:lvl1pPr>
          </a:lstStyle>
          <a:p>
            <a:pPr>
              <a:defRPr/>
            </a:pPr>
            <a:fld id="{D5E81E06-6A01-4E33-B81D-B55CC5606092}" type="slidenum">
              <a:rPr lang="en-GB"/>
              <a:pPr>
                <a:defRPr/>
              </a:pPr>
              <a:t>‹N°›</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E7A981FE-8383-4D3F-93B0-97E7AD9C41BE}" type="datetimeFigureOut">
              <a:rPr lang="en-GB"/>
              <a:pPr>
                <a:defRPr/>
              </a:pPr>
              <a:t>07/10/2011</a:t>
            </a:fld>
            <a:endParaRPr lang="en-GB"/>
          </a:p>
        </p:txBody>
      </p:sp>
      <p:sp>
        <p:nvSpPr>
          <p:cNvPr id="3" name="Footer Placeholder 4"/>
          <p:cNvSpPr>
            <a:spLocks noGrp="1"/>
          </p:cNvSpPr>
          <p:nvPr>
            <p:ph type="ftr" sz="quarter" idx="11"/>
          </p:nvPr>
        </p:nvSpPr>
        <p:spPr>
          <a:ln/>
        </p:spPr>
        <p:txBody>
          <a:bodyPr/>
          <a:lstStyle>
            <a:lvl1pPr>
              <a:defRPr/>
            </a:lvl1pPr>
          </a:lstStyle>
          <a:p>
            <a:pPr>
              <a:defRPr/>
            </a:pPr>
            <a:endParaRPr lang="en-GB"/>
          </a:p>
        </p:txBody>
      </p:sp>
      <p:sp>
        <p:nvSpPr>
          <p:cNvPr id="4" name="Slide Number Placeholder 5"/>
          <p:cNvSpPr>
            <a:spLocks noGrp="1"/>
          </p:cNvSpPr>
          <p:nvPr>
            <p:ph type="sldNum" sz="quarter" idx="12"/>
          </p:nvPr>
        </p:nvSpPr>
        <p:spPr>
          <a:ln/>
        </p:spPr>
        <p:txBody>
          <a:bodyPr/>
          <a:lstStyle>
            <a:lvl1pPr>
              <a:defRPr/>
            </a:lvl1pPr>
          </a:lstStyle>
          <a:p>
            <a:pPr>
              <a:defRPr/>
            </a:pPr>
            <a:fld id="{F4A24AC9-4FA1-4EF1-B797-761885DEA8B7}" type="slidenum">
              <a:rPr lang="en-GB"/>
              <a:pPr>
                <a:defRPr/>
              </a:pPr>
              <a:t>‹N°›</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3700"/>
            <a:ext cx="2255838" cy="1679575"/>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93700"/>
            <a:ext cx="3833812" cy="8455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2073275"/>
            <a:ext cx="2255838" cy="6775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4A45914B-C6E7-4B9D-BEF4-1CABED09ECD4}" type="datetimeFigureOut">
              <a:rPr lang="en-GB"/>
              <a:pPr>
                <a:defRPr/>
              </a:pPr>
              <a:t>07/10/2011</a:t>
            </a:fld>
            <a:endParaRPr lang="en-GB"/>
          </a:p>
        </p:txBody>
      </p:sp>
      <p:sp>
        <p:nvSpPr>
          <p:cNvPr id="6" name="Footer Placeholder 4"/>
          <p:cNvSpPr>
            <a:spLocks noGrp="1"/>
          </p:cNvSpPr>
          <p:nvPr>
            <p:ph type="ftr" sz="quarter" idx="11"/>
          </p:nvPr>
        </p:nvSpPr>
        <p:spPr>
          <a:ln/>
        </p:spPr>
        <p:txBody>
          <a:bodyPr/>
          <a:lstStyle>
            <a:lvl1pPr>
              <a:defRPr/>
            </a:lvl1pPr>
          </a:lstStyle>
          <a:p>
            <a:pPr>
              <a:defRPr/>
            </a:pPr>
            <a:endParaRPr lang="en-GB"/>
          </a:p>
        </p:txBody>
      </p:sp>
      <p:sp>
        <p:nvSpPr>
          <p:cNvPr id="7" name="Slide Number Placeholder 5"/>
          <p:cNvSpPr>
            <a:spLocks noGrp="1"/>
          </p:cNvSpPr>
          <p:nvPr>
            <p:ph type="sldNum" sz="quarter" idx="12"/>
          </p:nvPr>
        </p:nvSpPr>
        <p:spPr>
          <a:ln/>
        </p:spPr>
        <p:txBody>
          <a:bodyPr/>
          <a:lstStyle>
            <a:lvl1pPr>
              <a:defRPr/>
            </a:lvl1pPr>
          </a:lstStyle>
          <a:p>
            <a:pPr>
              <a:defRPr/>
            </a:pPr>
            <a:fld id="{EE33193A-D5CA-4B28-BE19-82ACAADAB552}" type="slidenum">
              <a:rPr lang="en-GB"/>
              <a:pPr>
                <a:defRPr/>
              </a:pPr>
              <a:t>‹N°›</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Bild 8"/>
          <p:cNvPicPr>
            <a:picLocks noChangeAspect="1"/>
          </p:cNvPicPr>
          <p:nvPr/>
        </p:nvPicPr>
        <p:blipFill>
          <a:blip r:embed="rId3"/>
          <a:srcRect/>
          <a:stretch>
            <a:fillRect/>
          </a:stretch>
        </p:blipFill>
        <p:spPr bwMode="auto">
          <a:xfrm>
            <a:off x="0" y="0"/>
            <a:ext cx="32404050" cy="42325925"/>
          </a:xfrm>
          <a:prstGeom prst="rect">
            <a:avLst/>
          </a:prstGeom>
          <a:noFill/>
          <a:ln w="9525">
            <a:noFill/>
            <a:miter lim="800000"/>
            <a:headEnd/>
            <a:tailEnd/>
          </a:ln>
        </p:spPr>
      </p:pic>
      <p:sp>
        <p:nvSpPr>
          <p:cNvPr id="1027" name="Line 8"/>
          <p:cNvSpPr>
            <a:spLocks noChangeShapeType="1"/>
          </p:cNvSpPr>
          <p:nvPr/>
        </p:nvSpPr>
        <p:spPr bwMode="auto">
          <a:xfrm>
            <a:off x="1538288" y="9015413"/>
            <a:ext cx="20042187" cy="0"/>
          </a:xfrm>
          <a:prstGeom prst="line">
            <a:avLst/>
          </a:prstGeom>
          <a:noFill/>
          <a:ln w="9525">
            <a:solidFill>
              <a:srgbClr val="214B68"/>
            </a:solidFill>
            <a:round/>
            <a:headEnd/>
            <a:tailEnd/>
          </a:ln>
          <a:extLst>
            <a:ext uri="{909E8E84-426E-40DD-AFC4-6F175D3DCCD1}"/>
          </a:extLst>
        </p:spPr>
        <p:txBody>
          <a:bodyPr wrap="none" anchor="ctr"/>
          <a:lstStyle/>
          <a:p>
            <a:pPr eaLnBrk="0" hangingPunct="0">
              <a:defRPr/>
            </a:pPr>
            <a:endParaRPr lang="en-US" sz="2400">
              <a:ea typeface="ＭＳ Ｐゴシック" charset="-128"/>
              <a:cs typeface="+mn-cs"/>
            </a:endParaRPr>
          </a:p>
        </p:txBody>
      </p:sp>
      <p:sp>
        <p:nvSpPr>
          <p:cNvPr id="1035" name="Text Box 11"/>
          <p:cNvSpPr txBox="1">
            <a:spLocks noChangeArrowheads="1"/>
          </p:cNvSpPr>
          <p:nvPr/>
        </p:nvSpPr>
        <p:spPr bwMode="auto">
          <a:xfrm>
            <a:off x="26373138" y="6681788"/>
            <a:ext cx="6157912" cy="762000"/>
          </a:xfrm>
          <a:prstGeom prst="rect">
            <a:avLst/>
          </a:prstGeom>
          <a:noFill/>
          <a:ln w="9525">
            <a:noFill/>
            <a:miter lim="800000"/>
            <a:headEnd/>
            <a:tailEnd/>
          </a:ln>
        </p:spPr>
        <p:txBody>
          <a:bodyPr lIns="0" tIns="0" rIns="0" bIns="0">
            <a:spAutoFit/>
          </a:bodyPr>
          <a:lstStyle/>
          <a:p>
            <a:pPr defTabSz="3787775" eaLnBrk="0" hangingPunct="0">
              <a:defRPr/>
            </a:pPr>
            <a:r>
              <a:rPr lang="de-DE" sz="5000">
                <a:solidFill>
                  <a:schemeClr val="folHlink"/>
                </a:solidFill>
              </a:rPr>
              <a:t>www.cost.eu/fa</a:t>
            </a:r>
          </a:p>
        </p:txBody>
      </p:sp>
    </p:spTree>
  </p:cSld>
  <p:clrMap bg1="lt1" tx1="dk1" bg2="lt2" tx2="dk2" accent1="accent1" accent2="accent2" accent3="accent3" accent4="accent4" accent5="accent5" accent6="accent6" hlink="hlink" folHlink="folHlink"/>
  <p:sldLayoutIdLst>
    <p:sldLayoutId id="2147483660" r:id="rId1"/>
  </p:sldLayoutIdLst>
  <p:timing>
    <p:tnLst>
      <p:par>
        <p:cTn id="1" dur="indefinite" restart="never" nodeType="tmRoot"/>
      </p:par>
    </p:tnLst>
  </p:timing>
  <p:txStyles>
    <p:titleStyle>
      <a:lvl1pPr algn="l" defTabSz="4124325" rtl="0" eaLnBrk="0" fontAlgn="base" hangingPunct="0">
        <a:spcBef>
          <a:spcPct val="0"/>
        </a:spcBef>
        <a:spcAft>
          <a:spcPct val="0"/>
        </a:spcAft>
        <a:defRPr sz="8100">
          <a:solidFill>
            <a:schemeClr val="folHlink"/>
          </a:solidFill>
          <a:latin typeface="+mj-lt"/>
          <a:ea typeface="+mj-ea"/>
          <a:cs typeface="+mj-cs"/>
        </a:defRPr>
      </a:lvl1pPr>
      <a:lvl2pPr algn="l" defTabSz="4124325" rtl="0" eaLnBrk="0" fontAlgn="base" hangingPunct="0">
        <a:spcBef>
          <a:spcPct val="0"/>
        </a:spcBef>
        <a:spcAft>
          <a:spcPct val="0"/>
        </a:spcAft>
        <a:defRPr sz="8100">
          <a:solidFill>
            <a:schemeClr val="folHlink"/>
          </a:solidFill>
          <a:latin typeface="Arial" charset="0"/>
          <a:ea typeface="ＭＳ Ｐゴシック" charset="-128"/>
          <a:cs typeface="ＭＳ Ｐゴシック" charset="-128"/>
        </a:defRPr>
      </a:lvl2pPr>
      <a:lvl3pPr algn="l" defTabSz="4124325" rtl="0" eaLnBrk="0" fontAlgn="base" hangingPunct="0">
        <a:spcBef>
          <a:spcPct val="0"/>
        </a:spcBef>
        <a:spcAft>
          <a:spcPct val="0"/>
        </a:spcAft>
        <a:defRPr sz="8100">
          <a:solidFill>
            <a:schemeClr val="folHlink"/>
          </a:solidFill>
          <a:latin typeface="Arial" charset="0"/>
          <a:ea typeface="ＭＳ Ｐゴシック" charset="-128"/>
          <a:cs typeface="ＭＳ Ｐゴシック" charset="-128"/>
        </a:defRPr>
      </a:lvl3pPr>
      <a:lvl4pPr algn="l" defTabSz="4124325" rtl="0" eaLnBrk="0" fontAlgn="base" hangingPunct="0">
        <a:spcBef>
          <a:spcPct val="0"/>
        </a:spcBef>
        <a:spcAft>
          <a:spcPct val="0"/>
        </a:spcAft>
        <a:defRPr sz="8100">
          <a:solidFill>
            <a:schemeClr val="folHlink"/>
          </a:solidFill>
          <a:latin typeface="Arial" charset="0"/>
          <a:ea typeface="ＭＳ Ｐゴシック" charset="-128"/>
          <a:cs typeface="ＭＳ Ｐゴシック" charset="-128"/>
        </a:defRPr>
      </a:lvl4pPr>
      <a:lvl5pPr algn="l" defTabSz="4124325" rtl="0" eaLnBrk="0" fontAlgn="base" hangingPunct="0">
        <a:spcBef>
          <a:spcPct val="0"/>
        </a:spcBef>
        <a:spcAft>
          <a:spcPct val="0"/>
        </a:spcAft>
        <a:defRPr sz="8100">
          <a:solidFill>
            <a:schemeClr val="folHlink"/>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a:solidFill>
            <a:schemeClr val="folHlink"/>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a:solidFill>
            <a:schemeClr val="folHlink"/>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a:solidFill>
            <a:schemeClr val="folHlink"/>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a:solidFill>
            <a:schemeClr val="folHlink"/>
          </a:solidFill>
          <a:latin typeface="Arial" charset="0"/>
          <a:ea typeface="ＭＳ Ｐゴシック" charset="-128"/>
          <a:cs typeface="ＭＳ Ｐゴシック" charset="-128"/>
        </a:defRPr>
      </a:lvl9pPr>
    </p:titleStyle>
    <p:bodyStyle>
      <a:lvl1pPr marL="1546225" indent="-1546225" algn="l" defTabSz="4124325" rtl="0" eaLnBrk="0" fontAlgn="base" hangingPunct="0">
        <a:spcBef>
          <a:spcPct val="20000"/>
        </a:spcBef>
        <a:spcAft>
          <a:spcPct val="0"/>
        </a:spcAft>
        <a:defRPr sz="5400">
          <a:solidFill>
            <a:schemeClr val="tx1"/>
          </a:solidFill>
          <a:latin typeface="+mn-lt"/>
          <a:ea typeface="+mn-ea"/>
          <a:cs typeface="+mn-cs"/>
        </a:defRPr>
      </a:lvl1pPr>
      <a:lvl2pPr marL="3451225" indent="-1289050" algn="l" defTabSz="4124325" rtl="0" eaLnBrk="0" fontAlgn="base" hangingPunct="0">
        <a:spcBef>
          <a:spcPct val="20000"/>
        </a:spcBef>
        <a:spcAft>
          <a:spcPct val="0"/>
        </a:spcAft>
        <a:buChar char="–"/>
        <a:defRPr sz="12600">
          <a:solidFill>
            <a:schemeClr val="tx1"/>
          </a:solidFill>
          <a:latin typeface="+mn-lt"/>
          <a:ea typeface="+mn-ea"/>
          <a:cs typeface="ＭＳ Ｐゴシック"/>
        </a:defRPr>
      </a:lvl2pPr>
      <a:lvl3pPr marL="5341938" indent="-1031875" algn="l" defTabSz="4124325" rtl="0" eaLnBrk="0" fontAlgn="base" hangingPunct="0">
        <a:spcBef>
          <a:spcPct val="20000"/>
        </a:spcBef>
        <a:spcAft>
          <a:spcPct val="0"/>
        </a:spcAft>
        <a:buChar char="•"/>
        <a:defRPr sz="10800">
          <a:solidFill>
            <a:schemeClr val="tx1"/>
          </a:solidFill>
          <a:latin typeface="+mn-lt"/>
          <a:ea typeface="+mn-ea"/>
          <a:cs typeface="ＭＳ Ｐゴシック"/>
        </a:defRPr>
      </a:lvl3pPr>
      <a:lvl4pPr marL="7231063" indent="-1030288" algn="l" defTabSz="4124325" rtl="0" eaLnBrk="0" fontAlgn="base" hangingPunct="0">
        <a:spcBef>
          <a:spcPct val="20000"/>
        </a:spcBef>
        <a:spcAft>
          <a:spcPct val="0"/>
        </a:spcAft>
        <a:buChar char="–"/>
        <a:defRPr sz="9000">
          <a:solidFill>
            <a:schemeClr val="tx1"/>
          </a:solidFill>
          <a:latin typeface="+mn-lt"/>
          <a:ea typeface="+mn-ea"/>
          <a:cs typeface="ＭＳ Ｐゴシック"/>
        </a:defRPr>
      </a:lvl4pPr>
      <a:lvl5pPr marL="9121775" indent="-1030288" algn="l" defTabSz="4124325" rtl="0" eaLnBrk="0" fontAlgn="base" hangingPunct="0">
        <a:spcBef>
          <a:spcPct val="20000"/>
        </a:spcBef>
        <a:spcAft>
          <a:spcPct val="0"/>
        </a:spcAft>
        <a:buChar char="»"/>
        <a:defRPr sz="9000">
          <a:solidFill>
            <a:schemeClr val="tx1"/>
          </a:solidFill>
          <a:latin typeface="+mn-lt"/>
          <a:ea typeface="+mn-ea"/>
          <a:cs typeface="ＭＳ Ｐゴシック"/>
        </a:defRPr>
      </a:lvl5pPr>
      <a:lvl6pPr marL="2479675" indent="-228600" algn="l" rtl="0" eaLnBrk="1" fontAlgn="base" hangingPunct="1">
        <a:spcBef>
          <a:spcPct val="20000"/>
        </a:spcBef>
        <a:spcAft>
          <a:spcPct val="0"/>
        </a:spcAft>
        <a:buChar char="»"/>
        <a:defRPr sz="2000">
          <a:solidFill>
            <a:schemeClr val="tx1"/>
          </a:solidFill>
          <a:latin typeface="+mn-lt"/>
          <a:ea typeface="+mn-ea"/>
        </a:defRPr>
      </a:lvl6pPr>
      <a:lvl7pPr marL="2936875" indent="-228600" algn="l" rtl="0" eaLnBrk="1" fontAlgn="base" hangingPunct="1">
        <a:spcBef>
          <a:spcPct val="20000"/>
        </a:spcBef>
        <a:spcAft>
          <a:spcPct val="0"/>
        </a:spcAft>
        <a:buChar char="»"/>
        <a:defRPr sz="2000">
          <a:solidFill>
            <a:schemeClr val="tx1"/>
          </a:solidFill>
          <a:latin typeface="+mn-lt"/>
          <a:ea typeface="+mn-ea"/>
        </a:defRPr>
      </a:lvl7pPr>
      <a:lvl8pPr marL="3394075" indent="-228600" algn="l" rtl="0" eaLnBrk="1" fontAlgn="base" hangingPunct="1">
        <a:spcBef>
          <a:spcPct val="20000"/>
        </a:spcBef>
        <a:spcAft>
          <a:spcPct val="0"/>
        </a:spcAft>
        <a:buChar char="»"/>
        <a:defRPr sz="2000">
          <a:solidFill>
            <a:schemeClr val="tx1"/>
          </a:solidFill>
          <a:latin typeface="+mn-lt"/>
          <a:ea typeface="+mn-ea"/>
        </a:defRPr>
      </a:lvl8pPr>
      <a:lvl9pPr marL="3851275"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1620838" y="1730375"/>
            <a:ext cx="29162375" cy="7200900"/>
          </a:xfrm>
          <a:prstGeom prst="rect">
            <a:avLst/>
          </a:prstGeom>
          <a:noFill/>
          <a:ln w="9525">
            <a:noFill/>
            <a:miter lim="800000"/>
            <a:headEnd/>
            <a:tailEnd/>
          </a:ln>
        </p:spPr>
        <p:txBody>
          <a:bodyPr vert="horz" wrap="square" lIns="412413" tIns="206206" rIns="412413" bIns="206206" numCol="1" anchor="ctr" anchorCtr="0" compatLnSpc="1">
            <a:prstTxWarp prst="textNoShape">
              <a:avLst/>
            </a:prstTxWarp>
          </a:bodyPr>
          <a:lstStyle/>
          <a:p>
            <a:pPr lvl="0"/>
            <a:r>
              <a:rPr lang="en-US" smtClean="0"/>
              <a:t>Click to edit Master title style</a:t>
            </a:r>
            <a:endParaRPr lang="en-GB" smtClean="0"/>
          </a:p>
        </p:txBody>
      </p:sp>
      <p:sp>
        <p:nvSpPr>
          <p:cNvPr id="3075" name="Text Placeholder 2"/>
          <p:cNvSpPr>
            <a:spLocks noGrp="1"/>
          </p:cNvSpPr>
          <p:nvPr>
            <p:ph type="body" idx="1"/>
          </p:nvPr>
        </p:nvSpPr>
        <p:spPr bwMode="auto">
          <a:xfrm>
            <a:off x="1620838" y="10080625"/>
            <a:ext cx="29162375" cy="28513088"/>
          </a:xfrm>
          <a:prstGeom prst="rect">
            <a:avLst/>
          </a:prstGeom>
          <a:noFill/>
          <a:ln w="9525">
            <a:noFill/>
            <a:miter lim="800000"/>
            <a:headEnd/>
            <a:tailEnd/>
          </a:ln>
        </p:spPr>
        <p:txBody>
          <a:bodyPr vert="horz" wrap="square" lIns="412413" tIns="206206" rIns="412413" bIns="20620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bwMode="auto">
          <a:xfrm>
            <a:off x="1620838" y="40047863"/>
            <a:ext cx="7559675" cy="2298700"/>
          </a:xfrm>
          <a:prstGeom prst="rect">
            <a:avLst/>
          </a:prstGeom>
          <a:noFill/>
          <a:ln w="9525">
            <a:noFill/>
            <a:miter lim="800000"/>
            <a:headEnd/>
            <a:tailEnd/>
          </a:ln>
        </p:spPr>
        <p:txBody>
          <a:bodyPr vert="horz" wrap="square" lIns="412413" tIns="206206" rIns="412413" bIns="206206" numCol="1" anchor="ctr" anchorCtr="0" compatLnSpc="1">
            <a:prstTxWarp prst="textNoShape">
              <a:avLst/>
            </a:prstTxWarp>
          </a:bodyPr>
          <a:lstStyle>
            <a:lvl1pPr eaLnBrk="0" hangingPunct="0">
              <a:defRPr sz="5400">
                <a:solidFill>
                  <a:srgbClr val="898989"/>
                </a:solidFill>
              </a:defRPr>
            </a:lvl1pPr>
          </a:lstStyle>
          <a:p>
            <a:pPr>
              <a:defRPr/>
            </a:pPr>
            <a:fld id="{F9A62F20-BF12-444F-B722-EFB577E0AC2D}" type="datetimeFigureOut">
              <a:rPr lang="en-GB"/>
              <a:pPr>
                <a:defRPr/>
              </a:pPr>
              <a:t>07/10/2011</a:t>
            </a:fld>
            <a:endParaRPr lang="en-GB"/>
          </a:p>
        </p:txBody>
      </p:sp>
      <p:sp>
        <p:nvSpPr>
          <p:cNvPr id="5" name="Footer Placeholder 4"/>
          <p:cNvSpPr>
            <a:spLocks noGrp="1"/>
          </p:cNvSpPr>
          <p:nvPr>
            <p:ph type="ftr" sz="quarter" idx="3"/>
          </p:nvPr>
        </p:nvSpPr>
        <p:spPr bwMode="auto">
          <a:xfrm>
            <a:off x="11071225" y="40047863"/>
            <a:ext cx="10261600" cy="2298700"/>
          </a:xfrm>
          <a:prstGeom prst="rect">
            <a:avLst/>
          </a:prstGeom>
          <a:noFill/>
          <a:ln w="9525">
            <a:noFill/>
            <a:miter lim="800000"/>
            <a:headEnd/>
            <a:tailEnd/>
          </a:ln>
        </p:spPr>
        <p:txBody>
          <a:bodyPr vert="horz" wrap="square" lIns="412413" tIns="206206" rIns="412413" bIns="206206" numCol="1" anchor="ctr" anchorCtr="0" compatLnSpc="1">
            <a:prstTxWarp prst="textNoShape">
              <a:avLst/>
            </a:prstTxWarp>
          </a:bodyPr>
          <a:lstStyle>
            <a:lvl1pPr algn="ctr" eaLnBrk="0" hangingPunct="0">
              <a:defRPr sz="5400">
                <a:solidFill>
                  <a:srgbClr val="898989"/>
                </a:solidFill>
              </a:defRPr>
            </a:lvl1pPr>
          </a:lstStyle>
          <a:p>
            <a:pPr>
              <a:defRPr/>
            </a:pPr>
            <a:endParaRPr lang="en-GB"/>
          </a:p>
        </p:txBody>
      </p:sp>
      <p:sp>
        <p:nvSpPr>
          <p:cNvPr id="6" name="Slide Number Placeholder 5"/>
          <p:cNvSpPr>
            <a:spLocks noGrp="1"/>
          </p:cNvSpPr>
          <p:nvPr>
            <p:ph type="sldNum" sz="quarter" idx="4"/>
          </p:nvPr>
        </p:nvSpPr>
        <p:spPr bwMode="auto">
          <a:xfrm>
            <a:off x="23223538" y="40047863"/>
            <a:ext cx="7559675" cy="2298700"/>
          </a:xfrm>
          <a:prstGeom prst="rect">
            <a:avLst/>
          </a:prstGeom>
          <a:noFill/>
          <a:ln w="9525">
            <a:noFill/>
            <a:miter lim="800000"/>
            <a:headEnd/>
            <a:tailEnd/>
          </a:ln>
        </p:spPr>
        <p:txBody>
          <a:bodyPr vert="horz" wrap="square" lIns="412413" tIns="206206" rIns="412413" bIns="206206" numCol="1" anchor="ctr" anchorCtr="0" compatLnSpc="1">
            <a:prstTxWarp prst="textNoShape">
              <a:avLst/>
            </a:prstTxWarp>
          </a:bodyPr>
          <a:lstStyle>
            <a:lvl1pPr algn="r" eaLnBrk="0" hangingPunct="0">
              <a:defRPr sz="5400">
                <a:solidFill>
                  <a:srgbClr val="898989"/>
                </a:solidFill>
              </a:defRPr>
            </a:lvl1pPr>
          </a:lstStyle>
          <a:p>
            <a:pPr>
              <a:defRPr/>
            </a:pPr>
            <a:fld id="{B4EF67E5-CF30-4550-A114-8C86ED04D11B}" type="slidenum">
              <a:rPr lang="en-GB"/>
              <a:pPr>
                <a:defRPr/>
              </a:pPr>
              <a:t>‹N°›</a:t>
            </a:fld>
            <a:endParaRPr lang="en-GB"/>
          </a:p>
        </p:txBody>
      </p:sp>
      <p:pic>
        <p:nvPicPr>
          <p:cNvPr id="3079" name="Bild 8"/>
          <p:cNvPicPr>
            <a:picLocks noChangeAspect="1"/>
          </p:cNvPicPr>
          <p:nvPr/>
        </p:nvPicPr>
        <p:blipFill>
          <a:blip r:embed="rId13"/>
          <a:srcRect/>
          <a:stretch>
            <a:fillRect/>
          </a:stretch>
        </p:blipFill>
        <p:spPr bwMode="auto">
          <a:xfrm>
            <a:off x="0" y="0"/>
            <a:ext cx="32404050" cy="423259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124325" rtl="0" eaLnBrk="0" fontAlgn="base" hangingPunct="0">
        <a:spcBef>
          <a:spcPct val="0"/>
        </a:spcBef>
        <a:spcAft>
          <a:spcPct val="0"/>
        </a:spcAft>
        <a:defRPr sz="19800" kern="1200">
          <a:solidFill>
            <a:schemeClr val="tx1"/>
          </a:solidFill>
          <a:latin typeface="+mj-lt"/>
          <a:ea typeface="+mj-ea"/>
          <a:cs typeface="+mj-cs"/>
        </a:defRPr>
      </a:lvl1pPr>
      <a:lvl2pPr algn="ctr" defTabSz="4124325" rtl="0" eaLnBrk="0" fontAlgn="base" hangingPunct="0">
        <a:spcBef>
          <a:spcPct val="0"/>
        </a:spcBef>
        <a:spcAft>
          <a:spcPct val="0"/>
        </a:spcAft>
        <a:defRPr sz="19800">
          <a:solidFill>
            <a:schemeClr val="tx1"/>
          </a:solidFill>
          <a:latin typeface="Calibri" pitchFamily="34" charset="0"/>
        </a:defRPr>
      </a:lvl2pPr>
      <a:lvl3pPr algn="ctr" defTabSz="4124325" rtl="0" eaLnBrk="0" fontAlgn="base" hangingPunct="0">
        <a:spcBef>
          <a:spcPct val="0"/>
        </a:spcBef>
        <a:spcAft>
          <a:spcPct val="0"/>
        </a:spcAft>
        <a:defRPr sz="19800">
          <a:solidFill>
            <a:schemeClr val="tx1"/>
          </a:solidFill>
          <a:latin typeface="Calibri" pitchFamily="34" charset="0"/>
        </a:defRPr>
      </a:lvl3pPr>
      <a:lvl4pPr algn="ctr" defTabSz="4124325" rtl="0" eaLnBrk="0" fontAlgn="base" hangingPunct="0">
        <a:spcBef>
          <a:spcPct val="0"/>
        </a:spcBef>
        <a:spcAft>
          <a:spcPct val="0"/>
        </a:spcAft>
        <a:defRPr sz="19800">
          <a:solidFill>
            <a:schemeClr val="tx1"/>
          </a:solidFill>
          <a:latin typeface="Calibri" pitchFamily="34" charset="0"/>
        </a:defRPr>
      </a:lvl4pPr>
      <a:lvl5pPr algn="ctr" defTabSz="4124325" rtl="0" eaLnBrk="0" fontAlgn="base" hangingPunct="0">
        <a:spcBef>
          <a:spcPct val="0"/>
        </a:spcBef>
        <a:spcAft>
          <a:spcPct val="0"/>
        </a:spcAft>
        <a:defRPr sz="198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546225" indent="-1546225" algn="l" defTabSz="4124325" rtl="0" eaLnBrk="0" fontAlgn="base" hangingPunct="0">
        <a:spcBef>
          <a:spcPct val="20000"/>
        </a:spcBef>
        <a:spcAft>
          <a:spcPct val="0"/>
        </a:spcAft>
        <a:buFont typeface="Arial" charset="0"/>
        <a:buChar char="•"/>
        <a:defRPr sz="14400" kern="1200">
          <a:solidFill>
            <a:schemeClr val="tx1"/>
          </a:solidFill>
          <a:latin typeface="+mn-lt"/>
          <a:ea typeface="+mn-ea"/>
          <a:cs typeface="+mn-cs"/>
        </a:defRPr>
      </a:lvl1pPr>
      <a:lvl2pPr marL="3351213" indent="-1289050" algn="l" defTabSz="4124325" rtl="0" eaLnBrk="0" fontAlgn="base" hangingPunct="0">
        <a:spcBef>
          <a:spcPct val="20000"/>
        </a:spcBef>
        <a:spcAft>
          <a:spcPct val="0"/>
        </a:spcAft>
        <a:buFont typeface="Arial" charset="0"/>
        <a:buChar char="–"/>
        <a:defRPr sz="12600" kern="1200">
          <a:solidFill>
            <a:schemeClr val="tx1"/>
          </a:solidFill>
          <a:latin typeface="+mn-lt"/>
          <a:ea typeface="+mn-ea"/>
          <a:cs typeface="+mn-cs"/>
        </a:defRPr>
      </a:lvl2pPr>
      <a:lvl3pPr marL="5154613" indent="-1030288" algn="l" defTabSz="4124325" rtl="0" eaLnBrk="0" fontAlgn="base" hangingPunct="0">
        <a:spcBef>
          <a:spcPct val="20000"/>
        </a:spcBef>
        <a:spcAft>
          <a:spcPct val="0"/>
        </a:spcAft>
        <a:buFont typeface="Arial" charset="0"/>
        <a:buChar char="•"/>
        <a:defRPr sz="10800" kern="1200">
          <a:solidFill>
            <a:schemeClr val="tx1"/>
          </a:solidFill>
          <a:latin typeface="+mn-lt"/>
          <a:ea typeface="+mn-ea"/>
          <a:cs typeface="+mn-cs"/>
        </a:defRPr>
      </a:lvl3pPr>
      <a:lvl4pPr marL="7216775" indent="-1030288" algn="l" defTabSz="4124325" rtl="0" eaLnBrk="0" fontAlgn="base" hangingPunct="0">
        <a:spcBef>
          <a:spcPct val="20000"/>
        </a:spcBef>
        <a:spcAft>
          <a:spcPct val="0"/>
        </a:spcAft>
        <a:buFont typeface="Arial" charset="0"/>
        <a:buChar char="–"/>
        <a:defRPr sz="9000" kern="1200">
          <a:solidFill>
            <a:schemeClr val="tx1"/>
          </a:solidFill>
          <a:latin typeface="+mn-lt"/>
          <a:ea typeface="+mn-ea"/>
          <a:cs typeface="+mn-cs"/>
        </a:defRPr>
      </a:lvl4pPr>
      <a:lvl5pPr marL="9278938" indent="-1030288" algn="l" defTabSz="4124325" rtl="0" eaLnBrk="0" fontAlgn="base" hangingPunct="0">
        <a:spcBef>
          <a:spcPct val="20000"/>
        </a:spcBef>
        <a:spcAft>
          <a:spcPct val="0"/>
        </a:spcAft>
        <a:buFont typeface="Arial" charset="0"/>
        <a:buChar char="»"/>
        <a:defRPr sz="9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emf"/><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emf"/><Relationship Id="rId17" Type="http://schemas.openxmlformats.org/officeDocument/2006/relationships/image" Target="../media/image17.emf"/><Relationship Id="rId2" Type="http://schemas.openxmlformats.org/officeDocument/2006/relationships/image" Target="../media/image2.jpeg"/><Relationship Id="rId16" Type="http://schemas.openxmlformats.org/officeDocument/2006/relationships/image" Target="../media/image16.emf"/><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jpeg"/><Relationship Id="rId9" Type="http://schemas.openxmlformats.org/officeDocument/2006/relationships/image" Target="../media/image9.emf"/><Relationship Id="rId1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2"/>
          <p:cNvSpPr txBox="1">
            <a:spLocks noChangeArrowheads="1"/>
          </p:cNvSpPr>
          <p:nvPr/>
        </p:nvSpPr>
        <p:spPr bwMode="auto">
          <a:xfrm>
            <a:off x="1538288" y="8107363"/>
            <a:ext cx="20042187" cy="942975"/>
          </a:xfrm>
          <a:prstGeom prst="rect">
            <a:avLst/>
          </a:prstGeom>
          <a:noFill/>
          <a:ln w="9525">
            <a:noFill/>
            <a:miter lim="800000"/>
            <a:headEnd/>
            <a:tailEnd/>
          </a:ln>
        </p:spPr>
        <p:txBody>
          <a:bodyPr lIns="0" tIns="0" rIns="0" bIns="0"/>
          <a:lstStyle/>
          <a:p>
            <a:pPr algn="just" defTabSz="923925" eaLnBrk="0" hangingPunct="0">
              <a:lnSpc>
                <a:spcPts val="6200"/>
              </a:lnSpc>
              <a:spcBef>
                <a:spcPts val="3325"/>
              </a:spcBef>
            </a:pPr>
            <a:r>
              <a:rPr lang="en-US" sz="5900">
                <a:solidFill>
                  <a:schemeClr val="hlink"/>
                </a:solidFill>
              </a:rPr>
              <a:t>INFOGEST</a:t>
            </a:r>
            <a:endParaRPr lang="en-US" sz="5000"/>
          </a:p>
        </p:txBody>
      </p:sp>
      <p:sp>
        <p:nvSpPr>
          <p:cNvPr id="16386" name="Text Box 3"/>
          <p:cNvSpPr txBox="1">
            <a:spLocks noChangeArrowheads="1"/>
          </p:cNvSpPr>
          <p:nvPr/>
        </p:nvSpPr>
        <p:spPr bwMode="auto">
          <a:xfrm>
            <a:off x="1538288" y="9505950"/>
            <a:ext cx="20042187" cy="1879600"/>
          </a:xfrm>
          <a:prstGeom prst="rect">
            <a:avLst/>
          </a:prstGeom>
          <a:noFill/>
          <a:ln w="9525">
            <a:noFill/>
            <a:miter lim="800000"/>
            <a:headEnd/>
            <a:tailEnd/>
          </a:ln>
        </p:spPr>
        <p:txBody>
          <a:bodyPr lIns="0" tIns="0" rIns="0" bIns="0"/>
          <a:lstStyle/>
          <a:p>
            <a:pPr algn="ctr" defTabSz="923925"/>
            <a:r>
              <a:rPr lang="en-US" sz="6000" b="1">
                <a:solidFill>
                  <a:schemeClr val="tx2"/>
                </a:solidFill>
              </a:rPr>
              <a:t>Improving health properties of food by sharing our knowledge on the digestive process</a:t>
            </a:r>
          </a:p>
        </p:txBody>
      </p:sp>
      <p:sp>
        <p:nvSpPr>
          <p:cNvPr id="16387" name="Text Box 4"/>
          <p:cNvSpPr txBox="1">
            <a:spLocks noChangeArrowheads="1"/>
          </p:cNvSpPr>
          <p:nvPr/>
        </p:nvSpPr>
        <p:spPr bwMode="auto">
          <a:xfrm>
            <a:off x="1538288" y="11522075"/>
            <a:ext cx="20064412" cy="1309688"/>
          </a:xfrm>
          <a:prstGeom prst="rect">
            <a:avLst/>
          </a:prstGeom>
          <a:solidFill>
            <a:srgbClr val="FBE4C4"/>
          </a:solidFill>
          <a:ln w="9525">
            <a:noFill/>
            <a:miter lim="800000"/>
            <a:headEnd/>
            <a:tailEnd/>
          </a:ln>
        </p:spPr>
        <p:txBody>
          <a:bodyPr lIns="0" tIns="0" rIns="0" bIns="0"/>
          <a:lstStyle/>
          <a:p>
            <a:pPr algn="ctr" defTabSz="923925" eaLnBrk="0" hangingPunct="0">
              <a:lnSpc>
                <a:spcPts val="9025"/>
              </a:lnSpc>
              <a:spcBef>
                <a:spcPts val="2700"/>
              </a:spcBef>
            </a:pPr>
            <a:r>
              <a:rPr lang="en-US" sz="5400">
                <a:solidFill>
                  <a:schemeClr val="folHlink"/>
                </a:solidFill>
              </a:rPr>
              <a:t>2011 </a:t>
            </a:r>
            <a:r>
              <a:rPr lang="en-US" sz="5400">
                <a:solidFill>
                  <a:schemeClr val="folHlink"/>
                </a:solidFill>
                <a:sym typeface="Symbol" pitchFamily="18" charset="2"/>
              </a:rPr>
              <a:t> </a:t>
            </a:r>
            <a:r>
              <a:rPr lang="en-US" sz="5400">
                <a:solidFill>
                  <a:schemeClr val="folHlink"/>
                </a:solidFill>
              </a:rPr>
              <a:t>2015</a:t>
            </a:r>
            <a:endParaRPr lang="en-US" sz="5000">
              <a:solidFill>
                <a:srgbClr val="701548"/>
              </a:solidFill>
            </a:endParaRPr>
          </a:p>
        </p:txBody>
      </p:sp>
      <p:sp>
        <p:nvSpPr>
          <p:cNvPr id="16388" name="Text Box 7"/>
          <p:cNvSpPr txBox="1">
            <a:spLocks noChangeArrowheads="1"/>
          </p:cNvSpPr>
          <p:nvPr/>
        </p:nvSpPr>
        <p:spPr bwMode="auto">
          <a:xfrm>
            <a:off x="23125113" y="17240250"/>
            <a:ext cx="8483600" cy="8759825"/>
          </a:xfrm>
          <a:prstGeom prst="rect">
            <a:avLst/>
          </a:prstGeom>
          <a:noFill/>
          <a:ln w="9525">
            <a:noFill/>
            <a:miter lim="800000"/>
            <a:headEnd/>
            <a:tailEnd/>
          </a:ln>
        </p:spPr>
        <p:txBody>
          <a:bodyPr lIns="0" tIns="0" rIns="0" bIns="0"/>
          <a:lstStyle/>
          <a:p>
            <a:pPr defTabSz="923925" eaLnBrk="0" hangingPunct="0">
              <a:lnSpc>
                <a:spcPts val="6200"/>
              </a:lnSpc>
            </a:pPr>
            <a:r>
              <a:rPr lang="de-DE" sz="5000" b="1">
                <a:solidFill>
                  <a:schemeClr val="tx2"/>
                </a:solidFill>
              </a:rPr>
              <a:t>Contact details</a:t>
            </a:r>
            <a:endParaRPr lang="de-DE" sz="3600">
              <a:solidFill>
                <a:srgbClr val="000000"/>
              </a:solidFill>
            </a:endParaRPr>
          </a:p>
          <a:p>
            <a:pPr defTabSz="923925" eaLnBrk="0" hangingPunct="0">
              <a:lnSpc>
                <a:spcPts val="4513"/>
              </a:lnSpc>
              <a:spcBef>
                <a:spcPts val="2700"/>
              </a:spcBef>
            </a:pPr>
            <a:r>
              <a:rPr lang="de-DE" sz="3600" b="1">
                <a:solidFill>
                  <a:schemeClr val="hlink"/>
                </a:solidFill>
              </a:rPr>
              <a:t>Chair of the Action </a:t>
            </a:r>
            <a:r>
              <a:rPr lang="de-DE" sz="3600">
                <a:solidFill>
                  <a:schemeClr val="hlink"/>
                </a:solidFill>
              </a:rPr>
              <a:t/>
            </a:r>
            <a:br>
              <a:rPr lang="de-DE" sz="3600">
                <a:solidFill>
                  <a:schemeClr val="hlink"/>
                </a:solidFill>
              </a:rPr>
            </a:br>
            <a:r>
              <a:rPr lang="de-DE" sz="3600">
                <a:solidFill>
                  <a:schemeClr val="bg2"/>
                </a:solidFill>
              </a:rPr>
              <a:t>DUPONT Didier, </a:t>
            </a:r>
          </a:p>
          <a:p>
            <a:pPr defTabSz="923925" eaLnBrk="0" hangingPunct="0">
              <a:lnSpc>
                <a:spcPts val="4513"/>
              </a:lnSpc>
            </a:pPr>
            <a:r>
              <a:rPr lang="de-DE" sz="3600">
                <a:solidFill>
                  <a:schemeClr val="bg2"/>
                </a:solidFill>
              </a:rPr>
              <a:t>Senior Scientist </a:t>
            </a:r>
          </a:p>
          <a:p>
            <a:pPr defTabSz="923925" eaLnBrk="0" hangingPunct="0">
              <a:lnSpc>
                <a:spcPts val="4513"/>
              </a:lnSpc>
            </a:pPr>
            <a:r>
              <a:rPr lang="de-DE" sz="3600">
                <a:solidFill>
                  <a:schemeClr val="bg2"/>
                </a:solidFill>
              </a:rPr>
              <a:t>INRA, FRANCE </a:t>
            </a:r>
          </a:p>
          <a:p>
            <a:pPr defTabSz="923925" eaLnBrk="0" hangingPunct="0">
              <a:lnSpc>
                <a:spcPts val="4513"/>
              </a:lnSpc>
            </a:pPr>
            <a:r>
              <a:rPr lang="de-DE" sz="3600">
                <a:solidFill>
                  <a:schemeClr val="bg2"/>
                </a:solidFill>
              </a:rPr>
              <a:t>didier.dupont@rennes.inra.fr</a:t>
            </a:r>
          </a:p>
          <a:p>
            <a:pPr defTabSz="923925" eaLnBrk="0" hangingPunct="0">
              <a:lnSpc>
                <a:spcPts val="4513"/>
              </a:lnSpc>
              <a:spcBef>
                <a:spcPts val="2700"/>
              </a:spcBef>
            </a:pPr>
            <a:r>
              <a:rPr lang="de-DE" sz="3600" b="1">
                <a:solidFill>
                  <a:schemeClr val="hlink"/>
                </a:solidFill>
              </a:rPr>
              <a:t>Science Officer</a:t>
            </a:r>
            <a:r>
              <a:rPr lang="de-DE" sz="3600">
                <a:solidFill>
                  <a:schemeClr val="hlink"/>
                </a:solidFill>
              </a:rPr>
              <a:t/>
            </a:r>
            <a:br>
              <a:rPr lang="de-DE" sz="3600">
                <a:solidFill>
                  <a:schemeClr val="hlink"/>
                </a:solidFill>
              </a:rPr>
            </a:br>
            <a:r>
              <a:rPr lang="en-US" sz="3600">
                <a:solidFill>
                  <a:schemeClr val="bg2"/>
                </a:solidFill>
              </a:rPr>
              <a:t>Science Officer Food and Agriculture </a:t>
            </a:r>
            <a:br>
              <a:rPr lang="en-US" sz="3600">
                <a:solidFill>
                  <a:schemeClr val="bg2"/>
                </a:solidFill>
              </a:rPr>
            </a:br>
            <a:r>
              <a:rPr lang="en-US" sz="3600">
                <a:solidFill>
                  <a:schemeClr val="bg2"/>
                </a:solidFill>
              </a:rPr>
              <a:t>COST Office</a:t>
            </a:r>
          </a:p>
          <a:p>
            <a:pPr defTabSz="923925" eaLnBrk="0" hangingPunct="0">
              <a:lnSpc>
                <a:spcPts val="4513"/>
              </a:lnSpc>
            </a:pPr>
            <a:r>
              <a:rPr lang="en-US" sz="3600">
                <a:solidFill>
                  <a:schemeClr val="bg2"/>
                </a:solidFill>
              </a:rPr>
              <a:t>ioanna.stavridou@cost.eu</a:t>
            </a:r>
          </a:p>
          <a:p>
            <a:pPr defTabSz="923925" eaLnBrk="0" hangingPunct="0">
              <a:lnSpc>
                <a:spcPts val="4513"/>
              </a:lnSpc>
            </a:pPr>
            <a:r>
              <a:rPr lang="de-DE" sz="3600" b="1">
                <a:solidFill>
                  <a:schemeClr val="hlink"/>
                </a:solidFill>
              </a:rPr>
              <a:t/>
            </a:r>
            <a:br>
              <a:rPr lang="de-DE" sz="3600" b="1">
                <a:solidFill>
                  <a:schemeClr val="hlink"/>
                </a:solidFill>
              </a:rPr>
            </a:br>
            <a:r>
              <a:rPr lang="de-DE" sz="3600" b="1">
                <a:solidFill>
                  <a:schemeClr val="hlink"/>
                </a:solidFill>
              </a:rPr>
              <a:t>Website</a:t>
            </a:r>
            <a:r>
              <a:rPr lang="de-DE" sz="3600">
                <a:solidFill>
                  <a:srgbClr val="214B68"/>
                </a:solidFill>
              </a:rPr>
              <a:t/>
            </a:r>
            <a:br>
              <a:rPr lang="de-DE" sz="3600">
                <a:solidFill>
                  <a:srgbClr val="214B68"/>
                </a:solidFill>
              </a:rPr>
            </a:br>
            <a:r>
              <a:rPr lang="de-DE" sz="3600">
                <a:solidFill>
                  <a:schemeClr val="bg2"/>
                </a:solidFill>
              </a:rPr>
              <a:t>www.cost-infogest.eu</a:t>
            </a:r>
          </a:p>
        </p:txBody>
      </p:sp>
      <p:sp>
        <p:nvSpPr>
          <p:cNvPr id="16389" name="Text Box 8"/>
          <p:cNvSpPr txBox="1">
            <a:spLocks noChangeArrowheads="1"/>
          </p:cNvSpPr>
          <p:nvPr/>
        </p:nvSpPr>
        <p:spPr bwMode="auto">
          <a:xfrm>
            <a:off x="23125113" y="13120688"/>
            <a:ext cx="8483600" cy="3455987"/>
          </a:xfrm>
          <a:prstGeom prst="rect">
            <a:avLst/>
          </a:prstGeom>
          <a:noFill/>
          <a:ln w="9525">
            <a:noFill/>
            <a:miter lim="800000"/>
            <a:headEnd/>
            <a:tailEnd/>
          </a:ln>
        </p:spPr>
        <p:txBody>
          <a:bodyPr lIns="0" tIns="0" rIns="0" bIns="0"/>
          <a:lstStyle/>
          <a:p>
            <a:pPr defTabSz="923925" eaLnBrk="0" hangingPunct="0">
              <a:lnSpc>
                <a:spcPts val="6200"/>
              </a:lnSpc>
            </a:pPr>
            <a:r>
              <a:rPr lang="de-DE" sz="5000" b="1">
                <a:solidFill>
                  <a:schemeClr val="tx2"/>
                </a:solidFill>
              </a:rPr>
              <a:t>Participating countries</a:t>
            </a:r>
            <a:endParaRPr lang="de-DE" sz="3600">
              <a:solidFill>
                <a:srgbClr val="000000"/>
              </a:solidFill>
            </a:endParaRPr>
          </a:p>
          <a:p>
            <a:pPr defTabSz="923925" eaLnBrk="0" hangingPunct="0">
              <a:lnSpc>
                <a:spcPts val="4563"/>
              </a:lnSpc>
              <a:spcBef>
                <a:spcPts val="2875"/>
              </a:spcBef>
            </a:pPr>
            <a:r>
              <a:rPr lang="de-DE" sz="3600" b="1">
                <a:solidFill>
                  <a:schemeClr val="hlink"/>
                </a:solidFill>
              </a:rPr>
              <a:t>BE, CA, CH, CZ, DE, DK, ES, FI, FR, HU, IE, IL, IT, LT, LU, NL, NO, NZ, PL, PT, RS, TR, UK</a:t>
            </a:r>
          </a:p>
          <a:p>
            <a:pPr defTabSz="923925" eaLnBrk="0" hangingPunct="0">
              <a:lnSpc>
                <a:spcPts val="4563"/>
              </a:lnSpc>
              <a:spcBef>
                <a:spcPts val="2875"/>
              </a:spcBef>
            </a:pPr>
            <a:r>
              <a:rPr lang="de-DE" sz="3600" b="1">
                <a:solidFill>
                  <a:schemeClr val="hlink"/>
                </a:solidFill>
              </a:rPr>
              <a:t> </a:t>
            </a:r>
            <a:r>
              <a:rPr lang="de-DE" sz="3600">
                <a:solidFill>
                  <a:schemeClr val="hlink"/>
                </a:solidFill>
              </a:rPr>
              <a:t/>
            </a:r>
            <a:br>
              <a:rPr lang="de-DE" sz="3600">
                <a:solidFill>
                  <a:schemeClr val="hlink"/>
                </a:solidFill>
              </a:rPr>
            </a:br>
            <a:endParaRPr lang="de-DE" sz="9900" baseline="30000">
              <a:solidFill>
                <a:srgbClr val="646464"/>
              </a:solidFill>
            </a:endParaRPr>
          </a:p>
          <a:p>
            <a:pPr defTabSz="923925" eaLnBrk="0" hangingPunct="0">
              <a:lnSpc>
                <a:spcPts val="4113"/>
              </a:lnSpc>
              <a:spcBef>
                <a:spcPts val="3325"/>
              </a:spcBef>
            </a:pPr>
            <a:endParaRPr lang="en-US" sz="5900"/>
          </a:p>
        </p:txBody>
      </p:sp>
      <p:sp>
        <p:nvSpPr>
          <p:cNvPr id="16390" name="Line 9"/>
          <p:cNvSpPr>
            <a:spLocks noChangeShapeType="1"/>
          </p:cNvSpPr>
          <p:nvPr/>
        </p:nvSpPr>
        <p:spPr bwMode="auto">
          <a:xfrm>
            <a:off x="23125113" y="16894175"/>
            <a:ext cx="8483600" cy="0"/>
          </a:xfrm>
          <a:prstGeom prst="line">
            <a:avLst/>
          </a:prstGeom>
          <a:noFill/>
          <a:ln w="6350">
            <a:solidFill>
              <a:srgbClr val="969696"/>
            </a:solidFill>
            <a:round/>
            <a:headEnd/>
            <a:tailEnd/>
          </a:ln>
        </p:spPr>
        <p:txBody>
          <a:bodyPr wrap="none" anchor="ctr"/>
          <a:lstStyle/>
          <a:p>
            <a:endParaRPr lang="fr-FR"/>
          </a:p>
        </p:txBody>
      </p:sp>
      <p:sp>
        <p:nvSpPr>
          <p:cNvPr id="16391" name="TextBox 1"/>
          <p:cNvSpPr txBox="1">
            <a:spLocks noChangeArrowheads="1"/>
          </p:cNvSpPr>
          <p:nvPr/>
        </p:nvSpPr>
        <p:spPr bwMode="auto">
          <a:xfrm>
            <a:off x="23258463" y="33370838"/>
            <a:ext cx="3600450" cy="2705100"/>
          </a:xfrm>
          <a:prstGeom prst="rect">
            <a:avLst/>
          </a:prstGeom>
          <a:noFill/>
          <a:ln w="9525">
            <a:noFill/>
            <a:miter lim="800000"/>
            <a:headEnd/>
            <a:tailEnd/>
          </a:ln>
        </p:spPr>
        <p:txBody>
          <a:bodyPr lIns="412413" tIns="206206" rIns="412413" bIns="206206">
            <a:spAutoFit/>
          </a:bodyPr>
          <a:lstStyle/>
          <a:p>
            <a:pPr algn="ctr" defTabSz="923925" eaLnBrk="0" hangingPunct="0">
              <a:lnSpc>
                <a:spcPts val="4513"/>
              </a:lnSpc>
            </a:pPr>
            <a:r>
              <a:rPr lang="en-GB" sz="3600">
                <a:solidFill>
                  <a:schemeClr val="bg2"/>
                </a:solidFill>
              </a:rPr>
              <a:t>What is really happening during digestion ?</a:t>
            </a:r>
          </a:p>
        </p:txBody>
      </p:sp>
      <p:grpSp>
        <p:nvGrpSpPr>
          <p:cNvPr id="16392" name="Group 15"/>
          <p:cNvGrpSpPr>
            <a:grpSpLocks/>
          </p:cNvGrpSpPr>
          <p:nvPr/>
        </p:nvGrpSpPr>
        <p:grpSpPr bwMode="auto">
          <a:xfrm>
            <a:off x="23050500" y="28371800"/>
            <a:ext cx="3808413" cy="4119563"/>
            <a:chOff x="3073" y="3846"/>
            <a:chExt cx="1126" cy="1270"/>
          </a:xfrm>
        </p:grpSpPr>
        <p:pic>
          <p:nvPicPr>
            <p:cNvPr id="16402" name="Picture 13" descr="Tube digestif"/>
            <p:cNvPicPr>
              <a:picLocks noChangeAspect="1" noChangeArrowheads="1"/>
            </p:cNvPicPr>
            <p:nvPr/>
          </p:nvPicPr>
          <p:blipFill>
            <a:blip r:embed="rId2"/>
            <a:srcRect/>
            <a:stretch>
              <a:fillRect/>
            </a:stretch>
          </p:blipFill>
          <p:spPr bwMode="auto">
            <a:xfrm>
              <a:off x="3073" y="3846"/>
              <a:ext cx="1126" cy="1270"/>
            </a:xfrm>
            <a:prstGeom prst="rect">
              <a:avLst/>
            </a:prstGeom>
            <a:noFill/>
            <a:ln w="9525">
              <a:noFill/>
              <a:miter lim="800000"/>
              <a:headEnd/>
              <a:tailEnd/>
            </a:ln>
          </p:spPr>
        </p:pic>
        <p:sp>
          <p:nvSpPr>
            <p:cNvPr id="16403" name="Rectangle 14"/>
            <p:cNvSpPr>
              <a:spLocks noChangeArrowheads="1"/>
            </p:cNvSpPr>
            <p:nvPr/>
          </p:nvSpPr>
          <p:spPr bwMode="auto">
            <a:xfrm>
              <a:off x="3515" y="4662"/>
              <a:ext cx="272" cy="318"/>
            </a:xfrm>
            <a:prstGeom prst="rect">
              <a:avLst/>
            </a:prstGeom>
            <a:solidFill>
              <a:schemeClr val="bg1"/>
            </a:solidFill>
            <a:ln w="9525">
              <a:solidFill>
                <a:schemeClr val="tx1"/>
              </a:solidFill>
              <a:miter lim="800000"/>
              <a:headEnd/>
              <a:tailEnd/>
            </a:ln>
          </p:spPr>
          <p:txBody>
            <a:bodyPr wrap="none" lIns="412413" tIns="206206" rIns="412413" bIns="206206" anchor="ctr"/>
            <a:lstStyle/>
            <a:p>
              <a:pPr algn="ctr" defTabSz="4124325"/>
              <a:r>
                <a:rPr lang="fr-FR"/>
                <a:t>?</a:t>
              </a:r>
            </a:p>
          </p:txBody>
        </p:sp>
      </p:grpSp>
      <p:sp>
        <p:nvSpPr>
          <p:cNvPr id="16393" name="Text Box 16"/>
          <p:cNvSpPr txBox="1">
            <a:spLocks noChangeArrowheads="1"/>
          </p:cNvSpPr>
          <p:nvPr/>
        </p:nvSpPr>
        <p:spPr bwMode="auto">
          <a:xfrm>
            <a:off x="1347788" y="13249275"/>
            <a:ext cx="20686712" cy="4176713"/>
          </a:xfrm>
          <a:prstGeom prst="rect">
            <a:avLst/>
          </a:prstGeom>
          <a:noFill/>
          <a:ln w="9525">
            <a:noFill/>
            <a:miter lim="800000"/>
            <a:headEnd/>
            <a:tailEnd/>
          </a:ln>
        </p:spPr>
        <p:txBody>
          <a:bodyPr>
            <a:spAutoFit/>
          </a:bodyPr>
          <a:lstStyle/>
          <a:p>
            <a:pPr defTabSz="4124325"/>
            <a:r>
              <a:rPr lang="fr-FR" sz="4000" b="1"/>
              <a:t>INFOGEST</a:t>
            </a:r>
            <a:r>
              <a:rPr lang="fr-FR" sz="4000"/>
              <a:t> is a COST Action gathering scientists from different disciplines (food science, nutrition, gastroenterology, immunology…) to better understand the disintegration of foods in the gastrointestinal tract and identify the beneficial food constituents released during digestion</a:t>
            </a:r>
          </a:p>
          <a:p>
            <a:pPr defTabSz="4124325"/>
            <a:r>
              <a:rPr lang="fr-FR" sz="4000"/>
              <a:t> </a:t>
            </a:r>
            <a:r>
              <a:rPr lang="fr-FR"/>
              <a:t> </a:t>
            </a:r>
          </a:p>
        </p:txBody>
      </p:sp>
      <p:sp>
        <p:nvSpPr>
          <p:cNvPr id="16394" name="Text Box 17"/>
          <p:cNvSpPr txBox="1">
            <a:spLocks noChangeArrowheads="1"/>
          </p:cNvSpPr>
          <p:nvPr/>
        </p:nvSpPr>
        <p:spPr bwMode="auto">
          <a:xfrm>
            <a:off x="1439863" y="20180300"/>
            <a:ext cx="10856912" cy="701675"/>
          </a:xfrm>
          <a:prstGeom prst="rect">
            <a:avLst/>
          </a:prstGeom>
          <a:noFill/>
          <a:ln w="9525">
            <a:noFill/>
            <a:miter lim="800000"/>
            <a:headEnd/>
            <a:tailEnd/>
          </a:ln>
        </p:spPr>
        <p:txBody>
          <a:bodyPr wrap="none">
            <a:spAutoFit/>
          </a:bodyPr>
          <a:lstStyle/>
          <a:p>
            <a:pPr defTabSz="4124325"/>
            <a:r>
              <a:rPr lang="fr-FR" sz="4000" b="1"/>
              <a:t>INFOGEST</a:t>
            </a:r>
            <a:r>
              <a:rPr lang="fr-FR" sz="4000"/>
              <a:t> is organized into 3 Working Groups</a:t>
            </a:r>
          </a:p>
        </p:txBody>
      </p:sp>
      <p:sp>
        <p:nvSpPr>
          <p:cNvPr id="16396" name="Text Box 56"/>
          <p:cNvSpPr txBox="1">
            <a:spLocks noChangeArrowheads="1"/>
          </p:cNvSpPr>
          <p:nvPr/>
        </p:nvSpPr>
        <p:spPr bwMode="auto">
          <a:xfrm>
            <a:off x="1512888" y="31308675"/>
            <a:ext cx="20521612" cy="1311275"/>
          </a:xfrm>
          <a:prstGeom prst="rect">
            <a:avLst/>
          </a:prstGeom>
          <a:noFill/>
          <a:ln w="9525">
            <a:noFill/>
            <a:miter lim="800000"/>
            <a:headEnd/>
            <a:tailEnd/>
          </a:ln>
        </p:spPr>
        <p:txBody>
          <a:bodyPr>
            <a:spAutoFit/>
          </a:bodyPr>
          <a:lstStyle/>
          <a:p>
            <a:pPr defTabSz="4124325"/>
            <a:r>
              <a:rPr lang="fr-FR" sz="4000" b="1"/>
              <a:t>INFOGEST</a:t>
            </a:r>
            <a:r>
              <a:rPr lang="fr-FR" sz="4000"/>
              <a:t> gathers </a:t>
            </a:r>
            <a:r>
              <a:rPr lang="fr-FR" sz="4000" b="1"/>
              <a:t>140 scientists</a:t>
            </a:r>
            <a:r>
              <a:rPr lang="fr-FR" sz="4000"/>
              <a:t> from </a:t>
            </a:r>
            <a:r>
              <a:rPr lang="fr-FR" sz="4000" b="1"/>
              <a:t>43 institutions</a:t>
            </a:r>
            <a:r>
              <a:rPr lang="fr-FR" sz="4000"/>
              <a:t> in </a:t>
            </a:r>
            <a:r>
              <a:rPr lang="fr-FR" sz="4000" b="1"/>
              <a:t>24 countries</a:t>
            </a:r>
            <a:r>
              <a:rPr lang="fr-FR" sz="4000"/>
              <a:t> (EU, Canada, New Zealand)</a:t>
            </a:r>
          </a:p>
        </p:txBody>
      </p:sp>
      <p:pic>
        <p:nvPicPr>
          <p:cNvPr id="16397" name="Picture 80"/>
          <p:cNvPicPr>
            <a:picLocks noChangeAspect="1" noChangeArrowheads="1"/>
          </p:cNvPicPr>
          <p:nvPr/>
        </p:nvPicPr>
        <p:blipFill>
          <a:blip r:embed="rId3"/>
          <a:srcRect/>
          <a:stretch>
            <a:fillRect/>
          </a:stretch>
        </p:blipFill>
        <p:spPr bwMode="auto">
          <a:xfrm>
            <a:off x="27506613" y="26211213"/>
            <a:ext cx="3608387" cy="11383962"/>
          </a:xfrm>
          <a:prstGeom prst="rect">
            <a:avLst/>
          </a:prstGeom>
          <a:noFill/>
          <a:ln w="9525">
            <a:noFill/>
            <a:miter lim="800000"/>
            <a:headEnd/>
            <a:tailEnd/>
          </a:ln>
        </p:spPr>
      </p:pic>
      <p:sp>
        <p:nvSpPr>
          <p:cNvPr id="16399" name="Text Box 82"/>
          <p:cNvSpPr txBox="1">
            <a:spLocks noChangeArrowheads="1"/>
          </p:cNvSpPr>
          <p:nvPr/>
        </p:nvSpPr>
        <p:spPr bwMode="auto">
          <a:xfrm>
            <a:off x="10080625" y="41767125"/>
            <a:ext cx="10983913" cy="1006475"/>
          </a:xfrm>
          <a:prstGeom prst="rect">
            <a:avLst/>
          </a:prstGeom>
          <a:noFill/>
          <a:ln w="9525">
            <a:noFill/>
            <a:miter lim="800000"/>
            <a:headEnd/>
            <a:tailEnd/>
          </a:ln>
        </p:spPr>
        <p:txBody>
          <a:bodyPr wrap="none">
            <a:spAutoFit/>
          </a:bodyPr>
          <a:lstStyle/>
          <a:p>
            <a:pPr defTabSz="4124325"/>
            <a:r>
              <a:rPr lang="fr-FR" sz="6000"/>
              <a:t>New participants are welcome!!!</a:t>
            </a:r>
          </a:p>
        </p:txBody>
      </p:sp>
      <p:pic>
        <p:nvPicPr>
          <p:cNvPr id="16400" name="Picture 83" descr="Logo INFOGEST-noir"/>
          <p:cNvPicPr>
            <a:picLocks noChangeAspect="1" noChangeArrowheads="1"/>
          </p:cNvPicPr>
          <p:nvPr/>
        </p:nvPicPr>
        <p:blipFill>
          <a:blip r:embed="rId4"/>
          <a:srcRect/>
          <a:stretch>
            <a:fillRect/>
          </a:stretch>
        </p:blipFill>
        <p:spPr bwMode="auto">
          <a:xfrm>
            <a:off x="24410988" y="8785225"/>
            <a:ext cx="6048375" cy="2884488"/>
          </a:xfrm>
          <a:prstGeom prst="rect">
            <a:avLst/>
          </a:prstGeom>
          <a:noFill/>
          <a:ln w="9525">
            <a:noFill/>
            <a:miter lim="800000"/>
            <a:headEnd/>
            <a:tailEnd/>
          </a:ln>
        </p:spPr>
      </p:pic>
      <p:sp>
        <p:nvSpPr>
          <p:cNvPr id="16401" name="Text Box 84"/>
          <p:cNvSpPr txBox="1">
            <a:spLocks noChangeArrowheads="1"/>
          </p:cNvSpPr>
          <p:nvPr/>
        </p:nvSpPr>
        <p:spPr bwMode="auto">
          <a:xfrm>
            <a:off x="1439863" y="16489363"/>
            <a:ext cx="18378487" cy="3140075"/>
          </a:xfrm>
          <a:prstGeom prst="rect">
            <a:avLst/>
          </a:prstGeom>
          <a:noFill/>
          <a:ln w="9525">
            <a:noFill/>
            <a:miter lim="800000"/>
            <a:headEnd/>
            <a:tailEnd/>
          </a:ln>
        </p:spPr>
        <p:txBody>
          <a:bodyPr wrap="none">
            <a:spAutoFit/>
          </a:bodyPr>
          <a:lstStyle/>
          <a:p>
            <a:pPr defTabSz="4124325"/>
            <a:r>
              <a:rPr lang="fr-FR" sz="4000" b="1"/>
              <a:t>INFOGEST</a:t>
            </a:r>
            <a:r>
              <a:rPr lang="fr-FR" sz="4000"/>
              <a:t>’s specific objectives are :</a:t>
            </a:r>
          </a:p>
          <a:p>
            <a:pPr defTabSz="4124325"/>
            <a:r>
              <a:rPr lang="fr-FR" sz="4000"/>
              <a:t>       * </a:t>
            </a:r>
            <a:r>
              <a:rPr lang="en-US" sz="4000"/>
              <a:t>Spread and improve current basic knowledge on food digestion</a:t>
            </a:r>
          </a:p>
          <a:p>
            <a:pPr defTabSz="4124325"/>
            <a:r>
              <a:rPr lang="en-US" sz="4000"/>
              <a:t>       * Identify the beneficial food components released in the gut during digestion</a:t>
            </a:r>
          </a:p>
          <a:p>
            <a:pPr defTabSz="4124325"/>
            <a:r>
              <a:rPr lang="en-US" sz="4000"/>
              <a:t>       * Support the effect of beneficial food components on human health</a:t>
            </a:r>
          </a:p>
          <a:p>
            <a:pPr defTabSz="4124325"/>
            <a:r>
              <a:rPr lang="en-US" sz="4000"/>
              <a:t>       * Promote harmonization of currently used digestion models</a:t>
            </a:r>
            <a:endParaRPr lang="fr-FR" sz="4000"/>
          </a:p>
        </p:txBody>
      </p:sp>
      <p:grpSp>
        <p:nvGrpSpPr>
          <p:cNvPr id="16660" name="Group 276"/>
          <p:cNvGrpSpPr>
            <a:grpSpLocks/>
          </p:cNvGrpSpPr>
          <p:nvPr/>
        </p:nvGrpSpPr>
        <p:grpSpPr bwMode="auto">
          <a:xfrm>
            <a:off x="5329238" y="20950238"/>
            <a:ext cx="12241212" cy="9940925"/>
            <a:chOff x="3357" y="13197"/>
            <a:chExt cx="7711" cy="6262"/>
          </a:xfrm>
        </p:grpSpPr>
        <p:sp>
          <p:nvSpPr>
            <p:cNvPr id="16405" name="AutoShape 21"/>
            <p:cNvSpPr>
              <a:spLocks noChangeAspect="1" noChangeArrowheads="1" noTextEdit="1"/>
            </p:cNvSpPr>
            <p:nvPr/>
          </p:nvSpPr>
          <p:spPr bwMode="auto">
            <a:xfrm>
              <a:off x="3357" y="13197"/>
              <a:ext cx="7711" cy="6262"/>
            </a:xfrm>
            <a:prstGeom prst="rect">
              <a:avLst/>
            </a:prstGeom>
            <a:noFill/>
            <a:ln w="9525">
              <a:noFill/>
              <a:miter lim="800000"/>
              <a:headEnd/>
              <a:tailEnd/>
            </a:ln>
          </p:spPr>
          <p:txBody>
            <a:bodyPr/>
            <a:lstStyle/>
            <a:p>
              <a:endParaRPr lang="fr-FR"/>
            </a:p>
          </p:txBody>
        </p:sp>
        <p:pic>
          <p:nvPicPr>
            <p:cNvPr id="16407" name="Picture 23"/>
            <p:cNvPicPr>
              <a:picLocks noChangeAspect="1" noChangeArrowheads="1"/>
            </p:cNvPicPr>
            <p:nvPr/>
          </p:nvPicPr>
          <p:blipFill>
            <a:blip r:embed="rId5"/>
            <a:srcRect/>
            <a:stretch>
              <a:fillRect/>
            </a:stretch>
          </p:blipFill>
          <p:spPr bwMode="auto">
            <a:xfrm>
              <a:off x="4321" y="13197"/>
              <a:ext cx="890" cy="1443"/>
            </a:xfrm>
            <a:prstGeom prst="rect">
              <a:avLst/>
            </a:prstGeom>
            <a:noFill/>
            <a:ln w="9525">
              <a:noFill/>
              <a:miter lim="800000"/>
              <a:headEnd/>
              <a:tailEnd/>
            </a:ln>
          </p:spPr>
        </p:pic>
        <p:grpSp>
          <p:nvGrpSpPr>
            <p:cNvPr id="16410" name="Group 26"/>
            <p:cNvGrpSpPr>
              <a:grpSpLocks/>
            </p:cNvGrpSpPr>
            <p:nvPr/>
          </p:nvGrpSpPr>
          <p:grpSpPr bwMode="auto">
            <a:xfrm>
              <a:off x="5717" y="13882"/>
              <a:ext cx="3037" cy="685"/>
              <a:chOff x="5717" y="13882"/>
              <a:chExt cx="3037" cy="685"/>
            </a:xfrm>
          </p:grpSpPr>
          <p:sp>
            <p:nvSpPr>
              <p:cNvPr id="16408" name="Freeform 24"/>
              <p:cNvSpPr>
                <a:spLocks/>
              </p:cNvSpPr>
              <p:nvPr/>
            </p:nvSpPr>
            <p:spPr bwMode="auto">
              <a:xfrm>
                <a:off x="5717" y="13882"/>
                <a:ext cx="3037" cy="685"/>
              </a:xfrm>
              <a:custGeom>
                <a:avLst/>
                <a:gdLst/>
                <a:ahLst/>
                <a:cxnLst>
                  <a:cxn ang="0">
                    <a:pos x="629" y="0"/>
                  </a:cxn>
                  <a:cxn ang="0">
                    <a:pos x="0" y="629"/>
                  </a:cxn>
                  <a:cxn ang="0">
                    <a:pos x="0" y="3146"/>
                  </a:cxn>
                  <a:cxn ang="0">
                    <a:pos x="629" y="3775"/>
                  </a:cxn>
                  <a:cxn ang="0">
                    <a:pos x="16104" y="3775"/>
                  </a:cxn>
                  <a:cxn ang="0">
                    <a:pos x="16733" y="3146"/>
                  </a:cxn>
                  <a:cxn ang="0">
                    <a:pos x="16733" y="629"/>
                  </a:cxn>
                  <a:cxn ang="0">
                    <a:pos x="16104" y="0"/>
                  </a:cxn>
                  <a:cxn ang="0">
                    <a:pos x="629" y="0"/>
                  </a:cxn>
                </a:cxnLst>
                <a:rect l="0" t="0" r="r" b="b"/>
                <a:pathLst>
                  <a:path w="16733" h="3775">
                    <a:moveTo>
                      <a:pt x="629" y="0"/>
                    </a:moveTo>
                    <a:cubicBezTo>
                      <a:pt x="282" y="0"/>
                      <a:pt x="0" y="282"/>
                      <a:pt x="0" y="629"/>
                    </a:cubicBezTo>
                    <a:lnTo>
                      <a:pt x="0" y="3146"/>
                    </a:lnTo>
                    <a:cubicBezTo>
                      <a:pt x="0" y="3493"/>
                      <a:pt x="282" y="3775"/>
                      <a:pt x="629" y="3775"/>
                    </a:cubicBezTo>
                    <a:lnTo>
                      <a:pt x="16104" y="3775"/>
                    </a:lnTo>
                    <a:cubicBezTo>
                      <a:pt x="16451" y="3775"/>
                      <a:pt x="16733" y="3493"/>
                      <a:pt x="16733" y="3146"/>
                    </a:cubicBezTo>
                    <a:lnTo>
                      <a:pt x="16733" y="629"/>
                    </a:lnTo>
                    <a:cubicBezTo>
                      <a:pt x="16733" y="282"/>
                      <a:pt x="16451" y="0"/>
                      <a:pt x="16104" y="0"/>
                    </a:cubicBezTo>
                    <a:lnTo>
                      <a:pt x="629" y="0"/>
                    </a:lnTo>
                    <a:close/>
                  </a:path>
                </a:pathLst>
              </a:custGeom>
              <a:solidFill>
                <a:srgbClr val="FFFF00"/>
              </a:solidFill>
              <a:ln w="0">
                <a:solidFill>
                  <a:srgbClr val="000000"/>
                </a:solidFill>
                <a:prstDash val="solid"/>
                <a:round/>
                <a:headEnd/>
                <a:tailEnd/>
              </a:ln>
            </p:spPr>
            <p:txBody>
              <a:bodyPr/>
              <a:lstStyle/>
              <a:p>
                <a:endParaRPr lang="fr-FR"/>
              </a:p>
            </p:txBody>
          </p:sp>
          <p:sp>
            <p:nvSpPr>
              <p:cNvPr id="16409" name="Freeform 25"/>
              <p:cNvSpPr>
                <a:spLocks/>
              </p:cNvSpPr>
              <p:nvPr/>
            </p:nvSpPr>
            <p:spPr bwMode="auto">
              <a:xfrm>
                <a:off x="5717" y="13882"/>
                <a:ext cx="3037" cy="685"/>
              </a:xfrm>
              <a:custGeom>
                <a:avLst/>
                <a:gdLst/>
                <a:ahLst/>
                <a:cxnLst>
                  <a:cxn ang="0">
                    <a:pos x="629" y="0"/>
                  </a:cxn>
                  <a:cxn ang="0">
                    <a:pos x="0" y="629"/>
                  </a:cxn>
                  <a:cxn ang="0">
                    <a:pos x="0" y="3146"/>
                  </a:cxn>
                  <a:cxn ang="0">
                    <a:pos x="629" y="3775"/>
                  </a:cxn>
                  <a:cxn ang="0">
                    <a:pos x="16104" y="3775"/>
                  </a:cxn>
                  <a:cxn ang="0">
                    <a:pos x="16733" y="3146"/>
                  </a:cxn>
                  <a:cxn ang="0">
                    <a:pos x="16733" y="629"/>
                  </a:cxn>
                  <a:cxn ang="0">
                    <a:pos x="16104" y="0"/>
                  </a:cxn>
                  <a:cxn ang="0">
                    <a:pos x="629" y="0"/>
                  </a:cxn>
                </a:cxnLst>
                <a:rect l="0" t="0" r="r" b="b"/>
                <a:pathLst>
                  <a:path w="16733" h="3775">
                    <a:moveTo>
                      <a:pt x="629" y="0"/>
                    </a:moveTo>
                    <a:cubicBezTo>
                      <a:pt x="282" y="0"/>
                      <a:pt x="0" y="282"/>
                      <a:pt x="0" y="629"/>
                    </a:cubicBezTo>
                    <a:lnTo>
                      <a:pt x="0" y="3146"/>
                    </a:lnTo>
                    <a:cubicBezTo>
                      <a:pt x="0" y="3493"/>
                      <a:pt x="282" y="3775"/>
                      <a:pt x="629" y="3775"/>
                    </a:cubicBezTo>
                    <a:lnTo>
                      <a:pt x="16104" y="3775"/>
                    </a:lnTo>
                    <a:cubicBezTo>
                      <a:pt x="16451" y="3775"/>
                      <a:pt x="16733" y="3493"/>
                      <a:pt x="16733" y="3146"/>
                    </a:cubicBezTo>
                    <a:lnTo>
                      <a:pt x="16733" y="629"/>
                    </a:lnTo>
                    <a:cubicBezTo>
                      <a:pt x="16733" y="282"/>
                      <a:pt x="16451" y="0"/>
                      <a:pt x="16104" y="0"/>
                    </a:cubicBezTo>
                    <a:lnTo>
                      <a:pt x="629" y="0"/>
                    </a:lnTo>
                    <a:close/>
                  </a:path>
                </a:pathLst>
              </a:custGeom>
              <a:noFill/>
              <a:ln w="14288" cap="rnd">
                <a:solidFill>
                  <a:srgbClr val="000000"/>
                </a:solidFill>
                <a:prstDash val="solid"/>
                <a:round/>
                <a:headEnd/>
                <a:tailEnd/>
              </a:ln>
            </p:spPr>
            <p:txBody>
              <a:bodyPr/>
              <a:lstStyle/>
              <a:p>
                <a:endParaRPr lang="fr-FR"/>
              </a:p>
            </p:txBody>
          </p:sp>
        </p:grpSp>
        <p:sp>
          <p:nvSpPr>
            <p:cNvPr id="16411" name="Rectangle 27"/>
            <p:cNvSpPr>
              <a:spLocks noChangeArrowheads="1"/>
            </p:cNvSpPr>
            <p:nvPr/>
          </p:nvSpPr>
          <p:spPr bwMode="auto">
            <a:xfrm>
              <a:off x="6633" y="14044"/>
              <a:ext cx="1197" cy="346"/>
            </a:xfrm>
            <a:prstGeom prst="rect">
              <a:avLst/>
            </a:prstGeom>
            <a:noFill/>
            <a:ln w="9525">
              <a:noFill/>
              <a:miter lim="800000"/>
              <a:headEnd/>
              <a:tailEnd/>
            </a:ln>
          </p:spPr>
          <p:txBody>
            <a:bodyPr wrap="none" lIns="0" tIns="0" rIns="0" bIns="0">
              <a:spAutoFit/>
            </a:bodyPr>
            <a:lstStyle/>
            <a:p>
              <a:r>
                <a:rPr lang="fr-FR" sz="3600" b="1">
                  <a:solidFill>
                    <a:srgbClr val="000000"/>
                  </a:solidFill>
                  <a:latin typeface="Calibri" pitchFamily="34" charset="0"/>
                </a:rPr>
                <a:t>INFOGEST</a:t>
              </a:r>
              <a:endParaRPr lang="fr-FR"/>
            </a:p>
          </p:txBody>
        </p:sp>
        <p:sp>
          <p:nvSpPr>
            <p:cNvPr id="16412" name="Rectangle 28"/>
            <p:cNvSpPr>
              <a:spLocks noChangeArrowheads="1"/>
            </p:cNvSpPr>
            <p:nvPr/>
          </p:nvSpPr>
          <p:spPr bwMode="auto">
            <a:xfrm>
              <a:off x="4542" y="14697"/>
              <a:ext cx="406" cy="230"/>
            </a:xfrm>
            <a:prstGeom prst="rect">
              <a:avLst/>
            </a:prstGeom>
            <a:noFill/>
            <a:ln w="9525">
              <a:noFill/>
              <a:miter lim="800000"/>
              <a:headEnd/>
              <a:tailEnd/>
            </a:ln>
          </p:spPr>
          <p:txBody>
            <a:bodyPr wrap="none" lIns="0" tIns="0" rIns="0" bIns="0">
              <a:spAutoFit/>
            </a:bodyPr>
            <a:lstStyle/>
            <a:p>
              <a:r>
                <a:rPr lang="fr-FR" sz="2400">
                  <a:solidFill>
                    <a:srgbClr val="000000"/>
                  </a:solidFill>
                  <a:latin typeface="Calibri" pitchFamily="34" charset="0"/>
                </a:rPr>
                <a:t>Chair</a:t>
              </a:r>
              <a:endParaRPr lang="fr-FR"/>
            </a:p>
          </p:txBody>
        </p:sp>
        <p:sp>
          <p:nvSpPr>
            <p:cNvPr id="16413" name="Rectangle 29"/>
            <p:cNvSpPr>
              <a:spLocks noChangeArrowheads="1"/>
            </p:cNvSpPr>
            <p:nvPr/>
          </p:nvSpPr>
          <p:spPr bwMode="auto">
            <a:xfrm>
              <a:off x="3854" y="14929"/>
              <a:ext cx="1142" cy="230"/>
            </a:xfrm>
            <a:prstGeom prst="rect">
              <a:avLst/>
            </a:prstGeom>
            <a:noFill/>
            <a:ln w="9525">
              <a:noFill/>
              <a:miter lim="800000"/>
              <a:headEnd/>
              <a:tailEnd/>
            </a:ln>
          </p:spPr>
          <p:txBody>
            <a:bodyPr wrap="none" lIns="0" tIns="0" rIns="0" bIns="0">
              <a:spAutoFit/>
            </a:bodyPr>
            <a:lstStyle/>
            <a:p>
              <a:r>
                <a:rPr lang="fr-FR" sz="2400">
                  <a:solidFill>
                    <a:srgbClr val="000000"/>
                  </a:solidFill>
                  <a:latin typeface="Calibri" pitchFamily="34" charset="0"/>
                </a:rPr>
                <a:t>Didier Dupont </a:t>
              </a:r>
              <a:endParaRPr lang="fr-FR"/>
            </a:p>
          </p:txBody>
        </p:sp>
        <p:sp>
          <p:nvSpPr>
            <p:cNvPr id="16414" name="Rectangle 30"/>
            <p:cNvSpPr>
              <a:spLocks noChangeArrowheads="1"/>
            </p:cNvSpPr>
            <p:nvPr/>
          </p:nvSpPr>
          <p:spPr bwMode="auto">
            <a:xfrm>
              <a:off x="5005" y="14929"/>
              <a:ext cx="59" cy="230"/>
            </a:xfrm>
            <a:prstGeom prst="rect">
              <a:avLst/>
            </a:prstGeom>
            <a:noFill/>
            <a:ln w="9525">
              <a:noFill/>
              <a:miter lim="800000"/>
              <a:headEnd/>
              <a:tailEnd/>
            </a:ln>
          </p:spPr>
          <p:txBody>
            <a:bodyPr wrap="none" lIns="0" tIns="0" rIns="0" bIns="0">
              <a:spAutoFit/>
            </a:bodyPr>
            <a:lstStyle/>
            <a:p>
              <a:r>
                <a:rPr lang="fr-FR" sz="2400">
                  <a:solidFill>
                    <a:srgbClr val="000000"/>
                  </a:solidFill>
                  <a:latin typeface="Calibri" pitchFamily="34" charset="0"/>
                </a:rPr>
                <a:t>-</a:t>
              </a:r>
              <a:endParaRPr lang="fr-FR"/>
            </a:p>
          </p:txBody>
        </p:sp>
        <p:sp>
          <p:nvSpPr>
            <p:cNvPr id="16415" name="Rectangle 31"/>
            <p:cNvSpPr>
              <a:spLocks noChangeArrowheads="1"/>
            </p:cNvSpPr>
            <p:nvPr/>
          </p:nvSpPr>
          <p:spPr bwMode="auto">
            <a:xfrm>
              <a:off x="5108" y="14929"/>
              <a:ext cx="525" cy="230"/>
            </a:xfrm>
            <a:prstGeom prst="rect">
              <a:avLst/>
            </a:prstGeom>
            <a:noFill/>
            <a:ln w="9525">
              <a:noFill/>
              <a:miter lim="800000"/>
              <a:headEnd/>
              <a:tailEnd/>
            </a:ln>
          </p:spPr>
          <p:txBody>
            <a:bodyPr wrap="none" lIns="0" tIns="0" rIns="0" bIns="0">
              <a:spAutoFit/>
            </a:bodyPr>
            <a:lstStyle/>
            <a:p>
              <a:r>
                <a:rPr lang="fr-FR" sz="2400">
                  <a:solidFill>
                    <a:srgbClr val="000000"/>
                  </a:solidFill>
                  <a:latin typeface="Calibri" pitchFamily="34" charset="0"/>
                </a:rPr>
                <a:t>France</a:t>
              </a:r>
              <a:endParaRPr lang="fr-FR"/>
            </a:p>
          </p:txBody>
        </p:sp>
        <p:pic>
          <p:nvPicPr>
            <p:cNvPr id="16416" name="Picture 32"/>
            <p:cNvPicPr>
              <a:picLocks noChangeAspect="1" noChangeArrowheads="1"/>
            </p:cNvPicPr>
            <p:nvPr/>
          </p:nvPicPr>
          <p:blipFill>
            <a:blip r:embed="rId6"/>
            <a:srcRect/>
            <a:stretch>
              <a:fillRect/>
            </a:stretch>
          </p:blipFill>
          <p:spPr bwMode="auto">
            <a:xfrm>
              <a:off x="9317" y="13333"/>
              <a:ext cx="1211" cy="1313"/>
            </a:xfrm>
            <a:prstGeom prst="rect">
              <a:avLst/>
            </a:prstGeom>
            <a:noFill/>
            <a:ln w="9525">
              <a:noFill/>
              <a:miter lim="800000"/>
              <a:headEnd/>
              <a:tailEnd/>
            </a:ln>
          </p:spPr>
        </p:pic>
        <p:sp>
          <p:nvSpPr>
            <p:cNvPr id="16417" name="Rectangle 33"/>
            <p:cNvSpPr>
              <a:spLocks noChangeArrowheads="1"/>
            </p:cNvSpPr>
            <p:nvPr/>
          </p:nvSpPr>
          <p:spPr bwMode="auto">
            <a:xfrm>
              <a:off x="9525" y="14627"/>
              <a:ext cx="330" cy="230"/>
            </a:xfrm>
            <a:prstGeom prst="rect">
              <a:avLst/>
            </a:prstGeom>
            <a:noFill/>
            <a:ln w="9525">
              <a:noFill/>
              <a:miter lim="800000"/>
              <a:headEnd/>
              <a:tailEnd/>
            </a:ln>
          </p:spPr>
          <p:txBody>
            <a:bodyPr wrap="none" lIns="0" tIns="0" rIns="0" bIns="0">
              <a:spAutoFit/>
            </a:bodyPr>
            <a:lstStyle/>
            <a:p>
              <a:r>
                <a:rPr lang="fr-FR" sz="2400">
                  <a:solidFill>
                    <a:srgbClr val="000000"/>
                  </a:solidFill>
                  <a:latin typeface="Calibri" pitchFamily="34" charset="0"/>
                </a:rPr>
                <a:t>Vice</a:t>
              </a:r>
              <a:endParaRPr lang="fr-FR"/>
            </a:p>
          </p:txBody>
        </p:sp>
        <p:sp>
          <p:nvSpPr>
            <p:cNvPr id="16418" name="Rectangle 34"/>
            <p:cNvSpPr>
              <a:spLocks noChangeArrowheads="1"/>
            </p:cNvSpPr>
            <p:nvPr/>
          </p:nvSpPr>
          <p:spPr bwMode="auto">
            <a:xfrm>
              <a:off x="9856" y="14627"/>
              <a:ext cx="59" cy="230"/>
            </a:xfrm>
            <a:prstGeom prst="rect">
              <a:avLst/>
            </a:prstGeom>
            <a:noFill/>
            <a:ln w="9525">
              <a:noFill/>
              <a:miter lim="800000"/>
              <a:headEnd/>
              <a:tailEnd/>
            </a:ln>
          </p:spPr>
          <p:txBody>
            <a:bodyPr wrap="none" lIns="0" tIns="0" rIns="0" bIns="0">
              <a:spAutoFit/>
            </a:bodyPr>
            <a:lstStyle/>
            <a:p>
              <a:r>
                <a:rPr lang="fr-FR" sz="2400">
                  <a:solidFill>
                    <a:srgbClr val="000000"/>
                  </a:solidFill>
                  <a:latin typeface="Calibri" pitchFamily="34" charset="0"/>
                </a:rPr>
                <a:t>-</a:t>
              </a:r>
              <a:endParaRPr lang="fr-FR"/>
            </a:p>
          </p:txBody>
        </p:sp>
        <p:sp>
          <p:nvSpPr>
            <p:cNvPr id="16419" name="Rectangle 35"/>
            <p:cNvSpPr>
              <a:spLocks noChangeArrowheads="1"/>
            </p:cNvSpPr>
            <p:nvPr/>
          </p:nvSpPr>
          <p:spPr bwMode="auto">
            <a:xfrm>
              <a:off x="9915" y="14627"/>
              <a:ext cx="385" cy="230"/>
            </a:xfrm>
            <a:prstGeom prst="rect">
              <a:avLst/>
            </a:prstGeom>
            <a:noFill/>
            <a:ln w="9525">
              <a:noFill/>
              <a:miter lim="800000"/>
              <a:headEnd/>
              <a:tailEnd/>
            </a:ln>
          </p:spPr>
          <p:txBody>
            <a:bodyPr wrap="none" lIns="0" tIns="0" rIns="0" bIns="0">
              <a:spAutoFit/>
            </a:bodyPr>
            <a:lstStyle/>
            <a:p>
              <a:r>
                <a:rPr lang="fr-FR" sz="2400">
                  <a:solidFill>
                    <a:srgbClr val="000000"/>
                  </a:solidFill>
                  <a:latin typeface="Calibri" pitchFamily="34" charset="0"/>
                </a:rPr>
                <a:t>chair</a:t>
              </a:r>
              <a:endParaRPr lang="fr-FR"/>
            </a:p>
          </p:txBody>
        </p:sp>
        <p:sp>
          <p:nvSpPr>
            <p:cNvPr id="16420" name="Rectangle 36"/>
            <p:cNvSpPr>
              <a:spLocks noChangeArrowheads="1"/>
            </p:cNvSpPr>
            <p:nvPr/>
          </p:nvSpPr>
          <p:spPr bwMode="auto">
            <a:xfrm>
              <a:off x="9249" y="14859"/>
              <a:ext cx="391" cy="230"/>
            </a:xfrm>
            <a:prstGeom prst="rect">
              <a:avLst/>
            </a:prstGeom>
            <a:noFill/>
            <a:ln w="9525">
              <a:noFill/>
              <a:miter lim="800000"/>
              <a:headEnd/>
              <a:tailEnd/>
            </a:ln>
          </p:spPr>
          <p:txBody>
            <a:bodyPr wrap="none" lIns="0" tIns="0" rIns="0" bIns="0">
              <a:spAutoFit/>
            </a:bodyPr>
            <a:lstStyle/>
            <a:p>
              <a:r>
                <a:rPr lang="fr-FR" sz="2400">
                  <a:solidFill>
                    <a:srgbClr val="000000"/>
                  </a:solidFill>
                  <a:latin typeface="Calibri" pitchFamily="34" charset="0"/>
                </a:rPr>
                <a:t>Alan </a:t>
              </a:r>
              <a:endParaRPr lang="fr-FR"/>
            </a:p>
          </p:txBody>
        </p:sp>
        <p:sp>
          <p:nvSpPr>
            <p:cNvPr id="16421" name="Rectangle 37"/>
            <p:cNvSpPr>
              <a:spLocks noChangeArrowheads="1"/>
            </p:cNvSpPr>
            <p:nvPr/>
          </p:nvSpPr>
          <p:spPr bwMode="auto">
            <a:xfrm>
              <a:off x="9642" y="14859"/>
              <a:ext cx="564" cy="230"/>
            </a:xfrm>
            <a:prstGeom prst="rect">
              <a:avLst/>
            </a:prstGeom>
            <a:noFill/>
            <a:ln w="9525">
              <a:noFill/>
              <a:miter lim="800000"/>
              <a:headEnd/>
              <a:tailEnd/>
            </a:ln>
          </p:spPr>
          <p:txBody>
            <a:bodyPr wrap="none" lIns="0" tIns="0" rIns="0" bIns="0">
              <a:spAutoFit/>
            </a:bodyPr>
            <a:lstStyle/>
            <a:p>
              <a:r>
                <a:rPr lang="fr-FR" sz="2400">
                  <a:solidFill>
                    <a:srgbClr val="000000"/>
                  </a:solidFill>
                  <a:latin typeface="Calibri" pitchFamily="34" charset="0"/>
                </a:rPr>
                <a:t>Mackie</a:t>
              </a:r>
              <a:endParaRPr lang="fr-FR"/>
            </a:p>
          </p:txBody>
        </p:sp>
        <p:sp>
          <p:nvSpPr>
            <p:cNvPr id="16422" name="Rectangle 38"/>
            <p:cNvSpPr>
              <a:spLocks noChangeArrowheads="1"/>
            </p:cNvSpPr>
            <p:nvPr/>
          </p:nvSpPr>
          <p:spPr bwMode="auto">
            <a:xfrm>
              <a:off x="10254" y="14859"/>
              <a:ext cx="59" cy="230"/>
            </a:xfrm>
            <a:prstGeom prst="rect">
              <a:avLst/>
            </a:prstGeom>
            <a:noFill/>
            <a:ln w="9525">
              <a:noFill/>
              <a:miter lim="800000"/>
              <a:headEnd/>
              <a:tailEnd/>
            </a:ln>
          </p:spPr>
          <p:txBody>
            <a:bodyPr wrap="none" lIns="0" tIns="0" rIns="0" bIns="0">
              <a:spAutoFit/>
            </a:bodyPr>
            <a:lstStyle/>
            <a:p>
              <a:r>
                <a:rPr lang="fr-FR" sz="2400">
                  <a:solidFill>
                    <a:srgbClr val="000000"/>
                  </a:solidFill>
                  <a:latin typeface="Calibri" pitchFamily="34" charset="0"/>
                </a:rPr>
                <a:t>-</a:t>
              </a:r>
              <a:endParaRPr lang="fr-FR"/>
            </a:p>
          </p:txBody>
        </p:sp>
        <p:sp>
          <p:nvSpPr>
            <p:cNvPr id="16423" name="Rectangle 39"/>
            <p:cNvSpPr>
              <a:spLocks noChangeArrowheads="1"/>
            </p:cNvSpPr>
            <p:nvPr/>
          </p:nvSpPr>
          <p:spPr bwMode="auto">
            <a:xfrm>
              <a:off x="10357" y="14859"/>
              <a:ext cx="223" cy="230"/>
            </a:xfrm>
            <a:prstGeom prst="rect">
              <a:avLst/>
            </a:prstGeom>
            <a:noFill/>
            <a:ln w="9525">
              <a:noFill/>
              <a:miter lim="800000"/>
              <a:headEnd/>
              <a:tailEnd/>
            </a:ln>
          </p:spPr>
          <p:txBody>
            <a:bodyPr wrap="none" lIns="0" tIns="0" rIns="0" bIns="0">
              <a:spAutoFit/>
            </a:bodyPr>
            <a:lstStyle/>
            <a:p>
              <a:r>
                <a:rPr lang="fr-FR" sz="2400">
                  <a:solidFill>
                    <a:srgbClr val="000000"/>
                  </a:solidFill>
                  <a:latin typeface="Calibri" pitchFamily="34" charset="0"/>
                </a:rPr>
                <a:t>UK</a:t>
              </a:r>
              <a:endParaRPr lang="fr-FR"/>
            </a:p>
          </p:txBody>
        </p:sp>
        <p:pic>
          <p:nvPicPr>
            <p:cNvPr id="16424" name="Picture 40"/>
            <p:cNvPicPr>
              <a:picLocks noChangeAspect="1" noChangeArrowheads="1"/>
            </p:cNvPicPr>
            <p:nvPr/>
          </p:nvPicPr>
          <p:blipFill>
            <a:blip r:embed="rId5"/>
            <a:srcRect/>
            <a:stretch>
              <a:fillRect/>
            </a:stretch>
          </p:blipFill>
          <p:spPr bwMode="auto">
            <a:xfrm>
              <a:off x="4321" y="13257"/>
              <a:ext cx="890" cy="1443"/>
            </a:xfrm>
            <a:prstGeom prst="rect">
              <a:avLst/>
            </a:prstGeom>
            <a:noFill/>
            <a:ln w="9525">
              <a:noFill/>
              <a:miter lim="800000"/>
              <a:headEnd/>
              <a:tailEnd/>
            </a:ln>
          </p:spPr>
        </p:pic>
        <p:grpSp>
          <p:nvGrpSpPr>
            <p:cNvPr id="16427" name="Group 43"/>
            <p:cNvGrpSpPr>
              <a:grpSpLocks/>
            </p:cNvGrpSpPr>
            <p:nvPr/>
          </p:nvGrpSpPr>
          <p:grpSpPr bwMode="auto">
            <a:xfrm>
              <a:off x="5717" y="13882"/>
              <a:ext cx="3037" cy="685"/>
              <a:chOff x="5717" y="13882"/>
              <a:chExt cx="3037" cy="685"/>
            </a:xfrm>
          </p:grpSpPr>
          <p:sp>
            <p:nvSpPr>
              <p:cNvPr id="16425" name="Freeform 41"/>
              <p:cNvSpPr>
                <a:spLocks/>
              </p:cNvSpPr>
              <p:nvPr/>
            </p:nvSpPr>
            <p:spPr bwMode="auto">
              <a:xfrm>
                <a:off x="5717" y="13882"/>
                <a:ext cx="3037" cy="685"/>
              </a:xfrm>
              <a:custGeom>
                <a:avLst/>
                <a:gdLst/>
                <a:ahLst/>
                <a:cxnLst>
                  <a:cxn ang="0">
                    <a:pos x="629" y="0"/>
                  </a:cxn>
                  <a:cxn ang="0">
                    <a:pos x="0" y="629"/>
                  </a:cxn>
                  <a:cxn ang="0">
                    <a:pos x="0" y="3146"/>
                  </a:cxn>
                  <a:cxn ang="0">
                    <a:pos x="629" y="3775"/>
                  </a:cxn>
                  <a:cxn ang="0">
                    <a:pos x="16104" y="3775"/>
                  </a:cxn>
                  <a:cxn ang="0">
                    <a:pos x="16733" y="3146"/>
                  </a:cxn>
                  <a:cxn ang="0">
                    <a:pos x="16733" y="629"/>
                  </a:cxn>
                  <a:cxn ang="0">
                    <a:pos x="16104" y="0"/>
                  </a:cxn>
                  <a:cxn ang="0">
                    <a:pos x="629" y="0"/>
                  </a:cxn>
                </a:cxnLst>
                <a:rect l="0" t="0" r="r" b="b"/>
                <a:pathLst>
                  <a:path w="16733" h="3775">
                    <a:moveTo>
                      <a:pt x="629" y="0"/>
                    </a:moveTo>
                    <a:cubicBezTo>
                      <a:pt x="282" y="0"/>
                      <a:pt x="0" y="282"/>
                      <a:pt x="0" y="629"/>
                    </a:cubicBezTo>
                    <a:lnTo>
                      <a:pt x="0" y="3146"/>
                    </a:lnTo>
                    <a:cubicBezTo>
                      <a:pt x="0" y="3493"/>
                      <a:pt x="282" y="3775"/>
                      <a:pt x="629" y="3775"/>
                    </a:cubicBezTo>
                    <a:lnTo>
                      <a:pt x="16104" y="3775"/>
                    </a:lnTo>
                    <a:cubicBezTo>
                      <a:pt x="16451" y="3775"/>
                      <a:pt x="16733" y="3493"/>
                      <a:pt x="16733" y="3146"/>
                    </a:cubicBezTo>
                    <a:lnTo>
                      <a:pt x="16733" y="629"/>
                    </a:lnTo>
                    <a:cubicBezTo>
                      <a:pt x="16733" y="282"/>
                      <a:pt x="16451" y="0"/>
                      <a:pt x="16104" y="0"/>
                    </a:cubicBezTo>
                    <a:lnTo>
                      <a:pt x="629" y="0"/>
                    </a:lnTo>
                    <a:close/>
                  </a:path>
                </a:pathLst>
              </a:custGeom>
              <a:solidFill>
                <a:srgbClr val="FFFF00"/>
              </a:solidFill>
              <a:ln w="0">
                <a:solidFill>
                  <a:srgbClr val="000000"/>
                </a:solidFill>
                <a:prstDash val="solid"/>
                <a:round/>
                <a:headEnd/>
                <a:tailEnd/>
              </a:ln>
            </p:spPr>
            <p:txBody>
              <a:bodyPr/>
              <a:lstStyle/>
              <a:p>
                <a:endParaRPr lang="fr-FR"/>
              </a:p>
            </p:txBody>
          </p:sp>
          <p:sp>
            <p:nvSpPr>
              <p:cNvPr id="16426" name="Freeform 42"/>
              <p:cNvSpPr>
                <a:spLocks/>
              </p:cNvSpPr>
              <p:nvPr/>
            </p:nvSpPr>
            <p:spPr bwMode="auto">
              <a:xfrm>
                <a:off x="5717" y="13882"/>
                <a:ext cx="3037" cy="685"/>
              </a:xfrm>
              <a:custGeom>
                <a:avLst/>
                <a:gdLst/>
                <a:ahLst/>
                <a:cxnLst>
                  <a:cxn ang="0">
                    <a:pos x="629" y="0"/>
                  </a:cxn>
                  <a:cxn ang="0">
                    <a:pos x="0" y="629"/>
                  </a:cxn>
                  <a:cxn ang="0">
                    <a:pos x="0" y="3146"/>
                  </a:cxn>
                  <a:cxn ang="0">
                    <a:pos x="629" y="3775"/>
                  </a:cxn>
                  <a:cxn ang="0">
                    <a:pos x="16104" y="3775"/>
                  </a:cxn>
                  <a:cxn ang="0">
                    <a:pos x="16733" y="3146"/>
                  </a:cxn>
                  <a:cxn ang="0">
                    <a:pos x="16733" y="629"/>
                  </a:cxn>
                  <a:cxn ang="0">
                    <a:pos x="16104" y="0"/>
                  </a:cxn>
                  <a:cxn ang="0">
                    <a:pos x="629" y="0"/>
                  </a:cxn>
                </a:cxnLst>
                <a:rect l="0" t="0" r="r" b="b"/>
                <a:pathLst>
                  <a:path w="16733" h="3775">
                    <a:moveTo>
                      <a:pt x="629" y="0"/>
                    </a:moveTo>
                    <a:cubicBezTo>
                      <a:pt x="282" y="0"/>
                      <a:pt x="0" y="282"/>
                      <a:pt x="0" y="629"/>
                    </a:cubicBezTo>
                    <a:lnTo>
                      <a:pt x="0" y="3146"/>
                    </a:lnTo>
                    <a:cubicBezTo>
                      <a:pt x="0" y="3493"/>
                      <a:pt x="282" y="3775"/>
                      <a:pt x="629" y="3775"/>
                    </a:cubicBezTo>
                    <a:lnTo>
                      <a:pt x="16104" y="3775"/>
                    </a:lnTo>
                    <a:cubicBezTo>
                      <a:pt x="16451" y="3775"/>
                      <a:pt x="16733" y="3493"/>
                      <a:pt x="16733" y="3146"/>
                    </a:cubicBezTo>
                    <a:lnTo>
                      <a:pt x="16733" y="629"/>
                    </a:lnTo>
                    <a:cubicBezTo>
                      <a:pt x="16733" y="282"/>
                      <a:pt x="16451" y="0"/>
                      <a:pt x="16104" y="0"/>
                    </a:cubicBezTo>
                    <a:lnTo>
                      <a:pt x="629" y="0"/>
                    </a:lnTo>
                    <a:close/>
                  </a:path>
                </a:pathLst>
              </a:custGeom>
              <a:noFill/>
              <a:ln w="14288" cap="rnd">
                <a:solidFill>
                  <a:srgbClr val="000000"/>
                </a:solidFill>
                <a:prstDash val="solid"/>
                <a:round/>
                <a:headEnd/>
                <a:tailEnd/>
              </a:ln>
            </p:spPr>
            <p:txBody>
              <a:bodyPr/>
              <a:lstStyle/>
              <a:p>
                <a:endParaRPr lang="fr-FR"/>
              </a:p>
            </p:txBody>
          </p:sp>
        </p:grpSp>
        <p:sp>
          <p:nvSpPr>
            <p:cNvPr id="16428" name="Rectangle 44"/>
            <p:cNvSpPr>
              <a:spLocks noChangeArrowheads="1"/>
            </p:cNvSpPr>
            <p:nvPr/>
          </p:nvSpPr>
          <p:spPr bwMode="auto">
            <a:xfrm>
              <a:off x="6633" y="14044"/>
              <a:ext cx="1197" cy="346"/>
            </a:xfrm>
            <a:prstGeom prst="rect">
              <a:avLst/>
            </a:prstGeom>
            <a:noFill/>
            <a:ln w="9525">
              <a:noFill/>
              <a:miter lim="800000"/>
              <a:headEnd/>
              <a:tailEnd/>
            </a:ln>
          </p:spPr>
          <p:txBody>
            <a:bodyPr wrap="none" lIns="0" tIns="0" rIns="0" bIns="0">
              <a:spAutoFit/>
            </a:bodyPr>
            <a:lstStyle/>
            <a:p>
              <a:r>
                <a:rPr lang="fr-FR" sz="3600" b="1">
                  <a:solidFill>
                    <a:srgbClr val="000000"/>
                  </a:solidFill>
                  <a:latin typeface="Calibri" pitchFamily="34" charset="0"/>
                </a:rPr>
                <a:t>INFOGEST</a:t>
              </a:r>
              <a:endParaRPr lang="fr-FR"/>
            </a:p>
          </p:txBody>
        </p:sp>
        <p:sp>
          <p:nvSpPr>
            <p:cNvPr id="16429" name="Rectangle 45"/>
            <p:cNvSpPr>
              <a:spLocks noChangeArrowheads="1"/>
            </p:cNvSpPr>
            <p:nvPr/>
          </p:nvSpPr>
          <p:spPr bwMode="auto">
            <a:xfrm>
              <a:off x="4542" y="14697"/>
              <a:ext cx="406" cy="230"/>
            </a:xfrm>
            <a:prstGeom prst="rect">
              <a:avLst/>
            </a:prstGeom>
            <a:noFill/>
            <a:ln w="9525">
              <a:noFill/>
              <a:miter lim="800000"/>
              <a:headEnd/>
              <a:tailEnd/>
            </a:ln>
          </p:spPr>
          <p:txBody>
            <a:bodyPr wrap="none" lIns="0" tIns="0" rIns="0" bIns="0">
              <a:spAutoFit/>
            </a:bodyPr>
            <a:lstStyle/>
            <a:p>
              <a:r>
                <a:rPr lang="fr-FR" sz="2400">
                  <a:solidFill>
                    <a:srgbClr val="000000"/>
                  </a:solidFill>
                  <a:latin typeface="Calibri" pitchFamily="34" charset="0"/>
                </a:rPr>
                <a:t>Chair</a:t>
              </a:r>
              <a:endParaRPr lang="fr-FR"/>
            </a:p>
          </p:txBody>
        </p:sp>
        <p:sp>
          <p:nvSpPr>
            <p:cNvPr id="16430" name="Rectangle 46"/>
            <p:cNvSpPr>
              <a:spLocks noChangeArrowheads="1"/>
            </p:cNvSpPr>
            <p:nvPr/>
          </p:nvSpPr>
          <p:spPr bwMode="auto">
            <a:xfrm>
              <a:off x="3854" y="14929"/>
              <a:ext cx="1142" cy="230"/>
            </a:xfrm>
            <a:prstGeom prst="rect">
              <a:avLst/>
            </a:prstGeom>
            <a:noFill/>
            <a:ln w="9525">
              <a:noFill/>
              <a:miter lim="800000"/>
              <a:headEnd/>
              <a:tailEnd/>
            </a:ln>
          </p:spPr>
          <p:txBody>
            <a:bodyPr wrap="none" lIns="0" tIns="0" rIns="0" bIns="0">
              <a:spAutoFit/>
            </a:bodyPr>
            <a:lstStyle/>
            <a:p>
              <a:r>
                <a:rPr lang="fr-FR" sz="2400">
                  <a:solidFill>
                    <a:srgbClr val="000000"/>
                  </a:solidFill>
                  <a:latin typeface="Calibri" pitchFamily="34" charset="0"/>
                </a:rPr>
                <a:t>Didier Dupont </a:t>
              </a:r>
              <a:endParaRPr lang="fr-FR"/>
            </a:p>
          </p:txBody>
        </p:sp>
        <p:sp>
          <p:nvSpPr>
            <p:cNvPr id="16431" name="Rectangle 47"/>
            <p:cNvSpPr>
              <a:spLocks noChangeArrowheads="1"/>
            </p:cNvSpPr>
            <p:nvPr/>
          </p:nvSpPr>
          <p:spPr bwMode="auto">
            <a:xfrm>
              <a:off x="5005" y="14929"/>
              <a:ext cx="59" cy="230"/>
            </a:xfrm>
            <a:prstGeom prst="rect">
              <a:avLst/>
            </a:prstGeom>
            <a:noFill/>
            <a:ln w="9525">
              <a:noFill/>
              <a:miter lim="800000"/>
              <a:headEnd/>
              <a:tailEnd/>
            </a:ln>
          </p:spPr>
          <p:txBody>
            <a:bodyPr wrap="none" lIns="0" tIns="0" rIns="0" bIns="0">
              <a:spAutoFit/>
            </a:bodyPr>
            <a:lstStyle/>
            <a:p>
              <a:r>
                <a:rPr lang="fr-FR" sz="2400">
                  <a:solidFill>
                    <a:srgbClr val="000000"/>
                  </a:solidFill>
                  <a:latin typeface="Calibri" pitchFamily="34" charset="0"/>
                </a:rPr>
                <a:t>-</a:t>
              </a:r>
              <a:endParaRPr lang="fr-FR"/>
            </a:p>
          </p:txBody>
        </p:sp>
        <p:sp>
          <p:nvSpPr>
            <p:cNvPr id="16432" name="Rectangle 48"/>
            <p:cNvSpPr>
              <a:spLocks noChangeArrowheads="1"/>
            </p:cNvSpPr>
            <p:nvPr/>
          </p:nvSpPr>
          <p:spPr bwMode="auto">
            <a:xfrm>
              <a:off x="5108" y="14929"/>
              <a:ext cx="525" cy="230"/>
            </a:xfrm>
            <a:prstGeom prst="rect">
              <a:avLst/>
            </a:prstGeom>
            <a:noFill/>
            <a:ln w="9525">
              <a:noFill/>
              <a:miter lim="800000"/>
              <a:headEnd/>
              <a:tailEnd/>
            </a:ln>
          </p:spPr>
          <p:txBody>
            <a:bodyPr wrap="none" lIns="0" tIns="0" rIns="0" bIns="0">
              <a:spAutoFit/>
            </a:bodyPr>
            <a:lstStyle/>
            <a:p>
              <a:r>
                <a:rPr lang="fr-FR" sz="2400">
                  <a:solidFill>
                    <a:srgbClr val="000000"/>
                  </a:solidFill>
                  <a:latin typeface="Calibri" pitchFamily="34" charset="0"/>
                </a:rPr>
                <a:t>France</a:t>
              </a:r>
              <a:endParaRPr lang="fr-FR"/>
            </a:p>
          </p:txBody>
        </p:sp>
        <p:pic>
          <p:nvPicPr>
            <p:cNvPr id="16433" name="Picture 49"/>
            <p:cNvPicPr>
              <a:picLocks noChangeAspect="1" noChangeArrowheads="1"/>
            </p:cNvPicPr>
            <p:nvPr/>
          </p:nvPicPr>
          <p:blipFill>
            <a:blip r:embed="rId6"/>
            <a:srcRect/>
            <a:stretch>
              <a:fillRect/>
            </a:stretch>
          </p:blipFill>
          <p:spPr bwMode="auto">
            <a:xfrm>
              <a:off x="9317" y="13333"/>
              <a:ext cx="1211" cy="1313"/>
            </a:xfrm>
            <a:prstGeom prst="rect">
              <a:avLst/>
            </a:prstGeom>
            <a:noFill/>
            <a:ln w="9525">
              <a:noFill/>
              <a:miter lim="800000"/>
              <a:headEnd/>
              <a:tailEnd/>
            </a:ln>
          </p:spPr>
        </p:pic>
        <p:sp>
          <p:nvSpPr>
            <p:cNvPr id="16434" name="Rectangle 50"/>
            <p:cNvSpPr>
              <a:spLocks noChangeArrowheads="1"/>
            </p:cNvSpPr>
            <p:nvPr/>
          </p:nvSpPr>
          <p:spPr bwMode="auto">
            <a:xfrm>
              <a:off x="9525" y="14627"/>
              <a:ext cx="330" cy="230"/>
            </a:xfrm>
            <a:prstGeom prst="rect">
              <a:avLst/>
            </a:prstGeom>
            <a:noFill/>
            <a:ln w="9525">
              <a:noFill/>
              <a:miter lim="800000"/>
              <a:headEnd/>
              <a:tailEnd/>
            </a:ln>
          </p:spPr>
          <p:txBody>
            <a:bodyPr wrap="none" lIns="0" tIns="0" rIns="0" bIns="0">
              <a:spAutoFit/>
            </a:bodyPr>
            <a:lstStyle/>
            <a:p>
              <a:r>
                <a:rPr lang="fr-FR" sz="2400">
                  <a:solidFill>
                    <a:srgbClr val="000000"/>
                  </a:solidFill>
                  <a:latin typeface="Calibri" pitchFamily="34" charset="0"/>
                </a:rPr>
                <a:t>Vice</a:t>
              </a:r>
              <a:endParaRPr lang="fr-FR"/>
            </a:p>
          </p:txBody>
        </p:sp>
        <p:sp>
          <p:nvSpPr>
            <p:cNvPr id="16435" name="Rectangle 51"/>
            <p:cNvSpPr>
              <a:spLocks noChangeArrowheads="1"/>
            </p:cNvSpPr>
            <p:nvPr/>
          </p:nvSpPr>
          <p:spPr bwMode="auto">
            <a:xfrm>
              <a:off x="9856" y="14627"/>
              <a:ext cx="59" cy="230"/>
            </a:xfrm>
            <a:prstGeom prst="rect">
              <a:avLst/>
            </a:prstGeom>
            <a:noFill/>
            <a:ln w="9525">
              <a:noFill/>
              <a:miter lim="800000"/>
              <a:headEnd/>
              <a:tailEnd/>
            </a:ln>
          </p:spPr>
          <p:txBody>
            <a:bodyPr wrap="none" lIns="0" tIns="0" rIns="0" bIns="0">
              <a:spAutoFit/>
            </a:bodyPr>
            <a:lstStyle/>
            <a:p>
              <a:r>
                <a:rPr lang="fr-FR" sz="2400">
                  <a:solidFill>
                    <a:srgbClr val="000000"/>
                  </a:solidFill>
                  <a:latin typeface="Calibri" pitchFamily="34" charset="0"/>
                </a:rPr>
                <a:t>-</a:t>
              </a:r>
              <a:endParaRPr lang="fr-FR"/>
            </a:p>
          </p:txBody>
        </p:sp>
        <p:sp>
          <p:nvSpPr>
            <p:cNvPr id="16436" name="Rectangle 52"/>
            <p:cNvSpPr>
              <a:spLocks noChangeArrowheads="1"/>
            </p:cNvSpPr>
            <p:nvPr/>
          </p:nvSpPr>
          <p:spPr bwMode="auto">
            <a:xfrm>
              <a:off x="9915" y="14627"/>
              <a:ext cx="385" cy="230"/>
            </a:xfrm>
            <a:prstGeom prst="rect">
              <a:avLst/>
            </a:prstGeom>
            <a:noFill/>
            <a:ln w="9525">
              <a:noFill/>
              <a:miter lim="800000"/>
              <a:headEnd/>
              <a:tailEnd/>
            </a:ln>
          </p:spPr>
          <p:txBody>
            <a:bodyPr wrap="none" lIns="0" tIns="0" rIns="0" bIns="0">
              <a:spAutoFit/>
            </a:bodyPr>
            <a:lstStyle/>
            <a:p>
              <a:r>
                <a:rPr lang="fr-FR" sz="2400">
                  <a:solidFill>
                    <a:srgbClr val="000000"/>
                  </a:solidFill>
                  <a:latin typeface="Calibri" pitchFamily="34" charset="0"/>
                </a:rPr>
                <a:t>chair</a:t>
              </a:r>
              <a:endParaRPr lang="fr-FR"/>
            </a:p>
          </p:txBody>
        </p:sp>
        <p:sp>
          <p:nvSpPr>
            <p:cNvPr id="16437" name="Rectangle 53"/>
            <p:cNvSpPr>
              <a:spLocks noChangeArrowheads="1"/>
            </p:cNvSpPr>
            <p:nvPr/>
          </p:nvSpPr>
          <p:spPr bwMode="auto">
            <a:xfrm>
              <a:off x="9249" y="14859"/>
              <a:ext cx="391" cy="230"/>
            </a:xfrm>
            <a:prstGeom prst="rect">
              <a:avLst/>
            </a:prstGeom>
            <a:noFill/>
            <a:ln w="9525">
              <a:noFill/>
              <a:miter lim="800000"/>
              <a:headEnd/>
              <a:tailEnd/>
            </a:ln>
          </p:spPr>
          <p:txBody>
            <a:bodyPr wrap="none" lIns="0" tIns="0" rIns="0" bIns="0">
              <a:spAutoFit/>
            </a:bodyPr>
            <a:lstStyle/>
            <a:p>
              <a:r>
                <a:rPr lang="fr-FR" sz="2400">
                  <a:solidFill>
                    <a:srgbClr val="000000"/>
                  </a:solidFill>
                  <a:latin typeface="Calibri" pitchFamily="34" charset="0"/>
                </a:rPr>
                <a:t>Alan </a:t>
              </a:r>
              <a:endParaRPr lang="fr-FR"/>
            </a:p>
          </p:txBody>
        </p:sp>
        <p:sp>
          <p:nvSpPr>
            <p:cNvPr id="16438" name="Rectangle 54"/>
            <p:cNvSpPr>
              <a:spLocks noChangeArrowheads="1"/>
            </p:cNvSpPr>
            <p:nvPr/>
          </p:nvSpPr>
          <p:spPr bwMode="auto">
            <a:xfrm>
              <a:off x="9642" y="14859"/>
              <a:ext cx="564" cy="230"/>
            </a:xfrm>
            <a:prstGeom prst="rect">
              <a:avLst/>
            </a:prstGeom>
            <a:noFill/>
            <a:ln w="9525">
              <a:noFill/>
              <a:miter lim="800000"/>
              <a:headEnd/>
              <a:tailEnd/>
            </a:ln>
          </p:spPr>
          <p:txBody>
            <a:bodyPr wrap="none" lIns="0" tIns="0" rIns="0" bIns="0">
              <a:spAutoFit/>
            </a:bodyPr>
            <a:lstStyle/>
            <a:p>
              <a:r>
                <a:rPr lang="fr-FR" sz="2400">
                  <a:solidFill>
                    <a:srgbClr val="000000"/>
                  </a:solidFill>
                  <a:latin typeface="Calibri" pitchFamily="34" charset="0"/>
                </a:rPr>
                <a:t>Mackie</a:t>
              </a:r>
              <a:endParaRPr lang="fr-FR"/>
            </a:p>
          </p:txBody>
        </p:sp>
        <p:sp>
          <p:nvSpPr>
            <p:cNvPr id="16439" name="Rectangle 55"/>
            <p:cNvSpPr>
              <a:spLocks noChangeArrowheads="1"/>
            </p:cNvSpPr>
            <p:nvPr/>
          </p:nvSpPr>
          <p:spPr bwMode="auto">
            <a:xfrm>
              <a:off x="10254" y="14859"/>
              <a:ext cx="59" cy="230"/>
            </a:xfrm>
            <a:prstGeom prst="rect">
              <a:avLst/>
            </a:prstGeom>
            <a:noFill/>
            <a:ln w="9525">
              <a:noFill/>
              <a:miter lim="800000"/>
              <a:headEnd/>
              <a:tailEnd/>
            </a:ln>
          </p:spPr>
          <p:txBody>
            <a:bodyPr wrap="none" lIns="0" tIns="0" rIns="0" bIns="0">
              <a:spAutoFit/>
            </a:bodyPr>
            <a:lstStyle/>
            <a:p>
              <a:r>
                <a:rPr lang="fr-FR" sz="2400">
                  <a:solidFill>
                    <a:srgbClr val="000000"/>
                  </a:solidFill>
                  <a:latin typeface="Calibri" pitchFamily="34" charset="0"/>
                </a:rPr>
                <a:t>-</a:t>
              </a:r>
              <a:endParaRPr lang="fr-FR"/>
            </a:p>
          </p:txBody>
        </p:sp>
        <p:sp>
          <p:nvSpPr>
            <p:cNvPr id="16440" name="Rectangle 56"/>
            <p:cNvSpPr>
              <a:spLocks noChangeArrowheads="1"/>
            </p:cNvSpPr>
            <p:nvPr/>
          </p:nvSpPr>
          <p:spPr bwMode="auto">
            <a:xfrm>
              <a:off x="10357" y="14859"/>
              <a:ext cx="223" cy="230"/>
            </a:xfrm>
            <a:prstGeom prst="rect">
              <a:avLst/>
            </a:prstGeom>
            <a:noFill/>
            <a:ln w="9525">
              <a:noFill/>
              <a:miter lim="800000"/>
              <a:headEnd/>
              <a:tailEnd/>
            </a:ln>
          </p:spPr>
          <p:txBody>
            <a:bodyPr wrap="none" lIns="0" tIns="0" rIns="0" bIns="0">
              <a:spAutoFit/>
            </a:bodyPr>
            <a:lstStyle/>
            <a:p>
              <a:r>
                <a:rPr lang="fr-FR" sz="2400">
                  <a:solidFill>
                    <a:srgbClr val="000000"/>
                  </a:solidFill>
                  <a:latin typeface="Calibri" pitchFamily="34" charset="0"/>
                </a:rPr>
                <a:t>UK</a:t>
              </a:r>
              <a:endParaRPr lang="fr-FR"/>
            </a:p>
          </p:txBody>
        </p:sp>
        <p:grpSp>
          <p:nvGrpSpPr>
            <p:cNvPr id="16443" name="Group 59"/>
            <p:cNvGrpSpPr>
              <a:grpSpLocks/>
            </p:cNvGrpSpPr>
            <p:nvPr/>
          </p:nvGrpSpPr>
          <p:grpSpPr bwMode="auto">
            <a:xfrm>
              <a:off x="3436" y="15459"/>
              <a:ext cx="2405" cy="1165"/>
              <a:chOff x="3436" y="15459"/>
              <a:chExt cx="2405" cy="1165"/>
            </a:xfrm>
          </p:grpSpPr>
          <p:sp>
            <p:nvSpPr>
              <p:cNvPr id="16441" name="Freeform 57"/>
              <p:cNvSpPr>
                <a:spLocks/>
              </p:cNvSpPr>
              <p:nvPr/>
            </p:nvSpPr>
            <p:spPr bwMode="auto">
              <a:xfrm>
                <a:off x="3436" y="15459"/>
                <a:ext cx="2405" cy="1165"/>
              </a:xfrm>
              <a:custGeom>
                <a:avLst/>
                <a:gdLst/>
                <a:ahLst/>
                <a:cxnLst>
                  <a:cxn ang="0">
                    <a:pos x="1071" y="0"/>
                  </a:cxn>
                  <a:cxn ang="0">
                    <a:pos x="0" y="1071"/>
                  </a:cxn>
                  <a:cxn ang="0">
                    <a:pos x="0" y="5355"/>
                  </a:cxn>
                  <a:cxn ang="0">
                    <a:pos x="1071" y="6425"/>
                  </a:cxn>
                  <a:cxn ang="0">
                    <a:pos x="12179" y="6425"/>
                  </a:cxn>
                  <a:cxn ang="0">
                    <a:pos x="13250" y="5355"/>
                  </a:cxn>
                  <a:cxn ang="0">
                    <a:pos x="13250" y="1071"/>
                  </a:cxn>
                  <a:cxn ang="0">
                    <a:pos x="12179" y="0"/>
                  </a:cxn>
                  <a:cxn ang="0">
                    <a:pos x="1071" y="0"/>
                  </a:cxn>
                </a:cxnLst>
                <a:rect l="0" t="0" r="r" b="b"/>
                <a:pathLst>
                  <a:path w="13250" h="6425">
                    <a:moveTo>
                      <a:pt x="1071" y="0"/>
                    </a:moveTo>
                    <a:cubicBezTo>
                      <a:pt x="480" y="0"/>
                      <a:pt x="0" y="480"/>
                      <a:pt x="0" y="1071"/>
                    </a:cubicBezTo>
                    <a:lnTo>
                      <a:pt x="0" y="5355"/>
                    </a:lnTo>
                    <a:cubicBezTo>
                      <a:pt x="0" y="5946"/>
                      <a:pt x="480" y="6425"/>
                      <a:pt x="1071" y="6425"/>
                    </a:cubicBezTo>
                    <a:lnTo>
                      <a:pt x="12179" y="6425"/>
                    </a:lnTo>
                    <a:cubicBezTo>
                      <a:pt x="12771" y="6425"/>
                      <a:pt x="13250" y="5946"/>
                      <a:pt x="13250" y="5355"/>
                    </a:cubicBezTo>
                    <a:lnTo>
                      <a:pt x="13250" y="1071"/>
                    </a:lnTo>
                    <a:cubicBezTo>
                      <a:pt x="13250" y="480"/>
                      <a:pt x="12771" y="0"/>
                      <a:pt x="12179" y="0"/>
                    </a:cubicBezTo>
                    <a:lnTo>
                      <a:pt x="1071" y="0"/>
                    </a:lnTo>
                    <a:close/>
                  </a:path>
                </a:pathLst>
              </a:custGeom>
              <a:solidFill>
                <a:srgbClr val="0000FF"/>
              </a:solidFill>
              <a:ln w="0">
                <a:solidFill>
                  <a:srgbClr val="000000"/>
                </a:solidFill>
                <a:prstDash val="solid"/>
                <a:round/>
                <a:headEnd/>
                <a:tailEnd/>
              </a:ln>
            </p:spPr>
            <p:txBody>
              <a:bodyPr/>
              <a:lstStyle/>
              <a:p>
                <a:endParaRPr lang="fr-FR"/>
              </a:p>
            </p:txBody>
          </p:sp>
          <p:sp>
            <p:nvSpPr>
              <p:cNvPr id="16442" name="Freeform 58"/>
              <p:cNvSpPr>
                <a:spLocks/>
              </p:cNvSpPr>
              <p:nvPr/>
            </p:nvSpPr>
            <p:spPr bwMode="auto">
              <a:xfrm>
                <a:off x="3436" y="15459"/>
                <a:ext cx="2405" cy="1165"/>
              </a:xfrm>
              <a:custGeom>
                <a:avLst/>
                <a:gdLst/>
                <a:ahLst/>
                <a:cxnLst>
                  <a:cxn ang="0">
                    <a:pos x="1071" y="0"/>
                  </a:cxn>
                  <a:cxn ang="0">
                    <a:pos x="0" y="1071"/>
                  </a:cxn>
                  <a:cxn ang="0">
                    <a:pos x="0" y="5355"/>
                  </a:cxn>
                  <a:cxn ang="0">
                    <a:pos x="1071" y="6425"/>
                  </a:cxn>
                  <a:cxn ang="0">
                    <a:pos x="12179" y="6425"/>
                  </a:cxn>
                  <a:cxn ang="0">
                    <a:pos x="13250" y="5355"/>
                  </a:cxn>
                  <a:cxn ang="0">
                    <a:pos x="13250" y="1071"/>
                  </a:cxn>
                  <a:cxn ang="0">
                    <a:pos x="12179" y="0"/>
                  </a:cxn>
                  <a:cxn ang="0">
                    <a:pos x="1071" y="0"/>
                  </a:cxn>
                </a:cxnLst>
                <a:rect l="0" t="0" r="r" b="b"/>
                <a:pathLst>
                  <a:path w="13250" h="6425">
                    <a:moveTo>
                      <a:pt x="1071" y="0"/>
                    </a:moveTo>
                    <a:cubicBezTo>
                      <a:pt x="480" y="0"/>
                      <a:pt x="0" y="480"/>
                      <a:pt x="0" y="1071"/>
                    </a:cubicBezTo>
                    <a:lnTo>
                      <a:pt x="0" y="5355"/>
                    </a:lnTo>
                    <a:cubicBezTo>
                      <a:pt x="0" y="5946"/>
                      <a:pt x="480" y="6425"/>
                      <a:pt x="1071" y="6425"/>
                    </a:cubicBezTo>
                    <a:lnTo>
                      <a:pt x="12179" y="6425"/>
                    </a:lnTo>
                    <a:cubicBezTo>
                      <a:pt x="12771" y="6425"/>
                      <a:pt x="13250" y="5946"/>
                      <a:pt x="13250" y="5355"/>
                    </a:cubicBezTo>
                    <a:lnTo>
                      <a:pt x="13250" y="1071"/>
                    </a:lnTo>
                    <a:cubicBezTo>
                      <a:pt x="13250" y="480"/>
                      <a:pt x="12771" y="0"/>
                      <a:pt x="12179" y="0"/>
                    </a:cubicBezTo>
                    <a:lnTo>
                      <a:pt x="1071" y="0"/>
                    </a:lnTo>
                    <a:close/>
                  </a:path>
                </a:pathLst>
              </a:custGeom>
              <a:noFill/>
              <a:ln w="14288" cap="rnd">
                <a:solidFill>
                  <a:srgbClr val="000000"/>
                </a:solidFill>
                <a:prstDash val="solid"/>
                <a:round/>
                <a:headEnd/>
                <a:tailEnd/>
              </a:ln>
            </p:spPr>
            <p:txBody>
              <a:bodyPr/>
              <a:lstStyle/>
              <a:p>
                <a:endParaRPr lang="fr-FR"/>
              </a:p>
            </p:txBody>
          </p:sp>
        </p:grpSp>
        <p:sp>
          <p:nvSpPr>
            <p:cNvPr id="16444" name="Rectangle 60"/>
            <p:cNvSpPr>
              <a:spLocks noChangeArrowheads="1"/>
            </p:cNvSpPr>
            <p:nvPr/>
          </p:nvSpPr>
          <p:spPr bwMode="auto">
            <a:xfrm>
              <a:off x="3708" y="15503"/>
              <a:ext cx="1926" cy="202"/>
            </a:xfrm>
            <a:prstGeom prst="rect">
              <a:avLst/>
            </a:prstGeom>
            <a:noFill/>
            <a:ln w="9525">
              <a:noFill/>
              <a:miter lim="800000"/>
              <a:headEnd/>
              <a:tailEnd/>
            </a:ln>
          </p:spPr>
          <p:txBody>
            <a:bodyPr wrap="none" lIns="0" tIns="0" rIns="0" bIns="0">
              <a:spAutoFit/>
            </a:bodyPr>
            <a:lstStyle/>
            <a:p>
              <a:r>
                <a:rPr lang="fr-FR" sz="2100" b="1">
                  <a:solidFill>
                    <a:srgbClr val="FFFFFF"/>
                  </a:solidFill>
                  <a:latin typeface="Calibri" pitchFamily="34" charset="0"/>
                </a:rPr>
                <a:t>Relationship between food </a:t>
              </a:r>
              <a:endParaRPr lang="fr-FR"/>
            </a:p>
          </p:txBody>
        </p:sp>
        <p:sp>
          <p:nvSpPr>
            <p:cNvPr id="16445" name="Rectangle 61"/>
            <p:cNvSpPr>
              <a:spLocks noChangeArrowheads="1"/>
            </p:cNvSpPr>
            <p:nvPr/>
          </p:nvSpPr>
          <p:spPr bwMode="auto">
            <a:xfrm>
              <a:off x="3878" y="15706"/>
              <a:ext cx="1587" cy="202"/>
            </a:xfrm>
            <a:prstGeom prst="rect">
              <a:avLst/>
            </a:prstGeom>
            <a:noFill/>
            <a:ln w="9525">
              <a:noFill/>
              <a:miter lim="800000"/>
              <a:headEnd/>
              <a:tailEnd/>
            </a:ln>
          </p:spPr>
          <p:txBody>
            <a:bodyPr wrap="none" lIns="0" tIns="0" rIns="0" bIns="0">
              <a:spAutoFit/>
            </a:bodyPr>
            <a:lstStyle/>
            <a:p>
              <a:r>
                <a:rPr lang="fr-FR" sz="2100" b="1">
                  <a:solidFill>
                    <a:srgbClr val="FFFFFF"/>
                  </a:solidFill>
                  <a:latin typeface="Calibri" pitchFamily="34" charset="0"/>
                </a:rPr>
                <a:t>structure and nutrient </a:t>
              </a:r>
              <a:endParaRPr lang="fr-FR"/>
            </a:p>
          </p:txBody>
        </p:sp>
        <p:sp>
          <p:nvSpPr>
            <p:cNvPr id="16446" name="Rectangle 62"/>
            <p:cNvSpPr>
              <a:spLocks noChangeArrowheads="1"/>
            </p:cNvSpPr>
            <p:nvPr/>
          </p:nvSpPr>
          <p:spPr bwMode="auto">
            <a:xfrm>
              <a:off x="4080" y="15909"/>
              <a:ext cx="1055" cy="202"/>
            </a:xfrm>
            <a:prstGeom prst="rect">
              <a:avLst/>
            </a:prstGeom>
            <a:noFill/>
            <a:ln w="9525">
              <a:noFill/>
              <a:miter lim="800000"/>
              <a:headEnd/>
              <a:tailEnd/>
            </a:ln>
          </p:spPr>
          <p:txBody>
            <a:bodyPr wrap="none" lIns="0" tIns="0" rIns="0" bIns="0">
              <a:spAutoFit/>
            </a:bodyPr>
            <a:lstStyle/>
            <a:p>
              <a:r>
                <a:rPr lang="fr-FR" sz="2100" b="1">
                  <a:solidFill>
                    <a:srgbClr val="FFFFFF"/>
                  </a:solidFill>
                  <a:latin typeface="Calibri" pitchFamily="34" charset="0"/>
                </a:rPr>
                <a:t>bioaccessibility</a:t>
              </a:r>
              <a:endParaRPr lang="fr-FR"/>
            </a:p>
          </p:txBody>
        </p:sp>
        <p:sp>
          <p:nvSpPr>
            <p:cNvPr id="16447" name="Rectangle 63"/>
            <p:cNvSpPr>
              <a:spLocks noChangeArrowheads="1"/>
            </p:cNvSpPr>
            <p:nvPr/>
          </p:nvSpPr>
          <p:spPr bwMode="auto">
            <a:xfrm>
              <a:off x="5188" y="15909"/>
              <a:ext cx="51" cy="202"/>
            </a:xfrm>
            <a:prstGeom prst="rect">
              <a:avLst/>
            </a:prstGeom>
            <a:noFill/>
            <a:ln w="9525">
              <a:noFill/>
              <a:miter lim="800000"/>
              <a:headEnd/>
              <a:tailEnd/>
            </a:ln>
          </p:spPr>
          <p:txBody>
            <a:bodyPr wrap="none" lIns="0" tIns="0" rIns="0" bIns="0">
              <a:spAutoFit/>
            </a:bodyPr>
            <a:lstStyle/>
            <a:p>
              <a:r>
                <a:rPr lang="fr-FR" sz="2100">
                  <a:solidFill>
                    <a:srgbClr val="FFFFFF"/>
                  </a:solidFill>
                  <a:latin typeface="Calibri" pitchFamily="34" charset="0"/>
                </a:rPr>
                <a:t>-</a:t>
              </a:r>
              <a:endParaRPr lang="fr-FR"/>
            </a:p>
          </p:txBody>
        </p:sp>
        <p:sp>
          <p:nvSpPr>
            <p:cNvPr id="16448" name="Rectangle 64"/>
            <p:cNvSpPr>
              <a:spLocks noChangeArrowheads="1"/>
            </p:cNvSpPr>
            <p:nvPr/>
          </p:nvSpPr>
          <p:spPr bwMode="auto">
            <a:xfrm>
              <a:off x="4161" y="16111"/>
              <a:ext cx="982" cy="202"/>
            </a:xfrm>
            <a:prstGeom prst="rect">
              <a:avLst/>
            </a:prstGeom>
            <a:noFill/>
            <a:ln w="9525">
              <a:noFill/>
              <a:miter lim="800000"/>
              <a:headEnd/>
              <a:tailEnd/>
            </a:ln>
          </p:spPr>
          <p:txBody>
            <a:bodyPr wrap="none" lIns="0" tIns="0" rIns="0" bIns="0">
              <a:spAutoFit/>
            </a:bodyPr>
            <a:lstStyle/>
            <a:p>
              <a:r>
                <a:rPr lang="fr-FR" sz="2100" b="1">
                  <a:solidFill>
                    <a:srgbClr val="FFFFFF"/>
                  </a:solidFill>
                  <a:latin typeface="Calibri" pitchFamily="34" charset="0"/>
                </a:rPr>
                <a:t>bioavailability</a:t>
              </a:r>
              <a:endParaRPr lang="fr-FR"/>
            </a:p>
          </p:txBody>
        </p:sp>
        <p:sp>
          <p:nvSpPr>
            <p:cNvPr id="16449" name="Rectangle 65"/>
            <p:cNvSpPr>
              <a:spLocks noChangeArrowheads="1"/>
            </p:cNvSpPr>
            <p:nvPr/>
          </p:nvSpPr>
          <p:spPr bwMode="auto">
            <a:xfrm>
              <a:off x="4455" y="16313"/>
              <a:ext cx="443" cy="259"/>
            </a:xfrm>
            <a:prstGeom prst="rect">
              <a:avLst/>
            </a:prstGeom>
            <a:noFill/>
            <a:ln w="9525">
              <a:noFill/>
              <a:miter lim="800000"/>
              <a:headEnd/>
              <a:tailEnd/>
            </a:ln>
          </p:spPr>
          <p:txBody>
            <a:bodyPr wrap="none" lIns="0" tIns="0" rIns="0" bIns="0">
              <a:spAutoFit/>
            </a:bodyPr>
            <a:lstStyle/>
            <a:p>
              <a:r>
                <a:rPr lang="fr-FR" sz="2700" b="1">
                  <a:solidFill>
                    <a:srgbClr val="FFFFFF"/>
                  </a:solidFill>
                  <a:latin typeface="Calibri" pitchFamily="34" charset="0"/>
                </a:rPr>
                <a:t>WG1</a:t>
              </a:r>
              <a:endParaRPr lang="fr-FR"/>
            </a:p>
          </p:txBody>
        </p:sp>
        <p:grpSp>
          <p:nvGrpSpPr>
            <p:cNvPr id="16452" name="Group 68"/>
            <p:cNvGrpSpPr>
              <a:grpSpLocks/>
            </p:cNvGrpSpPr>
            <p:nvPr/>
          </p:nvGrpSpPr>
          <p:grpSpPr bwMode="auto">
            <a:xfrm>
              <a:off x="5796" y="14804"/>
              <a:ext cx="345" cy="352"/>
              <a:chOff x="5796" y="14804"/>
              <a:chExt cx="345" cy="352"/>
            </a:xfrm>
          </p:grpSpPr>
          <p:sp>
            <p:nvSpPr>
              <p:cNvPr id="16450" name="Freeform 66"/>
              <p:cNvSpPr>
                <a:spLocks/>
              </p:cNvSpPr>
              <p:nvPr/>
            </p:nvSpPr>
            <p:spPr bwMode="auto">
              <a:xfrm>
                <a:off x="5796" y="14804"/>
                <a:ext cx="345" cy="352"/>
              </a:xfrm>
              <a:custGeom>
                <a:avLst/>
                <a:gdLst/>
                <a:ahLst/>
                <a:cxnLst>
                  <a:cxn ang="0">
                    <a:pos x="281" y="0"/>
                  </a:cxn>
                  <a:cxn ang="0">
                    <a:pos x="345" y="137"/>
                  </a:cxn>
                  <a:cxn ang="0">
                    <a:pos x="292" y="104"/>
                  </a:cxn>
                  <a:cxn ang="0">
                    <a:pos x="162" y="314"/>
                  </a:cxn>
                  <a:cxn ang="0">
                    <a:pos x="215" y="348"/>
                  </a:cxn>
                  <a:cxn ang="0">
                    <a:pos x="65" y="352"/>
                  </a:cxn>
                  <a:cxn ang="0">
                    <a:pos x="0" y="215"/>
                  </a:cxn>
                  <a:cxn ang="0">
                    <a:pos x="54" y="248"/>
                  </a:cxn>
                  <a:cxn ang="0">
                    <a:pos x="184" y="37"/>
                  </a:cxn>
                  <a:cxn ang="0">
                    <a:pos x="131" y="4"/>
                  </a:cxn>
                  <a:cxn ang="0">
                    <a:pos x="281" y="0"/>
                  </a:cxn>
                </a:cxnLst>
                <a:rect l="0" t="0" r="r" b="b"/>
                <a:pathLst>
                  <a:path w="345" h="352">
                    <a:moveTo>
                      <a:pt x="281" y="0"/>
                    </a:moveTo>
                    <a:lnTo>
                      <a:pt x="345" y="137"/>
                    </a:lnTo>
                    <a:lnTo>
                      <a:pt x="292" y="104"/>
                    </a:lnTo>
                    <a:lnTo>
                      <a:pt x="162" y="314"/>
                    </a:lnTo>
                    <a:lnTo>
                      <a:pt x="215" y="348"/>
                    </a:lnTo>
                    <a:lnTo>
                      <a:pt x="65" y="352"/>
                    </a:lnTo>
                    <a:lnTo>
                      <a:pt x="0" y="215"/>
                    </a:lnTo>
                    <a:lnTo>
                      <a:pt x="54" y="248"/>
                    </a:lnTo>
                    <a:lnTo>
                      <a:pt x="184" y="37"/>
                    </a:lnTo>
                    <a:lnTo>
                      <a:pt x="131" y="4"/>
                    </a:lnTo>
                    <a:lnTo>
                      <a:pt x="281" y="0"/>
                    </a:lnTo>
                    <a:close/>
                  </a:path>
                </a:pathLst>
              </a:custGeom>
              <a:solidFill>
                <a:srgbClr val="BBE0E3"/>
              </a:solidFill>
              <a:ln w="9525">
                <a:noFill/>
                <a:round/>
                <a:headEnd/>
                <a:tailEnd/>
              </a:ln>
            </p:spPr>
            <p:txBody>
              <a:bodyPr/>
              <a:lstStyle/>
              <a:p>
                <a:endParaRPr lang="fr-FR"/>
              </a:p>
            </p:txBody>
          </p:sp>
          <p:sp>
            <p:nvSpPr>
              <p:cNvPr id="16451" name="Freeform 67"/>
              <p:cNvSpPr>
                <a:spLocks/>
              </p:cNvSpPr>
              <p:nvPr/>
            </p:nvSpPr>
            <p:spPr bwMode="auto">
              <a:xfrm>
                <a:off x="5796" y="14804"/>
                <a:ext cx="345" cy="352"/>
              </a:xfrm>
              <a:custGeom>
                <a:avLst/>
                <a:gdLst/>
                <a:ahLst/>
                <a:cxnLst>
                  <a:cxn ang="0">
                    <a:pos x="281" y="0"/>
                  </a:cxn>
                  <a:cxn ang="0">
                    <a:pos x="345" y="137"/>
                  </a:cxn>
                  <a:cxn ang="0">
                    <a:pos x="292" y="104"/>
                  </a:cxn>
                  <a:cxn ang="0">
                    <a:pos x="162" y="314"/>
                  </a:cxn>
                  <a:cxn ang="0">
                    <a:pos x="215" y="348"/>
                  </a:cxn>
                  <a:cxn ang="0">
                    <a:pos x="65" y="352"/>
                  </a:cxn>
                  <a:cxn ang="0">
                    <a:pos x="0" y="215"/>
                  </a:cxn>
                  <a:cxn ang="0">
                    <a:pos x="54" y="248"/>
                  </a:cxn>
                  <a:cxn ang="0">
                    <a:pos x="184" y="37"/>
                  </a:cxn>
                  <a:cxn ang="0">
                    <a:pos x="131" y="4"/>
                  </a:cxn>
                  <a:cxn ang="0">
                    <a:pos x="281" y="0"/>
                  </a:cxn>
                </a:cxnLst>
                <a:rect l="0" t="0" r="r" b="b"/>
                <a:pathLst>
                  <a:path w="345" h="352">
                    <a:moveTo>
                      <a:pt x="281" y="0"/>
                    </a:moveTo>
                    <a:lnTo>
                      <a:pt x="345" y="137"/>
                    </a:lnTo>
                    <a:lnTo>
                      <a:pt x="292" y="104"/>
                    </a:lnTo>
                    <a:lnTo>
                      <a:pt x="162" y="314"/>
                    </a:lnTo>
                    <a:lnTo>
                      <a:pt x="215" y="348"/>
                    </a:lnTo>
                    <a:lnTo>
                      <a:pt x="65" y="352"/>
                    </a:lnTo>
                    <a:lnTo>
                      <a:pt x="0" y="215"/>
                    </a:lnTo>
                    <a:lnTo>
                      <a:pt x="54" y="248"/>
                    </a:lnTo>
                    <a:lnTo>
                      <a:pt x="184" y="37"/>
                    </a:lnTo>
                    <a:lnTo>
                      <a:pt x="131" y="4"/>
                    </a:lnTo>
                    <a:lnTo>
                      <a:pt x="281" y="0"/>
                    </a:lnTo>
                    <a:close/>
                  </a:path>
                </a:pathLst>
              </a:custGeom>
              <a:noFill/>
              <a:ln w="14288" cap="rnd">
                <a:solidFill>
                  <a:srgbClr val="000000"/>
                </a:solidFill>
                <a:prstDash val="solid"/>
                <a:round/>
                <a:headEnd/>
                <a:tailEnd/>
              </a:ln>
            </p:spPr>
            <p:txBody>
              <a:bodyPr/>
              <a:lstStyle/>
              <a:p>
                <a:endParaRPr lang="fr-FR"/>
              </a:p>
            </p:txBody>
          </p:sp>
        </p:grpSp>
        <p:pic>
          <p:nvPicPr>
            <p:cNvPr id="16453" name="Picture 69"/>
            <p:cNvPicPr>
              <a:picLocks noChangeAspect="1" noChangeArrowheads="1"/>
            </p:cNvPicPr>
            <p:nvPr/>
          </p:nvPicPr>
          <p:blipFill>
            <a:blip r:embed="rId7"/>
            <a:srcRect/>
            <a:stretch>
              <a:fillRect/>
            </a:stretch>
          </p:blipFill>
          <p:spPr bwMode="auto">
            <a:xfrm>
              <a:off x="3679" y="17553"/>
              <a:ext cx="880" cy="1052"/>
            </a:xfrm>
            <a:prstGeom prst="rect">
              <a:avLst/>
            </a:prstGeom>
            <a:noFill/>
            <a:ln w="9525">
              <a:noFill/>
              <a:miter lim="800000"/>
              <a:headEnd/>
              <a:tailEnd/>
            </a:ln>
          </p:spPr>
        </p:pic>
        <p:pic>
          <p:nvPicPr>
            <p:cNvPr id="16454" name="Picture 70"/>
            <p:cNvPicPr>
              <a:picLocks noChangeAspect="1" noChangeArrowheads="1"/>
            </p:cNvPicPr>
            <p:nvPr/>
          </p:nvPicPr>
          <p:blipFill>
            <a:blip r:embed="rId8"/>
            <a:srcRect/>
            <a:stretch>
              <a:fillRect/>
            </a:stretch>
          </p:blipFill>
          <p:spPr bwMode="auto">
            <a:xfrm>
              <a:off x="4909" y="17553"/>
              <a:ext cx="699" cy="1041"/>
            </a:xfrm>
            <a:prstGeom prst="rect">
              <a:avLst/>
            </a:prstGeom>
            <a:noFill/>
            <a:ln w="9525">
              <a:noFill/>
              <a:miter lim="800000"/>
              <a:headEnd/>
              <a:tailEnd/>
            </a:ln>
          </p:spPr>
        </p:pic>
        <p:sp>
          <p:nvSpPr>
            <p:cNvPr id="16455" name="Rectangle 71"/>
            <p:cNvSpPr>
              <a:spLocks noChangeArrowheads="1"/>
            </p:cNvSpPr>
            <p:nvPr/>
          </p:nvSpPr>
          <p:spPr bwMode="auto">
            <a:xfrm>
              <a:off x="3783" y="18692"/>
              <a:ext cx="131" cy="230"/>
            </a:xfrm>
            <a:prstGeom prst="rect">
              <a:avLst/>
            </a:prstGeom>
            <a:noFill/>
            <a:ln w="9525">
              <a:noFill/>
              <a:miter lim="800000"/>
              <a:headEnd/>
              <a:tailEnd/>
            </a:ln>
          </p:spPr>
          <p:txBody>
            <a:bodyPr wrap="none" lIns="0" tIns="0" rIns="0" bIns="0">
              <a:spAutoFit/>
            </a:bodyPr>
            <a:lstStyle/>
            <a:p>
              <a:r>
                <a:rPr lang="fr-FR" sz="2400">
                  <a:solidFill>
                    <a:srgbClr val="000000"/>
                  </a:solidFill>
                  <a:latin typeface="Calibri" pitchFamily="34" charset="0"/>
                </a:rPr>
                <a:t>F </a:t>
              </a:r>
              <a:endParaRPr lang="fr-FR"/>
            </a:p>
          </p:txBody>
        </p:sp>
        <p:sp>
          <p:nvSpPr>
            <p:cNvPr id="16456" name="Rectangle 72"/>
            <p:cNvSpPr>
              <a:spLocks noChangeArrowheads="1"/>
            </p:cNvSpPr>
            <p:nvPr/>
          </p:nvSpPr>
          <p:spPr bwMode="auto">
            <a:xfrm>
              <a:off x="3915" y="18692"/>
              <a:ext cx="592" cy="230"/>
            </a:xfrm>
            <a:prstGeom prst="rect">
              <a:avLst/>
            </a:prstGeom>
            <a:noFill/>
            <a:ln w="9525">
              <a:noFill/>
              <a:miter lim="800000"/>
              <a:headEnd/>
              <a:tailEnd/>
            </a:ln>
          </p:spPr>
          <p:txBody>
            <a:bodyPr wrap="none" lIns="0" tIns="0" rIns="0" bIns="0">
              <a:spAutoFit/>
            </a:bodyPr>
            <a:lstStyle/>
            <a:p>
              <a:r>
                <a:rPr lang="fr-FR" sz="2400">
                  <a:solidFill>
                    <a:srgbClr val="000000"/>
                  </a:solidFill>
                  <a:latin typeface="Calibri" pitchFamily="34" charset="0"/>
                </a:rPr>
                <a:t>Capozzi</a:t>
              </a:r>
              <a:endParaRPr lang="fr-FR"/>
            </a:p>
          </p:txBody>
        </p:sp>
        <p:sp>
          <p:nvSpPr>
            <p:cNvPr id="16457" name="Rectangle 73"/>
            <p:cNvSpPr>
              <a:spLocks noChangeArrowheads="1"/>
            </p:cNvSpPr>
            <p:nvPr/>
          </p:nvSpPr>
          <p:spPr bwMode="auto">
            <a:xfrm>
              <a:off x="3979" y="18924"/>
              <a:ext cx="335" cy="230"/>
            </a:xfrm>
            <a:prstGeom prst="rect">
              <a:avLst/>
            </a:prstGeom>
            <a:noFill/>
            <a:ln w="9525">
              <a:noFill/>
              <a:miter lim="800000"/>
              <a:headEnd/>
              <a:tailEnd/>
            </a:ln>
          </p:spPr>
          <p:txBody>
            <a:bodyPr wrap="none" lIns="0" tIns="0" rIns="0" bIns="0">
              <a:spAutoFit/>
            </a:bodyPr>
            <a:lstStyle/>
            <a:p>
              <a:r>
                <a:rPr lang="fr-FR" sz="2400">
                  <a:solidFill>
                    <a:srgbClr val="000000"/>
                  </a:solidFill>
                  <a:latin typeface="Calibri" pitchFamily="34" charset="0"/>
                </a:rPr>
                <a:t>Italy</a:t>
              </a:r>
              <a:endParaRPr lang="fr-FR"/>
            </a:p>
          </p:txBody>
        </p:sp>
        <p:sp>
          <p:nvSpPr>
            <p:cNvPr id="16458" name="Rectangle 74"/>
            <p:cNvSpPr>
              <a:spLocks noChangeArrowheads="1"/>
            </p:cNvSpPr>
            <p:nvPr/>
          </p:nvSpPr>
          <p:spPr bwMode="auto">
            <a:xfrm>
              <a:off x="4545" y="18693"/>
              <a:ext cx="452" cy="230"/>
            </a:xfrm>
            <a:prstGeom prst="rect">
              <a:avLst/>
            </a:prstGeom>
            <a:noFill/>
            <a:ln w="9525">
              <a:noFill/>
              <a:miter lim="800000"/>
              <a:headEnd/>
              <a:tailEnd/>
            </a:ln>
          </p:spPr>
          <p:txBody>
            <a:bodyPr wrap="none" lIns="0" tIns="0" rIns="0" bIns="0">
              <a:spAutoFit/>
            </a:bodyPr>
            <a:lstStyle/>
            <a:p>
              <a:r>
                <a:rPr lang="fr-FR" sz="2400">
                  <a:solidFill>
                    <a:srgbClr val="000000"/>
                  </a:solidFill>
                  <a:latin typeface="Calibri" pitchFamily="34" charset="0"/>
                </a:rPr>
                <a:t>B. De </a:t>
              </a:r>
              <a:endParaRPr lang="fr-FR"/>
            </a:p>
          </p:txBody>
        </p:sp>
        <p:sp>
          <p:nvSpPr>
            <p:cNvPr id="16459" name="Rectangle 75"/>
            <p:cNvSpPr>
              <a:spLocks noChangeArrowheads="1"/>
            </p:cNvSpPr>
            <p:nvPr/>
          </p:nvSpPr>
          <p:spPr bwMode="auto">
            <a:xfrm>
              <a:off x="5002" y="18693"/>
              <a:ext cx="857" cy="230"/>
            </a:xfrm>
            <a:prstGeom prst="rect">
              <a:avLst/>
            </a:prstGeom>
            <a:noFill/>
            <a:ln w="9525">
              <a:noFill/>
              <a:miter lim="800000"/>
              <a:headEnd/>
              <a:tailEnd/>
            </a:ln>
          </p:spPr>
          <p:txBody>
            <a:bodyPr wrap="none" lIns="0" tIns="0" rIns="0" bIns="0">
              <a:spAutoFit/>
            </a:bodyPr>
            <a:lstStyle/>
            <a:p>
              <a:r>
                <a:rPr lang="fr-FR" sz="2400">
                  <a:solidFill>
                    <a:srgbClr val="000000"/>
                  </a:solidFill>
                  <a:latin typeface="Calibri" pitchFamily="34" charset="0"/>
                </a:rPr>
                <a:t>Meulenaer</a:t>
              </a:r>
              <a:endParaRPr lang="fr-FR"/>
            </a:p>
          </p:txBody>
        </p:sp>
        <p:sp>
          <p:nvSpPr>
            <p:cNvPr id="16460" name="Rectangle 76"/>
            <p:cNvSpPr>
              <a:spLocks noChangeArrowheads="1"/>
            </p:cNvSpPr>
            <p:nvPr/>
          </p:nvSpPr>
          <p:spPr bwMode="auto">
            <a:xfrm>
              <a:off x="4886" y="18927"/>
              <a:ext cx="632" cy="230"/>
            </a:xfrm>
            <a:prstGeom prst="rect">
              <a:avLst/>
            </a:prstGeom>
            <a:noFill/>
            <a:ln w="9525">
              <a:noFill/>
              <a:miter lim="800000"/>
              <a:headEnd/>
              <a:tailEnd/>
            </a:ln>
          </p:spPr>
          <p:txBody>
            <a:bodyPr wrap="none" lIns="0" tIns="0" rIns="0" bIns="0">
              <a:spAutoFit/>
            </a:bodyPr>
            <a:lstStyle/>
            <a:p>
              <a:r>
                <a:rPr lang="fr-FR" sz="2400">
                  <a:solidFill>
                    <a:srgbClr val="000000"/>
                  </a:solidFill>
                  <a:latin typeface="Calibri" pitchFamily="34" charset="0"/>
                </a:rPr>
                <a:t>Belgium</a:t>
              </a:r>
              <a:endParaRPr lang="fr-FR"/>
            </a:p>
          </p:txBody>
        </p:sp>
        <p:grpSp>
          <p:nvGrpSpPr>
            <p:cNvPr id="16465" name="Group 81"/>
            <p:cNvGrpSpPr>
              <a:grpSpLocks/>
            </p:cNvGrpSpPr>
            <p:nvPr/>
          </p:nvGrpSpPr>
          <p:grpSpPr bwMode="auto">
            <a:xfrm>
              <a:off x="3360" y="16694"/>
              <a:ext cx="2532" cy="705"/>
              <a:chOff x="3360" y="16694"/>
              <a:chExt cx="2532" cy="705"/>
            </a:xfrm>
          </p:grpSpPr>
          <p:sp>
            <p:nvSpPr>
              <p:cNvPr id="16461" name="Rectangle 77"/>
              <p:cNvSpPr>
                <a:spLocks noChangeArrowheads="1"/>
              </p:cNvSpPr>
              <p:nvPr/>
            </p:nvSpPr>
            <p:spPr bwMode="auto">
              <a:xfrm>
                <a:off x="3360" y="16694"/>
                <a:ext cx="2532" cy="705"/>
              </a:xfrm>
              <a:prstGeom prst="rect">
                <a:avLst/>
              </a:prstGeom>
              <a:solidFill>
                <a:srgbClr val="0000FF"/>
              </a:solidFill>
              <a:ln w="9525">
                <a:noFill/>
                <a:miter lim="800000"/>
                <a:headEnd/>
                <a:tailEnd/>
              </a:ln>
            </p:spPr>
            <p:txBody>
              <a:bodyPr/>
              <a:lstStyle/>
              <a:p>
                <a:endParaRPr lang="fr-FR"/>
              </a:p>
            </p:txBody>
          </p:sp>
          <p:pic>
            <p:nvPicPr>
              <p:cNvPr id="16462" name="Picture 78"/>
              <p:cNvPicPr>
                <a:picLocks noChangeAspect="1" noChangeArrowheads="1"/>
              </p:cNvPicPr>
              <p:nvPr/>
            </p:nvPicPr>
            <p:blipFill>
              <a:blip r:embed="rId9"/>
              <a:srcRect/>
              <a:stretch>
                <a:fillRect/>
              </a:stretch>
            </p:blipFill>
            <p:spPr bwMode="auto">
              <a:xfrm>
                <a:off x="3361" y="16694"/>
                <a:ext cx="2531" cy="705"/>
              </a:xfrm>
              <a:prstGeom prst="rect">
                <a:avLst/>
              </a:prstGeom>
              <a:noFill/>
              <a:ln w="9525">
                <a:noFill/>
                <a:miter lim="800000"/>
                <a:headEnd/>
                <a:tailEnd/>
              </a:ln>
            </p:spPr>
          </p:pic>
          <p:sp>
            <p:nvSpPr>
              <p:cNvPr id="16463" name="Rectangle 79"/>
              <p:cNvSpPr>
                <a:spLocks noChangeArrowheads="1"/>
              </p:cNvSpPr>
              <p:nvPr/>
            </p:nvSpPr>
            <p:spPr bwMode="auto">
              <a:xfrm>
                <a:off x="3360" y="16694"/>
                <a:ext cx="2532" cy="705"/>
              </a:xfrm>
              <a:prstGeom prst="rect">
                <a:avLst/>
              </a:prstGeom>
              <a:solidFill>
                <a:srgbClr val="0000FF"/>
              </a:solidFill>
              <a:ln w="9525">
                <a:noFill/>
                <a:miter lim="800000"/>
                <a:headEnd/>
                <a:tailEnd/>
              </a:ln>
            </p:spPr>
            <p:txBody>
              <a:bodyPr/>
              <a:lstStyle/>
              <a:p>
                <a:endParaRPr lang="fr-FR"/>
              </a:p>
            </p:txBody>
          </p:sp>
          <p:sp>
            <p:nvSpPr>
              <p:cNvPr id="16464" name="Rectangle 80"/>
              <p:cNvSpPr>
                <a:spLocks noChangeArrowheads="1"/>
              </p:cNvSpPr>
              <p:nvPr/>
            </p:nvSpPr>
            <p:spPr bwMode="auto">
              <a:xfrm>
                <a:off x="3361" y="16694"/>
                <a:ext cx="2531" cy="705"/>
              </a:xfrm>
              <a:prstGeom prst="rect">
                <a:avLst/>
              </a:prstGeom>
              <a:noFill/>
              <a:ln w="14288" cap="rnd">
                <a:solidFill>
                  <a:srgbClr val="000000"/>
                </a:solidFill>
                <a:miter lim="800000"/>
                <a:headEnd/>
                <a:tailEnd/>
              </a:ln>
            </p:spPr>
            <p:txBody>
              <a:bodyPr/>
              <a:lstStyle/>
              <a:p>
                <a:endParaRPr lang="fr-FR"/>
              </a:p>
            </p:txBody>
          </p:sp>
        </p:grpSp>
        <p:sp>
          <p:nvSpPr>
            <p:cNvPr id="16466" name="Rectangle 82"/>
            <p:cNvSpPr>
              <a:spLocks noChangeArrowheads="1"/>
            </p:cNvSpPr>
            <p:nvPr/>
          </p:nvSpPr>
          <p:spPr bwMode="auto">
            <a:xfrm>
              <a:off x="4021" y="16739"/>
              <a:ext cx="1241" cy="202"/>
            </a:xfrm>
            <a:prstGeom prst="rect">
              <a:avLst/>
            </a:prstGeom>
            <a:noFill/>
            <a:ln w="9525">
              <a:noFill/>
              <a:miter lim="800000"/>
              <a:headEnd/>
              <a:tailEnd/>
            </a:ln>
          </p:spPr>
          <p:txBody>
            <a:bodyPr wrap="none" lIns="0" tIns="0" rIns="0" bIns="0">
              <a:spAutoFit/>
            </a:bodyPr>
            <a:lstStyle/>
            <a:p>
              <a:r>
                <a:rPr lang="fr-FR" sz="2100">
                  <a:solidFill>
                    <a:srgbClr val="FFFFFF"/>
                  </a:solidFill>
                  <a:latin typeface="Calibri" pitchFamily="34" charset="0"/>
                </a:rPr>
                <a:t>BFC identification </a:t>
              </a:r>
              <a:endParaRPr lang="fr-FR"/>
            </a:p>
          </p:txBody>
        </p:sp>
        <p:sp>
          <p:nvSpPr>
            <p:cNvPr id="16467" name="Rectangle 83"/>
            <p:cNvSpPr>
              <a:spLocks noChangeArrowheads="1"/>
            </p:cNvSpPr>
            <p:nvPr/>
          </p:nvSpPr>
          <p:spPr bwMode="auto">
            <a:xfrm>
              <a:off x="3720" y="16943"/>
              <a:ext cx="1796" cy="202"/>
            </a:xfrm>
            <a:prstGeom prst="rect">
              <a:avLst/>
            </a:prstGeom>
            <a:noFill/>
            <a:ln w="9525">
              <a:noFill/>
              <a:miter lim="800000"/>
              <a:headEnd/>
              <a:tailEnd/>
            </a:ln>
          </p:spPr>
          <p:txBody>
            <a:bodyPr wrap="none" lIns="0" tIns="0" rIns="0" bIns="0">
              <a:spAutoFit/>
            </a:bodyPr>
            <a:lstStyle/>
            <a:p>
              <a:r>
                <a:rPr lang="fr-FR" sz="2100">
                  <a:solidFill>
                    <a:srgbClr val="FFFFFF"/>
                  </a:solidFill>
                  <a:latin typeface="Calibri" pitchFamily="34" charset="0"/>
                </a:rPr>
                <a:t>Stability during processing</a:t>
              </a:r>
              <a:endParaRPr lang="fr-FR"/>
            </a:p>
          </p:txBody>
        </p:sp>
        <p:sp>
          <p:nvSpPr>
            <p:cNvPr id="16468" name="Rectangle 84"/>
            <p:cNvSpPr>
              <a:spLocks noChangeArrowheads="1"/>
            </p:cNvSpPr>
            <p:nvPr/>
          </p:nvSpPr>
          <p:spPr bwMode="auto">
            <a:xfrm>
              <a:off x="3482" y="17146"/>
              <a:ext cx="737" cy="202"/>
            </a:xfrm>
            <a:prstGeom prst="rect">
              <a:avLst/>
            </a:prstGeom>
            <a:noFill/>
            <a:ln w="9525">
              <a:noFill/>
              <a:miter lim="800000"/>
              <a:headEnd/>
              <a:tailEnd/>
            </a:ln>
          </p:spPr>
          <p:txBody>
            <a:bodyPr wrap="none" lIns="0" tIns="0" rIns="0" bIns="0">
              <a:spAutoFit/>
            </a:bodyPr>
            <a:lstStyle/>
            <a:p>
              <a:r>
                <a:rPr lang="fr-FR" sz="2100">
                  <a:solidFill>
                    <a:srgbClr val="FFFFFF"/>
                  </a:solidFill>
                  <a:latin typeface="Calibri" pitchFamily="34" charset="0"/>
                </a:rPr>
                <a:t>Food multi</a:t>
              </a:r>
              <a:endParaRPr lang="fr-FR"/>
            </a:p>
          </p:txBody>
        </p:sp>
        <p:sp>
          <p:nvSpPr>
            <p:cNvPr id="16469" name="Rectangle 85"/>
            <p:cNvSpPr>
              <a:spLocks noChangeArrowheads="1"/>
            </p:cNvSpPr>
            <p:nvPr/>
          </p:nvSpPr>
          <p:spPr bwMode="auto">
            <a:xfrm>
              <a:off x="4224" y="17146"/>
              <a:ext cx="51" cy="202"/>
            </a:xfrm>
            <a:prstGeom prst="rect">
              <a:avLst/>
            </a:prstGeom>
            <a:noFill/>
            <a:ln w="9525">
              <a:noFill/>
              <a:miter lim="800000"/>
              <a:headEnd/>
              <a:tailEnd/>
            </a:ln>
          </p:spPr>
          <p:txBody>
            <a:bodyPr wrap="none" lIns="0" tIns="0" rIns="0" bIns="0">
              <a:spAutoFit/>
            </a:bodyPr>
            <a:lstStyle/>
            <a:p>
              <a:r>
                <a:rPr lang="fr-FR" sz="2100">
                  <a:solidFill>
                    <a:srgbClr val="FFFFFF"/>
                  </a:solidFill>
                  <a:latin typeface="Calibri" pitchFamily="34" charset="0"/>
                </a:rPr>
                <a:t>-</a:t>
              </a:r>
              <a:endParaRPr lang="fr-FR"/>
            </a:p>
          </p:txBody>
        </p:sp>
        <p:sp>
          <p:nvSpPr>
            <p:cNvPr id="16470" name="Rectangle 86"/>
            <p:cNvSpPr>
              <a:spLocks noChangeArrowheads="1"/>
            </p:cNvSpPr>
            <p:nvPr/>
          </p:nvSpPr>
          <p:spPr bwMode="auto">
            <a:xfrm>
              <a:off x="4276" y="17146"/>
              <a:ext cx="1521" cy="202"/>
            </a:xfrm>
            <a:prstGeom prst="rect">
              <a:avLst/>
            </a:prstGeom>
            <a:noFill/>
            <a:ln w="9525">
              <a:noFill/>
              <a:miter lim="800000"/>
              <a:headEnd/>
              <a:tailEnd/>
            </a:ln>
          </p:spPr>
          <p:txBody>
            <a:bodyPr wrap="none" lIns="0" tIns="0" rIns="0" bIns="0">
              <a:spAutoFit/>
            </a:bodyPr>
            <a:lstStyle/>
            <a:p>
              <a:r>
                <a:rPr lang="fr-FR" sz="2100">
                  <a:solidFill>
                    <a:srgbClr val="FFFFFF"/>
                  </a:solidFill>
                  <a:latin typeface="Calibri" pitchFamily="34" charset="0"/>
                </a:rPr>
                <a:t>scale characterization </a:t>
              </a:r>
              <a:endParaRPr lang="fr-FR"/>
            </a:p>
          </p:txBody>
        </p:sp>
        <p:grpSp>
          <p:nvGrpSpPr>
            <p:cNvPr id="16474" name="Group 90"/>
            <p:cNvGrpSpPr>
              <a:grpSpLocks/>
            </p:cNvGrpSpPr>
            <p:nvPr/>
          </p:nvGrpSpPr>
          <p:grpSpPr bwMode="auto">
            <a:xfrm>
              <a:off x="3436" y="15459"/>
              <a:ext cx="2405" cy="1165"/>
              <a:chOff x="3436" y="15459"/>
              <a:chExt cx="2405" cy="1165"/>
            </a:xfrm>
          </p:grpSpPr>
          <p:sp>
            <p:nvSpPr>
              <p:cNvPr id="16472" name="Freeform 88"/>
              <p:cNvSpPr>
                <a:spLocks/>
              </p:cNvSpPr>
              <p:nvPr/>
            </p:nvSpPr>
            <p:spPr bwMode="auto">
              <a:xfrm>
                <a:off x="3436" y="15459"/>
                <a:ext cx="2405" cy="1165"/>
              </a:xfrm>
              <a:custGeom>
                <a:avLst/>
                <a:gdLst/>
                <a:ahLst/>
                <a:cxnLst>
                  <a:cxn ang="0">
                    <a:pos x="1071" y="0"/>
                  </a:cxn>
                  <a:cxn ang="0">
                    <a:pos x="0" y="1071"/>
                  </a:cxn>
                  <a:cxn ang="0">
                    <a:pos x="0" y="5355"/>
                  </a:cxn>
                  <a:cxn ang="0">
                    <a:pos x="1071" y="6425"/>
                  </a:cxn>
                  <a:cxn ang="0">
                    <a:pos x="12179" y="6425"/>
                  </a:cxn>
                  <a:cxn ang="0">
                    <a:pos x="13250" y="5355"/>
                  </a:cxn>
                  <a:cxn ang="0">
                    <a:pos x="13250" y="1071"/>
                  </a:cxn>
                  <a:cxn ang="0">
                    <a:pos x="12179" y="0"/>
                  </a:cxn>
                  <a:cxn ang="0">
                    <a:pos x="1071" y="0"/>
                  </a:cxn>
                </a:cxnLst>
                <a:rect l="0" t="0" r="r" b="b"/>
                <a:pathLst>
                  <a:path w="13250" h="6425">
                    <a:moveTo>
                      <a:pt x="1071" y="0"/>
                    </a:moveTo>
                    <a:cubicBezTo>
                      <a:pt x="480" y="0"/>
                      <a:pt x="0" y="480"/>
                      <a:pt x="0" y="1071"/>
                    </a:cubicBezTo>
                    <a:lnTo>
                      <a:pt x="0" y="5355"/>
                    </a:lnTo>
                    <a:cubicBezTo>
                      <a:pt x="0" y="5946"/>
                      <a:pt x="480" y="6425"/>
                      <a:pt x="1071" y="6425"/>
                    </a:cubicBezTo>
                    <a:lnTo>
                      <a:pt x="12179" y="6425"/>
                    </a:lnTo>
                    <a:cubicBezTo>
                      <a:pt x="12771" y="6425"/>
                      <a:pt x="13250" y="5946"/>
                      <a:pt x="13250" y="5355"/>
                    </a:cubicBezTo>
                    <a:lnTo>
                      <a:pt x="13250" y="1071"/>
                    </a:lnTo>
                    <a:cubicBezTo>
                      <a:pt x="13250" y="480"/>
                      <a:pt x="12771" y="0"/>
                      <a:pt x="12179" y="0"/>
                    </a:cubicBezTo>
                    <a:lnTo>
                      <a:pt x="1071" y="0"/>
                    </a:lnTo>
                    <a:close/>
                  </a:path>
                </a:pathLst>
              </a:custGeom>
              <a:solidFill>
                <a:srgbClr val="0000FF"/>
              </a:solidFill>
              <a:ln w="0">
                <a:solidFill>
                  <a:srgbClr val="000000"/>
                </a:solidFill>
                <a:prstDash val="solid"/>
                <a:round/>
                <a:headEnd/>
                <a:tailEnd/>
              </a:ln>
            </p:spPr>
            <p:txBody>
              <a:bodyPr/>
              <a:lstStyle/>
              <a:p>
                <a:endParaRPr lang="fr-FR"/>
              </a:p>
            </p:txBody>
          </p:sp>
          <p:sp>
            <p:nvSpPr>
              <p:cNvPr id="16473" name="Freeform 89"/>
              <p:cNvSpPr>
                <a:spLocks/>
              </p:cNvSpPr>
              <p:nvPr/>
            </p:nvSpPr>
            <p:spPr bwMode="auto">
              <a:xfrm>
                <a:off x="3436" y="15459"/>
                <a:ext cx="2405" cy="1165"/>
              </a:xfrm>
              <a:custGeom>
                <a:avLst/>
                <a:gdLst/>
                <a:ahLst/>
                <a:cxnLst>
                  <a:cxn ang="0">
                    <a:pos x="1071" y="0"/>
                  </a:cxn>
                  <a:cxn ang="0">
                    <a:pos x="0" y="1071"/>
                  </a:cxn>
                  <a:cxn ang="0">
                    <a:pos x="0" y="5355"/>
                  </a:cxn>
                  <a:cxn ang="0">
                    <a:pos x="1071" y="6425"/>
                  </a:cxn>
                  <a:cxn ang="0">
                    <a:pos x="12179" y="6425"/>
                  </a:cxn>
                  <a:cxn ang="0">
                    <a:pos x="13250" y="5355"/>
                  </a:cxn>
                  <a:cxn ang="0">
                    <a:pos x="13250" y="1071"/>
                  </a:cxn>
                  <a:cxn ang="0">
                    <a:pos x="12179" y="0"/>
                  </a:cxn>
                  <a:cxn ang="0">
                    <a:pos x="1071" y="0"/>
                  </a:cxn>
                </a:cxnLst>
                <a:rect l="0" t="0" r="r" b="b"/>
                <a:pathLst>
                  <a:path w="13250" h="6425">
                    <a:moveTo>
                      <a:pt x="1071" y="0"/>
                    </a:moveTo>
                    <a:cubicBezTo>
                      <a:pt x="480" y="0"/>
                      <a:pt x="0" y="480"/>
                      <a:pt x="0" y="1071"/>
                    </a:cubicBezTo>
                    <a:lnTo>
                      <a:pt x="0" y="5355"/>
                    </a:lnTo>
                    <a:cubicBezTo>
                      <a:pt x="0" y="5946"/>
                      <a:pt x="480" y="6425"/>
                      <a:pt x="1071" y="6425"/>
                    </a:cubicBezTo>
                    <a:lnTo>
                      <a:pt x="12179" y="6425"/>
                    </a:lnTo>
                    <a:cubicBezTo>
                      <a:pt x="12771" y="6425"/>
                      <a:pt x="13250" y="5946"/>
                      <a:pt x="13250" y="5355"/>
                    </a:cubicBezTo>
                    <a:lnTo>
                      <a:pt x="13250" y="1071"/>
                    </a:lnTo>
                    <a:cubicBezTo>
                      <a:pt x="13250" y="480"/>
                      <a:pt x="12771" y="0"/>
                      <a:pt x="12179" y="0"/>
                    </a:cubicBezTo>
                    <a:lnTo>
                      <a:pt x="1071" y="0"/>
                    </a:lnTo>
                    <a:close/>
                  </a:path>
                </a:pathLst>
              </a:custGeom>
              <a:noFill/>
              <a:ln w="14288" cap="rnd">
                <a:solidFill>
                  <a:srgbClr val="000000"/>
                </a:solidFill>
                <a:prstDash val="solid"/>
                <a:round/>
                <a:headEnd/>
                <a:tailEnd/>
              </a:ln>
            </p:spPr>
            <p:txBody>
              <a:bodyPr/>
              <a:lstStyle/>
              <a:p>
                <a:endParaRPr lang="fr-FR"/>
              </a:p>
            </p:txBody>
          </p:sp>
        </p:grpSp>
        <p:sp>
          <p:nvSpPr>
            <p:cNvPr id="16475" name="Rectangle 91"/>
            <p:cNvSpPr>
              <a:spLocks noChangeArrowheads="1"/>
            </p:cNvSpPr>
            <p:nvPr/>
          </p:nvSpPr>
          <p:spPr bwMode="auto">
            <a:xfrm>
              <a:off x="3708" y="15503"/>
              <a:ext cx="1926" cy="202"/>
            </a:xfrm>
            <a:prstGeom prst="rect">
              <a:avLst/>
            </a:prstGeom>
            <a:noFill/>
            <a:ln w="9525">
              <a:noFill/>
              <a:miter lim="800000"/>
              <a:headEnd/>
              <a:tailEnd/>
            </a:ln>
          </p:spPr>
          <p:txBody>
            <a:bodyPr wrap="none" lIns="0" tIns="0" rIns="0" bIns="0">
              <a:spAutoFit/>
            </a:bodyPr>
            <a:lstStyle/>
            <a:p>
              <a:r>
                <a:rPr lang="fr-FR" sz="2100" b="1">
                  <a:solidFill>
                    <a:srgbClr val="FFFFFF"/>
                  </a:solidFill>
                  <a:latin typeface="Calibri" pitchFamily="34" charset="0"/>
                </a:rPr>
                <a:t>Relationship between food </a:t>
              </a:r>
              <a:endParaRPr lang="fr-FR"/>
            </a:p>
          </p:txBody>
        </p:sp>
        <p:sp>
          <p:nvSpPr>
            <p:cNvPr id="16476" name="Rectangle 92"/>
            <p:cNvSpPr>
              <a:spLocks noChangeArrowheads="1"/>
            </p:cNvSpPr>
            <p:nvPr/>
          </p:nvSpPr>
          <p:spPr bwMode="auto">
            <a:xfrm>
              <a:off x="3878" y="15706"/>
              <a:ext cx="1587" cy="202"/>
            </a:xfrm>
            <a:prstGeom prst="rect">
              <a:avLst/>
            </a:prstGeom>
            <a:noFill/>
            <a:ln w="9525">
              <a:noFill/>
              <a:miter lim="800000"/>
              <a:headEnd/>
              <a:tailEnd/>
            </a:ln>
          </p:spPr>
          <p:txBody>
            <a:bodyPr wrap="none" lIns="0" tIns="0" rIns="0" bIns="0">
              <a:spAutoFit/>
            </a:bodyPr>
            <a:lstStyle/>
            <a:p>
              <a:r>
                <a:rPr lang="fr-FR" sz="2100" b="1">
                  <a:solidFill>
                    <a:srgbClr val="FFFFFF"/>
                  </a:solidFill>
                  <a:latin typeface="Calibri" pitchFamily="34" charset="0"/>
                </a:rPr>
                <a:t>structure and nutrient </a:t>
              </a:r>
              <a:endParaRPr lang="fr-FR"/>
            </a:p>
          </p:txBody>
        </p:sp>
        <p:sp>
          <p:nvSpPr>
            <p:cNvPr id="16477" name="Rectangle 93"/>
            <p:cNvSpPr>
              <a:spLocks noChangeArrowheads="1"/>
            </p:cNvSpPr>
            <p:nvPr/>
          </p:nvSpPr>
          <p:spPr bwMode="auto">
            <a:xfrm>
              <a:off x="4080" y="15909"/>
              <a:ext cx="1055" cy="202"/>
            </a:xfrm>
            <a:prstGeom prst="rect">
              <a:avLst/>
            </a:prstGeom>
            <a:noFill/>
            <a:ln w="9525">
              <a:noFill/>
              <a:miter lim="800000"/>
              <a:headEnd/>
              <a:tailEnd/>
            </a:ln>
          </p:spPr>
          <p:txBody>
            <a:bodyPr wrap="none" lIns="0" tIns="0" rIns="0" bIns="0">
              <a:spAutoFit/>
            </a:bodyPr>
            <a:lstStyle/>
            <a:p>
              <a:r>
                <a:rPr lang="fr-FR" sz="2100" b="1">
                  <a:solidFill>
                    <a:srgbClr val="FFFFFF"/>
                  </a:solidFill>
                  <a:latin typeface="Calibri" pitchFamily="34" charset="0"/>
                </a:rPr>
                <a:t>bioaccessibility</a:t>
              </a:r>
              <a:endParaRPr lang="fr-FR"/>
            </a:p>
          </p:txBody>
        </p:sp>
        <p:sp>
          <p:nvSpPr>
            <p:cNvPr id="16478" name="Rectangle 94"/>
            <p:cNvSpPr>
              <a:spLocks noChangeArrowheads="1"/>
            </p:cNvSpPr>
            <p:nvPr/>
          </p:nvSpPr>
          <p:spPr bwMode="auto">
            <a:xfrm>
              <a:off x="5188" y="15909"/>
              <a:ext cx="51" cy="202"/>
            </a:xfrm>
            <a:prstGeom prst="rect">
              <a:avLst/>
            </a:prstGeom>
            <a:noFill/>
            <a:ln w="9525">
              <a:noFill/>
              <a:miter lim="800000"/>
              <a:headEnd/>
              <a:tailEnd/>
            </a:ln>
          </p:spPr>
          <p:txBody>
            <a:bodyPr wrap="none" lIns="0" tIns="0" rIns="0" bIns="0">
              <a:spAutoFit/>
            </a:bodyPr>
            <a:lstStyle/>
            <a:p>
              <a:r>
                <a:rPr lang="fr-FR" sz="2100">
                  <a:solidFill>
                    <a:srgbClr val="FFFFFF"/>
                  </a:solidFill>
                  <a:latin typeface="Calibri" pitchFamily="34" charset="0"/>
                </a:rPr>
                <a:t>-</a:t>
              </a:r>
              <a:endParaRPr lang="fr-FR"/>
            </a:p>
          </p:txBody>
        </p:sp>
        <p:sp>
          <p:nvSpPr>
            <p:cNvPr id="16479" name="Rectangle 95"/>
            <p:cNvSpPr>
              <a:spLocks noChangeArrowheads="1"/>
            </p:cNvSpPr>
            <p:nvPr/>
          </p:nvSpPr>
          <p:spPr bwMode="auto">
            <a:xfrm>
              <a:off x="4161" y="16111"/>
              <a:ext cx="982" cy="202"/>
            </a:xfrm>
            <a:prstGeom prst="rect">
              <a:avLst/>
            </a:prstGeom>
            <a:noFill/>
            <a:ln w="9525">
              <a:noFill/>
              <a:miter lim="800000"/>
              <a:headEnd/>
              <a:tailEnd/>
            </a:ln>
          </p:spPr>
          <p:txBody>
            <a:bodyPr wrap="none" lIns="0" tIns="0" rIns="0" bIns="0">
              <a:spAutoFit/>
            </a:bodyPr>
            <a:lstStyle/>
            <a:p>
              <a:r>
                <a:rPr lang="fr-FR" sz="2100" b="1">
                  <a:solidFill>
                    <a:srgbClr val="FFFFFF"/>
                  </a:solidFill>
                  <a:latin typeface="Calibri" pitchFamily="34" charset="0"/>
                </a:rPr>
                <a:t>bioavailability</a:t>
              </a:r>
              <a:endParaRPr lang="fr-FR"/>
            </a:p>
          </p:txBody>
        </p:sp>
        <p:sp>
          <p:nvSpPr>
            <p:cNvPr id="16480" name="Rectangle 96"/>
            <p:cNvSpPr>
              <a:spLocks noChangeArrowheads="1"/>
            </p:cNvSpPr>
            <p:nvPr/>
          </p:nvSpPr>
          <p:spPr bwMode="auto">
            <a:xfrm>
              <a:off x="4455" y="16313"/>
              <a:ext cx="443" cy="259"/>
            </a:xfrm>
            <a:prstGeom prst="rect">
              <a:avLst/>
            </a:prstGeom>
            <a:noFill/>
            <a:ln w="9525">
              <a:noFill/>
              <a:miter lim="800000"/>
              <a:headEnd/>
              <a:tailEnd/>
            </a:ln>
          </p:spPr>
          <p:txBody>
            <a:bodyPr wrap="none" lIns="0" tIns="0" rIns="0" bIns="0">
              <a:spAutoFit/>
            </a:bodyPr>
            <a:lstStyle/>
            <a:p>
              <a:r>
                <a:rPr lang="fr-FR" sz="2700" b="1">
                  <a:solidFill>
                    <a:srgbClr val="FFFFFF"/>
                  </a:solidFill>
                  <a:latin typeface="Calibri" pitchFamily="34" charset="0"/>
                </a:rPr>
                <a:t>WG1</a:t>
              </a:r>
              <a:endParaRPr lang="fr-FR"/>
            </a:p>
          </p:txBody>
        </p:sp>
        <p:grpSp>
          <p:nvGrpSpPr>
            <p:cNvPr id="16483" name="Group 99"/>
            <p:cNvGrpSpPr>
              <a:grpSpLocks/>
            </p:cNvGrpSpPr>
            <p:nvPr/>
          </p:nvGrpSpPr>
          <p:grpSpPr bwMode="auto">
            <a:xfrm>
              <a:off x="5796" y="14804"/>
              <a:ext cx="345" cy="352"/>
              <a:chOff x="5796" y="14804"/>
              <a:chExt cx="345" cy="352"/>
            </a:xfrm>
          </p:grpSpPr>
          <p:sp>
            <p:nvSpPr>
              <p:cNvPr id="16481" name="Freeform 97"/>
              <p:cNvSpPr>
                <a:spLocks/>
              </p:cNvSpPr>
              <p:nvPr/>
            </p:nvSpPr>
            <p:spPr bwMode="auto">
              <a:xfrm>
                <a:off x="5796" y="14804"/>
                <a:ext cx="345" cy="352"/>
              </a:xfrm>
              <a:custGeom>
                <a:avLst/>
                <a:gdLst/>
                <a:ahLst/>
                <a:cxnLst>
                  <a:cxn ang="0">
                    <a:pos x="281" y="0"/>
                  </a:cxn>
                  <a:cxn ang="0">
                    <a:pos x="345" y="137"/>
                  </a:cxn>
                  <a:cxn ang="0">
                    <a:pos x="292" y="104"/>
                  </a:cxn>
                  <a:cxn ang="0">
                    <a:pos x="162" y="314"/>
                  </a:cxn>
                  <a:cxn ang="0">
                    <a:pos x="215" y="348"/>
                  </a:cxn>
                  <a:cxn ang="0">
                    <a:pos x="65" y="352"/>
                  </a:cxn>
                  <a:cxn ang="0">
                    <a:pos x="0" y="215"/>
                  </a:cxn>
                  <a:cxn ang="0">
                    <a:pos x="54" y="248"/>
                  </a:cxn>
                  <a:cxn ang="0">
                    <a:pos x="184" y="37"/>
                  </a:cxn>
                  <a:cxn ang="0">
                    <a:pos x="131" y="4"/>
                  </a:cxn>
                  <a:cxn ang="0">
                    <a:pos x="281" y="0"/>
                  </a:cxn>
                </a:cxnLst>
                <a:rect l="0" t="0" r="r" b="b"/>
                <a:pathLst>
                  <a:path w="345" h="352">
                    <a:moveTo>
                      <a:pt x="281" y="0"/>
                    </a:moveTo>
                    <a:lnTo>
                      <a:pt x="345" y="137"/>
                    </a:lnTo>
                    <a:lnTo>
                      <a:pt x="292" y="104"/>
                    </a:lnTo>
                    <a:lnTo>
                      <a:pt x="162" y="314"/>
                    </a:lnTo>
                    <a:lnTo>
                      <a:pt x="215" y="348"/>
                    </a:lnTo>
                    <a:lnTo>
                      <a:pt x="65" y="352"/>
                    </a:lnTo>
                    <a:lnTo>
                      <a:pt x="0" y="215"/>
                    </a:lnTo>
                    <a:lnTo>
                      <a:pt x="54" y="248"/>
                    </a:lnTo>
                    <a:lnTo>
                      <a:pt x="184" y="37"/>
                    </a:lnTo>
                    <a:lnTo>
                      <a:pt x="131" y="4"/>
                    </a:lnTo>
                    <a:lnTo>
                      <a:pt x="281" y="0"/>
                    </a:lnTo>
                    <a:close/>
                  </a:path>
                </a:pathLst>
              </a:custGeom>
              <a:solidFill>
                <a:srgbClr val="BBE0E3"/>
              </a:solidFill>
              <a:ln w="9525">
                <a:noFill/>
                <a:round/>
                <a:headEnd/>
                <a:tailEnd/>
              </a:ln>
            </p:spPr>
            <p:txBody>
              <a:bodyPr/>
              <a:lstStyle/>
              <a:p>
                <a:endParaRPr lang="fr-FR"/>
              </a:p>
            </p:txBody>
          </p:sp>
          <p:sp>
            <p:nvSpPr>
              <p:cNvPr id="16482" name="Freeform 98"/>
              <p:cNvSpPr>
                <a:spLocks/>
              </p:cNvSpPr>
              <p:nvPr/>
            </p:nvSpPr>
            <p:spPr bwMode="auto">
              <a:xfrm>
                <a:off x="5796" y="14804"/>
                <a:ext cx="345" cy="352"/>
              </a:xfrm>
              <a:custGeom>
                <a:avLst/>
                <a:gdLst/>
                <a:ahLst/>
                <a:cxnLst>
                  <a:cxn ang="0">
                    <a:pos x="281" y="0"/>
                  </a:cxn>
                  <a:cxn ang="0">
                    <a:pos x="345" y="137"/>
                  </a:cxn>
                  <a:cxn ang="0">
                    <a:pos x="292" y="104"/>
                  </a:cxn>
                  <a:cxn ang="0">
                    <a:pos x="162" y="314"/>
                  </a:cxn>
                  <a:cxn ang="0">
                    <a:pos x="215" y="348"/>
                  </a:cxn>
                  <a:cxn ang="0">
                    <a:pos x="65" y="352"/>
                  </a:cxn>
                  <a:cxn ang="0">
                    <a:pos x="0" y="215"/>
                  </a:cxn>
                  <a:cxn ang="0">
                    <a:pos x="54" y="248"/>
                  </a:cxn>
                  <a:cxn ang="0">
                    <a:pos x="184" y="37"/>
                  </a:cxn>
                  <a:cxn ang="0">
                    <a:pos x="131" y="4"/>
                  </a:cxn>
                  <a:cxn ang="0">
                    <a:pos x="281" y="0"/>
                  </a:cxn>
                </a:cxnLst>
                <a:rect l="0" t="0" r="r" b="b"/>
                <a:pathLst>
                  <a:path w="345" h="352">
                    <a:moveTo>
                      <a:pt x="281" y="0"/>
                    </a:moveTo>
                    <a:lnTo>
                      <a:pt x="345" y="137"/>
                    </a:lnTo>
                    <a:lnTo>
                      <a:pt x="292" y="104"/>
                    </a:lnTo>
                    <a:lnTo>
                      <a:pt x="162" y="314"/>
                    </a:lnTo>
                    <a:lnTo>
                      <a:pt x="215" y="348"/>
                    </a:lnTo>
                    <a:lnTo>
                      <a:pt x="65" y="352"/>
                    </a:lnTo>
                    <a:lnTo>
                      <a:pt x="0" y="215"/>
                    </a:lnTo>
                    <a:lnTo>
                      <a:pt x="54" y="248"/>
                    </a:lnTo>
                    <a:lnTo>
                      <a:pt x="184" y="37"/>
                    </a:lnTo>
                    <a:lnTo>
                      <a:pt x="131" y="4"/>
                    </a:lnTo>
                    <a:lnTo>
                      <a:pt x="281" y="0"/>
                    </a:lnTo>
                    <a:close/>
                  </a:path>
                </a:pathLst>
              </a:custGeom>
              <a:noFill/>
              <a:ln w="14288" cap="rnd">
                <a:solidFill>
                  <a:srgbClr val="000000"/>
                </a:solidFill>
                <a:prstDash val="solid"/>
                <a:round/>
                <a:headEnd/>
                <a:tailEnd/>
              </a:ln>
            </p:spPr>
            <p:txBody>
              <a:bodyPr/>
              <a:lstStyle/>
              <a:p>
                <a:endParaRPr lang="fr-FR"/>
              </a:p>
            </p:txBody>
          </p:sp>
        </p:grpSp>
        <p:pic>
          <p:nvPicPr>
            <p:cNvPr id="16484" name="Picture 100"/>
            <p:cNvPicPr>
              <a:picLocks noChangeAspect="1" noChangeArrowheads="1"/>
            </p:cNvPicPr>
            <p:nvPr/>
          </p:nvPicPr>
          <p:blipFill>
            <a:blip r:embed="rId7"/>
            <a:srcRect/>
            <a:stretch>
              <a:fillRect/>
            </a:stretch>
          </p:blipFill>
          <p:spPr bwMode="auto">
            <a:xfrm>
              <a:off x="3679" y="17553"/>
              <a:ext cx="880" cy="1052"/>
            </a:xfrm>
            <a:prstGeom prst="rect">
              <a:avLst/>
            </a:prstGeom>
            <a:noFill/>
            <a:ln w="9525">
              <a:noFill/>
              <a:miter lim="800000"/>
              <a:headEnd/>
              <a:tailEnd/>
            </a:ln>
          </p:spPr>
        </p:pic>
        <p:pic>
          <p:nvPicPr>
            <p:cNvPr id="16485" name="Picture 101"/>
            <p:cNvPicPr>
              <a:picLocks noChangeAspect="1" noChangeArrowheads="1"/>
            </p:cNvPicPr>
            <p:nvPr/>
          </p:nvPicPr>
          <p:blipFill>
            <a:blip r:embed="rId8"/>
            <a:srcRect/>
            <a:stretch>
              <a:fillRect/>
            </a:stretch>
          </p:blipFill>
          <p:spPr bwMode="auto">
            <a:xfrm>
              <a:off x="4909" y="17553"/>
              <a:ext cx="699" cy="1041"/>
            </a:xfrm>
            <a:prstGeom prst="rect">
              <a:avLst/>
            </a:prstGeom>
            <a:noFill/>
            <a:ln w="9525">
              <a:noFill/>
              <a:miter lim="800000"/>
              <a:headEnd/>
              <a:tailEnd/>
            </a:ln>
          </p:spPr>
        </p:pic>
        <p:grpSp>
          <p:nvGrpSpPr>
            <p:cNvPr id="16496" name="Group 112"/>
            <p:cNvGrpSpPr>
              <a:grpSpLocks/>
            </p:cNvGrpSpPr>
            <p:nvPr/>
          </p:nvGrpSpPr>
          <p:grpSpPr bwMode="auto">
            <a:xfrm>
              <a:off x="3360" y="16694"/>
              <a:ext cx="2532" cy="705"/>
              <a:chOff x="3360" y="16694"/>
              <a:chExt cx="2532" cy="705"/>
            </a:xfrm>
          </p:grpSpPr>
          <p:sp>
            <p:nvSpPr>
              <p:cNvPr id="16492" name="Rectangle 108"/>
              <p:cNvSpPr>
                <a:spLocks noChangeArrowheads="1"/>
              </p:cNvSpPr>
              <p:nvPr/>
            </p:nvSpPr>
            <p:spPr bwMode="auto">
              <a:xfrm>
                <a:off x="3360" y="16694"/>
                <a:ext cx="2532" cy="705"/>
              </a:xfrm>
              <a:prstGeom prst="rect">
                <a:avLst/>
              </a:prstGeom>
              <a:solidFill>
                <a:srgbClr val="0000FF"/>
              </a:solidFill>
              <a:ln w="9525">
                <a:noFill/>
                <a:miter lim="800000"/>
                <a:headEnd/>
                <a:tailEnd/>
              </a:ln>
            </p:spPr>
            <p:txBody>
              <a:bodyPr/>
              <a:lstStyle/>
              <a:p>
                <a:endParaRPr lang="fr-FR"/>
              </a:p>
            </p:txBody>
          </p:sp>
          <p:pic>
            <p:nvPicPr>
              <p:cNvPr id="16493" name="Picture 109"/>
              <p:cNvPicPr>
                <a:picLocks noChangeAspect="1" noChangeArrowheads="1"/>
              </p:cNvPicPr>
              <p:nvPr/>
            </p:nvPicPr>
            <p:blipFill>
              <a:blip r:embed="rId9"/>
              <a:srcRect/>
              <a:stretch>
                <a:fillRect/>
              </a:stretch>
            </p:blipFill>
            <p:spPr bwMode="auto">
              <a:xfrm>
                <a:off x="3361" y="16694"/>
                <a:ext cx="2531" cy="705"/>
              </a:xfrm>
              <a:prstGeom prst="rect">
                <a:avLst/>
              </a:prstGeom>
              <a:noFill/>
              <a:ln w="9525">
                <a:noFill/>
                <a:miter lim="800000"/>
                <a:headEnd/>
                <a:tailEnd/>
              </a:ln>
            </p:spPr>
          </p:pic>
          <p:sp>
            <p:nvSpPr>
              <p:cNvPr id="16494" name="Rectangle 110"/>
              <p:cNvSpPr>
                <a:spLocks noChangeArrowheads="1"/>
              </p:cNvSpPr>
              <p:nvPr/>
            </p:nvSpPr>
            <p:spPr bwMode="auto">
              <a:xfrm>
                <a:off x="3360" y="16694"/>
                <a:ext cx="2532" cy="705"/>
              </a:xfrm>
              <a:prstGeom prst="rect">
                <a:avLst/>
              </a:prstGeom>
              <a:solidFill>
                <a:srgbClr val="0000FF"/>
              </a:solidFill>
              <a:ln w="9525">
                <a:noFill/>
                <a:miter lim="800000"/>
                <a:headEnd/>
                <a:tailEnd/>
              </a:ln>
            </p:spPr>
            <p:txBody>
              <a:bodyPr/>
              <a:lstStyle/>
              <a:p>
                <a:endParaRPr lang="fr-FR"/>
              </a:p>
            </p:txBody>
          </p:sp>
          <p:sp>
            <p:nvSpPr>
              <p:cNvPr id="16495" name="Rectangle 111"/>
              <p:cNvSpPr>
                <a:spLocks noChangeArrowheads="1"/>
              </p:cNvSpPr>
              <p:nvPr/>
            </p:nvSpPr>
            <p:spPr bwMode="auto">
              <a:xfrm>
                <a:off x="3361" y="16694"/>
                <a:ext cx="2531" cy="705"/>
              </a:xfrm>
              <a:prstGeom prst="rect">
                <a:avLst/>
              </a:prstGeom>
              <a:noFill/>
              <a:ln w="14288" cap="rnd">
                <a:solidFill>
                  <a:srgbClr val="000000"/>
                </a:solidFill>
                <a:miter lim="800000"/>
                <a:headEnd/>
                <a:tailEnd/>
              </a:ln>
            </p:spPr>
            <p:txBody>
              <a:bodyPr/>
              <a:lstStyle/>
              <a:p>
                <a:endParaRPr lang="fr-FR"/>
              </a:p>
            </p:txBody>
          </p:sp>
        </p:grpSp>
        <p:sp>
          <p:nvSpPr>
            <p:cNvPr id="16497" name="Rectangle 113"/>
            <p:cNvSpPr>
              <a:spLocks noChangeArrowheads="1"/>
            </p:cNvSpPr>
            <p:nvPr/>
          </p:nvSpPr>
          <p:spPr bwMode="auto">
            <a:xfrm>
              <a:off x="4021" y="16739"/>
              <a:ext cx="1241" cy="202"/>
            </a:xfrm>
            <a:prstGeom prst="rect">
              <a:avLst/>
            </a:prstGeom>
            <a:noFill/>
            <a:ln w="9525">
              <a:noFill/>
              <a:miter lim="800000"/>
              <a:headEnd/>
              <a:tailEnd/>
            </a:ln>
          </p:spPr>
          <p:txBody>
            <a:bodyPr wrap="none" lIns="0" tIns="0" rIns="0" bIns="0">
              <a:spAutoFit/>
            </a:bodyPr>
            <a:lstStyle/>
            <a:p>
              <a:r>
                <a:rPr lang="fr-FR" sz="2100">
                  <a:solidFill>
                    <a:srgbClr val="FFFFFF"/>
                  </a:solidFill>
                  <a:latin typeface="Calibri" pitchFamily="34" charset="0"/>
                </a:rPr>
                <a:t>BFC identification </a:t>
              </a:r>
              <a:endParaRPr lang="fr-FR"/>
            </a:p>
          </p:txBody>
        </p:sp>
        <p:sp>
          <p:nvSpPr>
            <p:cNvPr id="16498" name="Rectangle 114"/>
            <p:cNvSpPr>
              <a:spLocks noChangeArrowheads="1"/>
            </p:cNvSpPr>
            <p:nvPr/>
          </p:nvSpPr>
          <p:spPr bwMode="auto">
            <a:xfrm>
              <a:off x="3720" y="16943"/>
              <a:ext cx="1796" cy="202"/>
            </a:xfrm>
            <a:prstGeom prst="rect">
              <a:avLst/>
            </a:prstGeom>
            <a:noFill/>
            <a:ln w="9525">
              <a:noFill/>
              <a:miter lim="800000"/>
              <a:headEnd/>
              <a:tailEnd/>
            </a:ln>
          </p:spPr>
          <p:txBody>
            <a:bodyPr wrap="none" lIns="0" tIns="0" rIns="0" bIns="0">
              <a:spAutoFit/>
            </a:bodyPr>
            <a:lstStyle/>
            <a:p>
              <a:r>
                <a:rPr lang="fr-FR" sz="2100">
                  <a:solidFill>
                    <a:srgbClr val="FFFFFF"/>
                  </a:solidFill>
                  <a:latin typeface="Calibri" pitchFamily="34" charset="0"/>
                </a:rPr>
                <a:t>Stability during processing</a:t>
              </a:r>
              <a:endParaRPr lang="fr-FR"/>
            </a:p>
          </p:txBody>
        </p:sp>
        <p:sp>
          <p:nvSpPr>
            <p:cNvPr id="16499" name="Rectangle 115"/>
            <p:cNvSpPr>
              <a:spLocks noChangeArrowheads="1"/>
            </p:cNvSpPr>
            <p:nvPr/>
          </p:nvSpPr>
          <p:spPr bwMode="auto">
            <a:xfrm>
              <a:off x="3482" y="17146"/>
              <a:ext cx="737" cy="202"/>
            </a:xfrm>
            <a:prstGeom prst="rect">
              <a:avLst/>
            </a:prstGeom>
            <a:noFill/>
            <a:ln w="9525">
              <a:noFill/>
              <a:miter lim="800000"/>
              <a:headEnd/>
              <a:tailEnd/>
            </a:ln>
          </p:spPr>
          <p:txBody>
            <a:bodyPr wrap="none" lIns="0" tIns="0" rIns="0" bIns="0">
              <a:spAutoFit/>
            </a:bodyPr>
            <a:lstStyle/>
            <a:p>
              <a:r>
                <a:rPr lang="fr-FR" sz="2100">
                  <a:solidFill>
                    <a:srgbClr val="FFFFFF"/>
                  </a:solidFill>
                  <a:latin typeface="Calibri" pitchFamily="34" charset="0"/>
                </a:rPr>
                <a:t>Food multi</a:t>
              </a:r>
              <a:endParaRPr lang="fr-FR"/>
            </a:p>
          </p:txBody>
        </p:sp>
        <p:sp>
          <p:nvSpPr>
            <p:cNvPr id="16500" name="Rectangle 116"/>
            <p:cNvSpPr>
              <a:spLocks noChangeArrowheads="1"/>
            </p:cNvSpPr>
            <p:nvPr/>
          </p:nvSpPr>
          <p:spPr bwMode="auto">
            <a:xfrm>
              <a:off x="4224" y="17146"/>
              <a:ext cx="51" cy="202"/>
            </a:xfrm>
            <a:prstGeom prst="rect">
              <a:avLst/>
            </a:prstGeom>
            <a:noFill/>
            <a:ln w="9525">
              <a:noFill/>
              <a:miter lim="800000"/>
              <a:headEnd/>
              <a:tailEnd/>
            </a:ln>
          </p:spPr>
          <p:txBody>
            <a:bodyPr wrap="none" lIns="0" tIns="0" rIns="0" bIns="0">
              <a:spAutoFit/>
            </a:bodyPr>
            <a:lstStyle/>
            <a:p>
              <a:r>
                <a:rPr lang="fr-FR" sz="2100">
                  <a:solidFill>
                    <a:srgbClr val="FFFFFF"/>
                  </a:solidFill>
                  <a:latin typeface="Calibri" pitchFamily="34" charset="0"/>
                </a:rPr>
                <a:t>-</a:t>
              </a:r>
              <a:endParaRPr lang="fr-FR"/>
            </a:p>
          </p:txBody>
        </p:sp>
        <p:sp>
          <p:nvSpPr>
            <p:cNvPr id="16501" name="Rectangle 117"/>
            <p:cNvSpPr>
              <a:spLocks noChangeArrowheads="1"/>
            </p:cNvSpPr>
            <p:nvPr/>
          </p:nvSpPr>
          <p:spPr bwMode="auto">
            <a:xfrm>
              <a:off x="4276" y="17146"/>
              <a:ext cx="1521" cy="202"/>
            </a:xfrm>
            <a:prstGeom prst="rect">
              <a:avLst/>
            </a:prstGeom>
            <a:noFill/>
            <a:ln w="9525">
              <a:noFill/>
              <a:miter lim="800000"/>
              <a:headEnd/>
              <a:tailEnd/>
            </a:ln>
          </p:spPr>
          <p:txBody>
            <a:bodyPr wrap="none" lIns="0" tIns="0" rIns="0" bIns="0">
              <a:spAutoFit/>
            </a:bodyPr>
            <a:lstStyle/>
            <a:p>
              <a:r>
                <a:rPr lang="fr-FR" sz="2100">
                  <a:solidFill>
                    <a:srgbClr val="FFFFFF"/>
                  </a:solidFill>
                  <a:latin typeface="Calibri" pitchFamily="34" charset="0"/>
                </a:rPr>
                <a:t>scale characterization </a:t>
              </a:r>
              <a:endParaRPr lang="fr-FR"/>
            </a:p>
          </p:txBody>
        </p:sp>
        <p:sp>
          <p:nvSpPr>
            <p:cNvPr id="16502" name="Rectangle 118"/>
            <p:cNvSpPr>
              <a:spLocks noChangeArrowheads="1"/>
            </p:cNvSpPr>
            <p:nvPr/>
          </p:nvSpPr>
          <p:spPr bwMode="auto">
            <a:xfrm>
              <a:off x="3708" y="15503"/>
              <a:ext cx="1926" cy="202"/>
            </a:xfrm>
            <a:prstGeom prst="rect">
              <a:avLst/>
            </a:prstGeom>
            <a:noFill/>
            <a:ln w="9525">
              <a:noFill/>
              <a:miter lim="800000"/>
              <a:headEnd/>
              <a:tailEnd/>
            </a:ln>
          </p:spPr>
          <p:txBody>
            <a:bodyPr wrap="none" lIns="0" tIns="0" rIns="0" bIns="0">
              <a:spAutoFit/>
            </a:bodyPr>
            <a:lstStyle/>
            <a:p>
              <a:r>
                <a:rPr lang="fr-FR" sz="2100" b="1">
                  <a:solidFill>
                    <a:srgbClr val="FFFFFF"/>
                  </a:solidFill>
                  <a:latin typeface="Calibri" pitchFamily="34" charset="0"/>
                </a:rPr>
                <a:t>Relationship between food </a:t>
              </a:r>
              <a:endParaRPr lang="fr-FR"/>
            </a:p>
          </p:txBody>
        </p:sp>
        <p:sp>
          <p:nvSpPr>
            <p:cNvPr id="16503" name="Rectangle 119"/>
            <p:cNvSpPr>
              <a:spLocks noChangeArrowheads="1"/>
            </p:cNvSpPr>
            <p:nvPr/>
          </p:nvSpPr>
          <p:spPr bwMode="auto">
            <a:xfrm>
              <a:off x="3878" y="15706"/>
              <a:ext cx="1587" cy="202"/>
            </a:xfrm>
            <a:prstGeom prst="rect">
              <a:avLst/>
            </a:prstGeom>
            <a:noFill/>
            <a:ln w="9525">
              <a:noFill/>
              <a:miter lim="800000"/>
              <a:headEnd/>
              <a:tailEnd/>
            </a:ln>
          </p:spPr>
          <p:txBody>
            <a:bodyPr wrap="none" lIns="0" tIns="0" rIns="0" bIns="0">
              <a:spAutoFit/>
            </a:bodyPr>
            <a:lstStyle/>
            <a:p>
              <a:r>
                <a:rPr lang="fr-FR" sz="2100" b="1">
                  <a:solidFill>
                    <a:srgbClr val="FFFFFF"/>
                  </a:solidFill>
                  <a:latin typeface="Calibri" pitchFamily="34" charset="0"/>
                </a:rPr>
                <a:t>structure and nutrient </a:t>
              </a:r>
              <a:endParaRPr lang="fr-FR"/>
            </a:p>
          </p:txBody>
        </p:sp>
        <p:sp>
          <p:nvSpPr>
            <p:cNvPr id="16504" name="Rectangle 120"/>
            <p:cNvSpPr>
              <a:spLocks noChangeArrowheads="1"/>
            </p:cNvSpPr>
            <p:nvPr/>
          </p:nvSpPr>
          <p:spPr bwMode="auto">
            <a:xfrm>
              <a:off x="4080" y="15909"/>
              <a:ext cx="1055" cy="202"/>
            </a:xfrm>
            <a:prstGeom prst="rect">
              <a:avLst/>
            </a:prstGeom>
            <a:noFill/>
            <a:ln w="9525">
              <a:noFill/>
              <a:miter lim="800000"/>
              <a:headEnd/>
              <a:tailEnd/>
            </a:ln>
          </p:spPr>
          <p:txBody>
            <a:bodyPr wrap="none" lIns="0" tIns="0" rIns="0" bIns="0">
              <a:spAutoFit/>
            </a:bodyPr>
            <a:lstStyle/>
            <a:p>
              <a:r>
                <a:rPr lang="fr-FR" sz="2100" b="1">
                  <a:solidFill>
                    <a:srgbClr val="FFFFFF"/>
                  </a:solidFill>
                  <a:latin typeface="Calibri" pitchFamily="34" charset="0"/>
                </a:rPr>
                <a:t>bioaccessibility</a:t>
              </a:r>
              <a:endParaRPr lang="fr-FR"/>
            </a:p>
          </p:txBody>
        </p:sp>
        <p:sp>
          <p:nvSpPr>
            <p:cNvPr id="16505" name="Rectangle 121"/>
            <p:cNvSpPr>
              <a:spLocks noChangeArrowheads="1"/>
            </p:cNvSpPr>
            <p:nvPr/>
          </p:nvSpPr>
          <p:spPr bwMode="auto">
            <a:xfrm>
              <a:off x="5188" y="15909"/>
              <a:ext cx="51" cy="202"/>
            </a:xfrm>
            <a:prstGeom prst="rect">
              <a:avLst/>
            </a:prstGeom>
            <a:noFill/>
            <a:ln w="9525">
              <a:noFill/>
              <a:miter lim="800000"/>
              <a:headEnd/>
              <a:tailEnd/>
            </a:ln>
          </p:spPr>
          <p:txBody>
            <a:bodyPr wrap="none" lIns="0" tIns="0" rIns="0" bIns="0">
              <a:spAutoFit/>
            </a:bodyPr>
            <a:lstStyle/>
            <a:p>
              <a:r>
                <a:rPr lang="fr-FR" sz="2100">
                  <a:solidFill>
                    <a:srgbClr val="FFFFFF"/>
                  </a:solidFill>
                  <a:latin typeface="Calibri" pitchFamily="34" charset="0"/>
                </a:rPr>
                <a:t>-</a:t>
              </a:r>
              <a:endParaRPr lang="fr-FR"/>
            </a:p>
          </p:txBody>
        </p:sp>
        <p:sp>
          <p:nvSpPr>
            <p:cNvPr id="16506" name="Rectangle 122"/>
            <p:cNvSpPr>
              <a:spLocks noChangeArrowheads="1"/>
            </p:cNvSpPr>
            <p:nvPr/>
          </p:nvSpPr>
          <p:spPr bwMode="auto">
            <a:xfrm>
              <a:off x="4161" y="16111"/>
              <a:ext cx="982" cy="202"/>
            </a:xfrm>
            <a:prstGeom prst="rect">
              <a:avLst/>
            </a:prstGeom>
            <a:noFill/>
            <a:ln w="9525">
              <a:noFill/>
              <a:miter lim="800000"/>
              <a:headEnd/>
              <a:tailEnd/>
            </a:ln>
          </p:spPr>
          <p:txBody>
            <a:bodyPr wrap="none" lIns="0" tIns="0" rIns="0" bIns="0">
              <a:spAutoFit/>
            </a:bodyPr>
            <a:lstStyle/>
            <a:p>
              <a:r>
                <a:rPr lang="fr-FR" sz="2100" b="1">
                  <a:solidFill>
                    <a:srgbClr val="FFFFFF"/>
                  </a:solidFill>
                  <a:latin typeface="Calibri" pitchFamily="34" charset="0"/>
                </a:rPr>
                <a:t>bioavailability</a:t>
              </a:r>
              <a:endParaRPr lang="fr-FR"/>
            </a:p>
          </p:txBody>
        </p:sp>
        <p:sp>
          <p:nvSpPr>
            <p:cNvPr id="16507" name="Rectangle 123"/>
            <p:cNvSpPr>
              <a:spLocks noChangeArrowheads="1"/>
            </p:cNvSpPr>
            <p:nvPr/>
          </p:nvSpPr>
          <p:spPr bwMode="auto">
            <a:xfrm>
              <a:off x="4455" y="16313"/>
              <a:ext cx="443" cy="259"/>
            </a:xfrm>
            <a:prstGeom prst="rect">
              <a:avLst/>
            </a:prstGeom>
            <a:noFill/>
            <a:ln w="9525">
              <a:noFill/>
              <a:miter lim="800000"/>
              <a:headEnd/>
              <a:tailEnd/>
            </a:ln>
          </p:spPr>
          <p:txBody>
            <a:bodyPr wrap="none" lIns="0" tIns="0" rIns="0" bIns="0">
              <a:spAutoFit/>
            </a:bodyPr>
            <a:lstStyle/>
            <a:p>
              <a:r>
                <a:rPr lang="fr-FR" sz="2700" b="1">
                  <a:solidFill>
                    <a:srgbClr val="FFFFFF"/>
                  </a:solidFill>
                  <a:latin typeface="Calibri" pitchFamily="34" charset="0"/>
                </a:rPr>
                <a:t>WG1</a:t>
              </a:r>
              <a:endParaRPr lang="fr-FR"/>
            </a:p>
          </p:txBody>
        </p:sp>
        <p:grpSp>
          <p:nvGrpSpPr>
            <p:cNvPr id="16510" name="Group 126"/>
            <p:cNvGrpSpPr>
              <a:grpSpLocks/>
            </p:cNvGrpSpPr>
            <p:nvPr/>
          </p:nvGrpSpPr>
          <p:grpSpPr bwMode="auto">
            <a:xfrm>
              <a:off x="5796" y="14804"/>
              <a:ext cx="345" cy="352"/>
              <a:chOff x="5796" y="14804"/>
              <a:chExt cx="345" cy="352"/>
            </a:xfrm>
          </p:grpSpPr>
          <p:sp>
            <p:nvSpPr>
              <p:cNvPr id="16508" name="Freeform 124"/>
              <p:cNvSpPr>
                <a:spLocks/>
              </p:cNvSpPr>
              <p:nvPr/>
            </p:nvSpPr>
            <p:spPr bwMode="auto">
              <a:xfrm>
                <a:off x="5796" y="14804"/>
                <a:ext cx="345" cy="352"/>
              </a:xfrm>
              <a:custGeom>
                <a:avLst/>
                <a:gdLst/>
                <a:ahLst/>
                <a:cxnLst>
                  <a:cxn ang="0">
                    <a:pos x="281" y="0"/>
                  </a:cxn>
                  <a:cxn ang="0">
                    <a:pos x="345" y="137"/>
                  </a:cxn>
                  <a:cxn ang="0">
                    <a:pos x="292" y="104"/>
                  </a:cxn>
                  <a:cxn ang="0">
                    <a:pos x="162" y="314"/>
                  </a:cxn>
                  <a:cxn ang="0">
                    <a:pos x="215" y="348"/>
                  </a:cxn>
                  <a:cxn ang="0">
                    <a:pos x="65" y="352"/>
                  </a:cxn>
                  <a:cxn ang="0">
                    <a:pos x="0" y="215"/>
                  </a:cxn>
                  <a:cxn ang="0">
                    <a:pos x="54" y="248"/>
                  </a:cxn>
                  <a:cxn ang="0">
                    <a:pos x="184" y="37"/>
                  </a:cxn>
                  <a:cxn ang="0">
                    <a:pos x="131" y="4"/>
                  </a:cxn>
                  <a:cxn ang="0">
                    <a:pos x="281" y="0"/>
                  </a:cxn>
                </a:cxnLst>
                <a:rect l="0" t="0" r="r" b="b"/>
                <a:pathLst>
                  <a:path w="345" h="352">
                    <a:moveTo>
                      <a:pt x="281" y="0"/>
                    </a:moveTo>
                    <a:lnTo>
                      <a:pt x="345" y="137"/>
                    </a:lnTo>
                    <a:lnTo>
                      <a:pt x="292" y="104"/>
                    </a:lnTo>
                    <a:lnTo>
                      <a:pt x="162" y="314"/>
                    </a:lnTo>
                    <a:lnTo>
                      <a:pt x="215" y="348"/>
                    </a:lnTo>
                    <a:lnTo>
                      <a:pt x="65" y="352"/>
                    </a:lnTo>
                    <a:lnTo>
                      <a:pt x="0" y="215"/>
                    </a:lnTo>
                    <a:lnTo>
                      <a:pt x="54" y="248"/>
                    </a:lnTo>
                    <a:lnTo>
                      <a:pt x="184" y="37"/>
                    </a:lnTo>
                    <a:lnTo>
                      <a:pt x="131" y="4"/>
                    </a:lnTo>
                    <a:lnTo>
                      <a:pt x="281" y="0"/>
                    </a:lnTo>
                    <a:close/>
                  </a:path>
                </a:pathLst>
              </a:custGeom>
              <a:solidFill>
                <a:srgbClr val="BBE0E3"/>
              </a:solidFill>
              <a:ln w="9525">
                <a:noFill/>
                <a:round/>
                <a:headEnd/>
                <a:tailEnd/>
              </a:ln>
            </p:spPr>
            <p:txBody>
              <a:bodyPr/>
              <a:lstStyle/>
              <a:p>
                <a:endParaRPr lang="fr-FR"/>
              </a:p>
            </p:txBody>
          </p:sp>
          <p:sp>
            <p:nvSpPr>
              <p:cNvPr id="16509" name="Freeform 125"/>
              <p:cNvSpPr>
                <a:spLocks/>
              </p:cNvSpPr>
              <p:nvPr/>
            </p:nvSpPr>
            <p:spPr bwMode="auto">
              <a:xfrm>
                <a:off x="5796" y="14804"/>
                <a:ext cx="345" cy="352"/>
              </a:xfrm>
              <a:custGeom>
                <a:avLst/>
                <a:gdLst/>
                <a:ahLst/>
                <a:cxnLst>
                  <a:cxn ang="0">
                    <a:pos x="281" y="0"/>
                  </a:cxn>
                  <a:cxn ang="0">
                    <a:pos x="345" y="137"/>
                  </a:cxn>
                  <a:cxn ang="0">
                    <a:pos x="292" y="104"/>
                  </a:cxn>
                  <a:cxn ang="0">
                    <a:pos x="162" y="314"/>
                  </a:cxn>
                  <a:cxn ang="0">
                    <a:pos x="215" y="348"/>
                  </a:cxn>
                  <a:cxn ang="0">
                    <a:pos x="65" y="352"/>
                  </a:cxn>
                  <a:cxn ang="0">
                    <a:pos x="0" y="215"/>
                  </a:cxn>
                  <a:cxn ang="0">
                    <a:pos x="54" y="248"/>
                  </a:cxn>
                  <a:cxn ang="0">
                    <a:pos x="184" y="37"/>
                  </a:cxn>
                  <a:cxn ang="0">
                    <a:pos x="131" y="4"/>
                  </a:cxn>
                  <a:cxn ang="0">
                    <a:pos x="281" y="0"/>
                  </a:cxn>
                </a:cxnLst>
                <a:rect l="0" t="0" r="r" b="b"/>
                <a:pathLst>
                  <a:path w="345" h="352">
                    <a:moveTo>
                      <a:pt x="281" y="0"/>
                    </a:moveTo>
                    <a:lnTo>
                      <a:pt x="345" y="137"/>
                    </a:lnTo>
                    <a:lnTo>
                      <a:pt x="292" y="104"/>
                    </a:lnTo>
                    <a:lnTo>
                      <a:pt x="162" y="314"/>
                    </a:lnTo>
                    <a:lnTo>
                      <a:pt x="215" y="348"/>
                    </a:lnTo>
                    <a:lnTo>
                      <a:pt x="65" y="352"/>
                    </a:lnTo>
                    <a:lnTo>
                      <a:pt x="0" y="215"/>
                    </a:lnTo>
                    <a:lnTo>
                      <a:pt x="54" y="248"/>
                    </a:lnTo>
                    <a:lnTo>
                      <a:pt x="184" y="37"/>
                    </a:lnTo>
                    <a:lnTo>
                      <a:pt x="131" y="4"/>
                    </a:lnTo>
                    <a:lnTo>
                      <a:pt x="281" y="0"/>
                    </a:lnTo>
                    <a:close/>
                  </a:path>
                </a:pathLst>
              </a:custGeom>
              <a:noFill/>
              <a:ln w="14288" cap="rnd">
                <a:solidFill>
                  <a:srgbClr val="000000"/>
                </a:solidFill>
                <a:prstDash val="solid"/>
                <a:round/>
                <a:headEnd/>
                <a:tailEnd/>
              </a:ln>
            </p:spPr>
            <p:txBody>
              <a:bodyPr/>
              <a:lstStyle/>
              <a:p>
                <a:endParaRPr lang="fr-FR"/>
              </a:p>
            </p:txBody>
          </p:sp>
        </p:grpSp>
        <p:pic>
          <p:nvPicPr>
            <p:cNvPr id="16511" name="Picture 127"/>
            <p:cNvPicPr>
              <a:picLocks noChangeAspect="1" noChangeArrowheads="1"/>
            </p:cNvPicPr>
            <p:nvPr/>
          </p:nvPicPr>
          <p:blipFill>
            <a:blip r:embed="rId7"/>
            <a:srcRect/>
            <a:stretch>
              <a:fillRect/>
            </a:stretch>
          </p:blipFill>
          <p:spPr bwMode="auto">
            <a:xfrm>
              <a:off x="3679" y="17553"/>
              <a:ext cx="880" cy="1052"/>
            </a:xfrm>
            <a:prstGeom prst="rect">
              <a:avLst/>
            </a:prstGeom>
            <a:noFill/>
            <a:ln w="9525">
              <a:noFill/>
              <a:miter lim="800000"/>
              <a:headEnd/>
              <a:tailEnd/>
            </a:ln>
          </p:spPr>
        </p:pic>
        <p:pic>
          <p:nvPicPr>
            <p:cNvPr id="16512" name="Picture 128"/>
            <p:cNvPicPr>
              <a:picLocks noChangeAspect="1" noChangeArrowheads="1"/>
            </p:cNvPicPr>
            <p:nvPr/>
          </p:nvPicPr>
          <p:blipFill>
            <a:blip r:embed="rId8"/>
            <a:srcRect/>
            <a:stretch>
              <a:fillRect/>
            </a:stretch>
          </p:blipFill>
          <p:spPr bwMode="auto">
            <a:xfrm>
              <a:off x="4909" y="17553"/>
              <a:ext cx="699" cy="1041"/>
            </a:xfrm>
            <a:prstGeom prst="rect">
              <a:avLst/>
            </a:prstGeom>
            <a:noFill/>
            <a:ln w="9525">
              <a:noFill/>
              <a:miter lim="800000"/>
              <a:headEnd/>
              <a:tailEnd/>
            </a:ln>
          </p:spPr>
        </p:pic>
        <p:grpSp>
          <p:nvGrpSpPr>
            <p:cNvPr id="16523" name="Group 139"/>
            <p:cNvGrpSpPr>
              <a:grpSpLocks/>
            </p:cNvGrpSpPr>
            <p:nvPr/>
          </p:nvGrpSpPr>
          <p:grpSpPr bwMode="auto">
            <a:xfrm>
              <a:off x="3360" y="16694"/>
              <a:ext cx="2532" cy="705"/>
              <a:chOff x="3360" y="16694"/>
              <a:chExt cx="2532" cy="705"/>
            </a:xfrm>
          </p:grpSpPr>
          <p:sp>
            <p:nvSpPr>
              <p:cNvPr id="16519" name="Rectangle 135"/>
              <p:cNvSpPr>
                <a:spLocks noChangeArrowheads="1"/>
              </p:cNvSpPr>
              <p:nvPr/>
            </p:nvSpPr>
            <p:spPr bwMode="auto">
              <a:xfrm>
                <a:off x="3360" y="16694"/>
                <a:ext cx="2532" cy="705"/>
              </a:xfrm>
              <a:prstGeom prst="rect">
                <a:avLst/>
              </a:prstGeom>
              <a:solidFill>
                <a:srgbClr val="0000FF"/>
              </a:solidFill>
              <a:ln w="9525">
                <a:noFill/>
                <a:miter lim="800000"/>
                <a:headEnd/>
                <a:tailEnd/>
              </a:ln>
            </p:spPr>
            <p:txBody>
              <a:bodyPr/>
              <a:lstStyle/>
              <a:p>
                <a:endParaRPr lang="fr-FR"/>
              </a:p>
            </p:txBody>
          </p:sp>
          <p:pic>
            <p:nvPicPr>
              <p:cNvPr id="16520" name="Picture 136"/>
              <p:cNvPicPr>
                <a:picLocks noChangeAspect="1" noChangeArrowheads="1"/>
              </p:cNvPicPr>
              <p:nvPr/>
            </p:nvPicPr>
            <p:blipFill>
              <a:blip r:embed="rId9"/>
              <a:srcRect/>
              <a:stretch>
                <a:fillRect/>
              </a:stretch>
            </p:blipFill>
            <p:spPr bwMode="auto">
              <a:xfrm>
                <a:off x="3361" y="16694"/>
                <a:ext cx="2531" cy="705"/>
              </a:xfrm>
              <a:prstGeom prst="rect">
                <a:avLst/>
              </a:prstGeom>
              <a:noFill/>
              <a:ln w="9525">
                <a:noFill/>
                <a:miter lim="800000"/>
                <a:headEnd/>
                <a:tailEnd/>
              </a:ln>
            </p:spPr>
          </p:pic>
          <p:sp>
            <p:nvSpPr>
              <p:cNvPr id="16521" name="Rectangle 137"/>
              <p:cNvSpPr>
                <a:spLocks noChangeArrowheads="1"/>
              </p:cNvSpPr>
              <p:nvPr/>
            </p:nvSpPr>
            <p:spPr bwMode="auto">
              <a:xfrm>
                <a:off x="3360" y="16694"/>
                <a:ext cx="2532" cy="705"/>
              </a:xfrm>
              <a:prstGeom prst="rect">
                <a:avLst/>
              </a:prstGeom>
              <a:solidFill>
                <a:srgbClr val="0000FF"/>
              </a:solidFill>
              <a:ln w="9525">
                <a:noFill/>
                <a:miter lim="800000"/>
                <a:headEnd/>
                <a:tailEnd/>
              </a:ln>
            </p:spPr>
            <p:txBody>
              <a:bodyPr/>
              <a:lstStyle/>
              <a:p>
                <a:endParaRPr lang="fr-FR"/>
              </a:p>
            </p:txBody>
          </p:sp>
          <p:sp>
            <p:nvSpPr>
              <p:cNvPr id="16522" name="Rectangle 138"/>
              <p:cNvSpPr>
                <a:spLocks noChangeArrowheads="1"/>
              </p:cNvSpPr>
              <p:nvPr/>
            </p:nvSpPr>
            <p:spPr bwMode="auto">
              <a:xfrm>
                <a:off x="3361" y="16694"/>
                <a:ext cx="2531" cy="705"/>
              </a:xfrm>
              <a:prstGeom prst="rect">
                <a:avLst/>
              </a:prstGeom>
              <a:noFill/>
              <a:ln w="14288" cap="rnd">
                <a:solidFill>
                  <a:srgbClr val="000000"/>
                </a:solidFill>
                <a:miter lim="800000"/>
                <a:headEnd/>
                <a:tailEnd/>
              </a:ln>
            </p:spPr>
            <p:txBody>
              <a:bodyPr/>
              <a:lstStyle/>
              <a:p>
                <a:endParaRPr lang="fr-FR"/>
              </a:p>
            </p:txBody>
          </p:sp>
        </p:grpSp>
        <p:sp>
          <p:nvSpPr>
            <p:cNvPr id="16524" name="Rectangle 140"/>
            <p:cNvSpPr>
              <a:spLocks noChangeArrowheads="1"/>
            </p:cNvSpPr>
            <p:nvPr/>
          </p:nvSpPr>
          <p:spPr bwMode="auto">
            <a:xfrm>
              <a:off x="4021" y="16739"/>
              <a:ext cx="1241" cy="202"/>
            </a:xfrm>
            <a:prstGeom prst="rect">
              <a:avLst/>
            </a:prstGeom>
            <a:noFill/>
            <a:ln w="9525">
              <a:noFill/>
              <a:miter lim="800000"/>
              <a:headEnd/>
              <a:tailEnd/>
            </a:ln>
          </p:spPr>
          <p:txBody>
            <a:bodyPr wrap="none" lIns="0" tIns="0" rIns="0" bIns="0">
              <a:spAutoFit/>
            </a:bodyPr>
            <a:lstStyle/>
            <a:p>
              <a:r>
                <a:rPr lang="fr-FR" sz="2100">
                  <a:solidFill>
                    <a:srgbClr val="FFFFFF"/>
                  </a:solidFill>
                  <a:latin typeface="Calibri" pitchFamily="34" charset="0"/>
                </a:rPr>
                <a:t>BFC identification </a:t>
              </a:r>
              <a:endParaRPr lang="fr-FR"/>
            </a:p>
          </p:txBody>
        </p:sp>
        <p:sp>
          <p:nvSpPr>
            <p:cNvPr id="16525" name="Rectangle 141"/>
            <p:cNvSpPr>
              <a:spLocks noChangeArrowheads="1"/>
            </p:cNvSpPr>
            <p:nvPr/>
          </p:nvSpPr>
          <p:spPr bwMode="auto">
            <a:xfrm>
              <a:off x="3720" y="16943"/>
              <a:ext cx="1796" cy="202"/>
            </a:xfrm>
            <a:prstGeom prst="rect">
              <a:avLst/>
            </a:prstGeom>
            <a:noFill/>
            <a:ln w="9525">
              <a:noFill/>
              <a:miter lim="800000"/>
              <a:headEnd/>
              <a:tailEnd/>
            </a:ln>
          </p:spPr>
          <p:txBody>
            <a:bodyPr wrap="none" lIns="0" tIns="0" rIns="0" bIns="0">
              <a:spAutoFit/>
            </a:bodyPr>
            <a:lstStyle/>
            <a:p>
              <a:r>
                <a:rPr lang="fr-FR" sz="2100">
                  <a:solidFill>
                    <a:srgbClr val="FFFFFF"/>
                  </a:solidFill>
                  <a:latin typeface="Calibri" pitchFamily="34" charset="0"/>
                </a:rPr>
                <a:t>Stability during processing</a:t>
              </a:r>
              <a:endParaRPr lang="fr-FR"/>
            </a:p>
          </p:txBody>
        </p:sp>
        <p:sp>
          <p:nvSpPr>
            <p:cNvPr id="16526" name="Rectangle 142"/>
            <p:cNvSpPr>
              <a:spLocks noChangeArrowheads="1"/>
            </p:cNvSpPr>
            <p:nvPr/>
          </p:nvSpPr>
          <p:spPr bwMode="auto">
            <a:xfrm>
              <a:off x="3482" y="17146"/>
              <a:ext cx="737" cy="202"/>
            </a:xfrm>
            <a:prstGeom prst="rect">
              <a:avLst/>
            </a:prstGeom>
            <a:noFill/>
            <a:ln w="9525">
              <a:noFill/>
              <a:miter lim="800000"/>
              <a:headEnd/>
              <a:tailEnd/>
            </a:ln>
          </p:spPr>
          <p:txBody>
            <a:bodyPr wrap="none" lIns="0" tIns="0" rIns="0" bIns="0">
              <a:spAutoFit/>
            </a:bodyPr>
            <a:lstStyle/>
            <a:p>
              <a:r>
                <a:rPr lang="fr-FR" sz="2100">
                  <a:solidFill>
                    <a:srgbClr val="FFFFFF"/>
                  </a:solidFill>
                  <a:latin typeface="Calibri" pitchFamily="34" charset="0"/>
                </a:rPr>
                <a:t>Food multi</a:t>
              </a:r>
              <a:endParaRPr lang="fr-FR"/>
            </a:p>
          </p:txBody>
        </p:sp>
        <p:sp>
          <p:nvSpPr>
            <p:cNvPr id="16527" name="Rectangle 143"/>
            <p:cNvSpPr>
              <a:spLocks noChangeArrowheads="1"/>
            </p:cNvSpPr>
            <p:nvPr/>
          </p:nvSpPr>
          <p:spPr bwMode="auto">
            <a:xfrm>
              <a:off x="4224" y="17146"/>
              <a:ext cx="51" cy="202"/>
            </a:xfrm>
            <a:prstGeom prst="rect">
              <a:avLst/>
            </a:prstGeom>
            <a:noFill/>
            <a:ln w="9525">
              <a:noFill/>
              <a:miter lim="800000"/>
              <a:headEnd/>
              <a:tailEnd/>
            </a:ln>
          </p:spPr>
          <p:txBody>
            <a:bodyPr wrap="none" lIns="0" tIns="0" rIns="0" bIns="0">
              <a:spAutoFit/>
            </a:bodyPr>
            <a:lstStyle/>
            <a:p>
              <a:r>
                <a:rPr lang="fr-FR" sz="2100">
                  <a:solidFill>
                    <a:srgbClr val="FFFFFF"/>
                  </a:solidFill>
                  <a:latin typeface="Calibri" pitchFamily="34" charset="0"/>
                </a:rPr>
                <a:t>-</a:t>
              </a:r>
              <a:endParaRPr lang="fr-FR"/>
            </a:p>
          </p:txBody>
        </p:sp>
        <p:sp>
          <p:nvSpPr>
            <p:cNvPr id="16528" name="Rectangle 144"/>
            <p:cNvSpPr>
              <a:spLocks noChangeArrowheads="1"/>
            </p:cNvSpPr>
            <p:nvPr/>
          </p:nvSpPr>
          <p:spPr bwMode="auto">
            <a:xfrm>
              <a:off x="4276" y="17146"/>
              <a:ext cx="1521" cy="202"/>
            </a:xfrm>
            <a:prstGeom prst="rect">
              <a:avLst/>
            </a:prstGeom>
            <a:noFill/>
            <a:ln w="9525">
              <a:noFill/>
              <a:miter lim="800000"/>
              <a:headEnd/>
              <a:tailEnd/>
            </a:ln>
          </p:spPr>
          <p:txBody>
            <a:bodyPr wrap="none" lIns="0" tIns="0" rIns="0" bIns="0">
              <a:spAutoFit/>
            </a:bodyPr>
            <a:lstStyle/>
            <a:p>
              <a:r>
                <a:rPr lang="fr-FR" sz="2100">
                  <a:solidFill>
                    <a:srgbClr val="FFFFFF"/>
                  </a:solidFill>
                  <a:latin typeface="Calibri" pitchFamily="34" charset="0"/>
                </a:rPr>
                <a:t>scale characterization </a:t>
              </a:r>
              <a:endParaRPr lang="fr-FR"/>
            </a:p>
          </p:txBody>
        </p:sp>
        <p:grpSp>
          <p:nvGrpSpPr>
            <p:cNvPr id="16531" name="Group 147"/>
            <p:cNvGrpSpPr>
              <a:grpSpLocks/>
            </p:cNvGrpSpPr>
            <p:nvPr/>
          </p:nvGrpSpPr>
          <p:grpSpPr bwMode="auto">
            <a:xfrm>
              <a:off x="8757" y="15459"/>
              <a:ext cx="2214" cy="1165"/>
              <a:chOff x="8757" y="15459"/>
              <a:chExt cx="2214" cy="1165"/>
            </a:xfrm>
          </p:grpSpPr>
          <p:sp>
            <p:nvSpPr>
              <p:cNvPr id="16529" name="Freeform 145"/>
              <p:cNvSpPr>
                <a:spLocks/>
              </p:cNvSpPr>
              <p:nvPr/>
            </p:nvSpPr>
            <p:spPr bwMode="auto">
              <a:xfrm>
                <a:off x="8757" y="15459"/>
                <a:ext cx="2214" cy="1165"/>
              </a:xfrm>
              <a:custGeom>
                <a:avLst/>
                <a:gdLst/>
                <a:ahLst/>
                <a:cxnLst>
                  <a:cxn ang="0">
                    <a:pos x="536" y="0"/>
                  </a:cxn>
                  <a:cxn ang="0">
                    <a:pos x="0" y="536"/>
                  </a:cxn>
                  <a:cxn ang="0">
                    <a:pos x="0" y="2678"/>
                  </a:cxn>
                  <a:cxn ang="0">
                    <a:pos x="536" y="3213"/>
                  </a:cxn>
                  <a:cxn ang="0">
                    <a:pos x="5565" y="3213"/>
                  </a:cxn>
                  <a:cxn ang="0">
                    <a:pos x="6100" y="2678"/>
                  </a:cxn>
                  <a:cxn ang="0">
                    <a:pos x="6100" y="536"/>
                  </a:cxn>
                  <a:cxn ang="0">
                    <a:pos x="5565" y="0"/>
                  </a:cxn>
                  <a:cxn ang="0">
                    <a:pos x="536" y="0"/>
                  </a:cxn>
                </a:cxnLst>
                <a:rect l="0" t="0" r="r" b="b"/>
                <a:pathLst>
                  <a:path w="6100" h="3213">
                    <a:moveTo>
                      <a:pt x="536" y="0"/>
                    </a:moveTo>
                    <a:cubicBezTo>
                      <a:pt x="240" y="0"/>
                      <a:pt x="0" y="240"/>
                      <a:pt x="0" y="536"/>
                    </a:cubicBezTo>
                    <a:lnTo>
                      <a:pt x="0" y="2678"/>
                    </a:lnTo>
                    <a:cubicBezTo>
                      <a:pt x="0" y="2973"/>
                      <a:pt x="240" y="3213"/>
                      <a:pt x="536" y="3213"/>
                    </a:cubicBezTo>
                    <a:lnTo>
                      <a:pt x="5565" y="3213"/>
                    </a:lnTo>
                    <a:cubicBezTo>
                      <a:pt x="5860" y="3213"/>
                      <a:pt x="6100" y="2973"/>
                      <a:pt x="6100" y="2678"/>
                    </a:cubicBezTo>
                    <a:lnTo>
                      <a:pt x="6100" y="536"/>
                    </a:lnTo>
                    <a:cubicBezTo>
                      <a:pt x="6100" y="240"/>
                      <a:pt x="5860" y="0"/>
                      <a:pt x="5565" y="0"/>
                    </a:cubicBezTo>
                    <a:lnTo>
                      <a:pt x="536" y="0"/>
                    </a:lnTo>
                    <a:close/>
                  </a:path>
                </a:pathLst>
              </a:custGeom>
              <a:solidFill>
                <a:srgbClr val="00FF00"/>
              </a:solidFill>
              <a:ln w="0">
                <a:solidFill>
                  <a:srgbClr val="000000"/>
                </a:solidFill>
                <a:prstDash val="solid"/>
                <a:round/>
                <a:headEnd/>
                <a:tailEnd/>
              </a:ln>
            </p:spPr>
            <p:txBody>
              <a:bodyPr/>
              <a:lstStyle/>
              <a:p>
                <a:endParaRPr lang="fr-FR"/>
              </a:p>
            </p:txBody>
          </p:sp>
          <p:sp>
            <p:nvSpPr>
              <p:cNvPr id="16530" name="Freeform 146"/>
              <p:cNvSpPr>
                <a:spLocks/>
              </p:cNvSpPr>
              <p:nvPr/>
            </p:nvSpPr>
            <p:spPr bwMode="auto">
              <a:xfrm>
                <a:off x="8757" y="15459"/>
                <a:ext cx="2214" cy="1165"/>
              </a:xfrm>
              <a:custGeom>
                <a:avLst/>
                <a:gdLst/>
                <a:ahLst/>
                <a:cxnLst>
                  <a:cxn ang="0">
                    <a:pos x="536" y="0"/>
                  </a:cxn>
                  <a:cxn ang="0">
                    <a:pos x="0" y="536"/>
                  </a:cxn>
                  <a:cxn ang="0">
                    <a:pos x="0" y="2678"/>
                  </a:cxn>
                  <a:cxn ang="0">
                    <a:pos x="536" y="3213"/>
                  </a:cxn>
                  <a:cxn ang="0">
                    <a:pos x="5565" y="3213"/>
                  </a:cxn>
                  <a:cxn ang="0">
                    <a:pos x="6100" y="2678"/>
                  </a:cxn>
                  <a:cxn ang="0">
                    <a:pos x="6100" y="536"/>
                  </a:cxn>
                  <a:cxn ang="0">
                    <a:pos x="5565" y="0"/>
                  </a:cxn>
                  <a:cxn ang="0">
                    <a:pos x="536" y="0"/>
                  </a:cxn>
                </a:cxnLst>
                <a:rect l="0" t="0" r="r" b="b"/>
                <a:pathLst>
                  <a:path w="6100" h="3213">
                    <a:moveTo>
                      <a:pt x="536" y="0"/>
                    </a:moveTo>
                    <a:cubicBezTo>
                      <a:pt x="240" y="0"/>
                      <a:pt x="0" y="240"/>
                      <a:pt x="0" y="536"/>
                    </a:cubicBezTo>
                    <a:lnTo>
                      <a:pt x="0" y="2678"/>
                    </a:lnTo>
                    <a:cubicBezTo>
                      <a:pt x="0" y="2973"/>
                      <a:pt x="240" y="3213"/>
                      <a:pt x="536" y="3213"/>
                    </a:cubicBezTo>
                    <a:lnTo>
                      <a:pt x="5565" y="3213"/>
                    </a:lnTo>
                    <a:cubicBezTo>
                      <a:pt x="5860" y="3213"/>
                      <a:pt x="6100" y="2973"/>
                      <a:pt x="6100" y="2678"/>
                    </a:cubicBezTo>
                    <a:lnTo>
                      <a:pt x="6100" y="536"/>
                    </a:lnTo>
                    <a:cubicBezTo>
                      <a:pt x="6100" y="240"/>
                      <a:pt x="5860" y="0"/>
                      <a:pt x="5565" y="0"/>
                    </a:cubicBezTo>
                    <a:lnTo>
                      <a:pt x="536" y="0"/>
                    </a:lnTo>
                    <a:close/>
                  </a:path>
                </a:pathLst>
              </a:custGeom>
              <a:noFill/>
              <a:ln w="14288" cap="rnd">
                <a:solidFill>
                  <a:srgbClr val="000000"/>
                </a:solidFill>
                <a:prstDash val="solid"/>
                <a:round/>
                <a:headEnd/>
                <a:tailEnd/>
              </a:ln>
            </p:spPr>
            <p:txBody>
              <a:bodyPr/>
              <a:lstStyle/>
              <a:p>
                <a:endParaRPr lang="fr-FR"/>
              </a:p>
            </p:txBody>
          </p:sp>
        </p:grpSp>
        <p:grpSp>
          <p:nvGrpSpPr>
            <p:cNvPr id="16534" name="Group 150"/>
            <p:cNvGrpSpPr>
              <a:grpSpLocks/>
            </p:cNvGrpSpPr>
            <p:nvPr/>
          </p:nvGrpSpPr>
          <p:grpSpPr bwMode="auto">
            <a:xfrm>
              <a:off x="8582" y="14806"/>
              <a:ext cx="346" cy="348"/>
              <a:chOff x="8582" y="14806"/>
              <a:chExt cx="346" cy="348"/>
            </a:xfrm>
          </p:grpSpPr>
          <p:sp>
            <p:nvSpPr>
              <p:cNvPr id="16532" name="Freeform 148"/>
              <p:cNvSpPr>
                <a:spLocks/>
              </p:cNvSpPr>
              <p:nvPr/>
            </p:nvSpPr>
            <p:spPr bwMode="auto">
              <a:xfrm>
                <a:off x="8582" y="14806"/>
                <a:ext cx="346" cy="348"/>
              </a:xfrm>
              <a:custGeom>
                <a:avLst/>
                <a:gdLst/>
                <a:ahLst/>
                <a:cxnLst>
                  <a:cxn ang="0">
                    <a:pos x="62" y="0"/>
                  </a:cxn>
                  <a:cxn ang="0">
                    <a:pos x="213" y="2"/>
                  </a:cxn>
                  <a:cxn ang="0">
                    <a:pos x="159" y="36"/>
                  </a:cxn>
                  <a:cxn ang="0">
                    <a:pos x="293" y="245"/>
                  </a:cxn>
                  <a:cxn ang="0">
                    <a:pos x="346" y="211"/>
                  </a:cxn>
                  <a:cxn ang="0">
                    <a:pos x="284" y="348"/>
                  </a:cxn>
                  <a:cxn ang="0">
                    <a:pos x="133" y="346"/>
                  </a:cxn>
                  <a:cxn ang="0">
                    <a:pos x="186" y="312"/>
                  </a:cxn>
                  <a:cxn ang="0">
                    <a:pos x="53" y="103"/>
                  </a:cxn>
                  <a:cxn ang="0">
                    <a:pos x="0" y="138"/>
                  </a:cxn>
                  <a:cxn ang="0">
                    <a:pos x="62" y="0"/>
                  </a:cxn>
                </a:cxnLst>
                <a:rect l="0" t="0" r="r" b="b"/>
                <a:pathLst>
                  <a:path w="346" h="348">
                    <a:moveTo>
                      <a:pt x="62" y="0"/>
                    </a:moveTo>
                    <a:lnTo>
                      <a:pt x="213" y="2"/>
                    </a:lnTo>
                    <a:lnTo>
                      <a:pt x="159" y="36"/>
                    </a:lnTo>
                    <a:lnTo>
                      <a:pt x="293" y="245"/>
                    </a:lnTo>
                    <a:lnTo>
                      <a:pt x="346" y="211"/>
                    </a:lnTo>
                    <a:lnTo>
                      <a:pt x="284" y="348"/>
                    </a:lnTo>
                    <a:lnTo>
                      <a:pt x="133" y="346"/>
                    </a:lnTo>
                    <a:lnTo>
                      <a:pt x="186" y="312"/>
                    </a:lnTo>
                    <a:lnTo>
                      <a:pt x="53" y="103"/>
                    </a:lnTo>
                    <a:lnTo>
                      <a:pt x="0" y="138"/>
                    </a:lnTo>
                    <a:lnTo>
                      <a:pt x="62" y="0"/>
                    </a:lnTo>
                    <a:close/>
                  </a:path>
                </a:pathLst>
              </a:custGeom>
              <a:solidFill>
                <a:srgbClr val="BBE0E3"/>
              </a:solidFill>
              <a:ln w="9525">
                <a:noFill/>
                <a:round/>
                <a:headEnd/>
                <a:tailEnd/>
              </a:ln>
            </p:spPr>
            <p:txBody>
              <a:bodyPr/>
              <a:lstStyle/>
              <a:p>
                <a:endParaRPr lang="fr-FR"/>
              </a:p>
            </p:txBody>
          </p:sp>
          <p:sp>
            <p:nvSpPr>
              <p:cNvPr id="16533" name="Freeform 149"/>
              <p:cNvSpPr>
                <a:spLocks/>
              </p:cNvSpPr>
              <p:nvPr/>
            </p:nvSpPr>
            <p:spPr bwMode="auto">
              <a:xfrm>
                <a:off x="8582" y="14806"/>
                <a:ext cx="346" cy="348"/>
              </a:xfrm>
              <a:custGeom>
                <a:avLst/>
                <a:gdLst/>
                <a:ahLst/>
                <a:cxnLst>
                  <a:cxn ang="0">
                    <a:pos x="62" y="0"/>
                  </a:cxn>
                  <a:cxn ang="0">
                    <a:pos x="213" y="2"/>
                  </a:cxn>
                  <a:cxn ang="0">
                    <a:pos x="159" y="36"/>
                  </a:cxn>
                  <a:cxn ang="0">
                    <a:pos x="293" y="245"/>
                  </a:cxn>
                  <a:cxn ang="0">
                    <a:pos x="346" y="211"/>
                  </a:cxn>
                  <a:cxn ang="0">
                    <a:pos x="284" y="348"/>
                  </a:cxn>
                  <a:cxn ang="0">
                    <a:pos x="133" y="346"/>
                  </a:cxn>
                  <a:cxn ang="0">
                    <a:pos x="186" y="312"/>
                  </a:cxn>
                  <a:cxn ang="0">
                    <a:pos x="53" y="103"/>
                  </a:cxn>
                  <a:cxn ang="0">
                    <a:pos x="0" y="138"/>
                  </a:cxn>
                  <a:cxn ang="0">
                    <a:pos x="62" y="0"/>
                  </a:cxn>
                </a:cxnLst>
                <a:rect l="0" t="0" r="r" b="b"/>
                <a:pathLst>
                  <a:path w="346" h="348">
                    <a:moveTo>
                      <a:pt x="62" y="0"/>
                    </a:moveTo>
                    <a:lnTo>
                      <a:pt x="213" y="2"/>
                    </a:lnTo>
                    <a:lnTo>
                      <a:pt x="159" y="36"/>
                    </a:lnTo>
                    <a:lnTo>
                      <a:pt x="293" y="245"/>
                    </a:lnTo>
                    <a:lnTo>
                      <a:pt x="346" y="211"/>
                    </a:lnTo>
                    <a:lnTo>
                      <a:pt x="284" y="348"/>
                    </a:lnTo>
                    <a:lnTo>
                      <a:pt x="133" y="346"/>
                    </a:lnTo>
                    <a:lnTo>
                      <a:pt x="186" y="312"/>
                    </a:lnTo>
                    <a:lnTo>
                      <a:pt x="53" y="103"/>
                    </a:lnTo>
                    <a:lnTo>
                      <a:pt x="0" y="138"/>
                    </a:lnTo>
                    <a:lnTo>
                      <a:pt x="62" y="0"/>
                    </a:lnTo>
                    <a:close/>
                  </a:path>
                </a:pathLst>
              </a:custGeom>
              <a:noFill/>
              <a:ln w="14288" cap="rnd">
                <a:solidFill>
                  <a:srgbClr val="000000"/>
                </a:solidFill>
                <a:prstDash val="solid"/>
                <a:round/>
                <a:headEnd/>
                <a:tailEnd/>
              </a:ln>
            </p:spPr>
            <p:txBody>
              <a:bodyPr/>
              <a:lstStyle/>
              <a:p>
                <a:endParaRPr lang="fr-FR"/>
              </a:p>
            </p:txBody>
          </p:sp>
        </p:grpSp>
        <p:sp>
          <p:nvSpPr>
            <p:cNvPr id="16535" name="Rectangle 151"/>
            <p:cNvSpPr>
              <a:spLocks noChangeArrowheads="1"/>
            </p:cNvSpPr>
            <p:nvPr/>
          </p:nvSpPr>
          <p:spPr bwMode="auto">
            <a:xfrm>
              <a:off x="8978" y="18688"/>
              <a:ext cx="185" cy="230"/>
            </a:xfrm>
            <a:prstGeom prst="rect">
              <a:avLst/>
            </a:prstGeom>
            <a:noFill/>
            <a:ln w="9525">
              <a:noFill/>
              <a:miter lim="800000"/>
              <a:headEnd/>
              <a:tailEnd/>
            </a:ln>
          </p:spPr>
          <p:txBody>
            <a:bodyPr wrap="none" lIns="0" tIns="0" rIns="0" bIns="0">
              <a:spAutoFit/>
            </a:bodyPr>
            <a:lstStyle/>
            <a:p>
              <a:r>
                <a:rPr lang="fr-FR" sz="2400">
                  <a:solidFill>
                    <a:srgbClr val="000000"/>
                  </a:solidFill>
                  <a:latin typeface="Calibri" pitchFamily="34" charset="0"/>
                </a:rPr>
                <a:t>T. </a:t>
              </a:r>
              <a:endParaRPr lang="fr-FR"/>
            </a:p>
          </p:txBody>
        </p:sp>
        <p:sp>
          <p:nvSpPr>
            <p:cNvPr id="16536" name="Rectangle 152"/>
            <p:cNvSpPr>
              <a:spLocks noChangeArrowheads="1"/>
            </p:cNvSpPr>
            <p:nvPr/>
          </p:nvSpPr>
          <p:spPr bwMode="auto">
            <a:xfrm>
              <a:off x="9163" y="18688"/>
              <a:ext cx="269" cy="230"/>
            </a:xfrm>
            <a:prstGeom prst="rect">
              <a:avLst/>
            </a:prstGeom>
            <a:noFill/>
            <a:ln w="9525">
              <a:noFill/>
              <a:miter lim="800000"/>
              <a:headEnd/>
              <a:tailEnd/>
            </a:ln>
          </p:spPr>
          <p:txBody>
            <a:bodyPr wrap="none" lIns="0" tIns="0" rIns="0" bIns="0">
              <a:spAutoFit/>
            </a:bodyPr>
            <a:lstStyle/>
            <a:p>
              <a:r>
                <a:rPr lang="fr-FR" sz="2400">
                  <a:solidFill>
                    <a:srgbClr val="000000"/>
                  </a:solidFill>
                  <a:latin typeface="Calibri" pitchFamily="34" charset="0"/>
                </a:rPr>
                <a:t>Lea</a:t>
              </a:r>
              <a:endParaRPr lang="fr-FR"/>
            </a:p>
          </p:txBody>
        </p:sp>
        <p:sp>
          <p:nvSpPr>
            <p:cNvPr id="16537" name="Rectangle 153"/>
            <p:cNvSpPr>
              <a:spLocks noChangeArrowheads="1"/>
            </p:cNvSpPr>
            <p:nvPr/>
          </p:nvSpPr>
          <p:spPr bwMode="auto">
            <a:xfrm>
              <a:off x="8925" y="18920"/>
              <a:ext cx="608" cy="230"/>
            </a:xfrm>
            <a:prstGeom prst="rect">
              <a:avLst/>
            </a:prstGeom>
            <a:noFill/>
            <a:ln w="9525">
              <a:noFill/>
              <a:miter lim="800000"/>
              <a:headEnd/>
              <a:tailEnd/>
            </a:ln>
          </p:spPr>
          <p:txBody>
            <a:bodyPr wrap="none" lIns="0" tIns="0" rIns="0" bIns="0">
              <a:spAutoFit/>
            </a:bodyPr>
            <a:lstStyle/>
            <a:p>
              <a:r>
                <a:rPr lang="fr-FR" sz="2400">
                  <a:solidFill>
                    <a:srgbClr val="000000"/>
                  </a:solidFill>
                  <a:latin typeface="Calibri" pitchFamily="34" charset="0"/>
                </a:rPr>
                <a:t>Norway</a:t>
              </a:r>
              <a:endParaRPr lang="fr-FR"/>
            </a:p>
          </p:txBody>
        </p:sp>
        <p:sp>
          <p:nvSpPr>
            <p:cNvPr id="16538" name="Rectangle 154"/>
            <p:cNvSpPr>
              <a:spLocks noChangeArrowheads="1"/>
            </p:cNvSpPr>
            <p:nvPr/>
          </p:nvSpPr>
          <p:spPr bwMode="auto">
            <a:xfrm>
              <a:off x="9955" y="18688"/>
              <a:ext cx="202" cy="230"/>
            </a:xfrm>
            <a:prstGeom prst="rect">
              <a:avLst/>
            </a:prstGeom>
            <a:noFill/>
            <a:ln w="9525">
              <a:noFill/>
              <a:miter lim="800000"/>
              <a:headEnd/>
              <a:tailEnd/>
            </a:ln>
          </p:spPr>
          <p:txBody>
            <a:bodyPr wrap="none" lIns="0" tIns="0" rIns="0" bIns="0">
              <a:spAutoFit/>
            </a:bodyPr>
            <a:lstStyle/>
            <a:p>
              <a:r>
                <a:rPr lang="fr-FR" sz="2400">
                  <a:solidFill>
                    <a:srgbClr val="000000"/>
                  </a:solidFill>
                  <a:latin typeface="Calibri" pitchFamily="34" charset="0"/>
                </a:rPr>
                <a:t>A. </a:t>
              </a:r>
              <a:endParaRPr lang="fr-FR"/>
            </a:p>
          </p:txBody>
        </p:sp>
        <p:sp>
          <p:nvSpPr>
            <p:cNvPr id="16539" name="Rectangle 155"/>
            <p:cNvSpPr>
              <a:spLocks noChangeArrowheads="1"/>
            </p:cNvSpPr>
            <p:nvPr/>
          </p:nvSpPr>
          <p:spPr bwMode="auto">
            <a:xfrm>
              <a:off x="10159" y="18688"/>
              <a:ext cx="619" cy="230"/>
            </a:xfrm>
            <a:prstGeom prst="rect">
              <a:avLst/>
            </a:prstGeom>
            <a:noFill/>
            <a:ln w="9525">
              <a:noFill/>
              <a:miter lim="800000"/>
              <a:headEnd/>
              <a:tailEnd/>
            </a:ln>
          </p:spPr>
          <p:txBody>
            <a:bodyPr wrap="none" lIns="0" tIns="0" rIns="0" bIns="0">
              <a:spAutoFit/>
            </a:bodyPr>
            <a:lstStyle/>
            <a:p>
              <a:r>
                <a:rPr lang="fr-FR" sz="2400">
                  <a:solidFill>
                    <a:srgbClr val="000000"/>
                  </a:solidFill>
                  <a:latin typeface="Calibri" pitchFamily="34" charset="0"/>
                </a:rPr>
                <a:t>Bordoni</a:t>
              </a:r>
              <a:endParaRPr lang="fr-FR"/>
            </a:p>
          </p:txBody>
        </p:sp>
        <p:sp>
          <p:nvSpPr>
            <p:cNvPr id="16540" name="Rectangle 156"/>
            <p:cNvSpPr>
              <a:spLocks noChangeArrowheads="1"/>
            </p:cNvSpPr>
            <p:nvPr/>
          </p:nvSpPr>
          <p:spPr bwMode="auto">
            <a:xfrm>
              <a:off x="10198" y="18920"/>
              <a:ext cx="335" cy="230"/>
            </a:xfrm>
            <a:prstGeom prst="rect">
              <a:avLst/>
            </a:prstGeom>
            <a:noFill/>
            <a:ln w="9525">
              <a:noFill/>
              <a:miter lim="800000"/>
              <a:headEnd/>
              <a:tailEnd/>
            </a:ln>
          </p:spPr>
          <p:txBody>
            <a:bodyPr wrap="none" lIns="0" tIns="0" rIns="0" bIns="0">
              <a:spAutoFit/>
            </a:bodyPr>
            <a:lstStyle/>
            <a:p>
              <a:r>
                <a:rPr lang="fr-FR" sz="2400">
                  <a:solidFill>
                    <a:srgbClr val="000000"/>
                  </a:solidFill>
                  <a:latin typeface="Calibri" pitchFamily="34" charset="0"/>
                </a:rPr>
                <a:t>Italy</a:t>
              </a:r>
              <a:endParaRPr lang="fr-FR"/>
            </a:p>
          </p:txBody>
        </p:sp>
        <p:pic>
          <p:nvPicPr>
            <p:cNvPr id="16541" name="Picture 157"/>
            <p:cNvPicPr>
              <a:picLocks noChangeAspect="1" noChangeArrowheads="1"/>
            </p:cNvPicPr>
            <p:nvPr/>
          </p:nvPicPr>
          <p:blipFill>
            <a:blip r:embed="rId10"/>
            <a:srcRect/>
            <a:stretch>
              <a:fillRect/>
            </a:stretch>
          </p:blipFill>
          <p:spPr bwMode="auto">
            <a:xfrm>
              <a:off x="9757" y="17553"/>
              <a:ext cx="1215" cy="1054"/>
            </a:xfrm>
            <a:prstGeom prst="rect">
              <a:avLst/>
            </a:prstGeom>
            <a:noFill/>
            <a:ln w="9525">
              <a:noFill/>
              <a:miter lim="800000"/>
              <a:headEnd/>
              <a:tailEnd/>
            </a:ln>
          </p:spPr>
        </p:pic>
        <p:pic>
          <p:nvPicPr>
            <p:cNvPr id="16542" name="Picture 158"/>
            <p:cNvPicPr>
              <a:picLocks noChangeAspect="1" noChangeArrowheads="1"/>
            </p:cNvPicPr>
            <p:nvPr/>
          </p:nvPicPr>
          <p:blipFill>
            <a:blip r:embed="rId11"/>
            <a:srcRect/>
            <a:stretch>
              <a:fillRect/>
            </a:stretch>
          </p:blipFill>
          <p:spPr bwMode="auto">
            <a:xfrm>
              <a:off x="8947" y="17553"/>
              <a:ext cx="650" cy="1063"/>
            </a:xfrm>
            <a:prstGeom prst="rect">
              <a:avLst/>
            </a:prstGeom>
            <a:noFill/>
            <a:ln w="9525">
              <a:noFill/>
              <a:miter lim="800000"/>
              <a:headEnd/>
              <a:tailEnd/>
            </a:ln>
          </p:spPr>
        </p:pic>
        <p:sp>
          <p:nvSpPr>
            <p:cNvPr id="16543" name="Rectangle 159"/>
            <p:cNvSpPr>
              <a:spLocks noChangeArrowheads="1"/>
            </p:cNvSpPr>
            <p:nvPr/>
          </p:nvSpPr>
          <p:spPr bwMode="auto">
            <a:xfrm>
              <a:off x="9035" y="15641"/>
              <a:ext cx="1712" cy="202"/>
            </a:xfrm>
            <a:prstGeom prst="rect">
              <a:avLst/>
            </a:prstGeom>
            <a:noFill/>
            <a:ln w="9525">
              <a:noFill/>
              <a:miter lim="800000"/>
              <a:headEnd/>
              <a:tailEnd/>
            </a:ln>
          </p:spPr>
          <p:txBody>
            <a:bodyPr wrap="none" lIns="0" tIns="0" rIns="0" bIns="0">
              <a:spAutoFit/>
            </a:bodyPr>
            <a:lstStyle/>
            <a:p>
              <a:r>
                <a:rPr lang="fr-FR" sz="2100" b="1">
                  <a:solidFill>
                    <a:srgbClr val="000000"/>
                  </a:solidFill>
                  <a:latin typeface="Calibri" pitchFamily="34" charset="0"/>
                </a:rPr>
                <a:t>Evaluation of the health </a:t>
              </a:r>
              <a:endParaRPr lang="fr-FR"/>
            </a:p>
          </p:txBody>
        </p:sp>
        <p:sp>
          <p:nvSpPr>
            <p:cNvPr id="16544" name="Rectangle 160"/>
            <p:cNvSpPr>
              <a:spLocks noChangeArrowheads="1"/>
            </p:cNvSpPr>
            <p:nvPr/>
          </p:nvSpPr>
          <p:spPr bwMode="auto">
            <a:xfrm>
              <a:off x="9642" y="15844"/>
              <a:ext cx="471" cy="202"/>
            </a:xfrm>
            <a:prstGeom prst="rect">
              <a:avLst/>
            </a:prstGeom>
            <a:noFill/>
            <a:ln w="9525">
              <a:noFill/>
              <a:miter lim="800000"/>
              <a:headEnd/>
              <a:tailEnd/>
            </a:ln>
          </p:spPr>
          <p:txBody>
            <a:bodyPr wrap="none" lIns="0" tIns="0" rIns="0" bIns="0">
              <a:spAutoFit/>
            </a:bodyPr>
            <a:lstStyle/>
            <a:p>
              <a:r>
                <a:rPr lang="fr-FR" sz="2100" b="1">
                  <a:solidFill>
                    <a:srgbClr val="000000"/>
                  </a:solidFill>
                  <a:latin typeface="Calibri" pitchFamily="34" charset="0"/>
                </a:rPr>
                <a:t>effects</a:t>
              </a:r>
              <a:endParaRPr lang="fr-FR"/>
            </a:p>
          </p:txBody>
        </p:sp>
        <p:sp>
          <p:nvSpPr>
            <p:cNvPr id="16545" name="Rectangle 161"/>
            <p:cNvSpPr>
              <a:spLocks noChangeArrowheads="1"/>
            </p:cNvSpPr>
            <p:nvPr/>
          </p:nvSpPr>
          <p:spPr bwMode="auto">
            <a:xfrm>
              <a:off x="9657" y="16249"/>
              <a:ext cx="443" cy="259"/>
            </a:xfrm>
            <a:prstGeom prst="rect">
              <a:avLst/>
            </a:prstGeom>
            <a:noFill/>
            <a:ln w="9525">
              <a:noFill/>
              <a:miter lim="800000"/>
              <a:headEnd/>
              <a:tailEnd/>
            </a:ln>
          </p:spPr>
          <p:txBody>
            <a:bodyPr wrap="none" lIns="0" tIns="0" rIns="0" bIns="0">
              <a:spAutoFit/>
            </a:bodyPr>
            <a:lstStyle/>
            <a:p>
              <a:r>
                <a:rPr lang="fr-FR" sz="2700" b="1">
                  <a:solidFill>
                    <a:srgbClr val="000000"/>
                  </a:solidFill>
                  <a:latin typeface="Calibri" pitchFamily="34" charset="0"/>
                </a:rPr>
                <a:t>WG3</a:t>
              </a:r>
              <a:endParaRPr lang="fr-FR"/>
            </a:p>
          </p:txBody>
        </p:sp>
        <p:grpSp>
          <p:nvGrpSpPr>
            <p:cNvPr id="16550" name="Group 166"/>
            <p:cNvGrpSpPr>
              <a:grpSpLocks/>
            </p:cNvGrpSpPr>
            <p:nvPr/>
          </p:nvGrpSpPr>
          <p:grpSpPr bwMode="auto">
            <a:xfrm>
              <a:off x="8664" y="16698"/>
              <a:ext cx="2387" cy="706"/>
              <a:chOff x="8664" y="16698"/>
              <a:chExt cx="2387" cy="706"/>
            </a:xfrm>
          </p:grpSpPr>
          <p:sp>
            <p:nvSpPr>
              <p:cNvPr id="16546" name="Rectangle 162"/>
              <p:cNvSpPr>
                <a:spLocks noChangeArrowheads="1"/>
              </p:cNvSpPr>
              <p:nvPr/>
            </p:nvSpPr>
            <p:spPr bwMode="auto">
              <a:xfrm>
                <a:off x="8664" y="16698"/>
                <a:ext cx="2387" cy="706"/>
              </a:xfrm>
              <a:prstGeom prst="rect">
                <a:avLst/>
              </a:prstGeom>
              <a:solidFill>
                <a:srgbClr val="00FF00"/>
              </a:solidFill>
              <a:ln w="9525">
                <a:noFill/>
                <a:miter lim="800000"/>
                <a:headEnd/>
                <a:tailEnd/>
              </a:ln>
            </p:spPr>
            <p:txBody>
              <a:bodyPr/>
              <a:lstStyle/>
              <a:p>
                <a:endParaRPr lang="fr-FR"/>
              </a:p>
            </p:txBody>
          </p:sp>
          <p:pic>
            <p:nvPicPr>
              <p:cNvPr id="16547" name="Picture 163"/>
              <p:cNvPicPr>
                <a:picLocks noChangeAspect="1" noChangeArrowheads="1"/>
              </p:cNvPicPr>
              <p:nvPr/>
            </p:nvPicPr>
            <p:blipFill>
              <a:blip r:embed="rId12"/>
              <a:srcRect/>
              <a:stretch>
                <a:fillRect/>
              </a:stretch>
            </p:blipFill>
            <p:spPr bwMode="auto">
              <a:xfrm>
                <a:off x="8665" y="16699"/>
                <a:ext cx="2386" cy="704"/>
              </a:xfrm>
              <a:prstGeom prst="rect">
                <a:avLst/>
              </a:prstGeom>
              <a:noFill/>
              <a:ln w="9525">
                <a:noFill/>
                <a:miter lim="800000"/>
                <a:headEnd/>
                <a:tailEnd/>
              </a:ln>
            </p:spPr>
          </p:pic>
          <p:sp>
            <p:nvSpPr>
              <p:cNvPr id="16548" name="Rectangle 164"/>
              <p:cNvSpPr>
                <a:spLocks noChangeArrowheads="1"/>
              </p:cNvSpPr>
              <p:nvPr/>
            </p:nvSpPr>
            <p:spPr bwMode="auto">
              <a:xfrm>
                <a:off x="8664" y="16698"/>
                <a:ext cx="2387" cy="706"/>
              </a:xfrm>
              <a:prstGeom prst="rect">
                <a:avLst/>
              </a:prstGeom>
              <a:solidFill>
                <a:srgbClr val="00FF00"/>
              </a:solidFill>
              <a:ln w="9525">
                <a:noFill/>
                <a:miter lim="800000"/>
                <a:headEnd/>
                <a:tailEnd/>
              </a:ln>
            </p:spPr>
            <p:txBody>
              <a:bodyPr/>
              <a:lstStyle/>
              <a:p>
                <a:endParaRPr lang="fr-FR"/>
              </a:p>
            </p:txBody>
          </p:sp>
          <p:sp>
            <p:nvSpPr>
              <p:cNvPr id="16549" name="Rectangle 165"/>
              <p:cNvSpPr>
                <a:spLocks noChangeArrowheads="1"/>
              </p:cNvSpPr>
              <p:nvPr/>
            </p:nvSpPr>
            <p:spPr bwMode="auto">
              <a:xfrm>
                <a:off x="8665" y="16699"/>
                <a:ext cx="2386" cy="704"/>
              </a:xfrm>
              <a:prstGeom prst="rect">
                <a:avLst/>
              </a:prstGeom>
              <a:noFill/>
              <a:ln w="14288" cap="rnd">
                <a:solidFill>
                  <a:srgbClr val="000000"/>
                </a:solidFill>
                <a:miter lim="800000"/>
                <a:headEnd/>
                <a:tailEnd/>
              </a:ln>
            </p:spPr>
            <p:txBody>
              <a:bodyPr/>
              <a:lstStyle/>
              <a:p>
                <a:endParaRPr lang="fr-FR"/>
              </a:p>
            </p:txBody>
          </p:sp>
        </p:grpSp>
        <p:sp>
          <p:nvSpPr>
            <p:cNvPr id="16551" name="Rectangle 167"/>
            <p:cNvSpPr>
              <a:spLocks noChangeArrowheads="1"/>
            </p:cNvSpPr>
            <p:nvPr/>
          </p:nvSpPr>
          <p:spPr bwMode="auto">
            <a:xfrm>
              <a:off x="8789" y="16745"/>
              <a:ext cx="1373" cy="202"/>
            </a:xfrm>
            <a:prstGeom prst="rect">
              <a:avLst/>
            </a:prstGeom>
            <a:noFill/>
            <a:ln w="9525">
              <a:noFill/>
              <a:miter lim="800000"/>
              <a:headEnd/>
              <a:tailEnd/>
            </a:ln>
          </p:spPr>
          <p:txBody>
            <a:bodyPr wrap="none" lIns="0" tIns="0" rIns="0" bIns="0">
              <a:spAutoFit/>
            </a:bodyPr>
            <a:lstStyle/>
            <a:p>
              <a:r>
                <a:rPr lang="fr-FR" sz="2100">
                  <a:solidFill>
                    <a:srgbClr val="000000"/>
                  </a:solidFill>
                  <a:latin typeface="Calibri" pitchFamily="34" charset="0"/>
                </a:rPr>
                <a:t>Immunomodulatory</a:t>
              </a:r>
              <a:endParaRPr lang="fr-FR"/>
            </a:p>
          </p:txBody>
        </p:sp>
        <p:sp>
          <p:nvSpPr>
            <p:cNvPr id="16552" name="Rectangle 168"/>
            <p:cNvSpPr>
              <a:spLocks noChangeArrowheads="1"/>
            </p:cNvSpPr>
            <p:nvPr/>
          </p:nvSpPr>
          <p:spPr bwMode="auto">
            <a:xfrm>
              <a:off x="10212" y="16745"/>
              <a:ext cx="712" cy="202"/>
            </a:xfrm>
            <a:prstGeom prst="rect">
              <a:avLst/>
            </a:prstGeom>
            <a:noFill/>
            <a:ln w="9525">
              <a:noFill/>
              <a:miter lim="800000"/>
              <a:headEnd/>
              <a:tailEnd/>
            </a:ln>
          </p:spPr>
          <p:txBody>
            <a:bodyPr wrap="none" lIns="0" tIns="0" rIns="0" bIns="0">
              <a:spAutoFit/>
            </a:bodyPr>
            <a:lstStyle/>
            <a:p>
              <a:r>
                <a:rPr lang="fr-FR" sz="2100">
                  <a:solidFill>
                    <a:srgbClr val="000000"/>
                  </a:solidFill>
                  <a:latin typeface="Calibri" pitchFamily="34" charset="0"/>
                </a:rPr>
                <a:t>properties</a:t>
              </a:r>
              <a:endParaRPr lang="fr-FR"/>
            </a:p>
          </p:txBody>
        </p:sp>
        <p:sp>
          <p:nvSpPr>
            <p:cNvPr id="16553" name="Rectangle 169"/>
            <p:cNvSpPr>
              <a:spLocks noChangeArrowheads="1"/>
            </p:cNvSpPr>
            <p:nvPr/>
          </p:nvSpPr>
          <p:spPr bwMode="auto">
            <a:xfrm>
              <a:off x="8688" y="16947"/>
              <a:ext cx="2313" cy="202"/>
            </a:xfrm>
            <a:prstGeom prst="rect">
              <a:avLst/>
            </a:prstGeom>
            <a:noFill/>
            <a:ln w="9525">
              <a:noFill/>
              <a:miter lim="800000"/>
              <a:headEnd/>
              <a:tailEnd/>
            </a:ln>
          </p:spPr>
          <p:txBody>
            <a:bodyPr wrap="none" lIns="0" tIns="0" rIns="0" bIns="0">
              <a:spAutoFit/>
            </a:bodyPr>
            <a:lstStyle/>
            <a:p>
              <a:r>
                <a:rPr lang="fr-FR" sz="2100">
                  <a:solidFill>
                    <a:srgbClr val="000000"/>
                  </a:solidFill>
                  <a:latin typeface="Calibri" pitchFamily="34" charset="0"/>
                </a:rPr>
                <a:t>Regulation of appetite and satiety</a:t>
              </a:r>
              <a:endParaRPr lang="fr-FR"/>
            </a:p>
          </p:txBody>
        </p:sp>
        <p:sp>
          <p:nvSpPr>
            <p:cNvPr id="16554" name="Rectangle 170"/>
            <p:cNvSpPr>
              <a:spLocks noChangeArrowheads="1"/>
            </p:cNvSpPr>
            <p:nvPr/>
          </p:nvSpPr>
          <p:spPr bwMode="auto">
            <a:xfrm>
              <a:off x="8658" y="17150"/>
              <a:ext cx="1638" cy="202"/>
            </a:xfrm>
            <a:prstGeom prst="rect">
              <a:avLst/>
            </a:prstGeom>
            <a:noFill/>
            <a:ln w="9525">
              <a:noFill/>
              <a:miter lim="800000"/>
              <a:headEnd/>
              <a:tailEnd/>
            </a:ln>
          </p:spPr>
          <p:txBody>
            <a:bodyPr wrap="none" lIns="0" tIns="0" rIns="0" bIns="0">
              <a:spAutoFit/>
            </a:bodyPr>
            <a:lstStyle/>
            <a:p>
              <a:r>
                <a:rPr lang="fr-FR" sz="2100">
                  <a:solidFill>
                    <a:srgbClr val="000000"/>
                  </a:solidFill>
                  <a:latin typeface="Calibri" pitchFamily="34" charset="0"/>
                </a:rPr>
                <a:t>Effect of BFC on human </a:t>
              </a:r>
              <a:endParaRPr lang="fr-FR"/>
            </a:p>
          </p:txBody>
        </p:sp>
        <p:sp>
          <p:nvSpPr>
            <p:cNvPr id="16555" name="Rectangle 171"/>
            <p:cNvSpPr>
              <a:spLocks noChangeArrowheads="1"/>
            </p:cNvSpPr>
            <p:nvPr/>
          </p:nvSpPr>
          <p:spPr bwMode="auto">
            <a:xfrm>
              <a:off x="10309" y="17150"/>
              <a:ext cx="744" cy="202"/>
            </a:xfrm>
            <a:prstGeom prst="rect">
              <a:avLst/>
            </a:prstGeom>
            <a:noFill/>
            <a:ln w="9525">
              <a:noFill/>
              <a:miter lim="800000"/>
              <a:headEnd/>
              <a:tailEnd/>
            </a:ln>
          </p:spPr>
          <p:txBody>
            <a:bodyPr wrap="none" lIns="0" tIns="0" rIns="0" bIns="0">
              <a:spAutoFit/>
            </a:bodyPr>
            <a:lstStyle/>
            <a:p>
              <a:r>
                <a:rPr lang="fr-FR" sz="2100">
                  <a:solidFill>
                    <a:srgbClr val="000000"/>
                  </a:solidFill>
                  <a:latin typeface="Calibri" pitchFamily="34" charset="0"/>
                </a:rPr>
                <a:t>microbiota</a:t>
              </a:r>
              <a:endParaRPr lang="fr-FR"/>
            </a:p>
          </p:txBody>
        </p:sp>
        <p:grpSp>
          <p:nvGrpSpPr>
            <p:cNvPr id="16558" name="Group 174"/>
            <p:cNvGrpSpPr>
              <a:grpSpLocks/>
            </p:cNvGrpSpPr>
            <p:nvPr/>
          </p:nvGrpSpPr>
          <p:grpSpPr bwMode="auto">
            <a:xfrm>
              <a:off x="8757" y="15459"/>
              <a:ext cx="2214" cy="1165"/>
              <a:chOff x="8757" y="15459"/>
              <a:chExt cx="2214" cy="1165"/>
            </a:xfrm>
          </p:grpSpPr>
          <p:sp>
            <p:nvSpPr>
              <p:cNvPr id="16556" name="Freeform 172"/>
              <p:cNvSpPr>
                <a:spLocks/>
              </p:cNvSpPr>
              <p:nvPr/>
            </p:nvSpPr>
            <p:spPr bwMode="auto">
              <a:xfrm>
                <a:off x="8757" y="15459"/>
                <a:ext cx="2214" cy="1165"/>
              </a:xfrm>
              <a:custGeom>
                <a:avLst/>
                <a:gdLst/>
                <a:ahLst/>
                <a:cxnLst>
                  <a:cxn ang="0">
                    <a:pos x="536" y="0"/>
                  </a:cxn>
                  <a:cxn ang="0">
                    <a:pos x="0" y="536"/>
                  </a:cxn>
                  <a:cxn ang="0">
                    <a:pos x="0" y="2678"/>
                  </a:cxn>
                  <a:cxn ang="0">
                    <a:pos x="536" y="3213"/>
                  </a:cxn>
                  <a:cxn ang="0">
                    <a:pos x="5565" y="3213"/>
                  </a:cxn>
                  <a:cxn ang="0">
                    <a:pos x="6100" y="2678"/>
                  </a:cxn>
                  <a:cxn ang="0">
                    <a:pos x="6100" y="536"/>
                  </a:cxn>
                  <a:cxn ang="0">
                    <a:pos x="5565" y="0"/>
                  </a:cxn>
                  <a:cxn ang="0">
                    <a:pos x="536" y="0"/>
                  </a:cxn>
                </a:cxnLst>
                <a:rect l="0" t="0" r="r" b="b"/>
                <a:pathLst>
                  <a:path w="6100" h="3213">
                    <a:moveTo>
                      <a:pt x="536" y="0"/>
                    </a:moveTo>
                    <a:cubicBezTo>
                      <a:pt x="240" y="0"/>
                      <a:pt x="0" y="240"/>
                      <a:pt x="0" y="536"/>
                    </a:cubicBezTo>
                    <a:lnTo>
                      <a:pt x="0" y="2678"/>
                    </a:lnTo>
                    <a:cubicBezTo>
                      <a:pt x="0" y="2973"/>
                      <a:pt x="240" y="3213"/>
                      <a:pt x="536" y="3213"/>
                    </a:cubicBezTo>
                    <a:lnTo>
                      <a:pt x="5565" y="3213"/>
                    </a:lnTo>
                    <a:cubicBezTo>
                      <a:pt x="5860" y="3213"/>
                      <a:pt x="6100" y="2973"/>
                      <a:pt x="6100" y="2678"/>
                    </a:cubicBezTo>
                    <a:lnTo>
                      <a:pt x="6100" y="536"/>
                    </a:lnTo>
                    <a:cubicBezTo>
                      <a:pt x="6100" y="240"/>
                      <a:pt x="5860" y="0"/>
                      <a:pt x="5565" y="0"/>
                    </a:cubicBezTo>
                    <a:lnTo>
                      <a:pt x="536" y="0"/>
                    </a:lnTo>
                    <a:close/>
                  </a:path>
                </a:pathLst>
              </a:custGeom>
              <a:solidFill>
                <a:srgbClr val="00FF00"/>
              </a:solidFill>
              <a:ln w="0">
                <a:solidFill>
                  <a:srgbClr val="000000"/>
                </a:solidFill>
                <a:prstDash val="solid"/>
                <a:round/>
                <a:headEnd/>
                <a:tailEnd/>
              </a:ln>
            </p:spPr>
            <p:txBody>
              <a:bodyPr/>
              <a:lstStyle/>
              <a:p>
                <a:endParaRPr lang="fr-FR"/>
              </a:p>
            </p:txBody>
          </p:sp>
          <p:sp>
            <p:nvSpPr>
              <p:cNvPr id="16557" name="Freeform 173"/>
              <p:cNvSpPr>
                <a:spLocks/>
              </p:cNvSpPr>
              <p:nvPr/>
            </p:nvSpPr>
            <p:spPr bwMode="auto">
              <a:xfrm>
                <a:off x="8757" y="15459"/>
                <a:ext cx="2214" cy="1165"/>
              </a:xfrm>
              <a:custGeom>
                <a:avLst/>
                <a:gdLst/>
                <a:ahLst/>
                <a:cxnLst>
                  <a:cxn ang="0">
                    <a:pos x="536" y="0"/>
                  </a:cxn>
                  <a:cxn ang="0">
                    <a:pos x="0" y="536"/>
                  </a:cxn>
                  <a:cxn ang="0">
                    <a:pos x="0" y="2678"/>
                  </a:cxn>
                  <a:cxn ang="0">
                    <a:pos x="536" y="3213"/>
                  </a:cxn>
                  <a:cxn ang="0">
                    <a:pos x="5565" y="3213"/>
                  </a:cxn>
                  <a:cxn ang="0">
                    <a:pos x="6100" y="2678"/>
                  </a:cxn>
                  <a:cxn ang="0">
                    <a:pos x="6100" y="536"/>
                  </a:cxn>
                  <a:cxn ang="0">
                    <a:pos x="5565" y="0"/>
                  </a:cxn>
                  <a:cxn ang="0">
                    <a:pos x="536" y="0"/>
                  </a:cxn>
                </a:cxnLst>
                <a:rect l="0" t="0" r="r" b="b"/>
                <a:pathLst>
                  <a:path w="6100" h="3213">
                    <a:moveTo>
                      <a:pt x="536" y="0"/>
                    </a:moveTo>
                    <a:cubicBezTo>
                      <a:pt x="240" y="0"/>
                      <a:pt x="0" y="240"/>
                      <a:pt x="0" y="536"/>
                    </a:cubicBezTo>
                    <a:lnTo>
                      <a:pt x="0" y="2678"/>
                    </a:lnTo>
                    <a:cubicBezTo>
                      <a:pt x="0" y="2973"/>
                      <a:pt x="240" y="3213"/>
                      <a:pt x="536" y="3213"/>
                    </a:cubicBezTo>
                    <a:lnTo>
                      <a:pt x="5565" y="3213"/>
                    </a:lnTo>
                    <a:cubicBezTo>
                      <a:pt x="5860" y="3213"/>
                      <a:pt x="6100" y="2973"/>
                      <a:pt x="6100" y="2678"/>
                    </a:cubicBezTo>
                    <a:lnTo>
                      <a:pt x="6100" y="536"/>
                    </a:lnTo>
                    <a:cubicBezTo>
                      <a:pt x="6100" y="240"/>
                      <a:pt x="5860" y="0"/>
                      <a:pt x="5565" y="0"/>
                    </a:cubicBezTo>
                    <a:lnTo>
                      <a:pt x="536" y="0"/>
                    </a:lnTo>
                    <a:close/>
                  </a:path>
                </a:pathLst>
              </a:custGeom>
              <a:noFill/>
              <a:ln w="14288" cap="rnd">
                <a:solidFill>
                  <a:srgbClr val="000000"/>
                </a:solidFill>
                <a:prstDash val="solid"/>
                <a:round/>
                <a:headEnd/>
                <a:tailEnd/>
              </a:ln>
            </p:spPr>
            <p:txBody>
              <a:bodyPr/>
              <a:lstStyle/>
              <a:p>
                <a:endParaRPr lang="fr-FR"/>
              </a:p>
            </p:txBody>
          </p:sp>
        </p:grpSp>
        <p:grpSp>
          <p:nvGrpSpPr>
            <p:cNvPr id="16561" name="Group 177"/>
            <p:cNvGrpSpPr>
              <a:grpSpLocks/>
            </p:cNvGrpSpPr>
            <p:nvPr/>
          </p:nvGrpSpPr>
          <p:grpSpPr bwMode="auto">
            <a:xfrm>
              <a:off x="8582" y="14806"/>
              <a:ext cx="346" cy="348"/>
              <a:chOff x="8582" y="14806"/>
              <a:chExt cx="346" cy="348"/>
            </a:xfrm>
          </p:grpSpPr>
          <p:sp>
            <p:nvSpPr>
              <p:cNvPr id="16559" name="Freeform 175"/>
              <p:cNvSpPr>
                <a:spLocks/>
              </p:cNvSpPr>
              <p:nvPr/>
            </p:nvSpPr>
            <p:spPr bwMode="auto">
              <a:xfrm>
                <a:off x="8582" y="14806"/>
                <a:ext cx="346" cy="348"/>
              </a:xfrm>
              <a:custGeom>
                <a:avLst/>
                <a:gdLst/>
                <a:ahLst/>
                <a:cxnLst>
                  <a:cxn ang="0">
                    <a:pos x="62" y="0"/>
                  </a:cxn>
                  <a:cxn ang="0">
                    <a:pos x="213" y="2"/>
                  </a:cxn>
                  <a:cxn ang="0">
                    <a:pos x="159" y="36"/>
                  </a:cxn>
                  <a:cxn ang="0">
                    <a:pos x="293" y="245"/>
                  </a:cxn>
                  <a:cxn ang="0">
                    <a:pos x="346" y="211"/>
                  </a:cxn>
                  <a:cxn ang="0">
                    <a:pos x="284" y="348"/>
                  </a:cxn>
                  <a:cxn ang="0">
                    <a:pos x="133" y="346"/>
                  </a:cxn>
                  <a:cxn ang="0">
                    <a:pos x="186" y="312"/>
                  </a:cxn>
                  <a:cxn ang="0">
                    <a:pos x="53" y="103"/>
                  </a:cxn>
                  <a:cxn ang="0">
                    <a:pos x="0" y="138"/>
                  </a:cxn>
                  <a:cxn ang="0">
                    <a:pos x="62" y="0"/>
                  </a:cxn>
                </a:cxnLst>
                <a:rect l="0" t="0" r="r" b="b"/>
                <a:pathLst>
                  <a:path w="346" h="348">
                    <a:moveTo>
                      <a:pt x="62" y="0"/>
                    </a:moveTo>
                    <a:lnTo>
                      <a:pt x="213" y="2"/>
                    </a:lnTo>
                    <a:lnTo>
                      <a:pt x="159" y="36"/>
                    </a:lnTo>
                    <a:lnTo>
                      <a:pt x="293" y="245"/>
                    </a:lnTo>
                    <a:lnTo>
                      <a:pt x="346" y="211"/>
                    </a:lnTo>
                    <a:lnTo>
                      <a:pt x="284" y="348"/>
                    </a:lnTo>
                    <a:lnTo>
                      <a:pt x="133" y="346"/>
                    </a:lnTo>
                    <a:lnTo>
                      <a:pt x="186" y="312"/>
                    </a:lnTo>
                    <a:lnTo>
                      <a:pt x="53" y="103"/>
                    </a:lnTo>
                    <a:lnTo>
                      <a:pt x="0" y="138"/>
                    </a:lnTo>
                    <a:lnTo>
                      <a:pt x="62" y="0"/>
                    </a:lnTo>
                    <a:close/>
                  </a:path>
                </a:pathLst>
              </a:custGeom>
              <a:solidFill>
                <a:srgbClr val="BBE0E3"/>
              </a:solidFill>
              <a:ln w="9525">
                <a:noFill/>
                <a:round/>
                <a:headEnd/>
                <a:tailEnd/>
              </a:ln>
            </p:spPr>
            <p:txBody>
              <a:bodyPr/>
              <a:lstStyle/>
              <a:p>
                <a:endParaRPr lang="fr-FR"/>
              </a:p>
            </p:txBody>
          </p:sp>
          <p:sp>
            <p:nvSpPr>
              <p:cNvPr id="16560" name="Freeform 176"/>
              <p:cNvSpPr>
                <a:spLocks/>
              </p:cNvSpPr>
              <p:nvPr/>
            </p:nvSpPr>
            <p:spPr bwMode="auto">
              <a:xfrm>
                <a:off x="8582" y="14806"/>
                <a:ext cx="346" cy="348"/>
              </a:xfrm>
              <a:custGeom>
                <a:avLst/>
                <a:gdLst/>
                <a:ahLst/>
                <a:cxnLst>
                  <a:cxn ang="0">
                    <a:pos x="62" y="0"/>
                  </a:cxn>
                  <a:cxn ang="0">
                    <a:pos x="213" y="2"/>
                  </a:cxn>
                  <a:cxn ang="0">
                    <a:pos x="159" y="36"/>
                  </a:cxn>
                  <a:cxn ang="0">
                    <a:pos x="293" y="245"/>
                  </a:cxn>
                  <a:cxn ang="0">
                    <a:pos x="346" y="211"/>
                  </a:cxn>
                  <a:cxn ang="0">
                    <a:pos x="284" y="348"/>
                  </a:cxn>
                  <a:cxn ang="0">
                    <a:pos x="133" y="346"/>
                  </a:cxn>
                  <a:cxn ang="0">
                    <a:pos x="186" y="312"/>
                  </a:cxn>
                  <a:cxn ang="0">
                    <a:pos x="53" y="103"/>
                  </a:cxn>
                  <a:cxn ang="0">
                    <a:pos x="0" y="138"/>
                  </a:cxn>
                  <a:cxn ang="0">
                    <a:pos x="62" y="0"/>
                  </a:cxn>
                </a:cxnLst>
                <a:rect l="0" t="0" r="r" b="b"/>
                <a:pathLst>
                  <a:path w="346" h="348">
                    <a:moveTo>
                      <a:pt x="62" y="0"/>
                    </a:moveTo>
                    <a:lnTo>
                      <a:pt x="213" y="2"/>
                    </a:lnTo>
                    <a:lnTo>
                      <a:pt x="159" y="36"/>
                    </a:lnTo>
                    <a:lnTo>
                      <a:pt x="293" y="245"/>
                    </a:lnTo>
                    <a:lnTo>
                      <a:pt x="346" y="211"/>
                    </a:lnTo>
                    <a:lnTo>
                      <a:pt x="284" y="348"/>
                    </a:lnTo>
                    <a:lnTo>
                      <a:pt x="133" y="346"/>
                    </a:lnTo>
                    <a:lnTo>
                      <a:pt x="186" y="312"/>
                    </a:lnTo>
                    <a:lnTo>
                      <a:pt x="53" y="103"/>
                    </a:lnTo>
                    <a:lnTo>
                      <a:pt x="0" y="138"/>
                    </a:lnTo>
                    <a:lnTo>
                      <a:pt x="62" y="0"/>
                    </a:lnTo>
                    <a:close/>
                  </a:path>
                </a:pathLst>
              </a:custGeom>
              <a:noFill/>
              <a:ln w="14288" cap="rnd">
                <a:solidFill>
                  <a:srgbClr val="000000"/>
                </a:solidFill>
                <a:prstDash val="solid"/>
                <a:round/>
                <a:headEnd/>
                <a:tailEnd/>
              </a:ln>
            </p:spPr>
            <p:txBody>
              <a:bodyPr/>
              <a:lstStyle/>
              <a:p>
                <a:endParaRPr lang="fr-FR"/>
              </a:p>
            </p:txBody>
          </p:sp>
        </p:grpSp>
        <p:pic>
          <p:nvPicPr>
            <p:cNvPr id="16568" name="Picture 184"/>
            <p:cNvPicPr>
              <a:picLocks noChangeAspect="1" noChangeArrowheads="1"/>
            </p:cNvPicPr>
            <p:nvPr/>
          </p:nvPicPr>
          <p:blipFill>
            <a:blip r:embed="rId10"/>
            <a:srcRect/>
            <a:stretch>
              <a:fillRect/>
            </a:stretch>
          </p:blipFill>
          <p:spPr bwMode="auto">
            <a:xfrm>
              <a:off x="9757" y="17553"/>
              <a:ext cx="1215" cy="1054"/>
            </a:xfrm>
            <a:prstGeom prst="rect">
              <a:avLst/>
            </a:prstGeom>
            <a:noFill/>
            <a:ln w="9525">
              <a:noFill/>
              <a:miter lim="800000"/>
              <a:headEnd/>
              <a:tailEnd/>
            </a:ln>
          </p:spPr>
        </p:pic>
        <p:pic>
          <p:nvPicPr>
            <p:cNvPr id="16569" name="Picture 185"/>
            <p:cNvPicPr>
              <a:picLocks noChangeAspect="1" noChangeArrowheads="1"/>
            </p:cNvPicPr>
            <p:nvPr/>
          </p:nvPicPr>
          <p:blipFill>
            <a:blip r:embed="rId11"/>
            <a:srcRect/>
            <a:stretch>
              <a:fillRect/>
            </a:stretch>
          </p:blipFill>
          <p:spPr bwMode="auto">
            <a:xfrm>
              <a:off x="8947" y="17553"/>
              <a:ext cx="650" cy="1063"/>
            </a:xfrm>
            <a:prstGeom prst="rect">
              <a:avLst/>
            </a:prstGeom>
            <a:noFill/>
            <a:ln w="9525">
              <a:noFill/>
              <a:miter lim="800000"/>
              <a:headEnd/>
              <a:tailEnd/>
            </a:ln>
          </p:spPr>
        </p:pic>
        <p:sp>
          <p:nvSpPr>
            <p:cNvPr id="16570" name="Rectangle 186"/>
            <p:cNvSpPr>
              <a:spLocks noChangeArrowheads="1"/>
            </p:cNvSpPr>
            <p:nvPr/>
          </p:nvSpPr>
          <p:spPr bwMode="auto">
            <a:xfrm>
              <a:off x="9035" y="15641"/>
              <a:ext cx="1712" cy="202"/>
            </a:xfrm>
            <a:prstGeom prst="rect">
              <a:avLst/>
            </a:prstGeom>
            <a:noFill/>
            <a:ln w="9525">
              <a:noFill/>
              <a:miter lim="800000"/>
              <a:headEnd/>
              <a:tailEnd/>
            </a:ln>
          </p:spPr>
          <p:txBody>
            <a:bodyPr wrap="none" lIns="0" tIns="0" rIns="0" bIns="0">
              <a:spAutoFit/>
            </a:bodyPr>
            <a:lstStyle/>
            <a:p>
              <a:r>
                <a:rPr lang="fr-FR" sz="2100" b="1">
                  <a:solidFill>
                    <a:srgbClr val="000000"/>
                  </a:solidFill>
                  <a:latin typeface="Calibri" pitchFamily="34" charset="0"/>
                </a:rPr>
                <a:t>Evaluation of the health </a:t>
              </a:r>
              <a:endParaRPr lang="fr-FR"/>
            </a:p>
          </p:txBody>
        </p:sp>
        <p:sp>
          <p:nvSpPr>
            <p:cNvPr id="16571" name="Rectangle 187"/>
            <p:cNvSpPr>
              <a:spLocks noChangeArrowheads="1"/>
            </p:cNvSpPr>
            <p:nvPr/>
          </p:nvSpPr>
          <p:spPr bwMode="auto">
            <a:xfrm>
              <a:off x="9642" y="15844"/>
              <a:ext cx="471" cy="202"/>
            </a:xfrm>
            <a:prstGeom prst="rect">
              <a:avLst/>
            </a:prstGeom>
            <a:noFill/>
            <a:ln w="9525">
              <a:noFill/>
              <a:miter lim="800000"/>
              <a:headEnd/>
              <a:tailEnd/>
            </a:ln>
          </p:spPr>
          <p:txBody>
            <a:bodyPr wrap="none" lIns="0" tIns="0" rIns="0" bIns="0">
              <a:spAutoFit/>
            </a:bodyPr>
            <a:lstStyle/>
            <a:p>
              <a:r>
                <a:rPr lang="fr-FR" sz="2100" b="1">
                  <a:solidFill>
                    <a:srgbClr val="000000"/>
                  </a:solidFill>
                  <a:latin typeface="Calibri" pitchFamily="34" charset="0"/>
                </a:rPr>
                <a:t>effects</a:t>
              </a:r>
              <a:endParaRPr lang="fr-FR"/>
            </a:p>
          </p:txBody>
        </p:sp>
        <p:sp>
          <p:nvSpPr>
            <p:cNvPr id="16572" name="Rectangle 188"/>
            <p:cNvSpPr>
              <a:spLocks noChangeArrowheads="1"/>
            </p:cNvSpPr>
            <p:nvPr/>
          </p:nvSpPr>
          <p:spPr bwMode="auto">
            <a:xfrm>
              <a:off x="9657" y="16249"/>
              <a:ext cx="443" cy="259"/>
            </a:xfrm>
            <a:prstGeom prst="rect">
              <a:avLst/>
            </a:prstGeom>
            <a:noFill/>
            <a:ln w="9525">
              <a:noFill/>
              <a:miter lim="800000"/>
              <a:headEnd/>
              <a:tailEnd/>
            </a:ln>
          </p:spPr>
          <p:txBody>
            <a:bodyPr wrap="none" lIns="0" tIns="0" rIns="0" bIns="0">
              <a:spAutoFit/>
            </a:bodyPr>
            <a:lstStyle/>
            <a:p>
              <a:r>
                <a:rPr lang="fr-FR" sz="2700" b="1">
                  <a:solidFill>
                    <a:srgbClr val="000000"/>
                  </a:solidFill>
                  <a:latin typeface="Calibri" pitchFamily="34" charset="0"/>
                </a:rPr>
                <a:t>WG3</a:t>
              </a:r>
              <a:endParaRPr lang="fr-FR"/>
            </a:p>
          </p:txBody>
        </p:sp>
        <p:grpSp>
          <p:nvGrpSpPr>
            <p:cNvPr id="16577" name="Group 193"/>
            <p:cNvGrpSpPr>
              <a:grpSpLocks/>
            </p:cNvGrpSpPr>
            <p:nvPr/>
          </p:nvGrpSpPr>
          <p:grpSpPr bwMode="auto">
            <a:xfrm>
              <a:off x="8664" y="16698"/>
              <a:ext cx="2387" cy="706"/>
              <a:chOff x="8664" y="16698"/>
              <a:chExt cx="2387" cy="706"/>
            </a:xfrm>
          </p:grpSpPr>
          <p:sp>
            <p:nvSpPr>
              <p:cNvPr id="16573" name="Rectangle 189"/>
              <p:cNvSpPr>
                <a:spLocks noChangeArrowheads="1"/>
              </p:cNvSpPr>
              <p:nvPr/>
            </p:nvSpPr>
            <p:spPr bwMode="auto">
              <a:xfrm>
                <a:off x="8664" y="16698"/>
                <a:ext cx="2387" cy="706"/>
              </a:xfrm>
              <a:prstGeom prst="rect">
                <a:avLst/>
              </a:prstGeom>
              <a:solidFill>
                <a:srgbClr val="00FF00"/>
              </a:solidFill>
              <a:ln w="9525">
                <a:noFill/>
                <a:miter lim="800000"/>
                <a:headEnd/>
                <a:tailEnd/>
              </a:ln>
            </p:spPr>
            <p:txBody>
              <a:bodyPr/>
              <a:lstStyle/>
              <a:p>
                <a:endParaRPr lang="fr-FR"/>
              </a:p>
            </p:txBody>
          </p:sp>
          <p:pic>
            <p:nvPicPr>
              <p:cNvPr id="16574" name="Picture 190"/>
              <p:cNvPicPr>
                <a:picLocks noChangeAspect="1" noChangeArrowheads="1"/>
              </p:cNvPicPr>
              <p:nvPr/>
            </p:nvPicPr>
            <p:blipFill>
              <a:blip r:embed="rId12"/>
              <a:srcRect/>
              <a:stretch>
                <a:fillRect/>
              </a:stretch>
            </p:blipFill>
            <p:spPr bwMode="auto">
              <a:xfrm>
                <a:off x="8665" y="16699"/>
                <a:ext cx="2386" cy="704"/>
              </a:xfrm>
              <a:prstGeom prst="rect">
                <a:avLst/>
              </a:prstGeom>
              <a:noFill/>
              <a:ln w="9525">
                <a:noFill/>
                <a:miter lim="800000"/>
                <a:headEnd/>
                <a:tailEnd/>
              </a:ln>
            </p:spPr>
          </p:pic>
          <p:sp>
            <p:nvSpPr>
              <p:cNvPr id="16575" name="Rectangle 191"/>
              <p:cNvSpPr>
                <a:spLocks noChangeArrowheads="1"/>
              </p:cNvSpPr>
              <p:nvPr/>
            </p:nvSpPr>
            <p:spPr bwMode="auto">
              <a:xfrm>
                <a:off x="8664" y="16698"/>
                <a:ext cx="2387" cy="706"/>
              </a:xfrm>
              <a:prstGeom prst="rect">
                <a:avLst/>
              </a:prstGeom>
              <a:solidFill>
                <a:srgbClr val="00FF00"/>
              </a:solidFill>
              <a:ln w="9525">
                <a:noFill/>
                <a:miter lim="800000"/>
                <a:headEnd/>
                <a:tailEnd/>
              </a:ln>
            </p:spPr>
            <p:txBody>
              <a:bodyPr/>
              <a:lstStyle/>
              <a:p>
                <a:endParaRPr lang="fr-FR"/>
              </a:p>
            </p:txBody>
          </p:sp>
          <p:sp>
            <p:nvSpPr>
              <p:cNvPr id="16576" name="Rectangle 192"/>
              <p:cNvSpPr>
                <a:spLocks noChangeArrowheads="1"/>
              </p:cNvSpPr>
              <p:nvPr/>
            </p:nvSpPr>
            <p:spPr bwMode="auto">
              <a:xfrm>
                <a:off x="8665" y="16699"/>
                <a:ext cx="2386" cy="704"/>
              </a:xfrm>
              <a:prstGeom prst="rect">
                <a:avLst/>
              </a:prstGeom>
              <a:noFill/>
              <a:ln w="14288" cap="rnd">
                <a:solidFill>
                  <a:srgbClr val="000000"/>
                </a:solidFill>
                <a:miter lim="800000"/>
                <a:headEnd/>
                <a:tailEnd/>
              </a:ln>
            </p:spPr>
            <p:txBody>
              <a:bodyPr/>
              <a:lstStyle/>
              <a:p>
                <a:endParaRPr lang="fr-FR"/>
              </a:p>
            </p:txBody>
          </p:sp>
        </p:grpSp>
        <p:sp>
          <p:nvSpPr>
            <p:cNvPr id="16578" name="Rectangle 194"/>
            <p:cNvSpPr>
              <a:spLocks noChangeArrowheads="1"/>
            </p:cNvSpPr>
            <p:nvPr/>
          </p:nvSpPr>
          <p:spPr bwMode="auto">
            <a:xfrm>
              <a:off x="8789" y="16745"/>
              <a:ext cx="1373" cy="202"/>
            </a:xfrm>
            <a:prstGeom prst="rect">
              <a:avLst/>
            </a:prstGeom>
            <a:noFill/>
            <a:ln w="9525">
              <a:noFill/>
              <a:miter lim="800000"/>
              <a:headEnd/>
              <a:tailEnd/>
            </a:ln>
          </p:spPr>
          <p:txBody>
            <a:bodyPr wrap="none" lIns="0" tIns="0" rIns="0" bIns="0">
              <a:spAutoFit/>
            </a:bodyPr>
            <a:lstStyle/>
            <a:p>
              <a:r>
                <a:rPr lang="fr-FR" sz="2100">
                  <a:solidFill>
                    <a:srgbClr val="000000"/>
                  </a:solidFill>
                  <a:latin typeface="Calibri" pitchFamily="34" charset="0"/>
                </a:rPr>
                <a:t>Immunomodulatory</a:t>
              </a:r>
              <a:endParaRPr lang="fr-FR"/>
            </a:p>
          </p:txBody>
        </p:sp>
        <p:sp>
          <p:nvSpPr>
            <p:cNvPr id="16579" name="Rectangle 195"/>
            <p:cNvSpPr>
              <a:spLocks noChangeArrowheads="1"/>
            </p:cNvSpPr>
            <p:nvPr/>
          </p:nvSpPr>
          <p:spPr bwMode="auto">
            <a:xfrm>
              <a:off x="10212" y="16745"/>
              <a:ext cx="712" cy="202"/>
            </a:xfrm>
            <a:prstGeom prst="rect">
              <a:avLst/>
            </a:prstGeom>
            <a:noFill/>
            <a:ln w="9525">
              <a:noFill/>
              <a:miter lim="800000"/>
              <a:headEnd/>
              <a:tailEnd/>
            </a:ln>
          </p:spPr>
          <p:txBody>
            <a:bodyPr wrap="none" lIns="0" tIns="0" rIns="0" bIns="0">
              <a:spAutoFit/>
            </a:bodyPr>
            <a:lstStyle/>
            <a:p>
              <a:r>
                <a:rPr lang="fr-FR" sz="2100">
                  <a:solidFill>
                    <a:srgbClr val="000000"/>
                  </a:solidFill>
                  <a:latin typeface="Calibri" pitchFamily="34" charset="0"/>
                </a:rPr>
                <a:t>properties</a:t>
              </a:r>
              <a:endParaRPr lang="fr-FR"/>
            </a:p>
          </p:txBody>
        </p:sp>
        <p:sp>
          <p:nvSpPr>
            <p:cNvPr id="16580" name="Rectangle 196"/>
            <p:cNvSpPr>
              <a:spLocks noChangeArrowheads="1"/>
            </p:cNvSpPr>
            <p:nvPr/>
          </p:nvSpPr>
          <p:spPr bwMode="auto">
            <a:xfrm>
              <a:off x="8688" y="16947"/>
              <a:ext cx="2313" cy="202"/>
            </a:xfrm>
            <a:prstGeom prst="rect">
              <a:avLst/>
            </a:prstGeom>
            <a:noFill/>
            <a:ln w="9525">
              <a:noFill/>
              <a:miter lim="800000"/>
              <a:headEnd/>
              <a:tailEnd/>
            </a:ln>
          </p:spPr>
          <p:txBody>
            <a:bodyPr wrap="none" lIns="0" tIns="0" rIns="0" bIns="0">
              <a:spAutoFit/>
            </a:bodyPr>
            <a:lstStyle/>
            <a:p>
              <a:r>
                <a:rPr lang="fr-FR" sz="2100">
                  <a:solidFill>
                    <a:srgbClr val="000000"/>
                  </a:solidFill>
                  <a:latin typeface="Calibri" pitchFamily="34" charset="0"/>
                </a:rPr>
                <a:t>Regulation of appetite and satiety</a:t>
              </a:r>
              <a:endParaRPr lang="fr-FR"/>
            </a:p>
          </p:txBody>
        </p:sp>
        <p:sp>
          <p:nvSpPr>
            <p:cNvPr id="16581" name="Rectangle 197"/>
            <p:cNvSpPr>
              <a:spLocks noChangeArrowheads="1"/>
            </p:cNvSpPr>
            <p:nvPr/>
          </p:nvSpPr>
          <p:spPr bwMode="auto">
            <a:xfrm>
              <a:off x="8658" y="17150"/>
              <a:ext cx="1638" cy="202"/>
            </a:xfrm>
            <a:prstGeom prst="rect">
              <a:avLst/>
            </a:prstGeom>
            <a:noFill/>
            <a:ln w="9525">
              <a:noFill/>
              <a:miter lim="800000"/>
              <a:headEnd/>
              <a:tailEnd/>
            </a:ln>
          </p:spPr>
          <p:txBody>
            <a:bodyPr wrap="none" lIns="0" tIns="0" rIns="0" bIns="0">
              <a:spAutoFit/>
            </a:bodyPr>
            <a:lstStyle/>
            <a:p>
              <a:r>
                <a:rPr lang="fr-FR" sz="2100">
                  <a:solidFill>
                    <a:srgbClr val="000000"/>
                  </a:solidFill>
                  <a:latin typeface="Calibri" pitchFamily="34" charset="0"/>
                </a:rPr>
                <a:t>Effect of BFC on human </a:t>
              </a:r>
              <a:endParaRPr lang="fr-FR"/>
            </a:p>
          </p:txBody>
        </p:sp>
        <p:sp>
          <p:nvSpPr>
            <p:cNvPr id="16582" name="Rectangle 198"/>
            <p:cNvSpPr>
              <a:spLocks noChangeArrowheads="1"/>
            </p:cNvSpPr>
            <p:nvPr/>
          </p:nvSpPr>
          <p:spPr bwMode="auto">
            <a:xfrm>
              <a:off x="10309" y="17150"/>
              <a:ext cx="744" cy="202"/>
            </a:xfrm>
            <a:prstGeom prst="rect">
              <a:avLst/>
            </a:prstGeom>
            <a:noFill/>
            <a:ln w="9525">
              <a:noFill/>
              <a:miter lim="800000"/>
              <a:headEnd/>
              <a:tailEnd/>
            </a:ln>
          </p:spPr>
          <p:txBody>
            <a:bodyPr wrap="none" lIns="0" tIns="0" rIns="0" bIns="0">
              <a:spAutoFit/>
            </a:bodyPr>
            <a:lstStyle/>
            <a:p>
              <a:r>
                <a:rPr lang="fr-FR" sz="2100">
                  <a:solidFill>
                    <a:srgbClr val="000000"/>
                  </a:solidFill>
                  <a:latin typeface="Calibri" pitchFamily="34" charset="0"/>
                </a:rPr>
                <a:t>microbiota</a:t>
              </a:r>
              <a:endParaRPr lang="fr-FR"/>
            </a:p>
          </p:txBody>
        </p:sp>
        <p:sp>
          <p:nvSpPr>
            <p:cNvPr id="16583" name="Rectangle 199"/>
            <p:cNvSpPr>
              <a:spLocks noChangeArrowheads="1"/>
            </p:cNvSpPr>
            <p:nvPr/>
          </p:nvSpPr>
          <p:spPr bwMode="auto">
            <a:xfrm>
              <a:off x="7652" y="18688"/>
              <a:ext cx="139" cy="230"/>
            </a:xfrm>
            <a:prstGeom prst="rect">
              <a:avLst/>
            </a:prstGeom>
            <a:noFill/>
            <a:ln w="9525">
              <a:noFill/>
              <a:miter lim="800000"/>
              <a:headEnd/>
              <a:tailEnd/>
            </a:ln>
          </p:spPr>
          <p:txBody>
            <a:bodyPr wrap="none" lIns="0" tIns="0" rIns="0" bIns="0">
              <a:spAutoFit/>
            </a:bodyPr>
            <a:lstStyle/>
            <a:p>
              <a:r>
                <a:rPr lang="fr-FR" sz="2400">
                  <a:solidFill>
                    <a:srgbClr val="000000"/>
                  </a:solidFill>
                  <a:latin typeface="Calibri" pitchFamily="34" charset="0"/>
                </a:rPr>
                <a:t>I. </a:t>
              </a:r>
              <a:endParaRPr lang="fr-FR"/>
            </a:p>
          </p:txBody>
        </p:sp>
        <p:sp>
          <p:nvSpPr>
            <p:cNvPr id="16584" name="Rectangle 200"/>
            <p:cNvSpPr>
              <a:spLocks noChangeArrowheads="1"/>
            </p:cNvSpPr>
            <p:nvPr/>
          </p:nvSpPr>
          <p:spPr bwMode="auto">
            <a:xfrm>
              <a:off x="7794" y="18688"/>
              <a:ext cx="426" cy="230"/>
            </a:xfrm>
            <a:prstGeom prst="rect">
              <a:avLst/>
            </a:prstGeom>
            <a:noFill/>
            <a:ln w="9525">
              <a:noFill/>
              <a:miter lim="800000"/>
              <a:headEnd/>
              <a:tailEnd/>
            </a:ln>
          </p:spPr>
          <p:txBody>
            <a:bodyPr wrap="none" lIns="0" tIns="0" rIns="0" bIns="0">
              <a:spAutoFit/>
            </a:bodyPr>
            <a:lstStyle/>
            <a:p>
              <a:r>
                <a:rPr lang="fr-FR" sz="2400">
                  <a:solidFill>
                    <a:srgbClr val="000000"/>
                  </a:solidFill>
                  <a:latin typeface="Calibri" pitchFamily="34" charset="0"/>
                </a:rPr>
                <a:t>Recio</a:t>
              </a:r>
              <a:endParaRPr lang="fr-FR"/>
            </a:p>
          </p:txBody>
        </p:sp>
        <p:sp>
          <p:nvSpPr>
            <p:cNvPr id="16585" name="Rectangle 201"/>
            <p:cNvSpPr>
              <a:spLocks noChangeArrowheads="1"/>
            </p:cNvSpPr>
            <p:nvPr/>
          </p:nvSpPr>
          <p:spPr bwMode="auto">
            <a:xfrm>
              <a:off x="7723" y="18921"/>
              <a:ext cx="426" cy="230"/>
            </a:xfrm>
            <a:prstGeom prst="rect">
              <a:avLst/>
            </a:prstGeom>
            <a:noFill/>
            <a:ln w="9525">
              <a:noFill/>
              <a:miter lim="800000"/>
              <a:headEnd/>
              <a:tailEnd/>
            </a:ln>
          </p:spPr>
          <p:txBody>
            <a:bodyPr wrap="none" lIns="0" tIns="0" rIns="0" bIns="0">
              <a:spAutoFit/>
            </a:bodyPr>
            <a:lstStyle/>
            <a:p>
              <a:r>
                <a:rPr lang="fr-FR" sz="2400">
                  <a:solidFill>
                    <a:srgbClr val="000000"/>
                  </a:solidFill>
                  <a:latin typeface="Calibri" pitchFamily="34" charset="0"/>
                </a:rPr>
                <a:t>Spain</a:t>
              </a:r>
              <a:endParaRPr lang="fr-FR"/>
            </a:p>
          </p:txBody>
        </p:sp>
        <p:grpSp>
          <p:nvGrpSpPr>
            <p:cNvPr id="16588" name="Group 204"/>
            <p:cNvGrpSpPr>
              <a:grpSpLocks/>
            </p:cNvGrpSpPr>
            <p:nvPr/>
          </p:nvGrpSpPr>
          <p:grpSpPr bwMode="auto">
            <a:xfrm>
              <a:off x="7189" y="14775"/>
              <a:ext cx="252" cy="413"/>
              <a:chOff x="7189" y="14775"/>
              <a:chExt cx="252" cy="413"/>
            </a:xfrm>
          </p:grpSpPr>
          <p:sp>
            <p:nvSpPr>
              <p:cNvPr id="16586" name="Freeform 202"/>
              <p:cNvSpPr>
                <a:spLocks/>
              </p:cNvSpPr>
              <p:nvPr/>
            </p:nvSpPr>
            <p:spPr bwMode="auto">
              <a:xfrm>
                <a:off x="7189" y="14775"/>
                <a:ext cx="252" cy="413"/>
              </a:xfrm>
              <a:custGeom>
                <a:avLst/>
                <a:gdLst/>
                <a:ahLst/>
                <a:cxnLst>
                  <a:cxn ang="0">
                    <a:pos x="126" y="0"/>
                  </a:cxn>
                  <a:cxn ang="0">
                    <a:pos x="252" y="83"/>
                  </a:cxn>
                  <a:cxn ang="0">
                    <a:pos x="189" y="83"/>
                  </a:cxn>
                  <a:cxn ang="0">
                    <a:pos x="189" y="330"/>
                  </a:cxn>
                  <a:cxn ang="0">
                    <a:pos x="252" y="330"/>
                  </a:cxn>
                  <a:cxn ang="0">
                    <a:pos x="126" y="413"/>
                  </a:cxn>
                  <a:cxn ang="0">
                    <a:pos x="0" y="330"/>
                  </a:cxn>
                  <a:cxn ang="0">
                    <a:pos x="63" y="330"/>
                  </a:cxn>
                  <a:cxn ang="0">
                    <a:pos x="63" y="83"/>
                  </a:cxn>
                  <a:cxn ang="0">
                    <a:pos x="0" y="83"/>
                  </a:cxn>
                  <a:cxn ang="0">
                    <a:pos x="126" y="0"/>
                  </a:cxn>
                </a:cxnLst>
                <a:rect l="0" t="0" r="r" b="b"/>
                <a:pathLst>
                  <a:path w="252" h="413">
                    <a:moveTo>
                      <a:pt x="126" y="0"/>
                    </a:moveTo>
                    <a:lnTo>
                      <a:pt x="252" y="83"/>
                    </a:lnTo>
                    <a:lnTo>
                      <a:pt x="189" y="83"/>
                    </a:lnTo>
                    <a:lnTo>
                      <a:pt x="189" y="330"/>
                    </a:lnTo>
                    <a:lnTo>
                      <a:pt x="252" y="330"/>
                    </a:lnTo>
                    <a:lnTo>
                      <a:pt x="126" y="413"/>
                    </a:lnTo>
                    <a:lnTo>
                      <a:pt x="0" y="330"/>
                    </a:lnTo>
                    <a:lnTo>
                      <a:pt x="63" y="330"/>
                    </a:lnTo>
                    <a:lnTo>
                      <a:pt x="63" y="83"/>
                    </a:lnTo>
                    <a:lnTo>
                      <a:pt x="0" y="83"/>
                    </a:lnTo>
                    <a:lnTo>
                      <a:pt x="126" y="0"/>
                    </a:lnTo>
                    <a:close/>
                  </a:path>
                </a:pathLst>
              </a:custGeom>
              <a:solidFill>
                <a:srgbClr val="BBE0E3"/>
              </a:solidFill>
              <a:ln w="9525">
                <a:noFill/>
                <a:round/>
                <a:headEnd/>
                <a:tailEnd/>
              </a:ln>
            </p:spPr>
            <p:txBody>
              <a:bodyPr/>
              <a:lstStyle/>
              <a:p>
                <a:endParaRPr lang="fr-FR"/>
              </a:p>
            </p:txBody>
          </p:sp>
          <p:sp>
            <p:nvSpPr>
              <p:cNvPr id="16587" name="Freeform 203"/>
              <p:cNvSpPr>
                <a:spLocks/>
              </p:cNvSpPr>
              <p:nvPr/>
            </p:nvSpPr>
            <p:spPr bwMode="auto">
              <a:xfrm>
                <a:off x="7189" y="14775"/>
                <a:ext cx="252" cy="413"/>
              </a:xfrm>
              <a:custGeom>
                <a:avLst/>
                <a:gdLst/>
                <a:ahLst/>
                <a:cxnLst>
                  <a:cxn ang="0">
                    <a:pos x="126" y="0"/>
                  </a:cxn>
                  <a:cxn ang="0">
                    <a:pos x="252" y="83"/>
                  </a:cxn>
                  <a:cxn ang="0">
                    <a:pos x="189" y="83"/>
                  </a:cxn>
                  <a:cxn ang="0">
                    <a:pos x="189" y="330"/>
                  </a:cxn>
                  <a:cxn ang="0">
                    <a:pos x="252" y="330"/>
                  </a:cxn>
                  <a:cxn ang="0">
                    <a:pos x="126" y="413"/>
                  </a:cxn>
                  <a:cxn ang="0">
                    <a:pos x="0" y="330"/>
                  </a:cxn>
                  <a:cxn ang="0">
                    <a:pos x="63" y="330"/>
                  </a:cxn>
                  <a:cxn ang="0">
                    <a:pos x="63" y="83"/>
                  </a:cxn>
                  <a:cxn ang="0">
                    <a:pos x="0" y="83"/>
                  </a:cxn>
                  <a:cxn ang="0">
                    <a:pos x="126" y="0"/>
                  </a:cxn>
                </a:cxnLst>
                <a:rect l="0" t="0" r="r" b="b"/>
                <a:pathLst>
                  <a:path w="252" h="413">
                    <a:moveTo>
                      <a:pt x="126" y="0"/>
                    </a:moveTo>
                    <a:lnTo>
                      <a:pt x="252" y="83"/>
                    </a:lnTo>
                    <a:lnTo>
                      <a:pt x="189" y="83"/>
                    </a:lnTo>
                    <a:lnTo>
                      <a:pt x="189" y="330"/>
                    </a:lnTo>
                    <a:lnTo>
                      <a:pt x="252" y="330"/>
                    </a:lnTo>
                    <a:lnTo>
                      <a:pt x="126" y="413"/>
                    </a:lnTo>
                    <a:lnTo>
                      <a:pt x="0" y="330"/>
                    </a:lnTo>
                    <a:lnTo>
                      <a:pt x="63" y="330"/>
                    </a:lnTo>
                    <a:lnTo>
                      <a:pt x="63" y="83"/>
                    </a:lnTo>
                    <a:lnTo>
                      <a:pt x="0" y="83"/>
                    </a:lnTo>
                    <a:lnTo>
                      <a:pt x="126" y="0"/>
                    </a:lnTo>
                    <a:close/>
                  </a:path>
                </a:pathLst>
              </a:custGeom>
              <a:noFill/>
              <a:ln w="14288" cap="rnd">
                <a:solidFill>
                  <a:srgbClr val="000000"/>
                </a:solidFill>
                <a:prstDash val="solid"/>
                <a:round/>
                <a:headEnd/>
                <a:tailEnd/>
              </a:ln>
            </p:spPr>
            <p:txBody>
              <a:bodyPr/>
              <a:lstStyle/>
              <a:p>
                <a:endParaRPr lang="fr-FR"/>
              </a:p>
            </p:txBody>
          </p:sp>
        </p:grpSp>
        <p:grpSp>
          <p:nvGrpSpPr>
            <p:cNvPr id="16591" name="Group 207"/>
            <p:cNvGrpSpPr>
              <a:grpSpLocks/>
            </p:cNvGrpSpPr>
            <p:nvPr/>
          </p:nvGrpSpPr>
          <p:grpSpPr bwMode="auto">
            <a:xfrm>
              <a:off x="6209" y="15460"/>
              <a:ext cx="2214" cy="1166"/>
              <a:chOff x="6209" y="15460"/>
              <a:chExt cx="2214" cy="1166"/>
            </a:xfrm>
          </p:grpSpPr>
          <p:sp>
            <p:nvSpPr>
              <p:cNvPr id="16589" name="Freeform 205"/>
              <p:cNvSpPr>
                <a:spLocks/>
              </p:cNvSpPr>
              <p:nvPr/>
            </p:nvSpPr>
            <p:spPr bwMode="auto">
              <a:xfrm>
                <a:off x="6209" y="15460"/>
                <a:ext cx="2214" cy="1166"/>
              </a:xfrm>
              <a:custGeom>
                <a:avLst/>
                <a:gdLst/>
                <a:ahLst/>
                <a:cxnLst>
                  <a:cxn ang="0">
                    <a:pos x="1071" y="0"/>
                  </a:cxn>
                  <a:cxn ang="0">
                    <a:pos x="0" y="1071"/>
                  </a:cxn>
                  <a:cxn ang="0">
                    <a:pos x="0" y="5354"/>
                  </a:cxn>
                  <a:cxn ang="0">
                    <a:pos x="1071" y="6425"/>
                  </a:cxn>
                  <a:cxn ang="0">
                    <a:pos x="11129" y="6425"/>
                  </a:cxn>
                  <a:cxn ang="0">
                    <a:pos x="12200" y="5354"/>
                  </a:cxn>
                  <a:cxn ang="0">
                    <a:pos x="12200" y="1071"/>
                  </a:cxn>
                  <a:cxn ang="0">
                    <a:pos x="11129" y="0"/>
                  </a:cxn>
                  <a:cxn ang="0">
                    <a:pos x="1071" y="0"/>
                  </a:cxn>
                </a:cxnLst>
                <a:rect l="0" t="0" r="r" b="b"/>
                <a:pathLst>
                  <a:path w="12200" h="6425">
                    <a:moveTo>
                      <a:pt x="1071" y="0"/>
                    </a:moveTo>
                    <a:cubicBezTo>
                      <a:pt x="480" y="0"/>
                      <a:pt x="0" y="479"/>
                      <a:pt x="0" y="1071"/>
                    </a:cubicBezTo>
                    <a:lnTo>
                      <a:pt x="0" y="5354"/>
                    </a:lnTo>
                    <a:cubicBezTo>
                      <a:pt x="0" y="5945"/>
                      <a:pt x="480" y="6425"/>
                      <a:pt x="1071" y="6425"/>
                    </a:cubicBezTo>
                    <a:lnTo>
                      <a:pt x="11129" y="6425"/>
                    </a:lnTo>
                    <a:cubicBezTo>
                      <a:pt x="11721" y="6425"/>
                      <a:pt x="12200" y="5945"/>
                      <a:pt x="12200" y="5354"/>
                    </a:cubicBezTo>
                    <a:lnTo>
                      <a:pt x="12200" y="1071"/>
                    </a:lnTo>
                    <a:cubicBezTo>
                      <a:pt x="12200" y="479"/>
                      <a:pt x="11721" y="0"/>
                      <a:pt x="11129" y="0"/>
                    </a:cubicBezTo>
                    <a:lnTo>
                      <a:pt x="1071" y="0"/>
                    </a:lnTo>
                    <a:close/>
                  </a:path>
                </a:pathLst>
              </a:custGeom>
              <a:solidFill>
                <a:srgbClr val="FF0000"/>
              </a:solidFill>
              <a:ln w="0">
                <a:solidFill>
                  <a:srgbClr val="000000"/>
                </a:solidFill>
                <a:prstDash val="solid"/>
                <a:round/>
                <a:headEnd/>
                <a:tailEnd/>
              </a:ln>
            </p:spPr>
            <p:txBody>
              <a:bodyPr/>
              <a:lstStyle/>
              <a:p>
                <a:endParaRPr lang="fr-FR"/>
              </a:p>
            </p:txBody>
          </p:sp>
          <p:sp>
            <p:nvSpPr>
              <p:cNvPr id="16590" name="Freeform 206"/>
              <p:cNvSpPr>
                <a:spLocks/>
              </p:cNvSpPr>
              <p:nvPr/>
            </p:nvSpPr>
            <p:spPr bwMode="auto">
              <a:xfrm>
                <a:off x="6209" y="15460"/>
                <a:ext cx="2214" cy="1166"/>
              </a:xfrm>
              <a:custGeom>
                <a:avLst/>
                <a:gdLst/>
                <a:ahLst/>
                <a:cxnLst>
                  <a:cxn ang="0">
                    <a:pos x="1071" y="0"/>
                  </a:cxn>
                  <a:cxn ang="0">
                    <a:pos x="0" y="1071"/>
                  </a:cxn>
                  <a:cxn ang="0">
                    <a:pos x="0" y="5354"/>
                  </a:cxn>
                  <a:cxn ang="0">
                    <a:pos x="1071" y="6425"/>
                  </a:cxn>
                  <a:cxn ang="0">
                    <a:pos x="11129" y="6425"/>
                  </a:cxn>
                  <a:cxn ang="0">
                    <a:pos x="12200" y="5354"/>
                  </a:cxn>
                  <a:cxn ang="0">
                    <a:pos x="12200" y="1071"/>
                  </a:cxn>
                  <a:cxn ang="0">
                    <a:pos x="11129" y="0"/>
                  </a:cxn>
                  <a:cxn ang="0">
                    <a:pos x="1071" y="0"/>
                  </a:cxn>
                </a:cxnLst>
                <a:rect l="0" t="0" r="r" b="b"/>
                <a:pathLst>
                  <a:path w="12200" h="6425">
                    <a:moveTo>
                      <a:pt x="1071" y="0"/>
                    </a:moveTo>
                    <a:cubicBezTo>
                      <a:pt x="480" y="0"/>
                      <a:pt x="0" y="479"/>
                      <a:pt x="0" y="1071"/>
                    </a:cubicBezTo>
                    <a:lnTo>
                      <a:pt x="0" y="5354"/>
                    </a:lnTo>
                    <a:cubicBezTo>
                      <a:pt x="0" y="5945"/>
                      <a:pt x="480" y="6425"/>
                      <a:pt x="1071" y="6425"/>
                    </a:cubicBezTo>
                    <a:lnTo>
                      <a:pt x="11129" y="6425"/>
                    </a:lnTo>
                    <a:cubicBezTo>
                      <a:pt x="11721" y="6425"/>
                      <a:pt x="12200" y="5945"/>
                      <a:pt x="12200" y="5354"/>
                    </a:cubicBezTo>
                    <a:lnTo>
                      <a:pt x="12200" y="1071"/>
                    </a:lnTo>
                    <a:cubicBezTo>
                      <a:pt x="12200" y="479"/>
                      <a:pt x="11721" y="0"/>
                      <a:pt x="11129" y="0"/>
                    </a:cubicBezTo>
                    <a:lnTo>
                      <a:pt x="1071" y="0"/>
                    </a:lnTo>
                    <a:close/>
                  </a:path>
                </a:pathLst>
              </a:custGeom>
              <a:noFill/>
              <a:ln w="14288" cap="rnd">
                <a:solidFill>
                  <a:srgbClr val="000000"/>
                </a:solidFill>
                <a:prstDash val="solid"/>
                <a:round/>
                <a:headEnd/>
                <a:tailEnd/>
              </a:ln>
            </p:spPr>
            <p:txBody>
              <a:bodyPr/>
              <a:lstStyle/>
              <a:p>
                <a:endParaRPr lang="fr-FR"/>
              </a:p>
            </p:txBody>
          </p:sp>
        </p:grpSp>
        <p:sp>
          <p:nvSpPr>
            <p:cNvPr id="16592" name="Rectangle 208"/>
            <p:cNvSpPr>
              <a:spLocks noChangeArrowheads="1"/>
            </p:cNvSpPr>
            <p:nvPr/>
          </p:nvSpPr>
          <p:spPr bwMode="auto">
            <a:xfrm>
              <a:off x="6331" y="15642"/>
              <a:ext cx="498" cy="202"/>
            </a:xfrm>
            <a:prstGeom prst="rect">
              <a:avLst/>
            </a:prstGeom>
            <a:noFill/>
            <a:ln w="9525">
              <a:noFill/>
              <a:miter lim="800000"/>
              <a:headEnd/>
              <a:tailEnd/>
            </a:ln>
          </p:spPr>
          <p:txBody>
            <a:bodyPr wrap="none" lIns="0" tIns="0" rIns="0" bIns="0">
              <a:spAutoFit/>
            </a:bodyPr>
            <a:lstStyle/>
            <a:p>
              <a:r>
                <a:rPr lang="fr-FR" sz="2100" b="1" i="1">
                  <a:solidFill>
                    <a:srgbClr val="000000"/>
                  </a:solidFill>
                  <a:latin typeface="Calibri" pitchFamily="34" charset="0"/>
                </a:rPr>
                <a:t>In vitro</a:t>
              </a:r>
              <a:endParaRPr lang="fr-FR"/>
            </a:p>
          </p:txBody>
        </p:sp>
        <p:sp>
          <p:nvSpPr>
            <p:cNvPr id="16593" name="Rectangle 209"/>
            <p:cNvSpPr>
              <a:spLocks noChangeArrowheads="1"/>
            </p:cNvSpPr>
            <p:nvPr/>
          </p:nvSpPr>
          <p:spPr bwMode="auto">
            <a:xfrm>
              <a:off x="6834" y="15642"/>
              <a:ext cx="81" cy="202"/>
            </a:xfrm>
            <a:prstGeom prst="rect">
              <a:avLst/>
            </a:prstGeom>
            <a:noFill/>
            <a:ln w="9525">
              <a:noFill/>
              <a:miter lim="800000"/>
              <a:headEnd/>
              <a:tailEnd/>
            </a:ln>
          </p:spPr>
          <p:txBody>
            <a:bodyPr wrap="none" lIns="0" tIns="0" rIns="0" bIns="0">
              <a:spAutoFit/>
            </a:bodyPr>
            <a:lstStyle/>
            <a:p>
              <a:r>
                <a:rPr lang="fr-FR" sz="2100" b="1">
                  <a:solidFill>
                    <a:srgbClr val="000000"/>
                  </a:solidFill>
                  <a:latin typeface="Calibri" pitchFamily="34" charset="0"/>
                </a:rPr>
                <a:t>, </a:t>
              </a:r>
              <a:endParaRPr lang="fr-FR"/>
            </a:p>
          </p:txBody>
        </p:sp>
        <p:sp>
          <p:nvSpPr>
            <p:cNvPr id="16594" name="Rectangle 210"/>
            <p:cNvSpPr>
              <a:spLocks noChangeArrowheads="1"/>
            </p:cNvSpPr>
            <p:nvPr/>
          </p:nvSpPr>
          <p:spPr bwMode="auto">
            <a:xfrm>
              <a:off x="6916" y="15642"/>
              <a:ext cx="456" cy="202"/>
            </a:xfrm>
            <a:prstGeom prst="rect">
              <a:avLst/>
            </a:prstGeom>
            <a:noFill/>
            <a:ln w="9525">
              <a:noFill/>
              <a:miter lim="800000"/>
              <a:headEnd/>
              <a:tailEnd/>
            </a:ln>
          </p:spPr>
          <p:txBody>
            <a:bodyPr wrap="none" lIns="0" tIns="0" rIns="0" bIns="0">
              <a:spAutoFit/>
            </a:bodyPr>
            <a:lstStyle/>
            <a:p>
              <a:r>
                <a:rPr lang="fr-FR" sz="2100" b="1" i="1">
                  <a:solidFill>
                    <a:srgbClr val="000000"/>
                  </a:solidFill>
                  <a:latin typeface="Calibri" pitchFamily="34" charset="0"/>
                </a:rPr>
                <a:t>in vivo</a:t>
              </a:r>
              <a:endParaRPr lang="fr-FR"/>
            </a:p>
          </p:txBody>
        </p:sp>
        <p:sp>
          <p:nvSpPr>
            <p:cNvPr id="16595" name="Rectangle 211"/>
            <p:cNvSpPr>
              <a:spLocks noChangeArrowheads="1"/>
            </p:cNvSpPr>
            <p:nvPr/>
          </p:nvSpPr>
          <p:spPr bwMode="auto">
            <a:xfrm>
              <a:off x="7414" y="15642"/>
              <a:ext cx="301" cy="202"/>
            </a:xfrm>
            <a:prstGeom prst="rect">
              <a:avLst/>
            </a:prstGeom>
            <a:noFill/>
            <a:ln w="9525">
              <a:noFill/>
              <a:miter lim="800000"/>
              <a:headEnd/>
              <a:tailEnd/>
            </a:ln>
          </p:spPr>
          <p:txBody>
            <a:bodyPr wrap="none" lIns="0" tIns="0" rIns="0" bIns="0">
              <a:spAutoFit/>
            </a:bodyPr>
            <a:lstStyle/>
            <a:p>
              <a:r>
                <a:rPr lang="fr-FR" sz="2100" b="1">
                  <a:solidFill>
                    <a:srgbClr val="000000"/>
                  </a:solidFill>
                  <a:latin typeface="Calibri" pitchFamily="34" charset="0"/>
                </a:rPr>
                <a:t>and </a:t>
              </a:r>
              <a:endParaRPr lang="fr-FR"/>
            </a:p>
          </p:txBody>
        </p:sp>
        <p:sp>
          <p:nvSpPr>
            <p:cNvPr id="16596" name="Rectangle 212"/>
            <p:cNvSpPr>
              <a:spLocks noChangeArrowheads="1"/>
            </p:cNvSpPr>
            <p:nvPr/>
          </p:nvSpPr>
          <p:spPr bwMode="auto">
            <a:xfrm>
              <a:off x="7717" y="15642"/>
              <a:ext cx="168" cy="202"/>
            </a:xfrm>
            <a:prstGeom prst="rect">
              <a:avLst/>
            </a:prstGeom>
            <a:noFill/>
            <a:ln w="9525">
              <a:noFill/>
              <a:miter lim="800000"/>
              <a:headEnd/>
              <a:tailEnd/>
            </a:ln>
          </p:spPr>
          <p:txBody>
            <a:bodyPr wrap="none" lIns="0" tIns="0" rIns="0" bIns="0">
              <a:spAutoFit/>
            </a:bodyPr>
            <a:lstStyle/>
            <a:p>
              <a:r>
                <a:rPr lang="fr-FR" sz="2100" b="1" i="1">
                  <a:solidFill>
                    <a:srgbClr val="000000"/>
                  </a:solidFill>
                  <a:latin typeface="Calibri" pitchFamily="34" charset="0"/>
                </a:rPr>
                <a:t>in </a:t>
              </a:r>
              <a:endParaRPr lang="fr-FR"/>
            </a:p>
          </p:txBody>
        </p:sp>
        <p:sp>
          <p:nvSpPr>
            <p:cNvPr id="16597" name="Rectangle 213"/>
            <p:cNvSpPr>
              <a:spLocks noChangeArrowheads="1"/>
            </p:cNvSpPr>
            <p:nvPr/>
          </p:nvSpPr>
          <p:spPr bwMode="auto">
            <a:xfrm>
              <a:off x="7886" y="15642"/>
              <a:ext cx="347" cy="202"/>
            </a:xfrm>
            <a:prstGeom prst="rect">
              <a:avLst/>
            </a:prstGeom>
            <a:noFill/>
            <a:ln w="9525">
              <a:noFill/>
              <a:miter lim="800000"/>
              <a:headEnd/>
              <a:tailEnd/>
            </a:ln>
          </p:spPr>
          <p:txBody>
            <a:bodyPr wrap="none" lIns="0" tIns="0" rIns="0" bIns="0">
              <a:spAutoFit/>
            </a:bodyPr>
            <a:lstStyle/>
            <a:p>
              <a:r>
                <a:rPr lang="fr-FR" sz="2100" b="1" i="1">
                  <a:solidFill>
                    <a:srgbClr val="000000"/>
                  </a:solidFill>
                  <a:latin typeface="Calibri" pitchFamily="34" charset="0"/>
                </a:rPr>
                <a:t>silico</a:t>
              </a:r>
              <a:endParaRPr lang="fr-FR"/>
            </a:p>
          </p:txBody>
        </p:sp>
        <p:sp>
          <p:nvSpPr>
            <p:cNvPr id="16598" name="Rectangle 214"/>
            <p:cNvSpPr>
              <a:spLocks noChangeArrowheads="1"/>
            </p:cNvSpPr>
            <p:nvPr/>
          </p:nvSpPr>
          <p:spPr bwMode="auto">
            <a:xfrm>
              <a:off x="6499" y="15845"/>
              <a:ext cx="1599" cy="202"/>
            </a:xfrm>
            <a:prstGeom prst="rect">
              <a:avLst/>
            </a:prstGeom>
            <a:noFill/>
            <a:ln w="9525">
              <a:noFill/>
              <a:miter lim="800000"/>
              <a:headEnd/>
              <a:tailEnd/>
            </a:ln>
          </p:spPr>
          <p:txBody>
            <a:bodyPr wrap="none" lIns="0" tIns="0" rIns="0" bIns="0">
              <a:spAutoFit/>
            </a:bodyPr>
            <a:lstStyle/>
            <a:p>
              <a:r>
                <a:rPr lang="fr-FR" sz="2100" b="1">
                  <a:solidFill>
                    <a:srgbClr val="000000"/>
                  </a:solidFill>
                  <a:latin typeface="Calibri" pitchFamily="34" charset="0"/>
                </a:rPr>
                <a:t>models of mammalian </a:t>
              </a:r>
              <a:endParaRPr lang="fr-FR"/>
            </a:p>
          </p:txBody>
        </p:sp>
        <p:sp>
          <p:nvSpPr>
            <p:cNvPr id="16599" name="Rectangle 215"/>
            <p:cNvSpPr>
              <a:spLocks noChangeArrowheads="1"/>
            </p:cNvSpPr>
            <p:nvPr/>
          </p:nvSpPr>
          <p:spPr bwMode="auto">
            <a:xfrm>
              <a:off x="6389" y="16047"/>
              <a:ext cx="1772" cy="202"/>
            </a:xfrm>
            <a:prstGeom prst="rect">
              <a:avLst/>
            </a:prstGeom>
            <a:noFill/>
            <a:ln w="9525">
              <a:noFill/>
              <a:miter lim="800000"/>
              <a:headEnd/>
              <a:tailEnd/>
            </a:ln>
          </p:spPr>
          <p:txBody>
            <a:bodyPr wrap="none" lIns="0" tIns="0" rIns="0" bIns="0">
              <a:spAutoFit/>
            </a:bodyPr>
            <a:lstStyle/>
            <a:p>
              <a:r>
                <a:rPr lang="fr-FR" sz="2100" b="1">
                  <a:solidFill>
                    <a:srgbClr val="000000"/>
                  </a:solidFill>
                  <a:latin typeface="Calibri" pitchFamily="34" charset="0"/>
                </a:rPr>
                <a:t>gastrointestinal digestion</a:t>
              </a:r>
              <a:endParaRPr lang="fr-FR"/>
            </a:p>
          </p:txBody>
        </p:sp>
        <p:sp>
          <p:nvSpPr>
            <p:cNvPr id="16600" name="Rectangle 216"/>
            <p:cNvSpPr>
              <a:spLocks noChangeArrowheads="1"/>
            </p:cNvSpPr>
            <p:nvPr/>
          </p:nvSpPr>
          <p:spPr bwMode="auto">
            <a:xfrm>
              <a:off x="7061" y="16250"/>
              <a:ext cx="443" cy="259"/>
            </a:xfrm>
            <a:prstGeom prst="rect">
              <a:avLst/>
            </a:prstGeom>
            <a:noFill/>
            <a:ln w="9525">
              <a:noFill/>
              <a:miter lim="800000"/>
              <a:headEnd/>
              <a:tailEnd/>
            </a:ln>
          </p:spPr>
          <p:txBody>
            <a:bodyPr wrap="none" lIns="0" tIns="0" rIns="0" bIns="0">
              <a:spAutoFit/>
            </a:bodyPr>
            <a:lstStyle/>
            <a:p>
              <a:r>
                <a:rPr lang="fr-FR" sz="2700" b="1">
                  <a:solidFill>
                    <a:srgbClr val="000000"/>
                  </a:solidFill>
                  <a:latin typeface="Calibri" pitchFamily="34" charset="0"/>
                </a:rPr>
                <a:t>WG2</a:t>
              </a:r>
              <a:endParaRPr lang="fr-FR"/>
            </a:p>
          </p:txBody>
        </p:sp>
        <p:sp>
          <p:nvSpPr>
            <p:cNvPr id="16601" name="Rectangle 217"/>
            <p:cNvSpPr>
              <a:spLocks noChangeArrowheads="1"/>
            </p:cNvSpPr>
            <p:nvPr/>
          </p:nvSpPr>
          <p:spPr bwMode="auto">
            <a:xfrm>
              <a:off x="6299" y="18688"/>
              <a:ext cx="202" cy="230"/>
            </a:xfrm>
            <a:prstGeom prst="rect">
              <a:avLst/>
            </a:prstGeom>
            <a:noFill/>
            <a:ln w="9525">
              <a:noFill/>
              <a:miter lim="800000"/>
              <a:headEnd/>
              <a:tailEnd/>
            </a:ln>
          </p:spPr>
          <p:txBody>
            <a:bodyPr wrap="none" lIns="0" tIns="0" rIns="0" bIns="0">
              <a:spAutoFit/>
            </a:bodyPr>
            <a:lstStyle/>
            <a:p>
              <a:r>
                <a:rPr lang="fr-FR" sz="2400">
                  <a:solidFill>
                    <a:srgbClr val="000000"/>
                  </a:solidFill>
                  <a:latin typeface="Calibri" pitchFamily="34" charset="0"/>
                </a:rPr>
                <a:t>A. </a:t>
              </a:r>
              <a:endParaRPr lang="fr-FR"/>
            </a:p>
          </p:txBody>
        </p:sp>
        <p:sp>
          <p:nvSpPr>
            <p:cNvPr id="16602" name="Rectangle 218"/>
            <p:cNvSpPr>
              <a:spLocks noChangeArrowheads="1"/>
            </p:cNvSpPr>
            <p:nvPr/>
          </p:nvSpPr>
          <p:spPr bwMode="auto">
            <a:xfrm>
              <a:off x="6503" y="18688"/>
              <a:ext cx="729" cy="230"/>
            </a:xfrm>
            <a:prstGeom prst="rect">
              <a:avLst/>
            </a:prstGeom>
            <a:noFill/>
            <a:ln w="9525">
              <a:noFill/>
              <a:miter lim="800000"/>
              <a:headEnd/>
              <a:tailEnd/>
            </a:ln>
          </p:spPr>
          <p:txBody>
            <a:bodyPr wrap="none" lIns="0" tIns="0" rIns="0" bIns="0">
              <a:spAutoFit/>
            </a:bodyPr>
            <a:lstStyle/>
            <a:p>
              <a:r>
                <a:rPr lang="fr-FR" sz="2400">
                  <a:solidFill>
                    <a:srgbClr val="000000"/>
                  </a:solidFill>
                  <a:latin typeface="Calibri" pitchFamily="34" charset="0"/>
                </a:rPr>
                <a:t>Brodkorb</a:t>
              </a:r>
              <a:endParaRPr lang="fr-FR"/>
            </a:p>
          </p:txBody>
        </p:sp>
        <p:sp>
          <p:nvSpPr>
            <p:cNvPr id="16603" name="Rectangle 219"/>
            <p:cNvSpPr>
              <a:spLocks noChangeArrowheads="1"/>
            </p:cNvSpPr>
            <p:nvPr/>
          </p:nvSpPr>
          <p:spPr bwMode="auto">
            <a:xfrm>
              <a:off x="6492" y="18922"/>
              <a:ext cx="549" cy="230"/>
            </a:xfrm>
            <a:prstGeom prst="rect">
              <a:avLst/>
            </a:prstGeom>
            <a:noFill/>
            <a:ln w="9525">
              <a:noFill/>
              <a:miter lim="800000"/>
              <a:headEnd/>
              <a:tailEnd/>
            </a:ln>
          </p:spPr>
          <p:txBody>
            <a:bodyPr wrap="none" lIns="0" tIns="0" rIns="0" bIns="0">
              <a:spAutoFit/>
            </a:bodyPr>
            <a:lstStyle/>
            <a:p>
              <a:r>
                <a:rPr lang="fr-FR" sz="2400">
                  <a:solidFill>
                    <a:srgbClr val="000000"/>
                  </a:solidFill>
                  <a:latin typeface="Calibri" pitchFamily="34" charset="0"/>
                </a:rPr>
                <a:t>Ireland</a:t>
              </a:r>
              <a:endParaRPr lang="fr-FR"/>
            </a:p>
          </p:txBody>
        </p:sp>
        <p:pic>
          <p:nvPicPr>
            <p:cNvPr id="16604" name="Picture 220"/>
            <p:cNvPicPr>
              <a:picLocks noChangeAspect="1" noChangeArrowheads="1"/>
            </p:cNvPicPr>
            <p:nvPr/>
          </p:nvPicPr>
          <p:blipFill>
            <a:blip r:embed="rId13"/>
            <a:srcRect/>
            <a:stretch>
              <a:fillRect/>
            </a:stretch>
          </p:blipFill>
          <p:spPr bwMode="auto">
            <a:xfrm>
              <a:off x="6319" y="17555"/>
              <a:ext cx="903" cy="1064"/>
            </a:xfrm>
            <a:prstGeom prst="rect">
              <a:avLst/>
            </a:prstGeom>
            <a:noFill/>
            <a:ln w="9525">
              <a:noFill/>
              <a:miter lim="800000"/>
              <a:headEnd/>
              <a:tailEnd/>
            </a:ln>
          </p:spPr>
        </p:pic>
        <p:grpSp>
          <p:nvGrpSpPr>
            <p:cNvPr id="16609" name="Group 225"/>
            <p:cNvGrpSpPr>
              <a:grpSpLocks/>
            </p:cNvGrpSpPr>
            <p:nvPr/>
          </p:nvGrpSpPr>
          <p:grpSpPr bwMode="auto">
            <a:xfrm>
              <a:off x="6017" y="16627"/>
              <a:ext cx="2524" cy="908"/>
              <a:chOff x="6017" y="16627"/>
              <a:chExt cx="2524" cy="908"/>
            </a:xfrm>
          </p:grpSpPr>
          <p:sp>
            <p:nvSpPr>
              <p:cNvPr id="16605" name="Rectangle 221"/>
              <p:cNvSpPr>
                <a:spLocks noChangeArrowheads="1"/>
              </p:cNvSpPr>
              <p:nvPr/>
            </p:nvSpPr>
            <p:spPr bwMode="auto">
              <a:xfrm>
                <a:off x="6017" y="16627"/>
                <a:ext cx="2523" cy="907"/>
              </a:xfrm>
              <a:prstGeom prst="rect">
                <a:avLst/>
              </a:prstGeom>
              <a:solidFill>
                <a:srgbClr val="FF0000"/>
              </a:solidFill>
              <a:ln w="9525">
                <a:noFill/>
                <a:miter lim="800000"/>
                <a:headEnd/>
                <a:tailEnd/>
              </a:ln>
            </p:spPr>
            <p:txBody>
              <a:bodyPr/>
              <a:lstStyle/>
              <a:p>
                <a:endParaRPr lang="fr-FR"/>
              </a:p>
            </p:txBody>
          </p:sp>
          <p:pic>
            <p:nvPicPr>
              <p:cNvPr id="16606" name="Picture 222"/>
              <p:cNvPicPr>
                <a:picLocks noChangeAspect="1" noChangeArrowheads="1"/>
              </p:cNvPicPr>
              <p:nvPr/>
            </p:nvPicPr>
            <p:blipFill>
              <a:blip r:embed="rId14"/>
              <a:srcRect/>
              <a:stretch>
                <a:fillRect/>
              </a:stretch>
            </p:blipFill>
            <p:spPr bwMode="auto">
              <a:xfrm>
                <a:off x="6018" y="16627"/>
                <a:ext cx="2523" cy="908"/>
              </a:xfrm>
              <a:prstGeom prst="rect">
                <a:avLst/>
              </a:prstGeom>
              <a:noFill/>
              <a:ln w="9525">
                <a:noFill/>
                <a:miter lim="800000"/>
                <a:headEnd/>
                <a:tailEnd/>
              </a:ln>
            </p:spPr>
          </p:pic>
          <p:sp>
            <p:nvSpPr>
              <p:cNvPr id="16607" name="Rectangle 223"/>
              <p:cNvSpPr>
                <a:spLocks noChangeArrowheads="1"/>
              </p:cNvSpPr>
              <p:nvPr/>
            </p:nvSpPr>
            <p:spPr bwMode="auto">
              <a:xfrm>
                <a:off x="6017" y="16627"/>
                <a:ext cx="2523" cy="907"/>
              </a:xfrm>
              <a:prstGeom prst="rect">
                <a:avLst/>
              </a:prstGeom>
              <a:solidFill>
                <a:srgbClr val="FF0000"/>
              </a:solidFill>
              <a:ln w="9525">
                <a:noFill/>
                <a:miter lim="800000"/>
                <a:headEnd/>
                <a:tailEnd/>
              </a:ln>
            </p:spPr>
            <p:txBody>
              <a:bodyPr/>
              <a:lstStyle/>
              <a:p>
                <a:endParaRPr lang="fr-FR"/>
              </a:p>
            </p:txBody>
          </p:sp>
          <p:sp>
            <p:nvSpPr>
              <p:cNvPr id="16608" name="Rectangle 224"/>
              <p:cNvSpPr>
                <a:spLocks noChangeArrowheads="1"/>
              </p:cNvSpPr>
              <p:nvPr/>
            </p:nvSpPr>
            <p:spPr bwMode="auto">
              <a:xfrm>
                <a:off x="6018" y="16627"/>
                <a:ext cx="2523" cy="908"/>
              </a:xfrm>
              <a:prstGeom prst="rect">
                <a:avLst/>
              </a:prstGeom>
              <a:noFill/>
              <a:ln w="14288" cap="rnd">
                <a:solidFill>
                  <a:srgbClr val="000000"/>
                </a:solidFill>
                <a:miter lim="800000"/>
                <a:headEnd/>
                <a:tailEnd/>
              </a:ln>
            </p:spPr>
            <p:txBody>
              <a:bodyPr/>
              <a:lstStyle/>
              <a:p>
                <a:endParaRPr lang="fr-FR"/>
              </a:p>
            </p:txBody>
          </p:sp>
        </p:grpSp>
        <p:sp>
          <p:nvSpPr>
            <p:cNvPr id="16610" name="Rectangle 226"/>
            <p:cNvSpPr>
              <a:spLocks noChangeArrowheads="1"/>
            </p:cNvSpPr>
            <p:nvPr/>
          </p:nvSpPr>
          <p:spPr bwMode="auto">
            <a:xfrm>
              <a:off x="6162" y="16674"/>
              <a:ext cx="2252" cy="202"/>
            </a:xfrm>
            <a:prstGeom prst="rect">
              <a:avLst/>
            </a:prstGeom>
            <a:noFill/>
            <a:ln w="9525">
              <a:noFill/>
              <a:miter lim="800000"/>
              <a:headEnd/>
              <a:tailEnd/>
            </a:ln>
          </p:spPr>
          <p:txBody>
            <a:bodyPr wrap="none" lIns="0" tIns="0" rIns="0" bIns="0">
              <a:spAutoFit/>
            </a:bodyPr>
            <a:lstStyle/>
            <a:p>
              <a:r>
                <a:rPr lang="fr-FR" sz="2100">
                  <a:solidFill>
                    <a:srgbClr val="000000"/>
                  </a:solidFill>
                  <a:latin typeface="Calibri" pitchFamily="34" charset="0"/>
                </a:rPr>
                <a:t>Digestion models harmonization </a:t>
              </a:r>
              <a:endParaRPr lang="fr-FR"/>
            </a:p>
          </p:txBody>
        </p:sp>
        <p:sp>
          <p:nvSpPr>
            <p:cNvPr id="16611" name="Rectangle 227"/>
            <p:cNvSpPr>
              <a:spLocks noChangeArrowheads="1"/>
            </p:cNvSpPr>
            <p:nvPr/>
          </p:nvSpPr>
          <p:spPr bwMode="auto">
            <a:xfrm>
              <a:off x="6315" y="16876"/>
              <a:ext cx="860" cy="202"/>
            </a:xfrm>
            <a:prstGeom prst="rect">
              <a:avLst/>
            </a:prstGeom>
            <a:noFill/>
            <a:ln w="9525">
              <a:noFill/>
              <a:miter lim="800000"/>
              <a:headEnd/>
              <a:tailEnd/>
            </a:ln>
          </p:spPr>
          <p:txBody>
            <a:bodyPr wrap="none" lIns="0" tIns="0" rIns="0" bIns="0">
              <a:spAutoFit/>
            </a:bodyPr>
            <a:lstStyle/>
            <a:p>
              <a:r>
                <a:rPr lang="fr-FR" sz="2100">
                  <a:solidFill>
                    <a:srgbClr val="000000"/>
                  </a:solidFill>
                  <a:latin typeface="Calibri" pitchFamily="34" charset="0"/>
                </a:rPr>
                <a:t>Comparison </a:t>
              </a:r>
              <a:endParaRPr lang="fr-FR"/>
            </a:p>
          </p:txBody>
        </p:sp>
        <p:sp>
          <p:nvSpPr>
            <p:cNvPr id="16612" name="Rectangle 228"/>
            <p:cNvSpPr>
              <a:spLocks noChangeArrowheads="1"/>
            </p:cNvSpPr>
            <p:nvPr/>
          </p:nvSpPr>
          <p:spPr bwMode="auto">
            <a:xfrm>
              <a:off x="7181" y="16876"/>
              <a:ext cx="477" cy="202"/>
            </a:xfrm>
            <a:prstGeom prst="rect">
              <a:avLst/>
            </a:prstGeom>
            <a:noFill/>
            <a:ln w="9525">
              <a:noFill/>
              <a:miter lim="800000"/>
              <a:headEnd/>
              <a:tailEnd/>
            </a:ln>
          </p:spPr>
          <p:txBody>
            <a:bodyPr wrap="none" lIns="0" tIns="0" rIns="0" bIns="0">
              <a:spAutoFit/>
            </a:bodyPr>
            <a:lstStyle/>
            <a:p>
              <a:r>
                <a:rPr lang="fr-FR" sz="2100" i="1">
                  <a:solidFill>
                    <a:srgbClr val="000000"/>
                  </a:solidFill>
                  <a:latin typeface="Calibri" pitchFamily="34" charset="0"/>
                </a:rPr>
                <a:t>in vitro</a:t>
              </a:r>
              <a:endParaRPr lang="fr-FR"/>
            </a:p>
          </p:txBody>
        </p:sp>
        <p:sp>
          <p:nvSpPr>
            <p:cNvPr id="16613" name="Rectangle 229"/>
            <p:cNvSpPr>
              <a:spLocks noChangeArrowheads="1"/>
            </p:cNvSpPr>
            <p:nvPr/>
          </p:nvSpPr>
          <p:spPr bwMode="auto">
            <a:xfrm>
              <a:off x="7700" y="16876"/>
              <a:ext cx="103" cy="202"/>
            </a:xfrm>
            <a:prstGeom prst="rect">
              <a:avLst/>
            </a:prstGeom>
            <a:noFill/>
            <a:ln w="9525">
              <a:noFill/>
              <a:miter lim="800000"/>
              <a:headEnd/>
              <a:tailEnd/>
            </a:ln>
          </p:spPr>
          <p:txBody>
            <a:bodyPr wrap="none" lIns="0" tIns="0" rIns="0" bIns="0">
              <a:spAutoFit/>
            </a:bodyPr>
            <a:lstStyle/>
            <a:p>
              <a:r>
                <a:rPr lang="fr-FR" sz="2100">
                  <a:solidFill>
                    <a:srgbClr val="000000"/>
                  </a:solidFill>
                  <a:latin typeface="Calibri" pitchFamily="34" charset="0"/>
                </a:rPr>
                <a:t>/ </a:t>
              </a:r>
              <a:endParaRPr lang="fr-FR"/>
            </a:p>
          </p:txBody>
        </p:sp>
        <p:sp>
          <p:nvSpPr>
            <p:cNvPr id="16614" name="Rectangle 230"/>
            <p:cNvSpPr>
              <a:spLocks noChangeArrowheads="1"/>
            </p:cNvSpPr>
            <p:nvPr/>
          </p:nvSpPr>
          <p:spPr bwMode="auto">
            <a:xfrm>
              <a:off x="7803" y="16876"/>
              <a:ext cx="438" cy="202"/>
            </a:xfrm>
            <a:prstGeom prst="rect">
              <a:avLst/>
            </a:prstGeom>
            <a:noFill/>
            <a:ln w="9525">
              <a:noFill/>
              <a:miter lim="800000"/>
              <a:headEnd/>
              <a:tailEnd/>
            </a:ln>
          </p:spPr>
          <p:txBody>
            <a:bodyPr wrap="none" lIns="0" tIns="0" rIns="0" bIns="0">
              <a:spAutoFit/>
            </a:bodyPr>
            <a:lstStyle/>
            <a:p>
              <a:r>
                <a:rPr lang="fr-FR" sz="2100" i="1">
                  <a:solidFill>
                    <a:srgbClr val="000000"/>
                  </a:solidFill>
                  <a:latin typeface="Calibri" pitchFamily="34" charset="0"/>
                </a:rPr>
                <a:t>in vivo</a:t>
              </a:r>
              <a:endParaRPr lang="fr-FR"/>
            </a:p>
          </p:txBody>
        </p:sp>
        <p:sp>
          <p:nvSpPr>
            <p:cNvPr id="16615" name="Rectangle 231"/>
            <p:cNvSpPr>
              <a:spLocks noChangeArrowheads="1"/>
            </p:cNvSpPr>
            <p:nvPr/>
          </p:nvSpPr>
          <p:spPr bwMode="auto">
            <a:xfrm>
              <a:off x="6153" y="17079"/>
              <a:ext cx="2269" cy="202"/>
            </a:xfrm>
            <a:prstGeom prst="rect">
              <a:avLst/>
            </a:prstGeom>
            <a:noFill/>
            <a:ln w="9525">
              <a:noFill/>
              <a:miter lim="800000"/>
              <a:headEnd/>
              <a:tailEnd/>
            </a:ln>
          </p:spPr>
          <p:txBody>
            <a:bodyPr wrap="none" lIns="0" tIns="0" rIns="0" bIns="0">
              <a:spAutoFit/>
            </a:bodyPr>
            <a:lstStyle/>
            <a:p>
              <a:r>
                <a:rPr lang="fr-FR" sz="2100">
                  <a:solidFill>
                    <a:srgbClr val="000000"/>
                  </a:solidFill>
                  <a:latin typeface="Calibri" pitchFamily="34" charset="0"/>
                </a:rPr>
                <a:t>Digestion products identification </a:t>
              </a:r>
              <a:endParaRPr lang="fr-FR"/>
            </a:p>
          </p:txBody>
        </p:sp>
        <p:sp>
          <p:nvSpPr>
            <p:cNvPr id="16616" name="Rectangle 232"/>
            <p:cNvSpPr>
              <a:spLocks noChangeArrowheads="1"/>
            </p:cNvSpPr>
            <p:nvPr/>
          </p:nvSpPr>
          <p:spPr bwMode="auto">
            <a:xfrm>
              <a:off x="6225" y="17281"/>
              <a:ext cx="2088" cy="202"/>
            </a:xfrm>
            <a:prstGeom prst="rect">
              <a:avLst/>
            </a:prstGeom>
            <a:noFill/>
            <a:ln w="9525">
              <a:noFill/>
              <a:miter lim="800000"/>
              <a:headEnd/>
              <a:tailEnd/>
            </a:ln>
          </p:spPr>
          <p:txBody>
            <a:bodyPr wrap="none" lIns="0" tIns="0" rIns="0" bIns="0">
              <a:spAutoFit/>
            </a:bodyPr>
            <a:lstStyle/>
            <a:p>
              <a:r>
                <a:rPr lang="fr-FR" sz="2100">
                  <a:solidFill>
                    <a:srgbClr val="000000"/>
                  </a:solidFill>
                  <a:latin typeface="Calibri" pitchFamily="34" charset="0"/>
                </a:rPr>
                <a:t>BFC absorption /bioavailability</a:t>
              </a:r>
              <a:endParaRPr lang="fr-FR"/>
            </a:p>
          </p:txBody>
        </p:sp>
        <p:pic>
          <p:nvPicPr>
            <p:cNvPr id="16617" name="Picture 233"/>
            <p:cNvPicPr>
              <a:picLocks noChangeAspect="1" noChangeArrowheads="1"/>
            </p:cNvPicPr>
            <p:nvPr/>
          </p:nvPicPr>
          <p:blipFill>
            <a:blip r:embed="rId15"/>
            <a:srcRect/>
            <a:stretch>
              <a:fillRect/>
            </a:stretch>
          </p:blipFill>
          <p:spPr bwMode="auto">
            <a:xfrm>
              <a:off x="7441" y="17552"/>
              <a:ext cx="953" cy="1064"/>
            </a:xfrm>
            <a:prstGeom prst="rect">
              <a:avLst/>
            </a:prstGeom>
            <a:noFill/>
            <a:ln w="9525">
              <a:noFill/>
              <a:miter lim="800000"/>
              <a:headEnd/>
              <a:tailEnd/>
            </a:ln>
          </p:spPr>
        </p:pic>
        <p:grpSp>
          <p:nvGrpSpPr>
            <p:cNvPr id="16623" name="Group 239"/>
            <p:cNvGrpSpPr>
              <a:grpSpLocks/>
            </p:cNvGrpSpPr>
            <p:nvPr/>
          </p:nvGrpSpPr>
          <p:grpSpPr bwMode="auto">
            <a:xfrm>
              <a:off x="7189" y="14775"/>
              <a:ext cx="252" cy="413"/>
              <a:chOff x="7189" y="14775"/>
              <a:chExt cx="252" cy="413"/>
            </a:xfrm>
          </p:grpSpPr>
          <p:sp>
            <p:nvSpPr>
              <p:cNvPr id="16621" name="Freeform 237"/>
              <p:cNvSpPr>
                <a:spLocks/>
              </p:cNvSpPr>
              <p:nvPr/>
            </p:nvSpPr>
            <p:spPr bwMode="auto">
              <a:xfrm>
                <a:off x="7189" y="14775"/>
                <a:ext cx="252" cy="413"/>
              </a:xfrm>
              <a:custGeom>
                <a:avLst/>
                <a:gdLst/>
                <a:ahLst/>
                <a:cxnLst>
                  <a:cxn ang="0">
                    <a:pos x="126" y="0"/>
                  </a:cxn>
                  <a:cxn ang="0">
                    <a:pos x="252" y="83"/>
                  </a:cxn>
                  <a:cxn ang="0">
                    <a:pos x="189" y="83"/>
                  </a:cxn>
                  <a:cxn ang="0">
                    <a:pos x="189" y="330"/>
                  </a:cxn>
                  <a:cxn ang="0">
                    <a:pos x="252" y="330"/>
                  </a:cxn>
                  <a:cxn ang="0">
                    <a:pos x="126" y="413"/>
                  </a:cxn>
                  <a:cxn ang="0">
                    <a:pos x="0" y="330"/>
                  </a:cxn>
                  <a:cxn ang="0">
                    <a:pos x="63" y="330"/>
                  </a:cxn>
                  <a:cxn ang="0">
                    <a:pos x="63" y="83"/>
                  </a:cxn>
                  <a:cxn ang="0">
                    <a:pos x="0" y="83"/>
                  </a:cxn>
                  <a:cxn ang="0">
                    <a:pos x="126" y="0"/>
                  </a:cxn>
                </a:cxnLst>
                <a:rect l="0" t="0" r="r" b="b"/>
                <a:pathLst>
                  <a:path w="252" h="413">
                    <a:moveTo>
                      <a:pt x="126" y="0"/>
                    </a:moveTo>
                    <a:lnTo>
                      <a:pt x="252" y="83"/>
                    </a:lnTo>
                    <a:lnTo>
                      <a:pt x="189" y="83"/>
                    </a:lnTo>
                    <a:lnTo>
                      <a:pt x="189" y="330"/>
                    </a:lnTo>
                    <a:lnTo>
                      <a:pt x="252" y="330"/>
                    </a:lnTo>
                    <a:lnTo>
                      <a:pt x="126" y="413"/>
                    </a:lnTo>
                    <a:lnTo>
                      <a:pt x="0" y="330"/>
                    </a:lnTo>
                    <a:lnTo>
                      <a:pt x="63" y="330"/>
                    </a:lnTo>
                    <a:lnTo>
                      <a:pt x="63" y="83"/>
                    </a:lnTo>
                    <a:lnTo>
                      <a:pt x="0" y="83"/>
                    </a:lnTo>
                    <a:lnTo>
                      <a:pt x="126" y="0"/>
                    </a:lnTo>
                    <a:close/>
                  </a:path>
                </a:pathLst>
              </a:custGeom>
              <a:solidFill>
                <a:srgbClr val="BBE0E3"/>
              </a:solidFill>
              <a:ln w="9525">
                <a:noFill/>
                <a:round/>
                <a:headEnd/>
                <a:tailEnd/>
              </a:ln>
            </p:spPr>
            <p:txBody>
              <a:bodyPr/>
              <a:lstStyle/>
              <a:p>
                <a:endParaRPr lang="fr-FR"/>
              </a:p>
            </p:txBody>
          </p:sp>
          <p:sp>
            <p:nvSpPr>
              <p:cNvPr id="16622" name="Freeform 238"/>
              <p:cNvSpPr>
                <a:spLocks/>
              </p:cNvSpPr>
              <p:nvPr/>
            </p:nvSpPr>
            <p:spPr bwMode="auto">
              <a:xfrm>
                <a:off x="7189" y="14775"/>
                <a:ext cx="252" cy="413"/>
              </a:xfrm>
              <a:custGeom>
                <a:avLst/>
                <a:gdLst/>
                <a:ahLst/>
                <a:cxnLst>
                  <a:cxn ang="0">
                    <a:pos x="126" y="0"/>
                  </a:cxn>
                  <a:cxn ang="0">
                    <a:pos x="252" y="83"/>
                  </a:cxn>
                  <a:cxn ang="0">
                    <a:pos x="189" y="83"/>
                  </a:cxn>
                  <a:cxn ang="0">
                    <a:pos x="189" y="330"/>
                  </a:cxn>
                  <a:cxn ang="0">
                    <a:pos x="252" y="330"/>
                  </a:cxn>
                  <a:cxn ang="0">
                    <a:pos x="126" y="413"/>
                  </a:cxn>
                  <a:cxn ang="0">
                    <a:pos x="0" y="330"/>
                  </a:cxn>
                  <a:cxn ang="0">
                    <a:pos x="63" y="330"/>
                  </a:cxn>
                  <a:cxn ang="0">
                    <a:pos x="63" y="83"/>
                  </a:cxn>
                  <a:cxn ang="0">
                    <a:pos x="0" y="83"/>
                  </a:cxn>
                  <a:cxn ang="0">
                    <a:pos x="126" y="0"/>
                  </a:cxn>
                </a:cxnLst>
                <a:rect l="0" t="0" r="r" b="b"/>
                <a:pathLst>
                  <a:path w="252" h="413">
                    <a:moveTo>
                      <a:pt x="126" y="0"/>
                    </a:moveTo>
                    <a:lnTo>
                      <a:pt x="252" y="83"/>
                    </a:lnTo>
                    <a:lnTo>
                      <a:pt x="189" y="83"/>
                    </a:lnTo>
                    <a:lnTo>
                      <a:pt x="189" y="330"/>
                    </a:lnTo>
                    <a:lnTo>
                      <a:pt x="252" y="330"/>
                    </a:lnTo>
                    <a:lnTo>
                      <a:pt x="126" y="413"/>
                    </a:lnTo>
                    <a:lnTo>
                      <a:pt x="0" y="330"/>
                    </a:lnTo>
                    <a:lnTo>
                      <a:pt x="63" y="330"/>
                    </a:lnTo>
                    <a:lnTo>
                      <a:pt x="63" y="83"/>
                    </a:lnTo>
                    <a:lnTo>
                      <a:pt x="0" y="83"/>
                    </a:lnTo>
                    <a:lnTo>
                      <a:pt x="126" y="0"/>
                    </a:lnTo>
                    <a:close/>
                  </a:path>
                </a:pathLst>
              </a:custGeom>
              <a:noFill/>
              <a:ln w="14288" cap="rnd">
                <a:solidFill>
                  <a:srgbClr val="000000"/>
                </a:solidFill>
                <a:prstDash val="solid"/>
                <a:round/>
                <a:headEnd/>
                <a:tailEnd/>
              </a:ln>
            </p:spPr>
            <p:txBody>
              <a:bodyPr/>
              <a:lstStyle/>
              <a:p>
                <a:endParaRPr lang="fr-FR"/>
              </a:p>
            </p:txBody>
          </p:sp>
        </p:grpSp>
        <p:grpSp>
          <p:nvGrpSpPr>
            <p:cNvPr id="16626" name="Group 242"/>
            <p:cNvGrpSpPr>
              <a:grpSpLocks/>
            </p:cNvGrpSpPr>
            <p:nvPr/>
          </p:nvGrpSpPr>
          <p:grpSpPr bwMode="auto">
            <a:xfrm>
              <a:off x="6209" y="15460"/>
              <a:ext cx="2214" cy="1166"/>
              <a:chOff x="6209" y="15460"/>
              <a:chExt cx="2214" cy="1166"/>
            </a:xfrm>
          </p:grpSpPr>
          <p:sp>
            <p:nvSpPr>
              <p:cNvPr id="16624" name="Freeform 240"/>
              <p:cNvSpPr>
                <a:spLocks/>
              </p:cNvSpPr>
              <p:nvPr/>
            </p:nvSpPr>
            <p:spPr bwMode="auto">
              <a:xfrm>
                <a:off x="6209" y="15460"/>
                <a:ext cx="2214" cy="1166"/>
              </a:xfrm>
              <a:custGeom>
                <a:avLst/>
                <a:gdLst/>
                <a:ahLst/>
                <a:cxnLst>
                  <a:cxn ang="0">
                    <a:pos x="1071" y="0"/>
                  </a:cxn>
                  <a:cxn ang="0">
                    <a:pos x="0" y="1071"/>
                  </a:cxn>
                  <a:cxn ang="0">
                    <a:pos x="0" y="5354"/>
                  </a:cxn>
                  <a:cxn ang="0">
                    <a:pos x="1071" y="6425"/>
                  </a:cxn>
                  <a:cxn ang="0">
                    <a:pos x="11129" y="6425"/>
                  </a:cxn>
                  <a:cxn ang="0">
                    <a:pos x="12200" y="5354"/>
                  </a:cxn>
                  <a:cxn ang="0">
                    <a:pos x="12200" y="1071"/>
                  </a:cxn>
                  <a:cxn ang="0">
                    <a:pos x="11129" y="0"/>
                  </a:cxn>
                  <a:cxn ang="0">
                    <a:pos x="1071" y="0"/>
                  </a:cxn>
                </a:cxnLst>
                <a:rect l="0" t="0" r="r" b="b"/>
                <a:pathLst>
                  <a:path w="12200" h="6425">
                    <a:moveTo>
                      <a:pt x="1071" y="0"/>
                    </a:moveTo>
                    <a:cubicBezTo>
                      <a:pt x="480" y="0"/>
                      <a:pt x="0" y="479"/>
                      <a:pt x="0" y="1071"/>
                    </a:cubicBezTo>
                    <a:lnTo>
                      <a:pt x="0" y="5354"/>
                    </a:lnTo>
                    <a:cubicBezTo>
                      <a:pt x="0" y="5945"/>
                      <a:pt x="480" y="6425"/>
                      <a:pt x="1071" y="6425"/>
                    </a:cubicBezTo>
                    <a:lnTo>
                      <a:pt x="11129" y="6425"/>
                    </a:lnTo>
                    <a:cubicBezTo>
                      <a:pt x="11721" y="6425"/>
                      <a:pt x="12200" y="5945"/>
                      <a:pt x="12200" y="5354"/>
                    </a:cubicBezTo>
                    <a:lnTo>
                      <a:pt x="12200" y="1071"/>
                    </a:lnTo>
                    <a:cubicBezTo>
                      <a:pt x="12200" y="479"/>
                      <a:pt x="11721" y="0"/>
                      <a:pt x="11129" y="0"/>
                    </a:cubicBezTo>
                    <a:lnTo>
                      <a:pt x="1071" y="0"/>
                    </a:lnTo>
                    <a:close/>
                  </a:path>
                </a:pathLst>
              </a:custGeom>
              <a:solidFill>
                <a:srgbClr val="FF0000"/>
              </a:solidFill>
              <a:ln w="0">
                <a:solidFill>
                  <a:srgbClr val="000000"/>
                </a:solidFill>
                <a:prstDash val="solid"/>
                <a:round/>
                <a:headEnd/>
                <a:tailEnd/>
              </a:ln>
            </p:spPr>
            <p:txBody>
              <a:bodyPr/>
              <a:lstStyle/>
              <a:p>
                <a:endParaRPr lang="fr-FR"/>
              </a:p>
            </p:txBody>
          </p:sp>
          <p:sp>
            <p:nvSpPr>
              <p:cNvPr id="16625" name="Freeform 241"/>
              <p:cNvSpPr>
                <a:spLocks/>
              </p:cNvSpPr>
              <p:nvPr/>
            </p:nvSpPr>
            <p:spPr bwMode="auto">
              <a:xfrm>
                <a:off x="6209" y="15460"/>
                <a:ext cx="2214" cy="1166"/>
              </a:xfrm>
              <a:custGeom>
                <a:avLst/>
                <a:gdLst/>
                <a:ahLst/>
                <a:cxnLst>
                  <a:cxn ang="0">
                    <a:pos x="1071" y="0"/>
                  </a:cxn>
                  <a:cxn ang="0">
                    <a:pos x="0" y="1071"/>
                  </a:cxn>
                  <a:cxn ang="0">
                    <a:pos x="0" y="5354"/>
                  </a:cxn>
                  <a:cxn ang="0">
                    <a:pos x="1071" y="6425"/>
                  </a:cxn>
                  <a:cxn ang="0">
                    <a:pos x="11129" y="6425"/>
                  </a:cxn>
                  <a:cxn ang="0">
                    <a:pos x="12200" y="5354"/>
                  </a:cxn>
                  <a:cxn ang="0">
                    <a:pos x="12200" y="1071"/>
                  </a:cxn>
                  <a:cxn ang="0">
                    <a:pos x="11129" y="0"/>
                  </a:cxn>
                  <a:cxn ang="0">
                    <a:pos x="1071" y="0"/>
                  </a:cxn>
                </a:cxnLst>
                <a:rect l="0" t="0" r="r" b="b"/>
                <a:pathLst>
                  <a:path w="12200" h="6425">
                    <a:moveTo>
                      <a:pt x="1071" y="0"/>
                    </a:moveTo>
                    <a:cubicBezTo>
                      <a:pt x="480" y="0"/>
                      <a:pt x="0" y="479"/>
                      <a:pt x="0" y="1071"/>
                    </a:cubicBezTo>
                    <a:lnTo>
                      <a:pt x="0" y="5354"/>
                    </a:lnTo>
                    <a:cubicBezTo>
                      <a:pt x="0" y="5945"/>
                      <a:pt x="480" y="6425"/>
                      <a:pt x="1071" y="6425"/>
                    </a:cubicBezTo>
                    <a:lnTo>
                      <a:pt x="11129" y="6425"/>
                    </a:lnTo>
                    <a:cubicBezTo>
                      <a:pt x="11721" y="6425"/>
                      <a:pt x="12200" y="5945"/>
                      <a:pt x="12200" y="5354"/>
                    </a:cubicBezTo>
                    <a:lnTo>
                      <a:pt x="12200" y="1071"/>
                    </a:lnTo>
                    <a:cubicBezTo>
                      <a:pt x="12200" y="479"/>
                      <a:pt x="11721" y="0"/>
                      <a:pt x="11129" y="0"/>
                    </a:cubicBezTo>
                    <a:lnTo>
                      <a:pt x="1071" y="0"/>
                    </a:lnTo>
                    <a:close/>
                  </a:path>
                </a:pathLst>
              </a:custGeom>
              <a:noFill/>
              <a:ln w="14288" cap="rnd">
                <a:solidFill>
                  <a:srgbClr val="000000"/>
                </a:solidFill>
                <a:prstDash val="solid"/>
                <a:round/>
                <a:headEnd/>
                <a:tailEnd/>
              </a:ln>
            </p:spPr>
            <p:txBody>
              <a:bodyPr/>
              <a:lstStyle/>
              <a:p>
                <a:endParaRPr lang="fr-FR"/>
              </a:p>
            </p:txBody>
          </p:sp>
        </p:grpSp>
        <p:sp>
          <p:nvSpPr>
            <p:cNvPr id="16627" name="Rectangle 243"/>
            <p:cNvSpPr>
              <a:spLocks noChangeArrowheads="1"/>
            </p:cNvSpPr>
            <p:nvPr/>
          </p:nvSpPr>
          <p:spPr bwMode="auto">
            <a:xfrm>
              <a:off x="6331" y="15642"/>
              <a:ext cx="498" cy="202"/>
            </a:xfrm>
            <a:prstGeom prst="rect">
              <a:avLst/>
            </a:prstGeom>
            <a:noFill/>
            <a:ln w="9525">
              <a:noFill/>
              <a:miter lim="800000"/>
              <a:headEnd/>
              <a:tailEnd/>
            </a:ln>
          </p:spPr>
          <p:txBody>
            <a:bodyPr wrap="none" lIns="0" tIns="0" rIns="0" bIns="0">
              <a:spAutoFit/>
            </a:bodyPr>
            <a:lstStyle/>
            <a:p>
              <a:r>
                <a:rPr lang="fr-FR" sz="2100" b="1" i="1">
                  <a:solidFill>
                    <a:srgbClr val="000000"/>
                  </a:solidFill>
                  <a:latin typeface="Calibri" pitchFamily="34" charset="0"/>
                </a:rPr>
                <a:t>In vitro</a:t>
              </a:r>
              <a:endParaRPr lang="fr-FR"/>
            </a:p>
          </p:txBody>
        </p:sp>
        <p:sp>
          <p:nvSpPr>
            <p:cNvPr id="16628" name="Rectangle 244"/>
            <p:cNvSpPr>
              <a:spLocks noChangeArrowheads="1"/>
            </p:cNvSpPr>
            <p:nvPr/>
          </p:nvSpPr>
          <p:spPr bwMode="auto">
            <a:xfrm>
              <a:off x="6834" y="15642"/>
              <a:ext cx="81" cy="202"/>
            </a:xfrm>
            <a:prstGeom prst="rect">
              <a:avLst/>
            </a:prstGeom>
            <a:noFill/>
            <a:ln w="9525">
              <a:noFill/>
              <a:miter lim="800000"/>
              <a:headEnd/>
              <a:tailEnd/>
            </a:ln>
          </p:spPr>
          <p:txBody>
            <a:bodyPr wrap="none" lIns="0" tIns="0" rIns="0" bIns="0">
              <a:spAutoFit/>
            </a:bodyPr>
            <a:lstStyle/>
            <a:p>
              <a:r>
                <a:rPr lang="fr-FR" sz="2100" b="1">
                  <a:solidFill>
                    <a:srgbClr val="000000"/>
                  </a:solidFill>
                  <a:latin typeface="Calibri" pitchFamily="34" charset="0"/>
                </a:rPr>
                <a:t>, </a:t>
              </a:r>
              <a:endParaRPr lang="fr-FR"/>
            </a:p>
          </p:txBody>
        </p:sp>
        <p:sp>
          <p:nvSpPr>
            <p:cNvPr id="16629" name="Rectangle 245"/>
            <p:cNvSpPr>
              <a:spLocks noChangeArrowheads="1"/>
            </p:cNvSpPr>
            <p:nvPr/>
          </p:nvSpPr>
          <p:spPr bwMode="auto">
            <a:xfrm>
              <a:off x="6916" y="15642"/>
              <a:ext cx="456" cy="202"/>
            </a:xfrm>
            <a:prstGeom prst="rect">
              <a:avLst/>
            </a:prstGeom>
            <a:noFill/>
            <a:ln w="9525">
              <a:noFill/>
              <a:miter lim="800000"/>
              <a:headEnd/>
              <a:tailEnd/>
            </a:ln>
          </p:spPr>
          <p:txBody>
            <a:bodyPr wrap="none" lIns="0" tIns="0" rIns="0" bIns="0">
              <a:spAutoFit/>
            </a:bodyPr>
            <a:lstStyle/>
            <a:p>
              <a:r>
                <a:rPr lang="fr-FR" sz="2100" b="1" i="1">
                  <a:solidFill>
                    <a:srgbClr val="000000"/>
                  </a:solidFill>
                  <a:latin typeface="Calibri" pitchFamily="34" charset="0"/>
                </a:rPr>
                <a:t>in vivo</a:t>
              </a:r>
              <a:endParaRPr lang="fr-FR"/>
            </a:p>
          </p:txBody>
        </p:sp>
        <p:sp>
          <p:nvSpPr>
            <p:cNvPr id="16630" name="Rectangle 246"/>
            <p:cNvSpPr>
              <a:spLocks noChangeArrowheads="1"/>
            </p:cNvSpPr>
            <p:nvPr/>
          </p:nvSpPr>
          <p:spPr bwMode="auto">
            <a:xfrm>
              <a:off x="7414" y="15642"/>
              <a:ext cx="301" cy="202"/>
            </a:xfrm>
            <a:prstGeom prst="rect">
              <a:avLst/>
            </a:prstGeom>
            <a:noFill/>
            <a:ln w="9525">
              <a:noFill/>
              <a:miter lim="800000"/>
              <a:headEnd/>
              <a:tailEnd/>
            </a:ln>
          </p:spPr>
          <p:txBody>
            <a:bodyPr wrap="none" lIns="0" tIns="0" rIns="0" bIns="0">
              <a:spAutoFit/>
            </a:bodyPr>
            <a:lstStyle/>
            <a:p>
              <a:r>
                <a:rPr lang="fr-FR" sz="2100" b="1">
                  <a:solidFill>
                    <a:srgbClr val="000000"/>
                  </a:solidFill>
                  <a:latin typeface="Calibri" pitchFamily="34" charset="0"/>
                </a:rPr>
                <a:t>and </a:t>
              </a:r>
              <a:endParaRPr lang="fr-FR"/>
            </a:p>
          </p:txBody>
        </p:sp>
        <p:sp>
          <p:nvSpPr>
            <p:cNvPr id="16631" name="Rectangle 247"/>
            <p:cNvSpPr>
              <a:spLocks noChangeArrowheads="1"/>
            </p:cNvSpPr>
            <p:nvPr/>
          </p:nvSpPr>
          <p:spPr bwMode="auto">
            <a:xfrm>
              <a:off x="7717" y="15642"/>
              <a:ext cx="168" cy="202"/>
            </a:xfrm>
            <a:prstGeom prst="rect">
              <a:avLst/>
            </a:prstGeom>
            <a:noFill/>
            <a:ln w="9525">
              <a:noFill/>
              <a:miter lim="800000"/>
              <a:headEnd/>
              <a:tailEnd/>
            </a:ln>
          </p:spPr>
          <p:txBody>
            <a:bodyPr wrap="none" lIns="0" tIns="0" rIns="0" bIns="0">
              <a:spAutoFit/>
            </a:bodyPr>
            <a:lstStyle/>
            <a:p>
              <a:r>
                <a:rPr lang="fr-FR" sz="2100" b="1" i="1">
                  <a:solidFill>
                    <a:srgbClr val="000000"/>
                  </a:solidFill>
                  <a:latin typeface="Calibri" pitchFamily="34" charset="0"/>
                </a:rPr>
                <a:t>in </a:t>
              </a:r>
              <a:endParaRPr lang="fr-FR"/>
            </a:p>
          </p:txBody>
        </p:sp>
        <p:sp>
          <p:nvSpPr>
            <p:cNvPr id="16632" name="Rectangle 248"/>
            <p:cNvSpPr>
              <a:spLocks noChangeArrowheads="1"/>
            </p:cNvSpPr>
            <p:nvPr/>
          </p:nvSpPr>
          <p:spPr bwMode="auto">
            <a:xfrm>
              <a:off x="7886" y="15642"/>
              <a:ext cx="347" cy="202"/>
            </a:xfrm>
            <a:prstGeom prst="rect">
              <a:avLst/>
            </a:prstGeom>
            <a:noFill/>
            <a:ln w="9525">
              <a:noFill/>
              <a:miter lim="800000"/>
              <a:headEnd/>
              <a:tailEnd/>
            </a:ln>
          </p:spPr>
          <p:txBody>
            <a:bodyPr wrap="none" lIns="0" tIns="0" rIns="0" bIns="0">
              <a:spAutoFit/>
            </a:bodyPr>
            <a:lstStyle/>
            <a:p>
              <a:r>
                <a:rPr lang="fr-FR" sz="2100" b="1" i="1">
                  <a:solidFill>
                    <a:srgbClr val="000000"/>
                  </a:solidFill>
                  <a:latin typeface="Calibri" pitchFamily="34" charset="0"/>
                </a:rPr>
                <a:t>silico</a:t>
              </a:r>
              <a:endParaRPr lang="fr-FR"/>
            </a:p>
          </p:txBody>
        </p:sp>
        <p:sp>
          <p:nvSpPr>
            <p:cNvPr id="16633" name="Rectangle 249"/>
            <p:cNvSpPr>
              <a:spLocks noChangeArrowheads="1"/>
            </p:cNvSpPr>
            <p:nvPr/>
          </p:nvSpPr>
          <p:spPr bwMode="auto">
            <a:xfrm>
              <a:off x="6499" y="15845"/>
              <a:ext cx="1599" cy="202"/>
            </a:xfrm>
            <a:prstGeom prst="rect">
              <a:avLst/>
            </a:prstGeom>
            <a:noFill/>
            <a:ln w="9525">
              <a:noFill/>
              <a:miter lim="800000"/>
              <a:headEnd/>
              <a:tailEnd/>
            </a:ln>
          </p:spPr>
          <p:txBody>
            <a:bodyPr wrap="none" lIns="0" tIns="0" rIns="0" bIns="0">
              <a:spAutoFit/>
            </a:bodyPr>
            <a:lstStyle/>
            <a:p>
              <a:r>
                <a:rPr lang="fr-FR" sz="2100" b="1">
                  <a:solidFill>
                    <a:srgbClr val="000000"/>
                  </a:solidFill>
                  <a:latin typeface="Calibri" pitchFamily="34" charset="0"/>
                </a:rPr>
                <a:t>models of mammalian </a:t>
              </a:r>
              <a:endParaRPr lang="fr-FR"/>
            </a:p>
          </p:txBody>
        </p:sp>
        <p:sp>
          <p:nvSpPr>
            <p:cNvPr id="16634" name="Rectangle 250"/>
            <p:cNvSpPr>
              <a:spLocks noChangeArrowheads="1"/>
            </p:cNvSpPr>
            <p:nvPr/>
          </p:nvSpPr>
          <p:spPr bwMode="auto">
            <a:xfrm>
              <a:off x="6389" y="16047"/>
              <a:ext cx="1772" cy="202"/>
            </a:xfrm>
            <a:prstGeom prst="rect">
              <a:avLst/>
            </a:prstGeom>
            <a:noFill/>
            <a:ln w="9525">
              <a:noFill/>
              <a:miter lim="800000"/>
              <a:headEnd/>
              <a:tailEnd/>
            </a:ln>
          </p:spPr>
          <p:txBody>
            <a:bodyPr wrap="none" lIns="0" tIns="0" rIns="0" bIns="0">
              <a:spAutoFit/>
            </a:bodyPr>
            <a:lstStyle/>
            <a:p>
              <a:r>
                <a:rPr lang="fr-FR" sz="2100" b="1">
                  <a:solidFill>
                    <a:srgbClr val="000000"/>
                  </a:solidFill>
                  <a:latin typeface="Calibri" pitchFamily="34" charset="0"/>
                </a:rPr>
                <a:t>gastrointestinal digestion</a:t>
              </a:r>
              <a:endParaRPr lang="fr-FR"/>
            </a:p>
          </p:txBody>
        </p:sp>
        <p:sp>
          <p:nvSpPr>
            <p:cNvPr id="16635" name="Rectangle 251"/>
            <p:cNvSpPr>
              <a:spLocks noChangeArrowheads="1"/>
            </p:cNvSpPr>
            <p:nvPr/>
          </p:nvSpPr>
          <p:spPr bwMode="auto">
            <a:xfrm>
              <a:off x="7061" y="16250"/>
              <a:ext cx="443" cy="259"/>
            </a:xfrm>
            <a:prstGeom prst="rect">
              <a:avLst/>
            </a:prstGeom>
            <a:noFill/>
            <a:ln w="9525">
              <a:noFill/>
              <a:miter lim="800000"/>
              <a:headEnd/>
              <a:tailEnd/>
            </a:ln>
          </p:spPr>
          <p:txBody>
            <a:bodyPr wrap="none" lIns="0" tIns="0" rIns="0" bIns="0">
              <a:spAutoFit/>
            </a:bodyPr>
            <a:lstStyle/>
            <a:p>
              <a:r>
                <a:rPr lang="fr-FR" sz="2700" b="1">
                  <a:solidFill>
                    <a:srgbClr val="000000"/>
                  </a:solidFill>
                  <a:latin typeface="Calibri" pitchFamily="34" charset="0"/>
                </a:rPr>
                <a:t>WG2</a:t>
              </a:r>
              <a:endParaRPr lang="fr-FR"/>
            </a:p>
          </p:txBody>
        </p:sp>
        <p:pic>
          <p:nvPicPr>
            <p:cNvPr id="16639" name="Picture 255"/>
            <p:cNvPicPr>
              <a:picLocks noChangeAspect="1" noChangeArrowheads="1"/>
            </p:cNvPicPr>
            <p:nvPr/>
          </p:nvPicPr>
          <p:blipFill>
            <a:blip r:embed="rId13"/>
            <a:srcRect/>
            <a:stretch>
              <a:fillRect/>
            </a:stretch>
          </p:blipFill>
          <p:spPr bwMode="auto">
            <a:xfrm>
              <a:off x="6319" y="17555"/>
              <a:ext cx="903" cy="1064"/>
            </a:xfrm>
            <a:prstGeom prst="rect">
              <a:avLst/>
            </a:prstGeom>
            <a:noFill/>
            <a:ln w="9525">
              <a:noFill/>
              <a:miter lim="800000"/>
              <a:headEnd/>
              <a:tailEnd/>
            </a:ln>
          </p:spPr>
        </p:pic>
        <p:grpSp>
          <p:nvGrpSpPr>
            <p:cNvPr id="16644" name="Group 260"/>
            <p:cNvGrpSpPr>
              <a:grpSpLocks/>
            </p:cNvGrpSpPr>
            <p:nvPr/>
          </p:nvGrpSpPr>
          <p:grpSpPr bwMode="auto">
            <a:xfrm>
              <a:off x="6017" y="16627"/>
              <a:ext cx="2524" cy="908"/>
              <a:chOff x="6017" y="16627"/>
              <a:chExt cx="2524" cy="908"/>
            </a:xfrm>
          </p:grpSpPr>
          <p:sp>
            <p:nvSpPr>
              <p:cNvPr id="16640" name="Rectangle 256"/>
              <p:cNvSpPr>
                <a:spLocks noChangeArrowheads="1"/>
              </p:cNvSpPr>
              <p:nvPr/>
            </p:nvSpPr>
            <p:spPr bwMode="auto">
              <a:xfrm>
                <a:off x="6017" y="16627"/>
                <a:ext cx="2523" cy="907"/>
              </a:xfrm>
              <a:prstGeom prst="rect">
                <a:avLst/>
              </a:prstGeom>
              <a:solidFill>
                <a:srgbClr val="FF0000"/>
              </a:solidFill>
              <a:ln w="9525">
                <a:noFill/>
                <a:miter lim="800000"/>
                <a:headEnd/>
                <a:tailEnd/>
              </a:ln>
            </p:spPr>
            <p:txBody>
              <a:bodyPr/>
              <a:lstStyle/>
              <a:p>
                <a:endParaRPr lang="fr-FR"/>
              </a:p>
            </p:txBody>
          </p:sp>
          <p:pic>
            <p:nvPicPr>
              <p:cNvPr id="16641" name="Picture 257"/>
              <p:cNvPicPr>
                <a:picLocks noChangeAspect="1" noChangeArrowheads="1"/>
              </p:cNvPicPr>
              <p:nvPr/>
            </p:nvPicPr>
            <p:blipFill>
              <a:blip r:embed="rId14"/>
              <a:srcRect/>
              <a:stretch>
                <a:fillRect/>
              </a:stretch>
            </p:blipFill>
            <p:spPr bwMode="auto">
              <a:xfrm>
                <a:off x="6018" y="16627"/>
                <a:ext cx="2523" cy="908"/>
              </a:xfrm>
              <a:prstGeom prst="rect">
                <a:avLst/>
              </a:prstGeom>
              <a:noFill/>
              <a:ln w="9525">
                <a:noFill/>
                <a:miter lim="800000"/>
                <a:headEnd/>
                <a:tailEnd/>
              </a:ln>
            </p:spPr>
          </p:pic>
          <p:sp>
            <p:nvSpPr>
              <p:cNvPr id="16642" name="Rectangle 258"/>
              <p:cNvSpPr>
                <a:spLocks noChangeArrowheads="1"/>
              </p:cNvSpPr>
              <p:nvPr/>
            </p:nvSpPr>
            <p:spPr bwMode="auto">
              <a:xfrm>
                <a:off x="6017" y="16627"/>
                <a:ext cx="2523" cy="907"/>
              </a:xfrm>
              <a:prstGeom prst="rect">
                <a:avLst/>
              </a:prstGeom>
              <a:solidFill>
                <a:srgbClr val="FF0000"/>
              </a:solidFill>
              <a:ln w="9525">
                <a:noFill/>
                <a:miter lim="800000"/>
                <a:headEnd/>
                <a:tailEnd/>
              </a:ln>
            </p:spPr>
            <p:txBody>
              <a:bodyPr/>
              <a:lstStyle/>
              <a:p>
                <a:endParaRPr lang="fr-FR"/>
              </a:p>
            </p:txBody>
          </p:sp>
          <p:sp>
            <p:nvSpPr>
              <p:cNvPr id="16643" name="Rectangle 259"/>
              <p:cNvSpPr>
                <a:spLocks noChangeArrowheads="1"/>
              </p:cNvSpPr>
              <p:nvPr/>
            </p:nvSpPr>
            <p:spPr bwMode="auto">
              <a:xfrm>
                <a:off x="6018" y="16627"/>
                <a:ext cx="2523" cy="908"/>
              </a:xfrm>
              <a:prstGeom prst="rect">
                <a:avLst/>
              </a:prstGeom>
              <a:noFill/>
              <a:ln w="14288" cap="rnd">
                <a:solidFill>
                  <a:srgbClr val="000000"/>
                </a:solidFill>
                <a:miter lim="800000"/>
                <a:headEnd/>
                <a:tailEnd/>
              </a:ln>
            </p:spPr>
            <p:txBody>
              <a:bodyPr/>
              <a:lstStyle/>
              <a:p>
                <a:endParaRPr lang="fr-FR"/>
              </a:p>
            </p:txBody>
          </p:sp>
        </p:grpSp>
        <p:sp>
          <p:nvSpPr>
            <p:cNvPr id="16645" name="Rectangle 261"/>
            <p:cNvSpPr>
              <a:spLocks noChangeArrowheads="1"/>
            </p:cNvSpPr>
            <p:nvPr/>
          </p:nvSpPr>
          <p:spPr bwMode="auto">
            <a:xfrm>
              <a:off x="6162" y="16674"/>
              <a:ext cx="2252" cy="202"/>
            </a:xfrm>
            <a:prstGeom prst="rect">
              <a:avLst/>
            </a:prstGeom>
            <a:noFill/>
            <a:ln w="9525">
              <a:noFill/>
              <a:miter lim="800000"/>
              <a:headEnd/>
              <a:tailEnd/>
            </a:ln>
          </p:spPr>
          <p:txBody>
            <a:bodyPr wrap="none" lIns="0" tIns="0" rIns="0" bIns="0">
              <a:spAutoFit/>
            </a:bodyPr>
            <a:lstStyle/>
            <a:p>
              <a:r>
                <a:rPr lang="fr-FR" sz="2100">
                  <a:solidFill>
                    <a:srgbClr val="000000"/>
                  </a:solidFill>
                  <a:latin typeface="Calibri" pitchFamily="34" charset="0"/>
                </a:rPr>
                <a:t>Digestion models harmonization </a:t>
              </a:r>
              <a:endParaRPr lang="fr-FR"/>
            </a:p>
          </p:txBody>
        </p:sp>
        <p:sp>
          <p:nvSpPr>
            <p:cNvPr id="16646" name="Rectangle 262"/>
            <p:cNvSpPr>
              <a:spLocks noChangeArrowheads="1"/>
            </p:cNvSpPr>
            <p:nvPr/>
          </p:nvSpPr>
          <p:spPr bwMode="auto">
            <a:xfrm>
              <a:off x="6315" y="16876"/>
              <a:ext cx="860" cy="202"/>
            </a:xfrm>
            <a:prstGeom prst="rect">
              <a:avLst/>
            </a:prstGeom>
            <a:noFill/>
            <a:ln w="9525">
              <a:noFill/>
              <a:miter lim="800000"/>
              <a:headEnd/>
              <a:tailEnd/>
            </a:ln>
          </p:spPr>
          <p:txBody>
            <a:bodyPr wrap="none" lIns="0" tIns="0" rIns="0" bIns="0">
              <a:spAutoFit/>
            </a:bodyPr>
            <a:lstStyle/>
            <a:p>
              <a:r>
                <a:rPr lang="fr-FR" sz="2100">
                  <a:solidFill>
                    <a:srgbClr val="000000"/>
                  </a:solidFill>
                  <a:latin typeface="Calibri" pitchFamily="34" charset="0"/>
                </a:rPr>
                <a:t>Comparison </a:t>
              </a:r>
              <a:endParaRPr lang="fr-FR"/>
            </a:p>
          </p:txBody>
        </p:sp>
        <p:sp>
          <p:nvSpPr>
            <p:cNvPr id="16647" name="Rectangle 263"/>
            <p:cNvSpPr>
              <a:spLocks noChangeArrowheads="1"/>
            </p:cNvSpPr>
            <p:nvPr/>
          </p:nvSpPr>
          <p:spPr bwMode="auto">
            <a:xfrm>
              <a:off x="7181" y="16876"/>
              <a:ext cx="477" cy="202"/>
            </a:xfrm>
            <a:prstGeom prst="rect">
              <a:avLst/>
            </a:prstGeom>
            <a:noFill/>
            <a:ln w="9525">
              <a:noFill/>
              <a:miter lim="800000"/>
              <a:headEnd/>
              <a:tailEnd/>
            </a:ln>
          </p:spPr>
          <p:txBody>
            <a:bodyPr wrap="none" lIns="0" tIns="0" rIns="0" bIns="0">
              <a:spAutoFit/>
            </a:bodyPr>
            <a:lstStyle/>
            <a:p>
              <a:r>
                <a:rPr lang="fr-FR" sz="2100" i="1">
                  <a:solidFill>
                    <a:srgbClr val="000000"/>
                  </a:solidFill>
                  <a:latin typeface="Calibri" pitchFamily="34" charset="0"/>
                </a:rPr>
                <a:t>in vitro</a:t>
              </a:r>
              <a:endParaRPr lang="fr-FR"/>
            </a:p>
          </p:txBody>
        </p:sp>
        <p:sp>
          <p:nvSpPr>
            <p:cNvPr id="16648" name="Rectangle 264"/>
            <p:cNvSpPr>
              <a:spLocks noChangeArrowheads="1"/>
            </p:cNvSpPr>
            <p:nvPr/>
          </p:nvSpPr>
          <p:spPr bwMode="auto">
            <a:xfrm>
              <a:off x="7700" y="16876"/>
              <a:ext cx="103" cy="202"/>
            </a:xfrm>
            <a:prstGeom prst="rect">
              <a:avLst/>
            </a:prstGeom>
            <a:noFill/>
            <a:ln w="9525">
              <a:noFill/>
              <a:miter lim="800000"/>
              <a:headEnd/>
              <a:tailEnd/>
            </a:ln>
          </p:spPr>
          <p:txBody>
            <a:bodyPr wrap="none" lIns="0" tIns="0" rIns="0" bIns="0">
              <a:spAutoFit/>
            </a:bodyPr>
            <a:lstStyle/>
            <a:p>
              <a:r>
                <a:rPr lang="fr-FR" sz="2100">
                  <a:solidFill>
                    <a:srgbClr val="000000"/>
                  </a:solidFill>
                  <a:latin typeface="Calibri" pitchFamily="34" charset="0"/>
                </a:rPr>
                <a:t>/ </a:t>
              </a:r>
              <a:endParaRPr lang="fr-FR"/>
            </a:p>
          </p:txBody>
        </p:sp>
        <p:sp>
          <p:nvSpPr>
            <p:cNvPr id="16649" name="Rectangle 265"/>
            <p:cNvSpPr>
              <a:spLocks noChangeArrowheads="1"/>
            </p:cNvSpPr>
            <p:nvPr/>
          </p:nvSpPr>
          <p:spPr bwMode="auto">
            <a:xfrm>
              <a:off x="7803" y="16876"/>
              <a:ext cx="438" cy="202"/>
            </a:xfrm>
            <a:prstGeom prst="rect">
              <a:avLst/>
            </a:prstGeom>
            <a:noFill/>
            <a:ln w="9525">
              <a:noFill/>
              <a:miter lim="800000"/>
              <a:headEnd/>
              <a:tailEnd/>
            </a:ln>
          </p:spPr>
          <p:txBody>
            <a:bodyPr wrap="none" lIns="0" tIns="0" rIns="0" bIns="0">
              <a:spAutoFit/>
            </a:bodyPr>
            <a:lstStyle/>
            <a:p>
              <a:r>
                <a:rPr lang="fr-FR" sz="2100" i="1">
                  <a:solidFill>
                    <a:srgbClr val="000000"/>
                  </a:solidFill>
                  <a:latin typeface="Calibri" pitchFamily="34" charset="0"/>
                </a:rPr>
                <a:t>in vivo</a:t>
              </a:r>
              <a:endParaRPr lang="fr-FR"/>
            </a:p>
          </p:txBody>
        </p:sp>
        <p:sp>
          <p:nvSpPr>
            <p:cNvPr id="16650" name="Rectangle 266"/>
            <p:cNvSpPr>
              <a:spLocks noChangeArrowheads="1"/>
            </p:cNvSpPr>
            <p:nvPr/>
          </p:nvSpPr>
          <p:spPr bwMode="auto">
            <a:xfrm>
              <a:off x="6153" y="17079"/>
              <a:ext cx="2269" cy="202"/>
            </a:xfrm>
            <a:prstGeom prst="rect">
              <a:avLst/>
            </a:prstGeom>
            <a:noFill/>
            <a:ln w="9525">
              <a:noFill/>
              <a:miter lim="800000"/>
              <a:headEnd/>
              <a:tailEnd/>
            </a:ln>
          </p:spPr>
          <p:txBody>
            <a:bodyPr wrap="none" lIns="0" tIns="0" rIns="0" bIns="0">
              <a:spAutoFit/>
            </a:bodyPr>
            <a:lstStyle/>
            <a:p>
              <a:r>
                <a:rPr lang="fr-FR" sz="2100">
                  <a:solidFill>
                    <a:srgbClr val="000000"/>
                  </a:solidFill>
                  <a:latin typeface="Calibri" pitchFamily="34" charset="0"/>
                </a:rPr>
                <a:t>Digestion products identification </a:t>
              </a:r>
              <a:endParaRPr lang="fr-FR"/>
            </a:p>
          </p:txBody>
        </p:sp>
        <p:sp>
          <p:nvSpPr>
            <p:cNvPr id="16651" name="Rectangle 267"/>
            <p:cNvSpPr>
              <a:spLocks noChangeArrowheads="1"/>
            </p:cNvSpPr>
            <p:nvPr/>
          </p:nvSpPr>
          <p:spPr bwMode="auto">
            <a:xfrm>
              <a:off x="6225" y="17281"/>
              <a:ext cx="2088" cy="202"/>
            </a:xfrm>
            <a:prstGeom prst="rect">
              <a:avLst/>
            </a:prstGeom>
            <a:noFill/>
            <a:ln w="9525">
              <a:noFill/>
              <a:miter lim="800000"/>
              <a:headEnd/>
              <a:tailEnd/>
            </a:ln>
          </p:spPr>
          <p:txBody>
            <a:bodyPr wrap="none" lIns="0" tIns="0" rIns="0" bIns="0">
              <a:spAutoFit/>
            </a:bodyPr>
            <a:lstStyle/>
            <a:p>
              <a:r>
                <a:rPr lang="fr-FR" sz="2100">
                  <a:solidFill>
                    <a:srgbClr val="000000"/>
                  </a:solidFill>
                  <a:latin typeface="Calibri" pitchFamily="34" charset="0"/>
                </a:rPr>
                <a:t>BFC absorption /bioavailability</a:t>
              </a:r>
              <a:endParaRPr lang="fr-FR"/>
            </a:p>
          </p:txBody>
        </p:sp>
        <p:pic>
          <p:nvPicPr>
            <p:cNvPr id="16652" name="Picture 268"/>
            <p:cNvPicPr>
              <a:picLocks noChangeAspect="1" noChangeArrowheads="1"/>
            </p:cNvPicPr>
            <p:nvPr/>
          </p:nvPicPr>
          <p:blipFill>
            <a:blip r:embed="rId15"/>
            <a:srcRect/>
            <a:stretch>
              <a:fillRect/>
            </a:stretch>
          </p:blipFill>
          <p:spPr bwMode="auto">
            <a:xfrm>
              <a:off x="7441" y="17552"/>
              <a:ext cx="953" cy="1064"/>
            </a:xfrm>
            <a:prstGeom prst="rect">
              <a:avLst/>
            </a:prstGeom>
            <a:noFill/>
            <a:ln w="9525">
              <a:noFill/>
              <a:miter lim="800000"/>
              <a:headEnd/>
              <a:tailEnd/>
            </a:ln>
          </p:spPr>
        </p:pic>
        <p:grpSp>
          <p:nvGrpSpPr>
            <p:cNvPr id="16655" name="Group 271"/>
            <p:cNvGrpSpPr>
              <a:grpSpLocks/>
            </p:cNvGrpSpPr>
            <p:nvPr/>
          </p:nvGrpSpPr>
          <p:grpSpPr bwMode="auto">
            <a:xfrm>
              <a:off x="6304" y="14500"/>
              <a:ext cx="1898" cy="962"/>
              <a:chOff x="6304" y="14500"/>
              <a:chExt cx="1898" cy="962"/>
            </a:xfrm>
          </p:grpSpPr>
          <p:sp>
            <p:nvSpPr>
              <p:cNvPr id="16653" name="Oval 269"/>
              <p:cNvSpPr>
                <a:spLocks noChangeArrowheads="1"/>
              </p:cNvSpPr>
              <p:nvPr/>
            </p:nvSpPr>
            <p:spPr bwMode="auto">
              <a:xfrm>
                <a:off x="6304" y="14500"/>
                <a:ext cx="1898" cy="962"/>
              </a:xfrm>
              <a:prstGeom prst="ellipse">
                <a:avLst/>
              </a:prstGeom>
              <a:solidFill>
                <a:srgbClr val="FF9933"/>
              </a:solidFill>
              <a:ln w="0">
                <a:solidFill>
                  <a:srgbClr val="000000"/>
                </a:solidFill>
                <a:round/>
                <a:headEnd/>
                <a:tailEnd/>
              </a:ln>
            </p:spPr>
            <p:txBody>
              <a:bodyPr/>
              <a:lstStyle/>
              <a:p>
                <a:endParaRPr lang="fr-FR"/>
              </a:p>
            </p:txBody>
          </p:sp>
          <p:sp>
            <p:nvSpPr>
              <p:cNvPr id="16654" name="Oval 270"/>
              <p:cNvSpPr>
                <a:spLocks noChangeArrowheads="1"/>
              </p:cNvSpPr>
              <p:nvPr/>
            </p:nvSpPr>
            <p:spPr bwMode="auto">
              <a:xfrm>
                <a:off x="6304" y="14500"/>
                <a:ext cx="1898" cy="962"/>
              </a:xfrm>
              <a:prstGeom prst="ellipse">
                <a:avLst/>
              </a:prstGeom>
              <a:noFill/>
              <a:ln w="14288" cap="rnd">
                <a:solidFill>
                  <a:srgbClr val="000000"/>
                </a:solidFill>
                <a:round/>
                <a:headEnd/>
                <a:tailEnd/>
              </a:ln>
            </p:spPr>
            <p:txBody>
              <a:bodyPr/>
              <a:lstStyle/>
              <a:p>
                <a:endParaRPr lang="fr-FR"/>
              </a:p>
            </p:txBody>
          </p:sp>
        </p:grpSp>
        <p:sp>
          <p:nvSpPr>
            <p:cNvPr id="16656" name="Rectangle 272"/>
            <p:cNvSpPr>
              <a:spLocks noChangeArrowheads="1"/>
            </p:cNvSpPr>
            <p:nvPr/>
          </p:nvSpPr>
          <p:spPr bwMode="auto">
            <a:xfrm>
              <a:off x="7022" y="14587"/>
              <a:ext cx="459" cy="259"/>
            </a:xfrm>
            <a:prstGeom prst="rect">
              <a:avLst/>
            </a:prstGeom>
            <a:noFill/>
            <a:ln w="9525">
              <a:noFill/>
              <a:miter lim="800000"/>
              <a:headEnd/>
              <a:tailEnd/>
            </a:ln>
          </p:spPr>
          <p:txBody>
            <a:bodyPr wrap="none" lIns="0" tIns="0" rIns="0" bIns="0">
              <a:spAutoFit/>
            </a:bodyPr>
            <a:lstStyle/>
            <a:p>
              <a:r>
                <a:rPr lang="fr-FR" sz="2700">
                  <a:solidFill>
                    <a:srgbClr val="000000"/>
                  </a:solidFill>
                  <a:latin typeface="Calibri" pitchFamily="34" charset="0"/>
                </a:rPr>
                <a:t>Dairy</a:t>
              </a:r>
              <a:endParaRPr lang="fr-FR"/>
            </a:p>
          </p:txBody>
        </p:sp>
        <p:sp>
          <p:nvSpPr>
            <p:cNvPr id="16657" name="Rectangle 273"/>
            <p:cNvSpPr>
              <a:spLocks noChangeArrowheads="1"/>
            </p:cNvSpPr>
            <p:nvPr/>
          </p:nvSpPr>
          <p:spPr bwMode="auto">
            <a:xfrm>
              <a:off x="6390" y="14848"/>
              <a:ext cx="738" cy="259"/>
            </a:xfrm>
            <a:prstGeom prst="rect">
              <a:avLst/>
            </a:prstGeom>
            <a:noFill/>
            <a:ln w="9525">
              <a:noFill/>
              <a:miter lim="800000"/>
              <a:headEnd/>
              <a:tailEnd/>
            </a:ln>
          </p:spPr>
          <p:txBody>
            <a:bodyPr wrap="none" lIns="0" tIns="0" rIns="0" bIns="0">
              <a:spAutoFit/>
            </a:bodyPr>
            <a:lstStyle/>
            <a:p>
              <a:r>
                <a:rPr lang="fr-FR" sz="2700">
                  <a:solidFill>
                    <a:srgbClr val="000000"/>
                  </a:solidFill>
                  <a:latin typeface="Calibri" pitchFamily="34" charset="0"/>
                </a:rPr>
                <a:t>Fruits &amp; </a:t>
              </a:r>
              <a:endParaRPr lang="fr-FR"/>
            </a:p>
          </p:txBody>
        </p:sp>
        <p:sp>
          <p:nvSpPr>
            <p:cNvPr id="16658" name="Rectangle 274"/>
            <p:cNvSpPr>
              <a:spLocks noChangeArrowheads="1"/>
            </p:cNvSpPr>
            <p:nvPr/>
          </p:nvSpPr>
          <p:spPr bwMode="auto">
            <a:xfrm>
              <a:off x="7135" y="14848"/>
              <a:ext cx="968" cy="259"/>
            </a:xfrm>
            <a:prstGeom prst="rect">
              <a:avLst/>
            </a:prstGeom>
            <a:noFill/>
            <a:ln w="9525">
              <a:noFill/>
              <a:miter lim="800000"/>
              <a:headEnd/>
              <a:tailEnd/>
            </a:ln>
          </p:spPr>
          <p:txBody>
            <a:bodyPr wrap="none" lIns="0" tIns="0" rIns="0" bIns="0">
              <a:spAutoFit/>
            </a:bodyPr>
            <a:lstStyle/>
            <a:p>
              <a:r>
                <a:rPr lang="fr-FR" sz="2700">
                  <a:solidFill>
                    <a:srgbClr val="000000"/>
                  </a:solidFill>
                  <a:latin typeface="Calibri" pitchFamily="34" charset="0"/>
                </a:rPr>
                <a:t>Vegetables</a:t>
              </a:r>
              <a:endParaRPr lang="fr-FR"/>
            </a:p>
          </p:txBody>
        </p:sp>
        <p:sp>
          <p:nvSpPr>
            <p:cNvPr id="16659" name="Rectangle 275"/>
            <p:cNvSpPr>
              <a:spLocks noChangeArrowheads="1"/>
            </p:cNvSpPr>
            <p:nvPr/>
          </p:nvSpPr>
          <p:spPr bwMode="auto">
            <a:xfrm>
              <a:off x="7097" y="15109"/>
              <a:ext cx="309" cy="259"/>
            </a:xfrm>
            <a:prstGeom prst="rect">
              <a:avLst/>
            </a:prstGeom>
            <a:noFill/>
            <a:ln w="9525">
              <a:noFill/>
              <a:miter lim="800000"/>
              <a:headEnd/>
              <a:tailEnd/>
            </a:ln>
          </p:spPr>
          <p:txBody>
            <a:bodyPr wrap="none" lIns="0" tIns="0" rIns="0" bIns="0">
              <a:spAutoFit/>
            </a:bodyPr>
            <a:lstStyle/>
            <a:p>
              <a:r>
                <a:rPr lang="fr-FR" sz="2700">
                  <a:solidFill>
                    <a:srgbClr val="000000"/>
                  </a:solidFill>
                  <a:latin typeface="Calibri" pitchFamily="34" charset="0"/>
                </a:rPr>
                <a:t>Egg</a:t>
              </a:r>
              <a:endParaRPr lang="fr-FR"/>
            </a:p>
          </p:txBody>
        </p:sp>
      </p:grpSp>
      <p:grpSp>
        <p:nvGrpSpPr>
          <p:cNvPr id="19126" name="Group 1718"/>
          <p:cNvGrpSpPr>
            <a:grpSpLocks/>
          </p:cNvGrpSpPr>
          <p:nvPr/>
        </p:nvGrpSpPr>
        <p:grpSpPr bwMode="auto">
          <a:xfrm>
            <a:off x="5472113" y="32334200"/>
            <a:ext cx="12301537" cy="8997950"/>
            <a:chOff x="3447" y="20368"/>
            <a:chExt cx="7749" cy="5668"/>
          </a:xfrm>
        </p:grpSpPr>
        <p:sp>
          <p:nvSpPr>
            <p:cNvPr id="16661" name="AutoShape 277"/>
            <p:cNvSpPr>
              <a:spLocks noChangeAspect="1" noChangeArrowheads="1" noTextEdit="1"/>
            </p:cNvSpPr>
            <p:nvPr/>
          </p:nvSpPr>
          <p:spPr bwMode="auto">
            <a:xfrm>
              <a:off x="3447" y="20368"/>
              <a:ext cx="7749" cy="5668"/>
            </a:xfrm>
            <a:prstGeom prst="rect">
              <a:avLst/>
            </a:prstGeom>
            <a:noFill/>
            <a:ln w="9525">
              <a:noFill/>
              <a:miter lim="800000"/>
              <a:headEnd/>
              <a:tailEnd/>
            </a:ln>
          </p:spPr>
          <p:txBody>
            <a:bodyPr/>
            <a:lstStyle/>
            <a:p>
              <a:endParaRPr lang="fr-FR"/>
            </a:p>
          </p:txBody>
        </p:sp>
        <p:sp>
          <p:nvSpPr>
            <p:cNvPr id="16667" name="Rectangle 283"/>
            <p:cNvSpPr>
              <a:spLocks noChangeArrowheads="1"/>
            </p:cNvSpPr>
            <p:nvPr/>
          </p:nvSpPr>
          <p:spPr bwMode="auto">
            <a:xfrm>
              <a:off x="9840" y="25792"/>
              <a:ext cx="484" cy="202"/>
            </a:xfrm>
            <a:prstGeom prst="rect">
              <a:avLst/>
            </a:prstGeom>
            <a:noFill/>
            <a:ln w="9525">
              <a:noFill/>
              <a:miter lim="800000"/>
              <a:headEnd/>
              <a:tailEnd/>
            </a:ln>
          </p:spPr>
          <p:txBody>
            <a:bodyPr wrap="none" lIns="0" tIns="0" rIns="0" bIns="0">
              <a:spAutoFit/>
            </a:bodyPr>
            <a:lstStyle/>
            <a:p>
              <a:r>
                <a:rPr lang="fr-FR" sz="2100">
                  <a:solidFill>
                    <a:srgbClr val="000000"/>
                  </a:solidFill>
                </a:rPr>
                <a:t>Riddet</a:t>
              </a:r>
              <a:endParaRPr lang="fr-FR"/>
            </a:p>
          </p:txBody>
        </p:sp>
        <p:sp>
          <p:nvSpPr>
            <p:cNvPr id="16668" name="Rectangle 284"/>
            <p:cNvSpPr>
              <a:spLocks noChangeArrowheads="1"/>
            </p:cNvSpPr>
            <p:nvPr/>
          </p:nvSpPr>
          <p:spPr bwMode="auto">
            <a:xfrm>
              <a:off x="10385" y="25792"/>
              <a:ext cx="271" cy="202"/>
            </a:xfrm>
            <a:prstGeom prst="rect">
              <a:avLst/>
            </a:prstGeom>
            <a:noFill/>
            <a:ln w="9525">
              <a:noFill/>
              <a:miter lim="800000"/>
              <a:headEnd/>
              <a:tailEnd/>
            </a:ln>
          </p:spPr>
          <p:txBody>
            <a:bodyPr wrap="none" lIns="0" tIns="0" rIns="0" bIns="0">
              <a:spAutoFit/>
            </a:bodyPr>
            <a:lstStyle/>
            <a:p>
              <a:r>
                <a:rPr lang="fr-FR" sz="2100">
                  <a:solidFill>
                    <a:srgbClr val="000000"/>
                  </a:solidFill>
                </a:rPr>
                <a:t>Inst</a:t>
              </a:r>
              <a:endParaRPr lang="fr-FR"/>
            </a:p>
          </p:txBody>
        </p:sp>
        <p:grpSp>
          <p:nvGrpSpPr>
            <p:cNvPr id="19125" name="Group 1717"/>
            <p:cNvGrpSpPr>
              <a:grpSpLocks/>
            </p:cNvGrpSpPr>
            <p:nvPr/>
          </p:nvGrpSpPr>
          <p:grpSpPr bwMode="auto">
            <a:xfrm>
              <a:off x="3524" y="20368"/>
              <a:ext cx="7642" cy="5432"/>
              <a:chOff x="3524" y="20368"/>
              <a:chExt cx="7642" cy="5432"/>
            </a:xfrm>
          </p:grpSpPr>
          <p:grpSp>
            <p:nvGrpSpPr>
              <p:cNvPr id="16665" name="Group 281"/>
              <p:cNvGrpSpPr>
                <a:grpSpLocks/>
              </p:cNvGrpSpPr>
              <p:nvPr/>
            </p:nvGrpSpPr>
            <p:grpSpPr bwMode="auto">
              <a:xfrm>
                <a:off x="4881" y="20856"/>
                <a:ext cx="5166" cy="4772"/>
                <a:chOff x="4881" y="20856"/>
                <a:chExt cx="5166" cy="4772"/>
              </a:xfrm>
            </p:grpSpPr>
            <p:pic>
              <p:nvPicPr>
                <p:cNvPr id="16663" name="Picture 279"/>
                <p:cNvPicPr>
                  <a:picLocks noChangeAspect="1" noChangeArrowheads="1"/>
                </p:cNvPicPr>
                <p:nvPr/>
              </p:nvPicPr>
              <p:blipFill>
                <a:blip r:embed="rId16"/>
                <a:srcRect/>
                <a:stretch>
                  <a:fillRect/>
                </a:stretch>
              </p:blipFill>
              <p:spPr bwMode="auto">
                <a:xfrm>
                  <a:off x="4881" y="20856"/>
                  <a:ext cx="5166" cy="4772"/>
                </a:xfrm>
                <a:prstGeom prst="rect">
                  <a:avLst/>
                </a:prstGeom>
                <a:noFill/>
                <a:ln w="9525">
                  <a:noFill/>
                  <a:miter lim="800000"/>
                  <a:headEnd/>
                  <a:tailEnd/>
                </a:ln>
              </p:spPr>
            </p:pic>
            <p:pic>
              <p:nvPicPr>
                <p:cNvPr id="16664" name="Picture 280"/>
                <p:cNvPicPr>
                  <a:picLocks noChangeAspect="1" noChangeArrowheads="1"/>
                </p:cNvPicPr>
                <p:nvPr/>
              </p:nvPicPr>
              <p:blipFill>
                <a:blip r:embed="rId17"/>
                <a:srcRect/>
                <a:stretch>
                  <a:fillRect/>
                </a:stretch>
              </p:blipFill>
              <p:spPr bwMode="auto">
                <a:xfrm>
                  <a:off x="4881" y="20856"/>
                  <a:ext cx="5166" cy="4772"/>
                </a:xfrm>
                <a:prstGeom prst="rect">
                  <a:avLst/>
                </a:prstGeom>
                <a:noFill/>
                <a:ln w="9525">
                  <a:noFill/>
                  <a:miter lim="800000"/>
                  <a:headEnd/>
                  <a:tailEnd/>
                </a:ln>
              </p:spPr>
            </p:pic>
          </p:grpSp>
          <p:pic>
            <p:nvPicPr>
              <p:cNvPr id="16666" name="Picture 282"/>
              <p:cNvPicPr>
                <a:picLocks noChangeAspect="1" noChangeArrowheads="1"/>
              </p:cNvPicPr>
              <p:nvPr/>
            </p:nvPicPr>
            <p:blipFill>
              <a:blip r:embed="rId18"/>
              <a:srcRect/>
              <a:stretch>
                <a:fillRect/>
              </a:stretch>
            </p:blipFill>
            <p:spPr bwMode="auto">
              <a:xfrm>
                <a:off x="9955" y="24443"/>
                <a:ext cx="966" cy="1357"/>
              </a:xfrm>
              <a:prstGeom prst="rect">
                <a:avLst/>
              </a:prstGeom>
              <a:noFill/>
              <a:ln w="9525">
                <a:noFill/>
                <a:miter lim="800000"/>
                <a:headEnd/>
                <a:tailEnd/>
              </a:ln>
            </p:spPr>
          </p:pic>
          <p:sp>
            <p:nvSpPr>
              <p:cNvPr id="16669" name="Rectangle 285"/>
              <p:cNvSpPr>
                <a:spLocks noChangeArrowheads="1"/>
              </p:cNvSpPr>
              <p:nvPr/>
            </p:nvSpPr>
            <p:spPr bwMode="auto">
              <a:xfrm>
                <a:off x="9974" y="24798"/>
                <a:ext cx="392" cy="202"/>
              </a:xfrm>
              <a:prstGeom prst="rect">
                <a:avLst/>
              </a:prstGeom>
              <a:noFill/>
              <a:ln w="9525">
                <a:noFill/>
                <a:miter lim="800000"/>
                <a:headEnd/>
                <a:tailEnd/>
              </a:ln>
            </p:spPr>
            <p:txBody>
              <a:bodyPr wrap="none" lIns="0" tIns="0" rIns="0" bIns="0">
                <a:spAutoFit/>
              </a:bodyPr>
              <a:lstStyle/>
              <a:p>
                <a:r>
                  <a:rPr lang="fr-FR" sz="2100" b="1" i="1">
                    <a:solidFill>
                      <a:srgbClr val="000000"/>
                    </a:solidFill>
                  </a:rPr>
                  <a:t>New </a:t>
                </a:r>
                <a:endParaRPr lang="fr-FR"/>
              </a:p>
            </p:txBody>
          </p:sp>
          <p:sp>
            <p:nvSpPr>
              <p:cNvPr id="16670" name="Rectangle 286"/>
              <p:cNvSpPr>
                <a:spLocks noChangeArrowheads="1"/>
              </p:cNvSpPr>
              <p:nvPr/>
            </p:nvSpPr>
            <p:spPr bwMode="auto">
              <a:xfrm>
                <a:off x="10376" y="24798"/>
                <a:ext cx="635" cy="202"/>
              </a:xfrm>
              <a:prstGeom prst="rect">
                <a:avLst/>
              </a:prstGeom>
              <a:noFill/>
              <a:ln w="9525">
                <a:noFill/>
                <a:miter lim="800000"/>
                <a:headEnd/>
                <a:tailEnd/>
              </a:ln>
            </p:spPr>
            <p:txBody>
              <a:bodyPr wrap="none" lIns="0" tIns="0" rIns="0" bIns="0">
                <a:spAutoFit/>
              </a:bodyPr>
              <a:lstStyle/>
              <a:p>
                <a:r>
                  <a:rPr lang="fr-FR" sz="2100" b="1" i="1">
                    <a:solidFill>
                      <a:srgbClr val="000000"/>
                    </a:solidFill>
                  </a:rPr>
                  <a:t>Zealand</a:t>
                </a:r>
                <a:endParaRPr lang="fr-FR"/>
              </a:p>
            </p:txBody>
          </p:sp>
          <p:pic>
            <p:nvPicPr>
              <p:cNvPr id="16671" name="Picture 287"/>
              <p:cNvPicPr>
                <a:picLocks noChangeAspect="1" noChangeArrowheads="1"/>
              </p:cNvPicPr>
              <p:nvPr/>
            </p:nvPicPr>
            <p:blipFill>
              <a:blip r:embed="rId19"/>
              <a:srcRect/>
              <a:stretch>
                <a:fillRect/>
              </a:stretch>
            </p:blipFill>
            <p:spPr bwMode="auto">
              <a:xfrm>
                <a:off x="9762" y="25190"/>
                <a:ext cx="318" cy="221"/>
              </a:xfrm>
              <a:prstGeom prst="rect">
                <a:avLst/>
              </a:prstGeom>
              <a:noFill/>
              <a:ln w="9525">
                <a:noFill/>
                <a:miter lim="800000"/>
                <a:headEnd/>
                <a:tailEnd/>
              </a:ln>
            </p:spPr>
          </p:pic>
          <p:pic>
            <p:nvPicPr>
              <p:cNvPr id="16672" name="Picture 288"/>
              <p:cNvPicPr>
                <a:picLocks noChangeAspect="1" noChangeArrowheads="1"/>
              </p:cNvPicPr>
              <p:nvPr/>
            </p:nvPicPr>
            <p:blipFill>
              <a:blip r:embed="rId20"/>
              <a:srcRect/>
              <a:stretch>
                <a:fillRect/>
              </a:stretch>
            </p:blipFill>
            <p:spPr bwMode="auto">
              <a:xfrm>
                <a:off x="9579" y="25129"/>
                <a:ext cx="243" cy="421"/>
              </a:xfrm>
              <a:prstGeom prst="rect">
                <a:avLst/>
              </a:prstGeom>
              <a:noFill/>
              <a:ln w="9525">
                <a:noFill/>
                <a:miter lim="800000"/>
                <a:headEnd/>
                <a:tailEnd/>
              </a:ln>
            </p:spPr>
          </p:pic>
          <p:grpSp>
            <p:nvGrpSpPr>
              <p:cNvPr id="16691" name="Group 307"/>
              <p:cNvGrpSpPr>
                <a:grpSpLocks/>
              </p:cNvGrpSpPr>
              <p:nvPr/>
            </p:nvGrpSpPr>
            <p:grpSpPr bwMode="auto">
              <a:xfrm>
                <a:off x="10515" y="24820"/>
                <a:ext cx="164" cy="164"/>
                <a:chOff x="10515" y="24820"/>
                <a:chExt cx="164" cy="164"/>
              </a:xfrm>
            </p:grpSpPr>
            <p:sp>
              <p:nvSpPr>
                <p:cNvPr id="16673" name="Freeform 289"/>
                <p:cNvSpPr>
                  <a:spLocks/>
                </p:cNvSpPr>
                <p:nvPr/>
              </p:nvSpPr>
              <p:spPr bwMode="auto">
                <a:xfrm>
                  <a:off x="10646" y="24890"/>
                  <a:ext cx="33" cy="24"/>
                </a:xfrm>
                <a:custGeom>
                  <a:avLst/>
                  <a:gdLst/>
                  <a:ahLst/>
                  <a:cxnLst>
                    <a:cxn ang="0">
                      <a:pos x="33" y="12"/>
                    </a:cxn>
                    <a:cxn ang="0">
                      <a:pos x="0" y="0"/>
                    </a:cxn>
                    <a:cxn ang="0">
                      <a:pos x="0" y="24"/>
                    </a:cxn>
                    <a:cxn ang="0">
                      <a:pos x="33" y="12"/>
                    </a:cxn>
                  </a:cxnLst>
                  <a:rect l="0" t="0" r="r" b="b"/>
                  <a:pathLst>
                    <a:path w="33" h="24">
                      <a:moveTo>
                        <a:pt x="33" y="12"/>
                      </a:moveTo>
                      <a:lnTo>
                        <a:pt x="0" y="0"/>
                      </a:lnTo>
                      <a:lnTo>
                        <a:pt x="0" y="24"/>
                      </a:lnTo>
                      <a:lnTo>
                        <a:pt x="33" y="12"/>
                      </a:lnTo>
                      <a:close/>
                    </a:path>
                  </a:pathLst>
                </a:custGeom>
                <a:solidFill>
                  <a:srgbClr val="FFFFFF"/>
                </a:solidFill>
                <a:ln w="9525">
                  <a:noFill/>
                  <a:round/>
                  <a:headEnd/>
                  <a:tailEnd/>
                </a:ln>
              </p:spPr>
              <p:txBody>
                <a:bodyPr/>
                <a:lstStyle/>
                <a:p>
                  <a:endParaRPr lang="fr-FR"/>
                </a:p>
              </p:txBody>
            </p:sp>
            <p:sp>
              <p:nvSpPr>
                <p:cNvPr id="16674" name="Freeform 290"/>
                <p:cNvSpPr>
                  <a:spLocks/>
                </p:cNvSpPr>
                <p:nvPr/>
              </p:nvSpPr>
              <p:spPr bwMode="auto">
                <a:xfrm>
                  <a:off x="10623" y="24844"/>
                  <a:ext cx="32" cy="32"/>
                </a:xfrm>
                <a:custGeom>
                  <a:avLst/>
                  <a:gdLst/>
                  <a:ahLst/>
                  <a:cxnLst>
                    <a:cxn ang="0">
                      <a:pos x="32" y="0"/>
                    </a:cxn>
                    <a:cxn ang="0">
                      <a:pos x="0" y="15"/>
                    </a:cxn>
                    <a:cxn ang="0">
                      <a:pos x="17" y="32"/>
                    </a:cxn>
                    <a:cxn ang="0">
                      <a:pos x="32" y="0"/>
                    </a:cxn>
                  </a:cxnLst>
                  <a:rect l="0" t="0" r="r" b="b"/>
                  <a:pathLst>
                    <a:path w="32" h="32">
                      <a:moveTo>
                        <a:pt x="32" y="0"/>
                      </a:moveTo>
                      <a:lnTo>
                        <a:pt x="0" y="15"/>
                      </a:lnTo>
                      <a:lnTo>
                        <a:pt x="17" y="32"/>
                      </a:lnTo>
                      <a:lnTo>
                        <a:pt x="32" y="0"/>
                      </a:lnTo>
                      <a:close/>
                    </a:path>
                  </a:pathLst>
                </a:custGeom>
                <a:solidFill>
                  <a:srgbClr val="FFFFFF"/>
                </a:solidFill>
                <a:ln w="9525">
                  <a:noFill/>
                  <a:round/>
                  <a:headEnd/>
                  <a:tailEnd/>
                </a:ln>
              </p:spPr>
              <p:txBody>
                <a:bodyPr/>
                <a:lstStyle/>
                <a:p>
                  <a:endParaRPr lang="fr-FR"/>
                </a:p>
              </p:txBody>
            </p:sp>
            <p:sp>
              <p:nvSpPr>
                <p:cNvPr id="16675" name="Freeform 291"/>
                <p:cNvSpPr>
                  <a:spLocks/>
                </p:cNvSpPr>
                <p:nvPr/>
              </p:nvSpPr>
              <p:spPr bwMode="auto">
                <a:xfrm>
                  <a:off x="10585" y="24820"/>
                  <a:ext cx="24" cy="33"/>
                </a:xfrm>
                <a:custGeom>
                  <a:avLst/>
                  <a:gdLst/>
                  <a:ahLst/>
                  <a:cxnLst>
                    <a:cxn ang="0">
                      <a:pos x="12" y="0"/>
                    </a:cxn>
                    <a:cxn ang="0">
                      <a:pos x="0" y="33"/>
                    </a:cxn>
                    <a:cxn ang="0">
                      <a:pos x="24" y="33"/>
                    </a:cxn>
                    <a:cxn ang="0">
                      <a:pos x="12" y="0"/>
                    </a:cxn>
                  </a:cxnLst>
                  <a:rect l="0" t="0" r="r" b="b"/>
                  <a:pathLst>
                    <a:path w="24" h="33">
                      <a:moveTo>
                        <a:pt x="12" y="0"/>
                      </a:moveTo>
                      <a:lnTo>
                        <a:pt x="0" y="33"/>
                      </a:lnTo>
                      <a:lnTo>
                        <a:pt x="24" y="33"/>
                      </a:lnTo>
                      <a:lnTo>
                        <a:pt x="12" y="0"/>
                      </a:lnTo>
                      <a:close/>
                    </a:path>
                  </a:pathLst>
                </a:custGeom>
                <a:solidFill>
                  <a:srgbClr val="FFFFFF"/>
                </a:solidFill>
                <a:ln w="9525">
                  <a:noFill/>
                  <a:round/>
                  <a:headEnd/>
                  <a:tailEnd/>
                </a:ln>
              </p:spPr>
              <p:txBody>
                <a:bodyPr/>
                <a:lstStyle/>
                <a:p>
                  <a:endParaRPr lang="fr-FR"/>
                </a:p>
              </p:txBody>
            </p:sp>
            <p:sp>
              <p:nvSpPr>
                <p:cNvPr id="16676" name="Freeform 292"/>
                <p:cNvSpPr>
                  <a:spLocks/>
                </p:cNvSpPr>
                <p:nvPr/>
              </p:nvSpPr>
              <p:spPr bwMode="auto">
                <a:xfrm>
                  <a:off x="10539" y="24844"/>
                  <a:ext cx="32" cy="32"/>
                </a:xfrm>
                <a:custGeom>
                  <a:avLst/>
                  <a:gdLst/>
                  <a:ahLst/>
                  <a:cxnLst>
                    <a:cxn ang="0">
                      <a:pos x="0" y="0"/>
                    </a:cxn>
                    <a:cxn ang="0">
                      <a:pos x="15" y="32"/>
                    </a:cxn>
                    <a:cxn ang="0">
                      <a:pos x="32" y="15"/>
                    </a:cxn>
                    <a:cxn ang="0">
                      <a:pos x="0" y="0"/>
                    </a:cxn>
                  </a:cxnLst>
                  <a:rect l="0" t="0" r="r" b="b"/>
                  <a:pathLst>
                    <a:path w="32" h="32">
                      <a:moveTo>
                        <a:pt x="0" y="0"/>
                      </a:moveTo>
                      <a:lnTo>
                        <a:pt x="15" y="32"/>
                      </a:lnTo>
                      <a:lnTo>
                        <a:pt x="32" y="15"/>
                      </a:lnTo>
                      <a:lnTo>
                        <a:pt x="0" y="0"/>
                      </a:lnTo>
                      <a:close/>
                    </a:path>
                  </a:pathLst>
                </a:custGeom>
                <a:solidFill>
                  <a:srgbClr val="FFFFFF"/>
                </a:solidFill>
                <a:ln w="9525">
                  <a:noFill/>
                  <a:round/>
                  <a:headEnd/>
                  <a:tailEnd/>
                </a:ln>
              </p:spPr>
              <p:txBody>
                <a:bodyPr/>
                <a:lstStyle/>
                <a:p>
                  <a:endParaRPr lang="fr-FR"/>
                </a:p>
              </p:txBody>
            </p:sp>
            <p:sp>
              <p:nvSpPr>
                <p:cNvPr id="16677" name="Freeform 293"/>
                <p:cNvSpPr>
                  <a:spLocks/>
                </p:cNvSpPr>
                <p:nvPr/>
              </p:nvSpPr>
              <p:spPr bwMode="auto">
                <a:xfrm>
                  <a:off x="10515" y="24890"/>
                  <a:ext cx="33" cy="24"/>
                </a:xfrm>
                <a:custGeom>
                  <a:avLst/>
                  <a:gdLst/>
                  <a:ahLst/>
                  <a:cxnLst>
                    <a:cxn ang="0">
                      <a:pos x="0" y="12"/>
                    </a:cxn>
                    <a:cxn ang="0">
                      <a:pos x="33" y="24"/>
                    </a:cxn>
                    <a:cxn ang="0">
                      <a:pos x="33" y="0"/>
                    </a:cxn>
                    <a:cxn ang="0">
                      <a:pos x="0" y="12"/>
                    </a:cxn>
                  </a:cxnLst>
                  <a:rect l="0" t="0" r="r" b="b"/>
                  <a:pathLst>
                    <a:path w="33" h="24">
                      <a:moveTo>
                        <a:pt x="0" y="12"/>
                      </a:moveTo>
                      <a:lnTo>
                        <a:pt x="33" y="24"/>
                      </a:lnTo>
                      <a:lnTo>
                        <a:pt x="33" y="0"/>
                      </a:lnTo>
                      <a:lnTo>
                        <a:pt x="0" y="12"/>
                      </a:lnTo>
                      <a:close/>
                    </a:path>
                  </a:pathLst>
                </a:custGeom>
                <a:solidFill>
                  <a:srgbClr val="FFFFFF"/>
                </a:solidFill>
                <a:ln w="9525">
                  <a:noFill/>
                  <a:round/>
                  <a:headEnd/>
                  <a:tailEnd/>
                </a:ln>
              </p:spPr>
              <p:txBody>
                <a:bodyPr/>
                <a:lstStyle/>
                <a:p>
                  <a:endParaRPr lang="fr-FR"/>
                </a:p>
              </p:txBody>
            </p:sp>
            <p:sp>
              <p:nvSpPr>
                <p:cNvPr id="16678" name="Freeform 294"/>
                <p:cNvSpPr>
                  <a:spLocks/>
                </p:cNvSpPr>
                <p:nvPr/>
              </p:nvSpPr>
              <p:spPr bwMode="auto">
                <a:xfrm>
                  <a:off x="10539" y="24928"/>
                  <a:ext cx="32" cy="32"/>
                </a:xfrm>
                <a:custGeom>
                  <a:avLst/>
                  <a:gdLst/>
                  <a:ahLst/>
                  <a:cxnLst>
                    <a:cxn ang="0">
                      <a:pos x="0" y="32"/>
                    </a:cxn>
                    <a:cxn ang="0">
                      <a:pos x="32" y="17"/>
                    </a:cxn>
                    <a:cxn ang="0">
                      <a:pos x="15" y="0"/>
                    </a:cxn>
                    <a:cxn ang="0">
                      <a:pos x="0" y="32"/>
                    </a:cxn>
                  </a:cxnLst>
                  <a:rect l="0" t="0" r="r" b="b"/>
                  <a:pathLst>
                    <a:path w="32" h="32">
                      <a:moveTo>
                        <a:pt x="0" y="32"/>
                      </a:moveTo>
                      <a:lnTo>
                        <a:pt x="32" y="17"/>
                      </a:lnTo>
                      <a:lnTo>
                        <a:pt x="15" y="0"/>
                      </a:lnTo>
                      <a:lnTo>
                        <a:pt x="0" y="32"/>
                      </a:lnTo>
                      <a:close/>
                    </a:path>
                  </a:pathLst>
                </a:custGeom>
                <a:solidFill>
                  <a:srgbClr val="FFFFFF"/>
                </a:solidFill>
                <a:ln w="9525">
                  <a:noFill/>
                  <a:round/>
                  <a:headEnd/>
                  <a:tailEnd/>
                </a:ln>
              </p:spPr>
              <p:txBody>
                <a:bodyPr/>
                <a:lstStyle/>
                <a:p>
                  <a:endParaRPr lang="fr-FR"/>
                </a:p>
              </p:txBody>
            </p:sp>
            <p:sp>
              <p:nvSpPr>
                <p:cNvPr id="16679" name="Freeform 295"/>
                <p:cNvSpPr>
                  <a:spLocks/>
                </p:cNvSpPr>
                <p:nvPr/>
              </p:nvSpPr>
              <p:spPr bwMode="auto">
                <a:xfrm>
                  <a:off x="10585" y="24951"/>
                  <a:ext cx="24" cy="33"/>
                </a:xfrm>
                <a:custGeom>
                  <a:avLst/>
                  <a:gdLst/>
                  <a:ahLst/>
                  <a:cxnLst>
                    <a:cxn ang="0">
                      <a:pos x="12" y="33"/>
                    </a:cxn>
                    <a:cxn ang="0">
                      <a:pos x="24" y="0"/>
                    </a:cxn>
                    <a:cxn ang="0">
                      <a:pos x="0" y="0"/>
                    </a:cxn>
                    <a:cxn ang="0">
                      <a:pos x="12" y="33"/>
                    </a:cxn>
                  </a:cxnLst>
                  <a:rect l="0" t="0" r="r" b="b"/>
                  <a:pathLst>
                    <a:path w="24" h="33">
                      <a:moveTo>
                        <a:pt x="12" y="33"/>
                      </a:moveTo>
                      <a:lnTo>
                        <a:pt x="24" y="0"/>
                      </a:lnTo>
                      <a:lnTo>
                        <a:pt x="0" y="0"/>
                      </a:lnTo>
                      <a:lnTo>
                        <a:pt x="12" y="33"/>
                      </a:lnTo>
                      <a:close/>
                    </a:path>
                  </a:pathLst>
                </a:custGeom>
                <a:solidFill>
                  <a:srgbClr val="FFFFFF"/>
                </a:solidFill>
                <a:ln w="9525">
                  <a:noFill/>
                  <a:round/>
                  <a:headEnd/>
                  <a:tailEnd/>
                </a:ln>
              </p:spPr>
              <p:txBody>
                <a:bodyPr/>
                <a:lstStyle/>
                <a:p>
                  <a:endParaRPr lang="fr-FR"/>
                </a:p>
              </p:txBody>
            </p:sp>
            <p:sp>
              <p:nvSpPr>
                <p:cNvPr id="16680" name="Freeform 296"/>
                <p:cNvSpPr>
                  <a:spLocks/>
                </p:cNvSpPr>
                <p:nvPr/>
              </p:nvSpPr>
              <p:spPr bwMode="auto">
                <a:xfrm>
                  <a:off x="10623" y="24928"/>
                  <a:ext cx="32" cy="32"/>
                </a:xfrm>
                <a:custGeom>
                  <a:avLst/>
                  <a:gdLst/>
                  <a:ahLst/>
                  <a:cxnLst>
                    <a:cxn ang="0">
                      <a:pos x="32" y="32"/>
                    </a:cxn>
                    <a:cxn ang="0">
                      <a:pos x="17" y="0"/>
                    </a:cxn>
                    <a:cxn ang="0">
                      <a:pos x="0" y="17"/>
                    </a:cxn>
                    <a:cxn ang="0">
                      <a:pos x="32" y="32"/>
                    </a:cxn>
                  </a:cxnLst>
                  <a:rect l="0" t="0" r="r" b="b"/>
                  <a:pathLst>
                    <a:path w="32" h="32">
                      <a:moveTo>
                        <a:pt x="32" y="32"/>
                      </a:moveTo>
                      <a:lnTo>
                        <a:pt x="17" y="0"/>
                      </a:lnTo>
                      <a:lnTo>
                        <a:pt x="0" y="17"/>
                      </a:lnTo>
                      <a:lnTo>
                        <a:pt x="32" y="32"/>
                      </a:lnTo>
                      <a:close/>
                    </a:path>
                  </a:pathLst>
                </a:custGeom>
                <a:solidFill>
                  <a:srgbClr val="FFFFFF"/>
                </a:solidFill>
                <a:ln w="9525">
                  <a:noFill/>
                  <a:round/>
                  <a:headEnd/>
                  <a:tailEnd/>
                </a:ln>
              </p:spPr>
              <p:txBody>
                <a:bodyPr/>
                <a:lstStyle/>
                <a:p>
                  <a:endParaRPr lang="fr-FR"/>
                </a:p>
              </p:txBody>
            </p:sp>
            <p:sp>
              <p:nvSpPr>
                <p:cNvPr id="16681" name="Oval 297"/>
                <p:cNvSpPr>
                  <a:spLocks noChangeArrowheads="1"/>
                </p:cNvSpPr>
                <p:nvPr/>
              </p:nvSpPr>
              <p:spPr bwMode="auto">
                <a:xfrm>
                  <a:off x="10556" y="24861"/>
                  <a:ext cx="82" cy="82"/>
                </a:xfrm>
                <a:prstGeom prst="ellipse">
                  <a:avLst/>
                </a:prstGeom>
                <a:solidFill>
                  <a:srgbClr val="FFFFFF"/>
                </a:solidFill>
                <a:ln w="0">
                  <a:solidFill>
                    <a:srgbClr val="000000"/>
                  </a:solidFill>
                  <a:round/>
                  <a:headEnd/>
                  <a:tailEnd/>
                </a:ln>
              </p:spPr>
              <p:txBody>
                <a:bodyPr/>
                <a:lstStyle/>
                <a:p>
                  <a:endParaRPr lang="fr-FR"/>
                </a:p>
              </p:txBody>
            </p:sp>
            <p:sp>
              <p:nvSpPr>
                <p:cNvPr id="16682" name="Freeform 298"/>
                <p:cNvSpPr>
                  <a:spLocks/>
                </p:cNvSpPr>
                <p:nvPr/>
              </p:nvSpPr>
              <p:spPr bwMode="auto">
                <a:xfrm>
                  <a:off x="10646" y="24890"/>
                  <a:ext cx="33" cy="24"/>
                </a:xfrm>
                <a:custGeom>
                  <a:avLst/>
                  <a:gdLst/>
                  <a:ahLst/>
                  <a:cxnLst>
                    <a:cxn ang="0">
                      <a:pos x="33" y="12"/>
                    </a:cxn>
                    <a:cxn ang="0">
                      <a:pos x="0" y="0"/>
                    </a:cxn>
                    <a:cxn ang="0">
                      <a:pos x="0" y="24"/>
                    </a:cxn>
                    <a:cxn ang="0">
                      <a:pos x="33" y="12"/>
                    </a:cxn>
                  </a:cxnLst>
                  <a:rect l="0" t="0" r="r" b="b"/>
                  <a:pathLst>
                    <a:path w="33" h="24">
                      <a:moveTo>
                        <a:pt x="33" y="12"/>
                      </a:moveTo>
                      <a:lnTo>
                        <a:pt x="0" y="0"/>
                      </a:lnTo>
                      <a:lnTo>
                        <a:pt x="0" y="24"/>
                      </a:lnTo>
                      <a:lnTo>
                        <a:pt x="33" y="12"/>
                      </a:lnTo>
                      <a:close/>
                    </a:path>
                  </a:pathLst>
                </a:custGeom>
                <a:noFill/>
                <a:ln w="12700" cap="rnd">
                  <a:solidFill>
                    <a:srgbClr val="000000"/>
                  </a:solidFill>
                  <a:prstDash val="solid"/>
                  <a:round/>
                  <a:headEnd/>
                  <a:tailEnd/>
                </a:ln>
              </p:spPr>
              <p:txBody>
                <a:bodyPr/>
                <a:lstStyle/>
                <a:p>
                  <a:endParaRPr lang="fr-FR"/>
                </a:p>
              </p:txBody>
            </p:sp>
            <p:sp>
              <p:nvSpPr>
                <p:cNvPr id="16683" name="Freeform 299"/>
                <p:cNvSpPr>
                  <a:spLocks/>
                </p:cNvSpPr>
                <p:nvPr/>
              </p:nvSpPr>
              <p:spPr bwMode="auto">
                <a:xfrm>
                  <a:off x="10623" y="24844"/>
                  <a:ext cx="32" cy="32"/>
                </a:xfrm>
                <a:custGeom>
                  <a:avLst/>
                  <a:gdLst/>
                  <a:ahLst/>
                  <a:cxnLst>
                    <a:cxn ang="0">
                      <a:pos x="32" y="0"/>
                    </a:cxn>
                    <a:cxn ang="0">
                      <a:pos x="0" y="15"/>
                    </a:cxn>
                    <a:cxn ang="0">
                      <a:pos x="17" y="32"/>
                    </a:cxn>
                    <a:cxn ang="0">
                      <a:pos x="32" y="0"/>
                    </a:cxn>
                  </a:cxnLst>
                  <a:rect l="0" t="0" r="r" b="b"/>
                  <a:pathLst>
                    <a:path w="32" h="32">
                      <a:moveTo>
                        <a:pt x="32" y="0"/>
                      </a:moveTo>
                      <a:lnTo>
                        <a:pt x="0" y="15"/>
                      </a:lnTo>
                      <a:lnTo>
                        <a:pt x="17" y="32"/>
                      </a:lnTo>
                      <a:lnTo>
                        <a:pt x="32" y="0"/>
                      </a:lnTo>
                      <a:close/>
                    </a:path>
                  </a:pathLst>
                </a:custGeom>
                <a:noFill/>
                <a:ln w="12700" cap="rnd">
                  <a:solidFill>
                    <a:srgbClr val="000000"/>
                  </a:solidFill>
                  <a:prstDash val="solid"/>
                  <a:round/>
                  <a:headEnd/>
                  <a:tailEnd/>
                </a:ln>
              </p:spPr>
              <p:txBody>
                <a:bodyPr/>
                <a:lstStyle/>
                <a:p>
                  <a:endParaRPr lang="fr-FR"/>
                </a:p>
              </p:txBody>
            </p:sp>
            <p:sp>
              <p:nvSpPr>
                <p:cNvPr id="16684" name="Freeform 300"/>
                <p:cNvSpPr>
                  <a:spLocks/>
                </p:cNvSpPr>
                <p:nvPr/>
              </p:nvSpPr>
              <p:spPr bwMode="auto">
                <a:xfrm>
                  <a:off x="10585" y="24820"/>
                  <a:ext cx="24" cy="33"/>
                </a:xfrm>
                <a:custGeom>
                  <a:avLst/>
                  <a:gdLst/>
                  <a:ahLst/>
                  <a:cxnLst>
                    <a:cxn ang="0">
                      <a:pos x="12" y="0"/>
                    </a:cxn>
                    <a:cxn ang="0">
                      <a:pos x="0" y="33"/>
                    </a:cxn>
                    <a:cxn ang="0">
                      <a:pos x="24" y="33"/>
                    </a:cxn>
                    <a:cxn ang="0">
                      <a:pos x="12" y="0"/>
                    </a:cxn>
                  </a:cxnLst>
                  <a:rect l="0" t="0" r="r" b="b"/>
                  <a:pathLst>
                    <a:path w="24" h="33">
                      <a:moveTo>
                        <a:pt x="12" y="0"/>
                      </a:moveTo>
                      <a:lnTo>
                        <a:pt x="0" y="33"/>
                      </a:lnTo>
                      <a:lnTo>
                        <a:pt x="24" y="33"/>
                      </a:lnTo>
                      <a:lnTo>
                        <a:pt x="12" y="0"/>
                      </a:lnTo>
                      <a:close/>
                    </a:path>
                  </a:pathLst>
                </a:custGeom>
                <a:noFill/>
                <a:ln w="12700" cap="rnd">
                  <a:solidFill>
                    <a:srgbClr val="000000"/>
                  </a:solidFill>
                  <a:prstDash val="solid"/>
                  <a:round/>
                  <a:headEnd/>
                  <a:tailEnd/>
                </a:ln>
              </p:spPr>
              <p:txBody>
                <a:bodyPr/>
                <a:lstStyle/>
                <a:p>
                  <a:endParaRPr lang="fr-FR"/>
                </a:p>
              </p:txBody>
            </p:sp>
            <p:sp>
              <p:nvSpPr>
                <p:cNvPr id="16685" name="Freeform 301"/>
                <p:cNvSpPr>
                  <a:spLocks/>
                </p:cNvSpPr>
                <p:nvPr/>
              </p:nvSpPr>
              <p:spPr bwMode="auto">
                <a:xfrm>
                  <a:off x="10539" y="24844"/>
                  <a:ext cx="32" cy="32"/>
                </a:xfrm>
                <a:custGeom>
                  <a:avLst/>
                  <a:gdLst/>
                  <a:ahLst/>
                  <a:cxnLst>
                    <a:cxn ang="0">
                      <a:pos x="0" y="0"/>
                    </a:cxn>
                    <a:cxn ang="0">
                      <a:pos x="15" y="32"/>
                    </a:cxn>
                    <a:cxn ang="0">
                      <a:pos x="32" y="15"/>
                    </a:cxn>
                    <a:cxn ang="0">
                      <a:pos x="0" y="0"/>
                    </a:cxn>
                  </a:cxnLst>
                  <a:rect l="0" t="0" r="r" b="b"/>
                  <a:pathLst>
                    <a:path w="32" h="32">
                      <a:moveTo>
                        <a:pt x="0" y="0"/>
                      </a:moveTo>
                      <a:lnTo>
                        <a:pt x="15" y="32"/>
                      </a:lnTo>
                      <a:lnTo>
                        <a:pt x="32" y="15"/>
                      </a:lnTo>
                      <a:lnTo>
                        <a:pt x="0" y="0"/>
                      </a:lnTo>
                      <a:close/>
                    </a:path>
                  </a:pathLst>
                </a:custGeom>
                <a:noFill/>
                <a:ln w="12700" cap="rnd">
                  <a:solidFill>
                    <a:srgbClr val="000000"/>
                  </a:solidFill>
                  <a:prstDash val="solid"/>
                  <a:round/>
                  <a:headEnd/>
                  <a:tailEnd/>
                </a:ln>
              </p:spPr>
              <p:txBody>
                <a:bodyPr/>
                <a:lstStyle/>
                <a:p>
                  <a:endParaRPr lang="fr-FR"/>
                </a:p>
              </p:txBody>
            </p:sp>
            <p:sp>
              <p:nvSpPr>
                <p:cNvPr id="16686" name="Freeform 302"/>
                <p:cNvSpPr>
                  <a:spLocks/>
                </p:cNvSpPr>
                <p:nvPr/>
              </p:nvSpPr>
              <p:spPr bwMode="auto">
                <a:xfrm>
                  <a:off x="10515" y="24890"/>
                  <a:ext cx="33" cy="24"/>
                </a:xfrm>
                <a:custGeom>
                  <a:avLst/>
                  <a:gdLst/>
                  <a:ahLst/>
                  <a:cxnLst>
                    <a:cxn ang="0">
                      <a:pos x="0" y="12"/>
                    </a:cxn>
                    <a:cxn ang="0">
                      <a:pos x="33" y="24"/>
                    </a:cxn>
                    <a:cxn ang="0">
                      <a:pos x="33" y="0"/>
                    </a:cxn>
                    <a:cxn ang="0">
                      <a:pos x="0" y="12"/>
                    </a:cxn>
                  </a:cxnLst>
                  <a:rect l="0" t="0" r="r" b="b"/>
                  <a:pathLst>
                    <a:path w="33" h="24">
                      <a:moveTo>
                        <a:pt x="0" y="12"/>
                      </a:moveTo>
                      <a:lnTo>
                        <a:pt x="33" y="24"/>
                      </a:lnTo>
                      <a:lnTo>
                        <a:pt x="33" y="0"/>
                      </a:lnTo>
                      <a:lnTo>
                        <a:pt x="0" y="12"/>
                      </a:lnTo>
                      <a:close/>
                    </a:path>
                  </a:pathLst>
                </a:custGeom>
                <a:noFill/>
                <a:ln w="12700" cap="rnd">
                  <a:solidFill>
                    <a:srgbClr val="000000"/>
                  </a:solidFill>
                  <a:prstDash val="solid"/>
                  <a:round/>
                  <a:headEnd/>
                  <a:tailEnd/>
                </a:ln>
              </p:spPr>
              <p:txBody>
                <a:bodyPr/>
                <a:lstStyle/>
                <a:p>
                  <a:endParaRPr lang="fr-FR"/>
                </a:p>
              </p:txBody>
            </p:sp>
            <p:sp>
              <p:nvSpPr>
                <p:cNvPr id="16687" name="Freeform 303"/>
                <p:cNvSpPr>
                  <a:spLocks/>
                </p:cNvSpPr>
                <p:nvPr/>
              </p:nvSpPr>
              <p:spPr bwMode="auto">
                <a:xfrm>
                  <a:off x="10539" y="24928"/>
                  <a:ext cx="32" cy="32"/>
                </a:xfrm>
                <a:custGeom>
                  <a:avLst/>
                  <a:gdLst/>
                  <a:ahLst/>
                  <a:cxnLst>
                    <a:cxn ang="0">
                      <a:pos x="0" y="32"/>
                    </a:cxn>
                    <a:cxn ang="0">
                      <a:pos x="32" y="17"/>
                    </a:cxn>
                    <a:cxn ang="0">
                      <a:pos x="15" y="0"/>
                    </a:cxn>
                    <a:cxn ang="0">
                      <a:pos x="0" y="32"/>
                    </a:cxn>
                  </a:cxnLst>
                  <a:rect l="0" t="0" r="r" b="b"/>
                  <a:pathLst>
                    <a:path w="32" h="32">
                      <a:moveTo>
                        <a:pt x="0" y="32"/>
                      </a:moveTo>
                      <a:lnTo>
                        <a:pt x="32" y="17"/>
                      </a:lnTo>
                      <a:lnTo>
                        <a:pt x="15" y="0"/>
                      </a:lnTo>
                      <a:lnTo>
                        <a:pt x="0" y="32"/>
                      </a:lnTo>
                      <a:close/>
                    </a:path>
                  </a:pathLst>
                </a:custGeom>
                <a:noFill/>
                <a:ln w="12700" cap="rnd">
                  <a:solidFill>
                    <a:srgbClr val="000000"/>
                  </a:solidFill>
                  <a:prstDash val="solid"/>
                  <a:round/>
                  <a:headEnd/>
                  <a:tailEnd/>
                </a:ln>
              </p:spPr>
              <p:txBody>
                <a:bodyPr/>
                <a:lstStyle/>
                <a:p>
                  <a:endParaRPr lang="fr-FR"/>
                </a:p>
              </p:txBody>
            </p:sp>
            <p:sp>
              <p:nvSpPr>
                <p:cNvPr id="16688" name="Freeform 304"/>
                <p:cNvSpPr>
                  <a:spLocks/>
                </p:cNvSpPr>
                <p:nvPr/>
              </p:nvSpPr>
              <p:spPr bwMode="auto">
                <a:xfrm>
                  <a:off x="10585" y="24951"/>
                  <a:ext cx="24" cy="33"/>
                </a:xfrm>
                <a:custGeom>
                  <a:avLst/>
                  <a:gdLst/>
                  <a:ahLst/>
                  <a:cxnLst>
                    <a:cxn ang="0">
                      <a:pos x="12" y="33"/>
                    </a:cxn>
                    <a:cxn ang="0">
                      <a:pos x="24" y="0"/>
                    </a:cxn>
                    <a:cxn ang="0">
                      <a:pos x="0" y="0"/>
                    </a:cxn>
                    <a:cxn ang="0">
                      <a:pos x="12" y="33"/>
                    </a:cxn>
                  </a:cxnLst>
                  <a:rect l="0" t="0" r="r" b="b"/>
                  <a:pathLst>
                    <a:path w="24" h="33">
                      <a:moveTo>
                        <a:pt x="12" y="33"/>
                      </a:moveTo>
                      <a:lnTo>
                        <a:pt x="24" y="0"/>
                      </a:lnTo>
                      <a:lnTo>
                        <a:pt x="0" y="0"/>
                      </a:lnTo>
                      <a:lnTo>
                        <a:pt x="12" y="33"/>
                      </a:lnTo>
                      <a:close/>
                    </a:path>
                  </a:pathLst>
                </a:custGeom>
                <a:noFill/>
                <a:ln w="12700" cap="rnd">
                  <a:solidFill>
                    <a:srgbClr val="000000"/>
                  </a:solidFill>
                  <a:prstDash val="solid"/>
                  <a:round/>
                  <a:headEnd/>
                  <a:tailEnd/>
                </a:ln>
              </p:spPr>
              <p:txBody>
                <a:bodyPr/>
                <a:lstStyle/>
                <a:p>
                  <a:endParaRPr lang="fr-FR"/>
                </a:p>
              </p:txBody>
            </p:sp>
            <p:sp>
              <p:nvSpPr>
                <p:cNvPr id="16689" name="Freeform 305"/>
                <p:cNvSpPr>
                  <a:spLocks/>
                </p:cNvSpPr>
                <p:nvPr/>
              </p:nvSpPr>
              <p:spPr bwMode="auto">
                <a:xfrm>
                  <a:off x="10623" y="24928"/>
                  <a:ext cx="32" cy="32"/>
                </a:xfrm>
                <a:custGeom>
                  <a:avLst/>
                  <a:gdLst/>
                  <a:ahLst/>
                  <a:cxnLst>
                    <a:cxn ang="0">
                      <a:pos x="32" y="32"/>
                    </a:cxn>
                    <a:cxn ang="0">
                      <a:pos x="17" y="0"/>
                    </a:cxn>
                    <a:cxn ang="0">
                      <a:pos x="0" y="17"/>
                    </a:cxn>
                    <a:cxn ang="0">
                      <a:pos x="32" y="32"/>
                    </a:cxn>
                  </a:cxnLst>
                  <a:rect l="0" t="0" r="r" b="b"/>
                  <a:pathLst>
                    <a:path w="32" h="32">
                      <a:moveTo>
                        <a:pt x="32" y="32"/>
                      </a:moveTo>
                      <a:lnTo>
                        <a:pt x="17" y="0"/>
                      </a:lnTo>
                      <a:lnTo>
                        <a:pt x="0" y="17"/>
                      </a:lnTo>
                      <a:lnTo>
                        <a:pt x="32" y="32"/>
                      </a:lnTo>
                      <a:close/>
                    </a:path>
                  </a:pathLst>
                </a:custGeom>
                <a:noFill/>
                <a:ln w="12700" cap="rnd">
                  <a:solidFill>
                    <a:srgbClr val="000000"/>
                  </a:solidFill>
                  <a:prstDash val="solid"/>
                  <a:round/>
                  <a:headEnd/>
                  <a:tailEnd/>
                </a:ln>
              </p:spPr>
              <p:txBody>
                <a:bodyPr/>
                <a:lstStyle/>
                <a:p>
                  <a:endParaRPr lang="fr-FR"/>
                </a:p>
              </p:txBody>
            </p:sp>
            <p:sp>
              <p:nvSpPr>
                <p:cNvPr id="16690" name="Oval 306"/>
                <p:cNvSpPr>
                  <a:spLocks noChangeArrowheads="1"/>
                </p:cNvSpPr>
                <p:nvPr/>
              </p:nvSpPr>
              <p:spPr bwMode="auto">
                <a:xfrm>
                  <a:off x="10556" y="24861"/>
                  <a:ext cx="82" cy="82"/>
                </a:xfrm>
                <a:prstGeom prst="ellipse">
                  <a:avLst/>
                </a:prstGeom>
                <a:noFill/>
                <a:ln w="12700" cap="rnd">
                  <a:solidFill>
                    <a:srgbClr val="000000"/>
                  </a:solidFill>
                  <a:round/>
                  <a:headEnd/>
                  <a:tailEnd/>
                </a:ln>
              </p:spPr>
              <p:txBody>
                <a:bodyPr/>
                <a:lstStyle/>
                <a:p>
                  <a:endParaRPr lang="fr-FR"/>
                </a:p>
              </p:txBody>
            </p:sp>
          </p:grpSp>
          <p:pic>
            <p:nvPicPr>
              <p:cNvPr id="16692" name="Picture 308"/>
              <p:cNvPicPr>
                <a:picLocks noChangeAspect="1" noChangeArrowheads="1"/>
              </p:cNvPicPr>
              <p:nvPr/>
            </p:nvPicPr>
            <p:blipFill>
              <a:blip r:embed="rId21"/>
              <a:srcRect/>
              <a:stretch>
                <a:fillRect/>
              </a:stretch>
            </p:blipFill>
            <p:spPr bwMode="auto">
              <a:xfrm>
                <a:off x="9761" y="20368"/>
                <a:ext cx="1405" cy="1137"/>
              </a:xfrm>
              <a:prstGeom prst="rect">
                <a:avLst/>
              </a:prstGeom>
              <a:noFill/>
              <a:ln w="9525">
                <a:noFill/>
                <a:miter lim="800000"/>
                <a:headEnd/>
                <a:tailEnd/>
              </a:ln>
            </p:spPr>
          </p:pic>
          <p:grpSp>
            <p:nvGrpSpPr>
              <p:cNvPr id="16711" name="Group 327"/>
              <p:cNvGrpSpPr>
                <a:grpSpLocks/>
              </p:cNvGrpSpPr>
              <p:nvPr/>
            </p:nvGrpSpPr>
            <p:grpSpPr bwMode="auto">
              <a:xfrm>
                <a:off x="10555" y="21344"/>
                <a:ext cx="164" cy="165"/>
                <a:chOff x="10555" y="21344"/>
                <a:chExt cx="164" cy="165"/>
              </a:xfrm>
            </p:grpSpPr>
            <p:sp>
              <p:nvSpPr>
                <p:cNvPr id="16693" name="Freeform 309"/>
                <p:cNvSpPr>
                  <a:spLocks/>
                </p:cNvSpPr>
                <p:nvPr/>
              </p:nvSpPr>
              <p:spPr bwMode="auto">
                <a:xfrm>
                  <a:off x="10686" y="21415"/>
                  <a:ext cx="33" cy="23"/>
                </a:xfrm>
                <a:custGeom>
                  <a:avLst/>
                  <a:gdLst/>
                  <a:ahLst/>
                  <a:cxnLst>
                    <a:cxn ang="0">
                      <a:pos x="33" y="11"/>
                    </a:cxn>
                    <a:cxn ang="0">
                      <a:pos x="0" y="0"/>
                    </a:cxn>
                    <a:cxn ang="0">
                      <a:pos x="0" y="23"/>
                    </a:cxn>
                    <a:cxn ang="0">
                      <a:pos x="33" y="11"/>
                    </a:cxn>
                  </a:cxnLst>
                  <a:rect l="0" t="0" r="r" b="b"/>
                  <a:pathLst>
                    <a:path w="33" h="23">
                      <a:moveTo>
                        <a:pt x="33" y="11"/>
                      </a:moveTo>
                      <a:lnTo>
                        <a:pt x="0" y="0"/>
                      </a:lnTo>
                      <a:lnTo>
                        <a:pt x="0" y="23"/>
                      </a:lnTo>
                      <a:lnTo>
                        <a:pt x="33" y="11"/>
                      </a:lnTo>
                      <a:close/>
                    </a:path>
                  </a:pathLst>
                </a:custGeom>
                <a:solidFill>
                  <a:srgbClr val="FFFFFF"/>
                </a:solidFill>
                <a:ln w="9525">
                  <a:noFill/>
                  <a:round/>
                  <a:headEnd/>
                  <a:tailEnd/>
                </a:ln>
              </p:spPr>
              <p:txBody>
                <a:bodyPr/>
                <a:lstStyle/>
                <a:p>
                  <a:endParaRPr lang="fr-FR"/>
                </a:p>
              </p:txBody>
            </p:sp>
            <p:sp>
              <p:nvSpPr>
                <p:cNvPr id="16694" name="Freeform 310"/>
                <p:cNvSpPr>
                  <a:spLocks/>
                </p:cNvSpPr>
                <p:nvPr/>
              </p:nvSpPr>
              <p:spPr bwMode="auto">
                <a:xfrm>
                  <a:off x="10664" y="21369"/>
                  <a:ext cx="31" cy="31"/>
                </a:xfrm>
                <a:custGeom>
                  <a:avLst/>
                  <a:gdLst/>
                  <a:ahLst/>
                  <a:cxnLst>
                    <a:cxn ang="0">
                      <a:pos x="31" y="0"/>
                    </a:cxn>
                    <a:cxn ang="0">
                      <a:pos x="0" y="15"/>
                    </a:cxn>
                    <a:cxn ang="0">
                      <a:pos x="16" y="31"/>
                    </a:cxn>
                    <a:cxn ang="0">
                      <a:pos x="31" y="0"/>
                    </a:cxn>
                  </a:cxnLst>
                  <a:rect l="0" t="0" r="r" b="b"/>
                  <a:pathLst>
                    <a:path w="31" h="31">
                      <a:moveTo>
                        <a:pt x="31" y="0"/>
                      </a:moveTo>
                      <a:lnTo>
                        <a:pt x="0" y="15"/>
                      </a:lnTo>
                      <a:lnTo>
                        <a:pt x="16" y="31"/>
                      </a:lnTo>
                      <a:lnTo>
                        <a:pt x="31" y="0"/>
                      </a:lnTo>
                      <a:close/>
                    </a:path>
                  </a:pathLst>
                </a:custGeom>
                <a:solidFill>
                  <a:srgbClr val="FFFFFF"/>
                </a:solidFill>
                <a:ln w="9525">
                  <a:noFill/>
                  <a:round/>
                  <a:headEnd/>
                  <a:tailEnd/>
                </a:ln>
              </p:spPr>
              <p:txBody>
                <a:bodyPr/>
                <a:lstStyle/>
                <a:p>
                  <a:endParaRPr lang="fr-FR"/>
                </a:p>
              </p:txBody>
            </p:sp>
            <p:sp>
              <p:nvSpPr>
                <p:cNvPr id="16695" name="Freeform 311"/>
                <p:cNvSpPr>
                  <a:spLocks/>
                </p:cNvSpPr>
                <p:nvPr/>
              </p:nvSpPr>
              <p:spPr bwMode="auto">
                <a:xfrm>
                  <a:off x="10625" y="21344"/>
                  <a:ext cx="24" cy="34"/>
                </a:xfrm>
                <a:custGeom>
                  <a:avLst/>
                  <a:gdLst/>
                  <a:ahLst/>
                  <a:cxnLst>
                    <a:cxn ang="0">
                      <a:pos x="12" y="0"/>
                    </a:cxn>
                    <a:cxn ang="0">
                      <a:pos x="0" y="34"/>
                    </a:cxn>
                    <a:cxn ang="0">
                      <a:pos x="24" y="34"/>
                    </a:cxn>
                    <a:cxn ang="0">
                      <a:pos x="12" y="0"/>
                    </a:cxn>
                  </a:cxnLst>
                  <a:rect l="0" t="0" r="r" b="b"/>
                  <a:pathLst>
                    <a:path w="24" h="34">
                      <a:moveTo>
                        <a:pt x="12" y="0"/>
                      </a:moveTo>
                      <a:lnTo>
                        <a:pt x="0" y="34"/>
                      </a:lnTo>
                      <a:lnTo>
                        <a:pt x="24" y="34"/>
                      </a:lnTo>
                      <a:lnTo>
                        <a:pt x="12" y="0"/>
                      </a:lnTo>
                      <a:close/>
                    </a:path>
                  </a:pathLst>
                </a:custGeom>
                <a:solidFill>
                  <a:srgbClr val="FFFFFF"/>
                </a:solidFill>
                <a:ln w="9525">
                  <a:noFill/>
                  <a:round/>
                  <a:headEnd/>
                  <a:tailEnd/>
                </a:ln>
              </p:spPr>
              <p:txBody>
                <a:bodyPr/>
                <a:lstStyle/>
                <a:p>
                  <a:endParaRPr lang="fr-FR"/>
                </a:p>
              </p:txBody>
            </p:sp>
            <p:sp>
              <p:nvSpPr>
                <p:cNvPr id="16696" name="Freeform 312"/>
                <p:cNvSpPr>
                  <a:spLocks/>
                </p:cNvSpPr>
                <p:nvPr/>
              </p:nvSpPr>
              <p:spPr bwMode="auto">
                <a:xfrm>
                  <a:off x="10579" y="21369"/>
                  <a:ext cx="32" cy="31"/>
                </a:xfrm>
                <a:custGeom>
                  <a:avLst/>
                  <a:gdLst/>
                  <a:ahLst/>
                  <a:cxnLst>
                    <a:cxn ang="0">
                      <a:pos x="0" y="0"/>
                    </a:cxn>
                    <a:cxn ang="0">
                      <a:pos x="15" y="31"/>
                    </a:cxn>
                    <a:cxn ang="0">
                      <a:pos x="32" y="15"/>
                    </a:cxn>
                    <a:cxn ang="0">
                      <a:pos x="0" y="0"/>
                    </a:cxn>
                  </a:cxnLst>
                  <a:rect l="0" t="0" r="r" b="b"/>
                  <a:pathLst>
                    <a:path w="32" h="31">
                      <a:moveTo>
                        <a:pt x="0" y="0"/>
                      </a:moveTo>
                      <a:lnTo>
                        <a:pt x="15" y="31"/>
                      </a:lnTo>
                      <a:lnTo>
                        <a:pt x="32" y="15"/>
                      </a:lnTo>
                      <a:lnTo>
                        <a:pt x="0" y="0"/>
                      </a:lnTo>
                      <a:close/>
                    </a:path>
                  </a:pathLst>
                </a:custGeom>
                <a:solidFill>
                  <a:srgbClr val="FFFFFF"/>
                </a:solidFill>
                <a:ln w="9525">
                  <a:noFill/>
                  <a:round/>
                  <a:headEnd/>
                  <a:tailEnd/>
                </a:ln>
              </p:spPr>
              <p:txBody>
                <a:bodyPr/>
                <a:lstStyle/>
                <a:p>
                  <a:endParaRPr lang="fr-FR"/>
                </a:p>
              </p:txBody>
            </p:sp>
            <p:sp>
              <p:nvSpPr>
                <p:cNvPr id="16697" name="Freeform 313"/>
                <p:cNvSpPr>
                  <a:spLocks/>
                </p:cNvSpPr>
                <p:nvPr/>
              </p:nvSpPr>
              <p:spPr bwMode="auto">
                <a:xfrm>
                  <a:off x="10555" y="21415"/>
                  <a:ext cx="33" cy="23"/>
                </a:xfrm>
                <a:custGeom>
                  <a:avLst/>
                  <a:gdLst/>
                  <a:ahLst/>
                  <a:cxnLst>
                    <a:cxn ang="0">
                      <a:pos x="0" y="11"/>
                    </a:cxn>
                    <a:cxn ang="0">
                      <a:pos x="33" y="23"/>
                    </a:cxn>
                    <a:cxn ang="0">
                      <a:pos x="33" y="0"/>
                    </a:cxn>
                    <a:cxn ang="0">
                      <a:pos x="0" y="11"/>
                    </a:cxn>
                  </a:cxnLst>
                  <a:rect l="0" t="0" r="r" b="b"/>
                  <a:pathLst>
                    <a:path w="33" h="23">
                      <a:moveTo>
                        <a:pt x="0" y="11"/>
                      </a:moveTo>
                      <a:lnTo>
                        <a:pt x="33" y="23"/>
                      </a:lnTo>
                      <a:lnTo>
                        <a:pt x="33" y="0"/>
                      </a:lnTo>
                      <a:lnTo>
                        <a:pt x="0" y="11"/>
                      </a:lnTo>
                      <a:close/>
                    </a:path>
                  </a:pathLst>
                </a:custGeom>
                <a:solidFill>
                  <a:srgbClr val="FFFFFF"/>
                </a:solidFill>
                <a:ln w="9525">
                  <a:noFill/>
                  <a:round/>
                  <a:headEnd/>
                  <a:tailEnd/>
                </a:ln>
              </p:spPr>
              <p:txBody>
                <a:bodyPr/>
                <a:lstStyle/>
                <a:p>
                  <a:endParaRPr lang="fr-FR"/>
                </a:p>
              </p:txBody>
            </p:sp>
            <p:sp>
              <p:nvSpPr>
                <p:cNvPr id="16698" name="Freeform 314"/>
                <p:cNvSpPr>
                  <a:spLocks/>
                </p:cNvSpPr>
                <p:nvPr/>
              </p:nvSpPr>
              <p:spPr bwMode="auto">
                <a:xfrm>
                  <a:off x="10579" y="21453"/>
                  <a:ext cx="32" cy="32"/>
                </a:xfrm>
                <a:custGeom>
                  <a:avLst/>
                  <a:gdLst/>
                  <a:ahLst/>
                  <a:cxnLst>
                    <a:cxn ang="0">
                      <a:pos x="0" y="32"/>
                    </a:cxn>
                    <a:cxn ang="0">
                      <a:pos x="32" y="16"/>
                    </a:cxn>
                    <a:cxn ang="0">
                      <a:pos x="15" y="0"/>
                    </a:cxn>
                    <a:cxn ang="0">
                      <a:pos x="0" y="32"/>
                    </a:cxn>
                  </a:cxnLst>
                  <a:rect l="0" t="0" r="r" b="b"/>
                  <a:pathLst>
                    <a:path w="32" h="32">
                      <a:moveTo>
                        <a:pt x="0" y="32"/>
                      </a:moveTo>
                      <a:lnTo>
                        <a:pt x="32" y="16"/>
                      </a:lnTo>
                      <a:lnTo>
                        <a:pt x="15" y="0"/>
                      </a:lnTo>
                      <a:lnTo>
                        <a:pt x="0" y="32"/>
                      </a:lnTo>
                      <a:close/>
                    </a:path>
                  </a:pathLst>
                </a:custGeom>
                <a:solidFill>
                  <a:srgbClr val="FFFFFF"/>
                </a:solidFill>
                <a:ln w="9525">
                  <a:noFill/>
                  <a:round/>
                  <a:headEnd/>
                  <a:tailEnd/>
                </a:ln>
              </p:spPr>
              <p:txBody>
                <a:bodyPr/>
                <a:lstStyle/>
                <a:p>
                  <a:endParaRPr lang="fr-FR"/>
                </a:p>
              </p:txBody>
            </p:sp>
            <p:sp>
              <p:nvSpPr>
                <p:cNvPr id="16699" name="Freeform 315"/>
                <p:cNvSpPr>
                  <a:spLocks/>
                </p:cNvSpPr>
                <p:nvPr/>
              </p:nvSpPr>
              <p:spPr bwMode="auto">
                <a:xfrm>
                  <a:off x="10625" y="21476"/>
                  <a:ext cx="24" cy="33"/>
                </a:xfrm>
                <a:custGeom>
                  <a:avLst/>
                  <a:gdLst/>
                  <a:ahLst/>
                  <a:cxnLst>
                    <a:cxn ang="0">
                      <a:pos x="12" y="33"/>
                    </a:cxn>
                    <a:cxn ang="0">
                      <a:pos x="24" y="0"/>
                    </a:cxn>
                    <a:cxn ang="0">
                      <a:pos x="0" y="0"/>
                    </a:cxn>
                    <a:cxn ang="0">
                      <a:pos x="12" y="33"/>
                    </a:cxn>
                  </a:cxnLst>
                  <a:rect l="0" t="0" r="r" b="b"/>
                  <a:pathLst>
                    <a:path w="24" h="33">
                      <a:moveTo>
                        <a:pt x="12" y="33"/>
                      </a:moveTo>
                      <a:lnTo>
                        <a:pt x="24" y="0"/>
                      </a:lnTo>
                      <a:lnTo>
                        <a:pt x="0" y="0"/>
                      </a:lnTo>
                      <a:lnTo>
                        <a:pt x="12" y="33"/>
                      </a:lnTo>
                      <a:close/>
                    </a:path>
                  </a:pathLst>
                </a:custGeom>
                <a:solidFill>
                  <a:srgbClr val="FFFFFF"/>
                </a:solidFill>
                <a:ln w="9525">
                  <a:noFill/>
                  <a:round/>
                  <a:headEnd/>
                  <a:tailEnd/>
                </a:ln>
              </p:spPr>
              <p:txBody>
                <a:bodyPr/>
                <a:lstStyle/>
                <a:p>
                  <a:endParaRPr lang="fr-FR"/>
                </a:p>
              </p:txBody>
            </p:sp>
            <p:sp>
              <p:nvSpPr>
                <p:cNvPr id="16700" name="Freeform 316"/>
                <p:cNvSpPr>
                  <a:spLocks/>
                </p:cNvSpPr>
                <p:nvPr/>
              </p:nvSpPr>
              <p:spPr bwMode="auto">
                <a:xfrm>
                  <a:off x="10664" y="21453"/>
                  <a:ext cx="31" cy="32"/>
                </a:xfrm>
                <a:custGeom>
                  <a:avLst/>
                  <a:gdLst/>
                  <a:ahLst/>
                  <a:cxnLst>
                    <a:cxn ang="0">
                      <a:pos x="31" y="32"/>
                    </a:cxn>
                    <a:cxn ang="0">
                      <a:pos x="16" y="0"/>
                    </a:cxn>
                    <a:cxn ang="0">
                      <a:pos x="0" y="16"/>
                    </a:cxn>
                    <a:cxn ang="0">
                      <a:pos x="31" y="32"/>
                    </a:cxn>
                  </a:cxnLst>
                  <a:rect l="0" t="0" r="r" b="b"/>
                  <a:pathLst>
                    <a:path w="31" h="32">
                      <a:moveTo>
                        <a:pt x="31" y="32"/>
                      </a:moveTo>
                      <a:lnTo>
                        <a:pt x="16" y="0"/>
                      </a:lnTo>
                      <a:lnTo>
                        <a:pt x="0" y="16"/>
                      </a:lnTo>
                      <a:lnTo>
                        <a:pt x="31" y="32"/>
                      </a:lnTo>
                      <a:close/>
                    </a:path>
                  </a:pathLst>
                </a:custGeom>
                <a:solidFill>
                  <a:srgbClr val="FFFFFF"/>
                </a:solidFill>
                <a:ln w="9525">
                  <a:noFill/>
                  <a:round/>
                  <a:headEnd/>
                  <a:tailEnd/>
                </a:ln>
              </p:spPr>
              <p:txBody>
                <a:bodyPr/>
                <a:lstStyle/>
                <a:p>
                  <a:endParaRPr lang="fr-FR"/>
                </a:p>
              </p:txBody>
            </p:sp>
            <p:sp>
              <p:nvSpPr>
                <p:cNvPr id="16701" name="Oval 317"/>
                <p:cNvSpPr>
                  <a:spLocks noChangeArrowheads="1"/>
                </p:cNvSpPr>
                <p:nvPr/>
              </p:nvSpPr>
              <p:spPr bwMode="auto">
                <a:xfrm>
                  <a:off x="10596" y="21385"/>
                  <a:ext cx="82" cy="83"/>
                </a:xfrm>
                <a:prstGeom prst="ellipse">
                  <a:avLst/>
                </a:prstGeom>
                <a:solidFill>
                  <a:srgbClr val="FFFFFF"/>
                </a:solidFill>
                <a:ln w="0">
                  <a:solidFill>
                    <a:srgbClr val="000000"/>
                  </a:solidFill>
                  <a:round/>
                  <a:headEnd/>
                  <a:tailEnd/>
                </a:ln>
              </p:spPr>
              <p:txBody>
                <a:bodyPr/>
                <a:lstStyle/>
                <a:p>
                  <a:endParaRPr lang="fr-FR"/>
                </a:p>
              </p:txBody>
            </p:sp>
            <p:sp>
              <p:nvSpPr>
                <p:cNvPr id="16702" name="Freeform 318"/>
                <p:cNvSpPr>
                  <a:spLocks/>
                </p:cNvSpPr>
                <p:nvPr/>
              </p:nvSpPr>
              <p:spPr bwMode="auto">
                <a:xfrm>
                  <a:off x="10686" y="21415"/>
                  <a:ext cx="33" cy="23"/>
                </a:xfrm>
                <a:custGeom>
                  <a:avLst/>
                  <a:gdLst/>
                  <a:ahLst/>
                  <a:cxnLst>
                    <a:cxn ang="0">
                      <a:pos x="33" y="11"/>
                    </a:cxn>
                    <a:cxn ang="0">
                      <a:pos x="0" y="0"/>
                    </a:cxn>
                    <a:cxn ang="0">
                      <a:pos x="0" y="23"/>
                    </a:cxn>
                    <a:cxn ang="0">
                      <a:pos x="33" y="11"/>
                    </a:cxn>
                  </a:cxnLst>
                  <a:rect l="0" t="0" r="r" b="b"/>
                  <a:pathLst>
                    <a:path w="33" h="23">
                      <a:moveTo>
                        <a:pt x="33" y="11"/>
                      </a:moveTo>
                      <a:lnTo>
                        <a:pt x="0" y="0"/>
                      </a:lnTo>
                      <a:lnTo>
                        <a:pt x="0" y="23"/>
                      </a:lnTo>
                      <a:lnTo>
                        <a:pt x="33" y="11"/>
                      </a:lnTo>
                      <a:close/>
                    </a:path>
                  </a:pathLst>
                </a:custGeom>
                <a:noFill/>
                <a:ln w="12700" cap="rnd">
                  <a:solidFill>
                    <a:srgbClr val="000000"/>
                  </a:solidFill>
                  <a:prstDash val="solid"/>
                  <a:round/>
                  <a:headEnd/>
                  <a:tailEnd/>
                </a:ln>
              </p:spPr>
              <p:txBody>
                <a:bodyPr/>
                <a:lstStyle/>
                <a:p>
                  <a:endParaRPr lang="fr-FR"/>
                </a:p>
              </p:txBody>
            </p:sp>
            <p:sp>
              <p:nvSpPr>
                <p:cNvPr id="16703" name="Freeform 319"/>
                <p:cNvSpPr>
                  <a:spLocks/>
                </p:cNvSpPr>
                <p:nvPr/>
              </p:nvSpPr>
              <p:spPr bwMode="auto">
                <a:xfrm>
                  <a:off x="10664" y="21369"/>
                  <a:ext cx="31" cy="31"/>
                </a:xfrm>
                <a:custGeom>
                  <a:avLst/>
                  <a:gdLst/>
                  <a:ahLst/>
                  <a:cxnLst>
                    <a:cxn ang="0">
                      <a:pos x="31" y="0"/>
                    </a:cxn>
                    <a:cxn ang="0">
                      <a:pos x="0" y="15"/>
                    </a:cxn>
                    <a:cxn ang="0">
                      <a:pos x="16" y="31"/>
                    </a:cxn>
                    <a:cxn ang="0">
                      <a:pos x="31" y="0"/>
                    </a:cxn>
                  </a:cxnLst>
                  <a:rect l="0" t="0" r="r" b="b"/>
                  <a:pathLst>
                    <a:path w="31" h="31">
                      <a:moveTo>
                        <a:pt x="31" y="0"/>
                      </a:moveTo>
                      <a:lnTo>
                        <a:pt x="0" y="15"/>
                      </a:lnTo>
                      <a:lnTo>
                        <a:pt x="16" y="31"/>
                      </a:lnTo>
                      <a:lnTo>
                        <a:pt x="31" y="0"/>
                      </a:lnTo>
                      <a:close/>
                    </a:path>
                  </a:pathLst>
                </a:custGeom>
                <a:noFill/>
                <a:ln w="12700" cap="rnd">
                  <a:solidFill>
                    <a:srgbClr val="000000"/>
                  </a:solidFill>
                  <a:prstDash val="solid"/>
                  <a:round/>
                  <a:headEnd/>
                  <a:tailEnd/>
                </a:ln>
              </p:spPr>
              <p:txBody>
                <a:bodyPr/>
                <a:lstStyle/>
                <a:p>
                  <a:endParaRPr lang="fr-FR"/>
                </a:p>
              </p:txBody>
            </p:sp>
            <p:sp>
              <p:nvSpPr>
                <p:cNvPr id="16704" name="Freeform 320"/>
                <p:cNvSpPr>
                  <a:spLocks/>
                </p:cNvSpPr>
                <p:nvPr/>
              </p:nvSpPr>
              <p:spPr bwMode="auto">
                <a:xfrm>
                  <a:off x="10625" y="21344"/>
                  <a:ext cx="24" cy="34"/>
                </a:xfrm>
                <a:custGeom>
                  <a:avLst/>
                  <a:gdLst/>
                  <a:ahLst/>
                  <a:cxnLst>
                    <a:cxn ang="0">
                      <a:pos x="12" y="0"/>
                    </a:cxn>
                    <a:cxn ang="0">
                      <a:pos x="0" y="34"/>
                    </a:cxn>
                    <a:cxn ang="0">
                      <a:pos x="24" y="34"/>
                    </a:cxn>
                    <a:cxn ang="0">
                      <a:pos x="12" y="0"/>
                    </a:cxn>
                  </a:cxnLst>
                  <a:rect l="0" t="0" r="r" b="b"/>
                  <a:pathLst>
                    <a:path w="24" h="34">
                      <a:moveTo>
                        <a:pt x="12" y="0"/>
                      </a:moveTo>
                      <a:lnTo>
                        <a:pt x="0" y="34"/>
                      </a:lnTo>
                      <a:lnTo>
                        <a:pt x="24" y="34"/>
                      </a:lnTo>
                      <a:lnTo>
                        <a:pt x="12" y="0"/>
                      </a:lnTo>
                      <a:close/>
                    </a:path>
                  </a:pathLst>
                </a:custGeom>
                <a:noFill/>
                <a:ln w="12700" cap="rnd">
                  <a:solidFill>
                    <a:srgbClr val="000000"/>
                  </a:solidFill>
                  <a:prstDash val="solid"/>
                  <a:round/>
                  <a:headEnd/>
                  <a:tailEnd/>
                </a:ln>
              </p:spPr>
              <p:txBody>
                <a:bodyPr/>
                <a:lstStyle/>
                <a:p>
                  <a:endParaRPr lang="fr-FR"/>
                </a:p>
              </p:txBody>
            </p:sp>
            <p:sp>
              <p:nvSpPr>
                <p:cNvPr id="16705" name="Freeform 321"/>
                <p:cNvSpPr>
                  <a:spLocks/>
                </p:cNvSpPr>
                <p:nvPr/>
              </p:nvSpPr>
              <p:spPr bwMode="auto">
                <a:xfrm>
                  <a:off x="10579" y="21369"/>
                  <a:ext cx="32" cy="31"/>
                </a:xfrm>
                <a:custGeom>
                  <a:avLst/>
                  <a:gdLst/>
                  <a:ahLst/>
                  <a:cxnLst>
                    <a:cxn ang="0">
                      <a:pos x="0" y="0"/>
                    </a:cxn>
                    <a:cxn ang="0">
                      <a:pos x="15" y="31"/>
                    </a:cxn>
                    <a:cxn ang="0">
                      <a:pos x="32" y="15"/>
                    </a:cxn>
                    <a:cxn ang="0">
                      <a:pos x="0" y="0"/>
                    </a:cxn>
                  </a:cxnLst>
                  <a:rect l="0" t="0" r="r" b="b"/>
                  <a:pathLst>
                    <a:path w="32" h="31">
                      <a:moveTo>
                        <a:pt x="0" y="0"/>
                      </a:moveTo>
                      <a:lnTo>
                        <a:pt x="15" y="31"/>
                      </a:lnTo>
                      <a:lnTo>
                        <a:pt x="32" y="15"/>
                      </a:lnTo>
                      <a:lnTo>
                        <a:pt x="0" y="0"/>
                      </a:lnTo>
                      <a:close/>
                    </a:path>
                  </a:pathLst>
                </a:custGeom>
                <a:noFill/>
                <a:ln w="12700" cap="rnd">
                  <a:solidFill>
                    <a:srgbClr val="000000"/>
                  </a:solidFill>
                  <a:prstDash val="solid"/>
                  <a:round/>
                  <a:headEnd/>
                  <a:tailEnd/>
                </a:ln>
              </p:spPr>
              <p:txBody>
                <a:bodyPr/>
                <a:lstStyle/>
                <a:p>
                  <a:endParaRPr lang="fr-FR"/>
                </a:p>
              </p:txBody>
            </p:sp>
            <p:sp>
              <p:nvSpPr>
                <p:cNvPr id="16706" name="Freeform 322"/>
                <p:cNvSpPr>
                  <a:spLocks/>
                </p:cNvSpPr>
                <p:nvPr/>
              </p:nvSpPr>
              <p:spPr bwMode="auto">
                <a:xfrm>
                  <a:off x="10555" y="21415"/>
                  <a:ext cx="33" cy="23"/>
                </a:xfrm>
                <a:custGeom>
                  <a:avLst/>
                  <a:gdLst/>
                  <a:ahLst/>
                  <a:cxnLst>
                    <a:cxn ang="0">
                      <a:pos x="0" y="11"/>
                    </a:cxn>
                    <a:cxn ang="0">
                      <a:pos x="33" y="23"/>
                    </a:cxn>
                    <a:cxn ang="0">
                      <a:pos x="33" y="0"/>
                    </a:cxn>
                    <a:cxn ang="0">
                      <a:pos x="0" y="11"/>
                    </a:cxn>
                  </a:cxnLst>
                  <a:rect l="0" t="0" r="r" b="b"/>
                  <a:pathLst>
                    <a:path w="33" h="23">
                      <a:moveTo>
                        <a:pt x="0" y="11"/>
                      </a:moveTo>
                      <a:lnTo>
                        <a:pt x="33" y="23"/>
                      </a:lnTo>
                      <a:lnTo>
                        <a:pt x="33" y="0"/>
                      </a:lnTo>
                      <a:lnTo>
                        <a:pt x="0" y="11"/>
                      </a:lnTo>
                      <a:close/>
                    </a:path>
                  </a:pathLst>
                </a:custGeom>
                <a:noFill/>
                <a:ln w="12700" cap="rnd">
                  <a:solidFill>
                    <a:srgbClr val="000000"/>
                  </a:solidFill>
                  <a:prstDash val="solid"/>
                  <a:round/>
                  <a:headEnd/>
                  <a:tailEnd/>
                </a:ln>
              </p:spPr>
              <p:txBody>
                <a:bodyPr/>
                <a:lstStyle/>
                <a:p>
                  <a:endParaRPr lang="fr-FR"/>
                </a:p>
              </p:txBody>
            </p:sp>
            <p:sp>
              <p:nvSpPr>
                <p:cNvPr id="16707" name="Freeform 323"/>
                <p:cNvSpPr>
                  <a:spLocks/>
                </p:cNvSpPr>
                <p:nvPr/>
              </p:nvSpPr>
              <p:spPr bwMode="auto">
                <a:xfrm>
                  <a:off x="10579" y="21453"/>
                  <a:ext cx="32" cy="32"/>
                </a:xfrm>
                <a:custGeom>
                  <a:avLst/>
                  <a:gdLst/>
                  <a:ahLst/>
                  <a:cxnLst>
                    <a:cxn ang="0">
                      <a:pos x="0" y="32"/>
                    </a:cxn>
                    <a:cxn ang="0">
                      <a:pos x="32" y="16"/>
                    </a:cxn>
                    <a:cxn ang="0">
                      <a:pos x="15" y="0"/>
                    </a:cxn>
                    <a:cxn ang="0">
                      <a:pos x="0" y="32"/>
                    </a:cxn>
                  </a:cxnLst>
                  <a:rect l="0" t="0" r="r" b="b"/>
                  <a:pathLst>
                    <a:path w="32" h="32">
                      <a:moveTo>
                        <a:pt x="0" y="32"/>
                      </a:moveTo>
                      <a:lnTo>
                        <a:pt x="32" y="16"/>
                      </a:lnTo>
                      <a:lnTo>
                        <a:pt x="15" y="0"/>
                      </a:lnTo>
                      <a:lnTo>
                        <a:pt x="0" y="32"/>
                      </a:lnTo>
                      <a:close/>
                    </a:path>
                  </a:pathLst>
                </a:custGeom>
                <a:noFill/>
                <a:ln w="12700" cap="rnd">
                  <a:solidFill>
                    <a:srgbClr val="000000"/>
                  </a:solidFill>
                  <a:prstDash val="solid"/>
                  <a:round/>
                  <a:headEnd/>
                  <a:tailEnd/>
                </a:ln>
              </p:spPr>
              <p:txBody>
                <a:bodyPr/>
                <a:lstStyle/>
                <a:p>
                  <a:endParaRPr lang="fr-FR"/>
                </a:p>
              </p:txBody>
            </p:sp>
            <p:sp>
              <p:nvSpPr>
                <p:cNvPr id="16708" name="Freeform 324"/>
                <p:cNvSpPr>
                  <a:spLocks/>
                </p:cNvSpPr>
                <p:nvPr/>
              </p:nvSpPr>
              <p:spPr bwMode="auto">
                <a:xfrm>
                  <a:off x="10625" y="21476"/>
                  <a:ext cx="24" cy="33"/>
                </a:xfrm>
                <a:custGeom>
                  <a:avLst/>
                  <a:gdLst/>
                  <a:ahLst/>
                  <a:cxnLst>
                    <a:cxn ang="0">
                      <a:pos x="12" y="33"/>
                    </a:cxn>
                    <a:cxn ang="0">
                      <a:pos x="24" y="0"/>
                    </a:cxn>
                    <a:cxn ang="0">
                      <a:pos x="0" y="0"/>
                    </a:cxn>
                    <a:cxn ang="0">
                      <a:pos x="12" y="33"/>
                    </a:cxn>
                  </a:cxnLst>
                  <a:rect l="0" t="0" r="r" b="b"/>
                  <a:pathLst>
                    <a:path w="24" h="33">
                      <a:moveTo>
                        <a:pt x="12" y="33"/>
                      </a:moveTo>
                      <a:lnTo>
                        <a:pt x="24" y="0"/>
                      </a:lnTo>
                      <a:lnTo>
                        <a:pt x="0" y="0"/>
                      </a:lnTo>
                      <a:lnTo>
                        <a:pt x="12" y="33"/>
                      </a:lnTo>
                      <a:close/>
                    </a:path>
                  </a:pathLst>
                </a:custGeom>
                <a:noFill/>
                <a:ln w="12700" cap="rnd">
                  <a:solidFill>
                    <a:srgbClr val="000000"/>
                  </a:solidFill>
                  <a:prstDash val="solid"/>
                  <a:round/>
                  <a:headEnd/>
                  <a:tailEnd/>
                </a:ln>
              </p:spPr>
              <p:txBody>
                <a:bodyPr/>
                <a:lstStyle/>
                <a:p>
                  <a:endParaRPr lang="fr-FR"/>
                </a:p>
              </p:txBody>
            </p:sp>
            <p:sp>
              <p:nvSpPr>
                <p:cNvPr id="16709" name="Freeform 325"/>
                <p:cNvSpPr>
                  <a:spLocks/>
                </p:cNvSpPr>
                <p:nvPr/>
              </p:nvSpPr>
              <p:spPr bwMode="auto">
                <a:xfrm>
                  <a:off x="10664" y="21453"/>
                  <a:ext cx="31" cy="32"/>
                </a:xfrm>
                <a:custGeom>
                  <a:avLst/>
                  <a:gdLst/>
                  <a:ahLst/>
                  <a:cxnLst>
                    <a:cxn ang="0">
                      <a:pos x="31" y="32"/>
                    </a:cxn>
                    <a:cxn ang="0">
                      <a:pos x="16" y="0"/>
                    </a:cxn>
                    <a:cxn ang="0">
                      <a:pos x="0" y="16"/>
                    </a:cxn>
                    <a:cxn ang="0">
                      <a:pos x="31" y="32"/>
                    </a:cxn>
                  </a:cxnLst>
                  <a:rect l="0" t="0" r="r" b="b"/>
                  <a:pathLst>
                    <a:path w="31" h="32">
                      <a:moveTo>
                        <a:pt x="31" y="32"/>
                      </a:moveTo>
                      <a:lnTo>
                        <a:pt x="16" y="0"/>
                      </a:lnTo>
                      <a:lnTo>
                        <a:pt x="0" y="16"/>
                      </a:lnTo>
                      <a:lnTo>
                        <a:pt x="31" y="32"/>
                      </a:lnTo>
                      <a:close/>
                    </a:path>
                  </a:pathLst>
                </a:custGeom>
                <a:noFill/>
                <a:ln w="12700" cap="rnd">
                  <a:solidFill>
                    <a:srgbClr val="000000"/>
                  </a:solidFill>
                  <a:prstDash val="solid"/>
                  <a:round/>
                  <a:headEnd/>
                  <a:tailEnd/>
                </a:ln>
              </p:spPr>
              <p:txBody>
                <a:bodyPr/>
                <a:lstStyle/>
                <a:p>
                  <a:endParaRPr lang="fr-FR"/>
                </a:p>
              </p:txBody>
            </p:sp>
            <p:sp>
              <p:nvSpPr>
                <p:cNvPr id="16710" name="Oval 326"/>
                <p:cNvSpPr>
                  <a:spLocks noChangeArrowheads="1"/>
                </p:cNvSpPr>
                <p:nvPr/>
              </p:nvSpPr>
              <p:spPr bwMode="auto">
                <a:xfrm>
                  <a:off x="10596" y="21385"/>
                  <a:ext cx="82" cy="83"/>
                </a:xfrm>
                <a:prstGeom prst="ellipse">
                  <a:avLst/>
                </a:prstGeom>
                <a:noFill/>
                <a:ln w="12700" cap="rnd">
                  <a:solidFill>
                    <a:srgbClr val="000000"/>
                  </a:solidFill>
                  <a:round/>
                  <a:headEnd/>
                  <a:tailEnd/>
                </a:ln>
              </p:spPr>
              <p:txBody>
                <a:bodyPr/>
                <a:lstStyle/>
                <a:p>
                  <a:endParaRPr lang="fr-FR"/>
                </a:p>
              </p:txBody>
            </p:sp>
          </p:grpSp>
          <p:grpSp>
            <p:nvGrpSpPr>
              <p:cNvPr id="16730" name="Group 346"/>
              <p:cNvGrpSpPr>
                <a:grpSpLocks/>
              </p:cNvGrpSpPr>
              <p:nvPr/>
            </p:nvGrpSpPr>
            <p:grpSpPr bwMode="auto">
              <a:xfrm>
                <a:off x="10677" y="21161"/>
                <a:ext cx="165" cy="165"/>
                <a:chOff x="10677" y="21161"/>
                <a:chExt cx="165" cy="165"/>
              </a:xfrm>
            </p:grpSpPr>
            <p:sp>
              <p:nvSpPr>
                <p:cNvPr id="16712" name="Freeform 328"/>
                <p:cNvSpPr>
                  <a:spLocks/>
                </p:cNvSpPr>
                <p:nvPr/>
              </p:nvSpPr>
              <p:spPr bwMode="auto">
                <a:xfrm>
                  <a:off x="10809" y="21232"/>
                  <a:ext cx="33" cy="23"/>
                </a:xfrm>
                <a:custGeom>
                  <a:avLst/>
                  <a:gdLst/>
                  <a:ahLst/>
                  <a:cxnLst>
                    <a:cxn ang="0">
                      <a:pos x="33" y="12"/>
                    </a:cxn>
                    <a:cxn ang="0">
                      <a:pos x="0" y="0"/>
                    </a:cxn>
                    <a:cxn ang="0">
                      <a:pos x="0" y="23"/>
                    </a:cxn>
                    <a:cxn ang="0">
                      <a:pos x="33" y="12"/>
                    </a:cxn>
                  </a:cxnLst>
                  <a:rect l="0" t="0" r="r" b="b"/>
                  <a:pathLst>
                    <a:path w="33" h="23">
                      <a:moveTo>
                        <a:pt x="33" y="12"/>
                      </a:moveTo>
                      <a:lnTo>
                        <a:pt x="0" y="0"/>
                      </a:lnTo>
                      <a:lnTo>
                        <a:pt x="0" y="23"/>
                      </a:lnTo>
                      <a:lnTo>
                        <a:pt x="33" y="12"/>
                      </a:lnTo>
                      <a:close/>
                    </a:path>
                  </a:pathLst>
                </a:custGeom>
                <a:solidFill>
                  <a:srgbClr val="FFFFFF"/>
                </a:solidFill>
                <a:ln w="9525">
                  <a:noFill/>
                  <a:round/>
                  <a:headEnd/>
                  <a:tailEnd/>
                </a:ln>
              </p:spPr>
              <p:txBody>
                <a:bodyPr/>
                <a:lstStyle/>
                <a:p>
                  <a:endParaRPr lang="fr-FR"/>
                </a:p>
              </p:txBody>
            </p:sp>
            <p:sp>
              <p:nvSpPr>
                <p:cNvPr id="16713" name="Freeform 329"/>
                <p:cNvSpPr>
                  <a:spLocks/>
                </p:cNvSpPr>
                <p:nvPr/>
              </p:nvSpPr>
              <p:spPr bwMode="auto">
                <a:xfrm>
                  <a:off x="10786" y="21186"/>
                  <a:ext cx="32" cy="31"/>
                </a:xfrm>
                <a:custGeom>
                  <a:avLst/>
                  <a:gdLst/>
                  <a:ahLst/>
                  <a:cxnLst>
                    <a:cxn ang="0">
                      <a:pos x="32" y="0"/>
                    </a:cxn>
                    <a:cxn ang="0">
                      <a:pos x="0" y="15"/>
                    </a:cxn>
                    <a:cxn ang="0">
                      <a:pos x="16" y="31"/>
                    </a:cxn>
                    <a:cxn ang="0">
                      <a:pos x="32" y="0"/>
                    </a:cxn>
                  </a:cxnLst>
                  <a:rect l="0" t="0" r="r" b="b"/>
                  <a:pathLst>
                    <a:path w="32" h="31">
                      <a:moveTo>
                        <a:pt x="32" y="0"/>
                      </a:moveTo>
                      <a:lnTo>
                        <a:pt x="0" y="15"/>
                      </a:lnTo>
                      <a:lnTo>
                        <a:pt x="16" y="31"/>
                      </a:lnTo>
                      <a:lnTo>
                        <a:pt x="32" y="0"/>
                      </a:lnTo>
                      <a:close/>
                    </a:path>
                  </a:pathLst>
                </a:custGeom>
                <a:solidFill>
                  <a:srgbClr val="FFFFFF"/>
                </a:solidFill>
                <a:ln w="9525">
                  <a:noFill/>
                  <a:round/>
                  <a:headEnd/>
                  <a:tailEnd/>
                </a:ln>
              </p:spPr>
              <p:txBody>
                <a:bodyPr/>
                <a:lstStyle/>
                <a:p>
                  <a:endParaRPr lang="fr-FR"/>
                </a:p>
              </p:txBody>
            </p:sp>
            <p:sp>
              <p:nvSpPr>
                <p:cNvPr id="16714" name="Freeform 330"/>
                <p:cNvSpPr>
                  <a:spLocks/>
                </p:cNvSpPr>
                <p:nvPr/>
              </p:nvSpPr>
              <p:spPr bwMode="auto">
                <a:xfrm>
                  <a:off x="10748" y="21161"/>
                  <a:ext cx="23" cy="34"/>
                </a:xfrm>
                <a:custGeom>
                  <a:avLst/>
                  <a:gdLst/>
                  <a:ahLst/>
                  <a:cxnLst>
                    <a:cxn ang="0">
                      <a:pos x="11" y="0"/>
                    </a:cxn>
                    <a:cxn ang="0">
                      <a:pos x="0" y="34"/>
                    </a:cxn>
                    <a:cxn ang="0">
                      <a:pos x="23" y="34"/>
                    </a:cxn>
                    <a:cxn ang="0">
                      <a:pos x="11" y="0"/>
                    </a:cxn>
                  </a:cxnLst>
                  <a:rect l="0" t="0" r="r" b="b"/>
                  <a:pathLst>
                    <a:path w="23" h="34">
                      <a:moveTo>
                        <a:pt x="11" y="0"/>
                      </a:moveTo>
                      <a:lnTo>
                        <a:pt x="0" y="34"/>
                      </a:lnTo>
                      <a:lnTo>
                        <a:pt x="23" y="34"/>
                      </a:lnTo>
                      <a:lnTo>
                        <a:pt x="11" y="0"/>
                      </a:lnTo>
                      <a:close/>
                    </a:path>
                  </a:pathLst>
                </a:custGeom>
                <a:solidFill>
                  <a:srgbClr val="FFFFFF"/>
                </a:solidFill>
                <a:ln w="9525">
                  <a:noFill/>
                  <a:round/>
                  <a:headEnd/>
                  <a:tailEnd/>
                </a:ln>
              </p:spPr>
              <p:txBody>
                <a:bodyPr/>
                <a:lstStyle/>
                <a:p>
                  <a:endParaRPr lang="fr-FR"/>
                </a:p>
              </p:txBody>
            </p:sp>
            <p:sp>
              <p:nvSpPr>
                <p:cNvPr id="16715" name="Freeform 331"/>
                <p:cNvSpPr>
                  <a:spLocks/>
                </p:cNvSpPr>
                <p:nvPr/>
              </p:nvSpPr>
              <p:spPr bwMode="auto">
                <a:xfrm>
                  <a:off x="10702" y="21186"/>
                  <a:ext cx="31" cy="31"/>
                </a:xfrm>
                <a:custGeom>
                  <a:avLst/>
                  <a:gdLst/>
                  <a:ahLst/>
                  <a:cxnLst>
                    <a:cxn ang="0">
                      <a:pos x="0" y="0"/>
                    </a:cxn>
                    <a:cxn ang="0">
                      <a:pos x="15" y="31"/>
                    </a:cxn>
                    <a:cxn ang="0">
                      <a:pos x="31" y="15"/>
                    </a:cxn>
                    <a:cxn ang="0">
                      <a:pos x="0" y="0"/>
                    </a:cxn>
                  </a:cxnLst>
                  <a:rect l="0" t="0" r="r" b="b"/>
                  <a:pathLst>
                    <a:path w="31" h="31">
                      <a:moveTo>
                        <a:pt x="0" y="0"/>
                      </a:moveTo>
                      <a:lnTo>
                        <a:pt x="15" y="31"/>
                      </a:lnTo>
                      <a:lnTo>
                        <a:pt x="31" y="15"/>
                      </a:lnTo>
                      <a:lnTo>
                        <a:pt x="0" y="0"/>
                      </a:lnTo>
                      <a:close/>
                    </a:path>
                  </a:pathLst>
                </a:custGeom>
                <a:solidFill>
                  <a:srgbClr val="FFFFFF"/>
                </a:solidFill>
                <a:ln w="9525">
                  <a:noFill/>
                  <a:round/>
                  <a:headEnd/>
                  <a:tailEnd/>
                </a:ln>
              </p:spPr>
              <p:txBody>
                <a:bodyPr/>
                <a:lstStyle/>
                <a:p>
                  <a:endParaRPr lang="fr-FR"/>
                </a:p>
              </p:txBody>
            </p:sp>
            <p:sp>
              <p:nvSpPr>
                <p:cNvPr id="16716" name="Freeform 332"/>
                <p:cNvSpPr>
                  <a:spLocks/>
                </p:cNvSpPr>
                <p:nvPr/>
              </p:nvSpPr>
              <p:spPr bwMode="auto">
                <a:xfrm>
                  <a:off x="10677" y="21232"/>
                  <a:ext cx="34" cy="23"/>
                </a:xfrm>
                <a:custGeom>
                  <a:avLst/>
                  <a:gdLst/>
                  <a:ahLst/>
                  <a:cxnLst>
                    <a:cxn ang="0">
                      <a:pos x="0" y="12"/>
                    </a:cxn>
                    <a:cxn ang="0">
                      <a:pos x="34" y="23"/>
                    </a:cxn>
                    <a:cxn ang="0">
                      <a:pos x="34" y="0"/>
                    </a:cxn>
                    <a:cxn ang="0">
                      <a:pos x="0" y="12"/>
                    </a:cxn>
                  </a:cxnLst>
                  <a:rect l="0" t="0" r="r" b="b"/>
                  <a:pathLst>
                    <a:path w="34" h="23">
                      <a:moveTo>
                        <a:pt x="0" y="12"/>
                      </a:moveTo>
                      <a:lnTo>
                        <a:pt x="34" y="23"/>
                      </a:lnTo>
                      <a:lnTo>
                        <a:pt x="34" y="0"/>
                      </a:lnTo>
                      <a:lnTo>
                        <a:pt x="0" y="12"/>
                      </a:lnTo>
                      <a:close/>
                    </a:path>
                  </a:pathLst>
                </a:custGeom>
                <a:solidFill>
                  <a:srgbClr val="FFFFFF"/>
                </a:solidFill>
                <a:ln w="9525">
                  <a:noFill/>
                  <a:round/>
                  <a:headEnd/>
                  <a:tailEnd/>
                </a:ln>
              </p:spPr>
              <p:txBody>
                <a:bodyPr/>
                <a:lstStyle/>
                <a:p>
                  <a:endParaRPr lang="fr-FR"/>
                </a:p>
              </p:txBody>
            </p:sp>
            <p:sp>
              <p:nvSpPr>
                <p:cNvPr id="16717" name="Freeform 333"/>
                <p:cNvSpPr>
                  <a:spLocks/>
                </p:cNvSpPr>
                <p:nvPr/>
              </p:nvSpPr>
              <p:spPr bwMode="auto">
                <a:xfrm>
                  <a:off x="10702" y="21270"/>
                  <a:ext cx="31" cy="32"/>
                </a:xfrm>
                <a:custGeom>
                  <a:avLst/>
                  <a:gdLst/>
                  <a:ahLst/>
                  <a:cxnLst>
                    <a:cxn ang="0">
                      <a:pos x="0" y="32"/>
                    </a:cxn>
                    <a:cxn ang="0">
                      <a:pos x="31" y="17"/>
                    </a:cxn>
                    <a:cxn ang="0">
                      <a:pos x="15" y="0"/>
                    </a:cxn>
                    <a:cxn ang="0">
                      <a:pos x="0" y="32"/>
                    </a:cxn>
                  </a:cxnLst>
                  <a:rect l="0" t="0" r="r" b="b"/>
                  <a:pathLst>
                    <a:path w="31" h="32">
                      <a:moveTo>
                        <a:pt x="0" y="32"/>
                      </a:moveTo>
                      <a:lnTo>
                        <a:pt x="31" y="17"/>
                      </a:lnTo>
                      <a:lnTo>
                        <a:pt x="15" y="0"/>
                      </a:lnTo>
                      <a:lnTo>
                        <a:pt x="0" y="32"/>
                      </a:lnTo>
                      <a:close/>
                    </a:path>
                  </a:pathLst>
                </a:custGeom>
                <a:solidFill>
                  <a:srgbClr val="FFFFFF"/>
                </a:solidFill>
                <a:ln w="9525">
                  <a:noFill/>
                  <a:round/>
                  <a:headEnd/>
                  <a:tailEnd/>
                </a:ln>
              </p:spPr>
              <p:txBody>
                <a:bodyPr/>
                <a:lstStyle/>
                <a:p>
                  <a:endParaRPr lang="fr-FR"/>
                </a:p>
              </p:txBody>
            </p:sp>
            <p:sp>
              <p:nvSpPr>
                <p:cNvPr id="16718" name="Freeform 334"/>
                <p:cNvSpPr>
                  <a:spLocks/>
                </p:cNvSpPr>
                <p:nvPr/>
              </p:nvSpPr>
              <p:spPr bwMode="auto">
                <a:xfrm>
                  <a:off x="10748" y="21292"/>
                  <a:ext cx="23" cy="34"/>
                </a:xfrm>
                <a:custGeom>
                  <a:avLst/>
                  <a:gdLst/>
                  <a:ahLst/>
                  <a:cxnLst>
                    <a:cxn ang="0">
                      <a:pos x="11" y="34"/>
                    </a:cxn>
                    <a:cxn ang="0">
                      <a:pos x="23" y="0"/>
                    </a:cxn>
                    <a:cxn ang="0">
                      <a:pos x="0" y="0"/>
                    </a:cxn>
                    <a:cxn ang="0">
                      <a:pos x="11" y="34"/>
                    </a:cxn>
                  </a:cxnLst>
                  <a:rect l="0" t="0" r="r" b="b"/>
                  <a:pathLst>
                    <a:path w="23" h="34">
                      <a:moveTo>
                        <a:pt x="11" y="34"/>
                      </a:moveTo>
                      <a:lnTo>
                        <a:pt x="23" y="0"/>
                      </a:lnTo>
                      <a:lnTo>
                        <a:pt x="0" y="0"/>
                      </a:lnTo>
                      <a:lnTo>
                        <a:pt x="11" y="34"/>
                      </a:lnTo>
                      <a:close/>
                    </a:path>
                  </a:pathLst>
                </a:custGeom>
                <a:solidFill>
                  <a:srgbClr val="FFFFFF"/>
                </a:solidFill>
                <a:ln w="9525">
                  <a:noFill/>
                  <a:round/>
                  <a:headEnd/>
                  <a:tailEnd/>
                </a:ln>
              </p:spPr>
              <p:txBody>
                <a:bodyPr/>
                <a:lstStyle/>
                <a:p>
                  <a:endParaRPr lang="fr-FR"/>
                </a:p>
              </p:txBody>
            </p:sp>
            <p:sp>
              <p:nvSpPr>
                <p:cNvPr id="16719" name="Freeform 335"/>
                <p:cNvSpPr>
                  <a:spLocks/>
                </p:cNvSpPr>
                <p:nvPr/>
              </p:nvSpPr>
              <p:spPr bwMode="auto">
                <a:xfrm>
                  <a:off x="10786" y="21270"/>
                  <a:ext cx="32" cy="32"/>
                </a:xfrm>
                <a:custGeom>
                  <a:avLst/>
                  <a:gdLst/>
                  <a:ahLst/>
                  <a:cxnLst>
                    <a:cxn ang="0">
                      <a:pos x="32" y="32"/>
                    </a:cxn>
                    <a:cxn ang="0">
                      <a:pos x="16" y="0"/>
                    </a:cxn>
                    <a:cxn ang="0">
                      <a:pos x="0" y="17"/>
                    </a:cxn>
                    <a:cxn ang="0">
                      <a:pos x="32" y="32"/>
                    </a:cxn>
                  </a:cxnLst>
                  <a:rect l="0" t="0" r="r" b="b"/>
                  <a:pathLst>
                    <a:path w="32" h="32">
                      <a:moveTo>
                        <a:pt x="32" y="32"/>
                      </a:moveTo>
                      <a:lnTo>
                        <a:pt x="16" y="0"/>
                      </a:lnTo>
                      <a:lnTo>
                        <a:pt x="0" y="17"/>
                      </a:lnTo>
                      <a:lnTo>
                        <a:pt x="32" y="32"/>
                      </a:lnTo>
                      <a:close/>
                    </a:path>
                  </a:pathLst>
                </a:custGeom>
                <a:solidFill>
                  <a:srgbClr val="FFFFFF"/>
                </a:solidFill>
                <a:ln w="9525">
                  <a:noFill/>
                  <a:round/>
                  <a:headEnd/>
                  <a:tailEnd/>
                </a:ln>
              </p:spPr>
              <p:txBody>
                <a:bodyPr/>
                <a:lstStyle/>
                <a:p>
                  <a:endParaRPr lang="fr-FR"/>
                </a:p>
              </p:txBody>
            </p:sp>
            <p:sp>
              <p:nvSpPr>
                <p:cNvPr id="16720" name="Oval 336"/>
                <p:cNvSpPr>
                  <a:spLocks noChangeArrowheads="1"/>
                </p:cNvSpPr>
                <p:nvPr/>
              </p:nvSpPr>
              <p:spPr bwMode="auto">
                <a:xfrm>
                  <a:off x="10718" y="21203"/>
                  <a:ext cx="83" cy="82"/>
                </a:xfrm>
                <a:prstGeom prst="ellipse">
                  <a:avLst/>
                </a:prstGeom>
                <a:solidFill>
                  <a:srgbClr val="FFFFFF"/>
                </a:solidFill>
                <a:ln w="0">
                  <a:solidFill>
                    <a:srgbClr val="000000"/>
                  </a:solidFill>
                  <a:round/>
                  <a:headEnd/>
                  <a:tailEnd/>
                </a:ln>
              </p:spPr>
              <p:txBody>
                <a:bodyPr/>
                <a:lstStyle/>
                <a:p>
                  <a:endParaRPr lang="fr-FR"/>
                </a:p>
              </p:txBody>
            </p:sp>
            <p:sp>
              <p:nvSpPr>
                <p:cNvPr id="16721" name="Freeform 337"/>
                <p:cNvSpPr>
                  <a:spLocks/>
                </p:cNvSpPr>
                <p:nvPr/>
              </p:nvSpPr>
              <p:spPr bwMode="auto">
                <a:xfrm>
                  <a:off x="10809" y="21232"/>
                  <a:ext cx="33" cy="23"/>
                </a:xfrm>
                <a:custGeom>
                  <a:avLst/>
                  <a:gdLst/>
                  <a:ahLst/>
                  <a:cxnLst>
                    <a:cxn ang="0">
                      <a:pos x="33" y="12"/>
                    </a:cxn>
                    <a:cxn ang="0">
                      <a:pos x="0" y="0"/>
                    </a:cxn>
                    <a:cxn ang="0">
                      <a:pos x="0" y="23"/>
                    </a:cxn>
                    <a:cxn ang="0">
                      <a:pos x="33" y="12"/>
                    </a:cxn>
                  </a:cxnLst>
                  <a:rect l="0" t="0" r="r" b="b"/>
                  <a:pathLst>
                    <a:path w="33" h="23">
                      <a:moveTo>
                        <a:pt x="33" y="12"/>
                      </a:moveTo>
                      <a:lnTo>
                        <a:pt x="0" y="0"/>
                      </a:lnTo>
                      <a:lnTo>
                        <a:pt x="0" y="23"/>
                      </a:lnTo>
                      <a:lnTo>
                        <a:pt x="33" y="12"/>
                      </a:lnTo>
                      <a:close/>
                    </a:path>
                  </a:pathLst>
                </a:custGeom>
                <a:noFill/>
                <a:ln w="12700" cap="rnd">
                  <a:solidFill>
                    <a:srgbClr val="000000"/>
                  </a:solidFill>
                  <a:prstDash val="solid"/>
                  <a:round/>
                  <a:headEnd/>
                  <a:tailEnd/>
                </a:ln>
              </p:spPr>
              <p:txBody>
                <a:bodyPr/>
                <a:lstStyle/>
                <a:p>
                  <a:endParaRPr lang="fr-FR"/>
                </a:p>
              </p:txBody>
            </p:sp>
            <p:sp>
              <p:nvSpPr>
                <p:cNvPr id="16722" name="Freeform 338"/>
                <p:cNvSpPr>
                  <a:spLocks/>
                </p:cNvSpPr>
                <p:nvPr/>
              </p:nvSpPr>
              <p:spPr bwMode="auto">
                <a:xfrm>
                  <a:off x="10786" y="21186"/>
                  <a:ext cx="32" cy="31"/>
                </a:xfrm>
                <a:custGeom>
                  <a:avLst/>
                  <a:gdLst/>
                  <a:ahLst/>
                  <a:cxnLst>
                    <a:cxn ang="0">
                      <a:pos x="32" y="0"/>
                    </a:cxn>
                    <a:cxn ang="0">
                      <a:pos x="0" y="15"/>
                    </a:cxn>
                    <a:cxn ang="0">
                      <a:pos x="16" y="31"/>
                    </a:cxn>
                    <a:cxn ang="0">
                      <a:pos x="32" y="0"/>
                    </a:cxn>
                  </a:cxnLst>
                  <a:rect l="0" t="0" r="r" b="b"/>
                  <a:pathLst>
                    <a:path w="32" h="31">
                      <a:moveTo>
                        <a:pt x="32" y="0"/>
                      </a:moveTo>
                      <a:lnTo>
                        <a:pt x="0" y="15"/>
                      </a:lnTo>
                      <a:lnTo>
                        <a:pt x="16" y="31"/>
                      </a:lnTo>
                      <a:lnTo>
                        <a:pt x="32" y="0"/>
                      </a:lnTo>
                      <a:close/>
                    </a:path>
                  </a:pathLst>
                </a:custGeom>
                <a:noFill/>
                <a:ln w="12700" cap="rnd">
                  <a:solidFill>
                    <a:srgbClr val="000000"/>
                  </a:solidFill>
                  <a:prstDash val="solid"/>
                  <a:round/>
                  <a:headEnd/>
                  <a:tailEnd/>
                </a:ln>
              </p:spPr>
              <p:txBody>
                <a:bodyPr/>
                <a:lstStyle/>
                <a:p>
                  <a:endParaRPr lang="fr-FR"/>
                </a:p>
              </p:txBody>
            </p:sp>
            <p:sp>
              <p:nvSpPr>
                <p:cNvPr id="16723" name="Freeform 339"/>
                <p:cNvSpPr>
                  <a:spLocks/>
                </p:cNvSpPr>
                <p:nvPr/>
              </p:nvSpPr>
              <p:spPr bwMode="auto">
                <a:xfrm>
                  <a:off x="10748" y="21161"/>
                  <a:ext cx="23" cy="34"/>
                </a:xfrm>
                <a:custGeom>
                  <a:avLst/>
                  <a:gdLst/>
                  <a:ahLst/>
                  <a:cxnLst>
                    <a:cxn ang="0">
                      <a:pos x="11" y="0"/>
                    </a:cxn>
                    <a:cxn ang="0">
                      <a:pos x="0" y="34"/>
                    </a:cxn>
                    <a:cxn ang="0">
                      <a:pos x="23" y="34"/>
                    </a:cxn>
                    <a:cxn ang="0">
                      <a:pos x="11" y="0"/>
                    </a:cxn>
                  </a:cxnLst>
                  <a:rect l="0" t="0" r="r" b="b"/>
                  <a:pathLst>
                    <a:path w="23" h="34">
                      <a:moveTo>
                        <a:pt x="11" y="0"/>
                      </a:moveTo>
                      <a:lnTo>
                        <a:pt x="0" y="34"/>
                      </a:lnTo>
                      <a:lnTo>
                        <a:pt x="23" y="34"/>
                      </a:lnTo>
                      <a:lnTo>
                        <a:pt x="11" y="0"/>
                      </a:lnTo>
                      <a:close/>
                    </a:path>
                  </a:pathLst>
                </a:custGeom>
                <a:noFill/>
                <a:ln w="12700" cap="rnd">
                  <a:solidFill>
                    <a:srgbClr val="000000"/>
                  </a:solidFill>
                  <a:prstDash val="solid"/>
                  <a:round/>
                  <a:headEnd/>
                  <a:tailEnd/>
                </a:ln>
              </p:spPr>
              <p:txBody>
                <a:bodyPr/>
                <a:lstStyle/>
                <a:p>
                  <a:endParaRPr lang="fr-FR"/>
                </a:p>
              </p:txBody>
            </p:sp>
            <p:sp>
              <p:nvSpPr>
                <p:cNvPr id="16724" name="Freeform 340"/>
                <p:cNvSpPr>
                  <a:spLocks/>
                </p:cNvSpPr>
                <p:nvPr/>
              </p:nvSpPr>
              <p:spPr bwMode="auto">
                <a:xfrm>
                  <a:off x="10702" y="21186"/>
                  <a:ext cx="31" cy="31"/>
                </a:xfrm>
                <a:custGeom>
                  <a:avLst/>
                  <a:gdLst/>
                  <a:ahLst/>
                  <a:cxnLst>
                    <a:cxn ang="0">
                      <a:pos x="0" y="0"/>
                    </a:cxn>
                    <a:cxn ang="0">
                      <a:pos x="15" y="31"/>
                    </a:cxn>
                    <a:cxn ang="0">
                      <a:pos x="31" y="15"/>
                    </a:cxn>
                    <a:cxn ang="0">
                      <a:pos x="0" y="0"/>
                    </a:cxn>
                  </a:cxnLst>
                  <a:rect l="0" t="0" r="r" b="b"/>
                  <a:pathLst>
                    <a:path w="31" h="31">
                      <a:moveTo>
                        <a:pt x="0" y="0"/>
                      </a:moveTo>
                      <a:lnTo>
                        <a:pt x="15" y="31"/>
                      </a:lnTo>
                      <a:lnTo>
                        <a:pt x="31" y="15"/>
                      </a:lnTo>
                      <a:lnTo>
                        <a:pt x="0" y="0"/>
                      </a:lnTo>
                      <a:close/>
                    </a:path>
                  </a:pathLst>
                </a:custGeom>
                <a:noFill/>
                <a:ln w="12700" cap="rnd">
                  <a:solidFill>
                    <a:srgbClr val="000000"/>
                  </a:solidFill>
                  <a:prstDash val="solid"/>
                  <a:round/>
                  <a:headEnd/>
                  <a:tailEnd/>
                </a:ln>
              </p:spPr>
              <p:txBody>
                <a:bodyPr/>
                <a:lstStyle/>
                <a:p>
                  <a:endParaRPr lang="fr-FR"/>
                </a:p>
              </p:txBody>
            </p:sp>
            <p:sp>
              <p:nvSpPr>
                <p:cNvPr id="16725" name="Freeform 341"/>
                <p:cNvSpPr>
                  <a:spLocks/>
                </p:cNvSpPr>
                <p:nvPr/>
              </p:nvSpPr>
              <p:spPr bwMode="auto">
                <a:xfrm>
                  <a:off x="10677" y="21232"/>
                  <a:ext cx="34" cy="23"/>
                </a:xfrm>
                <a:custGeom>
                  <a:avLst/>
                  <a:gdLst/>
                  <a:ahLst/>
                  <a:cxnLst>
                    <a:cxn ang="0">
                      <a:pos x="0" y="12"/>
                    </a:cxn>
                    <a:cxn ang="0">
                      <a:pos x="34" y="23"/>
                    </a:cxn>
                    <a:cxn ang="0">
                      <a:pos x="34" y="0"/>
                    </a:cxn>
                    <a:cxn ang="0">
                      <a:pos x="0" y="12"/>
                    </a:cxn>
                  </a:cxnLst>
                  <a:rect l="0" t="0" r="r" b="b"/>
                  <a:pathLst>
                    <a:path w="34" h="23">
                      <a:moveTo>
                        <a:pt x="0" y="12"/>
                      </a:moveTo>
                      <a:lnTo>
                        <a:pt x="34" y="23"/>
                      </a:lnTo>
                      <a:lnTo>
                        <a:pt x="34" y="0"/>
                      </a:lnTo>
                      <a:lnTo>
                        <a:pt x="0" y="12"/>
                      </a:lnTo>
                      <a:close/>
                    </a:path>
                  </a:pathLst>
                </a:custGeom>
                <a:noFill/>
                <a:ln w="12700" cap="rnd">
                  <a:solidFill>
                    <a:srgbClr val="000000"/>
                  </a:solidFill>
                  <a:prstDash val="solid"/>
                  <a:round/>
                  <a:headEnd/>
                  <a:tailEnd/>
                </a:ln>
              </p:spPr>
              <p:txBody>
                <a:bodyPr/>
                <a:lstStyle/>
                <a:p>
                  <a:endParaRPr lang="fr-FR"/>
                </a:p>
              </p:txBody>
            </p:sp>
            <p:sp>
              <p:nvSpPr>
                <p:cNvPr id="16726" name="Freeform 342"/>
                <p:cNvSpPr>
                  <a:spLocks/>
                </p:cNvSpPr>
                <p:nvPr/>
              </p:nvSpPr>
              <p:spPr bwMode="auto">
                <a:xfrm>
                  <a:off x="10702" y="21270"/>
                  <a:ext cx="31" cy="32"/>
                </a:xfrm>
                <a:custGeom>
                  <a:avLst/>
                  <a:gdLst/>
                  <a:ahLst/>
                  <a:cxnLst>
                    <a:cxn ang="0">
                      <a:pos x="0" y="32"/>
                    </a:cxn>
                    <a:cxn ang="0">
                      <a:pos x="31" y="17"/>
                    </a:cxn>
                    <a:cxn ang="0">
                      <a:pos x="15" y="0"/>
                    </a:cxn>
                    <a:cxn ang="0">
                      <a:pos x="0" y="32"/>
                    </a:cxn>
                  </a:cxnLst>
                  <a:rect l="0" t="0" r="r" b="b"/>
                  <a:pathLst>
                    <a:path w="31" h="32">
                      <a:moveTo>
                        <a:pt x="0" y="32"/>
                      </a:moveTo>
                      <a:lnTo>
                        <a:pt x="31" y="17"/>
                      </a:lnTo>
                      <a:lnTo>
                        <a:pt x="15" y="0"/>
                      </a:lnTo>
                      <a:lnTo>
                        <a:pt x="0" y="32"/>
                      </a:lnTo>
                      <a:close/>
                    </a:path>
                  </a:pathLst>
                </a:custGeom>
                <a:noFill/>
                <a:ln w="12700" cap="rnd">
                  <a:solidFill>
                    <a:srgbClr val="000000"/>
                  </a:solidFill>
                  <a:prstDash val="solid"/>
                  <a:round/>
                  <a:headEnd/>
                  <a:tailEnd/>
                </a:ln>
              </p:spPr>
              <p:txBody>
                <a:bodyPr/>
                <a:lstStyle/>
                <a:p>
                  <a:endParaRPr lang="fr-FR"/>
                </a:p>
              </p:txBody>
            </p:sp>
            <p:sp>
              <p:nvSpPr>
                <p:cNvPr id="16727" name="Freeform 343"/>
                <p:cNvSpPr>
                  <a:spLocks/>
                </p:cNvSpPr>
                <p:nvPr/>
              </p:nvSpPr>
              <p:spPr bwMode="auto">
                <a:xfrm>
                  <a:off x="10748" y="21292"/>
                  <a:ext cx="23" cy="34"/>
                </a:xfrm>
                <a:custGeom>
                  <a:avLst/>
                  <a:gdLst/>
                  <a:ahLst/>
                  <a:cxnLst>
                    <a:cxn ang="0">
                      <a:pos x="11" y="34"/>
                    </a:cxn>
                    <a:cxn ang="0">
                      <a:pos x="23" y="0"/>
                    </a:cxn>
                    <a:cxn ang="0">
                      <a:pos x="0" y="0"/>
                    </a:cxn>
                    <a:cxn ang="0">
                      <a:pos x="11" y="34"/>
                    </a:cxn>
                  </a:cxnLst>
                  <a:rect l="0" t="0" r="r" b="b"/>
                  <a:pathLst>
                    <a:path w="23" h="34">
                      <a:moveTo>
                        <a:pt x="11" y="34"/>
                      </a:moveTo>
                      <a:lnTo>
                        <a:pt x="23" y="0"/>
                      </a:lnTo>
                      <a:lnTo>
                        <a:pt x="0" y="0"/>
                      </a:lnTo>
                      <a:lnTo>
                        <a:pt x="11" y="34"/>
                      </a:lnTo>
                      <a:close/>
                    </a:path>
                  </a:pathLst>
                </a:custGeom>
                <a:noFill/>
                <a:ln w="12700" cap="rnd">
                  <a:solidFill>
                    <a:srgbClr val="000000"/>
                  </a:solidFill>
                  <a:prstDash val="solid"/>
                  <a:round/>
                  <a:headEnd/>
                  <a:tailEnd/>
                </a:ln>
              </p:spPr>
              <p:txBody>
                <a:bodyPr/>
                <a:lstStyle/>
                <a:p>
                  <a:endParaRPr lang="fr-FR"/>
                </a:p>
              </p:txBody>
            </p:sp>
            <p:sp>
              <p:nvSpPr>
                <p:cNvPr id="16728" name="Freeform 344"/>
                <p:cNvSpPr>
                  <a:spLocks/>
                </p:cNvSpPr>
                <p:nvPr/>
              </p:nvSpPr>
              <p:spPr bwMode="auto">
                <a:xfrm>
                  <a:off x="10786" y="21270"/>
                  <a:ext cx="32" cy="32"/>
                </a:xfrm>
                <a:custGeom>
                  <a:avLst/>
                  <a:gdLst/>
                  <a:ahLst/>
                  <a:cxnLst>
                    <a:cxn ang="0">
                      <a:pos x="32" y="32"/>
                    </a:cxn>
                    <a:cxn ang="0">
                      <a:pos x="16" y="0"/>
                    </a:cxn>
                    <a:cxn ang="0">
                      <a:pos x="0" y="17"/>
                    </a:cxn>
                    <a:cxn ang="0">
                      <a:pos x="32" y="32"/>
                    </a:cxn>
                  </a:cxnLst>
                  <a:rect l="0" t="0" r="r" b="b"/>
                  <a:pathLst>
                    <a:path w="32" h="32">
                      <a:moveTo>
                        <a:pt x="32" y="32"/>
                      </a:moveTo>
                      <a:lnTo>
                        <a:pt x="16" y="0"/>
                      </a:lnTo>
                      <a:lnTo>
                        <a:pt x="0" y="17"/>
                      </a:lnTo>
                      <a:lnTo>
                        <a:pt x="32" y="32"/>
                      </a:lnTo>
                      <a:close/>
                    </a:path>
                  </a:pathLst>
                </a:custGeom>
                <a:noFill/>
                <a:ln w="12700" cap="rnd">
                  <a:solidFill>
                    <a:srgbClr val="000000"/>
                  </a:solidFill>
                  <a:prstDash val="solid"/>
                  <a:round/>
                  <a:headEnd/>
                  <a:tailEnd/>
                </a:ln>
              </p:spPr>
              <p:txBody>
                <a:bodyPr/>
                <a:lstStyle/>
                <a:p>
                  <a:endParaRPr lang="fr-FR"/>
                </a:p>
              </p:txBody>
            </p:sp>
            <p:sp>
              <p:nvSpPr>
                <p:cNvPr id="16729" name="Oval 345"/>
                <p:cNvSpPr>
                  <a:spLocks noChangeArrowheads="1"/>
                </p:cNvSpPr>
                <p:nvPr/>
              </p:nvSpPr>
              <p:spPr bwMode="auto">
                <a:xfrm>
                  <a:off x="10718" y="21203"/>
                  <a:ext cx="83" cy="82"/>
                </a:xfrm>
                <a:prstGeom prst="ellipse">
                  <a:avLst/>
                </a:prstGeom>
                <a:noFill/>
                <a:ln w="12700" cap="rnd">
                  <a:solidFill>
                    <a:srgbClr val="000000"/>
                  </a:solidFill>
                  <a:round/>
                  <a:headEnd/>
                  <a:tailEnd/>
                </a:ln>
              </p:spPr>
              <p:txBody>
                <a:bodyPr/>
                <a:lstStyle/>
                <a:p>
                  <a:endParaRPr lang="fr-FR"/>
                </a:p>
              </p:txBody>
            </p:sp>
          </p:grpSp>
          <p:sp>
            <p:nvSpPr>
              <p:cNvPr id="16731" name="Rectangle 347"/>
              <p:cNvSpPr>
                <a:spLocks noChangeArrowheads="1"/>
              </p:cNvSpPr>
              <p:nvPr/>
            </p:nvSpPr>
            <p:spPr bwMode="auto">
              <a:xfrm>
                <a:off x="10328" y="20541"/>
                <a:ext cx="606" cy="202"/>
              </a:xfrm>
              <a:prstGeom prst="rect">
                <a:avLst/>
              </a:prstGeom>
              <a:noFill/>
              <a:ln w="9525">
                <a:noFill/>
                <a:miter lim="800000"/>
                <a:headEnd/>
                <a:tailEnd/>
              </a:ln>
            </p:spPr>
            <p:txBody>
              <a:bodyPr wrap="none" lIns="0" tIns="0" rIns="0" bIns="0">
                <a:spAutoFit/>
              </a:bodyPr>
              <a:lstStyle/>
              <a:p>
                <a:r>
                  <a:rPr lang="fr-FR" sz="2100" b="1" i="1">
                    <a:solidFill>
                      <a:srgbClr val="000000"/>
                    </a:solidFill>
                  </a:rPr>
                  <a:t>Canada</a:t>
                </a:r>
                <a:endParaRPr lang="fr-FR"/>
              </a:p>
            </p:txBody>
          </p:sp>
          <p:sp>
            <p:nvSpPr>
              <p:cNvPr id="16732" name="Rectangle 348"/>
              <p:cNvSpPr>
                <a:spLocks noChangeArrowheads="1"/>
              </p:cNvSpPr>
              <p:nvPr/>
            </p:nvSpPr>
            <p:spPr bwMode="auto">
              <a:xfrm>
                <a:off x="10328" y="21638"/>
                <a:ext cx="407" cy="182"/>
              </a:xfrm>
              <a:prstGeom prst="rect">
                <a:avLst/>
              </a:prstGeom>
              <a:noFill/>
              <a:ln w="9525">
                <a:noFill/>
                <a:miter lim="800000"/>
                <a:headEnd/>
                <a:tailEnd/>
              </a:ln>
            </p:spPr>
            <p:txBody>
              <a:bodyPr wrap="none" lIns="0" tIns="0" rIns="0" bIns="0">
                <a:spAutoFit/>
              </a:bodyPr>
              <a:lstStyle/>
              <a:p>
                <a:r>
                  <a:rPr lang="fr-FR" sz="1900">
                    <a:solidFill>
                      <a:srgbClr val="000000"/>
                    </a:solidFill>
                  </a:rPr>
                  <a:t>Laval </a:t>
                </a:r>
                <a:endParaRPr lang="fr-FR"/>
              </a:p>
            </p:txBody>
          </p:sp>
          <p:sp>
            <p:nvSpPr>
              <p:cNvPr id="16733" name="Rectangle 349"/>
              <p:cNvSpPr>
                <a:spLocks noChangeArrowheads="1"/>
              </p:cNvSpPr>
              <p:nvPr/>
            </p:nvSpPr>
            <p:spPr bwMode="auto">
              <a:xfrm>
                <a:off x="10730" y="21638"/>
                <a:ext cx="305" cy="182"/>
              </a:xfrm>
              <a:prstGeom prst="rect">
                <a:avLst/>
              </a:prstGeom>
              <a:noFill/>
              <a:ln w="9525">
                <a:noFill/>
                <a:miter lim="800000"/>
                <a:headEnd/>
                <a:tailEnd/>
              </a:ln>
            </p:spPr>
            <p:txBody>
              <a:bodyPr wrap="none" lIns="0" tIns="0" rIns="0" bIns="0">
                <a:spAutoFit/>
              </a:bodyPr>
              <a:lstStyle/>
              <a:p>
                <a:r>
                  <a:rPr lang="fr-FR" sz="1900">
                    <a:solidFill>
                      <a:srgbClr val="000000"/>
                    </a:solidFill>
                  </a:rPr>
                  <a:t>Univ</a:t>
                </a:r>
                <a:endParaRPr lang="fr-FR"/>
              </a:p>
            </p:txBody>
          </p:sp>
          <p:sp>
            <p:nvSpPr>
              <p:cNvPr id="16734" name="Rectangle 350"/>
              <p:cNvSpPr>
                <a:spLocks noChangeArrowheads="1"/>
              </p:cNvSpPr>
              <p:nvPr/>
            </p:nvSpPr>
            <p:spPr bwMode="auto">
              <a:xfrm>
                <a:off x="10207" y="21897"/>
                <a:ext cx="305" cy="182"/>
              </a:xfrm>
              <a:prstGeom prst="rect">
                <a:avLst/>
              </a:prstGeom>
              <a:noFill/>
              <a:ln w="9525">
                <a:noFill/>
                <a:miter lim="800000"/>
                <a:headEnd/>
                <a:tailEnd/>
              </a:ln>
            </p:spPr>
            <p:txBody>
              <a:bodyPr wrap="none" lIns="0" tIns="0" rIns="0" bIns="0">
                <a:spAutoFit/>
              </a:bodyPr>
              <a:lstStyle/>
              <a:p>
                <a:r>
                  <a:rPr lang="fr-FR" sz="1900">
                    <a:solidFill>
                      <a:srgbClr val="000000"/>
                    </a:solidFill>
                  </a:rPr>
                  <a:t>Univ</a:t>
                </a:r>
                <a:endParaRPr lang="fr-FR"/>
              </a:p>
            </p:txBody>
          </p:sp>
          <p:sp>
            <p:nvSpPr>
              <p:cNvPr id="16735" name="Rectangle 351"/>
              <p:cNvSpPr>
                <a:spLocks noChangeArrowheads="1"/>
              </p:cNvSpPr>
              <p:nvPr/>
            </p:nvSpPr>
            <p:spPr bwMode="auto">
              <a:xfrm>
                <a:off x="10549" y="21897"/>
                <a:ext cx="492" cy="182"/>
              </a:xfrm>
              <a:prstGeom prst="rect">
                <a:avLst/>
              </a:prstGeom>
              <a:noFill/>
              <a:ln w="9525">
                <a:noFill/>
                <a:miter lim="800000"/>
                <a:headEnd/>
                <a:tailEnd/>
              </a:ln>
            </p:spPr>
            <p:txBody>
              <a:bodyPr wrap="none" lIns="0" tIns="0" rIns="0" bIns="0">
                <a:spAutoFit/>
              </a:bodyPr>
              <a:lstStyle/>
              <a:p>
                <a:r>
                  <a:rPr lang="fr-FR" sz="1900">
                    <a:solidFill>
                      <a:srgbClr val="000000"/>
                    </a:solidFill>
                  </a:rPr>
                  <a:t>Guelph</a:t>
                </a:r>
                <a:endParaRPr lang="fr-FR"/>
              </a:p>
            </p:txBody>
          </p:sp>
          <p:sp>
            <p:nvSpPr>
              <p:cNvPr id="16736" name="Rectangle 352"/>
              <p:cNvSpPr>
                <a:spLocks noChangeArrowheads="1"/>
              </p:cNvSpPr>
              <p:nvPr/>
            </p:nvSpPr>
            <p:spPr bwMode="auto">
              <a:xfrm>
                <a:off x="7948" y="20783"/>
                <a:ext cx="483" cy="182"/>
              </a:xfrm>
              <a:prstGeom prst="rect">
                <a:avLst/>
              </a:prstGeom>
              <a:noFill/>
              <a:ln w="9525">
                <a:noFill/>
                <a:miter lim="800000"/>
                <a:headEnd/>
                <a:tailEnd/>
              </a:ln>
            </p:spPr>
            <p:txBody>
              <a:bodyPr wrap="none" lIns="0" tIns="0" rIns="0" bIns="0">
                <a:spAutoFit/>
              </a:bodyPr>
              <a:lstStyle/>
              <a:p>
                <a:r>
                  <a:rPr lang="fr-FR" sz="1900">
                    <a:solidFill>
                      <a:srgbClr val="000000"/>
                    </a:solidFill>
                  </a:rPr>
                  <a:t>Nofima</a:t>
                </a:r>
                <a:endParaRPr lang="fr-FR"/>
              </a:p>
            </p:txBody>
          </p:sp>
          <p:sp>
            <p:nvSpPr>
              <p:cNvPr id="16737" name="Rectangle 353"/>
              <p:cNvSpPr>
                <a:spLocks noChangeArrowheads="1"/>
              </p:cNvSpPr>
              <p:nvPr/>
            </p:nvSpPr>
            <p:spPr bwMode="auto">
              <a:xfrm>
                <a:off x="8193" y="24995"/>
                <a:ext cx="271" cy="182"/>
              </a:xfrm>
              <a:prstGeom prst="rect">
                <a:avLst/>
              </a:prstGeom>
              <a:noFill/>
              <a:ln w="9525">
                <a:noFill/>
                <a:miter lim="800000"/>
                <a:headEnd/>
                <a:tailEnd/>
              </a:ln>
            </p:spPr>
            <p:txBody>
              <a:bodyPr wrap="none" lIns="0" tIns="0" rIns="0" bIns="0">
                <a:spAutoFit/>
              </a:bodyPr>
              <a:lstStyle/>
              <a:p>
                <a:r>
                  <a:rPr lang="fr-FR" sz="1900">
                    <a:solidFill>
                      <a:srgbClr val="000000"/>
                    </a:solidFill>
                  </a:rPr>
                  <a:t>Ege</a:t>
                </a:r>
                <a:endParaRPr lang="fr-FR"/>
              </a:p>
            </p:txBody>
          </p:sp>
          <p:sp>
            <p:nvSpPr>
              <p:cNvPr id="16738" name="Rectangle 354"/>
              <p:cNvSpPr>
                <a:spLocks noChangeArrowheads="1"/>
              </p:cNvSpPr>
              <p:nvPr/>
            </p:nvSpPr>
            <p:spPr bwMode="auto">
              <a:xfrm>
                <a:off x="8505" y="24995"/>
                <a:ext cx="305" cy="182"/>
              </a:xfrm>
              <a:prstGeom prst="rect">
                <a:avLst/>
              </a:prstGeom>
              <a:noFill/>
              <a:ln w="9525">
                <a:noFill/>
                <a:miter lim="800000"/>
                <a:headEnd/>
                <a:tailEnd/>
              </a:ln>
            </p:spPr>
            <p:txBody>
              <a:bodyPr wrap="none" lIns="0" tIns="0" rIns="0" bIns="0">
                <a:spAutoFit/>
              </a:bodyPr>
              <a:lstStyle/>
              <a:p>
                <a:r>
                  <a:rPr lang="fr-FR" sz="1900">
                    <a:solidFill>
                      <a:srgbClr val="000000"/>
                    </a:solidFill>
                  </a:rPr>
                  <a:t>Univ</a:t>
                </a:r>
                <a:endParaRPr lang="fr-FR"/>
              </a:p>
            </p:txBody>
          </p:sp>
          <p:sp>
            <p:nvSpPr>
              <p:cNvPr id="16739" name="Rectangle 355"/>
              <p:cNvSpPr>
                <a:spLocks noChangeArrowheads="1"/>
              </p:cNvSpPr>
              <p:nvPr/>
            </p:nvSpPr>
            <p:spPr bwMode="auto">
              <a:xfrm>
                <a:off x="5934" y="21029"/>
                <a:ext cx="822" cy="182"/>
              </a:xfrm>
              <a:prstGeom prst="rect">
                <a:avLst/>
              </a:prstGeom>
              <a:noFill/>
              <a:ln w="9525">
                <a:noFill/>
                <a:miter lim="800000"/>
                <a:headEnd/>
                <a:tailEnd/>
              </a:ln>
            </p:spPr>
            <p:txBody>
              <a:bodyPr wrap="none" lIns="0" tIns="0" rIns="0" bIns="0">
                <a:spAutoFit/>
              </a:bodyPr>
              <a:lstStyle/>
              <a:p>
                <a:r>
                  <a:rPr lang="fr-FR" sz="1900">
                    <a:solidFill>
                      <a:srgbClr val="000000"/>
                    </a:solidFill>
                  </a:rPr>
                  <a:t>Rothamsted</a:t>
                </a:r>
                <a:endParaRPr lang="fr-FR"/>
              </a:p>
            </p:txBody>
          </p:sp>
          <p:sp>
            <p:nvSpPr>
              <p:cNvPr id="16740" name="Rectangle 356"/>
              <p:cNvSpPr>
                <a:spLocks noChangeArrowheads="1"/>
              </p:cNvSpPr>
              <p:nvPr/>
            </p:nvSpPr>
            <p:spPr bwMode="auto">
              <a:xfrm>
                <a:off x="6787" y="21029"/>
                <a:ext cx="271" cy="182"/>
              </a:xfrm>
              <a:prstGeom prst="rect">
                <a:avLst/>
              </a:prstGeom>
              <a:noFill/>
              <a:ln w="9525">
                <a:noFill/>
                <a:miter lim="800000"/>
                <a:headEnd/>
                <a:tailEnd/>
              </a:ln>
            </p:spPr>
            <p:txBody>
              <a:bodyPr wrap="none" lIns="0" tIns="0" rIns="0" bIns="0">
                <a:spAutoFit/>
              </a:bodyPr>
              <a:lstStyle/>
              <a:p>
                <a:r>
                  <a:rPr lang="fr-FR" sz="1900">
                    <a:solidFill>
                      <a:srgbClr val="000000"/>
                    </a:solidFill>
                  </a:rPr>
                  <a:t>Res</a:t>
                </a:r>
                <a:endParaRPr lang="fr-FR"/>
              </a:p>
            </p:txBody>
          </p:sp>
          <p:sp>
            <p:nvSpPr>
              <p:cNvPr id="16741" name="Rectangle 357"/>
              <p:cNvSpPr>
                <a:spLocks noChangeArrowheads="1"/>
              </p:cNvSpPr>
              <p:nvPr/>
            </p:nvSpPr>
            <p:spPr bwMode="auto">
              <a:xfrm>
                <a:off x="9682" y="23714"/>
                <a:ext cx="373" cy="182"/>
              </a:xfrm>
              <a:prstGeom prst="rect">
                <a:avLst/>
              </a:prstGeom>
              <a:noFill/>
              <a:ln w="9525">
                <a:noFill/>
                <a:miter lim="800000"/>
                <a:headEnd/>
                <a:tailEnd/>
              </a:ln>
            </p:spPr>
            <p:txBody>
              <a:bodyPr wrap="none" lIns="0" tIns="0" rIns="0" bIns="0">
                <a:spAutoFit/>
              </a:bodyPr>
              <a:lstStyle/>
              <a:p>
                <a:r>
                  <a:rPr lang="fr-FR" sz="1900">
                    <a:solidFill>
                      <a:srgbClr val="000000"/>
                    </a:solidFill>
                  </a:rPr>
                  <a:t>Centr</a:t>
                </a:r>
                <a:endParaRPr lang="fr-FR"/>
              </a:p>
            </p:txBody>
          </p:sp>
          <p:sp>
            <p:nvSpPr>
              <p:cNvPr id="16742" name="Rectangle 358"/>
              <p:cNvSpPr>
                <a:spLocks noChangeArrowheads="1"/>
              </p:cNvSpPr>
              <p:nvPr/>
            </p:nvSpPr>
            <p:spPr bwMode="auto">
              <a:xfrm>
                <a:off x="10092" y="23714"/>
                <a:ext cx="390" cy="182"/>
              </a:xfrm>
              <a:prstGeom prst="rect">
                <a:avLst/>
              </a:prstGeom>
              <a:noFill/>
              <a:ln w="9525">
                <a:noFill/>
                <a:miter lim="800000"/>
                <a:headEnd/>
                <a:tailEnd/>
              </a:ln>
            </p:spPr>
            <p:txBody>
              <a:bodyPr wrap="none" lIns="0" tIns="0" rIns="0" bIns="0">
                <a:spAutoFit/>
              </a:bodyPr>
              <a:lstStyle/>
              <a:p>
                <a:r>
                  <a:rPr lang="fr-FR" sz="1900">
                    <a:solidFill>
                      <a:srgbClr val="000000"/>
                    </a:solidFill>
                  </a:rPr>
                  <a:t>Food </a:t>
                </a:r>
                <a:endParaRPr lang="fr-FR"/>
              </a:p>
            </p:txBody>
          </p:sp>
          <p:sp>
            <p:nvSpPr>
              <p:cNvPr id="16743" name="Rectangle 359"/>
              <p:cNvSpPr>
                <a:spLocks noChangeArrowheads="1"/>
              </p:cNvSpPr>
              <p:nvPr/>
            </p:nvSpPr>
            <p:spPr bwMode="auto">
              <a:xfrm>
                <a:off x="10477" y="23714"/>
                <a:ext cx="271" cy="182"/>
              </a:xfrm>
              <a:prstGeom prst="rect">
                <a:avLst/>
              </a:prstGeom>
              <a:noFill/>
              <a:ln w="9525">
                <a:noFill/>
                <a:miter lim="800000"/>
                <a:headEnd/>
                <a:tailEnd/>
              </a:ln>
            </p:spPr>
            <p:txBody>
              <a:bodyPr wrap="none" lIns="0" tIns="0" rIns="0" bIns="0">
                <a:spAutoFit/>
              </a:bodyPr>
              <a:lstStyle/>
              <a:p>
                <a:r>
                  <a:rPr lang="fr-FR" sz="1900">
                    <a:solidFill>
                      <a:srgbClr val="000000"/>
                    </a:solidFill>
                  </a:rPr>
                  <a:t>Res</a:t>
                </a:r>
                <a:endParaRPr lang="fr-FR"/>
              </a:p>
            </p:txBody>
          </p:sp>
          <p:sp>
            <p:nvSpPr>
              <p:cNvPr id="16744" name="Rectangle 360"/>
              <p:cNvSpPr>
                <a:spLocks noChangeArrowheads="1"/>
              </p:cNvSpPr>
              <p:nvPr/>
            </p:nvSpPr>
            <p:spPr bwMode="auto">
              <a:xfrm>
                <a:off x="10784" y="23714"/>
                <a:ext cx="245" cy="182"/>
              </a:xfrm>
              <a:prstGeom prst="rect">
                <a:avLst/>
              </a:prstGeom>
              <a:noFill/>
              <a:ln w="9525">
                <a:noFill/>
                <a:miter lim="800000"/>
                <a:headEnd/>
                <a:tailEnd/>
              </a:ln>
            </p:spPr>
            <p:txBody>
              <a:bodyPr wrap="none" lIns="0" tIns="0" rIns="0" bIns="0">
                <a:spAutoFit/>
              </a:bodyPr>
              <a:lstStyle/>
              <a:p>
                <a:r>
                  <a:rPr lang="fr-FR" sz="1900">
                    <a:solidFill>
                      <a:srgbClr val="000000"/>
                    </a:solidFill>
                  </a:rPr>
                  <a:t>Inst</a:t>
                </a:r>
                <a:endParaRPr lang="fr-FR"/>
              </a:p>
            </p:txBody>
          </p:sp>
          <p:grpSp>
            <p:nvGrpSpPr>
              <p:cNvPr id="16763" name="Group 379"/>
              <p:cNvGrpSpPr>
                <a:grpSpLocks/>
              </p:cNvGrpSpPr>
              <p:nvPr/>
            </p:nvGrpSpPr>
            <p:grpSpPr bwMode="auto">
              <a:xfrm>
                <a:off x="6833" y="22870"/>
                <a:ext cx="164" cy="164"/>
                <a:chOff x="6833" y="22870"/>
                <a:chExt cx="164" cy="164"/>
              </a:xfrm>
            </p:grpSpPr>
            <p:sp>
              <p:nvSpPr>
                <p:cNvPr id="16745" name="Freeform 361"/>
                <p:cNvSpPr>
                  <a:spLocks/>
                </p:cNvSpPr>
                <p:nvPr/>
              </p:nvSpPr>
              <p:spPr bwMode="auto">
                <a:xfrm>
                  <a:off x="6964" y="22941"/>
                  <a:ext cx="33" cy="23"/>
                </a:xfrm>
                <a:custGeom>
                  <a:avLst/>
                  <a:gdLst/>
                  <a:ahLst/>
                  <a:cxnLst>
                    <a:cxn ang="0">
                      <a:pos x="33" y="11"/>
                    </a:cxn>
                    <a:cxn ang="0">
                      <a:pos x="0" y="0"/>
                    </a:cxn>
                    <a:cxn ang="0">
                      <a:pos x="0" y="23"/>
                    </a:cxn>
                    <a:cxn ang="0">
                      <a:pos x="33" y="11"/>
                    </a:cxn>
                  </a:cxnLst>
                  <a:rect l="0" t="0" r="r" b="b"/>
                  <a:pathLst>
                    <a:path w="33" h="23">
                      <a:moveTo>
                        <a:pt x="33" y="11"/>
                      </a:moveTo>
                      <a:lnTo>
                        <a:pt x="0" y="0"/>
                      </a:lnTo>
                      <a:lnTo>
                        <a:pt x="0" y="23"/>
                      </a:lnTo>
                      <a:lnTo>
                        <a:pt x="33" y="11"/>
                      </a:lnTo>
                      <a:close/>
                    </a:path>
                  </a:pathLst>
                </a:custGeom>
                <a:solidFill>
                  <a:srgbClr val="FFFF00"/>
                </a:solidFill>
                <a:ln w="9525">
                  <a:noFill/>
                  <a:round/>
                  <a:headEnd/>
                  <a:tailEnd/>
                </a:ln>
              </p:spPr>
              <p:txBody>
                <a:bodyPr/>
                <a:lstStyle/>
                <a:p>
                  <a:endParaRPr lang="fr-FR"/>
                </a:p>
              </p:txBody>
            </p:sp>
            <p:sp>
              <p:nvSpPr>
                <p:cNvPr id="16746" name="Freeform 362"/>
                <p:cNvSpPr>
                  <a:spLocks/>
                </p:cNvSpPr>
                <p:nvPr/>
              </p:nvSpPr>
              <p:spPr bwMode="auto">
                <a:xfrm>
                  <a:off x="6941" y="22894"/>
                  <a:ext cx="32" cy="32"/>
                </a:xfrm>
                <a:custGeom>
                  <a:avLst/>
                  <a:gdLst/>
                  <a:ahLst/>
                  <a:cxnLst>
                    <a:cxn ang="0">
                      <a:pos x="32" y="0"/>
                    </a:cxn>
                    <a:cxn ang="0">
                      <a:pos x="0" y="15"/>
                    </a:cxn>
                    <a:cxn ang="0">
                      <a:pos x="17" y="32"/>
                    </a:cxn>
                    <a:cxn ang="0">
                      <a:pos x="32" y="0"/>
                    </a:cxn>
                  </a:cxnLst>
                  <a:rect l="0" t="0" r="r" b="b"/>
                  <a:pathLst>
                    <a:path w="32" h="32">
                      <a:moveTo>
                        <a:pt x="32" y="0"/>
                      </a:moveTo>
                      <a:lnTo>
                        <a:pt x="0" y="15"/>
                      </a:lnTo>
                      <a:lnTo>
                        <a:pt x="17" y="32"/>
                      </a:lnTo>
                      <a:lnTo>
                        <a:pt x="32" y="0"/>
                      </a:lnTo>
                      <a:close/>
                    </a:path>
                  </a:pathLst>
                </a:custGeom>
                <a:solidFill>
                  <a:srgbClr val="FFFF00"/>
                </a:solidFill>
                <a:ln w="9525">
                  <a:noFill/>
                  <a:round/>
                  <a:headEnd/>
                  <a:tailEnd/>
                </a:ln>
              </p:spPr>
              <p:txBody>
                <a:bodyPr/>
                <a:lstStyle/>
                <a:p>
                  <a:endParaRPr lang="fr-FR"/>
                </a:p>
              </p:txBody>
            </p:sp>
            <p:sp>
              <p:nvSpPr>
                <p:cNvPr id="16747" name="Freeform 363"/>
                <p:cNvSpPr>
                  <a:spLocks/>
                </p:cNvSpPr>
                <p:nvPr/>
              </p:nvSpPr>
              <p:spPr bwMode="auto">
                <a:xfrm>
                  <a:off x="6903" y="22870"/>
                  <a:ext cx="23" cy="33"/>
                </a:xfrm>
                <a:custGeom>
                  <a:avLst/>
                  <a:gdLst/>
                  <a:ahLst/>
                  <a:cxnLst>
                    <a:cxn ang="0">
                      <a:pos x="12" y="0"/>
                    </a:cxn>
                    <a:cxn ang="0">
                      <a:pos x="0" y="33"/>
                    </a:cxn>
                    <a:cxn ang="0">
                      <a:pos x="23" y="33"/>
                    </a:cxn>
                    <a:cxn ang="0">
                      <a:pos x="12" y="0"/>
                    </a:cxn>
                  </a:cxnLst>
                  <a:rect l="0" t="0" r="r" b="b"/>
                  <a:pathLst>
                    <a:path w="23" h="33">
                      <a:moveTo>
                        <a:pt x="12" y="0"/>
                      </a:moveTo>
                      <a:lnTo>
                        <a:pt x="0" y="33"/>
                      </a:lnTo>
                      <a:lnTo>
                        <a:pt x="23" y="33"/>
                      </a:lnTo>
                      <a:lnTo>
                        <a:pt x="12" y="0"/>
                      </a:lnTo>
                      <a:close/>
                    </a:path>
                  </a:pathLst>
                </a:custGeom>
                <a:solidFill>
                  <a:srgbClr val="FFFF00"/>
                </a:solidFill>
                <a:ln w="9525">
                  <a:noFill/>
                  <a:round/>
                  <a:headEnd/>
                  <a:tailEnd/>
                </a:ln>
              </p:spPr>
              <p:txBody>
                <a:bodyPr/>
                <a:lstStyle/>
                <a:p>
                  <a:endParaRPr lang="fr-FR"/>
                </a:p>
              </p:txBody>
            </p:sp>
            <p:sp>
              <p:nvSpPr>
                <p:cNvPr id="16748" name="Freeform 364"/>
                <p:cNvSpPr>
                  <a:spLocks/>
                </p:cNvSpPr>
                <p:nvPr/>
              </p:nvSpPr>
              <p:spPr bwMode="auto">
                <a:xfrm>
                  <a:off x="6857" y="22894"/>
                  <a:ext cx="31" cy="32"/>
                </a:xfrm>
                <a:custGeom>
                  <a:avLst/>
                  <a:gdLst/>
                  <a:ahLst/>
                  <a:cxnLst>
                    <a:cxn ang="0">
                      <a:pos x="0" y="0"/>
                    </a:cxn>
                    <a:cxn ang="0">
                      <a:pos x="15" y="32"/>
                    </a:cxn>
                    <a:cxn ang="0">
                      <a:pos x="31" y="15"/>
                    </a:cxn>
                    <a:cxn ang="0">
                      <a:pos x="0" y="0"/>
                    </a:cxn>
                  </a:cxnLst>
                  <a:rect l="0" t="0" r="r" b="b"/>
                  <a:pathLst>
                    <a:path w="31" h="32">
                      <a:moveTo>
                        <a:pt x="0" y="0"/>
                      </a:moveTo>
                      <a:lnTo>
                        <a:pt x="15" y="32"/>
                      </a:lnTo>
                      <a:lnTo>
                        <a:pt x="31" y="15"/>
                      </a:lnTo>
                      <a:lnTo>
                        <a:pt x="0" y="0"/>
                      </a:lnTo>
                      <a:close/>
                    </a:path>
                  </a:pathLst>
                </a:custGeom>
                <a:solidFill>
                  <a:srgbClr val="FFFF00"/>
                </a:solidFill>
                <a:ln w="9525">
                  <a:noFill/>
                  <a:round/>
                  <a:headEnd/>
                  <a:tailEnd/>
                </a:ln>
              </p:spPr>
              <p:txBody>
                <a:bodyPr/>
                <a:lstStyle/>
                <a:p>
                  <a:endParaRPr lang="fr-FR"/>
                </a:p>
              </p:txBody>
            </p:sp>
            <p:sp>
              <p:nvSpPr>
                <p:cNvPr id="16749" name="Freeform 365"/>
                <p:cNvSpPr>
                  <a:spLocks/>
                </p:cNvSpPr>
                <p:nvPr/>
              </p:nvSpPr>
              <p:spPr bwMode="auto">
                <a:xfrm>
                  <a:off x="6833" y="22941"/>
                  <a:ext cx="33" cy="23"/>
                </a:xfrm>
                <a:custGeom>
                  <a:avLst/>
                  <a:gdLst/>
                  <a:ahLst/>
                  <a:cxnLst>
                    <a:cxn ang="0">
                      <a:pos x="0" y="11"/>
                    </a:cxn>
                    <a:cxn ang="0">
                      <a:pos x="33" y="23"/>
                    </a:cxn>
                    <a:cxn ang="0">
                      <a:pos x="33" y="0"/>
                    </a:cxn>
                    <a:cxn ang="0">
                      <a:pos x="0" y="11"/>
                    </a:cxn>
                  </a:cxnLst>
                  <a:rect l="0" t="0" r="r" b="b"/>
                  <a:pathLst>
                    <a:path w="33" h="23">
                      <a:moveTo>
                        <a:pt x="0" y="11"/>
                      </a:moveTo>
                      <a:lnTo>
                        <a:pt x="33" y="23"/>
                      </a:lnTo>
                      <a:lnTo>
                        <a:pt x="33" y="0"/>
                      </a:lnTo>
                      <a:lnTo>
                        <a:pt x="0" y="11"/>
                      </a:lnTo>
                      <a:close/>
                    </a:path>
                  </a:pathLst>
                </a:custGeom>
                <a:solidFill>
                  <a:srgbClr val="FFFF00"/>
                </a:solidFill>
                <a:ln w="9525">
                  <a:noFill/>
                  <a:round/>
                  <a:headEnd/>
                  <a:tailEnd/>
                </a:ln>
              </p:spPr>
              <p:txBody>
                <a:bodyPr/>
                <a:lstStyle/>
                <a:p>
                  <a:endParaRPr lang="fr-FR"/>
                </a:p>
              </p:txBody>
            </p:sp>
            <p:sp>
              <p:nvSpPr>
                <p:cNvPr id="16750" name="Freeform 366"/>
                <p:cNvSpPr>
                  <a:spLocks/>
                </p:cNvSpPr>
                <p:nvPr/>
              </p:nvSpPr>
              <p:spPr bwMode="auto">
                <a:xfrm>
                  <a:off x="6857" y="22979"/>
                  <a:ext cx="31" cy="31"/>
                </a:xfrm>
                <a:custGeom>
                  <a:avLst/>
                  <a:gdLst/>
                  <a:ahLst/>
                  <a:cxnLst>
                    <a:cxn ang="0">
                      <a:pos x="0" y="31"/>
                    </a:cxn>
                    <a:cxn ang="0">
                      <a:pos x="31" y="16"/>
                    </a:cxn>
                    <a:cxn ang="0">
                      <a:pos x="15" y="0"/>
                    </a:cxn>
                    <a:cxn ang="0">
                      <a:pos x="0" y="31"/>
                    </a:cxn>
                  </a:cxnLst>
                  <a:rect l="0" t="0" r="r" b="b"/>
                  <a:pathLst>
                    <a:path w="31" h="31">
                      <a:moveTo>
                        <a:pt x="0" y="31"/>
                      </a:moveTo>
                      <a:lnTo>
                        <a:pt x="31" y="16"/>
                      </a:lnTo>
                      <a:lnTo>
                        <a:pt x="15" y="0"/>
                      </a:lnTo>
                      <a:lnTo>
                        <a:pt x="0" y="31"/>
                      </a:lnTo>
                      <a:close/>
                    </a:path>
                  </a:pathLst>
                </a:custGeom>
                <a:solidFill>
                  <a:srgbClr val="FFFF00"/>
                </a:solidFill>
                <a:ln w="9525">
                  <a:noFill/>
                  <a:round/>
                  <a:headEnd/>
                  <a:tailEnd/>
                </a:ln>
              </p:spPr>
              <p:txBody>
                <a:bodyPr/>
                <a:lstStyle/>
                <a:p>
                  <a:endParaRPr lang="fr-FR"/>
                </a:p>
              </p:txBody>
            </p:sp>
            <p:sp>
              <p:nvSpPr>
                <p:cNvPr id="16751" name="Freeform 367"/>
                <p:cNvSpPr>
                  <a:spLocks/>
                </p:cNvSpPr>
                <p:nvPr/>
              </p:nvSpPr>
              <p:spPr bwMode="auto">
                <a:xfrm>
                  <a:off x="6903" y="23001"/>
                  <a:ext cx="23" cy="33"/>
                </a:xfrm>
                <a:custGeom>
                  <a:avLst/>
                  <a:gdLst/>
                  <a:ahLst/>
                  <a:cxnLst>
                    <a:cxn ang="0">
                      <a:pos x="12" y="33"/>
                    </a:cxn>
                    <a:cxn ang="0">
                      <a:pos x="23" y="0"/>
                    </a:cxn>
                    <a:cxn ang="0">
                      <a:pos x="0" y="0"/>
                    </a:cxn>
                    <a:cxn ang="0">
                      <a:pos x="12" y="33"/>
                    </a:cxn>
                  </a:cxnLst>
                  <a:rect l="0" t="0" r="r" b="b"/>
                  <a:pathLst>
                    <a:path w="23" h="33">
                      <a:moveTo>
                        <a:pt x="12" y="33"/>
                      </a:moveTo>
                      <a:lnTo>
                        <a:pt x="23" y="0"/>
                      </a:lnTo>
                      <a:lnTo>
                        <a:pt x="0" y="0"/>
                      </a:lnTo>
                      <a:lnTo>
                        <a:pt x="12" y="33"/>
                      </a:lnTo>
                      <a:close/>
                    </a:path>
                  </a:pathLst>
                </a:custGeom>
                <a:solidFill>
                  <a:srgbClr val="FFFF00"/>
                </a:solidFill>
                <a:ln w="9525">
                  <a:noFill/>
                  <a:round/>
                  <a:headEnd/>
                  <a:tailEnd/>
                </a:ln>
              </p:spPr>
              <p:txBody>
                <a:bodyPr/>
                <a:lstStyle/>
                <a:p>
                  <a:endParaRPr lang="fr-FR"/>
                </a:p>
              </p:txBody>
            </p:sp>
            <p:sp>
              <p:nvSpPr>
                <p:cNvPr id="16752" name="Freeform 368"/>
                <p:cNvSpPr>
                  <a:spLocks/>
                </p:cNvSpPr>
                <p:nvPr/>
              </p:nvSpPr>
              <p:spPr bwMode="auto">
                <a:xfrm>
                  <a:off x="6941" y="22979"/>
                  <a:ext cx="32" cy="31"/>
                </a:xfrm>
                <a:custGeom>
                  <a:avLst/>
                  <a:gdLst/>
                  <a:ahLst/>
                  <a:cxnLst>
                    <a:cxn ang="0">
                      <a:pos x="32" y="31"/>
                    </a:cxn>
                    <a:cxn ang="0">
                      <a:pos x="17" y="0"/>
                    </a:cxn>
                    <a:cxn ang="0">
                      <a:pos x="0" y="16"/>
                    </a:cxn>
                    <a:cxn ang="0">
                      <a:pos x="32" y="31"/>
                    </a:cxn>
                  </a:cxnLst>
                  <a:rect l="0" t="0" r="r" b="b"/>
                  <a:pathLst>
                    <a:path w="32" h="31">
                      <a:moveTo>
                        <a:pt x="32" y="31"/>
                      </a:moveTo>
                      <a:lnTo>
                        <a:pt x="17" y="0"/>
                      </a:lnTo>
                      <a:lnTo>
                        <a:pt x="0" y="16"/>
                      </a:lnTo>
                      <a:lnTo>
                        <a:pt x="32" y="31"/>
                      </a:lnTo>
                      <a:close/>
                    </a:path>
                  </a:pathLst>
                </a:custGeom>
                <a:solidFill>
                  <a:srgbClr val="FFFF00"/>
                </a:solidFill>
                <a:ln w="9525">
                  <a:noFill/>
                  <a:round/>
                  <a:headEnd/>
                  <a:tailEnd/>
                </a:ln>
              </p:spPr>
              <p:txBody>
                <a:bodyPr/>
                <a:lstStyle/>
                <a:p>
                  <a:endParaRPr lang="fr-FR"/>
                </a:p>
              </p:txBody>
            </p:sp>
            <p:sp>
              <p:nvSpPr>
                <p:cNvPr id="16753" name="Oval 369"/>
                <p:cNvSpPr>
                  <a:spLocks noChangeArrowheads="1"/>
                </p:cNvSpPr>
                <p:nvPr/>
              </p:nvSpPr>
              <p:spPr bwMode="auto">
                <a:xfrm>
                  <a:off x="6874" y="22911"/>
                  <a:ext cx="82" cy="82"/>
                </a:xfrm>
                <a:prstGeom prst="ellipse">
                  <a:avLst/>
                </a:prstGeom>
                <a:solidFill>
                  <a:srgbClr val="FFFF00"/>
                </a:solidFill>
                <a:ln w="0">
                  <a:solidFill>
                    <a:srgbClr val="000000"/>
                  </a:solidFill>
                  <a:round/>
                  <a:headEnd/>
                  <a:tailEnd/>
                </a:ln>
              </p:spPr>
              <p:txBody>
                <a:bodyPr/>
                <a:lstStyle/>
                <a:p>
                  <a:endParaRPr lang="fr-FR"/>
                </a:p>
              </p:txBody>
            </p:sp>
            <p:sp>
              <p:nvSpPr>
                <p:cNvPr id="16754" name="Freeform 370"/>
                <p:cNvSpPr>
                  <a:spLocks/>
                </p:cNvSpPr>
                <p:nvPr/>
              </p:nvSpPr>
              <p:spPr bwMode="auto">
                <a:xfrm>
                  <a:off x="6964" y="22941"/>
                  <a:ext cx="33" cy="23"/>
                </a:xfrm>
                <a:custGeom>
                  <a:avLst/>
                  <a:gdLst/>
                  <a:ahLst/>
                  <a:cxnLst>
                    <a:cxn ang="0">
                      <a:pos x="33" y="11"/>
                    </a:cxn>
                    <a:cxn ang="0">
                      <a:pos x="0" y="0"/>
                    </a:cxn>
                    <a:cxn ang="0">
                      <a:pos x="0" y="23"/>
                    </a:cxn>
                    <a:cxn ang="0">
                      <a:pos x="33" y="11"/>
                    </a:cxn>
                  </a:cxnLst>
                  <a:rect l="0" t="0" r="r" b="b"/>
                  <a:pathLst>
                    <a:path w="33" h="23">
                      <a:moveTo>
                        <a:pt x="33" y="11"/>
                      </a:moveTo>
                      <a:lnTo>
                        <a:pt x="0" y="0"/>
                      </a:lnTo>
                      <a:lnTo>
                        <a:pt x="0" y="23"/>
                      </a:lnTo>
                      <a:lnTo>
                        <a:pt x="33" y="11"/>
                      </a:lnTo>
                      <a:close/>
                    </a:path>
                  </a:pathLst>
                </a:custGeom>
                <a:noFill/>
                <a:ln w="12700" cap="rnd">
                  <a:solidFill>
                    <a:srgbClr val="000000"/>
                  </a:solidFill>
                  <a:prstDash val="solid"/>
                  <a:round/>
                  <a:headEnd/>
                  <a:tailEnd/>
                </a:ln>
              </p:spPr>
              <p:txBody>
                <a:bodyPr/>
                <a:lstStyle/>
                <a:p>
                  <a:endParaRPr lang="fr-FR"/>
                </a:p>
              </p:txBody>
            </p:sp>
            <p:sp>
              <p:nvSpPr>
                <p:cNvPr id="16755" name="Freeform 371"/>
                <p:cNvSpPr>
                  <a:spLocks/>
                </p:cNvSpPr>
                <p:nvPr/>
              </p:nvSpPr>
              <p:spPr bwMode="auto">
                <a:xfrm>
                  <a:off x="6941" y="22894"/>
                  <a:ext cx="32" cy="32"/>
                </a:xfrm>
                <a:custGeom>
                  <a:avLst/>
                  <a:gdLst/>
                  <a:ahLst/>
                  <a:cxnLst>
                    <a:cxn ang="0">
                      <a:pos x="32" y="0"/>
                    </a:cxn>
                    <a:cxn ang="0">
                      <a:pos x="0" y="15"/>
                    </a:cxn>
                    <a:cxn ang="0">
                      <a:pos x="17" y="32"/>
                    </a:cxn>
                    <a:cxn ang="0">
                      <a:pos x="32" y="0"/>
                    </a:cxn>
                  </a:cxnLst>
                  <a:rect l="0" t="0" r="r" b="b"/>
                  <a:pathLst>
                    <a:path w="32" h="32">
                      <a:moveTo>
                        <a:pt x="32" y="0"/>
                      </a:moveTo>
                      <a:lnTo>
                        <a:pt x="0" y="15"/>
                      </a:lnTo>
                      <a:lnTo>
                        <a:pt x="17" y="32"/>
                      </a:lnTo>
                      <a:lnTo>
                        <a:pt x="32" y="0"/>
                      </a:lnTo>
                      <a:close/>
                    </a:path>
                  </a:pathLst>
                </a:custGeom>
                <a:noFill/>
                <a:ln w="12700" cap="rnd">
                  <a:solidFill>
                    <a:srgbClr val="000000"/>
                  </a:solidFill>
                  <a:prstDash val="solid"/>
                  <a:round/>
                  <a:headEnd/>
                  <a:tailEnd/>
                </a:ln>
              </p:spPr>
              <p:txBody>
                <a:bodyPr/>
                <a:lstStyle/>
                <a:p>
                  <a:endParaRPr lang="fr-FR"/>
                </a:p>
              </p:txBody>
            </p:sp>
            <p:sp>
              <p:nvSpPr>
                <p:cNvPr id="16756" name="Freeform 372"/>
                <p:cNvSpPr>
                  <a:spLocks/>
                </p:cNvSpPr>
                <p:nvPr/>
              </p:nvSpPr>
              <p:spPr bwMode="auto">
                <a:xfrm>
                  <a:off x="6903" y="22870"/>
                  <a:ext cx="23" cy="33"/>
                </a:xfrm>
                <a:custGeom>
                  <a:avLst/>
                  <a:gdLst/>
                  <a:ahLst/>
                  <a:cxnLst>
                    <a:cxn ang="0">
                      <a:pos x="12" y="0"/>
                    </a:cxn>
                    <a:cxn ang="0">
                      <a:pos x="0" y="33"/>
                    </a:cxn>
                    <a:cxn ang="0">
                      <a:pos x="23" y="33"/>
                    </a:cxn>
                    <a:cxn ang="0">
                      <a:pos x="12" y="0"/>
                    </a:cxn>
                  </a:cxnLst>
                  <a:rect l="0" t="0" r="r" b="b"/>
                  <a:pathLst>
                    <a:path w="23" h="33">
                      <a:moveTo>
                        <a:pt x="12" y="0"/>
                      </a:moveTo>
                      <a:lnTo>
                        <a:pt x="0" y="33"/>
                      </a:lnTo>
                      <a:lnTo>
                        <a:pt x="23" y="33"/>
                      </a:lnTo>
                      <a:lnTo>
                        <a:pt x="12" y="0"/>
                      </a:lnTo>
                      <a:close/>
                    </a:path>
                  </a:pathLst>
                </a:custGeom>
                <a:noFill/>
                <a:ln w="12700" cap="rnd">
                  <a:solidFill>
                    <a:srgbClr val="000000"/>
                  </a:solidFill>
                  <a:prstDash val="solid"/>
                  <a:round/>
                  <a:headEnd/>
                  <a:tailEnd/>
                </a:ln>
              </p:spPr>
              <p:txBody>
                <a:bodyPr/>
                <a:lstStyle/>
                <a:p>
                  <a:endParaRPr lang="fr-FR"/>
                </a:p>
              </p:txBody>
            </p:sp>
            <p:sp>
              <p:nvSpPr>
                <p:cNvPr id="16757" name="Freeform 373"/>
                <p:cNvSpPr>
                  <a:spLocks/>
                </p:cNvSpPr>
                <p:nvPr/>
              </p:nvSpPr>
              <p:spPr bwMode="auto">
                <a:xfrm>
                  <a:off x="6857" y="22894"/>
                  <a:ext cx="31" cy="32"/>
                </a:xfrm>
                <a:custGeom>
                  <a:avLst/>
                  <a:gdLst/>
                  <a:ahLst/>
                  <a:cxnLst>
                    <a:cxn ang="0">
                      <a:pos x="0" y="0"/>
                    </a:cxn>
                    <a:cxn ang="0">
                      <a:pos x="15" y="32"/>
                    </a:cxn>
                    <a:cxn ang="0">
                      <a:pos x="31" y="15"/>
                    </a:cxn>
                    <a:cxn ang="0">
                      <a:pos x="0" y="0"/>
                    </a:cxn>
                  </a:cxnLst>
                  <a:rect l="0" t="0" r="r" b="b"/>
                  <a:pathLst>
                    <a:path w="31" h="32">
                      <a:moveTo>
                        <a:pt x="0" y="0"/>
                      </a:moveTo>
                      <a:lnTo>
                        <a:pt x="15" y="32"/>
                      </a:lnTo>
                      <a:lnTo>
                        <a:pt x="31" y="15"/>
                      </a:lnTo>
                      <a:lnTo>
                        <a:pt x="0" y="0"/>
                      </a:lnTo>
                      <a:close/>
                    </a:path>
                  </a:pathLst>
                </a:custGeom>
                <a:noFill/>
                <a:ln w="12700" cap="rnd">
                  <a:solidFill>
                    <a:srgbClr val="000000"/>
                  </a:solidFill>
                  <a:prstDash val="solid"/>
                  <a:round/>
                  <a:headEnd/>
                  <a:tailEnd/>
                </a:ln>
              </p:spPr>
              <p:txBody>
                <a:bodyPr/>
                <a:lstStyle/>
                <a:p>
                  <a:endParaRPr lang="fr-FR"/>
                </a:p>
              </p:txBody>
            </p:sp>
            <p:sp>
              <p:nvSpPr>
                <p:cNvPr id="16758" name="Freeform 374"/>
                <p:cNvSpPr>
                  <a:spLocks/>
                </p:cNvSpPr>
                <p:nvPr/>
              </p:nvSpPr>
              <p:spPr bwMode="auto">
                <a:xfrm>
                  <a:off x="6833" y="22941"/>
                  <a:ext cx="33" cy="23"/>
                </a:xfrm>
                <a:custGeom>
                  <a:avLst/>
                  <a:gdLst/>
                  <a:ahLst/>
                  <a:cxnLst>
                    <a:cxn ang="0">
                      <a:pos x="0" y="11"/>
                    </a:cxn>
                    <a:cxn ang="0">
                      <a:pos x="33" y="23"/>
                    </a:cxn>
                    <a:cxn ang="0">
                      <a:pos x="33" y="0"/>
                    </a:cxn>
                    <a:cxn ang="0">
                      <a:pos x="0" y="11"/>
                    </a:cxn>
                  </a:cxnLst>
                  <a:rect l="0" t="0" r="r" b="b"/>
                  <a:pathLst>
                    <a:path w="33" h="23">
                      <a:moveTo>
                        <a:pt x="0" y="11"/>
                      </a:moveTo>
                      <a:lnTo>
                        <a:pt x="33" y="23"/>
                      </a:lnTo>
                      <a:lnTo>
                        <a:pt x="33" y="0"/>
                      </a:lnTo>
                      <a:lnTo>
                        <a:pt x="0" y="11"/>
                      </a:lnTo>
                      <a:close/>
                    </a:path>
                  </a:pathLst>
                </a:custGeom>
                <a:noFill/>
                <a:ln w="12700" cap="rnd">
                  <a:solidFill>
                    <a:srgbClr val="000000"/>
                  </a:solidFill>
                  <a:prstDash val="solid"/>
                  <a:round/>
                  <a:headEnd/>
                  <a:tailEnd/>
                </a:ln>
              </p:spPr>
              <p:txBody>
                <a:bodyPr/>
                <a:lstStyle/>
                <a:p>
                  <a:endParaRPr lang="fr-FR"/>
                </a:p>
              </p:txBody>
            </p:sp>
            <p:sp>
              <p:nvSpPr>
                <p:cNvPr id="16759" name="Freeform 375"/>
                <p:cNvSpPr>
                  <a:spLocks/>
                </p:cNvSpPr>
                <p:nvPr/>
              </p:nvSpPr>
              <p:spPr bwMode="auto">
                <a:xfrm>
                  <a:off x="6857" y="22979"/>
                  <a:ext cx="31" cy="31"/>
                </a:xfrm>
                <a:custGeom>
                  <a:avLst/>
                  <a:gdLst/>
                  <a:ahLst/>
                  <a:cxnLst>
                    <a:cxn ang="0">
                      <a:pos x="0" y="31"/>
                    </a:cxn>
                    <a:cxn ang="0">
                      <a:pos x="31" y="16"/>
                    </a:cxn>
                    <a:cxn ang="0">
                      <a:pos x="15" y="0"/>
                    </a:cxn>
                    <a:cxn ang="0">
                      <a:pos x="0" y="31"/>
                    </a:cxn>
                  </a:cxnLst>
                  <a:rect l="0" t="0" r="r" b="b"/>
                  <a:pathLst>
                    <a:path w="31" h="31">
                      <a:moveTo>
                        <a:pt x="0" y="31"/>
                      </a:moveTo>
                      <a:lnTo>
                        <a:pt x="31" y="16"/>
                      </a:lnTo>
                      <a:lnTo>
                        <a:pt x="15" y="0"/>
                      </a:lnTo>
                      <a:lnTo>
                        <a:pt x="0" y="31"/>
                      </a:lnTo>
                      <a:close/>
                    </a:path>
                  </a:pathLst>
                </a:custGeom>
                <a:noFill/>
                <a:ln w="12700" cap="rnd">
                  <a:solidFill>
                    <a:srgbClr val="000000"/>
                  </a:solidFill>
                  <a:prstDash val="solid"/>
                  <a:round/>
                  <a:headEnd/>
                  <a:tailEnd/>
                </a:ln>
              </p:spPr>
              <p:txBody>
                <a:bodyPr/>
                <a:lstStyle/>
                <a:p>
                  <a:endParaRPr lang="fr-FR"/>
                </a:p>
              </p:txBody>
            </p:sp>
            <p:sp>
              <p:nvSpPr>
                <p:cNvPr id="16760" name="Freeform 376"/>
                <p:cNvSpPr>
                  <a:spLocks/>
                </p:cNvSpPr>
                <p:nvPr/>
              </p:nvSpPr>
              <p:spPr bwMode="auto">
                <a:xfrm>
                  <a:off x="6903" y="23001"/>
                  <a:ext cx="23" cy="33"/>
                </a:xfrm>
                <a:custGeom>
                  <a:avLst/>
                  <a:gdLst/>
                  <a:ahLst/>
                  <a:cxnLst>
                    <a:cxn ang="0">
                      <a:pos x="12" y="33"/>
                    </a:cxn>
                    <a:cxn ang="0">
                      <a:pos x="23" y="0"/>
                    </a:cxn>
                    <a:cxn ang="0">
                      <a:pos x="0" y="0"/>
                    </a:cxn>
                    <a:cxn ang="0">
                      <a:pos x="12" y="33"/>
                    </a:cxn>
                  </a:cxnLst>
                  <a:rect l="0" t="0" r="r" b="b"/>
                  <a:pathLst>
                    <a:path w="23" h="33">
                      <a:moveTo>
                        <a:pt x="12" y="33"/>
                      </a:moveTo>
                      <a:lnTo>
                        <a:pt x="23" y="0"/>
                      </a:lnTo>
                      <a:lnTo>
                        <a:pt x="0" y="0"/>
                      </a:lnTo>
                      <a:lnTo>
                        <a:pt x="12" y="33"/>
                      </a:lnTo>
                      <a:close/>
                    </a:path>
                  </a:pathLst>
                </a:custGeom>
                <a:noFill/>
                <a:ln w="12700" cap="rnd">
                  <a:solidFill>
                    <a:srgbClr val="000000"/>
                  </a:solidFill>
                  <a:prstDash val="solid"/>
                  <a:round/>
                  <a:headEnd/>
                  <a:tailEnd/>
                </a:ln>
              </p:spPr>
              <p:txBody>
                <a:bodyPr/>
                <a:lstStyle/>
                <a:p>
                  <a:endParaRPr lang="fr-FR"/>
                </a:p>
              </p:txBody>
            </p:sp>
            <p:sp>
              <p:nvSpPr>
                <p:cNvPr id="16761" name="Freeform 377"/>
                <p:cNvSpPr>
                  <a:spLocks/>
                </p:cNvSpPr>
                <p:nvPr/>
              </p:nvSpPr>
              <p:spPr bwMode="auto">
                <a:xfrm>
                  <a:off x="6941" y="22979"/>
                  <a:ext cx="32" cy="31"/>
                </a:xfrm>
                <a:custGeom>
                  <a:avLst/>
                  <a:gdLst/>
                  <a:ahLst/>
                  <a:cxnLst>
                    <a:cxn ang="0">
                      <a:pos x="32" y="31"/>
                    </a:cxn>
                    <a:cxn ang="0">
                      <a:pos x="17" y="0"/>
                    </a:cxn>
                    <a:cxn ang="0">
                      <a:pos x="0" y="16"/>
                    </a:cxn>
                    <a:cxn ang="0">
                      <a:pos x="32" y="31"/>
                    </a:cxn>
                  </a:cxnLst>
                  <a:rect l="0" t="0" r="r" b="b"/>
                  <a:pathLst>
                    <a:path w="32" h="31">
                      <a:moveTo>
                        <a:pt x="32" y="31"/>
                      </a:moveTo>
                      <a:lnTo>
                        <a:pt x="17" y="0"/>
                      </a:lnTo>
                      <a:lnTo>
                        <a:pt x="0" y="16"/>
                      </a:lnTo>
                      <a:lnTo>
                        <a:pt x="32" y="31"/>
                      </a:lnTo>
                      <a:close/>
                    </a:path>
                  </a:pathLst>
                </a:custGeom>
                <a:noFill/>
                <a:ln w="12700" cap="rnd">
                  <a:solidFill>
                    <a:srgbClr val="000000"/>
                  </a:solidFill>
                  <a:prstDash val="solid"/>
                  <a:round/>
                  <a:headEnd/>
                  <a:tailEnd/>
                </a:ln>
              </p:spPr>
              <p:txBody>
                <a:bodyPr/>
                <a:lstStyle/>
                <a:p>
                  <a:endParaRPr lang="fr-FR"/>
                </a:p>
              </p:txBody>
            </p:sp>
            <p:sp>
              <p:nvSpPr>
                <p:cNvPr id="16762" name="Oval 378"/>
                <p:cNvSpPr>
                  <a:spLocks noChangeArrowheads="1"/>
                </p:cNvSpPr>
                <p:nvPr/>
              </p:nvSpPr>
              <p:spPr bwMode="auto">
                <a:xfrm>
                  <a:off x="6874" y="22911"/>
                  <a:ext cx="82" cy="82"/>
                </a:xfrm>
                <a:prstGeom prst="ellipse">
                  <a:avLst/>
                </a:prstGeom>
                <a:noFill/>
                <a:ln w="12700" cap="rnd">
                  <a:solidFill>
                    <a:srgbClr val="000000"/>
                  </a:solidFill>
                  <a:round/>
                  <a:headEnd/>
                  <a:tailEnd/>
                </a:ln>
              </p:spPr>
              <p:txBody>
                <a:bodyPr/>
                <a:lstStyle/>
                <a:p>
                  <a:endParaRPr lang="fr-FR"/>
                </a:p>
              </p:txBody>
            </p:sp>
          </p:grpSp>
          <p:grpSp>
            <p:nvGrpSpPr>
              <p:cNvPr id="16782" name="Group 398"/>
              <p:cNvGrpSpPr>
                <a:grpSpLocks/>
              </p:cNvGrpSpPr>
              <p:nvPr/>
            </p:nvGrpSpPr>
            <p:grpSpPr bwMode="auto">
              <a:xfrm>
                <a:off x="6788" y="22679"/>
                <a:ext cx="164" cy="164"/>
                <a:chOff x="6788" y="22679"/>
                <a:chExt cx="164" cy="164"/>
              </a:xfrm>
            </p:grpSpPr>
            <p:sp>
              <p:nvSpPr>
                <p:cNvPr id="16764" name="Freeform 380"/>
                <p:cNvSpPr>
                  <a:spLocks/>
                </p:cNvSpPr>
                <p:nvPr/>
              </p:nvSpPr>
              <p:spPr bwMode="auto">
                <a:xfrm>
                  <a:off x="6919" y="22750"/>
                  <a:ext cx="33" cy="23"/>
                </a:xfrm>
                <a:custGeom>
                  <a:avLst/>
                  <a:gdLst/>
                  <a:ahLst/>
                  <a:cxnLst>
                    <a:cxn ang="0">
                      <a:pos x="33" y="11"/>
                    </a:cxn>
                    <a:cxn ang="0">
                      <a:pos x="0" y="0"/>
                    </a:cxn>
                    <a:cxn ang="0">
                      <a:pos x="0" y="23"/>
                    </a:cxn>
                    <a:cxn ang="0">
                      <a:pos x="33" y="11"/>
                    </a:cxn>
                  </a:cxnLst>
                  <a:rect l="0" t="0" r="r" b="b"/>
                  <a:pathLst>
                    <a:path w="33" h="23">
                      <a:moveTo>
                        <a:pt x="33" y="11"/>
                      </a:moveTo>
                      <a:lnTo>
                        <a:pt x="0" y="0"/>
                      </a:lnTo>
                      <a:lnTo>
                        <a:pt x="0" y="23"/>
                      </a:lnTo>
                      <a:lnTo>
                        <a:pt x="33" y="11"/>
                      </a:lnTo>
                      <a:close/>
                    </a:path>
                  </a:pathLst>
                </a:custGeom>
                <a:solidFill>
                  <a:srgbClr val="FFFF00"/>
                </a:solidFill>
                <a:ln w="9525">
                  <a:noFill/>
                  <a:round/>
                  <a:headEnd/>
                  <a:tailEnd/>
                </a:ln>
              </p:spPr>
              <p:txBody>
                <a:bodyPr/>
                <a:lstStyle/>
                <a:p>
                  <a:endParaRPr lang="fr-FR"/>
                </a:p>
              </p:txBody>
            </p:sp>
            <p:sp>
              <p:nvSpPr>
                <p:cNvPr id="16765" name="Freeform 381"/>
                <p:cNvSpPr>
                  <a:spLocks/>
                </p:cNvSpPr>
                <p:nvPr/>
              </p:nvSpPr>
              <p:spPr bwMode="auto">
                <a:xfrm>
                  <a:off x="6897" y="22703"/>
                  <a:ext cx="31" cy="32"/>
                </a:xfrm>
                <a:custGeom>
                  <a:avLst/>
                  <a:gdLst/>
                  <a:ahLst/>
                  <a:cxnLst>
                    <a:cxn ang="0">
                      <a:pos x="31" y="0"/>
                    </a:cxn>
                    <a:cxn ang="0">
                      <a:pos x="0" y="15"/>
                    </a:cxn>
                    <a:cxn ang="0">
                      <a:pos x="16" y="32"/>
                    </a:cxn>
                    <a:cxn ang="0">
                      <a:pos x="31" y="0"/>
                    </a:cxn>
                  </a:cxnLst>
                  <a:rect l="0" t="0" r="r" b="b"/>
                  <a:pathLst>
                    <a:path w="31" h="32">
                      <a:moveTo>
                        <a:pt x="31" y="0"/>
                      </a:moveTo>
                      <a:lnTo>
                        <a:pt x="0" y="15"/>
                      </a:lnTo>
                      <a:lnTo>
                        <a:pt x="16" y="32"/>
                      </a:lnTo>
                      <a:lnTo>
                        <a:pt x="31" y="0"/>
                      </a:lnTo>
                      <a:close/>
                    </a:path>
                  </a:pathLst>
                </a:custGeom>
                <a:solidFill>
                  <a:srgbClr val="FFFF00"/>
                </a:solidFill>
                <a:ln w="9525">
                  <a:noFill/>
                  <a:round/>
                  <a:headEnd/>
                  <a:tailEnd/>
                </a:ln>
              </p:spPr>
              <p:txBody>
                <a:bodyPr/>
                <a:lstStyle/>
                <a:p>
                  <a:endParaRPr lang="fr-FR"/>
                </a:p>
              </p:txBody>
            </p:sp>
            <p:sp>
              <p:nvSpPr>
                <p:cNvPr id="16766" name="Freeform 382"/>
                <p:cNvSpPr>
                  <a:spLocks/>
                </p:cNvSpPr>
                <p:nvPr/>
              </p:nvSpPr>
              <p:spPr bwMode="auto">
                <a:xfrm>
                  <a:off x="6858" y="22679"/>
                  <a:ext cx="24" cy="33"/>
                </a:xfrm>
                <a:custGeom>
                  <a:avLst/>
                  <a:gdLst/>
                  <a:ahLst/>
                  <a:cxnLst>
                    <a:cxn ang="0">
                      <a:pos x="12" y="0"/>
                    </a:cxn>
                    <a:cxn ang="0">
                      <a:pos x="0" y="33"/>
                    </a:cxn>
                    <a:cxn ang="0">
                      <a:pos x="24" y="33"/>
                    </a:cxn>
                    <a:cxn ang="0">
                      <a:pos x="12" y="0"/>
                    </a:cxn>
                  </a:cxnLst>
                  <a:rect l="0" t="0" r="r" b="b"/>
                  <a:pathLst>
                    <a:path w="24" h="33">
                      <a:moveTo>
                        <a:pt x="12" y="0"/>
                      </a:moveTo>
                      <a:lnTo>
                        <a:pt x="0" y="33"/>
                      </a:lnTo>
                      <a:lnTo>
                        <a:pt x="24" y="33"/>
                      </a:lnTo>
                      <a:lnTo>
                        <a:pt x="12" y="0"/>
                      </a:lnTo>
                      <a:close/>
                    </a:path>
                  </a:pathLst>
                </a:custGeom>
                <a:solidFill>
                  <a:srgbClr val="FFFF00"/>
                </a:solidFill>
                <a:ln w="9525">
                  <a:noFill/>
                  <a:round/>
                  <a:headEnd/>
                  <a:tailEnd/>
                </a:ln>
              </p:spPr>
              <p:txBody>
                <a:bodyPr/>
                <a:lstStyle/>
                <a:p>
                  <a:endParaRPr lang="fr-FR"/>
                </a:p>
              </p:txBody>
            </p:sp>
            <p:sp>
              <p:nvSpPr>
                <p:cNvPr id="16767" name="Freeform 383"/>
                <p:cNvSpPr>
                  <a:spLocks/>
                </p:cNvSpPr>
                <p:nvPr/>
              </p:nvSpPr>
              <p:spPr bwMode="auto">
                <a:xfrm>
                  <a:off x="6812" y="22703"/>
                  <a:ext cx="32" cy="32"/>
                </a:xfrm>
                <a:custGeom>
                  <a:avLst/>
                  <a:gdLst/>
                  <a:ahLst/>
                  <a:cxnLst>
                    <a:cxn ang="0">
                      <a:pos x="0" y="0"/>
                    </a:cxn>
                    <a:cxn ang="0">
                      <a:pos x="15" y="32"/>
                    </a:cxn>
                    <a:cxn ang="0">
                      <a:pos x="32" y="15"/>
                    </a:cxn>
                    <a:cxn ang="0">
                      <a:pos x="0" y="0"/>
                    </a:cxn>
                  </a:cxnLst>
                  <a:rect l="0" t="0" r="r" b="b"/>
                  <a:pathLst>
                    <a:path w="32" h="32">
                      <a:moveTo>
                        <a:pt x="0" y="0"/>
                      </a:moveTo>
                      <a:lnTo>
                        <a:pt x="15" y="32"/>
                      </a:lnTo>
                      <a:lnTo>
                        <a:pt x="32" y="15"/>
                      </a:lnTo>
                      <a:lnTo>
                        <a:pt x="0" y="0"/>
                      </a:lnTo>
                      <a:close/>
                    </a:path>
                  </a:pathLst>
                </a:custGeom>
                <a:solidFill>
                  <a:srgbClr val="FFFF00"/>
                </a:solidFill>
                <a:ln w="9525">
                  <a:noFill/>
                  <a:round/>
                  <a:headEnd/>
                  <a:tailEnd/>
                </a:ln>
              </p:spPr>
              <p:txBody>
                <a:bodyPr/>
                <a:lstStyle/>
                <a:p>
                  <a:endParaRPr lang="fr-FR"/>
                </a:p>
              </p:txBody>
            </p:sp>
            <p:sp>
              <p:nvSpPr>
                <p:cNvPr id="16768" name="Freeform 384"/>
                <p:cNvSpPr>
                  <a:spLocks/>
                </p:cNvSpPr>
                <p:nvPr/>
              </p:nvSpPr>
              <p:spPr bwMode="auto">
                <a:xfrm>
                  <a:off x="6788" y="22750"/>
                  <a:ext cx="33" cy="23"/>
                </a:xfrm>
                <a:custGeom>
                  <a:avLst/>
                  <a:gdLst/>
                  <a:ahLst/>
                  <a:cxnLst>
                    <a:cxn ang="0">
                      <a:pos x="0" y="11"/>
                    </a:cxn>
                    <a:cxn ang="0">
                      <a:pos x="33" y="23"/>
                    </a:cxn>
                    <a:cxn ang="0">
                      <a:pos x="33" y="0"/>
                    </a:cxn>
                    <a:cxn ang="0">
                      <a:pos x="0" y="11"/>
                    </a:cxn>
                  </a:cxnLst>
                  <a:rect l="0" t="0" r="r" b="b"/>
                  <a:pathLst>
                    <a:path w="33" h="23">
                      <a:moveTo>
                        <a:pt x="0" y="11"/>
                      </a:moveTo>
                      <a:lnTo>
                        <a:pt x="33" y="23"/>
                      </a:lnTo>
                      <a:lnTo>
                        <a:pt x="33" y="0"/>
                      </a:lnTo>
                      <a:lnTo>
                        <a:pt x="0" y="11"/>
                      </a:lnTo>
                      <a:close/>
                    </a:path>
                  </a:pathLst>
                </a:custGeom>
                <a:solidFill>
                  <a:srgbClr val="FFFF00"/>
                </a:solidFill>
                <a:ln w="9525">
                  <a:noFill/>
                  <a:round/>
                  <a:headEnd/>
                  <a:tailEnd/>
                </a:ln>
              </p:spPr>
              <p:txBody>
                <a:bodyPr/>
                <a:lstStyle/>
                <a:p>
                  <a:endParaRPr lang="fr-FR"/>
                </a:p>
              </p:txBody>
            </p:sp>
            <p:sp>
              <p:nvSpPr>
                <p:cNvPr id="16769" name="Freeform 385"/>
                <p:cNvSpPr>
                  <a:spLocks/>
                </p:cNvSpPr>
                <p:nvPr/>
              </p:nvSpPr>
              <p:spPr bwMode="auto">
                <a:xfrm>
                  <a:off x="6812" y="22788"/>
                  <a:ext cx="32" cy="31"/>
                </a:xfrm>
                <a:custGeom>
                  <a:avLst/>
                  <a:gdLst/>
                  <a:ahLst/>
                  <a:cxnLst>
                    <a:cxn ang="0">
                      <a:pos x="0" y="31"/>
                    </a:cxn>
                    <a:cxn ang="0">
                      <a:pos x="32" y="16"/>
                    </a:cxn>
                    <a:cxn ang="0">
                      <a:pos x="15" y="0"/>
                    </a:cxn>
                    <a:cxn ang="0">
                      <a:pos x="0" y="31"/>
                    </a:cxn>
                  </a:cxnLst>
                  <a:rect l="0" t="0" r="r" b="b"/>
                  <a:pathLst>
                    <a:path w="32" h="31">
                      <a:moveTo>
                        <a:pt x="0" y="31"/>
                      </a:moveTo>
                      <a:lnTo>
                        <a:pt x="32" y="16"/>
                      </a:lnTo>
                      <a:lnTo>
                        <a:pt x="15" y="0"/>
                      </a:lnTo>
                      <a:lnTo>
                        <a:pt x="0" y="31"/>
                      </a:lnTo>
                      <a:close/>
                    </a:path>
                  </a:pathLst>
                </a:custGeom>
                <a:solidFill>
                  <a:srgbClr val="FFFF00"/>
                </a:solidFill>
                <a:ln w="9525">
                  <a:noFill/>
                  <a:round/>
                  <a:headEnd/>
                  <a:tailEnd/>
                </a:ln>
              </p:spPr>
              <p:txBody>
                <a:bodyPr/>
                <a:lstStyle/>
                <a:p>
                  <a:endParaRPr lang="fr-FR"/>
                </a:p>
              </p:txBody>
            </p:sp>
            <p:sp>
              <p:nvSpPr>
                <p:cNvPr id="16770" name="Freeform 386"/>
                <p:cNvSpPr>
                  <a:spLocks/>
                </p:cNvSpPr>
                <p:nvPr/>
              </p:nvSpPr>
              <p:spPr bwMode="auto">
                <a:xfrm>
                  <a:off x="6858" y="22810"/>
                  <a:ext cx="24" cy="33"/>
                </a:xfrm>
                <a:custGeom>
                  <a:avLst/>
                  <a:gdLst/>
                  <a:ahLst/>
                  <a:cxnLst>
                    <a:cxn ang="0">
                      <a:pos x="12" y="33"/>
                    </a:cxn>
                    <a:cxn ang="0">
                      <a:pos x="24" y="0"/>
                    </a:cxn>
                    <a:cxn ang="0">
                      <a:pos x="0" y="0"/>
                    </a:cxn>
                    <a:cxn ang="0">
                      <a:pos x="12" y="33"/>
                    </a:cxn>
                  </a:cxnLst>
                  <a:rect l="0" t="0" r="r" b="b"/>
                  <a:pathLst>
                    <a:path w="24" h="33">
                      <a:moveTo>
                        <a:pt x="12" y="33"/>
                      </a:moveTo>
                      <a:lnTo>
                        <a:pt x="24" y="0"/>
                      </a:lnTo>
                      <a:lnTo>
                        <a:pt x="0" y="0"/>
                      </a:lnTo>
                      <a:lnTo>
                        <a:pt x="12" y="33"/>
                      </a:lnTo>
                      <a:close/>
                    </a:path>
                  </a:pathLst>
                </a:custGeom>
                <a:solidFill>
                  <a:srgbClr val="FFFF00"/>
                </a:solidFill>
                <a:ln w="9525">
                  <a:noFill/>
                  <a:round/>
                  <a:headEnd/>
                  <a:tailEnd/>
                </a:ln>
              </p:spPr>
              <p:txBody>
                <a:bodyPr/>
                <a:lstStyle/>
                <a:p>
                  <a:endParaRPr lang="fr-FR"/>
                </a:p>
              </p:txBody>
            </p:sp>
            <p:sp>
              <p:nvSpPr>
                <p:cNvPr id="16771" name="Freeform 387"/>
                <p:cNvSpPr>
                  <a:spLocks/>
                </p:cNvSpPr>
                <p:nvPr/>
              </p:nvSpPr>
              <p:spPr bwMode="auto">
                <a:xfrm>
                  <a:off x="6897" y="22788"/>
                  <a:ext cx="31" cy="31"/>
                </a:xfrm>
                <a:custGeom>
                  <a:avLst/>
                  <a:gdLst/>
                  <a:ahLst/>
                  <a:cxnLst>
                    <a:cxn ang="0">
                      <a:pos x="31" y="31"/>
                    </a:cxn>
                    <a:cxn ang="0">
                      <a:pos x="16" y="0"/>
                    </a:cxn>
                    <a:cxn ang="0">
                      <a:pos x="0" y="16"/>
                    </a:cxn>
                    <a:cxn ang="0">
                      <a:pos x="31" y="31"/>
                    </a:cxn>
                  </a:cxnLst>
                  <a:rect l="0" t="0" r="r" b="b"/>
                  <a:pathLst>
                    <a:path w="31" h="31">
                      <a:moveTo>
                        <a:pt x="31" y="31"/>
                      </a:moveTo>
                      <a:lnTo>
                        <a:pt x="16" y="0"/>
                      </a:lnTo>
                      <a:lnTo>
                        <a:pt x="0" y="16"/>
                      </a:lnTo>
                      <a:lnTo>
                        <a:pt x="31" y="31"/>
                      </a:lnTo>
                      <a:close/>
                    </a:path>
                  </a:pathLst>
                </a:custGeom>
                <a:solidFill>
                  <a:srgbClr val="FFFF00"/>
                </a:solidFill>
                <a:ln w="9525">
                  <a:noFill/>
                  <a:round/>
                  <a:headEnd/>
                  <a:tailEnd/>
                </a:ln>
              </p:spPr>
              <p:txBody>
                <a:bodyPr/>
                <a:lstStyle/>
                <a:p>
                  <a:endParaRPr lang="fr-FR"/>
                </a:p>
              </p:txBody>
            </p:sp>
            <p:sp>
              <p:nvSpPr>
                <p:cNvPr id="16772" name="Oval 388"/>
                <p:cNvSpPr>
                  <a:spLocks noChangeArrowheads="1"/>
                </p:cNvSpPr>
                <p:nvPr/>
              </p:nvSpPr>
              <p:spPr bwMode="auto">
                <a:xfrm>
                  <a:off x="6829" y="22720"/>
                  <a:ext cx="82" cy="82"/>
                </a:xfrm>
                <a:prstGeom prst="ellipse">
                  <a:avLst/>
                </a:prstGeom>
                <a:solidFill>
                  <a:srgbClr val="FFFF00"/>
                </a:solidFill>
                <a:ln w="0">
                  <a:solidFill>
                    <a:srgbClr val="000000"/>
                  </a:solidFill>
                  <a:round/>
                  <a:headEnd/>
                  <a:tailEnd/>
                </a:ln>
              </p:spPr>
              <p:txBody>
                <a:bodyPr/>
                <a:lstStyle/>
                <a:p>
                  <a:endParaRPr lang="fr-FR"/>
                </a:p>
              </p:txBody>
            </p:sp>
            <p:sp>
              <p:nvSpPr>
                <p:cNvPr id="16773" name="Freeform 389"/>
                <p:cNvSpPr>
                  <a:spLocks/>
                </p:cNvSpPr>
                <p:nvPr/>
              </p:nvSpPr>
              <p:spPr bwMode="auto">
                <a:xfrm>
                  <a:off x="6919" y="22750"/>
                  <a:ext cx="33" cy="23"/>
                </a:xfrm>
                <a:custGeom>
                  <a:avLst/>
                  <a:gdLst/>
                  <a:ahLst/>
                  <a:cxnLst>
                    <a:cxn ang="0">
                      <a:pos x="33" y="11"/>
                    </a:cxn>
                    <a:cxn ang="0">
                      <a:pos x="0" y="0"/>
                    </a:cxn>
                    <a:cxn ang="0">
                      <a:pos x="0" y="23"/>
                    </a:cxn>
                    <a:cxn ang="0">
                      <a:pos x="33" y="11"/>
                    </a:cxn>
                  </a:cxnLst>
                  <a:rect l="0" t="0" r="r" b="b"/>
                  <a:pathLst>
                    <a:path w="33" h="23">
                      <a:moveTo>
                        <a:pt x="33" y="11"/>
                      </a:moveTo>
                      <a:lnTo>
                        <a:pt x="0" y="0"/>
                      </a:lnTo>
                      <a:lnTo>
                        <a:pt x="0" y="23"/>
                      </a:lnTo>
                      <a:lnTo>
                        <a:pt x="33" y="11"/>
                      </a:lnTo>
                      <a:close/>
                    </a:path>
                  </a:pathLst>
                </a:custGeom>
                <a:noFill/>
                <a:ln w="12700" cap="rnd">
                  <a:solidFill>
                    <a:srgbClr val="000000"/>
                  </a:solidFill>
                  <a:prstDash val="solid"/>
                  <a:round/>
                  <a:headEnd/>
                  <a:tailEnd/>
                </a:ln>
              </p:spPr>
              <p:txBody>
                <a:bodyPr/>
                <a:lstStyle/>
                <a:p>
                  <a:endParaRPr lang="fr-FR"/>
                </a:p>
              </p:txBody>
            </p:sp>
            <p:sp>
              <p:nvSpPr>
                <p:cNvPr id="16774" name="Freeform 390"/>
                <p:cNvSpPr>
                  <a:spLocks/>
                </p:cNvSpPr>
                <p:nvPr/>
              </p:nvSpPr>
              <p:spPr bwMode="auto">
                <a:xfrm>
                  <a:off x="6897" y="22703"/>
                  <a:ext cx="31" cy="32"/>
                </a:xfrm>
                <a:custGeom>
                  <a:avLst/>
                  <a:gdLst/>
                  <a:ahLst/>
                  <a:cxnLst>
                    <a:cxn ang="0">
                      <a:pos x="31" y="0"/>
                    </a:cxn>
                    <a:cxn ang="0">
                      <a:pos x="0" y="15"/>
                    </a:cxn>
                    <a:cxn ang="0">
                      <a:pos x="16" y="32"/>
                    </a:cxn>
                    <a:cxn ang="0">
                      <a:pos x="31" y="0"/>
                    </a:cxn>
                  </a:cxnLst>
                  <a:rect l="0" t="0" r="r" b="b"/>
                  <a:pathLst>
                    <a:path w="31" h="32">
                      <a:moveTo>
                        <a:pt x="31" y="0"/>
                      </a:moveTo>
                      <a:lnTo>
                        <a:pt x="0" y="15"/>
                      </a:lnTo>
                      <a:lnTo>
                        <a:pt x="16" y="32"/>
                      </a:lnTo>
                      <a:lnTo>
                        <a:pt x="31" y="0"/>
                      </a:lnTo>
                      <a:close/>
                    </a:path>
                  </a:pathLst>
                </a:custGeom>
                <a:noFill/>
                <a:ln w="12700" cap="rnd">
                  <a:solidFill>
                    <a:srgbClr val="000000"/>
                  </a:solidFill>
                  <a:prstDash val="solid"/>
                  <a:round/>
                  <a:headEnd/>
                  <a:tailEnd/>
                </a:ln>
              </p:spPr>
              <p:txBody>
                <a:bodyPr/>
                <a:lstStyle/>
                <a:p>
                  <a:endParaRPr lang="fr-FR"/>
                </a:p>
              </p:txBody>
            </p:sp>
            <p:sp>
              <p:nvSpPr>
                <p:cNvPr id="16775" name="Freeform 391"/>
                <p:cNvSpPr>
                  <a:spLocks/>
                </p:cNvSpPr>
                <p:nvPr/>
              </p:nvSpPr>
              <p:spPr bwMode="auto">
                <a:xfrm>
                  <a:off x="6858" y="22679"/>
                  <a:ext cx="24" cy="33"/>
                </a:xfrm>
                <a:custGeom>
                  <a:avLst/>
                  <a:gdLst/>
                  <a:ahLst/>
                  <a:cxnLst>
                    <a:cxn ang="0">
                      <a:pos x="12" y="0"/>
                    </a:cxn>
                    <a:cxn ang="0">
                      <a:pos x="0" y="33"/>
                    </a:cxn>
                    <a:cxn ang="0">
                      <a:pos x="24" y="33"/>
                    </a:cxn>
                    <a:cxn ang="0">
                      <a:pos x="12" y="0"/>
                    </a:cxn>
                  </a:cxnLst>
                  <a:rect l="0" t="0" r="r" b="b"/>
                  <a:pathLst>
                    <a:path w="24" h="33">
                      <a:moveTo>
                        <a:pt x="12" y="0"/>
                      </a:moveTo>
                      <a:lnTo>
                        <a:pt x="0" y="33"/>
                      </a:lnTo>
                      <a:lnTo>
                        <a:pt x="24" y="33"/>
                      </a:lnTo>
                      <a:lnTo>
                        <a:pt x="12" y="0"/>
                      </a:lnTo>
                      <a:close/>
                    </a:path>
                  </a:pathLst>
                </a:custGeom>
                <a:noFill/>
                <a:ln w="12700" cap="rnd">
                  <a:solidFill>
                    <a:srgbClr val="000000"/>
                  </a:solidFill>
                  <a:prstDash val="solid"/>
                  <a:round/>
                  <a:headEnd/>
                  <a:tailEnd/>
                </a:ln>
              </p:spPr>
              <p:txBody>
                <a:bodyPr/>
                <a:lstStyle/>
                <a:p>
                  <a:endParaRPr lang="fr-FR"/>
                </a:p>
              </p:txBody>
            </p:sp>
            <p:sp>
              <p:nvSpPr>
                <p:cNvPr id="16776" name="Freeform 392"/>
                <p:cNvSpPr>
                  <a:spLocks/>
                </p:cNvSpPr>
                <p:nvPr/>
              </p:nvSpPr>
              <p:spPr bwMode="auto">
                <a:xfrm>
                  <a:off x="6812" y="22703"/>
                  <a:ext cx="32" cy="32"/>
                </a:xfrm>
                <a:custGeom>
                  <a:avLst/>
                  <a:gdLst/>
                  <a:ahLst/>
                  <a:cxnLst>
                    <a:cxn ang="0">
                      <a:pos x="0" y="0"/>
                    </a:cxn>
                    <a:cxn ang="0">
                      <a:pos x="15" y="32"/>
                    </a:cxn>
                    <a:cxn ang="0">
                      <a:pos x="32" y="15"/>
                    </a:cxn>
                    <a:cxn ang="0">
                      <a:pos x="0" y="0"/>
                    </a:cxn>
                  </a:cxnLst>
                  <a:rect l="0" t="0" r="r" b="b"/>
                  <a:pathLst>
                    <a:path w="32" h="32">
                      <a:moveTo>
                        <a:pt x="0" y="0"/>
                      </a:moveTo>
                      <a:lnTo>
                        <a:pt x="15" y="32"/>
                      </a:lnTo>
                      <a:lnTo>
                        <a:pt x="32" y="15"/>
                      </a:lnTo>
                      <a:lnTo>
                        <a:pt x="0" y="0"/>
                      </a:lnTo>
                      <a:close/>
                    </a:path>
                  </a:pathLst>
                </a:custGeom>
                <a:noFill/>
                <a:ln w="12700" cap="rnd">
                  <a:solidFill>
                    <a:srgbClr val="000000"/>
                  </a:solidFill>
                  <a:prstDash val="solid"/>
                  <a:round/>
                  <a:headEnd/>
                  <a:tailEnd/>
                </a:ln>
              </p:spPr>
              <p:txBody>
                <a:bodyPr/>
                <a:lstStyle/>
                <a:p>
                  <a:endParaRPr lang="fr-FR"/>
                </a:p>
              </p:txBody>
            </p:sp>
            <p:sp>
              <p:nvSpPr>
                <p:cNvPr id="16777" name="Freeform 393"/>
                <p:cNvSpPr>
                  <a:spLocks/>
                </p:cNvSpPr>
                <p:nvPr/>
              </p:nvSpPr>
              <p:spPr bwMode="auto">
                <a:xfrm>
                  <a:off x="6788" y="22750"/>
                  <a:ext cx="33" cy="23"/>
                </a:xfrm>
                <a:custGeom>
                  <a:avLst/>
                  <a:gdLst/>
                  <a:ahLst/>
                  <a:cxnLst>
                    <a:cxn ang="0">
                      <a:pos x="0" y="11"/>
                    </a:cxn>
                    <a:cxn ang="0">
                      <a:pos x="33" y="23"/>
                    </a:cxn>
                    <a:cxn ang="0">
                      <a:pos x="33" y="0"/>
                    </a:cxn>
                    <a:cxn ang="0">
                      <a:pos x="0" y="11"/>
                    </a:cxn>
                  </a:cxnLst>
                  <a:rect l="0" t="0" r="r" b="b"/>
                  <a:pathLst>
                    <a:path w="33" h="23">
                      <a:moveTo>
                        <a:pt x="0" y="11"/>
                      </a:moveTo>
                      <a:lnTo>
                        <a:pt x="33" y="23"/>
                      </a:lnTo>
                      <a:lnTo>
                        <a:pt x="33" y="0"/>
                      </a:lnTo>
                      <a:lnTo>
                        <a:pt x="0" y="11"/>
                      </a:lnTo>
                      <a:close/>
                    </a:path>
                  </a:pathLst>
                </a:custGeom>
                <a:noFill/>
                <a:ln w="12700" cap="rnd">
                  <a:solidFill>
                    <a:srgbClr val="000000"/>
                  </a:solidFill>
                  <a:prstDash val="solid"/>
                  <a:round/>
                  <a:headEnd/>
                  <a:tailEnd/>
                </a:ln>
              </p:spPr>
              <p:txBody>
                <a:bodyPr/>
                <a:lstStyle/>
                <a:p>
                  <a:endParaRPr lang="fr-FR"/>
                </a:p>
              </p:txBody>
            </p:sp>
            <p:sp>
              <p:nvSpPr>
                <p:cNvPr id="16778" name="Freeform 394"/>
                <p:cNvSpPr>
                  <a:spLocks/>
                </p:cNvSpPr>
                <p:nvPr/>
              </p:nvSpPr>
              <p:spPr bwMode="auto">
                <a:xfrm>
                  <a:off x="6812" y="22788"/>
                  <a:ext cx="32" cy="31"/>
                </a:xfrm>
                <a:custGeom>
                  <a:avLst/>
                  <a:gdLst/>
                  <a:ahLst/>
                  <a:cxnLst>
                    <a:cxn ang="0">
                      <a:pos x="0" y="31"/>
                    </a:cxn>
                    <a:cxn ang="0">
                      <a:pos x="32" y="16"/>
                    </a:cxn>
                    <a:cxn ang="0">
                      <a:pos x="15" y="0"/>
                    </a:cxn>
                    <a:cxn ang="0">
                      <a:pos x="0" y="31"/>
                    </a:cxn>
                  </a:cxnLst>
                  <a:rect l="0" t="0" r="r" b="b"/>
                  <a:pathLst>
                    <a:path w="32" h="31">
                      <a:moveTo>
                        <a:pt x="0" y="31"/>
                      </a:moveTo>
                      <a:lnTo>
                        <a:pt x="32" y="16"/>
                      </a:lnTo>
                      <a:lnTo>
                        <a:pt x="15" y="0"/>
                      </a:lnTo>
                      <a:lnTo>
                        <a:pt x="0" y="31"/>
                      </a:lnTo>
                      <a:close/>
                    </a:path>
                  </a:pathLst>
                </a:custGeom>
                <a:noFill/>
                <a:ln w="12700" cap="rnd">
                  <a:solidFill>
                    <a:srgbClr val="000000"/>
                  </a:solidFill>
                  <a:prstDash val="solid"/>
                  <a:round/>
                  <a:headEnd/>
                  <a:tailEnd/>
                </a:ln>
              </p:spPr>
              <p:txBody>
                <a:bodyPr/>
                <a:lstStyle/>
                <a:p>
                  <a:endParaRPr lang="fr-FR"/>
                </a:p>
              </p:txBody>
            </p:sp>
            <p:sp>
              <p:nvSpPr>
                <p:cNvPr id="16779" name="Freeform 395"/>
                <p:cNvSpPr>
                  <a:spLocks/>
                </p:cNvSpPr>
                <p:nvPr/>
              </p:nvSpPr>
              <p:spPr bwMode="auto">
                <a:xfrm>
                  <a:off x="6858" y="22810"/>
                  <a:ext cx="24" cy="33"/>
                </a:xfrm>
                <a:custGeom>
                  <a:avLst/>
                  <a:gdLst/>
                  <a:ahLst/>
                  <a:cxnLst>
                    <a:cxn ang="0">
                      <a:pos x="12" y="33"/>
                    </a:cxn>
                    <a:cxn ang="0">
                      <a:pos x="24" y="0"/>
                    </a:cxn>
                    <a:cxn ang="0">
                      <a:pos x="0" y="0"/>
                    </a:cxn>
                    <a:cxn ang="0">
                      <a:pos x="12" y="33"/>
                    </a:cxn>
                  </a:cxnLst>
                  <a:rect l="0" t="0" r="r" b="b"/>
                  <a:pathLst>
                    <a:path w="24" h="33">
                      <a:moveTo>
                        <a:pt x="12" y="33"/>
                      </a:moveTo>
                      <a:lnTo>
                        <a:pt x="24" y="0"/>
                      </a:lnTo>
                      <a:lnTo>
                        <a:pt x="0" y="0"/>
                      </a:lnTo>
                      <a:lnTo>
                        <a:pt x="12" y="33"/>
                      </a:lnTo>
                      <a:close/>
                    </a:path>
                  </a:pathLst>
                </a:custGeom>
                <a:noFill/>
                <a:ln w="12700" cap="rnd">
                  <a:solidFill>
                    <a:srgbClr val="000000"/>
                  </a:solidFill>
                  <a:prstDash val="solid"/>
                  <a:round/>
                  <a:headEnd/>
                  <a:tailEnd/>
                </a:ln>
              </p:spPr>
              <p:txBody>
                <a:bodyPr/>
                <a:lstStyle/>
                <a:p>
                  <a:endParaRPr lang="fr-FR"/>
                </a:p>
              </p:txBody>
            </p:sp>
            <p:sp>
              <p:nvSpPr>
                <p:cNvPr id="16780" name="Freeform 396"/>
                <p:cNvSpPr>
                  <a:spLocks/>
                </p:cNvSpPr>
                <p:nvPr/>
              </p:nvSpPr>
              <p:spPr bwMode="auto">
                <a:xfrm>
                  <a:off x="6897" y="22788"/>
                  <a:ext cx="31" cy="31"/>
                </a:xfrm>
                <a:custGeom>
                  <a:avLst/>
                  <a:gdLst/>
                  <a:ahLst/>
                  <a:cxnLst>
                    <a:cxn ang="0">
                      <a:pos x="31" y="31"/>
                    </a:cxn>
                    <a:cxn ang="0">
                      <a:pos x="16" y="0"/>
                    </a:cxn>
                    <a:cxn ang="0">
                      <a:pos x="0" y="16"/>
                    </a:cxn>
                    <a:cxn ang="0">
                      <a:pos x="31" y="31"/>
                    </a:cxn>
                  </a:cxnLst>
                  <a:rect l="0" t="0" r="r" b="b"/>
                  <a:pathLst>
                    <a:path w="31" h="31">
                      <a:moveTo>
                        <a:pt x="31" y="31"/>
                      </a:moveTo>
                      <a:lnTo>
                        <a:pt x="16" y="0"/>
                      </a:lnTo>
                      <a:lnTo>
                        <a:pt x="0" y="16"/>
                      </a:lnTo>
                      <a:lnTo>
                        <a:pt x="31" y="31"/>
                      </a:lnTo>
                      <a:close/>
                    </a:path>
                  </a:pathLst>
                </a:custGeom>
                <a:noFill/>
                <a:ln w="12700" cap="rnd">
                  <a:solidFill>
                    <a:srgbClr val="000000"/>
                  </a:solidFill>
                  <a:prstDash val="solid"/>
                  <a:round/>
                  <a:headEnd/>
                  <a:tailEnd/>
                </a:ln>
              </p:spPr>
              <p:txBody>
                <a:bodyPr/>
                <a:lstStyle/>
                <a:p>
                  <a:endParaRPr lang="fr-FR"/>
                </a:p>
              </p:txBody>
            </p:sp>
            <p:sp>
              <p:nvSpPr>
                <p:cNvPr id="16781" name="Oval 397"/>
                <p:cNvSpPr>
                  <a:spLocks noChangeArrowheads="1"/>
                </p:cNvSpPr>
                <p:nvPr/>
              </p:nvSpPr>
              <p:spPr bwMode="auto">
                <a:xfrm>
                  <a:off x="6829" y="22720"/>
                  <a:ext cx="82" cy="82"/>
                </a:xfrm>
                <a:prstGeom prst="ellipse">
                  <a:avLst/>
                </a:prstGeom>
                <a:noFill/>
                <a:ln w="12700" cap="rnd">
                  <a:solidFill>
                    <a:srgbClr val="000000"/>
                  </a:solidFill>
                  <a:round/>
                  <a:headEnd/>
                  <a:tailEnd/>
                </a:ln>
              </p:spPr>
              <p:txBody>
                <a:bodyPr/>
                <a:lstStyle/>
                <a:p>
                  <a:endParaRPr lang="fr-FR"/>
                </a:p>
              </p:txBody>
            </p:sp>
          </p:grpSp>
          <p:grpSp>
            <p:nvGrpSpPr>
              <p:cNvPr id="16801" name="Group 417"/>
              <p:cNvGrpSpPr>
                <a:grpSpLocks/>
              </p:cNvGrpSpPr>
              <p:nvPr/>
            </p:nvGrpSpPr>
            <p:grpSpPr bwMode="auto">
              <a:xfrm>
                <a:off x="6312" y="23146"/>
                <a:ext cx="164" cy="164"/>
                <a:chOff x="6312" y="23146"/>
                <a:chExt cx="164" cy="164"/>
              </a:xfrm>
            </p:grpSpPr>
            <p:sp>
              <p:nvSpPr>
                <p:cNvPr id="16783" name="Freeform 399"/>
                <p:cNvSpPr>
                  <a:spLocks/>
                </p:cNvSpPr>
                <p:nvPr/>
              </p:nvSpPr>
              <p:spPr bwMode="auto">
                <a:xfrm>
                  <a:off x="6443" y="23216"/>
                  <a:ext cx="33" cy="24"/>
                </a:xfrm>
                <a:custGeom>
                  <a:avLst/>
                  <a:gdLst/>
                  <a:ahLst/>
                  <a:cxnLst>
                    <a:cxn ang="0">
                      <a:pos x="33" y="12"/>
                    </a:cxn>
                    <a:cxn ang="0">
                      <a:pos x="0" y="0"/>
                    </a:cxn>
                    <a:cxn ang="0">
                      <a:pos x="0" y="24"/>
                    </a:cxn>
                    <a:cxn ang="0">
                      <a:pos x="33" y="12"/>
                    </a:cxn>
                  </a:cxnLst>
                  <a:rect l="0" t="0" r="r" b="b"/>
                  <a:pathLst>
                    <a:path w="33" h="24">
                      <a:moveTo>
                        <a:pt x="33" y="12"/>
                      </a:moveTo>
                      <a:lnTo>
                        <a:pt x="0" y="0"/>
                      </a:lnTo>
                      <a:lnTo>
                        <a:pt x="0" y="24"/>
                      </a:lnTo>
                      <a:lnTo>
                        <a:pt x="33" y="12"/>
                      </a:lnTo>
                      <a:close/>
                    </a:path>
                  </a:pathLst>
                </a:custGeom>
                <a:solidFill>
                  <a:srgbClr val="FFFF00"/>
                </a:solidFill>
                <a:ln w="9525">
                  <a:noFill/>
                  <a:round/>
                  <a:headEnd/>
                  <a:tailEnd/>
                </a:ln>
              </p:spPr>
              <p:txBody>
                <a:bodyPr/>
                <a:lstStyle/>
                <a:p>
                  <a:endParaRPr lang="fr-FR"/>
                </a:p>
              </p:txBody>
            </p:sp>
            <p:sp>
              <p:nvSpPr>
                <p:cNvPr id="16784" name="Freeform 400"/>
                <p:cNvSpPr>
                  <a:spLocks/>
                </p:cNvSpPr>
                <p:nvPr/>
              </p:nvSpPr>
              <p:spPr bwMode="auto">
                <a:xfrm>
                  <a:off x="6420" y="23170"/>
                  <a:ext cx="32" cy="32"/>
                </a:xfrm>
                <a:custGeom>
                  <a:avLst/>
                  <a:gdLst/>
                  <a:ahLst/>
                  <a:cxnLst>
                    <a:cxn ang="0">
                      <a:pos x="32" y="0"/>
                    </a:cxn>
                    <a:cxn ang="0">
                      <a:pos x="0" y="15"/>
                    </a:cxn>
                    <a:cxn ang="0">
                      <a:pos x="17" y="32"/>
                    </a:cxn>
                    <a:cxn ang="0">
                      <a:pos x="32" y="0"/>
                    </a:cxn>
                  </a:cxnLst>
                  <a:rect l="0" t="0" r="r" b="b"/>
                  <a:pathLst>
                    <a:path w="32" h="32">
                      <a:moveTo>
                        <a:pt x="32" y="0"/>
                      </a:moveTo>
                      <a:lnTo>
                        <a:pt x="0" y="15"/>
                      </a:lnTo>
                      <a:lnTo>
                        <a:pt x="17" y="32"/>
                      </a:lnTo>
                      <a:lnTo>
                        <a:pt x="32" y="0"/>
                      </a:lnTo>
                      <a:close/>
                    </a:path>
                  </a:pathLst>
                </a:custGeom>
                <a:solidFill>
                  <a:srgbClr val="FFFF00"/>
                </a:solidFill>
                <a:ln w="9525">
                  <a:noFill/>
                  <a:round/>
                  <a:headEnd/>
                  <a:tailEnd/>
                </a:ln>
              </p:spPr>
              <p:txBody>
                <a:bodyPr/>
                <a:lstStyle/>
                <a:p>
                  <a:endParaRPr lang="fr-FR"/>
                </a:p>
              </p:txBody>
            </p:sp>
            <p:sp>
              <p:nvSpPr>
                <p:cNvPr id="16785" name="Freeform 401"/>
                <p:cNvSpPr>
                  <a:spLocks/>
                </p:cNvSpPr>
                <p:nvPr/>
              </p:nvSpPr>
              <p:spPr bwMode="auto">
                <a:xfrm>
                  <a:off x="6382" y="23146"/>
                  <a:ext cx="24" cy="33"/>
                </a:xfrm>
                <a:custGeom>
                  <a:avLst/>
                  <a:gdLst/>
                  <a:ahLst/>
                  <a:cxnLst>
                    <a:cxn ang="0">
                      <a:pos x="12" y="0"/>
                    </a:cxn>
                    <a:cxn ang="0">
                      <a:pos x="0" y="33"/>
                    </a:cxn>
                    <a:cxn ang="0">
                      <a:pos x="24" y="33"/>
                    </a:cxn>
                    <a:cxn ang="0">
                      <a:pos x="12" y="0"/>
                    </a:cxn>
                  </a:cxnLst>
                  <a:rect l="0" t="0" r="r" b="b"/>
                  <a:pathLst>
                    <a:path w="24" h="33">
                      <a:moveTo>
                        <a:pt x="12" y="0"/>
                      </a:moveTo>
                      <a:lnTo>
                        <a:pt x="0" y="33"/>
                      </a:lnTo>
                      <a:lnTo>
                        <a:pt x="24" y="33"/>
                      </a:lnTo>
                      <a:lnTo>
                        <a:pt x="12" y="0"/>
                      </a:lnTo>
                      <a:close/>
                    </a:path>
                  </a:pathLst>
                </a:custGeom>
                <a:solidFill>
                  <a:srgbClr val="FFFF00"/>
                </a:solidFill>
                <a:ln w="9525">
                  <a:noFill/>
                  <a:round/>
                  <a:headEnd/>
                  <a:tailEnd/>
                </a:ln>
              </p:spPr>
              <p:txBody>
                <a:bodyPr/>
                <a:lstStyle/>
                <a:p>
                  <a:endParaRPr lang="fr-FR"/>
                </a:p>
              </p:txBody>
            </p:sp>
            <p:sp>
              <p:nvSpPr>
                <p:cNvPr id="16786" name="Freeform 402"/>
                <p:cNvSpPr>
                  <a:spLocks/>
                </p:cNvSpPr>
                <p:nvPr/>
              </p:nvSpPr>
              <p:spPr bwMode="auto">
                <a:xfrm>
                  <a:off x="6336" y="23170"/>
                  <a:ext cx="32" cy="32"/>
                </a:xfrm>
                <a:custGeom>
                  <a:avLst/>
                  <a:gdLst/>
                  <a:ahLst/>
                  <a:cxnLst>
                    <a:cxn ang="0">
                      <a:pos x="0" y="0"/>
                    </a:cxn>
                    <a:cxn ang="0">
                      <a:pos x="15" y="32"/>
                    </a:cxn>
                    <a:cxn ang="0">
                      <a:pos x="32" y="15"/>
                    </a:cxn>
                    <a:cxn ang="0">
                      <a:pos x="0" y="0"/>
                    </a:cxn>
                  </a:cxnLst>
                  <a:rect l="0" t="0" r="r" b="b"/>
                  <a:pathLst>
                    <a:path w="32" h="32">
                      <a:moveTo>
                        <a:pt x="0" y="0"/>
                      </a:moveTo>
                      <a:lnTo>
                        <a:pt x="15" y="32"/>
                      </a:lnTo>
                      <a:lnTo>
                        <a:pt x="32" y="15"/>
                      </a:lnTo>
                      <a:lnTo>
                        <a:pt x="0" y="0"/>
                      </a:lnTo>
                      <a:close/>
                    </a:path>
                  </a:pathLst>
                </a:custGeom>
                <a:solidFill>
                  <a:srgbClr val="FFFF00"/>
                </a:solidFill>
                <a:ln w="9525">
                  <a:noFill/>
                  <a:round/>
                  <a:headEnd/>
                  <a:tailEnd/>
                </a:ln>
              </p:spPr>
              <p:txBody>
                <a:bodyPr/>
                <a:lstStyle/>
                <a:p>
                  <a:endParaRPr lang="fr-FR"/>
                </a:p>
              </p:txBody>
            </p:sp>
            <p:sp>
              <p:nvSpPr>
                <p:cNvPr id="16787" name="Freeform 403"/>
                <p:cNvSpPr>
                  <a:spLocks/>
                </p:cNvSpPr>
                <p:nvPr/>
              </p:nvSpPr>
              <p:spPr bwMode="auto">
                <a:xfrm>
                  <a:off x="6312" y="23216"/>
                  <a:ext cx="33" cy="24"/>
                </a:xfrm>
                <a:custGeom>
                  <a:avLst/>
                  <a:gdLst/>
                  <a:ahLst/>
                  <a:cxnLst>
                    <a:cxn ang="0">
                      <a:pos x="0" y="12"/>
                    </a:cxn>
                    <a:cxn ang="0">
                      <a:pos x="33" y="24"/>
                    </a:cxn>
                    <a:cxn ang="0">
                      <a:pos x="33" y="0"/>
                    </a:cxn>
                    <a:cxn ang="0">
                      <a:pos x="0" y="12"/>
                    </a:cxn>
                  </a:cxnLst>
                  <a:rect l="0" t="0" r="r" b="b"/>
                  <a:pathLst>
                    <a:path w="33" h="24">
                      <a:moveTo>
                        <a:pt x="0" y="12"/>
                      </a:moveTo>
                      <a:lnTo>
                        <a:pt x="33" y="24"/>
                      </a:lnTo>
                      <a:lnTo>
                        <a:pt x="33" y="0"/>
                      </a:lnTo>
                      <a:lnTo>
                        <a:pt x="0" y="12"/>
                      </a:lnTo>
                      <a:close/>
                    </a:path>
                  </a:pathLst>
                </a:custGeom>
                <a:solidFill>
                  <a:srgbClr val="FFFF00"/>
                </a:solidFill>
                <a:ln w="9525">
                  <a:noFill/>
                  <a:round/>
                  <a:headEnd/>
                  <a:tailEnd/>
                </a:ln>
              </p:spPr>
              <p:txBody>
                <a:bodyPr/>
                <a:lstStyle/>
                <a:p>
                  <a:endParaRPr lang="fr-FR"/>
                </a:p>
              </p:txBody>
            </p:sp>
            <p:sp>
              <p:nvSpPr>
                <p:cNvPr id="16788" name="Freeform 404"/>
                <p:cNvSpPr>
                  <a:spLocks/>
                </p:cNvSpPr>
                <p:nvPr/>
              </p:nvSpPr>
              <p:spPr bwMode="auto">
                <a:xfrm>
                  <a:off x="6336" y="23254"/>
                  <a:ext cx="32" cy="32"/>
                </a:xfrm>
                <a:custGeom>
                  <a:avLst/>
                  <a:gdLst/>
                  <a:ahLst/>
                  <a:cxnLst>
                    <a:cxn ang="0">
                      <a:pos x="0" y="32"/>
                    </a:cxn>
                    <a:cxn ang="0">
                      <a:pos x="32" y="17"/>
                    </a:cxn>
                    <a:cxn ang="0">
                      <a:pos x="15" y="0"/>
                    </a:cxn>
                    <a:cxn ang="0">
                      <a:pos x="0" y="32"/>
                    </a:cxn>
                  </a:cxnLst>
                  <a:rect l="0" t="0" r="r" b="b"/>
                  <a:pathLst>
                    <a:path w="32" h="32">
                      <a:moveTo>
                        <a:pt x="0" y="32"/>
                      </a:moveTo>
                      <a:lnTo>
                        <a:pt x="32" y="17"/>
                      </a:lnTo>
                      <a:lnTo>
                        <a:pt x="15" y="0"/>
                      </a:lnTo>
                      <a:lnTo>
                        <a:pt x="0" y="32"/>
                      </a:lnTo>
                      <a:close/>
                    </a:path>
                  </a:pathLst>
                </a:custGeom>
                <a:solidFill>
                  <a:srgbClr val="FFFF00"/>
                </a:solidFill>
                <a:ln w="9525">
                  <a:noFill/>
                  <a:round/>
                  <a:headEnd/>
                  <a:tailEnd/>
                </a:ln>
              </p:spPr>
              <p:txBody>
                <a:bodyPr/>
                <a:lstStyle/>
                <a:p>
                  <a:endParaRPr lang="fr-FR"/>
                </a:p>
              </p:txBody>
            </p:sp>
            <p:sp>
              <p:nvSpPr>
                <p:cNvPr id="16789" name="Freeform 405"/>
                <p:cNvSpPr>
                  <a:spLocks/>
                </p:cNvSpPr>
                <p:nvPr/>
              </p:nvSpPr>
              <p:spPr bwMode="auto">
                <a:xfrm>
                  <a:off x="6382" y="23277"/>
                  <a:ext cx="24" cy="33"/>
                </a:xfrm>
                <a:custGeom>
                  <a:avLst/>
                  <a:gdLst/>
                  <a:ahLst/>
                  <a:cxnLst>
                    <a:cxn ang="0">
                      <a:pos x="12" y="33"/>
                    </a:cxn>
                    <a:cxn ang="0">
                      <a:pos x="24" y="0"/>
                    </a:cxn>
                    <a:cxn ang="0">
                      <a:pos x="0" y="0"/>
                    </a:cxn>
                    <a:cxn ang="0">
                      <a:pos x="12" y="33"/>
                    </a:cxn>
                  </a:cxnLst>
                  <a:rect l="0" t="0" r="r" b="b"/>
                  <a:pathLst>
                    <a:path w="24" h="33">
                      <a:moveTo>
                        <a:pt x="12" y="33"/>
                      </a:moveTo>
                      <a:lnTo>
                        <a:pt x="24" y="0"/>
                      </a:lnTo>
                      <a:lnTo>
                        <a:pt x="0" y="0"/>
                      </a:lnTo>
                      <a:lnTo>
                        <a:pt x="12" y="33"/>
                      </a:lnTo>
                      <a:close/>
                    </a:path>
                  </a:pathLst>
                </a:custGeom>
                <a:solidFill>
                  <a:srgbClr val="FFFF00"/>
                </a:solidFill>
                <a:ln w="9525">
                  <a:noFill/>
                  <a:round/>
                  <a:headEnd/>
                  <a:tailEnd/>
                </a:ln>
              </p:spPr>
              <p:txBody>
                <a:bodyPr/>
                <a:lstStyle/>
                <a:p>
                  <a:endParaRPr lang="fr-FR"/>
                </a:p>
              </p:txBody>
            </p:sp>
            <p:sp>
              <p:nvSpPr>
                <p:cNvPr id="16790" name="Freeform 406"/>
                <p:cNvSpPr>
                  <a:spLocks/>
                </p:cNvSpPr>
                <p:nvPr/>
              </p:nvSpPr>
              <p:spPr bwMode="auto">
                <a:xfrm>
                  <a:off x="6420" y="23254"/>
                  <a:ext cx="32" cy="32"/>
                </a:xfrm>
                <a:custGeom>
                  <a:avLst/>
                  <a:gdLst/>
                  <a:ahLst/>
                  <a:cxnLst>
                    <a:cxn ang="0">
                      <a:pos x="32" y="32"/>
                    </a:cxn>
                    <a:cxn ang="0">
                      <a:pos x="17" y="0"/>
                    </a:cxn>
                    <a:cxn ang="0">
                      <a:pos x="0" y="17"/>
                    </a:cxn>
                    <a:cxn ang="0">
                      <a:pos x="32" y="32"/>
                    </a:cxn>
                  </a:cxnLst>
                  <a:rect l="0" t="0" r="r" b="b"/>
                  <a:pathLst>
                    <a:path w="32" h="32">
                      <a:moveTo>
                        <a:pt x="32" y="32"/>
                      </a:moveTo>
                      <a:lnTo>
                        <a:pt x="17" y="0"/>
                      </a:lnTo>
                      <a:lnTo>
                        <a:pt x="0" y="17"/>
                      </a:lnTo>
                      <a:lnTo>
                        <a:pt x="32" y="32"/>
                      </a:lnTo>
                      <a:close/>
                    </a:path>
                  </a:pathLst>
                </a:custGeom>
                <a:solidFill>
                  <a:srgbClr val="FFFF00"/>
                </a:solidFill>
                <a:ln w="9525">
                  <a:noFill/>
                  <a:round/>
                  <a:headEnd/>
                  <a:tailEnd/>
                </a:ln>
              </p:spPr>
              <p:txBody>
                <a:bodyPr/>
                <a:lstStyle/>
                <a:p>
                  <a:endParaRPr lang="fr-FR"/>
                </a:p>
              </p:txBody>
            </p:sp>
            <p:sp>
              <p:nvSpPr>
                <p:cNvPr id="16791" name="Oval 407"/>
                <p:cNvSpPr>
                  <a:spLocks noChangeArrowheads="1"/>
                </p:cNvSpPr>
                <p:nvPr/>
              </p:nvSpPr>
              <p:spPr bwMode="auto">
                <a:xfrm>
                  <a:off x="6353" y="23187"/>
                  <a:ext cx="82" cy="82"/>
                </a:xfrm>
                <a:prstGeom prst="ellipse">
                  <a:avLst/>
                </a:prstGeom>
                <a:solidFill>
                  <a:srgbClr val="FFFF00"/>
                </a:solidFill>
                <a:ln w="0">
                  <a:solidFill>
                    <a:srgbClr val="000000"/>
                  </a:solidFill>
                  <a:round/>
                  <a:headEnd/>
                  <a:tailEnd/>
                </a:ln>
              </p:spPr>
              <p:txBody>
                <a:bodyPr/>
                <a:lstStyle/>
                <a:p>
                  <a:endParaRPr lang="fr-FR"/>
                </a:p>
              </p:txBody>
            </p:sp>
            <p:sp>
              <p:nvSpPr>
                <p:cNvPr id="16792" name="Freeform 408"/>
                <p:cNvSpPr>
                  <a:spLocks/>
                </p:cNvSpPr>
                <p:nvPr/>
              </p:nvSpPr>
              <p:spPr bwMode="auto">
                <a:xfrm>
                  <a:off x="6443" y="23216"/>
                  <a:ext cx="33" cy="24"/>
                </a:xfrm>
                <a:custGeom>
                  <a:avLst/>
                  <a:gdLst/>
                  <a:ahLst/>
                  <a:cxnLst>
                    <a:cxn ang="0">
                      <a:pos x="33" y="12"/>
                    </a:cxn>
                    <a:cxn ang="0">
                      <a:pos x="0" y="0"/>
                    </a:cxn>
                    <a:cxn ang="0">
                      <a:pos x="0" y="24"/>
                    </a:cxn>
                    <a:cxn ang="0">
                      <a:pos x="33" y="12"/>
                    </a:cxn>
                  </a:cxnLst>
                  <a:rect l="0" t="0" r="r" b="b"/>
                  <a:pathLst>
                    <a:path w="33" h="24">
                      <a:moveTo>
                        <a:pt x="33" y="12"/>
                      </a:moveTo>
                      <a:lnTo>
                        <a:pt x="0" y="0"/>
                      </a:lnTo>
                      <a:lnTo>
                        <a:pt x="0" y="24"/>
                      </a:lnTo>
                      <a:lnTo>
                        <a:pt x="33" y="12"/>
                      </a:lnTo>
                      <a:close/>
                    </a:path>
                  </a:pathLst>
                </a:custGeom>
                <a:noFill/>
                <a:ln w="12700" cap="rnd">
                  <a:solidFill>
                    <a:srgbClr val="000000"/>
                  </a:solidFill>
                  <a:prstDash val="solid"/>
                  <a:round/>
                  <a:headEnd/>
                  <a:tailEnd/>
                </a:ln>
              </p:spPr>
              <p:txBody>
                <a:bodyPr/>
                <a:lstStyle/>
                <a:p>
                  <a:endParaRPr lang="fr-FR"/>
                </a:p>
              </p:txBody>
            </p:sp>
            <p:sp>
              <p:nvSpPr>
                <p:cNvPr id="16793" name="Freeform 409"/>
                <p:cNvSpPr>
                  <a:spLocks/>
                </p:cNvSpPr>
                <p:nvPr/>
              </p:nvSpPr>
              <p:spPr bwMode="auto">
                <a:xfrm>
                  <a:off x="6420" y="23170"/>
                  <a:ext cx="32" cy="32"/>
                </a:xfrm>
                <a:custGeom>
                  <a:avLst/>
                  <a:gdLst/>
                  <a:ahLst/>
                  <a:cxnLst>
                    <a:cxn ang="0">
                      <a:pos x="32" y="0"/>
                    </a:cxn>
                    <a:cxn ang="0">
                      <a:pos x="0" y="15"/>
                    </a:cxn>
                    <a:cxn ang="0">
                      <a:pos x="17" y="32"/>
                    </a:cxn>
                    <a:cxn ang="0">
                      <a:pos x="32" y="0"/>
                    </a:cxn>
                  </a:cxnLst>
                  <a:rect l="0" t="0" r="r" b="b"/>
                  <a:pathLst>
                    <a:path w="32" h="32">
                      <a:moveTo>
                        <a:pt x="32" y="0"/>
                      </a:moveTo>
                      <a:lnTo>
                        <a:pt x="0" y="15"/>
                      </a:lnTo>
                      <a:lnTo>
                        <a:pt x="17" y="32"/>
                      </a:lnTo>
                      <a:lnTo>
                        <a:pt x="32" y="0"/>
                      </a:lnTo>
                      <a:close/>
                    </a:path>
                  </a:pathLst>
                </a:custGeom>
                <a:noFill/>
                <a:ln w="12700" cap="rnd">
                  <a:solidFill>
                    <a:srgbClr val="000000"/>
                  </a:solidFill>
                  <a:prstDash val="solid"/>
                  <a:round/>
                  <a:headEnd/>
                  <a:tailEnd/>
                </a:ln>
              </p:spPr>
              <p:txBody>
                <a:bodyPr/>
                <a:lstStyle/>
                <a:p>
                  <a:endParaRPr lang="fr-FR"/>
                </a:p>
              </p:txBody>
            </p:sp>
            <p:sp>
              <p:nvSpPr>
                <p:cNvPr id="16794" name="Freeform 410"/>
                <p:cNvSpPr>
                  <a:spLocks/>
                </p:cNvSpPr>
                <p:nvPr/>
              </p:nvSpPr>
              <p:spPr bwMode="auto">
                <a:xfrm>
                  <a:off x="6382" y="23146"/>
                  <a:ext cx="24" cy="33"/>
                </a:xfrm>
                <a:custGeom>
                  <a:avLst/>
                  <a:gdLst/>
                  <a:ahLst/>
                  <a:cxnLst>
                    <a:cxn ang="0">
                      <a:pos x="12" y="0"/>
                    </a:cxn>
                    <a:cxn ang="0">
                      <a:pos x="0" y="33"/>
                    </a:cxn>
                    <a:cxn ang="0">
                      <a:pos x="24" y="33"/>
                    </a:cxn>
                    <a:cxn ang="0">
                      <a:pos x="12" y="0"/>
                    </a:cxn>
                  </a:cxnLst>
                  <a:rect l="0" t="0" r="r" b="b"/>
                  <a:pathLst>
                    <a:path w="24" h="33">
                      <a:moveTo>
                        <a:pt x="12" y="0"/>
                      </a:moveTo>
                      <a:lnTo>
                        <a:pt x="0" y="33"/>
                      </a:lnTo>
                      <a:lnTo>
                        <a:pt x="24" y="33"/>
                      </a:lnTo>
                      <a:lnTo>
                        <a:pt x="12" y="0"/>
                      </a:lnTo>
                      <a:close/>
                    </a:path>
                  </a:pathLst>
                </a:custGeom>
                <a:noFill/>
                <a:ln w="12700" cap="rnd">
                  <a:solidFill>
                    <a:srgbClr val="000000"/>
                  </a:solidFill>
                  <a:prstDash val="solid"/>
                  <a:round/>
                  <a:headEnd/>
                  <a:tailEnd/>
                </a:ln>
              </p:spPr>
              <p:txBody>
                <a:bodyPr/>
                <a:lstStyle/>
                <a:p>
                  <a:endParaRPr lang="fr-FR"/>
                </a:p>
              </p:txBody>
            </p:sp>
            <p:sp>
              <p:nvSpPr>
                <p:cNvPr id="16795" name="Freeform 411"/>
                <p:cNvSpPr>
                  <a:spLocks/>
                </p:cNvSpPr>
                <p:nvPr/>
              </p:nvSpPr>
              <p:spPr bwMode="auto">
                <a:xfrm>
                  <a:off x="6336" y="23170"/>
                  <a:ext cx="32" cy="32"/>
                </a:xfrm>
                <a:custGeom>
                  <a:avLst/>
                  <a:gdLst/>
                  <a:ahLst/>
                  <a:cxnLst>
                    <a:cxn ang="0">
                      <a:pos x="0" y="0"/>
                    </a:cxn>
                    <a:cxn ang="0">
                      <a:pos x="15" y="32"/>
                    </a:cxn>
                    <a:cxn ang="0">
                      <a:pos x="32" y="15"/>
                    </a:cxn>
                    <a:cxn ang="0">
                      <a:pos x="0" y="0"/>
                    </a:cxn>
                  </a:cxnLst>
                  <a:rect l="0" t="0" r="r" b="b"/>
                  <a:pathLst>
                    <a:path w="32" h="32">
                      <a:moveTo>
                        <a:pt x="0" y="0"/>
                      </a:moveTo>
                      <a:lnTo>
                        <a:pt x="15" y="32"/>
                      </a:lnTo>
                      <a:lnTo>
                        <a:pt x="32" y="15"/>
                      </a:lnTo>
                      <a:lnTo>
                        <a:pt x="0" y="0"/>
                      </a:lnTo>
                      <a:close/>
                    </a:path>
                  </a:pathLst>
                </a:custGeom>
                <a:noFill/>
                <a:ln w="12700" cap="rnd">
                  <a:solidFill>
                    <a:srgbClr val="000000"/>
                  </a:solidFill>
                  <a:prstDash val="solid"/>
                  <a:round/>
                  <a:headEnd/>
                  <a:tailEnd/>
                </a:ln>
              </p:spPr>
              <p:txBody>
                <a:bodyPr/>
                <a:lstStyle/>
                <a:p>
                  <a:endParaRPr lang="fr-FR"/>
                </a:p>
              </p:txBody>
            </p:sp>
            <p:sp>
              <p:nvSpPr>
                <p:cNvPr id="16796" name="Freeform 412"/>
                <p:cNvSpPr>
                  <a:spLocks/>
                </p:cNvSpPr>
                <p:nvPr/>
              </p:nvSpPr>
              <p:spPr bwMode="auto">
                <a:xfrm>
                  <a:off x="6312" y="23216"/>
                  <a:ext cx="33" cy="24"/>
                </a:xfrm>
                <a:custGeom>
                  <a:avLst/>
                  <a:gdLst/>
                  <a:ahLst/>
                  <a:cxnLst>
                    <a:cxn ang="0">
                      <a:pos x="0" y="12"/>
                    </a:cxn>
                    <a:cxn ang="0">
                      <a:pos x="33" y="24"/>
                    </a:cxn>
                    <a:cxn ang="0">
                      <a:pos x="33" y="0"/>
                    </a:cxn>
                    <a:cxn ang="0">
                      <a:pos x="0" y="12"/>
                    </a:cxn>
                  </a:cxnLst>
                  <a:rect l="0" t="0" r="r" b="b"/>
                  <a:pathLst>
                    <a:path w="33" h="24">
                      <a:moveTo>
                        <a:pt x="0" y="12"/>
                      </a:moveTo>
                      <a:lnTo>
                        <a:pt x="33" y="24"/>
                      </a:lnTo>
                      <a:lnTo>
                        <a:pt x="33" y="0"/>
                      </a:lnTo>
                      <a:lnTo>
                        <a:pt x="0" y="12"/>
                      </a:lnTo>
                      <a:close/>
                    </a:path>
                  </a:pathLst>
                </a:custGeom>
                <a:noFill/>
                <a:ln w="12700" cap="rnd">
                  <a:solidFill>
                    <a:srgbClr val="000000"/>
                  </a:solidFill>
                  <a:prstDash val="solid"/>
                  <a:round/>
                  <a:headEnd/>
                  <a:tailEnd/>
                </a:ln>
              </p:spPr>
              <p:txBody>
                <a:bodyPr/>
                <a:lstStyle/>
                <a:p>
                  <a:endParaRPr lang="fr-FR"/>
                </a:p>
              </p:txBody>
            </p:sp>
            <p:sp>
              <p:nvSpPr>
                <p:cNvPr id="16797" name="Freeform 413"/>
                <p:cNvSpPr>
                  <a:spLocks/>
                </p:cNvSpPr>
                <p:nvPr/>
              </p:nvSpPr>
              <p:spPr bwMode="auto">
                <a:xfrm>
                  <a:off x="6336" y="23254"/>
                  <a:ext cx="32" cy="32"/>
                </a:xfrm>
                <a:custGeom>
                  <a:avLst/>
                  <a:gdLst/>
                  <a:ahLst/>
                  <a:cxnLst>
                    <a:cxn ang="0">
                      <a:pos x="0" y="32"/>
                    </a:cxn>
                    <a:cxn ang="0">
                      <a:pos x="32" y="17"/>
                    </a:cxn>
                    <a:cxn ang="0">
                      <a:pos x="15" y="0"/>
                    </a:cxn>
                    <a:cxn ang="0">
                      <a:pos x="0" y="32"/>
                    </a:cxn>
                  </a:cxnLst>
                  <a:rect l="0" t="0" r="r" b="b"/>
                  <a:pathLst>
                    <a:path w="32" h="32">
                      <a:moveTo>
                        <a:pt x="0" y="32"/>
                      </a:moveTo>
                      <a:lnTo>
                        <a:pt x="32" y="17"/>
                      </a:lnTo>
                      <a:lnTo>
                        <a:pt x="15" y="0"/>
                      </a:lnTo>
                      <a:lnTo>
                        <a:pt x="0" y="32"/>
                      </a:lnTo>
                      <a:close/>
                    </a:path>
                  </a:pathLst>
                </a:custGeom>
                <a:noFill/>
                <a:ln w="12700" cap="rnd">
                  <a:solidFill>
                    <a:srgbClr val="000000"/>
                  </a:solidFill>
                  <a:prstDash val="solid"/>
                  <a:round/>
                  <a:headEnd/>
                  <a:tailEnd/>
                </a:ln>
              </p:spPr>
              <p:txBody>
                <a:bodyPr/>
                <a:lstStyle/>
                <a:p>
                  <a:endParaRPr lang="fr-FR"/>
                </a:p>
              </p:txBody>
            </p:sp>
            <p:sp>
              <p:nvSpPr>
                <p:cNvPr id="16798" name="Freeform 414"/>
                <p:cNvSpPr>
                  <a:spLocks/>
                </p:cNvSpPr>
                <p:nvPr/>
              </p:nvSpPr>
              <p:spPr bwMode="auto">
                <a:xfrm>
                  <a:off x="6382" y="23277"/>
                  <a:ext cx="24" cy="33"/>
                </a:xfrm>
                <a:custGeom>
                  <a:avLst/>
                  <a:gdLst/>
                  <a:ahLst/>
                  <a:cxnLst>
                    <a:cxn ang="0">
                      <a:pos x="12" y="33"/>
                    </a:cxn>
                    <a:cxn ang="0">
                      <a:pos x="24" y="0"/>
                    </a:cxn>
                    <a:cxn ang="0">
                      <a:pos x="0" y="0"/>
                    </a:cxn>
                    <a:cxn ang="0">
                      <a:pos x="12" y="33"/>
                    </a:cxn>
                  </a:cxnLst>
                  <a:rect l="0" t="0" r="r" b="b"/>
                  <a:pathLst>
                    <a:path w="24" h="33">
                      <a:moveTo>
                        <a:pt x="12" y="33"/>
                      </a:moveTo>
                      <a:lnTo>
                        <a:pt x="24" y="0"/>
                      </a:lnTo>
                      <a:lnTo>
                        <a:pt x="0" y="0"/>
                      </a:lnTo>
                      <a:lnTo>
                        <a:pt x="12" y="33"/>
                      </a:lnTo>
                      <a:close/>
                    </a:path>
                  </a:pathLst>
                </a:custGeom>
                <a:noFill/>
                <a:ln w="12700" cap="rnd">
                  <a:solidFill>
                    <a:srgbClr val="000000"/>
                  </a:solidFill>
                  <a:prstDash val="solid"/>
                  <a:round/>
                  <a:headEnd/>
                  <a:tailEnd/>
                </a:ln>
              </p:spPr>
              <p:txBody>
                <a:bodyPr/>
                <a:lstStyle/>
                <a:p>
                  <a:endParaRPr lang="fr-FR"/>
                </a:p>
              </p:txBody>
            </p:sp>
            <p:sp>
              <p:nvSpPr>
                <p:cNvPr id="16799" name="Freeform 415"/>
                <p:cNvSpPr>
                  <a:spLocks/>
                </p:cNvSpPr>
                <p:nvPr/>
              </p:nvSpPr>
              <p:spPr bwMode="auto">
                <a:xfrm>
                  <a:off x="6420" y="23254"/>
                  <a:ext cx="32" cy="32"/>
                </a:xfrm>
                <a:custGeom>
                  <a:avLst/>
                  <a:gdLst/>
                  <a:ahLst/>
                  <a:cxnLst>
                    <a:cxn ang="0">
                      <a:pos x="32" y="32"/>
                    </a:cxn>
                    <a:cxn ang="0">
                      <a:pos x="17" y="0"/>
                    </a:cxn>
                    <a:cxn ang="0">
                      <a:pos x="0" y="17"/>
                    </a:cxn>
                    <a:cxn ang="0">
                      <a:pos x="32" y="32"/>
                    </a:cxn>
                  </a:cxnLst>
                  <a:rect l="0" t="0" r="r" b="b"/>
                  <a:pathLst>
                    <a:path w="32" h="32">
                      <a:moveTo>
                        <a:pt x="32" y="32"/>
                      </a:moveTo>
                      <a:lnTo>
                        <a:pt x="17" y="0"/>
                      </a:lnTo>
                      <a:lnTo>
                        <a:pt x="0" y="17"/>
                      </a:lnTo>
                      <a:lnTo>
                        <a:pt x="32" y="32"/>
                      </a:lnTo>
                      <a:close/>
                    </a:path>
                  </a:pathLst>
                </a:custGeom>
                <a:noFill/>
                <a:ln w="12700" cap="rnd">
                  <a:solidFill>
                    <a:srgbClr val="000000"/>
                  </a:solidFill>
                  <a:prstDash val="solid"/>
                  <a:round/>
                  <a:headEnd/>
                  <a:tailEnd/>
                </a:ln>
              </p:spPr>
              <p:txBody>
                <a:bodyPr/>
                <a:lstStyle/>
                <a:p>
                  <a:endParaRPr lang="fr-FR"/>
                </a:p>
              </p:txBody>
            </p:sp>
            <p:sp>
              <p:nvSpPr>
                <p:cNvPr id="16800" name="Oval 416"/>
                <p:cNvSpPr>
                  <a:spLocks noChangeArrowheads="1"/>
                </p:cNvSpPr>
                <p:nvPr/>
              </p:nvSpPr>
              <p:spPr bwMode="auto">
                <a:xfrm>
                  <a:off x="6353" y="23187"/>
                  <a:ext cx="82" cy="82"/>
                </a:xfrm>
                <a:prstGeom prst="ellipse">
                  <a:avLst/>
                </a:prstGeom>
                <a:noFill/>
                <a:ln w="12700" cap="rnd">
                  <a:solidFill>
                    <a:srgbClr val="000000"/>
                  </a:solidFill>
                  <a:round/>
                  <a:headEnd/>
                  <a:tailEnd/>
                </a:ln>
              </p:spPr>
              <p:txBody>
                <a:bodyPr/>
                <a:lstStyle/>
                <a:p>
                  <a:endParaRPr lang="fr-FR"/>
                </a:p>
              </p:txBody>
            </p:sp>
          </p:grpSp>
          <p:grpSp>
            <p:nvGrpSpPr>
              <p:cNvPr id="16820" name="Group 436"/>
              <p:cNvGrpSpPr>
                <a:grpSpLocks/>
              </p:cNvGrpSpPr>
              <p:nvPr/>
            </p:nvGrpSpPr>
            <p:grpSpPr bwMode="auto">
              <a:xfrm>
                <a:off x="6039" y="23359"/>
                <a:ext cx="164" cy="164"/>
                <a:chOff x="6039" y="23359"/>
                <a:chExt cx="164" cy="164"/>
              </a:xfrm>
            </p:grpSpPr>
            <p:sp>
              <p:nvSpPr>
                <p:cNvPr id="16802" name="Freeform 418"/>
                <p:cNvSpPr>
                  <a:spLocks/>
                </p:cNvSpPr>
                <p:nvPr/>
              </p:nvSpPr>
              <p:spPr bwMode="auto">
                <a:xfrm>
                  <a:off x="6170" y="23429"/>
                  <a:ext cx="33" cy="24"/>
                </a:xfrm>
                <a:custGeom>
                  <a:avLst/>
                  <a:gdLst/>
                  <a:ahLst/>
                  <a:cxnLst>
                    <a:cxn ang="0">
                      <a:pos x="33" y="12"/>
                    </a:cxn>
                    <a:cxn ang="0">
                      <a:pos x="0" y="0"/>
                    </a:cxn>
                    <a:cxn ang="0">
                      <a:pos x="0" y="24"/>
                    </a:cxn>
                    <a:cxn ang="0">
                      <a:pos x="33" y="12"/>
                    </a:cxn>
                  </a:cxnLst>
                  <a:rect l="0" t="0" r="r" b="b"/>
                  <a:pathLst>
                    <a:path w="33" h="24">
                      <a:moveTo>
                        <a:pt x="33" y="12"/>
                      </a:moveTo>
                      <a:lnTo>
                        <a:pt x="0" y="0"/>
                      </a:lnTo>
                      <a:lnTo>
                        <a:pt x="0" y="24"/>
                      </a:lnTo>
                      <a:lnTo>
                        <a:pt x="33" y="12"/>
                      </a:lnTo>
                      <a:close/>
                    </a:path>
                  </a:pathLst>
                </a:custGeom>
                <a:solidFill>
                  <a:srgbClr val="FFFF00"/>
                </a:solidFill>
                <a:ln w="9525">
                  <a:noFill/>
                  <a:round/>
                  <a:headEnd/>
                  <a:tailEnd/>
                </a:ln>
              </p:spPr>
              <p:txBody>
                <a:bodyPr/>
                <a:lstStyle/>
                <a:p>
                  <a:endParaRPr lang="fr-FR"/>
                </a:p>
              </p:txBody>
            </p:sp>
            <p:sp>
              <p:nvSpPr>
                <p:cNvPr id="16803" name="Freeform 419"/>
                <p:cNvSpPr>
                  <a:spLocks/>
                </p:cNvSpPr>
                <p:nvPr/>
              </p:nvSpPr>
              <p:spPr bwMode="auto">
                <a:xfrm>
                  <a:off x="6147" y="23383"/>
                  <a:ext cx="32" cy="31"/>
                </a:xfrm>
                <a:custGeom>
                  <a:avLst/>
                  <a:gdLst/>
                  <a:ahLst/>
                  <a:cxnLst>
                    <a:cxn ang="0">
                      <a:pos x="32" y="0"/>
                    </a:cxn>
                    <a:cxn ang="0">
                      <a:pos x="0" y="15"/>
                    </a:cxn>
                    <a:cxn ang="0">
                      <a:pos x="17" y="31"/>
                    </a:cxn>
                    <a:cxn ang="0">
                      <a:pos x="32" y="0"/>
                    </a:cxn>
                  </a:cxnLst>
                  <a:rect l="0" t="0" r="r" b="b"/>
                  <a:pathLst>
                    <a:path w="32" h="31">
                      <a:moveTo>
                        <a:pt x="32" y="0"/>
                      </a:moveTo>
                      <a:lnTo>
                        <a:pt x="0" y="15"/>
                      </a:lnTo>
                      <a:lnTo>
                        <a:pt x="17" y="31"/>
                      </a:lnTo>
                      <a:lnTo>
                        <a:pt x="32" y="0"/>
                      </a:lnTo>
                      <a:close/>
                    </a:path>
                  </a:pathLst>
                </a:custGeom>
                <a:solidFill>
                  <a:srgbClr val="FFFF00"/>
                </a:solidFill>
                <a:ln w="9525">
                  <a:noFill/>
                  <a:round/>
                  <a:headEnd/>
                  <a:tailEnd/>
                </a:ln>
              </p:spPr>
              <p:txBody>
                <a:bodyPr/>
                <a:lstStyle/>
                <a:p>
                  <a:endParaRPr lang="fr-FR"/>
                </a:p>
              </p:txBody>
            </p:sp>
            <p:sp>
              <p:nvSpPr>
                <p:cNvPr id="16804" name="Freeform 420"/>
                <p:cNvSpPr>
                  <a:spLocks/>
                </p:cNvSpPr>
                <p:nvPr/>
              </p:nvSpPr>
              <p:spPr bwMode="auto">
                <a:xfrm>
                  <a:off x="6109" y="23359"/>
                  <a:ext cx="24" cy="33"/>
                </a:xfrm>
                <a:custGeom>
                  <a:avLst/>
                  <a:gdLst/>
                  <a:ahLst/>
                  <a:cxnLst>
                    <a:cxn ang="0">
                      <a:pos x="12" y="0"/>
                    </a:cxn>
                    <a:cxn ang="0">
                      <a:pos x="0" y="33"/>
                    </a:cxn>
                    <a:cxn ang="0">
                      <a:pos x="24" y="33"/>
                    </a:cxn>
                    <a:cxn ang="0">
                      <a:pos x="12" y="0"/>
                    </a:cxn>
                  </a:cxnLst>
                  <a:rect l="0" t="0" r="r" b="b"/>
                  <a:pathLst>
                    <a:path w="24" h="33">
                      <a:moveTo>
                        <a:pt x="12" y="0"/>
                      </a:moveTo>
                      <a:lnTo>
                        <a:pt x="0" y="33"/>
                      </a:lnTo>
                      <a:lnTo>
                        <a:pt x="24" y="33"/>
                      </a:lnTo>
                      <a:lnTo>
                        <a:pt x="12" y="0"/>
                      </a:lnTo>
                      <a:close/>
                    </a:path>
                  </a:pathLst>
                </a:custGeom>
                <a:solidFill>
                  <a:srgbClr val="FFFF00"/>
                </a:solidFill>
                <a:ln w="9525">
                  <a:noFill/>
                  <a:round/>
                  <a:headEnd/>
                  <a:tailEnd/>
                </a:ln>
              </p:spPr>
              <p:txBody>
                <a:bodyPr/>
                <a:lstStyle/>
                <a:p>
                  <a:endParaRPr lang="fr-FR"/>
                </a:p>
              </p:txBody>
            </p:sp>
            <p:sp>
              <p:nvSpPr>
                <p:cNvPr id="16805" name="Freeform 421"/>
                <p:cNvSpPr>
                  <a:spLocks/>
                </p:cNvSpPr>
                <p:nvPr/>
              </p:nvSpPr>
              <p:spPr bwMode="auto">
                <a:xfrm>
                  <a:off x="6063" y="23383"/>
                  <a:ext cx="32" cy="31"/>
                </a:xfrm>
                <a:custGeom>
                  <a:avLst/>
                  <a:gdLst/>
                  <a:ahLst/>
                  <a:cxnLst>
                    <a:cxn ang="0">
                      <a:pos x="0" y="0"/>
                    </a:cxn>
                    <a:cxn ang="0">
                      <a:pos x="15" y="31"/>
                    </a:cxn>
                    <a:cxn ang="0">
                      <a:pos x="32" y="15"/>
                    </a:cxn>
                    <a:cxn ang="0">
                      <a:pos x="0" y="0"/>
                    </a:cxn>
                  </a:cxnLst>
                  <a:rect l="0" t="0" r="r" b="b"/>
                  <a:pathLst>
                    <a:path w="32" h="31">
                      <a:moveTo>
                        <a:pt x="0" y="0"/>
                      </a:moveTo>
                      <a:lnTo>
                        <a:pt x="15" y="31"/>
                      </a:lnTo>
                      <a:lnTo>
                        <a:pt x="32" y="15"/>
                      </a:lnTo>
                      <a:lnTo>
                        <a:pt x="0" y="0"/>
                      </a:lnTo>
                      <a:close/>
                    </a:path>
                  </a:pathLst>
                </a:custGeom>
                <a:solidFill>
                  <a:srgbClr val="FFFF00"/>
                </a:solidFill>
                <a:ln w="9525">
                  <a:noFill/>
                  <a:round/>
                  <a:headEnd/>
                  <a:tailEnd/>
                </a:ln>
              </p:spPr>
              <p:txBody>
                <a:bodyPr/>
                <a:lstStyle/>
                <a:p>
                  <a:endParaRPr lang="fr-FR"/>
                </a:p>
              </p:txBody>
            </p:sp>
            <p:sp>
              <p:nvSpPr>
                <p:cNvPr id="16806" name="Freeform 422"/>
                <p:cNvSpPr>
                  <a:spLocks/>
                </p:cNvSpPr>
                <p:nvPr/>
              </p:nvSpPr>
              <p:spPr bwMode="auto">
                <a:xfrm>
                  <a:off x="6039" y="23429"/>
                  <a:ext cx="33" cy="24"/>
                </a:xfrm>
                <a:custGeom>
                  <a:avLst/>
                  <a:gdLst/>
                  <a:ahLst/>
                  <a:cxnLst>
                    <a:cxn ang="0">
                      <a:pos x="0" y="12"/>
                    </a:cxn>
                    <a:cxn ang="0">
                      <a:pos x="33" y="24"/>
                    </a:cxn>
                    <a:cxn ang="0">
                      <a:pos x="33" y="0"/>
                    </a:cxn>
                    <a:cxn ang="0">
                      <a:pos x="0" y="12"/>
                    </a:cxn>
                  </a:cxnLst>
                  <a:rect l="0" t="0" r="r" b="b"/>
                  <a:pathLst>
                    <a:path w="33" h="24">
                      <a:moveTo>
                        <a:pt x="0" y="12"/>
                      </a:moveTo>
                      <a:lnTo>
                        <a:pt x="33" y="24"/>
                      </a:lnTo>
                      <a:lnTo>
                        <a:pt x="33" y="0"/>
                      </a:lnTo>
                      <a:lnTo>
                        <a:pt x="0" y="12"/>
                      </a:lnTo>
                      <a:close/>
                    </a:path>
                  </a:pathLst>
                </a:custGeom>
                <a:solidFill>
                  <a:srgbClr val="FFFF00"/>
                </a:solidFill>
                <a:ln w="9525">
                  <a:noFill/>
                  <a:round/>
                  <a:headEnd/>
                  <a:tailEnd/>
                </a:ln>
              </p:spPr>
              <p:txBody>
                <a:bodyPr/>
                <a:lstStyle/>
                <a:p>
                  <a:endParaRPr lang="fr-FR"/>
                </a:p>
              </p:txBody>
            </p:sp>
            <p:sp>
              <p:nvSpPr>
                <p:cNvPr id="16807" name="Freeform 423"/>
                <p:cNvSpPr>
                  <a:spLocks/>
                </p:cNvSpPr>
                <p:nvPr/>
              </p:nvSpPr>
              <p:spPr bwMode="auto">
                <a:xfrm>
                  <a:off x="6063" y="23467"/>
                  <a:ext cx="32" cy="32"/>
                </a:xfrm>
                <a:custGeom>
                  <a:avLst/>
                  <a:gdLst/>
                  <a:ahLst/>
                  <a:cxnLst>
                    <a:cxn ang="0">
                      <a:pos x="0" y="32"/>
                    </a:cxn>
                    <a:cxn ang="0">
                      <a:pos x="32" y="17"/>
                    </a:cxn>
                    <a:cxn ang="0">
                      <a:pos x="15" y="0"/>
                    </a:cxn>
                    <a:cxn ang="0">
                      <a:pos x="0" y="32"/>
                    </a:cxn>
                  </a:cxnLst>
                  <a:rect l="0" t="0" r="r" b="b"/>
                  <a:pathLst>
                    <a:path w="32" h="32">
                      <a:moveTo>
                        <a:pt x="0" y="32"/>
                      </a:moveTo>
                      <a:lnTo>
                        <a:pt x="32" y="17"/>
                      </a:lnTo>
                      <a:lnTo>
                        <a:pt x="15" y="0"/>
                      </a:lnTo>
                      <a:lnTo>
                        <a:pt x="0" y="32"/>
                      </a:lnTo>
                      <a:close/>
                    </a:path>
                  </a:pathLst>
                </a:custGeom>
                <a:solidFill>
                  <a:srgbClr val="FFFF00"/>
                </a:solidFill>
                <a:ln w="9525">
                  <a:noFill/>
                  <a:round/>
                  <a:headEnd/>
                  <a:tailEnd/>
                </a:ln>
              </p:spPr>
              <p:txBody>
                <a:bodyPr/>
                <a:lstStyle/>
                <a:p>
                  <a:endParaRPr lang="fr-FR"/>
                </a:p>
              </p:txBody>
            </p:sp>
            <p:sp>
              <p:nvSpPr>
                <p:cNvPr id="16808" name="Freeform 424"/>
                <p:cNvSpPr>
                  <a:spLocks/>
                </p:cNvSpPr>
                <p:nvPr/>
              </p:nvSpPr>
              <p:spPr bwMode="auto">
                <a:xfrm>
                  <a:off x="6109" y="23490"/>
                  <a:ext cx="24" cy="33"/>
                </a:xfrm>
                <a:custGeom>
                  <a:avLst/>
                  <a:gdLst/>
                  <a:ahLst/>
                  <a:cxnLst>
                    <a:cxn ang="0">
                      <a:pos x="12" y="33"/>
                    </a:cxn>
                    <a:cxn ang="0">
                      <a:pos x="24" y="0"/>
                    </a:cxn>
                    <a:cxn ang="0">
                      <a:pos x="0" y="0"/>
                    </a:cxn>
                    <a:cxn ang="0">
                      <a:pos x="12" y="33"/>
                    </a:cxn>
                  </a:cxnLst>
                  <a:rect l="0" t="0" r="r" b="b"/>
                  <a:pathLst>
                    <a:path w="24" h="33">
                      <a:moveTo>
                        <a:pt x="12" y="33"/>
                      </a:moveTo>
                      <a:lnTo>
                        <a:pt x="24" y="0"/>
                      </a:lnTo>
                      <a:lnTo>
                        <a:pt x="0" y="0"/>
                      </a:lnTo>
                      <a:lnTo>
                        <a:pt x="12" y="33"/>
                      </a:lnTo>
                      <a:close/>
                    </a:path>
                  </a:pathLst>
                </a:custGeom>
                <a:solidFill>
                  <a:srgbClr val="FFFF00"/>
                </a:solidFill>
                <a:ln w="9525">
                  <a:noFill/>
                  <a:round/>
                  <a:headEnd/>
                  <a:tailEnd/>
                </a:ln>
              </p:spPr>
              <p:txBody>
                <a:bodyPr/>
                <a:lstStyle/>
                <a:p>
                  <a:endParaRPr lang="fr-FR"/>
                </a:p>
              </p:txBody>
            </p:sp>
            <p:sp>
              <p:nvSpPr>
                <p:cNvPr id="16809" name="Freeform 425"/>
                <p:cNvSpPr>
                  <a:spLocks/>
                </p:cNvSpPr>
                <p:nvPr/>
              </p:nvSpPr>
              <p:spPr bwMode="auto">
                <a:xfrm>
                  <a:off x="6147" y="23467"/>
                  <a:ext cx="32" cy="32"/>
                </a:xfrm>
                <a:custGeom>
                  <a:avLst/>
                  <a:gdLst/>
                  <a:ahLst/>
                  <a:cxnLst>
                    <a:cxn ang="0">
                      <a:pos x="32" y="32"/>
                    </a:cxn>
                    <a:cxn ang="0">
                      <a:pos x="17" y="0"/>
                    </a:cxn>
                    <a:cxn ang="0">
                      <a:pos x="0" y="17"/>
                    </a:cxn>
                    <a:cxn ang="0">
                      <a:pos x="32" y="32"/>
                    </a:cxn>
                  </a:cxnLst>
                  <a:rect l="0" t="0" r="r" b="b"/>
                  <a:pathLst>
                    <a:path w="32" h="32">
                      <a:moveTo>
                        <a:pt x="32" y="32"/>
                      </a:moveTo>
                      <a:lnTo>
                        <a:pt x="17" y="0"/>
                      </a:lnTo>
                      <a:lnTo>
                        <a:pt x="0" y="17"/>
                      </a:lnTo>
                      <a:lnTo>
                        <a:pt x="32" y="32"/>
                      </a:lnTo>
                      <a:close/>
                    </a:path>
                  </a:pathLst>
                </a:custGeom>
                <a:solidFill>
                  <a:srgbClr val="FFFF00"/>
                </a:solidFill>
                <a:ln w="9525">
                  <a:noFill/>
                  <a:round/>
                  <a:headEnd/>
                  <a:tailEnd/>
                </a:ln>
              </p:spPr>
              <p:txBody>
                <a:bodyPr/>
                <a:lstStyle/>
                <a:p>
                  <a:endParaRPr lang="fr-FR"/>
                </a:p>
              </p:txBody>
            </p:sp>
            <p:sp>
              <p:nvSpPr>
                <p:cNvPr id="16810" name="Oval 426"/>
                <p:cNvSpPr>
                  <a:spLocks noChangeArrowheads="1"/>
                </p:cNvSpPr>
                <p:nvPr/>
              </p:nvSpPr>
              <p:spPr bwMode="auto">
                <a:xfrm>
                  <a:off x="6080" y="23400"/>
                  <a:ext cx="82" cy="82"/>
                </a:xfrm>
                <a:prstGeom prst="ellipse">
                  <a:avLst/>
                </a:prstGeom>
                <a:solidFill>
                  <a:srgbClr val="FFFF00"/>
                </a:solidFill>
                <a:ln w="0">
                  <a:solidFill>
                    <a:srgbClr val="000000"/>
                  </a:solidFill>
                  <a:round/>
                  <a:headEnd/>
                  <a:tailEnd/>
                </a:ln>
              </p:spPr>
              <p:txBody>
                <a:bodyPr/>
                <a:lstStyle/>
                <a:p>
                  <a:endParaRPr lang="fr-FR"/>
                </a:p>
              </p:txBody>
            </p:sp>
            <p:sp>
              <p:nvSpPr>
                <p:cNvPr id="16811" name="Freeform 427"/>
                <p:cNvSpPr>
                  <a:spLocks/>
                </p:cNvSpPr>
                <p:nvPr/>
              </p:nvSpPr>
              <p:spPr bwMode="auto">
                <a:xfrm>
                  <a:off x="6170" y="23429"/>
                  <a:ext cx="33" cy="24"/>
                </a:xfrm>
                <a:custGeom>
                  <a:avLst/>
                  <a:gdLst/>
                  <a:ahLst/>
                  <a:cxnLst>
                    <a:cxn ang="0">
                      <a:pos x="33" y="12"/>
                    </a:cxn>
                    <a:cxn ang="0">
                      <a:pos x="0" y="0"/>
                    </a:cxn>
                    <a:cxn ang="0">
                      <a:pos x="0" y="24"/>
                    </a:cxn>
                    <a:cxn ang="0">
                      <a:pos x="33" y="12"/>
                    </a:cxn>
                  </a:cxnLst>
                  <a:rect l="0" t="0" r="r" b="b"/>
                  <a:pathLst>
                    <a:path w="33" h="24">
                      <a:moveTo>
                        <a:pt x="33" y="12"/>
                      </a:moveTo>
                      <a:lnTo>
                        <a:pt x="0" y="0"/>
                      </a:lnTo>
                      <a:lnTo>
                        <a:pt x="0" y="24"/>
                      </a:lnTo>
                      <a:lnTo>
                        <a:pt x="33" y="12"/>
                      </a:lnTo>
                      <a:close/>
                    </a:path>
                  </a:pathLst>
                </a:custGeom>
                <a:noFill/>
                <a:ln w="12700" cap="rnd">
                  <a:solidFill>
                    <a:srgbClr val="000000"/>
                  </a:solidFill>
                  <a:prstDash val="solid"/>
                  <a:round/>
                  <a:headEnd/>
                  <a:tailEnd/>
                </a:ln>
              </p:spPr>
              <p:txBody>
                <a:bodyPr/>
                <a:lstStyle/>
                <a:p>
                  <a:endParaRPr lang="fr-FR"/>
                </a:p>
              </p:txBody>
            </p:sp>
            <p:sp>
              <p:nvSpPr>
                <p:cNvPr id="16812" name="Freeform 428"/>
                <p:cNvSpPr>
                  <a:spLocks/>
                </p:cNvSpPr>
                <p:nvPr/>
              </p:nvSpPr>
              <p:spPr bwMode="auto">
                <a:xfrm>
                  <a:off x="6147" y="23383"/>
                  <a:ext cx="32" cy="31"/>
                </a:xfrm>
                <a:custGeom>
                  <a:avLst/>
                  <a:gdLst/>
                  <a:ahLst/>
                  <a:cxnLst>
                    <a:cxn ang="0">
                      <a:pos x="32" y="0"/>
                    </a:cxn>
                    <a:cxn ang="0">
                      <a:pos x="0" y="15"/>
                    </a:cxn>
                    <a:cxn ang="0">
                      <a:pos x="17" y="31"/>
                    </a:cxn>
                    <a:cxn ang="0">
                      <a:pos x="32" y="0"/>
                    </a:cxn>
                  </a:cxnLst>
                  <a:rect l="0" t="0" r="r" b="b"/>
                  <a:pathLst>
                    <a:path w="32" h="31">
                      <a:moveTo>
                        <a:pt x="32" y="0"/>
                      </a:moveTo>
                      <a:lnTo>
                        <a:pt x="0" y="15"/>
                      </a:lnTo>
                      <a:lnTo>
                        <a:pt x="17" y="31"/>
                      </a:lnTo>
                      <a:lnTo>
                        <a:pt x="32" y="0"/>
                      </a:lnTo>
                      <a:close/>
                    </a:path>
                  </a:pathLst>
                </a:custGeom>
                <a:noFill/>
                <a:ln w="12700" cap="rnd">
                  <a:solidFill>
                    <a:srgbClr val="000000"/>
                  </a:solidFill>
                  <a:prstDash val="solid"/>
                  <a:round/>
                  <a:headEnd/>
                  <a:tailEnd/>
                </a:ln>
              </p:spPr>
              <p:txBody>
                <a:bodyPr/>
                <a:lstStyle/>
                <a:p>
                  <a:endParaRPr lang="fr-FR"/>
                </a:p>
              </p:txBody>
            </p:sp>
            <p:sp>
              <p:nvSpPr>
                <p:cNvPr id="16813" name="Freeform 429"/>
                <p:cNvSpPr>
                  <a:spLocks/>
                </p:cNvSpPr>
                <p:nvPr/>
              </p:nvSpPr>
              <p:spPr bwMode="auto">
                <a:xfrm>
                  <a:off x="6109" y="23359"/>
                  <a:ext cx="24" cy="33"/>
                </a:xfrm>
                <a:custGeom>
                  <a:avLst/>
                  <a:gdLst/>
                  <a:ahLst/>
                  <a:cxnLst>
                    <a:cxn ang="0">
                      <a:pos x="12" y="0"/>
                    </a:cxn>
                    <a:cxn ang="0">
                      <a:pos x="0" y="33"/>
                    </a:cxn>
                    <a:cxn ang="0">
                      <a:pos x="24" y="33"/>
                    </a:cxn>
                    <a:cxn ang="0">
                      <a:pos x="12" y="0"/>
                    </a:cxn>
                  </a:cxnLst>
                  <a:rect l="0" t="0" r="r" b="b"/>
                  <a:pathLst>
                    <a:path w="24" h="33">
                      <a:moveTo>
                        <a:pt x="12" y="0"/>
                      </a:moveTo>
                      <a:lnTo>
                        <a:pt x="0" y="33"/>
                      </a:lnTo>
                      <a:lnTo>
                        <a:pt x="24" y="33"/>
                      </a:lnTo>
                      <a:lnTo>
                        <a:pt x="12" y="0"/>
                      </a:lnTo>
                      <a:close/>
                    </a:path>
                  </a:pathLst>
                </a:custGeom>
                <a:noFill/>
                <a:ln w="12700" cap="rnd">
                  <a:solidFill>
                    <a:srgbClr val="000000"/>
                  </a:solidFill>
                  <a:prstDash val="solid"/>
                  <a:round/>
                  <a:headEnd/>
                  <a:tailEnd/>
                </a:ln>
              </p:spPr>
              <p:txBody>
                <a:bodyPr/>
                <a:lstStyle/>
                <a:p>
                  <a:endParaRPr lang="fr-FR"/>
                </a:p>
              </p:txBody>
            </p:sp>
            <p:sp>
              <p:nvSpPr>
                <p:cNvPr id="16814" name="Freeform 430"/>
                <p:cNvSpPr>
                  <a:spLocks/>
                </p:cNvSpPr>
                <p:nvPr/>
              </p:nvSpPr>
              <p:spPr bwMode="auto">
                <a:xfrm>
                  <a:off x="6063" y="23383"/>
                  <a:ext cx="32" cy="31"/>
                </a:xfrm>
                <a:custGeom>
                  <a:avLst/>
                  <a:gdLst/>
                  <a:ahLst/>
                  <a:cxnLst>
                    <a:cxn ang="0">
                      <a:pos x="0" y="0"/>
                    </a:cxn>
                    <a:cxn ang="0">
                      <a:pos x="15" y="31"/>
                    </a:cxn>
                    <a:cxn ang="0">
                      <a:pos x="32" y="15"/>
                    </a:cxn>
                    <a:cxn ang="0">
                      <a:pos x="0" y="0"/>
                    </a:cxn>
                  </a:cxnLst>
                  <a:rect l="0" t="0" r="r" b="b"/>
                  <a:pathLst>
                    <a:path w="32" h="31">
                      <a:moveTo>
                        <a:pt x="0" y="0"/>
                      </a:moveTo>
                      <a:lnTo>
                        <a:pt x="15" y="31"/>
                      </a:lnTo>
                      <a:lnTo>
                        <a:pt x="32" y="15"/>
                      </a:lnTo>
                      <a:lnTo>
                        <a:pt x="0" y="0"/>
                      </a:lnTo>
                      <a:close/>
                    </a:path>
                  </a:pathLst>
                </a:custGeom>
                <a:noFill/>
                <a:ln w="12700" cap="rnd">
                  <a:solidFill>
                    <a:srgbClr val="000000"/>
                  </a:solidFill>
                  <a:prstDash val="solid"/>
                  <a:round/>
                  <a:headEnd/>
                  <a:tailEnd/>
                </a:ln>
              </p:spPr>
              <p:txBody>
                <a:bodyPr/>
                <a:lstStyle/>
                <a:p>
                  <a:endParaRPr lang="fr-FR"/>
                </a:p>
              </p:txBody>
            </p:sp>
            <p:sp>
              <p:nvSpPr>
                <p:cNvPr id="16815" name="Freeform 431"/>
                <p:cNvSpPr>
                  <a:spLocks/>
                </p:cNvSpPr>
                <p:nvPr/>
              </p:nvSpPr>
              <p:spPr bwMode="auto">
                <a:xfrm>
                  <a:off x="6039" y="23429"/>
                  <a:ext cx="33" cy="24"/>
                </a:xfrm>
                <a:custGeom>
                  <a:avLst/>
                  <a:gdLst/>
                  <a:ahLst/>
                  <a:cxnLst>
                    <a:cxn ang="0">
                      <a:pos x="0" y="12"/>
                    </a:cxn>
                    <a:cxn ang="0">
                      <a:pos x="33" y="24"/>
                    </a:cxn>
                    <a:cxn ang="0">
                      <a:pos x="33" y="0"/>
                    </a:cxn>
                    <a:cxn ang="0">
                      <a:pos x="0" y="12"/>
                    </a:cxn>
                  </a:cxnLst>
                  <a:rect l="0" t="0" r="r" b="b"/>
                  <a:pathLst>
                    <a:path w="33" h="24">
                      <a:moveTo>
                        <a:pt x="0" y="12"/>
                      </a:moveTo>
                      <a:lnTo>
                        <a:pt x="33" y="24"/>
                      </a:lnTo>
                      <a:lnTo>
                        <a:pt x="33" y="0"/>
                      </a:lnTo>
                      <a:lnTo>
                        <a:pt x="0" y="12"/>
                      </a:lnTo>
                      <a:close/>
                    </a:path>
                  </a:pathLst>
                </a:custGeom>
                <a:noFill/>
                <a:ln w="12700" cap="rnd">
                  <a:solidFill>
                    <a:srgbClr val="000000"/>
                  </a:solidFill>
                  <a:prstDash val="solid"/>
                  <a:round/>
                  <a:headEnd/>
                  <a:tailEnd/>
                </a:ln>
              </p:spPr>
              <p:txBody>
                <a:bodyPr/>
                <a:lstStyle/>
                <a:p>
                  <a:endParaRPr lang="fr-FR"/>
                </a:p>
              </p:txBody>
            </p:sp>
            <p:sp>
              <p:nvSpPr>
                <p:cNvPr id="16816" name="Freeform 432"/>
                <p:cNvSpPr>
                  <a:spLocks/>
                </p:cNvSpPr>
                <p:nvPr/>
              </p:nvSpPr>
              <p:spPr bwMode="auto">
                <a:xfrm>
                  <a:off x="6063" y="23467"/>
                  <a:ext cx="32" cy="32"/>
                </a:xfrm>
                <a:custGeom>
                  <a:avLst/>
                  <a:gdLst/>
                  <a:ahLst/>
                  <a:cxnLst>
                    <a:cxn ang="0">
                      <a:pos x="0" y="32"/>
                    </a:cxn>
                    <a:cxn ang="0">
                      <a:pos x="32" y="17"/>
                    </a:cxn>
                    <a:cxn ang="0">
                      <a:pos x="15" y="0"/>
                    </a:cxn>
                    <a:cxn ang="0">
                      <a:pos x="0" y="32"/>
                    </a:cxn>
                  </a:cxnLst>
                  <a:rect l="0" t="0" r="r" b="b"/>
                  <a:pathLst>
                    <a:path w="32" h="32">
                      <a:moveTo>
                        <a:pt x="0" y="32"/>
                      </a:moveTo>
                      <a:lnTo>
                        <a:pt x="32" y="17"/>
                      </a:lnTo>
                      <a:lnTo>
                        <a:pt x="15" y="0"/>
                      </a:lnTo>
                      <a:lnTo>
                        <a:pt x="0" y="32"/>
                      </a:lnTo>
                      <a:close/>
                    </a:path>
                  </a:pathLst>
                </a:custGeom>
                <a:noFill/>
                <a:ln w="12700" cap="rnd">
                  <a:solidFill>
                    <a:srgbClr val="000000"/>
                  </a:solidFill>
                  <a:prstDash val="solid"/>
                  <a:round/>
                  <a:headEnd/>
                  <a:tailEnd/>
                </a:ln>
              </p:spPr>
              <p:txBody>
                <a:bodyPr/>
                <a:lstStyle/>
                <a:p>
                  <a:endParaRPr lang="fr-FR"/>
                </a:p>
              </p:txBody>
            </p:sp>
            <p:sp>
              <p:nvSpPr>
                <p:cNvPr id="16817" name="Freeform 433"/>
                <p:cNvSpPr>
                  <a:spLocks/>
                </p:cNvSpPr>
                <p:nvPr/>
              </p:nvSpPr>
              <p:spPr bwMode="auto">
                <a:xfrm>
                  <a:off x="6109" y="23490"/>
                  <a:ext cx="24" cy="33"/>
                </a:xfrm>
                <a:custGeom>
                  <a:avLst/>
                  <a:gdLst/>
                  <a:ahLst/>
                  <a:cxnLst>
                    <a:cxn ang="0">
                      <a:pos x="12" y="33"/>
                    </a:cxn>
                    <a:cxn ang="0">
                      <a:pos x="24" y="0"/>
                    </a:cxn>
                    <a:cxn ang="0">
                      <a:pos x="0" y="0"/>
                    </a:cxn>
                    <a:cxn ang="0">
                      <a:pos x="12" y="33"/>
                    </a:cxn>
                  </a:cxnLst>
                  <a:rect l="0" t="0" r="r" b="b"/>
                  <a:pathLst>
                    <a:path w="24" h="33">
                      <a:moveTo>
                        <a:pt x="12" y="33"/>
                      </a:moveTo>
                      <a:lnTo>
                        <a:pt x="24" y="0"/>
                      </a:lnTo>
                      <a:lnTo>
                        <a:pt x="0" y="0"/>
                      </a:lnTo>
                      <a:lnTo>
                        <a:pt x="12" y="33"/>
                      </a:lnTo>
                      <a:close/>
                    </a:path>
                  </a:pathLst>
                </a:custGeom>
                <a:noFill/>
                <a:ln w="12700" cap="rnd">
                  <a:solidFill>
                    <a:srgbClr val="000000"/>
                  </a:solidFill>
                  <a:prstDash val="solid"/>
                  <a:round/>
                  <a:headEnd/>
                  <a:tailEnd/>
                </a:ln>
              </p:spPr>
              <p:txBody>
                <a:bodyPr/>
                <a:lstStyle/>
                <a:p>
                  <a:endParaRPr lang="fr-FR"/>
                </a:p>
              </p:txBody>
            </p:sp>
            <p:sp>
              <p:nvSpPr>
                <p:cNvPr id="16818" name="Freeform 434"/>
                <p:cNvSpPr>
                  <a:spLocks/>
                </p:cNvSpPr>
                <p:nvPr/>
              </p:nvSpPr>
              <p:spPr bwMode="auto">
                <a:xfrm>
                  <a:off x="6147" y="23467"/>
                  <a:ext cx="32" cy="32"/>
                </a:xfrm>
                <a:custGeom>
                  <a:avLst/>
                  <a:gdLst/>
                  <a:ahLst/>
                  <a:cxnLst>
                    <a:cxn ang="0">
                      <a:pos x="32" y="32"/>
                    </a:cxn>
                    <a:cxn ang="0">
                      <a:pos x="17" y="0"/>
                    </a:cxn>
                    <a:cxn ang="0">
                      <a:pos x="0" y="17"/>
                    </a:cxn>
                    <a:cxn ang="0">
                      <a:pos x="32" y="32"/>
                    </a:cxn>
                  </a:cxnLst>
                  <a:rect l="0" t="0" r="r" b="b"/>
                  <a:pathLst>
                    <a:path w="32" h="32">
                      <a:moveTo>
                        <a:pt x="32" y="32"/>
                      </a:moveTo>
                      <a:lnTo>
                        <a:pt x="17" y="0"/>
                      </a:lnTo>
                      <a:lnTo>
                        <a:pt x="0" y="17"/>
                      </a:lnTo>
                      <a:lnTo>
                        <a:pt x="32" y="32"/>
                      </a:lnTo>
                      <a:close/>
                    </a:path>
                  </a:pathLst>
                </a:custGeom>
                <a:noFill/>
                <a:ln w="12700" cap="rnd">
                  <a:solidFill>
                    <a:srgbClr val="000000"/>
                  </a:solidFill>
                  <a:prstDash val="solid"/>
                  <a:round/>
                  <a:headEnd/>
                  <a:tailEnd/>
                </a:ln>
              </p:spPr>
              <p:txBody>
                <a:bodyPr/>
                <a:lstStyle/>
                <a:p>
                  <a:endParaRPr lang="fr-FR"/>
                </a:p>
              </p:txBody>
            </p:sp>
            <p:sp>
              <p:nvSpPr>
                <p:cNvPr id="16819" name="Oval 435"/>
                <p:cNvSpPr>
                  <a:spLocks noChangeArrowheads="1"/>
                </p:cNvSpPr>
                <p:nvPr/>
              </p:nvSpPr>
              <p:spPr bwMode="auto">
                <a:xfrm>
                  <a:off x="6080" y="23400"/>
                  <a:ext cx="82" cy="82"/>
                </a:xfrm>
                <a:prstGeom prst="ellipse">
                  <a:avLst/>
                </a:prstGeom>
                <a:noFill/>
                <a:ln w="12700" cap="rnd">
                  <a:solidFill>
                    <a:srgbClr val="000000"/>
                  </a:solidFill>
                  <a:round/>
                  <a:headEnd/>
                  <a:tailEnd/>
                </a:ln>
              </p:spPr>
              <p:txBody>
                <a:bodyPr/>
                <a:lstStyle/>
                <a:p>
                  <a:endParaRPr lang="fr-FR"/>
                </a:p>
              </p:txBody>
            </p:sp>
          </p:grpSp>
          <p:grpSp>
            <p:nvGrpSpPr>
              <p:cNvPr id="16839" name="Group 455"/>
              <p:cNvGrpSpPr>
                <a:grpSpLocks/>
              </p:cNvGrpSpPr>
              <p:nvPr/>
            </p:nvGrpSpPr>
            <p:grpSpPr bwMode="auto">
              <a:xfrm>
                <a:off x="5856" y="23359"/>
                <a:ext cx="164" cy="164"/>
                <a:chOff x="5856" y="23359"/>
                <a:chExt cx="164" cy="164"/>
              </a:xfrm>
            </p:grpSpPr>
            <p:sp>
              <p:nvSpPr>
                <p:cNvPr id="16821" name="Freeform 437"/>
                <p:cNvSpPr>
                  <a:spLocks/>
                </p:cNvSpPr>
                <p:nvPr/>
              </p:nvSpPr>
              <p:spPr bwMode="auto">
                <a:xfrm>
                  <a:off x="5987" y="23429"/>
                  <a:ext cx="33" cy="24"/>
                </a:xfrm>
                <a:custGeom>
                  <a:avLst/>
                  <a:gdLst/>
                  <a:ahLst/>
                  <a:cxnLst>
                    <a:cxn ang="0">
                      <a:pos x="33" y="12"/>
                    </a:cxn>
                    <a:cxn ang="0">
                      <a:pos x="0" y="0"/>
                    </a:cxn>
                    <a:cxn ang="0">
                      <a:pos x="0" y="24"/>
                    </a:cxn>
                    <a:cxn ang="0">
                      <a:pos x="33" y="12"/>
                    </a:cxn>
                  </a:cxnLst>
                  <a:rect l="0" t="0" r="r" b="b"/>
                  <a:pathLst>
                    <a:path w="33" h="24">
                      <a:moveTo>
                        <a:pt x="33" y="12"/>
                      </a:moveTo>
                      <a:lnTo>
                        <a:pt x="0" y="0"/>
                      </a:lnTo>
                      <a:lnTo>
                        <a:pt x="0" y="24"/>
                      </a:lnTo>
                      <a:lnTo>
                        <a:pt x="33" y="12"/>
                      </a:lnTo>
                      <a:close/>
                    </a:path>
                  </a:pathLst>
                </a:custGeom>
                <a:solidFill>
                  <a:srgbClr val="FFFF00"/>
                </a:solidFill>
                <a:ln w="9525">
                  <a:noFill/>
                  <a:round/>
                  <a:headEnd/>
                  <a:tailEnd/>
                </a:ln>
              </p:spPr>
              <p:txBody>
                <a:bodyPr/>
                <a:lstStyle/>
                <a:p>
                  <a:endParaRPr lang="fr-FR"/>
                </a:p>
              </p:txBody>
            </p:sp>
            <p:sp>
              <p:nvSpPr>
                <p:cNvPr id="16822" name="Freeform 438"/>
                <p:cNvSpPr>
                  <a:spLocks/>
                </p:cNvSpPr>
                <p:nvPr/>
              </p:nvSpPr>
              <p:spPr bwMode="auto">
                <a:xfrm>
                  <a:off x="5964" y="23383"/>
                  <a:ext cx="32" cy="31"/>
                </a:xfrm>
                <a:custGeom>
                  <a:avLst/>
                  <a:gdLst/>
                  <a:ahLst/>
                  <a:cxnLst>
                    <a:cxn ang="0">
                      <a:pos x="32" y="0"/>
                    </a:cxn>
                    <a:cxn ang="0">
                      <a:pos x="0" y="15"/>
                    </a:cxn>
                    <a:cxn ang="0">
                      <a:pos x="17" y="31"/>
                    </a:cxn>
                    <a:cxn ang="0">
                      <a:pos x="32" y="0"/>
                    </a:cxn>
                  </a:cxnLst>
                  <a:rect l="0" t="0" r="r" b="b"/>
                  <a:pathLst>
                    <a:path w="32" h="31">
                      <a:moveTo>
                        <a:pt x="32" y="0"/>
                      </a:moveTo>
                      <a:lnTo>
                        <a:pt x="0" y="15"/>
                      </a:lnTo>
                      <a:lnTo>
                        <a:pt x="17" y="31"/>
                      </a:lnTo>
                      <a:lnTo>
                        <a:pt x="32" y="0"/>
                      </a:lnTo>
                      <a:close/>
                    </a:path>
                  </a:pathLst>
                </a:custGeom>
                <a:solidFill>
                  <a:srgbClr val="FFFF00"/>
                </a:solidFill>
                <a:ln w="9525">
                  <a:noFill/>
                  <a:round/>
                  <a:headEnd/>
                  <a:tailEnd/>
                </a:ln>
              </p:spPr>
              <p:txBody>
                <a:bodyPr/>
                <a:lstStyle/>
                <a:p>
                  <a:endParaRPr lang="fr-FR"/>
                </a:p>
              </p:txBody>
            </p:sp>
            <p:sp>
              <p:nvSpPr>
                <p:cNvPr id="16823" name="Freeform 439"/>
                <p:cNvSpPr>
                  <a:spLocks/>
                </p:cNvSpPr>
                <p:nvPr/>
              </p:nvSpPr>
              <p:spPr bwMode="auto">
                <a:xfrm>
                  <a:off x="5926" y="23359"/>
                  <a:ext cx="24" cy="33"/>
                </a:xfrm>
                <a:custGeom>
                  <a:avLst/>
                  <a:gdLst/>
                  <a:ahLst/>
                  <a:cxnLst>
                    <a:cxn ang="0">
                      <a:pos x="12" y="0"/>
                    </a:cxn>
                    <a:cxn ang="0">
                      <a:pos x="0" y="33"/>
                    </a:cxn>
                    <a:cxn ang="0">
                      <a:pos x="24" y="33"/>
                    </a:cxn>
                    <a:cxn ang="0">
                      <a:pos x="12" y="0"/>
                    </a:cxn>
                  </a:cxnLst>
                  <a:rect l="0" t="0" r="r" b="b"/>
                  <a:pathLst>
                    <a:path w="24" h="33">
                      <a:moveTo>
                        <a:pt x="12" y="0"/>
                      </a:moveTo>
                      <a:lnTo>
                        <a:pt x="0" y="33"/>
                      </a:lnTo>
                      <a:lnTo>
                        <a:pt x="24" y="33"/>
                      </a:lnTo>
                      <a:lnTo>
                        <a:pt x="12" y="0"/>
                      </a:lnTo>
                      <a:close/>
                    </a:path>
                  </a:pathLst>
                </a:custGeom>
                <a:solidFill>
                  <a:srgbClr val="FFFF00"/>
                </a:solidFill>
                <a:ln w="9525">
                  <a:noFill/>
                  <a:round/>
                  <a:headEnd/>
                  <a:tailEnd/>
                </a:ln>
              </p:spPr>
              <p:txBody>
                <a:bodyPr/>
                <a:lstStyle/>
                <a:p>
                  <a:endParaRPr lang="fr-FR"/>
                </a:p>
              </p:txBody>
            </p:sp>
            <p:sp>
              <p:nvSpPr>
                <p:cNvPr id="16824" name="Freeform 440"/>
                <p:cNvSpPr>
                  <a:spLocks/>
                </p:cNvSpPr>
                <p:nvPr/>
              </p:nvSpPr>
              <p:spPr bwMode="auto">
                <a:xfrm>
                  <a:off x="5880" y="23383"/>
                  <a:ext cx="32" cy="31"/>
                </a:xfrm>
                <a:custGeom>
                  <a:avLst/>
                  <a:gdLst/>
                  <a:ahLst/>
                  <a:cxnLst>
                    <a:cxn ang="0">
                      <a:pos x="0" y="0"/>
                    </a:cxn>
                    <a:cxn ang="0">
                      <a:pos x="15" y="31"/>
                    </a:cxn>
                    <a:cxn ang="0">
                      <a:pos x="32" y="15"/>
                    </a:cxn>
                    <a:cxn ang="0">
                      <a:pos x="0" y="0"/>
                    </a:cxn>
                  </a:cxnLst>
                  <a:rect l="0" t="0" r="r" b="b"/>
                  <a:pathLst>
                    <a:path w="32" h="31">
                      <a:moveTo>
                        <a:pt x="0" y="0"/>
                      </a:moveTo>
                      <a:lnTo>
                        <a:pt x="15" y="31"/>
                      </a:lnTo>
                      <a:lnTo>
                        <a:pt x="32" y="15"/>
                      </a:lnTo>
                      <a:lnTo>
                        <a:pt x="0" y="0"/>
                      </a:lnTo>
                      <a:close/>
                    </a:path>
                  </a:pathLst>
                </a:custGeom>
                <a:solidFill>
                  <a:srgbClr val="FFFF00"/>
                </a:solidFill>
                <a:ln w="9525">
                  <a:noFill/>
                  <a:round/>
                  <a:headEnd/>
                  <a:tailEnd/>
                </a:ln>
              </p:spPr>
              <p:txBody>
                <a:bodyPr/>
                <a:lstStyle/>
                <a:p>
                  <a:endParaRPr lang="fr-FR"/>
                </a:p>
              </p:txBody>
            </p:sp>
            <p:sp>
              <p:nvSpPr>
                <p:cNvPr id="16825" name="Freeform 441"/>
                <p:cNvSpPr>
                  <a:spLocks/>
                </p:cNvSpPr>
                <p:nvPr/>
              </p:nvSpPr>
              <p:spPr bwMode="auto">
                <a:xfrm>
                  <a:off x="5856" y="23429"/>
                  <a:ext cx="33" cy="24"/>
                </a:xfrm>
                <a:custGeom>
                  <a:avLst/>
                  <a:gdLst/>
                  <a:ahLst/>
                  <a:cxnLst>
                    <a:cxn ang="0">
                      <a:pos x="0" y="12"/>
                    </a:cxn>
                    <a:cxn ang="0">
                      <a:pos x="33" y="24"/>
                    </a:cxn>
                    <a:cxn ang="0">
                      <a:pos x="33" y="0"/>
                    </a:cxn>
                    <a:cxn ang="0">
                      <a:pos x="0" y="12"/>
                    </a:cxn>
                  </a:cxnLst>
                  <a:rect l="0" t="0" r="r" b="b"/>
                  <a:pathLst>
                    <a:path w="33" h="24">
                      <a:moveTo>
                        <a:pt x="0" y="12"/>
                      </a:moveTo>
                      <a:lnTo>
                        <a:pt x="33" y="24"/>
                      </a:lnTo>
                      <a:lnTo>
                        <a:pt x="33" y="0"/>
                      </a:lnTo>
                      <a:lnTo>
                        <a:pt x="0" y="12"/>
                      </a:lnTo>
                      <a:close/>
                    </a:path>
                  </a:pathLst>
                </a:custGeom>
                <a:solidFill>
                  <a:srgbClr val="FFFF00"/>
                </a:solidFill>
                <a:ln w="9525">
                  <a:noFill/>
                  <a:round/>
                  <a:headEnd/>
                  <a:tailEnd/>
                </a:ln>
              </p:spPr>
              <p:txBody>
                <a:bodyPr/>
                <a:lstStyle/>
                <a:p>
                  <a:endParaRPr lang="fr-FR"/>
                </a:p>
              </p:txBody>
            </p:sp>
            <p:sp>
              <p:nvSpPr>
                <p:cNvPr id="16826" name="Freeform 442"/>
                <p:cNvSpPr>
                  <a:spLocks/>
                </p:cNvSpPr>
                <p:nvPr/>
              </p:nvSpPr>
              <p:spPr bwMode="auto">
                <a:xfrm>
                  <a:off x="5880" y="23467"/>
                  <a:ext cx="32" cy="32"/>
                </a:xfrm>
                <a:custGeom>
                  <a:avLst/>
                  <a:gdLst/>
                  <a:ahLst/>
                  <a:cxnLst>
                    <a:cxn ang="0">
                      <a:pos x="0" y="32"/>
                    </a:cxn>
                    <a:cxn ang="0">
                      <a:pos x="32" y="17"/>
                    </a:cxn>
                    <a:cxn ang="0">
                      <a:pos x="15" y="0"/>
                    </a:cxn>
                    <a:cxn ang="0">
                      <a:pos x="0" y="32"/>
                    </a:cxn>
                  </a:cxnLst>
                  <a:rect l="0" t="0" r="r" b="b"/>
                  <a:pathLst>
                    <a:path w="32" h="32">
                      <a:moveTo>
                        <a:pt x="0" y="32"/>
                      </a:moveTo>
                      <a:lnTo>
                        <a:pt x="32" y="17"/>
                      </a:lnTo>
                      <a:lnTo>
                        <a:pt x="15" y="0"/>
                      </a:lnTo>
                      <a:lnTo>
                        <a:pt x="0" y="32"/>
                      </a:lnTo>
                      <a:close/>
                    </a:path>
                  </a:pathLst>
                </a:custGeom>
                <a:solidFill>
                  <a:srgbClr val="FFFF00"/>
                </a:solidFill>
                <a:ln w="9525">
                  <a:noFill/>
                  <a:round/>
                  <a:headEnd/>
                  <a:tailEnd/>
                </a:ln>
              </p:spPr>
              <p:txBody>
                <a:bodyPr/>
                <a:lstStyle/>
                <a:p>
                  <a:endParaRPr lang="fr-FR"/>
                </a:p>
              </p:txBody>
            </p:sp>
            <p:sp>
              <p:nvSpPr>
                <p:cNvPr id="16827" name="Freeform 443"/>
                <p:cNvSpPr>
                  <a:spLocks/>
                </p:cNvSpPr>
                <p:nvPr/>
              </p:nvSpPr>
              <p:spPr bwMode="auto">
                <a:xfrm>
                  <a:off x="5926" y="23490"/>
                  <a:ext cx="24" cy="33"/>
                </a:xfrm>
                <a:custGeom>
                  <a:avLst/>
                  <a:gdLst/>
                  <a:ahLst/>
                  <a:cxnLst>
                    <a:cxn ang="0">
                      <a:pos x="12" y="33"/>
                    </a:cxn>
                    <a:cxn ang="0">
                      <a:pos x="24" y="0"/>
                    </a:cxn>
                    <a:cxn ang="0">
                      <a:pos x="0" y="0"/>
                    </a:cxn>
                    <a:cxn ang="0">
                      <a:pos x="12" y="33"/>
                    </a:cxn>
                  </a:cxnLst>
                  <a:rect l="0" t="0" r="r" b="b"/>
                  <a:pathLst>
                    <a:path w="24" h="33">
                      <a:moveTo>
                        <a:pt x="12" y="33"/>
                      </a:moveTo>
                      <a:lnTo>
                        <a:pt x="24" y="0"/>
                      </a:lnTo>
                      <a:lnTo>
                        <a:pt x="0" y="0"/>
                      </a:lnTo>
                      <a:lnTo>
                        <a:pt x="12" y="33"/>
                      </a:lnTo>
                      <a:close/>
                    </a:path>
                  </a:pathLst>
                </a:custGeom>
                <a:solidFill>
                  <a:srgbClr val="FFFF00"/>
                </a:solidFill>
                <a:ln w="9525">
                  <a:noFill/>
                  <a:round/>
                  <a:headEnd/>
                  <a:tailEnd/>
                </a:ln>
              </p:spPr>
              <p:txBody>
                <a:bodyPr/>
                <a:lstStyle/>
                <a:p>
                  <a:endParaRPr lang="fr-FR"/>
                </a:p>
              </p:txBody>
            </p:sp>
            <p:sp>
              <p:nvSpPr>
                <p:cNvPr id="16828" name="Freeform 444"/>
                <p:cNvSpPr>
                  <a:spLocks/>
                </p:cNvSpPr>
                <p:nvPr/>
              </p:nvSpPr>
              <p:spPr bwMode="auto">
                <a:xfrm>
                  <a:off x="5964" y="23467"/>
                  <a:ext cx="32" cy="32"/>
                </a:xfrm>
                <a:custGeom>
                  <a:avLst/>
                  <a:gdLst/>
                  <a:ahLst/>
                  <a:cxnLst>
                    <a:cxn ang="0">
                      <a:pos x="32" y="32"/>
                    </a:cxn>
                    <a:cxn ang="0">
                      <a:pos x="17" y="0"/>
                    </a:cxn>
                    <a:cxn ang="0">
                      <a:pos x="0" y="17"/>
                    </a:cxn>
                    <a:cxn ang="0">
                      <a:pos x="32" y="32"/>
                    </a:cxn>
                  </a:cxnLst>
                  <a:rect l="0" t="0" r="r" b="b"/>
                  <a:pathLst>
                    <a:path w="32" h="32">
                      <a:moveTo>
                        <a:pt x="32" y="32"/>
                      </a:moveTo>
                      <a:lnTo>
                        <a:pt x="17" y="0"/>
                      </a:lnTo>
                      <a:lnTo>
                        <a:pt x="0" y="17"/>
                      </a:lnTo>
                      <a:lnTo>
                        <a:pt x="32" y="32"/>
                      </a:lnTo>
                      <a:close/>
                    </a:path>
                  </a:pathLst>
                </a:custGeom>
                <a:solidFill>
                  <a:srgbClr val="FFFF00"/>
                </a:solidFill>
                <a:ln w="9525">
                  <a:noFill/>
                  <a:round/>
                  <a:headEnd/>
                  <a:tailEnd/>
                </a:ln>
              </p:spPr>
              <p:txBody>
                <a:bodyPr/>
                <a:lstStyle/>
                <a:p>
                  <a:endParaRPr lang="fr-FR"/>
                </a:p>
              </p:txBody>
            </p:sp>
            <p:sp>
              <p:nvSpPr>
                <p:cNvPr id="16829" name="Oval 445"/>
                <p:cNvSpPr>
                  <a:spLocks noChangeArrowheads="1"/>
                </p:cNvSpPr>
                <p:nvPr/>
              </p:nvSpPr>
              <p:spPr bwMode="auto">
                <a:xfrm>
                  <a:off x="5897" y="23400"/>
                  <a:ext cx="82" cy="82"/>
                </a:xfrm>
                <a:prstGeom prst="ellipse">
                  <a:avLst/>
                </a:prstGeom>
                <a:solidFill>
                  <a:srgbClr val="FFFF00"/>
                </a:solidFill>
                <a:ln w="0">
                  <a:solidFill>
                    <a:srgbClr val="000000"/>
                  </a:solidFill>
                  <a:round/>
                  <a:headEnd/>
                  <a:tailEnd/>
                </a:ln>
              </p:spPr>
              <p:txBody>
                <a:bodyPr/>
                <a:lstStyle/>
                <a:p>
                  <a:endParaRPr lang="fr-FR"/>
                </a:p>
              </p:txBody>
            </p:sp>
            <p:sp>
              <p:nvSpPr>
                <p:cNvPr id="16830" name="Freeform 446"/>
                <p:cNvSpPr>
                  <a:spLocks/>
                </p:cNvSpPr>
                <p:nvPr/>
              </p:nvSpPr>
              <p:spPr bwMode="auto">
                <a:xfrm>
                  <a:off x="5987" y="23429"/>
                  <a:ext cx="33" cy="24"/>
                </a:xfrm>
                <a:custGeom>
                  <a:avLst/>
                  <a:gdLst/>
                  <a:ahLst/>
                  <a:cxnLst>
                    <a:cxn ang="0">
                      <a:pos x="33" y="12"/>
                    </a:cxn>
                    <a:cxn ang="0">
                      <a:pos x="0" y="0"/>
                    </a:cxn>
                    <a:cxn ang="0">
                      <a:pos x="0" y="24"/>
                    </a:cxn>
                    <a:cxn ang="0">
                      <a:pos x="33" y="12"/>
                    </a:cxn>
                  </a:cxnLst>
                  <a:rect l="0" t="0" r="r" b="b"/>
                  <a:pathLst>
                    <a:path w="33" h="24">
                      <a:moveTo>
                        <a:pt x="33" y="12"/>
                      </a:moveTo>
                      <a:lnTo>
                        <a:pt x="0" y="0"/>
                      </a:lnTo>
                      <a:lnTo>
                        <a:pt x="0" y="24"/>
                      </a:lnTo>
                      <a:lnTo>
                        <a:pt x="33" y="12"/>
                      </a:lnTo>
                      <a:close/>
                    </a:path>
                  </a:pathLst>
                </a:custGeom>
                <a:noFill/>
                <a:ln w="12700" cap="rnd">
                  <a:solidFill>
                    <a:srgbClr val="000000"/>
                  </a:solidFill>
                  <a:prstDash val="solid"/>
                  <a:round/>
                  <a:headEnd/>
                  <a:tailEnd/>
                </a:ln>
              </p:spPr>
              <p:txBody>
                <a:bodyPr/>
                <a:lstStyle/>
                <a:p>
                  <a:endParaRPr lang="fr-FR"/>
                </a:p>
              </p:txBody>
            </p:sp>
            <p:sp>
              <p:nvSpPr>
                <p:cNvPr id="16831" name="Freeform 447"/>
                <p:cNvSpPr>
                  <a:spLocks/>
                </p:cNvSpPr>
                <p:nvPr/>
              </p:nvSpPr>
              <p:spPr bwMode="auto">
                <a:xfrm>
                  <a:off x="5964" y="23383"/>
                  <a:ext cx="32" cy="31"/>
                </a:xfrm>
                <a:custGeom>
                  <a:avLst/>
                  <a:gdLst/>
                  <a:ahLst/>
                  <a:cxnLst>
                    <a:cxn ang="0">
                      <a:pos x="32" y="0"/>
                    </a:cxn>
                    <a:cxn ang="0">
                      <a:pos x="0" y="15"/>
                    </a:cxn>
                    <a:cxn ang="0">
                      <a:pos x="17" y="31"/>
                    </a:cxn>
                    <a:cxn ang="0">
                      <a:pos x="32" y="0"/>
                    </a:cxn>
                  </a:cxnLst>
                  <a:rect l="0" t="0" r="r" b="b"/>
                  <a:pathLst>
                    <a:path w="32" h="31">
                      <a:moveTo>
                        <a:pt x="32" y="0"/>
                      </a:moveTo>
                      <a:lnTo>
                        <a:pt x="0" y="15"/>
                      </a:lnTo>
                      <a:lnTo>
                        <a:pt x="17" y="31"/>
                      </a:lnTo>
                      <a:lnTo>
                        <a:pt x="32" y="0"/>
                      </a:lnTo>
                      <a:close/>
                    </a:path>
                  </a:pathLst>
                </a:custGeom>
                <a:noFill/>
                <a:ln w="12700" cap="rnd">
                  <a:solidFill>
                    <a:srgbClr val="000000"/>
                  </a:solidFill>
                  <a:prstDash val="solid"/>
                  <a:round/>
                  <a:headEnd/>
                  <a:tailEnd/>
                </a:ln>
              </p:spPr>
              <p:txBody>
                <a:bodyPr/>
                <a:lstStyle/>
                <a:p>
                  <a:endParaRPr lang="fr-FR"/>
                </a:p>
              </p:txBody>
            </p:sp>
            <p:sp>
              <p:nvSpPr>
                <p:cNvPr id="16832" name="Freeform 448"/>
                <p:cNvSpPr>
                  <a:spLocks/>
                </p:cNvSpPr>
                <p:nvPr/>
              </p:nvSpPr>
              <p:spPr bwMode="auto">
                <a:xfrm>
                  <a:off x="5926" y="23359"/>
                  <a:ext cx="24" cy="33"/>
                </a:xfrm>
                <a:custGeom>
                  <a:avLst/>
                  <a:gdLst/>
                  <a:ahLst/>
                  <a:cxnLst>
                    <a:cxn ang="0">
                      <a:pos x="12" y="0"/>
                    </a:cxn>
                    <a:cxn ang="0">
                      <a:pos x="0" y="33"/>
                    </a:cxn>
                    <a:cxn ang="0">
                      <a:pos x="24" y="33"/>
                    </a:cxn>
                    <a:cxn ang="0">
                      <a:pos x="12" y="0"/>
                    </a:cxn>
                  </a:cxnLst>
                  <a:rect l="0" t="0" r="r" b="b"/>
                  <a:pathLst>
                    <a:path w="24" h="33">
                      <a:moveTo>
                        <a:pt x="12" y="0"/>
                      </a:moveTo>
                      <a:lnTo>
                        <a:pt x="0" y="33"/>
                      </a:lnTo>
                      <a:lnTo>
                        <a:pt x="24" y="33"/>
                      </a:lnTo>
                      <a:lnTo>
                        <a:pt x="12" y="0"/>
                      </a:lnTo>
                      <a:close/>
                    </a:path>
                  </a:pathLst>
                </a:custGeom>
                <a:noFill/>
                <a:ln w="12700" cap="rnd">
                  <a:solidFill>
                    <a:srgbClr val="000000"/>
                  </a:solidFill>
                  <a:prstDash val="solid"/>
                  <a:round/>
                  <a:headEnd/>
                  <a:tailEnd/>
                </a:ln>
              </p:spPr>
              <p:txBody>
                <a:bodyPr/>
                <a:lstStyle/>
                <a:p>
                  <a:endParaRPr lang="fr-FR"/>
                </a:p>
              </p:txBody>
            </p:sp>
            <p:sp>
              <p:nvSpPr>
                <p:cNvPr id="16833" name="Freeform 449"/>
                <p:cNvSpPr>
                  <a:spLocks/>
                </p:cNvSpPr>
                <p:nvPr/>
              </p:nvSpPr>
              <p:spPr bwMode="auto">
                <a:xfrm>
                  <a:off x="5880" y="23383"/>
                  <a:ext cx="32" cy="31"/>
                </a:xfrm>
                <a:custGeom>
                  <a:avLst/>
                  <a:gdLst/>
                  <a:ahLst/>
                  <a:cxnLst>
                    <a:cxn ang="0">
                      <a:pos x="0" y="0"/>
                    </a:cxn>
                    <a:cxn ang="0">
                      <a:pos x="15" y="31"/>
                    </a:cxn>
                    <a:cxn ang="0">
                      <a:pos x="32" y="15"/>
                    </a:cxn>
                    <a:cxn ang="0">
                      <a:pos x="0" y="0"/>
                    </a:cxn>
                  </a:cxnLst>
                  <a:rect l="0" t="0" r="r" b="b"/>
                  <a:pathLst>
                    <a:path w="32" h="31">
                      <a:moveTo>
                        <a:pt x="0" y="0"/>
                      </a:moveTo>
                      <a:lnTo>
                        <a:pt x="15" y="31"/>
                      </a:lnTo>
                      <a:lnTo>
                        <a:pt x="32" y="15"/>
                      </a:lnTo>
                      <a:lnTo>
                        <a:pt x="0" y="0"/>
                      </a:lnTo>
                      <a:close/>
                    </a:path>
                  </a:pathLst>
                </a:custGeom>
                <a:noFill/>
                <a:ln w="12700" cap="rnd">
                  <a:solidFill>
                    <a:srgbClr val="000000"/>
                  </a:solidFill>
                  <a:prstDash val="solid"/>
                  <a:round/>
                  <a:headEnd/>
                  <a:tailEnd/>
                </a:ln>
              </p:spPr>
              <p:txBody>
                <a:bodyPr/>
                <a:lstStyle/>
                <a:p>
                  <a:endParaRPr lang="fr-FR"/>
                </a:p>
              </p:txBody>
            </p:sp>
            <p:sp>
              <p:nvSpPr>
                <p:cNvPr id="16834" name="Freeform 450"/>
                <p:cNvSpPr>
                  <a:spLocks/>
                </p:cNvSpPr>
                <p:nvPr/>
              </p:nvSpPr>
              <p:spPr bwMode="auto">
                <a:xfrm>
                  <a:off x="5856" y="23429"/>
                  <a:ext cx="33" cy="24"/>
                </a:xfrm>
                <a:custGeom>
                  <a:avLst/>
                  <a:gdLst/>
                  <a:ahLst/>
                  <a:cxnLst>
                    <a:cxn ang="0">
                      <a:pos x="0" y="12"/>
                    </a:cxn>
                    <a:cxn ang="0">
                      <a:pos x="33" y="24"/>
                    </a:cxn>
                    <a:cxn ang="0">
                      <a:pos x="33" y="0"/>
                    </a:cxn>
                    <a:cxn ang="0">
                      <a:pos x="0" y="12"/>
                    </a:cxn>
                  </a:cxnLst>
                  <a:rect l="0" t="0" r="r" b="b"/>
                  <a:pathLst>
                    <a:path w="33" h="24">
                      <a:moveTo>
                        <a:pt x="0" y="12"/>
                      </a:moveTo>
                      <a:lnTo>
                        <a:pt x="33" y="24"/>
                      </a:lnTo>
                      <a:lnTo>
                        <a:pt x="33" y="0"/>
                      </a:lnTo>
                      <a:lnTo>
                        <a:pt x="0" y="12"/>
                      </a:lnTo>
                      <a:close/>
                    </a:path>
                  </a:pathLst>
                </a:custGeom>
                <a:noFill/>
                <a:ln w="12700" cap="rnd">
                  <a:solidFill>
                    <a:srgbClr val="000000"/>
                  </a:solidFill>
                  <a:prstDash val="solid"/>
                  <a:round/>
                  <a:headEnd/>
                  <a:tailEnd/>
                </a:ln>
              </p:spPr>
              <p:txBody>
                <a:bodyPr/>
                <a:lstStyle/>
                <a:p>
                  <a:endParaRPr lang="fr-FR"/>
                </a:p>
              </p:txBody>
            </p:sp>
            <p:sp>
              <p:nvSpPr>
                <p:cNvPr id="16835" name="Freeform 451"/>
                <p:cNvSpPr>
                  <a:spLocks/>
                </p:cNvSpPr>
                <p:nvPr/>
              </p:nvSpPr>
              <p:spPr bwMode="auto">
                <a:xfrm>
                  <a:off x="5880" y="23467"/>
                  <a:ext cx="32" cy="32"/>
                </a:xfrm>
                <a:custGeom>
                  <a:avLst/>
                  <a:gdLst/>
                  <a:ahLst/>
                  <a:cxnLst>
                    <a:cxn ang="0">
                      <a:pos x="0" y="32"/>
                    </a:cxn>
                    <a:cxn ang="0">
                      <a:pos x="32" y="17"/>
                    </a:cxn>
                    <a:cxn ang="0">
                      <a:pos x="15" y="0"/>
                    </a:cxn>
                    <a:cxn ang="0">
                      <a:pos x="0" y="32"/>
                    </a:cxn>
                  </a:cxnLst>
                  <a:rect l="0" t="0" r="r" b="b"/>
                  <a:pathLst>
                    <a:path w="32" h="32">
                      <a:moveTo>
                        <a:pt x="0" y="32"/>
                      </a:moveTo>
                      <a:lnTo>
                        <a:pt x="32" y="17"/>
                      </a:lnTo>
                      <a:lnTo>
                        <a:pt x="15" y="0"/>
                      </a:lnTo>
                      <a:lnTo>
                        <a:pt x="0" y="32"/>
                      </a:lnTo>
                      <a:close/>
                    </a:path>
                  </a:pathLst>
                </a:custGeom>
                <a:noFill/>
                <a:ln w="12700" cap="rnd">
                  <a:solidFill>
                    <a:srgbClr val="000000"/>
                  </a:solidFill>
                  <a:prstDash val="solid"/>
                  <a:round/>
                  <a:headEnd/>
                  <a:tailEnd/>
                </a:ln>
              </p:spPr>
              <p:txBody>
                <a:bodyPr/>
                <a:lstStyle/>
                <a:p>
                  <a:endParaRPr lang="fr-FR"/>
                </a:p>
              </p:txBody>
            </p:sp>
            <p:sp>
              <p:nvSpPr>
                <p:cNvPr id="16836" name="Freeform 452"/>
                <p:cNvSpPr>
                  <a:spLocks/>
                </p:cNvSpPr>
                <p:nvPr/>
              </p:nvSpPr>
              <p:spPr bwMode="auto">
                <a:xfrm>
                  <a:off x="5926" y="23490"/>
                  <a:ext cx="24" cy="33"/>
                </a:xfrm>
                <a:custGeom>
                  <a:avLst/>
                  <a:gdLst/>
                  <a:ahLst/>
                  <a:cxnLst>
                    <a:cxn ang="0">
                      <a:pos x="12" y="33"/>
                    </a:cxn>
                    <a:cxn ang="0">
                      <a:pos x="24" y="0"/>
                    </a:cxn>
                    <a:cxn ang="0">
                      <a:pos x="0" y="0"/>
                    </a:cxn>
                    <a:cxn ang="0">
                      <a:pos x="12" y="33"/>
                    </a:cxn>
                  </a:cxnLst>
                  <a:rect l="0" t="0" r="r" b="b"/>
                  <a:pathLst>
                    <a:path w="24" h="33">
                      <a:moveTo>
                        <a:pt x="12" y="33"/>
                      </a:moveTo>
                      <a:lnTo>
                        <a:pt x="24" y="0"/>
                      </a:lnTo>
                      <a:lnTo>
                        <a:pt x="0" y="0"/>
                      </a:lnTo>
                      <a:lnTo>
                        <a:pt x="12" y="33"/>
                      </a:lnTo>
                      <a:close/>
                    </a:path>
                  </a:pathLst>
                </a:custGeom>
                <a:noFill/>
                <a:ln w="12700" cap="rnd">
                  <a:solidFill>
                    <a:srgbClr val="000000"/>
                  </a:solidFill>
                  <a:prstDash val="solid"/>
                  <a:round/>
                  <a:headEnd/>
                  <a:tailEnd/>
                </a:ln>
              </p:spPr>
              <p:txBody>
                <a:bodyPr/>
                <a:lstStyle/>
                <a:p>
                  <a:endParaRPr lang="fr-FR"/>
                </a:p>
              </p:txBody>
            </p:sp>
            <p:sp>
              <p:nvSpPr>
                <p:cNvPr id="16837" name="Freeform 453"/>
                <p:cNvSpPr>
                  <a:spLocks/>
                </p:cNvSpPr>
                <p:nvPr/>
              </p:nvSpPr>
              <p:spPr bwMode="auto">
                <a:xfrm>
                  <a:off x="5964" y="23467"/>
                  <a:ext cx="32" cy="32"/>
                </a:xfrm>
                <a:custGeom>
                  <a:avLst/>
                  <a:gdLst/>
                  <a:ahLst/>
                  <a:cxnLst>
                    <a:cxn ang="0">
                      <a:pos x="32" y="32"/>
                    </a:cxn>
                    <a:cxn ang="0">
                      <a:pos x="17" y="0"/>
                    </a:cxn>
                    <a:cxn ang="0">
                      <a:pos x="0" y="17"/>
                    </a:cxn>
                    <a:cxn ang="0">
                      <a:pos x="32" y="32"/>
                    </a:cxn>
                  </a:cxnLst>
                  <a:rect l="0" t="0" r="r" b="b"/>
                  <a:pathLst>
                    <a:path w="32" h="32">
                      <a:moveTo>
                        <a:pt x="32" y="32"/>
                      </a:moveTo>
                      <a:lnTo>
                        <a:pt x="17" y="0"/>
                      </a:lnTo>
                      <a:lnTo>
                        <a:pt x="0" y="17"/>
                      </a:lnTo>
                      <a:lnTo>
                        <a:pt x="32" y="32"/>
                      </a:lnTo>
                      <a:close/>
                    </a:path>
                  </a:pathLst>
                </a:custGeom>
                <a:noFill/>
                <a:ln w="12700" cap="rnd">
                  <a:solidFill>
                    <a:srgbClr val="000000"/>
                  </a:solidFill>
                  <a:prstDash val="solid"/>
                  <a:round/>
                  <a:headEnd/>
                  <a:tailEnd/>
                </a:ln>
              </p:spPr>
              <p:txBody>
                <a:bodyPr/>
                <a:lstStyle/>
                <a:p>
                  <a:endParaRPr lang="fr-FR"/>
                </a:p>
              </p:txBody>
            </p:sp>
            <p:sp>
              <p:nvSpPr>
                <p:cNvPr id="16838" name="Oval 454"/>
                <p:cNvSpPr>
                  <a:spLocks noChangeArrowheads="1"/>
                </p:cNvSpPr>
                <p:nvPr/>
              </p:nvSpPr>
              <p:spPr bwMode="auto">
                <a:xfrm>
                  <a:off x="5897" y="23400"/>
                  <a:ext cx="82" cy="82"/>
                </a:xfrm>
                <a:prstGeom prst="ellipse">
                  <a:avLst/>
                </a:prstGeom>
                <a:noFill/>
                <a:ln w="12700" cap="rnd">
                  <a:solidFill>
                    <a:srgbClr val="000000"/>
                  </a:solidFill>
                  <a:round/>
                  <a:headEnd/>
                  <a:tailEnd/>
                </a:ln>
              </p:spPr>
              <p:txBody>
                <a:bodyPr/>
                <a:lstStyle/>
                <a:p>
                  <a:endParaRPr lang="fr-FR"/>
                </a:p>
              </p:txBody>
            </p:sp>
          </p:grpSp>
          <p:grpSp>
            <p:nvGrpSpPr>
              <p:cNvPr id="16858" name="Group 474"/>
              <p:cNvGrpSpPr>
                <a:grpSpLocks/>
              </p:cNvGrpSpPr>
              <p:nvPr/>
            </p:nvGrpSpPr>
            <p:grpSpPr bwMode="auto">
              <a:xfrm>
                <a:off x="5429" y="24091"/>
                <a:ext cx="164" cy="164"/>
                <a:chOff x="5429" y="24091"/>
                <a:chExt cx="164" cy="164"/>
              </a:xfrm>
            </p:grpSpPr>
            <p:sp>
              <p:nvSpPr>
                <p:cNvPr id="16840" name="Freeform 456"/>
                <p:cNvSpPr>
                  <a:spLocks/>
                </p:cNvSpPr>
                <p:nvPr/>
              </p:nvSpPr>
              <p:spPr bwMode="auto">
                <a:xfrm>
                  <a:off x="5560" y="24161"/>
                  <a:ext cx="33" cy="23"/>
                </a:xfrm>
                <a:custGeom>
                  <a:avLst/>
                  <a:gdLst/>
                  <a:ahLst/>
                  <a:cxnLst>
                    <a:cxn ang="0">
                      <a:pos x="33" y="12"/>
                    </a:cxn>
                    <a:cxn ang="0">
                      <a:pos x="0" y="0"/>
                    </a:cxn>
                    <a:cxn ang="0">
                      <a:pos x="0" y="23"/>
                    </a:cxn>
                    <a:cxn ang="0">
                      <a:pos x="33" y="12"/>
                    </a:cxn>
                  </a:cxnLst>
                  <a:rect l="0" t="0" r="r" b="b"/>
                  <a:pathLst>
                    <a:path w="33" h="23">
                      <a:moveTo>
                        <a:pt x="33" y="12"/>
                      </a:moveTo>
                      <a:lnTo>
                        <a:pt x="0" y="0"/>
                      </a:lnTo>
                      <a:lnTo>
                        <a:pt x="0" y="23"/>
                      </a:lnTo>
                      <a:lnTo>
                        <a:pt x="33" y="12"/>
                      </a:lnTo>
                      <a:close/>
                    </a:path>
                  </a:pathLst>
                </a:custGeom>
                <a:solidFill>
                  <a:srgbClr val="FFFF00"/>
                </a:solidFill>
                <a:ln w="9525">
                  <a:noFill/>
                  <a:round/>
                  <a:headEnd/>
                  <a:tailEnd/>
                </a:ln>
              </p:spPr>
              <p:txBody>
                <a:bodyPr/>
                <a:lstStyle/>
                <a:p>
                  <a:endParaRPr lang="fr-FR"/>
                </a:p>
              </p:txBody>
            </p:sp>
            <p:sp>
              <p:nvSpPr>
                <p:cNvPr id="16841" name="Freeform 457"/>
                <p:cNvSpPr>
                  <a:spLocks/>
                </p:cNvSpPr>
                <p:nvPr/>
              </p:nvSpPr>
              <p:spPr bwMode="auto">
                <a:xfrm>
                  <a:off x="5538" y="24115"/>
                  <a:ext cx="32" cy="31"/>
                </a:xfrm>
                <a:custGeom>
                  <a:avLst/>
                  <a:gdLst/>
                  <a:ahLst/>
                  <a:cxnLst>
                    <a:cxn ang="0">
                      <a:pos x="32" y="0"/>
                    </a:cxn>
                    <a:cxn ang="0">
                      <a:pos x="0" y="15"/>
                    </a:cxn>
                    <a:cxn ang="0">
                      <a:pos x="16" y="31"/>
                    </a:cxn>
                    <a:cxn ang="0">
                      <a:pos x="32" y="0"/>
                    </a:cxn>
                  </a:cxnLst>
                  <a:rect l="0" t="0" r="r" b="b"/>
                  <a:pathLst>
                    <a:path w="32" h="31">
                      <a:moveTo>
                        <a:pt x="32" y="0"/>
                      </a:moveTo>
                      <a:lnTo>
                        <a:pt x="0" y="15"/>
                      </a:lnTo>
                      <a:lnTo>
                        <a:pt x="16" y="31"/>
                      </a:lnTo>
                      <a:lnTo>
                        <a:pt x="32" y="0"/>
                      </a:lnTo>
                      <a:close/>
                    </a:path>
                  </a:pathLst>
                </a:custGeom>
                <a:solidFill>
                  <a:srgbClr val="FFFF00"/>
                </a:solidFill>
                <a:ln w="9525">
                  <a:noFill/>
                  <a:round/>
                  <a:headEnd/>
                  <a:tailEnd/>
                </a:ln>
              </p:spPr>
              <p:txBody>
                <a:bodyPr/>
                <a:lstStyle/>
                <a:p>
                  <a:endParaRPr lang="fr-FR"/>
                </a:p>
              </p:txBody>
            </p:sp>
            <p:sp>
              <p:nvSpPr>
                <p:cNvPr id="16842" name="Freeform 458"/>
                <p:cNvSpPr>
                  <a:spLocks/>
                </p:cNvSpPr>
                <p:nvPr/>
              </p:nvSpPr>
              <p:spPr bwMode="auto">
                <a:xfrm>
                  <a:off x="5500" y="24091"/>
                  <a:ext cx="23" cy="33"/>
                </a:xfrm>
                <a:custGeom>
                  <a:avLst/>
                  <a:gdLst/>
                  <a:ahLst/>
                  <a:cxnLst>
                    <a:cxn ang="0">
                      <a:pos x="11" y="0"/>
                    </a:cxn>
                    <a:cxn ang="0">
                      <a:pos x="0" y="33"/>
                    </a:cxn>
                    <a:cxn ang="0">
                      <a:pos x="23" y="33"/>
                    </a:cxn>
                    <a:cxn ang="0">
                      <a:pos x="11" y="0"/>
                    </a:cxn>
                  </a:cxnLst>
                  <a:rect l="0" t="0" r="r" b="b"/>
                  <a:pathLst>
                    <a:path w="23" h="33">
                      <a:moveTo>
                        <a:pt x="11" y="0"/>
                      </a:moveTo>
                      <a:lnTo>
                        <a:pt x="0" y="33"/>
                      </a:lnTo>
                      <a:lnTo>
                        <a:pt x="23" y="33"/>
                      </a:lnTo>
                      <a:lnTo>
                        <a:pt x="11" y="0"/>
                      </a:lnTo>
                      <a:close/>
                    </a:path>
                  </a:pathLst>
                </a:custGeom>
                <a:solidFill>
                  <a:srgbClr val="FFFF00"/>
                </a:solidFill>
                <a:ln w="9525">
                  <a:noFill/>
                  <a:round/>
                  <a:headEnd/>
                  <a:tailEnd/>
                </a:ln>
              </p:spPr>
              <p:txBody>
                <a:bodyPr/>
                <a:lstStyle/>
                <a:p>
                  <a:endParaRPr lang="fr-FR"/>
                </a:p>
              </p:txBody>
            </p:sp>
            <p:sp>
              <p:nvSpPr>
                <p:cNvPr id="16843" name="Freeform 459"/>
                <p:cNvSpPr>
                  <a:spLocks/>
                </p:cNvSpPr>
                <p:nvPr/>
              </p:nvSpPr>
              <p:spPr bwMode="auto">
                <a:xfrm>
                  <a:off x="5454" y="24115"/>
                  <a:ext cx="31" cy="31"/>
                </a:xfrm>
                <a:custGeom>
                  <a:avLst/>
                  <a:gdLst/>
                  <a:ahLst/>
                  <a:cxnLst>
                    <a:cxn ang="0">
                      <a:pos x="0" y="0"/>
                    </a:cxn>
                    <a:cxn ang="0">
                      <a:pos x="15" y="31"/>
                    </a:cxn>
                    <a:cxn ang="0">
                      <a:pos x="31" y="15"/>
                    </a:cxn>
                    <a:cxn ang="0">
                      <a:pos x="0" y="0"/>
                    </a:cxn>
                  </a:cxnLst>
                  <a:rect l="0" t="0" r="r" b="b"/>
                  <a:pathLst>
                    <a:path w="31" h="31">
                      <a:moveTo>
                        <a:pt x="0" y="0"/>
                      </a:moveTo>
                      <a:lnTo>
                        <a:pt x="15" y="31"/>
                      </a:lnTo>
                      <a:lnTo>
                        <a:pt x="31" y="15"/>
                      </a:lnTo>
                      <a:lnTo>
                        <a:pt x="0" y="0"/>
                      </a:lnTo>
                      <a:close/>
                    </a:path>
                  </a:pathLst>
                </a:custGeom>
                <a:solidFill>
                  <a:srgbClr val="FFFF00"/>
                </a:solidFill>
                <a:ln w="9525">
                  <a:noFill/>
                  <a:round/>
                  <a:headEnd/>
                  <a:tailEnd/>
                </a:ln>
              </p:spPr>
              <p:txBody>
                <a:bodyPr/>
                <a:lstStyle/>
                <a:p>
                  <a:endParaRPr lang="fr-FR"/>
                </a:p>
              </p:txBody>
            </p:sp>
            <p:sp>
              <p:nvSpPr>
                <p:cNvPr id="16844" name="Freeform 460"/>
                <p:cNvSpPr>
                  <a:spLocks/>
                </p:cNvSpPr>
                <p:nvPr/>
              </p:nvSpPr>
              <p:spPr bwMode="auto">
                <a:xfrm>
                  <a:off x="5429" y="24161"/>
                  <a:ext cx="34" cy="23"/>
                </a:xfrm>
                <a:custGeom>
                  <a:avLst/>
                  <a:gdLst/>
                  <a:ahLst/>
                  <a:cxnLst>
                    <a:cxn ang="0">
                      <a:pos x="0" y="12"/>
                    </a:cxn>
                    <a:cxn ang="0">
                      <a:pos x="34" y="23"/>
                    </a:cxn>
                    <a:cxn ang="0">
                      <a:pos x="34" y="0"/>
                    </a:cxn>
                    <a:cxn ang="0">
                      <a:pos x="0" y="12"/>
                    </a:cxn>
                  </a:cxnLst>
                  <a:rect l="0" t="0" r="r" b="b"/>
                  <a:pathLst>
                    <a:path w="34" h="23">
                      <a:moveTo>
                        <a:pt x="0" y="12"/>
                      </a:moveTo>
                      <a:lnTo>
                        <a:pt x="34" y="23"/>
                      </a:lnTo>
                      <a:lnTo>
                        <a:pt x="34" y="0"/>
                      </a:lnTo>
                      <a:lnTo>
                        <a:pt x="0" y="12"/>
                      </a:lnTo>
                      <a:close/>
                    </a:path>
                  </a:pathLst>
                </a:custGeom>
                <a:solidFill>
                  <a:srgbClr val="FFFF00"/>
                </a:solidFill>
                <a:ln w="9525">
                  <a:noFill/>
                  <a:round/>
                  <a:headEnd/>
                  <a:tailEnd/>
                </a:ln>
              </p:spPr>
              <p:txBody>
                <a:bodyPr/>
                <a:lstStyle/>
                <a:p>
                  <a:endParaRPr lang="fr-FR"/>
                </a:p>
              </p:txBody>
            </p:sp>
            <p:sp>
              <p:nvSpPr>
                <p:cNvPr id="16845" name="Freeform 461"/>
                <p:cNvSpPr>
                  <a:spLocks/>
                </p:cNvSpPr>
                <p:nvPr/>
              </p:nvSpPr>
              <p:spPr bwMode="auto">
                <a:xfrm>
                  <a:off x="5454" y="24199"/>
                  <a:ext cx="31" cy="32"/>
                </a:xfrm>
                <a:custGeom>
                  <a:avLst/>
                  <a:gdLst/>
                  <a:ahLst/>
                  <a:cxnLst>
                    <a:cxn ang="0">
                      <a:pos x="0" y="32"/>
                    </a:cxn>
                    <a:cxn ang="0">
                      <a:pos x="31" y="17"/>
                    </a:cxn>
                    <a:cxn ang="0">
                      <a:pos x="15" y="0"/>
                    </a:cxn>
                    <a:cxn ang="0">
                      <a:pos x="0" y="32"/>
                    </a:cxn>
                  </a:cxnLst>
                  <a:rect l="0" t="0" r="r" b="b"/>
                  <a:pathLst>
                    <a:path w="31" h="32">
                      <a:moveTo>
                        <a:pt x="0" y="32"/>
                      </a:moveTo>
                      <a:lnTo>
                        <a:pt x="31" y="17"/>
                      </a:lnTo>
                      <a:lnTo>
                        <a:pt x="15" y="0"/>
                      </a:lnTo>
                      <a:lnTo>
                        <a:pt x="0" y="32"/>
                      </a:lnTo>
                      <a:close/>
                    </a:path>
                  </a:pathLst>
                </a:custGeom>
                <a:solidFill>
                  <a:srgbClr val="FFFF00"/>
                </a:solidFill>
                <a:ln w="9525">
                  <a:noFill/>
                  <a:round/>
                  <a:headEnd/>
                  <a:tailEnd/>
                </a:ln>
              </p:spPr>
              <p:txBody>
                <a:bodyPr/>
                <a:lstStyle/>
                <a:p>
                  <a:endParaRPr lang="fr-FR"/>
                </a:p>
              </p:txBody>
            </p:sp>
            <p:sp>
              <p:nvSpPr>
                <p:cNvPr id="16846" name="Freeform 462"/>
                <p:cNvSpPr>
                  <a:spLocks/>
                </p:cNvSpPr>
                <p:nvPr/>
              </p:nvSpPr>
              <p:spPr bwMode="auto">
                <a:xfrm>
                  <a:off x="5500" y="24222"/>
                  <a:ext cx="23" cy="33"/>
                </a:xfrm>
                <a:custGeom>
                  <a:avLst/>
                  <a:gdLst/>
                  <a:ahLst/>
                  <a:cxnLst>
                    <a:cxn ang="0">
                      <a:pos x="11" y="33"/>
                    </a:cxn>
                    <a:cxn ang="0">
                      <a:pos x="23" y="0"/>
                    </a:cxn>
                    <a:cxn ang="0">
                      <a:pos x="0" y="0"/>
                    </a:cxn>
                    <a:cxn ang="0">
                      <a:pos x="11" y="33"/>
                    </a:cxn>
                  </a:cxnLst>
                  <a:rect l="0" t="0" r="r" b="b"/>
                  <a:pathLst>
                    <a:path w="23" h="33">
                      <a:moveTo>
                        <a:pt x="11" y="33"/>
                      </a:moveTo>
                      <a:lnTo>
                        <a:pt x="23" y="0"/>
                      </a:lnTo>
                      <a:lnTo>
                        <a:pt x="0" y="0"/>
                      </a:lnTo>
                      <a:lnTo>
                        <a:pt x="11" y="33"/>
                      </a:lnTo>
                      <a:close/>
                    </a:path>
                  </a:pathLst>
                </a:custGeom>
                <a:solidFill>
                  <a:srgbClr val="FFFF00"/>
                </a:solidFill>
                <a:ln w="9525">
                  <a:noFill/>
                  <a:round/>
                  <a:headEnd/>
                  <a:tailEnd/>
                </a:ln>
              </p:spPr>
              <p:txBody>
                <a:bodyPr/>
                <a:lstStyle/>
                <a:p>
                  <a:endParaRPr lang="fr-FR"/>
                </a:p>
              </p:txBody>
            </p:sp>
            <p:sp>
              <p:nvSpPr>
                <p:cNvPr id="16847" name="Freeform 463"/>
                <p:cNvSpPr>
                  <a:spLocks/>
                </p:cNvSpPr>
                <p:nvPr/>
              </p:nvSpPr>
              <p:spPr bwMode="auto">
                <a:xfrm>
                  <a:off x="5538" y="24199"/>
                  <a:ext cx="32" cy="32"/>
                </a:xfrm>
                <a:custGeom>
                  <a:avLst/>
                  <a:gdLst/>
                  <a:ahLst/>
                  <a:cxnLst>
                    <a:cxn ang="0">
                      <a:pos x="32" y="32"/>
                    </a:cxn>
                    <a:cxn ang="0">
                      <a:pos x="16" y="0"/>
                    </a:cxn>
                    <a:cxn ang="0">
                      <a:pos x="0" y="17"/>
                    </a:cxn>
                    <a:cxn ang="0">
                      <a:pos x="32" y="32"/>
                    </a:cxn>
                  </a:cxnLst>
                  <a:rect l="0" t="0" r="r" b="b"/>
                  <a:pathLst>
                    <a:path w="32" h="32">
                      <a:moveTo>
                        <a:pt x="32" y="32"/>
                      </a:moveTo>
                      <a:lnTo>
                        <a:pt x="16" y="0"/>
                      </a:lnTo>
                      <a:lnTo>
                        <a:pt x="0" y="17"/>
                      </a:lnTo>
                      <a:lnTo>
                        <a:pt x="32" y="32"/>
                      </a:lnTo>
                      <a:close/>
                    </a:path>
                  </a:pathLst>
                </a:custGeom>
                <a:solidFill>
                  <a:srgbClr val="FFFF00"/>
                </a:solidFill>
                <a:ln w="9525">
                  <a:noFill/>
                  <a:round/>
                  <a:headEnd/>
                  <a:tailEnd/>
                </a:ln>
              </p:spPr>
              <p:txBody>
                <a:bodyPr/>
                <a:lstStyle/>
                <a:p>
                  <a:endParaRPr lang="fr-FR"/>
                </a:p>
              </p:txBody>
            </p:sp>
            <p:sp>
              <p:nvSpPr>
                <p:cNvPr id="16848" name="Oval 464"/>
                <p:cNvSpPr>
                  <a:spLocks noChangeArrowheads="1"/>
                </p:cNvSpPr>
                <p:nvPr/>
              </p:nvSpPr>
              <p:spPr bwMode="auto">
                <a:xfrm>
                  <a:off x="5470" y="24132"/>
                  <a:ext cx="82" cy="82"/>
                </a:xfrm>
                <a:prstGeom prst="ellipse">
                  <a:avLst/>
                </a:prstGeom>
                <a:solidFill>
                  <a:srgbClr val="FFFF00"/>
                </a:solidFill>
                <a:ln w="0">
                  <a:solidFill>
                    <a:srgbClr val="000000"/>
                  </a:solidFill>
                  <a:round/>
                  <a:headEnd/>
                  <a:tailEnd/>
                </a:ln>
              </p:spPr>
              <p:txBody>
                <a:bodyPr/>
                <a:lstStyle/>
                <a:p>
                  <a:endParaRPr lang="fr-FR"/>
                </a:p>
              </p:txBody>
            </p:sp>
            <p:sp>
              <p:nvSpPr>
                <p:cNvPr id="16849" name="Freeform 465"/>
                <p:cNvSpPr>
                  <a:spLocks/>
                </p:cNvSpPr>
                <p:nvPr/>
              </p:nvSpPr>
              <p:spPr bwMode="auto">
                <a:xfrm>
                  <a:off x="5560" y="24161"/>
                  <a:ext cx="33" cy="23"/>
                </a:xfrm>
                <a:custGeom>
                  <a:avLst/>
                  <a:gdLst/>
                  <a:ahLst/>
                  <a:cxnLst>
                    <a:cxn ang="0">
                      <a:pos x="33" y="12"/>
                    </a:cxn>
                    <a:cxn ang="0">
                      <a:pos x="0" y="0"/>
                    </a:cxn>
                    <a:cxn ang="0">
                      <a:pos x="0" y="23"/>
                    </a:cxn>
                    <a:cxn ang="0">
                      <a:pos x="33" y="12"/>
                    </a:cxn>
                  </a:cxnLst>
                  <a:rect l="0" t="0" r="r" b="b"/>
                  <a:pathLst>
                    <a:path w="33" h="23">
                      <a:moveTo>
                        <a:pt x="33" y="12"/>
                      </a:moveTo>
                      <a:lnTo>
                        <a:pt x="0" y="0"/>
                      </a:lnTo>
                      <a:lnTo>
                        <a:pt x="0" y="23"/>
                      </a:lnTo>
                      <a:lnTo>
                        <a:pt x="33" y="12"/>
                      </a:lnTo>
                      <a:close/>
                    </a:path>
                  </a:pathLst>
                </a:custGeom>
                <a:noFill/>
                <a:ln w="12700" cap="rnd">
                  <a:solidFill>
                    <a:srgbClr val="000000"/>
                  </a:solidFill>
                  <a:prstDash val="solid"/>
                  <a:round/>
                  <a:headEnd/>
                  <a:tailEnd/>
                </a:ln>
              </p:spPr>
              <p:txBody>
                <a:bodyPr/>
                <a:lstStyle/>
                <a:p>
                  <a:endParaRPr lang="fr-FR"/>
                </a:p>
              </p:txBody>
            </p:sp>
            <p:sp>
              <p:nvSpPr>
                <p:cNvPr id="16850" name="Freeform 466"/>
                <p:cNvSpPr>
                  <a:spLocks/>
                </p:cNvSpPr>
                <p:nvPr/>
              </p:nvSpPr>
              <p:spPr bwMode="auto">
                <a:xfrm>
                  <a:off x="5538" y="24115"/>
                  <a:ext cx="32" cy="31"/>
                </a:xfrm>
                <a:custGeom>
                  <a:avLst/>
                  <a:gdLst/>
                  <a:ahLst/>
                  <a:cxnLst>
                    <a:cxn ang="0">
                      <a:pos x="32" y="0"/>
                    </a:cxn>
                    <a:cxn ang="0">
                      <a:pos x="0" y="15"/>
                    </a:cxn>
                    <a:cxn ang="0">
                      <a:pos x="16" y="31"/>
                    </a:cxn>
                    <a:cxn ang="0">
                      <a:pos x="32" y="0"/>
                    </a:cxn>
                  </a:cxnLst>
                  <a:rect l="0" t="0" r="r" b="b"/>
                  <a:pathLst>
                    <a:path w="32" h="31">
                      <a:moveTo>
                        <a:pt x="32" y="0"/>
                      </a:moveTo>
                      <a:lnTo>
                        <a:pt x="0" y="15"/>
                      </a:lnTo>
                      <a:lnTo>
                        <a:pt x="16" y="31"/>
                      </a:lnTo>
                      <a:lnTo>
                        <a:pt x="32" y="0"/>
                      </a:lnTo>
                      <a:close/>
                    </a:path>
                  </a:pathLst>
                </a:custGeom>
                <a:noFill/>
                <a:ln w="12700" cap="rnd">
                  <a:solidFill>
                    <a:srgbClr val="000000"/>
                  </a:solidFill>
                  <a:prstDash val="solid"/>
                  <a:round/>
                  <a:headEnd/>
                  <a:tailEnd/>
                </a:ln>
              </p:spPr>
              <p:txBody>
                <a:bodyPr/>
                <a:lstStyle/>
                <a:p>
                  <a:endParaRPr lang="fr-FR"/>
                </a:p>
              </p:txBody>
            </p:sp>
            <p:sp>
              <p:nvSpPr>
                <p:cNvPr id="16851" name="Freeform 467"/>
                <p:cNvSpPr>
                  <a:spLocks/>
                </p:cNvSpPr>
                <p:nvPr/>
              </p:nvSpPr>
              <p:spPr bwMode="auto">
                <a:xfrm>
                  <a:off x="5500" y="24091"/>
                  <a:ext cx="23" cy="33"/>
                </a:xfrm>
                <a:custGeom>
                  <a:avLst/>
                  <a:gdLst/>
                  <a:ahLst/>
                  <a:cxnLst>
                    <a:cxn ang="0">
                      <a:pos x="11" y="0"/>
                    </a:cxn>
                    <a:cxn ang="0">
                      <a:pos x="0" y="33"/>
                    </a:cxn>
                    <a:cxn ang="0">
                      <a:pos x="23" y="33"/>
                    </a:cxn>
                    <a:cxn ang="0">
                      <a:pos x="11" y="0"/>
                    </a:cxn>
                  </a:cxnLst>
                  <a:rect l="0" t="0" r="r" b="b"/>
                  <a:pathLst>
                    <a:path w="23" h="33">
                      <a:moveTo>
                        <a:pt x="11" y="0"/>
                      </a:moveTo>
                      <a:lnTo>
                        <a:pt x="0" y="33"/>
                      </a:lnTo>
                      <a:lnTo>
                        <a:pt x="23" y="33"/>
                      </a:lnTo>
                      <a:lnTo>
                        <a:pt x="11" y="0"/>
                      </a:lnTo>
                      <a:close/>
                    </a:path>
                  </a:pathLst>
                </a:custGeom>
                <a:noFill/>
                <a:ln w="12700" cap="rnd">
                  <a:solidFill>
                    <a:srgbClr val="000000"/>
                  </a:solidFill>
                  <a:prstDash val="solid"/>
                  <a:round/>
                  <a:headEnd/>
                  <a:tailEnd/>
                </a:ln>
              </p:spPr>
              <p:txBody>
                <a:bodyPr/>
                <a:lstStyle/>
                <a:p>
                  <a:endParaRPr lang="fr-FR"/>
                </a:p>
              </p:txBody>
            </p:sp>
            <p:sp>
              <p:nvSpPr>
                <p:cNvPr id="16852" name="Freeform 468"/>
                <p:cNvSpPr>
                  <a:spLocks/>
                </p:cNvSpPr>
                <p:nvPr/>
              </p:nvSpPr>
              <p:spPr bwMode="auto">
                <a:xfrm>
                  <a:off x="5454" y="24115"/>
                  <a:ext cx="31" cy="31"/>
                </a:xfrm>
                <a:custGeom>
                  <a:avLst/>
                  <a:gdLst/>
                  <a:ahLst/>
                  <a:cxnLst>
                    <a:cxn ang="0">
                      <a:pos x="0" y="0"/>
                    </a:cxn>
                    <a:cxn ang="0">
                      <a:pos x="15" y="31"/>
                    </a:cxn>
                    <a:cxn ang="0">
                      <a:pos x="31" y="15"/>
                    </a:cxn>
                    <a:cxn ang="0">
                      <a:pos x="0" y="0"/>
                    </a:cxn>
                  </a:cxnLst>
                  <a:rect l="0" t="0" r="r" b="b"/>
                  <a:pathLst>
                    <a:path w="31" h="31">
                      <a:moveTo>
                        <a:pt x="0" y="0"/>
                      </a:moveTo>
                      <a:lnTo>
                        <a:pt x="15" y="31"/>
                      </a:lnTo>
                      <a:lnTo>
                        <a:pt x="31" y="15"/>
                      </a:lnTo>
                      <a:lnTo>
                        <a:pt x="0" y="0"/>
                      </a:lnTo>
                      <a:close/>
                    </a:path>
                  </a:pathLst>
                </a:custGeom>
                <a:noFill/>
                <a:ln w="12700" cap="rnd">
                  <a:solidFill>
                    <a:srgbClr val="000000"/>
                  </a:solidFill>
                  <a:prstDash val="solid"/>
                  <a:round/>
                  <a:headEnd/>
                  <a:tailEnd/>
                </a:ln>
              </p:spPr>
              <p:txBody>
                <a:bodyPr/>
                <a:lstStyle/>
                <a:p>
                  <a:endParaRPr lang="fr-FR"/>
                </a:p>
              </p:txBody>
            </p:sp>
            <p:sp>
              <p:nvSpPr>
                <p:cNvPr id="16853" name="Freeform 469"/>
                <p:cNvSpPr>
                  <a:spLocks/>
                </p:cNvSpPr>
                <p:nvPr/>
              </p:nvSpPr>
              <p:spPr bwMode="auto">
                <a:xfrm>
                  <a:off x="5429" y="24161"/>
                  <a:ext cx="34" cy="23"/>
                </a:xfrm>
                <a:custGeom>
                  <a:avLst/>
                  <a:gdLst/>
                  <a:ahLst/>
                  <a:cxnLst>
                    <a:cxn ang="0">
                      <a:pos x="0" y="12"/>
                    </a:cxn>
                    <a:cxn ang="0">
                      <a:pos x="34" y="23"/>
                    </a:cxn>
                    <a:cxn ang="0">
                      <a:pos x="34" y="0"/>
                    </a:cxn>
                    <a:cxn ang="0">
                      <a:pos x="0" y="12"/>
                    </a:cxn>
                  </a:cxnLst>
                  <a:rect l="0" t="0" r="r" b="b"/>
                  <a:pathLst>
                    <a:path w="34" h="23">
                      <a:moveTo>
                        <a:pt x="0" y="12"/>
                      </a:moveTo>
                      <a:lnTo>
                        <a:pt x="34" y="23"/>
                      </a:lnTo>
                      <a:lnTo>
                        <a:pt x="34" y="0"/>
                      </a:lnTo>
                      <a:lnTo>
                        <a:pt x="0" y="12"/>
                      </a:lnTo>
                      <a:close/>
                    </a:path>
                  </a:pathLst>
                </a:custGeom>
                <a:noFill/>
                <a:ln w="12700" cap="rnd">
                  <a:solidFill>
                    <a:srgbClr val="000000"/>
                  </a:solidFill>
                  <a:prstDash val="solid"/>
                  <a:round/>
                  <a:headEnd/>
                  <a:tailEnd/>
                </a:ln>
              </p:spPr>
              <p:txBody>
                <a:bodyPr/>
                <a:lstStyle/>
                <a:p>
                  <a:endParaRPr lang="fr-FR"/>
                </a:p>
              </p:txBody>
            </p:sp>
            <p:sp>
              <p:nvSpPr>
                <p:cNvPr id="16854" name="Freeform 470"/>
                <p:cNvSpPr>
                  <a:spLocks/>
                </p:cNvSpPr>
                <p:nvPr/>
              </p:nvSpPr>
              <p:spPr bwMode="auto">
                <a:xfrm>
                  <a:off x="5454" y="24199"/>
                  <a:ext cx="31" cy="32"/>
                </a:xfrm>
                <a:custGeom>
                  <a:avLst/>
                  <a:gdLst/>
                  <a:ahLst/>
                  <a:cxnLst>
                    <a:cxn ang="0">
                      <a:pos x="0" y="32"/>
                    </a:cxn>
                    <a:cxn ang="0">
                      <a:pos x="31" y="17"/>
                    </a:cxn>
                    <a:cxn ang="0">
                      <a:pos x="15" y="0"/>
                    </a:cxn>
                    <a:cxn ang="0">
                      <a:pos x="0" y="32"/>
                    </a:cxn>
                  </a:cxnLst>
                  <a:rect l="0" t="0" r="r" b="b"/>
                  <a:pathLst>
                    <a:path w="31" h="32">
                      <a:moveTo>
                        <a:pt x="0" y="32"/>
                      </a:moveTo>
                      <a:lnTo>
                        <a:pt x="31" y="17"/>
                      </a:lnTo>
                      <a:lnTo>
                        <a:pt x="15" y="0"/>
                      </a:lnTo>
                      <a:lnTo>
                        <a:pt x="0" y="32"/>
                      </a:lnTo>
                      <a:close/>
                    </a:path>
                  </a:pathLst>
                </a:custGeom>
                <a:noFill/>
                <a:ln w="12700" cap="rnd">
                  <a:solidFill>
                    <a:srgbClr val="000000"/>
                  </a:solidFill>
                  <a:prstDash val="solid"/>
                  <a:round/>
                  <a:headEnd/>
                  <a:tailEnd/>
                </a:ln>
              </p:spPr>
              <p:txBody>
                <a:bodyPr/>
                <a:lstStyle/>
                <a:p>
                  <a:endParaRPr lang="fr-FR"/>
                </a:p>
              </p:txBody>
            </p:sp>
            <p:sp>
              <p:nvSpPr>
                <p:cNvPr id="16855" name="Freeform 471"/>
                <p:cNvSpPr>
                  <a:spLocks/>
                </p:cNvSpPr>
                <p:nvPr/>
              </p:nvSpPr>
              <p:spPr bwMode="auto">
                <a:xfrm>
                  <a:off x="5500" y="24222"/>
                  <a:ext cx="23" cy="33"/>
                </a:xfrm>
                <a:custGeom>
                  <a:avLst/>
                  <a:gdLst/>
                  <a:ahLst/>
                  <a:cxnLst>
                    <a:cxn ang="0">
                      <a:pos x="11" y="33"/>
                    </a:cxn>
                    <a:cxn ang="0">
                      <a:pos x="23" y="0"/>
                    </a:cxn>
                    <a:cxn ang="0">
                      <a:pos x="0" y="0"/>
                    </a:cxn>
                    <a:cxn ang="0">
                      <a:pos x="11" y="33"/>
                    </a:cxn>
                  </a:cxnLst>
                  <a:rect l="0" t="0" r="r" b="b"/>
                  <a:pathLst>
                    <a:path w="23" h="33">
                      <a:moveTo>
                        <a:pt x="11" y="33"/>
                      </a:moveTo>
                      <a:lnTo>
                        <a:pt x="23" y="0"/>
                      </a:lnTo>
                      <a:lnTo>
                        <a:pt x="0" y="0"/>
                      </a:lnTo>
                      <a:lnTo>
                        <a:pt x="11" y="33"/>
                      </a:lnTo>
                      <a:close/>
                    </a:path>
                  </a:pathLst>
                </a:custGeom>
                <a:noFill/>
                <a:ln w="12700" cap="rnd">
                  <a:solidFill>
                    <a:srgbClr val="000000"/>
                  </a:solidFill>
                  <a:prstDash val="solid"/>
                  <a:round/>
                  <a:headEnd/>
                  <a:tailEnd/>
                </a:ln>
              </p:spPr>
              <p:txBody>
                <a:bodyPr/>
                <a:lstStyle/>
                <a:p>
                  <a:endParaRPr lang="fr-FR"/>
                </a:p>
              </p:txBody>
            </p:sp>
            <p:sp>
              <p:nvSpPr>
                <p:cNvPr id="16856" name="Freeform 472"/>
                <p:cNvSpPr>
                  <a:spLocks/>
                </p:cNvSpPr>
                <p:nvPr/>
              </p:nvSpPr>
              <p:spPr bwMode="auto">
                <a:xfrm>
                  <a:off x="5538" y="24199"/>
                  <a:ext cx="32" cy="32"/>
                </a:xfrm>
                <a:custGeom>
                  <a:avLst/>
                  <a:gdLst/>
                  <a:ahLst/>
                  <a:cxnLst>
                    <a:cxn ang="0">
                      <a:pos x="32" y="32"/>
                    </a:cxn>
                    <a:cxn ang="0">
                      <a:pos x="16" y="0"/>
                    </a:cxn>
                    <a:cxn ang="0">
                      <a:pos x="0" y="17"/>
                    </a:cxn>
                    <a:cxn ang="0">
                      <a:pos x="32" y="32"/>
                    </a:cxn>
                  </a:cxnLst>
                  <a:rect l="0" t="0" r="r" b="b"/>
                  <a:pathLst>
                    <a:path w="32" h="32">
                      <a:moveTo>
                        <a:pt x="32" y="32"/>
                      </a:moveTo>
                      <a:lnTo>
                        <a:pt x="16" y="0"/>
                      </a:lnTo>
                      <a:lnTo>
                        <a:pt x="0" y="17"/>
                      </a:lnTo>
                      <a:lnTo>
                        <a:pt x="32" y="32"/>
                      </a:lnTo>
                      <a:close/>
                    </a:path>
                  </a:pathLst>
                </a:custGeom>
                <a:noFill/>
                <a:ln w="12700" cap="rnd">
                  <a:solidFill>
                    <a:srgbClr val="000000"/>
                  </a:solidFill>
                  <a:prstDash val="solid"/>
                  <a:round/>
                  <a:headEnd/>
                  <a:tailEnd/>
                </a:ln>
              </p:spPr>
              <p:txBody>
                <a:bodyPr/>
                <a:lstStyle/>
                <a:p>
                  <a:endParaRPr lang="fr-FR"/>
                </a:p>
              </p:txBody>
            </p:sp>
            <p:sp>
              <p:nvSpPr>
                <p:cNvPr id="16857" name="Oval 473"/>
                <p:cNvSpPr>
                  <a:spLocks noChangeArrowheads="1"/>
                </p:cNvSpPr>
                <p:nvPr/>
              </p:nvSpPr>
              <p:spPr bwMode="auto">
                <a:xfrm>
                  <a:off x="5470" y="24132"/>
                  <a:ext cx="82" cy="82"/>
                </a:xfrm>
                <a:prstGeom prst="ellipse">
                  <a:avLst/>
                </a:prstGeom>
                <a:noFill/>
                <a:ln w="12700" cap="rnd">
                  <a:solidFill>
                    <a:srgbClr val="000000"/>
                  </a:solidFill>
                  <a:round/>
                  <a:headEnd/>
                  <a:tailEnd/>
                </a:ln>
              </p:spPr>
              <p:txBody>
                <a:bodyPr/>
                <a:lstStyle/>
                <a:p>
                  <a:endParaRPr lang="fr-FR"/>
                </a:p>
              </p:txBody>
            </p:sp>
          </p:grpSp>
          <p:grpSp>
            <p:nvGrpSpPr>
              <p:cNvPr id="16877" name="Group 493"/>
              <p:cNvGrpSpPr>
                <a:grpSpLocks/>
              </p:cNvGrpSpPr>
              <p:nvPr/>
            </p:nvGrpSpPr>
            <p:grpSpPr bwMode="auto">
              <a:xfrm>
                <a:off x="7564" y="22076"/>
                <a:ext cx="164" cy="165"/>
                <a:chOff x="7564" y="22076"/>
                <a:chExt cx="164" cy="165"/>
              </a:xfrm>
            </p:grpSpPr>
            <p:sp>
              <p:nvSpPr>
                <p:cNvPr id="16859" name="Freeform 475"/>
                <p:cNvSpPr>
                  <a:spLocks/>
                </p:cNvSpPr>
                <p:nvPr/>
              </p:nvSpPr>
              <p:spPr bwMode="auto">
                <a:xfrm>
                  <a:off x="7695" y="22147"/>
                  <a:ext cx="33" cy="23"/>
                </a:xfrm>
                <a:custGeom>
                  <a:avLst/>
                  <a:gdLst/>
                  <a:ahLst/>
                  <a:cxnLst>
                    <a:cxn ang="0">
                      <a:pos x="33" y="11"/>
                    </a:cxn>
                    <a:cxn ang="0">
                      <a:pos x="0" y="0"/>
                    </a:cxn>
                    <a:cxn ang="0">
                      <a:pos x="0" y="23"/>
                    </a:cxn>
                    <a:cxn ang="0">
                      <a:pos x="33" y="11"/>
                    </a:cxn>
                  </a:cxnLst>
                  <a:rect l="0" t="0" r="r" b="b"/>
                  <a:pathLst>
                    <a:path w="33" h="23">
                      <a:moveTo>
                        <a:pt x="33" y="11"/>
                      </a:moveTo>
                      <a:lnTo>
                        <a:pt x="0" y="0"/>
                      </a:lnTo>
                      <a:lnTo>
                        <a:pt x="0" y="23"/>
                      </a:lnTo>
                      <a:lnTo>
                        <a:pt x="33" y="11"/>
                      </a:lnTo>
                      <a:close/>
                    </a:path>
                  </a:pathLst>
                </a:custGeom>
                <a:solidFill>
                  <a:srgbClr val="FFFF00"/>
                </a:solidFill>
                <a:ln w="9525">
                  <a:noFill/>
                  <a:round/>
                  <a:headEnd/>
                  <a:tailEnd/>
                </a:ln>
              </p:spPr>
              <p:txBody>
                <a:bodyPr/>
                <a:lstStyle/>
                <a:p>
                  <a:endParaRPr lang="fr-FR"/>
                </a:p>
              </p:txBody>
            </p:sp>
            <p:sp>
              <p:nvSpPr>
                <p:cNvPr id="16860" name="Freeform 476"/>
                <p:cNvSpPr>
                  <a:spLocks/>
                </p:cNvSpPr>
                <p:nvPr/>
              </p:nvSpPr>
              <p:spPr bwMode="auto">
                <a:xfrm>
                  <a:off x="7673" y="22100"/>
                  <a:ext cx="32" cy="32"/>
                </a:xfrm>
                <a:custGeom>
                  <a:avLst/>
                  <a:gdLst/>
                  <a:ahLst/>
                  <a:cxnLst>
                    <a:cxn ang="0">
                      <a:pos x="32" y="0"/>
                    </a:cxn>
                    <a:cxn ang="0">
                      <a:pos x="0" y="15"/>
                    </a:cxn>
                    <a:cxn ang="0">
                      <a:pos x="16" y="32"/>
                    </a:cxn>
                    <a:cxn ang="0">
                      <a:pos x="32" y="0"/>
                    </a:cxn>
                  </a:cxnLst>
                  <a:rect l="0" t="0" r="r" b="b"/>
                  <a:pathLst>
                    <a:path w="32" h="32">
                      <a:moveTo>
                        <a:pt x="32" y="0"/>
                      </a:moveTo>
                      <a:lnTo>
                        <a:pt x="0" y="15"/>
                      </a:lnTo>
                      <a:lnTo>
                        <a:pt x="16" y="32"/>
                      </a:lnTo>
                      <a:lnTo>
                        <a:pt x="32" y="0"/>
                      </a:lnTo>
                      <a:close/>
                    </a:path>
                  </a:pathLst>
                </a:custGeom>
                <a:solidFill>
                  <a:srgbClr val="FFFF00"/>
                </a:solidFill>
                <a:ln w="9525">
                  <a:noFill/>
                  <a:round/>
                  <a:headEnd/>
                  <a:tailEnd/>
                </a:ln>
              </p:spPr>
              <p:txBody>
                <a:bodyPr/>
                <a:lstStyle/>
                <a:p>
                  <a:endParaRPr lang="fr-FR"/>
                </a:p>
              </p:txBody>
            </p:sp>
            <p:sp>
              <p:nvSpPr>
                <p:cNvPr id="16861" name="Freeform 477"/>
                <p:cNvSpPr>
                  <a:spLocks/>
                </p:cNvSpPr>
                <p:nvPr/>
              </p:nvSpPr>
              <p:spPr bwMode="auto">
                <a:xfrm>
                  <a:off x="7635" y="22076"/>
                  <a:ext cx="23" cy="33"/>
                </a:xfrm>
                <a:custGeom>
                  <a:avLst/>
                  <a:gdLst/>
                  <a:ahLst/>
                  <a:cxnLst>
                    <a:cxn ang="0">
                      <a:pos x="11" y="0"/>
                    </a:cxn>
                    <a:cxn ang="0">
                      <a:pos x="0" y="33"/>
                    </a:cxn>
                    <a:cxn ang="0">
                      <a:pos x="23" y="33"/>
                    </a:cxn>
                    <a:cxn ang="0">
                      <a:pos x="11" y="0"/>
                    </a:cxn>
                  </a:cxnLst>
                  <a:rect l="0" t="0" r="r" b="b"/>
                  <a:pathLst>
                    <a:path w="23" h="33">
                      <a:moveTo>
                        <a:pt x="11" y="0"/>
                      </a:moveTo>
                      <a:lnTo>
                        <a:pt x="0" y="33"/>
                      </a:lnTo>
                      <a:lnTo>
                        <a:pt x="23" y="33"/>
                      </a:lnTo>
                      <a:lnTo>
                        <a:pt x="11" y="0"/>
                      </a:lnTo>
                      <a:close/>
                    </a:path>
                  </a:pathLst>
                </a:custGeom>
                <a:solidFill>
                  <a:srgbClr val="FFFF00"/>
                </a:solidFill>
                <a:ln w="9525">
                  <a:noFill/>
                  <a:round/>
                  <a:headEnd/>
                  <a:tailEnd/>
                </a:ln>
              </p:spPr>
              <p:txBody>
                <a:bodyPr/>
                <a:lstStyle/>
                <a:p>
                  <a:endParaRPr lang="fr-FR"/>
                </a:p>
              </p:txBody>
            </p:sp>
            <p:sp>
              <p:nvSpPr>
                <p:cNvPr id="16862" name="Freeform 478"/>
                <p:cNvSpPr>
                  <a:spLocks/>
                </p:cNvSpPr>
                <p:nvPr/>
              </p:nvSpPr>
              <p:spPr bwMode="auto">
                <a:xfrm>
                  <a:off x="7589" y="22100"/>
                  <a:ext cx="31" cy="32"/>
                </a:xfrm>
                <a:custGeom>
                  <a:avLst/>
                  <a:gdLst/>
                  <a:ahLst/>
                  <a:cxnLst>
                    <a:cxn ang="0">
                      <a:pos x="0" y="0"/>
                    </a:cxn>
                    <a:cxn ang="0">
                      <a:pos x="15" y="32"/>
                    </a:cxn>
                    <a:cxn ang="0">
                      <a:pos x="31" y="15"/>
                    </a:cxn>
                    <a:cxn ang="0">
                      <a:pos x="0" y="0"/>
                    </a:cxn>
                  </a:cxnLst>
                  <a:rect l="0" t="0" r="r" b="b"/>
                  <a:pathLst>
                    <a:path w="31" h="32">
                      <a:moveTo>
                        <a:pt x="0" y="0"/>
                      </a:moveTo>
                      <a:lnTo>
                        <a:pt x="15" y="32"/>
                      </a:lnTo>
                      <a:lnTo>
                        <a:pt x="31" y="15"/>
                      </a:lnTo>
                      <a:lnTo>
                        <a:pt x="0" y="0"/>
                      </a:lnTo>
                      <a:close/>
                    </a:path>
                  </a:pathLst>
                </a:custGeom>
                <a:solidFill>
                  <a:srgbClr val="FFFF00"/>
                </a:solidFill>
                <a:ln w="9525">
                  <a:noFill/>
                  <a:round/>
                  <a:headEnd/>
                  <a:tailEnd/>
                </a:ln>
              </p:spPr>
              <p:txBody>
                <a:bodyPr/>
                <a:lstStyle/>
                <a:p>
                  <a:endParaRPr lang="fr-FR"/>
                </a:p>
              </p:txBody>
            </p:sp>
            <p:sp>
              <p:nvSpPr>
                <p:cNvPr id="16863" name="Freeform 479"/>
                <p:cNvSpPr>
                  <a:spLocks/>
                </p:cNvSpPr>
                <p:nvPr/>
              </p:nvSpPr>
              <p:spPr bwMode="auto">
                <a:xfrm>
                  <a:off x="7564" y="22147"/>
                  <a:ext cx="34" cy="23"/>
                </a:xfrm>
                <a:custGeom>
                  <a:avLst/>
                  <a:gdLst/>
                  <a:ahLst/>
                  <a:cxnLst>
                    <a:cxn ang="0">
                      <a:pos x="0" y="11"/>
                    </a:cxn>
                    <a:cxn ang="0">
                      <a:pos x="34" y="23"/>
                    </a:cxn>
                    <a:cxn ang="0">
                      <a:pos x="34" y="0"/>
                    </a:cxn>
                    <a:cxn ang="0">
                      <a:pos x="0" y="11"/>
                    </a:cxn>
                  </a:cxnLst>
                  <a:rect l="0" t="0" r="r" b="b"/>
                  <a:pathLst>
                    <a:path w="34" h="23">
                      <a:moveTo>
                        <a:pt x="0" y="11"/>
                      </a:moveTo>
                      <a:lnTo>
                        <a:pt x="34" y="23"/>
                      </a:lnTo>
                      <a:lnTo>
                        <a:pt x="34" y="0"/>
                      </a:lnTo>
                      <a:lnTo>
                        <a:pt x="0" y="11"/>
                      </a:lnTo>
                      <a:close/>
                    </a:path>
                  </a:pathLst>
                </a:custGeom>
                <a:solidFill>
                  <a:srgbClr val="FFFF00"/>
                </a:solidFill>
                <a:ln w="9525">
                  <a:noFill/>
                  <a:round/>
                  <a:headEnd/>
                  <a:tailEnd/>
                </a:ln>
              </p:spPr>
              <p:txBody>
                <a:bodyPr/>
                <a:lstStyle/>
                <a:p>
                  <a:endParaRPr lang="fr-FR"/>
                </a:p>
              </p:txBody>
            </p:sp>
            <p:sp>
              <p:nvSpPr>
                <p:cNvPr id="16864" name="Freeform 480"/>
                <p:cNvSpPr>
                  <a:spLocks/>
                </p:cNvSpPr>
                <p:nvPr/>
              </p:nvSpPr>
              <p:spPr bwMode="auto">
                <a:xfrm>
                  <a:off x="7589" y="22185"/>
                  <a:ext cx="31" cy="32"/>
                </a:xfrm>
                <a:custGeom>
                  <a:avLst/>
                  <a:gdLst/>
                  <a:ahLst/>
                  <a:cxnLst>
                    <a:cxn ang="0">
                      <a:pos x="0" y="32"/>
                    </a:cxn>
                    <a:cxn ang="0">
                      <a:pos x="31" y="16"/>
                    </a:cxn>
                    <a:cxn ang="0">
                      <a:pos x="15" y="0"/>
                    </a:cxn>
                    <a:cxn ang="0">
                      <a:pos x="0" y="32"/>
                    </a:cxn>
                  </a:cxnLst>
                  <a:rect l="0" t="0" r="r" b="b"/>
                  <a:pathLst>
                    <a:path w="31" h="32">
                      <a:moveTo>
                        <a:pt x="0" y="32"/>
                      </a:moveTo>
                      <a:lnTo>
                        <a:pt x="31" y="16"/>
                      </a:lnTo>
                      <a:lnTo>
                        <a:pt x="15" y="0"/>
                      </a:lnTo>
                      <a:lnTo>
                        <a:pt x="0" y="32"/>
                      </a:lnTo>
                      <a:close/>
                    </a:path>
                  </a:pathLst>
                </a:custGeom>
                <a:solidFill>
                  <a:srgbClr val="FFFF00"/>
                </a:solidFill>
                <a:ln w="9525">
                  <a:noFill/>
                  <a:round/>
                  <a:headEnd/>
                  <a:tailEnd/>
                </a:ln>
              </p:spPr>
              <p:txBody>
                <a:bodyPr/>
                <a:lstStyle/>
                <a:p>
                  <a:endParaRPr lang="fr-FR"/>
                </a:p>
              </p:txBody>
            </p:sp>
            <p:sp>
              <p:nvSpPr>
                <p:cNvPr id="16865" name="Freeform 481"/>
                <p:cNvSpPr>
                  <a:spLocks/>
                </p:cNvSpPr>
                <p:nvPr/>
              </p:nvSpPr>
              <p:spPr bwMode="auto">
                <a:xfrm>
                  <a:off x="7635" y="22207"/>
                  <a:ext cx="23" cy="34"/>
                </a:xfrm>
                <a:custGeom>
                  <a:avLst/>
                  <a:gdLst/>
                  <a:ahLst/>
                  <a:cxnLst>
                    <a:cxn ang="0">
                      <a:pos x="11" y="34"/>
                    </a:cxn>
                    <a:cxn ang="0">
                      <a:pos x="23" y="0"/>
                    </a:cxn>
                    <a:cxn ang="0">
                      <a:pos x="0" y="0"/>
                    </a:cxn>
                    <a:cxn ang="0">
                      <a:pos x="11" y="34"/>
                    </a:cxn>
                  </a:cxnLst>
                  <a:rect l="0" t="0" r="r" b="b"/>
                  <a:pathLst>
                    <a:path w="23" h="34">
                      <a:moveTo>
                        <a:pt x="11" y="34"/>
                      </a:moveTo>
                      <a:lnTo>
                        <a:pt x="23" y="0"/>
                      </a:lnTo>
                      <a:lnTo>
                        <a:pt x="0" y="0"/>
                      </a:lnTo>
                      <a:lnTo>
                        <a:pt x="11" y="34"/>
                      </a:lnTo>
                      <a:close/>
                    </a:path>
                  </a:pathLst>
                </a:custGeom>
                <a:solidFill>
                  <a:srgbClr val="FFFF00"/>
                </a:solidFill>
                <a:ln w="9525">
                  <a:noFill/>
                  <a:round/>
                  <a:headEnd/>
                  <a:tailEnd/>
                </a:ln>
              </p:spPr>
              <p:txBody>
                <a:bodyPr/>
                <a:lstStyle/>
                <a:p>
                  <a:endParaRPr lang="fr-FR"/>
                </a:p>
              </p:txBody>
            </p:sp>
            <p:sp>
              <p:nvSpPr>
                <p:cNvPr id="16866" name="Freeform 482"/>
                <p:cNvSpPr>
                  <a:spLocks/>
                </p:cNvSpPr>
                <p:nvPr/>
              </p:nvSpPr>
              <p:spPr bwMode="auto">
                <a:xfrm>
                  <a:off x="7673" y="22185"/>
                  <a:ext cx="32" cy="32"/>
                </a:xfrm>
                <a:custGeom>
                  <a:avLst/>
                  <a:gdLst/>
                  <a:ahLst/>
                  <a:cxnLst>
                    <a:cxn ang="0">
                      <a:pos x="32" y="32"/>
                    </a:cxn>
                    <a:cxn ang="0">
                      <a:pos x="16" y="0"/>
                    </a:cxn>
                    <a:cxn ang="0">
                      <a:pos x="0" y="16"/>
                    </a:cxn>
                    <a:cxn ang="0">
                      <a:pos x="32" y="32"/>
                    </a:cxn>
                  </a:cxnLst>
                  <a:rect l="0" t="0" r="r" b="b"/>
                  <a:pathLst>
                    <a:path w="32" h="32">
                      <a:moveTo>
                        <a:pt x="32" y="32"/>
                      </a:moveTo>
                      <a:lnTo>
                        <a:pt x="16" y="0"/>
                      </a:lnTo>
                      <a:lnTo>
                        <a:pt x="0" y="16"/>
                      </a:lnTo>
                      <a:lnTo>
                        <a:pt x="32" y="32"/>
                      </a:lnTo>
                      <a:close/>
                    </a:path>
                  </a:pathLst>
                </a:custGeom>
                <a:solidFill>
                  <a:srgbClr val="FFFF00"/>
                </a:solidFill>
                <a:ln w="9525">
                  <a:noFill/>
                  <a:round/>
                  <a:headEnd/>
                  <a:tailEnd/>
                </a:ln>
              </p:spPr>
              <p:txBody>
                <a:bodyPr/>
                <a:lstStyle/>
                <a:p>
                  <a:endParaRPr lang="fr-FR"/>
                </a:p>
              </p:txBody>
            </p:sp>
            <p:sp>
              <p:nvSpPr>
                <p:cNvPr id="16867" name="Oval 483"/>
                <p:cNvSpPr>
                  <a:spLocks noChangeArrowheads="1"/>
                </p:cNvSpPr>
                <p:nvPr/>
              </p:nvSpPr>
              <p:spPr bwMode="auto">
                <a:xfrm>
                  <a:off x="7605" y="22117"/>
                  <a:ext cx="82" cy="83"/>
                </a:xfrm>
                <a:prstGeom prst="ellipse">
                  <a:avLst/>
                </a:prstGeom>
                <a:solidFill>
                  <a:srgbClr val="FFFF00"/>
                </a:solidFill>
                <a:ln w="0">
                  <a:solidFill>
                    <a:srgbClr val="000000"/>
                  </a:solidFill>
                  <a:round/>
                  <a:headEnd/>
                  <a:tailEnd/>
                </a:ln>
              </p:spPr>
              <p:txBody>
                <a:bodyPr/>
                <a:lstStyle/>
                <a:p>
                  <a:endParaRPr lang="fr-FR"/>
                </a:p>
              </p:txBody>
            </p:sp>
            <p:sp>
              <p:nvSpPr>
                <p:cNvPr id="16868" name="Freeform 484"/>
                <p:cNvSpPr>
                  <a:spLocks/>
                </p:cNvSpPr>
                <p:nvPr/>
              </p:nvSpPr>
              <p:spPr bwMode="auto">
                <a:xfrm>
                  <a:off x="7695" y="22147"/>
                  <a:ext cx="33" cy="23"/>
                </a:xfrm>
                <a:custGeom>
                  <a:avLst/>
                  <a:gdLst/>
                  <a:ahLst/>
                  <a:cxnLst>
                    <a:cxn ang="0">
                      <a:pos x="33" y="11"/>
                    </a:cxn>
                    <a:cxn ang="0">
                      <a:pos x="0" y="0"/>
                    </a:cxn>
                    <a:cxn ang="0">
                      <a:pos x="0" y="23"/>
                    </a:cxn>
                    <a:cxn ang="0">
                      <a:pos x="33" y="11"/>
                    </a:cxn>
                  </a:cxnLst>
                  <a:rect l="0" t="0" r="r" b="b"/>
                  <a:pathLst>
                    <a:path w="33" h="23">
                      <a:moveTo>
                        <a:pt x="33" y="11"/>
                      </a:moveTo>
                      <a:lnTo>
                        <a:pt x="0" y="0"/>
                      </a:lnTo>
                      <a:lnTo>
                        <a:pt x="0" y="23"/>
                      </a:lnTo>
                      <a:lnTo>
                        <a:pt x="33" y="11"/>
                      </a:lnTo>
                      <a:close/>
                    </a:path>
                  </a:pathLst>
                </a:custGeom>
                <a:noFill/>
                <a:ln w="12700" cap="rnd">
                  <a:solidFill>
                    <a:srgbClr val="000000"/>
                  </a:solidFill>
                  <a:prstDash val="solid"/>
                  <a:round/>
                  <a:headEnd/>
                  <a:tailEnd/>
                </a:ln>
              </p:spPr>
              <p:txBody>
                <a:bodyPr/>
                <a:lstStyle/>
                <a:p>
                  <a:endParaRPr lang="fr-FR"/>
                </a:p>
              </p:txBody>
            </p:sp>
            <p:sp>
              <p:nvSpPr>
                <p:cNvPr id="16869" name="Freeform 485"/>
                <p:cNvSpPr>
                  <a:spLocks/>
                </p:cNvSpPr>
                <p:nvPr/>
              </p:nvSpPr>
              <p:spPr bwMode="auto">
                <a:xfrm>
                  <a:off x="7673" y="22100"/>
                  <a:ext cx="32" cy="32"/>
                </a:xfrm>
                <a:custGeom>
                  <a:avLst/>
                  <a:gdLst/>
                  <a:ahLst/>
                  <a:cxnLst>
                    <a:cxn ang="0">
                      <a:pos x="32" y="0"/>
                    </a:cxn>
                    <a:cxn ang="0">
                      <a:pos x="0" y="15"/>
                    </a:cxn>
                    <a:cxn ang="0">
                      <a:pos x="16" y="32"/>
                    </a:cxn>
                    <a:cxn ang="0">
                      <a:pos x="32" y="0"/>
                    </a:cxn>
                  </a:cxnLst>
                  <a:rect l="0" t="0" r="r" b="b"/>
                  <a:pathLst>
                    <a:path w="32" h="32">
                      <a:moveTo>
                        <a:pt x="32" y="0"/>
                      </a:moveTo>
                      <a:lnTo>
                        <a:pt x="0" y="15"/>
                      </a:lnTo>
                      <a:lnTo>
                        <a:pt x="16" y="32"/>
                      </a:lnTo>
                      <a:lnTo>
                        <a:pt x="32" y="0"/>
                      </a:lnTo>
                      <a:close/>
                    </a:path>
                  </a:pathLst>
                </a:custGeom>
                <a:noFill/>
                <a:ln w="12700" cap="rnd">
                  <a:solidFill>
                    <a:srgbClr val="000000"/>
                  </a:solidFill>
                  <a:prstDash val="solid"/>
                  <a:round/>
                  <a:headEnd/>
                  <a:tailEnd/>
                </a:ln>
              </p:spPr>
              <p:txBody>
                <a:bodyPr/>
                <a:lstStyle/>
                <a:p>
                  <a:endParaRPr lang="fr-FR"/>
                </a:p>
              </p:txBody>
            </p:sp>
            <p:sp>
              <p:nvSpPr>
                <p:cNvPr id="16870" name="Freeform 486"/>
                <p:cNvSpPr>
                  <a:spLocks/>
                </p:cNvSpPr>
                <p:nvPr/>
              </p:nvSpPr>
              <p:spPr bwMode="auto">
                <a:xfrm>
                  <a:off x="7635" y="22076"/>
                  <a:ext cx="23" cy="33"/>
                </a:xfrm>
                <a:custGeom>
                  <a:avLst/>
                  <a:gdLst/>
                  <a:ahLst/>
                  <a:cxnLst>
                    <a:cxn ang="0">
                      <a:pos x="11" y="0"/>
                    </a:cxn>
                    <a:cxn ang="0">
                      <a:pos x="0" y="33"/>
                    </a:cxn>
                    <a:cxn ang="0">
                      <a:pos x="23" y="33"/>
                    </a:cxn>
                    <a:cxn ang="0">
                      <a:pos x="11" y="0"/>
                    </a:cxn>
                  </a:cxnLst>
                  <a:rect l="0" t="0" r="r" b="b"/>
                  <a:pathLst>
                    <a:path w="23" h="33">
                      <a:moveTo>
                        <a:pt x="11" y="0"/>
                      </a:moveTo>
                      <a:lnTo>
                        <a:pt x="0" y="33"/>
                      </a:lnTo>
                      <a:lnTo>
                        <a:pt x="23" y="33"/>
                      </a:lnTo>
                      <a:lnTo>
                        <a:pt x="11" y="0"/>
                      </a:lnTo>
                      <a:close/>
                    </a:path>
                  </a:pathLst>
                </a:custGeom>
                <a:noFill/>
                <a:ln w="12700" cap="rnd">
                  <a:solidFill>
                    <a:srgbClr val="000000"/>
                  </a:solidFill>
                  <a:prstDash val="solid"/>
                  <a:round/>
                  <a:headEnd/>
                  <a:tailEnd/>
                </a:ln>
              </p:spPr>
              <p:txBody>
                <a:bodyPr/>
                <a:lstStyle/>
                <a:p>
                  <a:endParaRPr lang="fr-FR"/>
                </a:p>
              </p:txBody>
            </p:sp>
            <p:sp>
              <p:nvSpPr>
                <p:cNvPr id="16871" name="Freeform 487"/>
                <p:cNvSpPr>
                  <a:spLocks/>
                </p:cNvSpPr>
                <p:nvPr/>
              </p:nvSpPr>
              <p:spPr bwMode="auto">
                <a:xfrm>
                  <a:off x="7589" y="22100"/>
                  <a:ext cx="31" cy="32"/>
                </a:xfrm>
                <a:custGeom>
                  <a:avLst/>
                  <a:gdLst/>
                  <a:ahLst/>
                  <a:cxnLst>
                    <a:cxn ang="0">
                      <a:pos x="0" y="0"/>
                    </a:cxn>
                    <a:cxn ang="0">
                      <a:pos x="15" y="32"/>
                    </a:cxn>
                    <a:cxn ang="0">
                      <a:pos x="31" y="15"/>
                    </a:cxn>
                    <a:cxn ang="0">
                      <a:pos x="0" y="0"/>
                    </a:cxn>
                  </a:cxnLst>
                  <a:rect l="0" t="0" r="r" b="b"/>
                  <a:pathLst>
                    <a:path w="31" h="32">
                      <a:moveTo>
                        <a:pt x="0" y="0"/>
                      </a:moveTo>
                      <a:lnTo>
                        <a:pt x="15" y="32"/>
                      </a:lnTo>
                      <a:lnTo>
                        <a:pt x="31" y="15"/>
                      </a:lnTo>
                      <a:lnTo>
                        <a:pt x="0" y="0"/>
                      </a:lnTo>
                      <a:close/>
                    </a:path>
                  </a:pathLst>
                </a:custGeom>
                <a:noFill/>
                <a:ln w="12700" cap="rnd">
                  <a:solidFill>
                    <a:srgbClr val="000000"/>
                  </a:solidFill>
                  <a:prstDash val="solid"/>
                  <a:round/>
                  <a:headEnd/>
                  <a:tailEnd/>
                </a:ln>
              </p:spPr>
              <p:txBody>
                <a:bodyPr/>
                <a:lstStyle/>
                <a:p>
                  <a:endParaRPr lang="fr-FR"/>
                </a:p>
              </p:txBody>
            </p:sp>
            <p:sp>
              <p:nvSpPr>
                <p:cNvPr id="16872" name="Freeform 488"/>
                <p:cNvSpPr>
                  <a:spLocks/>
                </p:cNvSpPr>
                <p:nvPr/>
              </p:nvSpPr>
              <p:spPr bwMode="auto">
                <a:xfrm>
                  <a:off x="7564" y="22147"/>
                  <a:ext cx="34" cy="23"/>
                </a:xfrm>
                <a:custGeom>
                  <a:avLst/>
                  <a:gdLst/>
                  <a:ahLst/>
                  <a:cxnLst>
                    <a:cxn ang="0">
                      <a:pos x="0" y="11"/>
                    </a:cxn>
                    <a:cxn ang="0">
                      <a:pos x="34" y="23"/>
                    </a:cxn>
                    <a:cxn ang="0">
                      <a:pos x="34" y="0"/>
                    </a:cxn>
                    <a:cxn ang="0">
                      <a:pos x="0" y="11"/>
                    </a:cxn>
                  </a:cxnLst>
                  <a:rect l="0" t="0" r="r" b="b"/>
                  <a:pathLst>
                    <a:path w="34" h="23">
                      <a:moveTo>
                        <a:pt x="0" y="11"/>
                      </a:moveTo>
                      <a:lnTo>
                        <a:pt x="34" y="23"/>
                      </a:lnTo>
                      <a:lnTo>
                        <a:pt x="34" y="0"/>
                      </a:lnTo>
                      <a:lnTo>
                        <a:pt x="0" y="11"/>
                      </a:lnTo>
                      <a:close/>
                    </a:path>
                  </a:pathLst>
                </a:custGeom>
                <a:noFill/>
                <a:ln w="12700" cap="rnd">
                  <a:solidFill>
                    <a:srgbClr val="000000"/>
                  </a:solidFill>
                  <a:prstDash val="solid"/>
                  <a:round/>
                  <a:headEnd/>
                  <a:tailEnd/>
                </a:ln>
              </p:spPr>
              <p:txBody>
                <a:bodyPr/>
                <a:lstStyle/>
                <a:p>
                  <a:endParaRPr lang="fr-FR"/>
                </a:p>
              </p:txBody>
            </p:sp>
            <p:sp>
              <p:nvSpPr>
                <p:cNvPr id="16873" name="Freeform 489"/>
                <p:cNvSpPr>
                  <a:spLocks/>
                </p:cNvSpPr>
                <p:nvPr/>
              </p:nvSpPr>
              <p:spPr bwMode="auto">
                <a:xfrm>
                  <a:off x="7589" y="22185"/>
                  <a:ext cx="31" cy="32"/>
                </a:xfrm>
                <a:custGeom>
                  <a:avLst/>
                  <a:gdLst/>
                  <a:ahLst/>
                  <a:cxnLst>
                    <a:cxn ang="0">
                      <a:pos x="0" y="32"/>
                    </a:cxn>
                    <a:cxn ang="0">
                      <a:pos x="31" y="16"/>
                    </a:cxn>
                    <a:cxn ang="0">
                      <a:pos x="15" y="0"/>
                    </a:cxn>
                    <a:cxn ang="0">
                      <a:pos x="0" y="32"/>
                    </a:cxn>
                  </a:cxnLst>
                  <a:rect l="0" t="0" r="r" b="b"/>
                  <a:pathLst>
                    <a:path w="31" h="32">
                      <a:moveTo>
                        <a:pt x="0" y="32"/>
                      </a:moveTo>
                      <a:lnTo>
                        <a:pt x="31" y="16"/>
                      </a:lnTo>
                      <a:lnTo>
                        <a:pt x="15" y="0"/>
                      </a:lnTo>
                      <a:lnTo>
                        <a:pt x="0" y="32"/>
                      </a:lnTo>
                      <a:close/>
                    </a:path>
                  </a:pathLst>
                </a:custGeom>
                <a:noFill/>
                <a:ln w="12700" cap="rnd">
                  <a:solidFill>
                    <a:srgbClr val="000000"/>
                  </a:solidFill>
                  <a:prstDash val="solid"/>
                  <a:round/>
                  <a:headEnd/>
                  <a:tailEnd/>
                </a:ln>
              </p:spPr>
              <p:txBody>
                <a:bodyPr/>
                <a:lstStyle/>
                <a:p>
                  <a:endParaRPr lang="fr-FR"/>
                </a:p>
              </p:txBody>
            </p:sp>
            <p:sp>
              <p:nvSpPr>
                <p:cNvPr id="16874" name="Freeform 490"/>
                <p:cNvSpPr>
                  <a:spLocks/>
                </p:cNvSpPr>
                <p:nvPr/>
              </p:nvSpPr>
              <p:spPr bwMode="auto">
                <a:xfrm>
                  <a:off x="7635" y="22207"/>
                  <a:ext cx="23" cy="34"/>
                </a:xfrm>
                <a:custGeom>
                  <a:avLst/>
                  <a:gdLst/>
                  <a:ahLst/>
                  <a:cxnLst>
                    <a:cxn ang="0">
                      <a:pos x="11" y="34"/>
                    </a:cxn>
                    <a:cxn ang="0">
                      <a:pos x="23" y="0"/>
                    </a:cxn>
                    <a:cxn ang="0">
                      <a:pos x="0" y="0"/>
                    </a:cxn>
                    <a:cxn ang="0">
                      <a:pos x="11" y="34"/>
                    </a:cxn>
                  </a:cxnLst>
                  <a:rect l="0" t="0" r="r" b="b"/>
                  <a:pathLst>
                    <a:path w="23" h="34">
                      <a:moveTo>
                        <a:pt x="11" y="34"/>
                      </a:moveTo>
                      <a:lnTo>
                        <a:pt x="23" y="0"/>
                      </a:lnTo>
                      <a:lnTo>
                        <a:pt x="0" y="0"/>
                      </a:lnTo>
                      <a:lnTo>
                        <a:pt x="11" y="34"/>
                      </a:lnTo>
                      <a:close/>
                    </a:path>
                  </a:pathLst>
                </a:custGeom>
                <a:noFill/>
                <a:ln w="12700" cap="rnd">
                  <a:solidFill>
                    <a:srgbClr val="000000"/>
                  </a:solidFill>
                  <a:prstDash val="solid"/>
                  <a:round/>
                  <a:headEnd/>
                  <a:tailEnd/>
                </a:ln>
              </p:spPr>
              <p:txBody>
                <a:bodyPr/>
                <a:lstStyle/>
                <a:p>
                  <a:endParaRPr lang="fr-FR"/>
                </a:p>
              </p:txBody>
            </p:sp>
            <p:sp>
              <p:nvSpPr>
                <p:cNvPr id="16875" name="Freeform 491"/>
                <p:cNvSpPr>
                  <a:spLocks/>
                </p:cNvSpPr>
                <p:nvPr/>
              </p:nvSpPr>
              <p:spPr bwMode="auto">
                <a:xfrm>
                  <a:off x="7673" y="22185"/>
                  <a:ext cx="32" cy="32"/>
                </a:xfrm>
                <a:custGeom>
                  <a:avLst/>
                  <a:gdLst/>
                  <a:ahLst/>
                  <a:cxnLst>
                    <a:cxn ang="0">
                      <a:pos x="32" y="32"/>
                    </a:cxn>
                    <a:cxn ang="0">
                      <a:pos x="16" y="0"/>
                    </a:cxn>
                    <a:cxn ang="0">
                      <a:pos x="0" y="16"/>
                    </a:cxn>
                    <a:cxn ang="0">
                      <a:pos x="32" y="32"/>
                    </a:cxn>
                  </a:cxnLst>
                  <a:rect l="0" t="0" r="r" b="b"/>
                  <a:pathLst>
                    <a:path w="32" h="32">
                      <a:moveTo>
                        <a:pt x="32" y="32"/>
                      </a:moveTo>
                      <a:lnTo>
                        <a:pt x="16" y="0"/>
                      </a:lnTo>
                      <a:lnTo>
                        <a:pt x="0" y="16"/>
                      </a:lnTo>
                      <a:lnTo>
                        <a:pt x="32" y="32"/>
                      </a:lnTo>
                      <a:close/>
                    </a:path>
                  </a:pathLst>
                </a:custGeom>
                <a:noFill/>
                <a:ln w="12700" cap="rnd">
                  <a:solidFill>
                    <a:srgbClr val="000000"/>
                  </a:solidFill>
                  <a:prstDash val="solid"/>
                  <a:round/>
                  <a:headEnd/>
                  <a:tailEnd/>
                </a:ln>
              </p:spPr>
              <p:txBody>
                <a:bodyPr/>
                <a:lstStyle/>
                <a:p>
                  <a:endParaRPr lang="fr-FR"/>
                </a:p>
              </p:txBody>
            </p:sp>
            <p:sp>
              <p:nvSpPr>
                <p:cNvPr id="16876" name="Oval 492"/>
                <p:cNvSpPr>
                  <a:spLocks noChangeArrowheads="1"/>
                </p:cNvSpPr>
                <p:nvPr/>
              </p:nvSpPr>
              <p:spPr bwMode="auto">
                <a:xfrm>
                  <a:off x="7605" y="22117"/>
                  <a:ext cx="82" cy="83"/>
                </a:xfrm>
                <a:prstGeom prst="ellipse">
                  <a:avLst/>
                </a:prstGeom>
                <a:noFill/>
                <a:ln w="12700" cap="rnd">
                  <a:solidFill>
                    <a:srgbClr val="000000"/>
                  </a:solidFill>
                  <a:round/>
                  <a:headEnd/>
                  <a:tailEnd/>
                </a:ln>
              </p:spPr>
              <p:txBody>
                <a:bodyPr/>
                <a:lstStyle/>
                <a:p>
                  <a:endParaRPr lang="fr-FR"/>
                </a:p>
              </p:txBody>
            </p:sp>
          </p:grpSp>
          <p:grpSp>
            <p:nvGrpSpPr>
              <p:cNvPr id="16896" name="Group 512"/>
              <p:cNvGrpSpPr>
                <a:grpSpLocks/>
              </p:cNvGrpSpPr>
              <p:nvPr/>
            </p:nvGrpSpPr>
            <p:grpSpPr bwMode="auto">
              <a:xfrm>
                <a:off x="5490" y="22687"/>
                <a:ext cx="164" cy="164"/>
                <a:chOff x="5490" y="22687"/>
                <a:chExt cx="164" cy="164"/>
              </a:xfrm>
            </p:grpSpPr>
            <p:sp>
              <p:nvSpPr>
                <p:cNvPr id="16878" name="Freeform 494"/>
                <p:cNvSpPr>
                  <a:spLocks/>
                </p:cNvSpPr>
                <p:nvPr/>
              </p:nvSpPr>
              <p:spPr bwMode="auto">
                <a:xfrm>
                  <a:off x="5621" y="22758"/>
                  <a:ext cx="33" cy="23"/>
                </a:xfrm>
                <a:custGeom>
                  <a:avLst/>
                  <a:gdLst/>
                  <a:ahLst/>
                  <a:cxnLst>
                    <a:cxn ang="0">
                      <a:pos x="33" y="11"/>
                    </a:cxn>
                    <a:cxn ang="0">
                      <a:pos x="0" y="0"/>
                    </a:cxn>
                    <a:cxn ang="0">
                      <a:pos x="0" y="23"/>
                    </a:cxn>
                    <a:cxn ang="0">
                      <a:pos x="33" y="11"/>
                    </a:cxn>
                  </a:cxnLst>
                  <a:rect l="0" t="0" r="r" b="b"/>
                  <a:pathLst>
                    <a:path w="33" h="23">
                      <a:moveTo>
                        <a:pt x="33" y="11"/>
                      </a:moveTo>
                      <a:lnTo>
                        <a:pt x="0" y="0"/>
                      </a:lnTo>
                      <a:lnTo>
                        <a:pt x="0" y="23"/>
                      </a:lnTo>
                      <a:lnTo>
                        <a:pt x="33" y="11"/>
                      </a:lnTo>
                      <a:close/>
                    </a:path>
                  </a:pathLst>
                </a:custGeom>
                <a:solidFill>
                  <a:srgbClr val="FFFF00"/>
                </a:solidFill>
                <a:ln w="9525">
                  <a:noFill/>
                  <a:round/>
                  <a:headEnd/>
                  <a:tailEnd/>
                </a:ln>
              </p:spPr>
              <p:txBody>
                <a:bodyPr/>
                <a:lstStyle/>
                <a:p>
                  <a:endParaRPr lang="fr-FR"/>
                </a:p>
              </p:txBody>
            </p:sp>
            <p:sp>
              <p:nvSpPr>
                <p:cNvPr id="16879" name="Freeform 495"/>
                <p:cNvSpPr>
                  <a:spLocks/>
                </p:cNvSpPr>
                <p:nvPr/>
              </p:nvSpPr>
              <p:spPr bwMode="auto">
                <a:xfrm>
                  <a:off x="5598" y="22711"/>
                  <a:ext cx="32" cy="32"/>
                </a:xfrm>
                <a:custGeom>
                  <a:avLst/>
                  <a:gdLst/>
                  <a:ahLst/>
                  <a:cxnLst>
                    <a:cxn ang="0">
                      <a:pos x="32" y="0"/>
                    </a:cxn>
                    <a:cxn ang="0">
                      <a:pos x="0" y="15"/>
                    </a:cxn>
                    <a:cxn ang="0">
                      <a:pos x="17" y="32"/>
                    </a:cxn>
                    <a:cxn ang="0">
                      <a:pos x="32" y="0"/>
                    </a:cxn>
                  </a:cxnLst>
                  <a:rect l="0" t="0" r="r" b="b"/>
                  <a:pathLst>
                    <a:path w="32" h="32">
                      <a:moveTo>
                        <a:pt x="32" y="0"/>
                      </a:moveTo>
                      <a:lnTo>
                        <a:pt x="0" y="15"/>
                      </a:lnTo>
                      <a:lnTo>
                        <a:pt x="17" y="32"/>
                      </a:lnTo>
                      <a:lnTo>
                        <a:pt x="32" y="0"/>
                      </a:lnTo>
                      <a:close/>
                    </a:path>
                  </a:pathLst>
                </a:custGeom>
                <a:solidFill>
                  <a:srgbClr val="FFFF00"/>
                </a:solidFill>
                <a:ln w="9525">
                  <a:noFill/>
                  <a:round/>
                  <a:headEnd/>
                  <a:tailEnd/>
                </a:ln>
              </p:spPr>
              <p:txBody>
                <a:bodyPr/>
                <a:lstStyle/>
                <a:p>
                  <a:endParaRPr lang="fr-FR"/>
                </a:p>
              </p:txBody>
            </p:sp>
            <p:sp>
              <p:nvSpPr>
                <p:cNvPr id="16880" name="Freeform 496"/>
                <p:cNvSpPr>
                  <a:spLocks/>
                </p:cNvSpPr>
                <p:nvPr/>
              </p:nvSpPr>
              <p:spPr bwMode="auto">
                <a:xfrm>
                  <a:off x="5560" y="22687"/>
                  <a:ext cx="24" cy="33"/>
                </a:xfrm>
                <a:custGeom>
                  <a:avLst/>
                  <a:gdLst/>
                  <a:ahLst/>
                  <a:cxnLst>
                    <a:cxn ang="0">
                      <a:pos x="12" y="0"/>
                    </a:cxn>
                    <a:cxn ang="0">
                      <a:pos x="0" y="33"/>
                    </a:cxn>
                    <a:cxn ang="0">
                      <a:pos x="24" y="33"/>
                    </a:cxn>
                    <a:cxn ang="0">
                      <a:pos x="12" y="0"/>
                    </a:cxn>
                  </a:cxnLst>
                  <a:rect l="0" t="0" r="r" b="b"/>
                  <a:pathLst>
                    <a:path w="24" h="33">
                      <a:moveTo>
                        <a:pt x="12" y="0"/>
                      </a:moveTo>
                      <a:lnTo>
                        <a:pt x="0" y="33"/>
                      </a:lnTo>
                      <a:lnTo>
                        <a:pt x="24" y="33"/>
                      </a:lnTo>
                      <a:lnTo>
                        <a:pt x="12" y="0"/>
                      </a:lnTo>
                      <a:close/>
                    </a:path>
                  </a:pathLst>
                </a:custGeom>
                <a:solidFill>
                  <a:srgbClr val="FFFF00"/>
                </a:solidFill>
                <a:ln w="9525">
                  <a:noFill/>
                  <a:round/>
                  <a:headEnd/>
                  <a:tailEnd/>
                </a:ln>
              </p:spPr>
              <p:txBody>
                <a:bodyPr/>
                <a:lstStyle/>
                <a:p>
                  <a:endParaRPr lang="fr-FR"/>
                </a:p>
              </p:txBody>
            </p:sp>
            <p:sp>
              <p:nvSpPr>
                <p:cNvPr id="16881" name="Freeform 497"/>
                <p:cNvSpPr>
                  <a:spLocks/>
                </p:cNvSpPr>
                <p:nvPr/>
              </p:nvSpPr>
              <p:spPr bwMode="auto">
                <a:xfrm>
                  <a:off x="5514" y="22711"/>
                  <a:ext cx="32" cy="32"/>
                </a:xfrm>
                <a:custGeom>
                  <a:avLst/>
                  <a:gdLst/>
                  <a:ahLst/>
                  <a:cxnLst>
                    <a:cxn ang="0">
                      <a:pos x="0" y="0"/>
                    </a:cxn>
                    <a:cxn ang="0">
                      <a:pos x="15" y="32"/>
                    </a:cxn>
                    <a:cxn ang="0">
                      <a:pos x="32" y="15"/>
                    </a:cxn>
                    <a:cxn ang="0">
                      <a:pos x="0" y="0"/>
                    </a:cxn>
                  </a:cxnLst>
                  <a:rect l="0" t="0" r="r" b="b"/>
                  <a:pathLst>
                    <a:path w="32" h="32">
                      <a:moveTo>
                        <a:pt x="0" y="0"/>
                      </a:moveTo>
                      <a:lnTo>
                        <a:pt x="15" y="32"/>
                      </a:lnTo>
                      <a:lnTo>
                        <a:pt x="32" y="15"/>
                      </a:lnTo>
                      <a:lnTo>
                        <a:pt x="0" y="0"/>
                      </a:lnTo>
                      <a:close/>
                    </a:path>
                  </a:pathLst>
                </a:custGeom>
                <a:solidFill>
                  <a:srgbClr val="FFFF00"/>
                </a:solidFill>
                <a:ln w="9525">
                  <a:noFill/>
                  <a:round/>
                  <a:headEnd/>
                  <a:tailEnd/>
                </a:ln>
              </p:spPr>
              <p:txBody>
                <a:bodyPr/>
                <a:lstStyle/>
                <a:p>
                  <a:endParaRPr lang="fr-FR"/>
                </a:p>
              </p:txBody>
            </p:sp>
            <p:sp>
              <p:nvSpPr>
                <p:cNvPr id="16882" name="Freeform 498"/>
                <p:cNvSpPr>
                  <a:spLocks/>
                </p:cNvSpPr>
                <p:nvPr/>
              </p:nvSpPr>
              <p:spPr bwMode="auto">
                <a:xfrm>
                  <a:off x="5490" y="22758"/>
                  <a:ext cx="33" cy="23"/>
                </a:xfrm>
                <a:custGeom>
                  <a:avLst/>
                  <a:gdLst/>
                  <a:ahLst/>
                  <a:cxnLst>
                    <a:cxn ang="0">
                      <a:pos x="0" y="11"/>
                    </a:cxn>
                    <a:cxn ang="0">
                      <a:pos x="33" y="23"/>
                    </a:cxn>
                    <a:cxn ang="0">
                      <a:pos x="33" y="0"/>
                    </a:cxn>
                    <a:cxn ang="0">
                      <a:pos x="0" y="11"/>
                    </a:cxn>
                  </a:cxnLst>
                  <a:rect l="0" t="0" r="r" b="b"/>
                  <a:pathLst>
                    <a:path w="33" h="23">
                      <a:moveTo>
                        <a:pt x="0" y="11"/>
                      </a:moveTo>
                      <a:lnTo>
                        <a:pt x="33" y="23"/>
                      </a:lnTo>
                      <a:lnTo>
                        <a:pt x="33" y="0"/>
                      </a:lnTo>
                      <a:lnTo>
                        <a:pt x="0" y="11"/>
                      </a:lnTo>
                      <a:close/>
                    </a:path>
                  </a:pathLst>
                </a:custGeom>
                <a:solidFill>
                  <a:srgbClr val="FFFF00"/>
                </a:solidFill>
                <a:ln w="9525">
                  <a:noFill/>
                  <a:round/>
                  <a:headEnd/>
                  <a:tailEnd/>
                </a:ln>
              </p:spPr>
              <p:txBody>
                <a:bodyPr/>
                <a:lstStyle/>
                <a:p>
                  <a:endParaRPr lang="fr-FR"/>
                </a:p>
              </p:txBody>
            </p:sp>
            <p:sp>
              <p:nvSpPr>
                <p:cNvPr id="16883" name="Freeform 499"/>
                <p:cNvSpPr>
                  <a:spLocks/>
                </p:cNvSpPr>
                <p:nvPr/>
              </p:nvSpPr>
              <p:spPr bwMode="auto">
                <a:xfrm>
                  <a:off x="5514" y="22796"/>
                  <a:ext cx="32" cy="31"/>
                </a:xfrm>
                <a:custGeom>
                  <a:avLst/>
                  <a:gdLst/>
                  <a:ahLst/>
                  <a:cxnLst>
                    <a:cxn ang="0">
                      <a:pos x="0" y="31"/>
                    </a:cxn>
                    <a:cxn ang="0">
                      <a:pos x="32" y="16"/>
                    </a:cxn>
                    <a:cxn ang="0">
                      <a:pos x="15" y="0"/>
                    </a:cxn>
                    <a:cxn ang="0">
                      <a:pos x="0" y="31"/>
                    </a:cxn>
                  </a:cxnLst>
                  <a:rect l="0" t="0" r="r" b="b"/>
                  <a:pathLst>
                    <a:path w="32" h="31">
                      <a:moveTo>
                        <a:pt x="0" y="31"/>
                      </a:moveTo>
                      <a:lnTo>
                        <a:pt x="32" y="16"/>
                      </a:lnTo>
                      <a:lnTo>
                        <a:pt x="15" y="0"/>
                      </a:lnTo>
                      <a:lnTo>
                        <a:pt x="0" y="31"/>
                      </a:lnTo>
                      <a:close/>
                    </a:path>
                  </a:pathLst>
                </a:custGeom>
                <a:solidFill>
                  <a:srgbClr val="FFFF00"/>
                </a:solidFill>
                <a:ln w="9525">
                  <a:noFill/>
                  <a:round/>
                  <a:headEnd/>
                  <a:tailEnd/>
                </a:ln>
              </p:spPr>
              <p:txBody>
                <a:bodyPr/>
                <a:lstStyle/>
                <a:p>
                  <a:endParaRPr lang="fr-FR"/>
                </a:p>
              </p:txBody>
            </p:sp>
            <p:sp>
              <p:nvSpPr>
                <p:cNvPr id="16884" name="Freeform 500"/>
                <p:cNvSpPr>
                  <a:spLocks/>
                </p:cNvSpPr>
                <p:nvPr/>
              </p:nvSpPr>
              <p:spPr bwMode="auto">
                <a:xfrm>
                  <a:off x="5560" y="22818"/>
                  <a:ext cx="24" cy="33"/>
                </a:xfrm>
                <a:custGeom>
                  <a:avLst/>
                  <a:gdLst/>
                  <a:ahLst/>
                  <a:cxnLst>
                    <a:cxn ang="0">
                      <a:pos x="12" y="33"/>
                    </a:cxn>
                    <a:cxn ang="0">
                      <a:pos x="24" y="0"/>
                    </a:cxn>
                    <a:cxn ang="0">
                      <a:pos x="0" y="0"/>
                    </a:cxn>
                    <a:cxn ang="0">
                      <a:pos x="12" y="33"/>
                    </a:cxn>
                  </a:cxnLst>
                  <a:rect l="0" t="0" r="r" b="b"/>
                  <a:pathLst>
                    <a:path w="24" h="33">
                      <a:moveTo>
                        <a:pt x="12" y="33"/>
                      </a:moveTo>
                      <a:lnTo>
                        <a:pt x="24" y="0"/>
                      </a:lnTo>
                      <a:lnTo>
                        <a:pt x="0" y="0"/>
                      </a:lnTo>
                      <a:lnTo>
                        <a:pt x="12" y="33"/>
                      </a:lnTo>
                      <a:close/>
                    </a:path>
                  </a:pathLst>
                </a:custGeom>
                <a:solidFill>
                  <a:srgbClr val="FFFF00"/>
                </a:solidFill>
                <a:ln w="9525">
                  <a:noFill/>
                  <a:round/>
                  <a:headEnd/>
                  <a:tailEnd/>
                </a:ln>
              </p:spPr>
              <p:txBody>
                <a:bodyPr/>
                <a:lstStyle/>
                <a:p>
                  <a:endParaRPr lang="fr-FR"/>
                </a:p>
              </p:txBody>
            </p:sp>
            <p:sp>
              <p:nvSpPr>
                <p:cNvPr id="16885" name="Freeform 501"/>
                <p:cNvSpPr>
                  <a:spLocks/>
                </p:cNvSpPr>
                <p:nvPr/>
              </p:nvSpPr>
              <p:spPr bwMode="auto">
                <a:xfrm>
                  <a:off x="5598" y="22796"/>
                  <a:ext cx="32" cy="31"/>
                </a:xfrm>
                <a:custGeom>
                  <a:avLst/>
                  <a:gdLst/>
                  <a:ahLst/>
                  <a:cxnLst>
                    <a:cxn ang="0">
                      <a:pos x="32" y="31"/>
                    </a:cxn>
                    <a:cxn ang="0">
                      <a:pos x="17" y="0"/>
                    </a:cxn>
                    <a:cxn ang="0">
                      <a:pos x="0" y="16"/>
                    </a:cxn>
                    <a:cxn ang="0">
                      <a:pos x="32" y="31"/>
                    </a:cxn>
                  </a:cxnLst>
                  <a:rect l="0" t="0" r="r" b="b"/>
                  <a:pathLst>
                    <a:path w="32" h="31">
                      <a:moveTo>
                        <a:pt x="32" y="31"/>
                      </a:moveTo>
                      <a:lnTo>
                        <a:pt x="17" y="0"/>
                      </a:lnTo>
                      <a:lnTo>
                        <a:pt x="0" y="16"/>
                      </a:lnTo>
                      <a:lnTo>
                        <a:pt x="32" y="31"/>
                      </a:lnTo>
                      <a:close/>
                    </a:path>
                  </a:pathLst>
                </a:custGeom>
                <a:solidFill>
                  <a:srgbClr val="FFFF00"/>
                </a:solidFill>
                <a:ln w="9525">
                  <a:noFill/>
                  <a:round/>
                  <a:headEnd/>
                  <a:tailEnd/>
                </a:ln>
              </p:spPr>
              <p:txBody>
                <a:bodyPr/>
                <a:lstStyle/>
                <a:p>
                  <a:endParaRPr lang="fr-FR"/>
                </a:p>
              </p:txBody>
            </p:sp>
            <p:sp>
              <p:nvSpPr>
                <p:cNvPr id="16886" name="Oval 502"/>
                <p:cNvSpPr>
                  <a:spLocks noChangeArrowheads="1"/>
                </p:cNvSpPr>
                <p:nvPr/>
              </p:nvSpPr>
              <p:spPr bwMode="auto">
                <a:xfrm>
                  <a:off x="5531" y="22728"/>
                  <a:ext cx="82" cy="82"/>
                </a:xfrm>
                <a:prstGeom prst="ellipse">
                  <a:avLst/>
                </a:prstGeom>
                <a:solidFill>
                  <a:srgbClr val="FFFF00"/>
                </a:solidFill>
                <a:ln w="0">
                  <a:solidFill>
                    <a:srgbClr val="000000"/>
                  </a:solidFill>
                  <a:round/>
                  <a:headEnd/>
                  <a:tailEnd/>
                </a:ln>
              </p:spPr>
              <p:txBody>
                <a:bodyPr/>
                <a:lstStyle/>
                <a:p>
                  <a:endParaRPr lang="fr-FR"/>
                </a:p>
              </p:txBody>
            </p:sp>
            <p:sp>
              <p:nvSpPr>
                <p:cNvPr id="16887" name="Freeform 503"/>
                <p:cNvSpPr>
                  <a:spLocks/>
                </p:cNvSpPr>
                <p:nvPr/>
              </p:nvSpPr>
              <p:spPr bwMode="auto">
                <a:xfrm>
                  <a:off x="5621" y="22758"/>
                  <a:ext cx="33" cy="23"/>
                </a:xfrm>
                <a:custGeom>
                  <a:avLst/>
                  <a:gdLst/>
                  <a:ahLst/>
                  <a:cxnLst>
                    <a:cxn ang="0">
                      <a:pos x="33" y="11"/>
                    </a:cxn>
                    <a:cxn ang="0">
                      <a:pos x="0" y="0"/>
                    </a:cxn>
                    <a:cxn ang="0">
                      <a:pos x="0" y="23"/>
                    </a:cxn>
                    <a:cxn ang="0">
                      <a:pos x="33" y="11"/>
                    </a:cxn>
                  </a:cxnLst>
                  <a:rect l="0" t="0" r="r" b="b"/>
                  <a:pathLst>
                    <a:path w="33" h="23">
                      <a:moveTo>
                        <a:pt x="33" y="11"/>
                      </a:moveTo>
                      <a:lnTo>
                        <a:pt x="0" y="0"/>
                      </a:lnTo>
                      <a:lnTo>
                        <a:pt x="0" y="23"/>
                      </a:lnTo>
                      <a:lnTo>
                        <a:pt x="33" y="11"/>
                      </a:lnTo>
                      <a:close/>
                    </a:path>
                  </a:pathLst>
                </a:custGeom>
                <a:noFill/>
                <a:ln w="12700" cap="rnd">
                  <a:solidFill>
                    <a:srgbClr val="000000"/>
                  </a:solidFill>
                  <a:prstDash val="solid"/>
                  <a:round/>
                  <a:headEnd/>
                  <a:tailEnd/>
                </a:ln>
              </p:spPr>
              <p:txBody>
                <a:bodyPr/>
                <a:lstStyle/>
                <a:p>
                  <a:endParaRPr lang="fr-FR"/>
                </a:p>
              </p:txBody>
            </p:sp>
            <p:sp>
              <p:nvSpPr>
                <p:cNvPr id="16888" name="Freeform 504"/>
                <p:cNvSpPr>
                  <a:spLocks/>
                </p:cNvSpPr>
                <p:nvPr/>
              </p:nvSpPr>
              <p:spPr bwMode="auto">
                <a:xfrm>
                  <a:off x="5598" y="22711"/>
                  <a:ext cx="32" cy="32"/>
                </a:xfrm>
                <a:custGeom>
                  <a:avLst/>
                  <a:gdLst/>
                  <a:ahLst/>
                  <a:cxnLst>
                    <a:cxn ang="0">
                      <a:pos x="32" y="0"/>
                    </a:cxn>
                    <a:cxn ang="0">
                      <a:pos x="0" y="15"/>
                    </a:cxn>
                    <a:cxn ang="0">
                      <a:pos x="17" y="32"/>
                    </a:cxn>
                    <a:cxn ang="0">
                      <a:pos x="32" y="0"/>
                    </a:cxn>
                  </a:cxnLst>
                  <a:rect l="0" t="0" r="r" b="b"/>
                  <a:pathLst>
                    <a:path w="32" h="32">
                      <a:moveTo>
                        <a:pt x="32" y="0"/>
                      </a:moveTo>
                      <a:lnTo>
                        <a:pt x="0" y="15"/>
                      </a:lnTo>
                      <a:lnTo>
                        <a:pt x="17" y="32"/>
                      </a:lnTo>
                      <a:lnTo>
                        <a:pt x="32" y="0"/>
                      </a:lnTo>
                      <a:close/>
                    </a:path>
                  </a:pathLst>
                </a:custGeom>
                <a:noFill/>
                <a:ln w="12700" cap="rnd">
                  <a:solidFill>
                    <a:srgbClr val="000000"/>
                  </a:solidFill>
                  <a:prstDash val="solid"/>
                  <a:round/>
                  <a:headEnd/>
                  <a:tailEnd/>
                </a:ln>
              </p:spPr>
              <p:txBody>
                <a:bodyPr/>
                <a:lstStyle/>
                <a:p>
                  <a:endParaRPr lang="fr-FR"/>
                </a:p>
              </p:txBody>
            </p:sp>
            <p:sp>
              <p:nvSpPr>
                <p:cNvPr id="16889" name="Freeform 505"/>
                <p:cNvSpPr>
                  <a:spLocks/>
                </p:cNvSpPr>
                <p:nvPr/>
              </p:nvSpPr>
              <p:spPr bwMode="auto">
                <a:xfrm>
                  <a:off x="5560" y="22687"/>
                  <a:ext cx="24" cy="33"/>
                </a:xfrm>
                <a:custGeom>
                  <a:avLst/>
                  <a:gdLst/>
                  <a:ahLst/>
                  <a:cxnLst>
                    <a:cxn ang="0">
                      <a:pos x="12" y="0"/>
                    </a:cxn>
                    <a:cxn ang="0">
                      <a:pos x="0" y="33"/>
                    </a:cxn>
                    <a:cxn ang="0">
                      <a:pos x="24" y="33"/>
                    </a:cxn>
                    <a:cxn ang="0">
                      <a:pos x="12" y="0"/>
                    </a:cxn>
                  </a:cxnLst>
                  <a:rect l="0" t="0" r="r" b="b"/>
                  <a:pathLst>
                    <a:path w="24" h="33">
                      <a:moveTo>
                        <a:pt x="12" y="0"/>
                      </a:moveTo>
                      <a:lnTo>
                        <a:pt x="0" y="33"/>
                      </a:lnTo>
                      <a:lnTo>
                        <a:pt x="24" y="33"/>
                      </a:lnTo>
                      <a:lnTo>
                        <a:pt x="12" y="0"/>
                      </a:lnTo>
                      <a:close/>
                    </a:path>
                  </a:pathLst>
                </a:custGeom>
                <a:noFill/>
                <a:ln w="12700" cap="rnd">
                  <a:solidFill>
                    <a:srgbClr val="000000"/>
                  </a:solidFill>
                  <a:prstDash val="solid"/>
                  <a:round/>
                  <a:headEnd/>
                  <a:tailEnd/>
                </a:ln>
              </p:spPr>
              <p:txBody>
                <a:bodyPr/>
                <a:lstStyle/>
                <a:p>
                  <a:endParaRPr lang="fr-FR"/>
                </a:p>
              </p:txBody>
            </p:sp>
            <p:sp>
              <p:nvSpPr>
                <p:cNvPr id="16890" name="Freeform 506"/>
                <p:cNvSpPr>
                  <a:spLocks/>
                </p:cNvSpPr>
                <p:nvPr/>
              </p:nvSpPr>
              <p:spPr bwMode="auto">
                <a:xfrm>
                  <a:off x="5514" y="22711"/>
                  <a:ext cx="32" cy="32"/>
                </a:xfrm>
                <a:custGeom>
                  <a:avLst/>
                  <a:gdLst/>
                  <a:ahLst/>
                  <a:cxnLst>
                    <a:cxn ang="0">
                      <a:pos x="0" y="0"/>
                    </a:cxn>
                    <a:cxn ang="0">
                      <a:pos x="15" y="32"/>
                    </a:cxn>
                    <a:cxn ang="0">
                      <a:pos x="32" y="15"/>
                    </a:cxn>
                    <a:cxn ang="0">
                      <a:pos x="0" y="0"/>
                    </a:cxn>
                  </a:cxnLst>
                  <a:rect l="0" t="0" r="r" b="b"/>
                  <a:pathLst>
                    <a:path w="32" h="32">
                      <a:moveTo>
                        <a:pt x="0" y="0"/>
                      </a:moveTo>
                      <a:lnTo>
                        <a:pt x="15" y="32"/>
                      </a:lnTo>
                      <a:lnTo>
                        <a:pt x="32" y="15"/>
                      </a:lnTo>
                      <a:lnTo>
                        <a:pt x="0" y="0"/>
                      </a:lnTo>
                      <a:close/>
                    </a:path>
                  </a:pathLst>
                </a:custGeom>
                <a:noFill/>
                <a:ln w="12700" cap="rnd">
                  <a:solidFill>
                    <a:srgbClr val="000000"/>
                  </a:solidFill>
                  <a:prstDash val="solid"/>
                  <a:round/>
                  <a:headEnd/>
                  <a:tailEnd/>
                </a:ln>
              </p:spPr>
              <p:txBody>
                <a:bodyPr/>
                <a:lstStyle/>
                <a:p>
                  <a:endParaRPr lang="fr-FR"/>
                </a:p>
              </p:txBody>
            </p:sp>
            <p:sp>
              <p:nvSpPr>
                <p:cNvPr id="16891" name="Freeform 507"/>
                <p:cNvSpPr>
                  <a:spLocks/>
                </p:cNvSpPr>
                <p:nvPr/>
              </p:nvSpPr>
              <p:spPr bwMode="auto">
                <a:xfrm>
                  <a:off x="5490" y="22758"/>
                  <a:ext cx="33" cy="23"/>
                </a:xfrm>
                <a:custGeom>
                  <a:avLst/>
                  <a:gdLst/>
                  <a:ahLst/>
                  <a:cxnLst>
                    <a:cxn ang="0">
                      <a:pos x="0" y="11"/>
                    </a:cxn>
                    <a:cxn ang="0">
                      <a:pos x="33" y="23"/>
                    </a:cxn>
                    <a:cxn ang="0">
                      <a:pos x="33" y="0"/>
                    </a:cxn>
                    <a:cxn ang="0">
                      <a:pos x="0" y="11"/>
                    </a:cxn>
                  </a:cxnLst>
                  <a:rect l="0" t="0" r="r" b="b"/>
                  <a:pathLst>
                    <a:path w="33" h="23">
                      <a:moveTo>
                        <a:pt x="0" y="11"/>
                      </a:moveTo>
                      <a:lnTo>
                        <a:pt x="33" y="23"/>
                      </a:lnTo>
                      <a:lnTo>
                        <a:pt x="33" y="0"/>
                      </a:lnTo>
                      <a:lnTo>
                        <a:pt x="0" y="11"/>
                      </a:lnTo>
                      <a:close/>
                    </a:path>
                  </a:pathLst>
                </a:custGeom>
                <a:noFill/>
                <a:ln w="12700" cap="rnd">
                  <a:solidFill>
                    <a:srgbClr val="000000"/>
                  </a:solidFill>
                  <a:prstDash val="solid"/>
                  <a:round/>
                  <a:headEnd/>
                  <a:tailEnd/>
                </a:ln>
              </p:spPr>
              <p:txBody>
                <a:bodyPr/>
                <a:lstStyle/>
                <a:p>
                  <a:endParaRPr lang="fr-FR"/>
                </a:p>
              </p:txBody>
            </p:sp>
            <p:sp>
              <p:nvSpPr>
                <p:cNvPr id="16892" name="Freeform 508"/>
                <p:cNvSpPr>
                  <a:spLocks/>
                </p:cNvSpPr>
                <p:nvPr/>
              </p:nvSpPr>
              <p:spPr bwMode="auto">
                <a:xfrm>
                  <a:off x="5514" y="22796"/>
                  <a:ext cx="32" cy="31"/>
                </a:xfrm>
                <a:custGeom>
                  <a:avLst/>
                  <a:gdLst/>
                  <a:ahLst/>
                  <a:cxnLst>
                    <a:cxn ang="0">
                      <a:pos x="0" y="31"/>
                    </a:cxn>
                    <a:cxn ang="0">
                      <a:pos x="32" y="16"/>
                    </a:cxn>
                    <a:cxn ang="0">
                      <a:pos x="15" y="0"/>
                    </a:cxn>
                    <a:cxn ang="0">
                      <a:pos x="0" y="31"/>
                    </a:cxn>
                  </a:cxnLst>
                  <a:rect l="0" t="0" r="r" b="b"/>
                  <a:pathLst>
                    <a:path w="32" h="31">
                      <a:moveTo>
                        <a:pt x="0" y="31"/>
                      </a:moveTo>
                      <a:lnTo>
                        <a:pt x="32" y="16"/>
                      </a:lnTo>
                      <a:lnTo>
                        <a:pt x="15" y="0"/>
                      </a:lnTo>
                      <a:lnTo>
                        <a:pt x="0" y="31"/>
                      </a:lnTo>
                      <a:close/>
                    </a:path>
                  </a:pathLst>
                </a:custGeom>
                <a:noFill/>
                <a:ln w="12700" cap="rnd">
                  <a:solidFill>
                    <a:srgbClr val="000000"/>
                  </a:solidFill>
                  <a:prstDash val="solid"/>
                  <a:round/>
                  <a:headEnd/>
                  <a:tailEnd/>
                </a:ln>
              </p:spPr>
              <p:txBody>
                <a:bodyPr/>
                <a:lstStyle/>
                <a:p>
                  <a:endParaRPr lang="fr-FR"/>
                </a:p>
              </p:txBody>
            </p:sp>
            <p:sp>
              <p:nvSpPr>
                <p:cNvPr id="16893" name="Freeform 509"/>
                <p:cNvSpPr>
                  <a:spLocks/>
                </p:cNvSpPr>
                <p:nvPr/>
              </p:nvSpPr>
              <p:spPr bwMode="auto">
                <a:xfrm>
                  <a:off x="5560" y="22818"/>
                  <a:ext cx="24" cy="33"/>
                </a:xfrm>
                <a:custGeom>
                  <a:avLst/>
                  <a:gdLst/>
                  <a:ahLst/>
                  <a:cxnLst>
                    <a:cxn ang="0">
                      <a:pos x="12" y="33"/>
                    </a:cxn>
                    <a:cxn ang="0">
                      <a:pos x="24" y="0"/>
                    </a:cxn>
                    <a:cxn ang="0">
                      <a:pos x="0" y="0"/>
                    </a:cxn>
                    <a:cxn ang="0">
                      <a:pos x="12" y="33"/>
                    </a:cxn>
                  </a:cxnLst>
                  <a:rect l="0" t="0" r="r" b="b"/>
                  <a:pathLst>
                    <a:path w="24" h="33">
                      <a:moveTo>
                        <a:pt x="12" y="33"/>
                      </a:moveTo>
                      <a:lnTo>
                        <a:pt x="24" y="0"/>
                      </a:lnTo>
                      <a:lnTo>
                        <a:pt x="0" y="0"/>
                      </a:lnTo>
                      <a:lnTo>
                        <a:pt x="12" y="33"/>
                      </a:lnTo>
                      <a:close/>
                    </a:path>
                  </a:pathLst>
                </a:custGeom>
                <a:noFill/>
                <a:ln w="12700" cap="rnd">
                  <a:solidFill>
                    <a:srgbClr val="000000"/>
                  </a:solidFill>
                  <a:prstDash val="solid"/>
                  <a:round/>
                  <a:headEnd/>
                  <a:tailEnd/>
                </a:ln>
              </p:spPr>
              <p:txBody>
                <a:bodyPr/>
                <a:lstStyle/>
                <a:p>
                  <a:endParaRPr lang="fr-FR"/>
                </a:p>
              </p:txBody>
            </p:sp>
            <p:sp>
              <p:nvSpPr>
                <p:cNvPr id="16894" name="Freeform 510"/>
                <p:cNvSpPr>
                  <a:spLocks/>
                </p:cNvSpPr>
                <p:nvPr/>
              </p:nvSpPr>
              <p:spPr bwMode="auto">
                <a:xfrm>
                  <a:off x="5598" y="22796"/>
                  <a:ext cx="32" cy="31"/>
                </a:xfrm>
                <a:custGeom>
                  <a:avLst/>
                  <a:gdLst/>
                  <a:ahLst/>
                  <a:cxnLst>
                    <a:cxn ang="0">
                      <a:pos x="32" y="31"/>
                    </a:cxn>
                    <a:cxn ang="0">
                      <a:pos x="17" y="0"/>
                    </a:cxn>
                    <a:cxn ang="0">
                      <a:pos x="0" y="16"/>
                    </a:cxn>
                    <a:cxn ang="0">
                      <a:pos x="32" y="31"/>
                    </a:cxn>
                  </a:cxnLst>
                  <a:rect l="0" t="0" r="r" b="b"/>
                  <a:pathLst>
                    <a:path w="32" h="31">
                      <a:moveTo>
                        <a:pt x="32" y="31"/>
                      </a:moveTo>
                      <a:lnTo>
                        <a:pt x="17" y="0"/>
                      </a:lnTo>
                      <a:lnTo>
                        <a:pt x="0" y="16"/>
                      </a:lnTo>
                      <a:lnTo>
                        <a:pt x="32" y="31"/>
                      </a:lnTo>
                      <a:close/>
                    </a:path>
                  </a:pathLst>
                </a:custGeom>
                <a:noFill/>
                <a:ln w="12700" cap="rnd">
                  <a:solidFill>
                    <a:srgbClr val="000000"/>
                  </a:solidFill>
                  <a:prstDash val="solid"/>
                  <a:round/>
                  <a:headEnd/>
                  <a:tailEnd/>
                </a:ln>
              </p:spPr>
              <p:txBody>
                <a:bodyPr/>
                <a:lstStyle/>
                <a:p>
                  <a:endParaRPr lang="fr-FR"/>
                </a:p>
              </p:txBody>
            </p:sp>
            <p:sp>
              <p:nvSpPr>
                <p:cNvPr id="16895" name="Oval 511"/>
                <p:cNvSpPr>
                  <a:spLocks noChangeArrowheads="1"/>
                </p:cNvSpPr>
                <p:nvPr/>
              </p:nvSpPr>
              <p:spPr bwMode="auto">
                <a:xfrm>
                  <a:off x="5531" y="22728"/>
                  <a:ext cx="82" cy="82"/>
                </a:xfrm>
                <a:prstGeom prst="ellipse">
                  <a:avLst/>
                </a:prstGeom>
                <a:noFill/>
                <a:ln w="12700" cap="rnd">
                  <a:solidFill>
                    <a:srgbClr val="000000"/>
                  </a:solidFill>
                  <a:round/>
                  <a:headEnd/>
                  <a:tailEnd/>
                </a:ln>
              </p:spPr>
              <p:txBody>
                <a:bodyPr/>
                <a:lstStyle/>
                <a:p>
                  <a:endParaRPr lang="fr-FR"/>
                </a:p>
              </p:txBody>
            </p:sp>
          </p:grpSp>
          <p:grpSp>
            <p:nvGrpSpPr>
              <p:cNvPr id="16915" name="Group 531"/>
              <p:cNvGrpSpPr>
                <a:grpSpLocks/>
              </p:cNvGrpSpPr>
              <p:nvPr/>
            </p:nvGrpSpPr>
            <p:grpSpPr bwMode="auto">
              <a:xfrm>
                <a:off x="6589" y="23847"/>
                <a:ext cx="164" cy="164"/>
                <a:chOff x="6589" y="23847"/>
                <a:chExt cx="164" cy="164"/>
              </a:xfrm>
            </p:grpSpPr>
            <p:sp>
              <p:nvSpPr>
                <p:cNvPr id="16897" name="Freeform 513"/>
                <p:cNvSpPr>
                  <a:spLocks/>
                </p:cNvSpPr>
                <p:nvPr/>
              </p:nvSpPr>
              <p:spPr bwMode="auto">
                <a:xfrm>
                  <a:off x="6720" y="23917"/>
                  <a:ext cx="33" cy="24"/>
                </a:xfrm>
                <a:custGeom>
                  <a:avLst/>
                  <a:gdLst/>
                  <a:ahLst/>
                  <a:cxnLst>
                    <a:cxn ang="0">
                      <a:pos x="33" y="12"/>
                    </a:cxn>
                    <a:cxn ang="0">
                      <a:pos x="0" y="0"/>
                    </a:cxn>
                    <a:cxn ang="0">
                      <a:pos x="0" y="24"/>
                    </a:cxn>
                    <a:cxn ang="0">
                      <a:pos x="33" y="12"/>
                    </a:cxn>
                  </a:cxnLst>
                  <a:rect l="0" t="0" r="r" b="b"/>
                  <a:pathLst>
                    <a:path w="33" h="24">
                      <a:moveTo>
                        <a:pt x="33" y="12"/>
                      </a:moveTo>
                      <a:lnTo>
                        <a:pt x="0" y="0"/>
                      </a:lnTo>
                      <a:lnTo>
                        <a:pt x="0" y="24"/>
                      </a:lnTo>
                      <a:lnTo>
                        <a:pt x="33" y="12"/>
                      </a:lnTo>
                      <a:close/>
                    </a:path>
                  </a:pathLst>
                </a:custGeom>
                <a:solidFill>
                  <a:srgbClr val="FFFF00"/>
                </a:solidFill>
                <a:ln w="9525">
                  <a:noFill/>
                  <a:round/>
                  <a:headEnd/>
                  <a:tailEnd/>
                </a:ln>
              </p:spPr>
              <p:txBody>
                <a:bodyPr/>
                <a:lstStyle/>
                <a:p>
                  <a:endParaRPr lang="fr-FR"/>
                </a:p>
              </p:txBody>
            </p:sp>
            <p:sp>
              <p:nvSpPr>
                <p:cNvPr id="16898" name="Freeform 514"/>
                <p:cNvSpPr>
                  <a:spLocks/>
                </p:cNvSpPr>
                <p:nvPr/>
              </p:nvSpPr>
              <p:spPr bwMode="auto">
                <a:xfrm>
                  <a:off x="6697" y="23871"/>
                  <a:ext cx="32" cy="32"/>
                </a:xfrm>
                <a:custGeom>
                  <a:avLst/>
                  <a:gdLst/>
                  <a:ahLst/>
                  <a:cxnLst>
                    <a:cxn ang="0">
                      <a:pos x="32" y="0"/>
                    </a:cxn>
                    <a:cxn ang="0">
                      <a:pos x="0" y="15"/>
                    </a:cxn>
                    <a:cxn ang="0">
                      <a:pos x="17" y="32"/>
                    </a:cxn>
                    <a:cxn ang="0">
                      <a:pos x="32" y="0"/>
                    </a:cxn>
                  </a:cxnLst>
                  <a:rect l="0" t="0" r="r" b="b"/>
                  <a:pathLst>
                    <a:path w="32" h="32">
                      <a:moveTo>
                        <a:pt x="32" y="0"/>
                      </a:moveTo>
                      <a:lnTo>
                        <a:pt x="0" y="15"/>
                      </a:lnTo>
                      <a:lnTo>
                        <a:pt x="17" y="32"/>
                      </a:lnTo>
                      <a:lnTo>
                        <a:pt x="32" y="0"/>
                      </a:lnTo>
                      <a:close/>
                    </a:path>
                  </a:pathLst>
                </a:custGeom>
                <a:solidFill>
                  <a:srgbClr val="FFFF00"/>
                </a:solidFill>
                <a:ln w="9525">
                  <a:noFill/>
                  <a:round/>
                  <a:headEnd/>
                  <a:tailEnd/>
                </a:ln>
              </p:spPr>
              <p:txBody>
                <a:bodyPr/>
                <a:lstStyle/>
                <a:p>
                  <a:endParaRPr lang="fr-FR"/>
                </a:p>
              </p:txBody>
            </p:sp>
            <p:sp>
              <p:nvSpPr>
                <p:cNvPr id="16899" name="Freeform 515"/>
                <p:cNvSpPr>
                  <a:spLocks/>
                </p:cNvSpPr>
                <p:nvPr/>
              </p:nvSpPr>
              <p:spPr bwMode="auto">
                <a:xfrm>
                  <a:off x="6659" y="23847"/>
                  <a:ext cx="24" cy="33"/>
                </a:xfrm>
                <a:custGeom>
                  <a:avLst/>
                  <a:gdLst/>
                  <a:ahLst/>
                  <a:cxnLst>
                    <a:cxn ang="0">
                      <a:pos x="12" y="0"/>
                    </a:cxn>
                    <a:cxn ang="0">
                      <a:pos x="0" y="33"/>
                    </a:cxn>
                    <a:cxn ang="0">
                      <a:pos x="24" y="33"/>
                    </a:cxn>
                    <a:cxn ang="0">
                      <a:pos x="12" y="0"/>
                    </a:cxn>
                  </a:cxnLst>
                  <a:rect l="0" t="0" r="r" b="b"/>
                  <a:pathLst>
                    <a:path w="24" h="33">
                      <a:moveTo>
                        <a:pt x="12" y="0"/>
                      </a:moveTo>
                      <a:lnTo>
                        <a:pt x="0" y="33"/>
                      </a:lnTo>
                      <a:lnTo>
                        <a:pt x="24" y="33"/>
                      </a:lnTo>
                      <a:lnTo>
                        <a:pt x="12" y="0"/>
                      </a:lnTo>
                      <a:close/>
                    </a:path>
                  </a:pathLst>
                </a:custGeom>
                <a:solidFill>
                  <a:srgbClr val="FFFF00"/>
                </a:solidFill>
                <a:ln w="9525">
                  <a:noFill/>
                  <a:round/>
                  <a:headEnd/>
                  <a:tailEnd/>
                </a:ln>
              </p:spPr>
              <p:txBody>
                <a:bodyPr/>
                <a:lstStyle/>
                <a:p>
                  <a:endParaRPr lang="fr-FR"/>
                </a:p>
              </p:txBody>
            </p:sp>
            <p:sp>
              <p:nvSpPr>
                <p:cNvPr id="16900" name="Freeform 516"/>
                <p:cNvSpPr>
                  <a:spLocks/>
                </p:cNvSpPr>
                <p:nvPr/>
              </p:nvSpPr>
              <p:spPr bwMode="auto">
                <a:xfrm>
                  <a:off x="6613" y="23871"/>
                  <a:ext cx="32" cy="32"/>
                </a:xfrm>
                <a:custGeom>
                  <a:avLst/>
                  <a:gdLst/>
                  <a:ahLst/>
                  <a:cxnLst>
                    <a:cxn ang="0">
                      <a:pos x="0" y="0"/>
                    </a:cxn>
                    <a:cxn ang="0">
                      <a:pos x="15" y="32"/>
                    </a:cxn>
                    <a:cxn ang="0">
                      <a:pos x="32" y="15"/>
                    </a:cxn>
                    <a:cxn ang="0">
                      <a:pos x="0" y="0"/>
                    </a:cxn>
                  </a:cxnLst>
                  <a:rect l="0" t="0" r="r" b="b"/>
                  <a:pathLst>
                    <a:path w="32" h="32">
                      <a:moveTo>
                        <a:pt x="0" y="0"/>
                      </a:moveTo>
                      <a:lnTo>
                        <a:pt x="15" y="32"/>
                      </a:lnTo>
                      <a:lnTo>
                        <a:pt x="32" y="15"/>
                      </a:lnTo>
                      <a:lnTo>
                        <a:pt x="0" y="0"/>
                      </a:lnTo>
                      <a:close/>
                    </a:path>
                  </a:pathLst>
                </a:custGeom>
                <a:solidFill>
                  <a:srgbClr val="FFFF00"/>
                </a:solidFill>
                <a:ln w="9525">
                  <a:noFill/>
                  <a:round/>
                  <a:headEnd/>
                  <a:tailEnd/>
                </a:ln>
              </p:spPr>
              <p:txBody>
                <a:bodyPr/>
                <a:lstStyle/>
                <a:p>
                  <a:endParaRPr lang="fr-FR"/>
                </a:p>
              </p:txBody>
            </p:sp>
            <p:sp>
              <p:nvSpPr>
                <p:cNvPr id="16901" name="Freeform 517"/>
                <p:cNvSpPr>
                  <a:spLocks/>
                </p:cNvSpPr>
                <p:nvPr/>
              </p:nvSpPr>
              <p:spPr bwMode="auto">
                <a:xfrm>
                  <a:off x="6589" y="23917"/>
                  <a:ext cx="33" cy="24"/>
                </a:xfrm>
                <a:custGeom>
                  <a:avLst/>
                  <a:gdLst/>
                  <a:ahLst/>
                  <a:cxnLst>
                    <a:cxn ang="0">
                      <a:pos x="0" y="12"/>
                    </a:cxn>
                    <a:cxn ang="0">
                      <a:pos x="33" y="24"/>
                    </a:cxn>
                    <a:cxn ang="0">
                      <a:pos x="33" y="0"/>
                    </a:cxn>
                    <a:cxn ang="0">
                      <a:pos x="0" y="12"/>
                    </a:cxn>
                  </a:cxnLst>
                  <a:rect l="0" t="0" r="r" b="b"/>
                  <a:pathLst>
                    <a:path w="33" h="24">
                      <a:moveTo>
                        <a:pt x="0" y="12"/>
                      </a:moveTo>
                      <a:lnTo>
                        <a:pt x="33" y="24"/>
                      </a:lnTo>
                      <a:lnTo>
                        <a:pt x="33" y="0"/>
                      </a:lnTo>
                      <a:lnTo>
                        <a:pt x="0" y="12"/>
                      </a:lnTo>
                      <a:close/>
                    </a:path>
                  </a:pathLst>
                </a:custGeom>
                <a:solidFill>
                  <a:srgbClr val="FFFF00"/>
                </a:solidFill>
                <a:ln w="9525">
                  <a:noFill/>
                  <a:round/>
                  <a:headEnd/>
                  <a:tailEnd/>
                </a:ln>
              </p:spPr>
              <p:txBody>
                <a:bodyPr/>
                <a:lstStyle/>
                <a:p>
                  <a:endParaRPr lang="fr-FR"/>
                </a:p>
              </p:txBody>
            </p:sp>
            <p:sp>
              <p:nvSpPr>
                <p:cNvPr id="16902" name="Freeform 518"/>
                <p:cNvSpPr>
                  <a:spLocks/>
                </p:cNvSpPr>
                <p:nvPr/>
              </p:nvSpPr>
              <p:spPr bwMode="auto">
                <a:xfrm>
                  <a:off x="6613" y="23955"/>
                  <a:ext cx="32" cy="32"/>
                </a:xfrm>
                <a:custGeom>
                  <a:avLst/>
                  <a:gdLst/>
                  <a:ahLst/>
                  <a:cxnLst>
                    <a:cxn ang="0">
                      <a:pos x="0" y="32"/>
                    </a:cxn>
                    <a:cxn ang="0">
                      <a:pos x="32" y="17"/>
                    </a:cxn>
                    <a:cxn ang="0">
                      <a:pos x="15" y="0"/>
                    </a:cxn>
                    <a:cxn ang="0">
                      <a:pos x="0" y="32"/>
                    </a:cxn>
                  </a:cxnLst>
                  <a:rect l="0" t="0" r="r" b="b"/>
                  <a:pathLst>
                    <a:path w="32" h="32">
                      <a:moveTo>
                        <a:pt x="0" y="32"/>
                      </a:moveTo>
                      <a:lnTo>
                        <a:pt x="32" y="17"/>
                      </a:lnTo>
                      <a:lnTo>
                        <a:pt x="15" y="0"/>
                      </a:lnTo>
                      <a:lnTo>
                        <a:pt x="0" y="32"/>
                      </a:lnTo>
                      <a:close/>
                    </a:path>
                  </a:pathLst>
                </a:custGeom>
                <a:solidFill>
                  <a:srgbClr val="FFFF00"/>
                </a:solidFill>
                <a:ln w="9525">
                  <a:noFill/>
                  <a:round/>
                  <a:headEnd/>
                  <a:tailEnd/>
                </a:ln>
              </p:spPr>
              <p:txBody>
                <a:bodyPr/>
                <a:lstStyle/>
                <a:p>
                  <a:endParaRPr lang="fr-FR"/>
                </a:p>
              </p:txBody>
            </p:sp>
            <p:sp>
              <p:nvSpPr>
                <p:cNvPr id="16903" name="Freeform 519"/>
                <p:cNvSpPr>
                  <a:spLocks/>
                </p:cNvSpPr>
                <p:nvPr/>
              </p:nvSpPr>
              <p:spPr bwMode="auto">
                <a:xfrm>
                  <a:off x="6659" y="23978"/>
                  <a:ext cx="24" cy="33"/>
                </a:xfrm>
                <a:custGeom>
                  <a:avLst/>
                  <a:gdLst/>
                  <a:ahLst/>
                  <a:cxnLst>
                    <a:cxn ang="0">
                      <a:pos x="12" y="33"/>
                    </a:cxn>
                    <a:cxn ang="0">
                      <a:pos x="24" y="0"/>
                    </a:cxn>
                    <a:cxn ang="0">
                      <a:pos x="0" y="0"/>
                    </a:cxn>
                    <a:cxn ang="0">
                      <a:pos x="12" y="33"/>
                    </a:cxn>
                  </a:cxnLst>
                  <a:rect l="0" t="0" r="r" b="b"/>
                  <a:pathLst>
                    <a:path w="24" h="33">
                      <a:moveTo>
                        <a:pt x="12" y="33"/>
                      </a:moveTo>
                      <a:lnTo>
                        <a:pt x="24" y="0"/>
                      </a:lnTo>
                      <a:lnTo>
                        <a:pt x="0" y="0"/>
                      </a:lnTo>
                      <a:lnTo>
                        <a:pt x="12" y="33"/>
                      </a:lnTo>
                      <a:close/>
                    </a:path>
                  </a:pathLst>
                </a:custGeom>
                <a:solidFill>
                  <a:srgbClr val="FFFF00"/>
                </a:solidFill>
                <a:ln w="9525">
                  <a:noFill/>
                  <a:round/>
                  <a:headEnd/>
                  <a:tailEnd/>
                </a:ln>
              </p:spPr>
              <p:txBody>
                <a:bodyPr/>
                <a:lstStyle/>
                <a:p>
                  <a:endParaRPr lang="fr-FR"/>
                </a:p>
              </p:txBody>
            </p:sp>
            <p:sp>
              <p:nvSpPr>
                <p:cNvPr id="16904" name="Freeform 520"/>
                <p:cNvSpPr>
                  <a:spLocks/>
                </p:cNvSpPr>
                <p:nvPr/>
              </p:nvSpPr>
              <p:spPr bwMode="auto">
                <a:xfrm>
                  <a:off x="6697" y="23955"/>
                  <a:ext cx="32" cy="32"/>
                </a:xfrm>
                <a:custGeom>
                  <a:avLst/>
                  <a:gdLst/>
                  <a:ahLst/>
                  <a:cxnLst>
                    <a:cxn ang="0">
                      <a:pos x="32" y="32"/>
                    </a:cxn>
                    <a:cxn ang="0">
                      <a:pos x="17" y="0"/>
                    </a:cxn>
                    <a:cxn ang="0">
                      <a:pos x="0" y="17"/>
                    </a:cxn>
                    <a:cxn ang="0">
                      <a:pos x="32" y="32"/>
                    </a:cxn>
                  </a:cxnLst>
                  <a:rect l="0" t="0" r="r" b="b"/>
                  <a:pathLst>
                    <a:path w="32" h="32">
                      <a:moveTo>
                        <a:pt x="32" y="32"/>
                      </a:moveTo>
                      <a:lnTo>
                        <a:pt x="17" y="0"/>
                      </a:lnTo>
                      <a:lnTo>
                        <a:pt x="0" y="17"/>
                      </a:lnTo>
                      <a:lnTo>
                        <a:pt x="32" y="32"/>
                      </a:lnTo>
                      <a:close/>
                    </a:path>
                  </a:pathLst>
                </a:custGeom>
                <a:solidFill>
                  <a:srgbClr val="FFFF00"/>
                </a:solidFill>
                <a:ln w="9525">
                  <a:noFill/>
                  <a:round/>
                  <a:headEnd/>
                  <a:tailEnd/>
                </a:ln>
              </p:spPr>
              <p:txBody>
                <a:bodyPr/>
                <a:lstStyle/>
                <a:p>
                  <a:endParaRPr lang="fr-FR"/>
                </a:p>
              </p:txBody>
            </p:sp>
            <p:sp>
              <p:nvSpPr>
                <p:cNvPr id="16905" name="Oval 521"/>
                <p:cNvSpPr>
                  <a:spLocks noChangeArrowheads="1"/>
                </p:cNvSpPr>
                <p:nvPr/>
              </p:nvSpPr>
              <p:spPr bwMode="auto">
                <a:xfrm>
                  <a:off x="6630" y="23888"/>
                  <a:ext cx="82" cy="82"/>
                </a:xfrm>
                <a:prstGeom prst="ellipse">
                  <a:avLst/>
                </a:prstGeom>
                <a:solidFill>
                  <a:srgbClr val="FFFF00"/>
                </a:solidFill>
                <a:ln w="0">
                  <a:solidFill>
                    <a:srgbClr val="000000"/>
                  </a:solidFill>
                  <a:round/>
                  <a:headEnd/>
                  <a:tailEnd/>
                </a:ln>
              </p:spPr>
              <p:txBody>
                <a:bodyPr/>
                <a:lstStyle/>
                <a:p>
                  <a:endParaRPr lang="fr-FR"/>
                </a:p>
              </p:txBody>
            </p:sp>
            <p:sp>
              <p:nvSpPr>
                <p:cNvPr id="16906" name="Freeform 522"/>
                <p:cNvSpPr>
                  <a:spLocks/>
                </p:cNvSpPr>
                <p:nvPr/>
              </p:nvSpPr>
              <p:spPr bwMode="auto">
                <a:xfrm>
                  <a:off x="6720" y="23917"/>
                  <a:ext cx="33" cy="24"/>
                </a:xfrm>
                <a:custGeom>
                  <a:avLst/>
                  <a:gdLst/>
                  <a:ahLst/>
                  <a:cxnLst>
                    <a:cxn ang="0">
                      <a:pos x="33" y="12"/>
                    </a:cxn>
                    <a:cxn ang="0">
                      <a:pos x="0" y="0"/>
                    </a:cxn>
                    <a:cxn ang="0">
                      <a:pos x="0" y="24"/>
                    </a:cxn>
                    <a:cxn ang="0">
                      <a:pos x="33" y="12"/>
                    </a:cxn>
                  </a:cxnLst>
                  <a:rect l="0" t="0" r="r" b="b"/>
                  <a:pathLst>
                    <a:path w="33" h="24">
                      <a:moveTo>
                        <a:pt x="33" y="12"/>
                      </a:moveTo>
                      <a:lnTo>
                        <a:pt x="0" y="0"/>
                      </a:lnTo>
                      <a:lnTo>
                        <a:pt x="0" y="24"/>
                      </a:lnTo>
                      <a:lnTo>
                        <a:pt x="33" y="12"/>
                      </a:lnTo>
                      <a:close/>
                    </a:path>
                  </a:pathLst>
                </a:custGeom>
                <a:noFill/>
                <a:ln w="12700" cap="rnd">
                  <a:solidFill>
                    <a:srgbClr val="000000"/>
                  </a:solidFill>
                  <a:prstDash val="solid"/>
                  <a:round/>
                  <a:headEnd/>
                  <a:tailEnd/>
                </a:ln>
              </p:spPr>
              <p:txBody>
                <a:bodyPr/>
                <a:lstStyle/>
                <a:p>
                  <a:endParaRPr lang="fr-FR"/>
                </a:p>
              </p:txBody>
            </p:sp>
            <p:sp>
              <p:nvSpPr>
                <p:cNvPr id="16907" name="Freeform 523"/>
                <p:cNvSpPr>
                  <a:spLocks/>
                </p:cNvSpPr>
                <p:nvPr/>
              </p:nvSpPr>
              <p:spPr bwMode="auto">
                <a:xfrm>
                  <a:off x="6697" y="23871"/>
                  <a:ext cx="32" cy="32"/>
                </a:xfrm>
                <a:custGeom>
                  <a:avLst/>
                  <a:gdLst/>
                  <a:ahLst/>
                  <a:cxnLst>
                    <a:cxn ang="0">
                      <a:pos x="32" y="0"/>
                    </a:cxn>
                    <a:cxn ang="0">
                      <a:pos x="0" y="15"/>
                    </a:cxn>
                    <a:cxn ang="0">
                      <a:pos x="17" y="32"/>
                    </a:cxn>
                    <a:cxn ang="0">
                      <a:pos x="32" y="0"/>
                    </a:cxn>
                  </a:cxnLst>
                  <a:rect l="0" t="0" r="r" b="b"/>
                  <a:pathLst>
                    <a:path w="32" h="32">
                      <a:moveTo>
                        <a:pt x="32" y="0"/>
                      </a:moveTo>
                      <a:lnTo>
                        <a:pt x="0" y="15"/>
                      </a:lnTo>
                      <a:lnTo>
                        <a:pt x="17" y="32"/>
                      </a:lnTo>
                      <a:lnTo>
                        <a:pt x="32" y="0"/>
                      </a:lnTo>
                      <a:close/>
                    </a:path>
                  </a:pathLst>
                </a:custGeom>
                <a:noFill/>
                <a:ln w="12700" cap="rnd">
                  <a:solidFill>
                    <a:srgbClr val="000000"/>
                  </a:solidFill>
                  <a:prstDash val="solid"/>
                  <a:round/>
                  <a:headEnd/>
                  <a:tailEnd/>
                </a:ln>
              </p:spPr>
              <p:txBody>
                <a:bodyPr/>
                <a:lstStyle/>
                <a:p>
                  <a:endParaRPr lang="fr-FR"/>
                </a:p>
              </p:txBody>
            </p:sp>
            <p:sp>
              <p:nvSpPr>
                <p:cNvPr id="16908" name="Freeform 524"/>
                <p:cNvSpPr>
                  <a:spLocks/>
                </p:cNvSpPr>
                <p:nvPr/>
              </p:nvSpPr>
              <p:spPr bwMode="auto">
                <a:xfrm>
                  <a:off x="6659" y="23847"/>
                  <a:ext cx="24" cy="33"/>
                </a:xfrm>
                <a:custGeom>
                  <a:avLst/>
                  <a:gdLst/>
                  <a:ahLst/>
                  <a:cxnLst>
                    <a:cxn ang="0">
                      <a:pos x="12" y="0"/>
                    </a:cxn>
                    <a:cxn ang="0">
                      <a:pos x="0" y="33"/>
                    </a:cxn>
                    <a:cxn ang="0">
                      <a:pos x="24" y="33"/>
                    </a:cxn>
                    <a:cxn ang="0">
                      <a:pos x="12" y="0"/>
                    </a:cxn>
                  </a:cxnLst>
                  <a:rect l="0" t="0" r="r" b="b"/>
                  <a:pathLst>
                    <a:path w="24" h="33">
                      <a:moveTo>
                        <a:pt x="12" y="0"/>
                      </a:moveTo>
                      <a:lnTo>
                        <a:pt x="0" y="33"/>
                      </a:lnTo>
                      <a:lnTo>
                        <a:pt x="24" y="33"/>
                      </a:lnTo>
                      <a:lnTo>
                        <a:pt x="12" y="0"/>
                      </a:lnTo>
                      <a:close/>
                    </a:path>
                  </a:pathLst>
                </a:custGeom>
                <a:noFill/>
                <a:ln w="12700" cap="rnd">
                  <a:solidFill>
                    <a:srgbClr val="000000"/>
                  </a:solidFill>
                  <a:prstDash val="solid"/>
                  <a:round/>
                  <a:headEnd/>
                  <a:tailEnd/>
                </a:ln>
              </p:spPr>
              <p:txBody>
                <a:bodyPr/>
                <a:lstStyle/>
                <a:p>
                  <a:endParaRPr lang="fr-FR"/>
                </a:p>
              </p:txBody>
            </p:sp>
            <p:sp>
              <p:nvSpPr>
                <p:cNvPr id="16909" name="Freeform 525"/>
                <p:cNvSpPr>
                  <a:spLocks/>
                </p:cNvSpPr>
                <p:nvPr/>
              </p:nvSpPr>
              <p:spPr bwMode="auto">
                <a:xfrm>
                  <a:off x="6613" y="23871"/>
                  <a:ext cx="32" cy="32"/>
                </a:xfrm>
                <a:custGeom>
                  <a:avLst/>
                  <a:gdLst/>
                  <a:ahLst/>
                  <a:cxnLst>
                    <a:cxn ang="0">
                      <a:pos x="0" y="0"/>
                    </a:cxn>
                    <a:cxn ang="0">
                      <a:pos x="15" y="32"/>
                    </a:cxn>
                    <a:cxn ang="0">
                      <a:pos x="32" y="15"/>
                    </a:cxn>
                    <a:cxn ang="0">
                      <a:pos x="0" y="0"/>
                    </a:cxn>
                  </a:cxnLst>
                  <a:rect l="0" t="0" r="r" b="b"/>
                  <a:pathLst>
                    <a:path w="32" h="32">
                      <a:moveTo>
                        <a:pt x="0" y="0"/>
                      </a:moveTo>
                      <a:lnTo>
                        <a:pt x="15" y="32"/>
                      </a:lnTo>
                      <a:lnTo>
                        <a:pt x="32" y="15"/>
                      </a:lnTo>
                      <a:lnTo>
                        <a:pt x="0" y="0"/>
                      </a:lnTo>
                      <a:close/>
                    </a:path>
                  </a:pathLst>
                </a:custGeom>
                <a:noFill/>
                <a:ln w="12700" cap="rnd">
                  <a:solidFill>
                    <a:srgbClr val="000000"/>
                  </a:solidFill>
                  <a:prstDash val="solid"/>
                  <a:round/>
                  <a:headEnd/>
                  <a:tailEnd/>
                </a:ln>
              </p:spPr>
              <p:txBody>
                <a:bodyPr/>
                <a:lstStyle/>
                <a:p>
                  <a:endParaRPr lang="fr-FR"/>
                </a:p>
              </p:txBody>
            </p:sp>
            <p:sp>
              <p:nvSpPr>
                <p:cNvPr id="16910" name="Freeform 526"/>
                <p:cNvSpPr>
                  <a:spLocks/>
                </p:cNvSpPr>
                <p:nvPr/>
              </p:nvSpPr>
              <p:spPr bwMode="auto">
                <a:xfrm>
                  <a:off x="6589" y="23917"/>
                  <a:ext cx="33" cy="24"/>
                </a:xfrm>
                <a:custGeom>
                  <a:avLst/>
                  <a:gdLst/>
                  <a:ahLst/>
                  <a:cxnLst>
                    <a:cxn ang="0">
                      <a:pos x="0" y="12"/>
                    </a:cxn>
                    <a:cxn ang="0">
                      <a:pos x="33" y="24"/>
                    </a:cxn>
                    <a:cxn ang="0">
                      <a:pos x="33" y="0"/>
                    </a:cxn>
                    <a:cxn ang="0">
                      <a:pos x="0" y="12"/>
                    </a:cxn>
                  </a:cxnLst>
                  <a:rect l="0" t="0" r="r" b="b"/>
                  <a:pathLst>
                    <a:path w="33" h="24">
                      <a:moveTo>
                        <a:pt x="0" y="12"/>
                      </a:moveTo>
                      <a:lnTo>
                        <a:pt x="33" y="24"/>
                      </a:lnTo>
                      <a:lnTo>
                        <a:pt x="33" y="0"/>
                      </a:lnTo>
                      <a:lnTo>
                        <a:pt x="0" y="12"/>
                      </a:lnTo>
                      <a:close/>
                    </a:path>
                  </a:pathLst>
                </a:custGeom>
                <a:noFill/>
                <a:ln w="12700" cap="rnd">
                  <a:solidFill>
                    <a:srgbClr val="000000"/>
                  </a:solidFill>
                  <a:prstDash val="solid"/>
                  <a:round/>
                  <a:headEnd/>
                  <a:tailEnd/>
                </a:ln>
              </p:spPr>
              <p:txBody>
                <a:bodyPr/>
                <a:lstStyle/>
                <a:p>
                  <a:endParaRPr lang="fr-FR"/>
                </a:p>
              </p:txBody>
            </p:sp>
            <p:sp>
              <p:nvSpPr>
                <p:cNvPr id="16911" name="Freeform 527"/>
                <p:cNvSpPr>
                  <a:spLocks/>
                </p:cNvSpPr>
                <p:nvPr/>
              </p:nvSpPr>
              <p:spPr bwMode="auto">
                <a:xfrm>
                  <a:off x="6613" y="23955"/>
                  <a:ext cx="32" cy="32"/>
                </a:xfrm>
                <a:custGeom>
                  <a:avLst/>
                  <a:gdLst/>
                  <a:ahLst/>
                  <a:cxnLst>
                    <a:cxn ang="0">
                      <a:pos x="0" y="32"/>
                    </a:cxn>
                    <a:cxn ang="0">
                      <a:pos x="32" y="17"/>
                    </a:cxn>
                    <a:cxn ang="0">
                      <a:pos x="15" y="0"/>
                    </a:cxn>
                    <a:cxn ang="0">
                      <a:pos x="0" y="32"/>
                    </a:cxn>
                  </a:cxnLst>
                  <a:rect l="0" t="0" r="r" b="b"/>
                  <a:pathLst>
                    <a:path w="32" h="32">
                      <a:moveTo>
                        <a:pt x="0" y="32"/>
                      </a:moveTo>
                      <a:lnTo>
                        <a:pt x="32" y="17"/>
                      </a:lnTo>
                      <a:lnTo>
                        <a:pt x="15" y="0"/>
                      </a:lnTo>
                      <a:lnTo>
                        <a:pt x="0" y="32"/>
                      </a:lnTo>
                      <a:close/>
                    </a:path>
                  </a:pathLst>
                </a:custGeom>
                <a:noFill/>
                <a:ln w="12700" cap="rnd">
                  <a:solidFill>
                    <a:srgbClr val="000000"/>
                  </a:solidFill>
                  <a:prstDash val="solid"/>
                  <a:round/>
                  <a:headEnd/>
                  <a:tailEnd/>
                </a:ln>
              </p:spPr>
              <p:txBody>
                <a:bodyPr/>
                <a:lstStyle/>
                <a:p>
                  <a:endParaRPr lang="fr-FR"/>
                </a:p>
              </p:txBody>
            </p:sp>
            <p:sp>
              <p:nvSpPr>
                <p:cNvPr id="16912" name="Freeform 528"/>
                <p:cNvSpPr>
                  <a:spLocks/>
                </p:cNvSpPr>
                <p:nvPr/>
              </p:nvSpPr>
              <p:spPr bwMode="auto">
                <a:xfrm>
                  <a:off x="6659" y="23978"/>
                  <a:ext cx="24" cy="33"/>
                </a:xfrm>
                <a:custGeom>
                  <a:avLst/>
                  <a:gdLst/>
                  <a:ahLst/>
                  <a:cxnLst>
                    <a:cxn ang="0">
                      <a:pos x="12" y="33"/>
                    </a:cxn>
                    <a:cxn ang="0">
                      <a:pos x="24" y="0"/>
                    </a:cxn>
                    <a:cxn ang="0">
                      <a:pos x="0" y="0"/>
                    </a:cxn>
                    <a:cxn ang="0">
                      <a:pos x="12" y="33"/>
                    </a:cxn>
                  </a:cxnLst>
                  <a:rect l="0" t="0" r="r" b="b"/>
                  <a:pathLst>
                    <a:path w="24" h="33">
                      <a:moveTo>
                        <a:pt x="12" y="33"/>
                      </a:moveTo>
                      <a:lnTo>
                        <a:pt x="24" y="0"/>
                      </a:lnTo>
                      <a:lnTo>
                        <a:pt x="0" y="0"/>
                      </a:lnTo>
                      <a:lnTo>
                        <a:pt x="12" y="33"/>
                      </a:lnTo>
                      <a:close/>
                    </a:path>
                  </a:pathLst>
                </a:custGeom>
                <a:noFill/>
                <a:ln w="12700" cap="rnd">
                  <a:solidFill>
                    <a:srgbClr val="000000"/>
                  </a:solidFill>
                  <a:prstDash val="solid"/>
                  <a:round/>
                  <a:headEnd/>
                  <a:tailEnd/>
                </a:ln>
              </p:spPr>
              <p:txBody>
                <a:bodyPr/>
                <a:lstStyle/>
                <a:p>
                  <a:endParaRPr lang="fr-FR"/>
                </a:p>
              </p:txBody>
            </p:sp>
            <p:sp>
              <p:nvSpPr>
                <p:cNvPr id="16913" name="Freeform 529"/>
                <p:cNvSpPr>
                  <a:spLocks/>
                </p:cNvSpPr>
                <p:nvPr/>
              </p:nvSpPr>
              <p:spPr bwMode="auto">
                <a:xfrm>
                  <a:off x="6697" y="23955"/>
                  <a:ext cx="32" cy="32"/>
                </a:xfrm>
                <a:custGeom>
                  <a:avLst/>
                  <a:gdLst/>
                  <a:ahLst/>
                  <a:cxnLst>
                    <a:cxn ang="0">
                      <a:pos x="32" y="32"/>
                    </a:cxn>
                    <a:cxn ang="0">
                      <a:pos x="17" y="0"/>
                    </a:cxn>
                    <a:cxn ang="0">
                      <a:pos x="0" y="17"/>
                    </a:cxn>
                    <a:cxn ang="0">
                      <a:pos x="32" y="32"/>
                    </a:cxn>
                  </a:cxnLst>
                  <a:rect l="0" t="0" r="r" b="b"/>
                  <a:pathLst>
                    <a:path w="32" h="32">
                      <a:moveTo>
                        <a:pt x="32" y="32"/>
                      </a:moveTo>
                      <a:lnTo>
                        <a:pt x="17" y="0"/>
                      </a:lnTo>
                      <a:lnTo>
                        <a:pt x="0" y="17"/>
                      </a:lnTo>
                      <a:lnTo>
                        <a:pt x="32" y="32"/>
                      </a:lnTo>
                      <a:close/>
                    </a:path>
                  </a:pathLst>
                </a:custGeom>
                <a:noFill/>
                <a:ln w="12700" cap="rnd">
                  <a:solidFill>
                    <a:srgbClr val="000000"/>
                  </a:solidFill>
                  <a:prstDash val="solid"/>
                  <a:round/>
                  <a:headEnd/>
                  <a:tailEnd/>
                </a:ln>
              </p:spPr>
              <p:txBody>
                <a:bodyPr/>
                <a:lstStyle/>
                <a:p>
                  <a:endParaRPr lang="fr-FR"/>
                </a:p>
              </p:txBody>
            </p:sp>
            <p:sp>
              <p:nvSpPr>
                <p:cNvPr id="16914" name="Oval 530"/>
                <p:cNvSpPr>
                  <a:spLocks noChangeArrowheads="1"/>
                </p:cNvSpPr>
                <p:nvPr/>
              </p:nvSpPr>
              <p:spPr bwMode="auto">
                <a:xfrm>
                  <a:off x="6630" y="23888"/>
                  <a:ext cx="82" cy="82"/>
                </a:xfrm>
                <a:prstGeom prst="ellipse">
                  <a:avLst/>
                </a:prstGeom>
                <a:noFill/>
                <a:ln w="12700" cap="rnd">
                  <a:solidFill>
                    <a:srgbClr val="000000"/>
                  </a:solidFill>
                  <a:round/>
                  <a:headEnd/>
                  <a:tailEnd/>
                </a:ln>
              </p:spPr>
              <p:txBody>
                <a:bodyPr/>
                <a:lstStyle/>
                <a:p>
                  <a:endParaRPr lang="fr-FR"/>
                </a:p>
              </p:txBody>
            </p:sp>
          </p:grpSp>
          <p:grpSp>
            <p:nvGrpSpPr>
              <p:cNvPr id="16934" name="Group 550"/>
              <p:cNvGrpSpPr>
                <a:grpSpLocks/>
              </p:cNvGrpSpPr>
              <p:nvPr/>
            </p:nvGrpSpPr>
            <p:grpSpPr bwMode="auto">
              <a:xfrm>
                <a:off x="6710" y="23968"/>
                <a:ext cx="164" cy="164"/>
                <a:chOff x="6710" y="23968"/>
                <a:chExt cx="164" cy="164"/>
              </a:xfrm>
            </p:grpSpPr>
            <p:sp>
              <p:nvSpPr>
                <p:cNvPr id="16916" name="Freeform 532"/>
                <p:cNvSpPr>
                  <a:spLocks/>
                </p:cNvSpPr>
                <p:nvPr/>
              </p:nvSpPr>
              <p:spPr bwMode="auto">
                <a:xfrm>
                  <a:off x="6841" y="24038"/>
                  <a:ext cx="33" cy="24"/>
                </a:xfrm>
                <a:custGeom>
                  <a:avLst/>
                  <a:gdLst/>
                  <a:ahLst/>
                  <a:cxnLst>
                    <a:cxn ang="0">
                      <a:pos x="33" y="12"/>
                    </a:cxn>
                    <a:cxn ang="0">
                      <a:pos x="0" y="0"/>
                    </a:cxn>
                    <a:cxn ang="0">
                      <a:pos x="0" y="24"/>
                    </a:cxn>
                    <a:cxn ang="0">
                      <a:pos x="33" y="12"/>
                    </a:cxn>
                  </a:cxnLst>
                  <a:rect l="0" t="0" r="r" b="b"/>
                  <a:pathLst>
                    <a:path w="33" h="24">
                      <a:moveTo>
                        <a:pt x="33" y="12"/>
                      </a:moveTo>
                      <a:lnTo>
                        <a:pt x="0" y="0"/>
                      </a:lnTo>
                      <a:lnTo>
                        <a:pt x="0" y="24"/>
                      </a:lnTo>
                      <a:lnTo>
                        <a:pt x="33" y="12"/>
                      </a:lnTo>
                      <a:close/>
                    </a:path>
                  </a:pathLst>
                </a:custGeom>
                <a:solidFill>
                  <a:srgbClr val="FFFF00"/>
                </a:solidFill>
                <a:ln w="9525">
                  <a:noFill/>
                  <a:round/>
                  <a:headEnd/>
                  <a:tailEnd/>
                </a:ln>
              </p:spPr>
              <p:txBody>
                <a:bodyPr/>
                <a:lstStyle/>
                <a:p>
                  <a:endParaRPr lang="fr-FR"/>
                </a:p>
              </p:txBody>
            </p:sp>
            <p:sp>
              <p:nvSpPr>
                <p:cNvPr id="16917" name="Freeform 533"/>
                <p:cNvSpPr>
                  <a:spLocks/>
                </p:cNvSpPr>
                <p:nvPr/>
              </p:nvSpPr>
              <p:spPr bwMode="auto">
                <a:xfrm>
                  <a:off x="6818" y="23992"/>
                  <a:ext cx="32" cy="32"/>
                </a:xfrm>
                <a:custGeom>
                  <a:avLst/>
                  <a:gdLst/>
                  <a:ahLst/>
                  <a:cxnLst>
                    <a:cxn ang="0">
                      <a:pos x="32" y="0"/>
                    </a:cxn>
                    <a:cxn ang="0">
                      <a:pos x="0" y="15"/>
                    </a:cxn>
                    <a:cxn ang="0">
                      <a:pos x="17" y="32"/>
                    </a:cxn>
                    <a:cxn ang="0">
                      <a:pos x="32" y="0"/>
                    </a:cxn>
                  </a:cxnLst>
                  <a:rect l="0" t="0" r="r" b="b"/>
                  <a:pathLst>
                    <a:path w="32" h="32">
                      <a:moveTo>
                        <a:pt x="32" y="0"/>
                      </a:moveTo>
                      <a:lnTo>
                        <a:pt x="0" y="15"/>
                      </a:lnTo>
                      <a:lnTo>
                        <a:pt x="17" y="32"/>
                      </a:lnTo>
                      <a:lnTo>
                        <a:pt x="32" y="0"/>
                      </a:lnTo>
                      <a:close/>
                    </a:path>
                  </a:pathLst>
                </a:custGeom>
                <a:solidFill>
                  <a:srgbClr val="FFFF00"/>
                </a:solidFill>
                <a:ln w="9525">
                  <a:noFill/>
                  <a:round/>
                  <a:headEnd/>
                  <a:tailEnd/>
                </a:ln>
              </p:spPr>
              <p:txBody>
                <a:bodyPr/>
                <a:lstStyle/>
                <a:p>
                  <a:endParaRPr lang="fr-FR"/>
                </a:p>
              </p:txBody>
            </p:sp>
            <p:sp>
              <p:nvSpPr>
                <p:cNvPr id="16918" name="Freeform 534"/>
                <p:cNvSpPr>
                  <a:spLocks/>
                </p:cNvSpPr>
                <p:nvPr/>
              </p:nvSpPr>
              <p:spPr bwMode="auto">
                <a:xfrm>
                  <a:off x="6781" y="23968"/>
                  <a:ext cx="23" cy="33"/>
                </a:xfrm>
                <a:custGeom>
                  <a:avLst/>
                  <a:gdLst/>
                  <a:ahLst/>
                  <a:cxnLst>
                    <a:cxn ang="0">
                      <a:pos x="11" y="0"/>
                    </a:cxn>
                    <a:cxn ang="0">
                      <a:pos x="0" y="33"/>
                    </a:cxn>
                    <a:cxn ang="0">
                      <a:pos x="23" y="33"/>
                    </a:cxn>
                    <a:cxn ang="0">
                      <a:pos x="11" y="0"/>
                    </a:cxn>
                  </a:cxnLst>
                  <a:rect l="0" t="0" r="r" b="b"/>
                  <a:pathLst>
                    <a:path w="23" h="33">
                      <a:moveTo>
                        <a:pt x="11" y="0"/>
                      </a:moveTo>
                      <a:lnTo>
                        <a:pt x="0" y="33"/>
                      </a:lnTo>
                      <a:lnTo>
                        <a:pt x="23" y="33"/>
                      </a:lnTo>
                      <a:lnTo>
                        <a:pt x="11" y="0"/>
                      </a:lnTo>
                      <a:close/>
                    </a:path>
                  </a:pathLst>
                </a:custGeom>
                <a:solidFill>
                  <a:srgbClr val="FFFF00"/>
                </a:solidFill>
                <a:ln w="9525">
                  <a:noFill/>
                  <a:round/>
                  <a:headEnd/>
                  <a:tailEnd/>
                </a:ln>
              </p:spPr>
              <p:txBody>
                <a:bodyPr/>
                <a:lstStyle/>
                <a:p>
                  <a:endParaRPr lang="fr-FR"/>
                </a:p>
              </p:txBody>
            </p:sp>
            <p:sp>
              <p:nvSpPr>
                <p:cNvPr id="16919" name="Freeform 535"/>
                <p:cNvSpPr>
                  <a:spLocks/>
                </p:cNvSpPr>
                <p:nvPr/>
              </p:nvSpPr>
              <p:spPr bwMode="auto">
                <a:xfrm>
                  <a:off x="6734" y="23992"/>
                  <a:ext cx="32" cy="32"/>
                </a:xfrm>
                <a:custGeom>
                  <a:avLst/>
                  <a:gdLst/>
                  <a:ahLst/>
                  <a:cxnLst>
                    <a:cxn ang="0">
                      <a:pos x="0" y="0"/>
                    </a:cxn>
                    <a:cxn ang="0">
                      <a:pos x="15" y="32"/>
                    </a:cxn>
                    <a:cxn ang="0">
                      <a:pos x="32" y="15"/>
                    </a:cxn>
                    <a:cxn ang="0">
                      <a:pos x="0" y="0"/>
                    </a:cxn>
                  </a:cxnLst>
                  <a:rect l="0" t="0" r="r" b="b"/>
                  <a:pathLst>
                    <a:path w="32" h="32">
                      <a:moveTo>
                        <a:pt x="0" y="0"/>
                      </a:moveTo>
                      <a:lnTo>
                        <a:pt x="15" y="32"/>
                      </a:lnTo>
                      <a:lnTo>
                        <a:pt x="32" y="15"/>
                      </a:lnTo>
                      <a:lnTo>
                        <a:pt x="0" y="0"/>
                      </a:lnTo>
                      <a:close/>
                    </a:path>
                  </a:pathLst>
                </a:custGeom>
                <a:solidFill>
                  <a:srgbClr val="FFFF00"/>
                </a:solidFill>
                <a:ln w="9525">
                  <a:noFill/>
                  <a:round/>
                  <a:headEnd/>
                  <a:tailEnd/>
                </a:ln>
              </p:spPr>
              <p:txBody>
                <a:bodyPr/>
                <a:lstStyle/>
                <a:p>
                  <a:endParaRPr lang="fr-FR"/>
                </a:p>
              </p:txBody>
            </p:sp>
            <p:sp>
              <p:nvSpPr>
                <p:cNvPr id="16920" name="Freeform 536"/>
                <p:cNvSpPr>
                  <a:spLocks/>
                </p:cNvSpPr>
                <p:nvPr/>
              </p:nvSpPr>
              <p:spPr bwMode="auto">
                <a:xfrm>
                  <a:off x="6710" y="24038"/>
                  <a:ext cx="33" cy="24"/>
                </a:xfrm>
                <a:custGeom>
                  <a:avLst/>
                  <a:gdLst/>
                  <a:ahLst/>
                  <a:cxnLst>
                    <a:cxn ang="0">
                      <a:pos x="0" y="12"/>
                    </a:cxn>
                    <a:cxn ang="0">
                      <a:pos x="33" y="24"/>
                    </a:cxn>
                    <a:cxn ang="0">
                      <a:pos x="33" y="0"/>
                    </a:cxn>
                    <a:cxn ang="0">
                      <a:pos x="0" y="12"/>
                    </a:cxn>
                  </a:cxnLst>
                  <a:rect l="0" t="0" r="r" b="b"/>
                  <a:pathLst>
                    <a:path w="33" h="24">
                      <a:moveTo>
                        <a:pt x="0" y="12"/>
                      </a:moveTo>
                      <a:lnTo>
                        <a:pt x="33" y="24"/>
                      </a:lnTo>
                      <a:lnTo>
                        <a:pt x="33" y="0"/>
                      </a:lnTo>
                      <a:lnTo>
                        <a:pt x="0" y="12"/>
                      </a:lnTo>
                      <a:close/>
                    </a:path>
                  </a:pathLst>
                </a:custGeom>
                <a:solidFill>
                  <a:srgbClr val="FFFF00"/>
                </a:solidFill>
                <a:ln w="9525">
                  <a:noFill/>
                  <a:round/>
                  <a:headEnd/>
                  <a:tailEnd/>
                </a:ln>
              </p:spPr>
              <p:txBody>
                <a:bodyPr/>
                <a:lstStyle/>
                <a:p>
                  <a:endParaRPr lang="fr-FR"/>
                </a:p>
              </p:txBody>
            </p:sp>
            <p:sp>
              <p:nvSpPr>
                <p:cNvPr id="16921" name="Freeform 537"/>
                <p:cNvSpPr>
                  <a:spLocks/>
                </p:cNvSpPr>
                <p:nvPr/>
              </p:nvSpPr>
              <p:spPr bwMode="auto">
                <a:xfrm>
                  <a:off x="6734" y="24077"/>
                  <a:ext cx="32" cy="31"/>
                </a:xfrm>
                <a:custGeom>
                  <a:avLst/>
                  <a:gdLst/>
                  <a:ahLst/>
                  <a:cxnLst>
                    <a:cxn ang="0">
                      <a:pos x="0" y="31"/>
                    </a:cxn>
                    <a:cxn ang="0">
                      <a:pos x="32" y="16"/>
                    </a:cxn>
                    <a:cxn ang="0">
                      <a:pos x="15" y="0"/>
                    </a:cxn>
                    <a:cxn ang="0">
                      <a:pos x="0" y="31"/>
                    </a:cxn>
                  </a:cxnLst>
                  <a:rect l="0" t="0" r="r" b="b"/>
                  <a:pathLst>
                    <a:path w="32" h="31">
                      <a:moveTo>
                        <a:pt x="0" y="31"/>
                      </a:moveTo>
                      <a:lnTo>
                        <a:pt x="32" y="16"/>
                      </a:lnTo>
                      <a:lnTo>
                        <a:pt x="15" y="0"/>
                      </a:lnTo>
                      <a:lnTo>
                        <a:pt x="0" y="31"/>
                      </a:lnTo>
                      <a:close/>
                    </a:path>
                  </a:pathLst>
                </a:custGeom>
                <a:solidFill>
                  <a:srgbClr val="FFFF00"/>
                </a:solidFill>
                <a:ln w="9525">
                  <a:noFill/>
                  <a:round/>
                  <a:headEnd/>
                  <a:tailEnd/>
                </a:ln>
              </p:spPr>
              <p:txBody>
                <a:bodyPr/>
                <a:lstStyle/>
                <a:p>
                  <a:endParaRPr lang="fr-FR"/>
                </a:p>
              </p:txBody>
            </p:sp>
            <p:sp>
              <p:nvSpPr>
                <p:cNvPr id="16922" name="Freeform 538"/>
                <p:cNvSpPr>
                  <a:spLocks/>
                </p:cNvSpPr>
                <p:nvPr/>
              </p:nvSpPr>
              <p:spPr bwMode="auto">
                <a:xfrm>
                  <a:off x="6781" y="24099"/>
                  <a:ext cx="23" cy="33"/>
                </a:xfrm>
                <a:custGeom>
                  <a:avLst/>
                  <a:gdLst/>
                  <a:ahLst/>
                  <a:cxnLst>
                    <a:cxn ang="0">
                      <a:pos x="11" y="33"/>
                    </a:cxn>
                    <a:cxn ang="0">
                      <a:pos x="23" y="0"/>
                    </a:cxn>
                    <a:cxn ang="0">
                      <a:pos x="0" y="0"/>
                    </a:cxn>
                    <a:cxn ang="0">
                      <a:pos x="11" y="33"/>
                    </a:cxn>
                  </a:cxnLst>
                  <a:rect l="0" t="0" r="r" b="b"/>
                  <a:pathLst>
                    <a:path w="23" h="33">
                      <a:moveTo>
                        <a:pt x="11" y="33"/>
                      </a:moveTo>
                      <a:lnTo>
                        <a:pt x="23" y="0"/>
                      </a:lnTo>
                      <a:lnTo>
                        <a:pt x="0" y="0"/>
                      </a:lnTo>
                      <a:lnTo>
                        <a:pt x="11" y="33"/>
                      </a:lnTo>
                      <a:close/>
                    </a:path>
                  </a:pathLst>
                </a:custGeom>
                <a:solidFill>
                  <a:srgbClr val="FFFF00"/>
                </a:solidFill>
                <a:ln w="9525">
                  <a:noFill/>
                  <a:round/>
                  <a:headEnd/>
                  <a:tailEnd/>
                </a:ln>
              </p:spPr>
              <p:txBody>
                <a:bodyPr/>
                <a:lstStyle/>
                <a:p>
                  <a:endParaRPr lang="fr-FR"/>
                </a:p>
              </p:txBody>
            </p:sp>
            <p:sp>
              <p:nvSpPr>
                <p:cNvPr id="16923" name="Freeform 539"/>
                <p:cNvSpPr>
                  <a:spLocks/>
                </p:cNvSpPr>
                <p:nvPr/>
              </p:nvSpPr>
              <p:spPr bwMode="auto">
                <a:xfrm>
                  <a:off x="6818" y="24077"/>
                  <a:ext cx="32" cy="31"/>
                </a:xfrm>
                <a:custGeom>
                  <a:avLst/>
                  <a:gdLst/>
                  <a:ahLst/>
                  <a:cxnLst>
                    <a:cxn ang="0">
                      <a:pos x="32" y="31"/>
                    </a:cxn>
                    <a:cxn ang="0">
                      <a:pos x="17" y="0"/>
                    </a:cxn>
                    <a:cxn ang="0">
                      <a:pos x="0" y="16"/>
                    </a:cxn>
                    <a:cxn ang="0">
                      <a:pos x="32" y="31"/>
                    </a:cxn>
                  </a:cxnLst>
                  <a:rect l="0" t="0" r="r" b="b"/>
                  <a:pathLst>
                    <a:path w="32" h="31">
                      <a:moveTo>
                        <a:pt x="32" y="31"/>
                      </a:moveTo>
                      <a:lnTo>
                        <a:pt x="17" y="0"/>
                      </a:lnTo>
                      <a:lnTo>
                        <a:pt x="0" y="16"/>
                      </a:lnTo>
                      <a:lnTo>
                        <a:pt x="32" y="31"/>
                      </a:lnTo>
                      <a:close/>
                    </a:path>
                  </a:pathLst>
                </a:custGeom>
                <a:solidFill>
                  <a:srgbClr val="FFFF00"/>
                </a:solidFill>
                <a:ln w="9525">
                  <a:noFill/>
                  <a:round/>
                  <a:headEnd/>
                  <a:tailEnd/>
                </a:ln>
              </p:spPr>
              <p:txBody>
                <a:bodyPr/>
                <a:lstStyle/>
                <a:p>
                  <a:endParaRPr lang="fr-FR"/>
                </a:p>
              </p:txBody>
            </p:sp>
            <p:sp>
              <p:nvSpPr>
                <p:cNvPr id="16924" name="Oval 540"/>
                <p:cNvSpPr>
                  <a:spLocks noChangeArrowheads="1"/>
                </p:cNvSpPr>
                <p:nvPr/>
              </p:nvSpPr>
              <p:spPr bwMode="auto">
                <a:xfrm>
                  <a:off x="6751" y="24009"/>
                  <a:ext cx="82" cy="82"/>
                </a:xfrm>
                <a:prstGeom prst="ellipse">
                  <a:avLst/>
                </a:prstGeom>
                <a:solidFill>
                  <a:srgbClr val="FFFF00"/>
                </a:solidFill>
                <a:ln w="0">
                  <a:solidFill>
                    <a:srgbClr val="000000"/>
                  </a:solidFill>
                  <a:round/>
                  <a:headEnd/>
                  <a:tailEnd/>
                </a:ln>
              </p:spPr>
              <p:txBody>
                <a:bodyPr/>
                <a:lstStyle/>
                <a:p>
                  <a:endParaRPr lang="fr-FR"/>
                </a:p>
              </p:txBody>
            </p:sp>
            <p:sp>
              <p:nvSpPr>
                <p:cNvPr id="16925" name="Freeform 541"/>
                <p:cNvSpPr>
                  <a:spLocks/>
                </p:cNvSpPr>
                <p:nvPr/>
              </p:nvSpPr>
              <p:spPr bwMode="auto">
                <a:xfrm>
                  <a:off x="6841" y="24038"/>
                  <a:ext cx="33" cy="24"/>
                </a:xfrm>
                <a:custGeom>
                  <a:avLst/>
                  <a:gdLst/>
                  <a:ahLst/>
                  <a:cxnLst>
                    <a:cxn ang="0">
                      <a:pos x="33" y="12"/>
                    </a:cxn>
                    <a:cxn ang="0">
                      <a:pos x="0" y="0"/>
                    </a:cxn>
                    <a:cxn ang="0">
                      <a:pos x="0" y="24"/>
                    </a:cxn>
                    <a:cxn ang="0">
                      <a:pos x="33" y="12"/>
                    </a:cxn>
                  </a:cxnLst>
                  <a:rect l="0" t="0" r="r" b="b"/>
                  <a:pathLst>
                    <a:path w="33" h="24">
                      <a:moveTo>
                        <a:pt x="33" y="12"/>
                      </a:moveTo>
                      <a:lnTo>
                        <a:pt x="0" y="0"/>
                      </a:lnTo>
                      <a:lnTo>
                        <a:pt x="0" y="24"/>
                      </a:lnTo>
                      <a:lnTo>
                        <a:pt x="33" y="12"/>
                      </a:lnTo>
                      <a:close/>
                    </a:path>
                  </a:pathLst>
                </a:custGeom>
                <a:noFill/>
                <a:ln w="12700" cap="rnd">
                  <a:solidFill>
                    <a:srgbClr val="000000"/>
                  </a:solidFill>
                  <a:prstDash val="solid"/>
                  <a:round/>
                  <a:headEnd/>
                  <a:tailEnd/>
                </a:ln>
              </p:spPr>
              <p:txBody>
                <a:bodyPr/>
                <a:lstStyle/>
                <a:p>
                  <a:endParaRPr lang="fr-FR"/>
                </a:p>
              </p:txBody>
            </p:sp>
            <p:sp>
              <p:nvSpPr>
                <p:cNvPr id="16926" name="Freeform 542"/>
                <p:cNvSpPr>
                  <a:spLocks/>
                </p:cNvSpPr>
                <p:nvPr/>
              </p:nvSpPr>
              <p:spPr bwMode="auto">
                <a:xfrm>
                  <a:off x="6818" y="23992"/>
                  <a:ext cx="32" cy="32"/>
                </a:xfrm>
                <a:custGeom>
                  <a:avLst/>
                  <a:gdLst/>
                  <a:ahLst/>
                  <a:cxnLst>
                    <a:cxn ang="0">
                      <a:pos x="32" y="0"/>
                    </a:cxn>
                    <a:cxn ang="0">
                      <a:pos x="0" y="15"/>
                    </a:cxn>
                    <a:cxn ang="0">
                      <a:pos x="17" y="32"/>
                    </a:cxn>
                    <a:cxn ang="0">
                      <a:pos x="32" y="0"/>
                    </a:cxn>
                  </a:cxnLst>
                  <a:rect l="0" t="0" r="r" b="b"/>
                  <a:pathLst>
                    <a:path w="32" h="32">
                      <a:moveTo>
                        <a:pt x="32" y="0"/>
                      </a:moveTo>
                      <a:lnTo>
                        <a:pt x="0" y="15"/>
                      </a:lnTo>
                      <a:lnTo>
                        <a:pt x="17" y="32"/>
                      </a:lnTo>
                      <a:lnTo>
                        <a:pt x="32" y="0"/>
                      </a:lnTo>
                      <a:close/>
                    </a:path>
                  </a:pathLst>
                </a:custGeom>
                <a:noFill/>
                <a:ln w="12700" cap="rnd">
                  <a:solidFill>
                    <a:srgbClr val="000000"/>
                  </a:solidFill>
                  <a:prstDash val="solid"/>
                  <a:round/>
                  <a:headEnd/>
                  <a:tailEnd/>
                </a:ln>
              </p:spPr>
              <p:txBody>
                <a:bodyPr/>
                <a:lstStyle/>
                <a:p>
                  <a:endParaRPr lang="fr-FR"/>
                </a:p>
              </p:txBody>
            </p:sp>
            <p:sp>
              <p:nvSpPr>
                <p:cNvPr id="16927" name="Freeform 543"/>
                <p:cNvSpPr>
                  <a:spLocks/>
                </p:cNvSpPr>
                <p:nvPr/>
              </p:nvSpPr>
              <p:spPr bwMode="auto">
                <a:xfrm>
                  <a:off x="6781" y="23968"/>
                  <a:ext cx="23" cy="33"/>
                </a:xfrm>
                <a:custGeom>
                  <a:avLst/>
                  <a:gdLst/>
                  <a:ahLst/>
                  <a:cxnLst>
                    <a:cxn ang="0">
                      <a:pos x="11" y="0"/>
                    </a:cxn>
                    <a:cxn ang="0">
                      <a:pos x="0" y="33"/>
                    </a:cxn>
                    <a:cxn ang="0">
                      <a:pos x="23" y="33"/>
                    </a:cxn>
                    <a:cxn ang="0">
                      <a:pos x="11" y="0"/>
                    </a:cxn>
                  </a:cxnLst>
                  <a:rect l="0" t="0" r="r" b="b"/>
                  <a:pathLst>
                    <a:path w="23" h="33">
                      <a:moveTo>
                        <a:pt x="11" y="0"/>
                      </a:moveTo>
                      <a:lnTo>
                        <a:pt x="0" y="33"/>
                      </a:lnTo>
                      <a:lnTo>
                        <a:pt x="23" y="33"/>
                      </a:lnTo>
                      <a:lnTo>
                        <a:pt x="11" y="0"/>
                      </a:lnTo>
                      <a:close/>
                    </a:path>
                  </a:pathLst>
                </a:custGeom>
                <a:noFill/>
                <a:ln w="12700" cap="rnd">
                  <a:solidFill>
                    <a:srgbClr val="000000"/>
                  </a:solidFill>
                  <a:prstDash val="solid"/>
                  <a:round/>
                  <a:headEnd/>
                  <a:tailEnd/>
                </a:ln>
              </p:spPr>
              <p:txBody>
                <a:bodyPr/>
                <a:lstStyle/>
                <a:p>
                  <a:endParaRPr lang="fr-FR"/>
                </a:p>
              </p:txBody>
            </p:sp>
            <p:sp>
              <p:nvSpPr>
                <p:cNvPr id="16928" name="Freeform 544"/>
                <p:cNvSpPr>
                  <a:spLocks/>
                </p:cNvSpPr>
                <p:nvPr/>
              </p:nvSpPr>
              <p:spPr bwMode="auto">
                <a:xfrm>
                  <a:off x="6734" y="23992"/>
                  <a:ext cx="32" cy="32"/>
                </a:xfrm>
                <a:custGeom>
                  <a:avLst/>
                  <a:gdLst/>
                  <a:ahLst/>
                  <a:cxnLst>
                    <a:cxn ang="0">
                      <a:pos x="0" y="0"/>
                    </a:cxn>
                    <a:cxn ang="0">
                      <a:pos x="15" y="32"/>
                    </a:cxn>
                    <a:cxn ang="0">
                      <a:pos x="32" y="15"/>
                    </a:cxn>
                    <a:cxn ang="0">
                      <a:pos x="0" y="0"/>
                    </a:cxn>
                  </a:cxnLst>
                  <a:rect l="0" t="0" r="r" b="b"/>
                  <a:pathLst>
                    <a:path w="32" h="32">
                      <a:moveTo>
                        <a:pt x="0" y="0"/>
                      </a:moveTo>
                      <a:lnTo>
                        <a:pt x="15" y="32"/>
                      </a:lnTo>
                      <a:lnTo>
                        <a:pt x="32" y="15"/>
                      </a:lnTo>
                      <a:lnTo>
                        <a:pt x="0" y="0"/>
                      </a:lnTo>
                      <a:close/>
                    </a:path>
                  </a:pathLst>
                </a:custGeom>
                <a:noFill/>
                <a:ln w="12700" cap="rnd">
                  <a:solidFill>
                    <a:srgbClr val="000000"/>
                  </a:solidFill>
                  <a:prstDash val="solid"/>
                  <a:round/>
                  <a:headEnd/>
                  <a:tailEnd/>
                </a:ln>
              </p:spPr>
              <p:txBody>
                <a:bodyPr/>
                <a:lstStyle/>
                <a:p>
                  <a:endParaRPr lang="fr-FR"/>
                </a:p>
              </p:txBody>
            </p:sp>
            <p:sp>
              <p:nvSpPr>
                <p:cNvPr id="16929" name="Freeform 545"/>
                <p:cNvSpPr>
                  <a:spLocks/>
                </p:cNvSpPr>
                <p:nvPr/>
              </p:nvSpPr>
              <p:spPr bwMode="auto">
                <a:xfrm>
                  <a:off x="6710" y="24038"/>
                  <a:ext cx="33" cy="24"/>
                </a:xfrm>
                <a:custGeom>
                  <a:avLst/>
                  <a:gdLst/>
                  <a:ahLst/>
                  <a:cxnLst>
                    <a:cxn ang="0">
                      <a:pos x="0" y="12"/>
                    </a:cxn>
                    <a:cxn ang="0">
                      <a:pos x="33" y="24"/>
                    </a:cxn>
                    <a:cxn ang="0">
                      <a:pos x="33" y="0"/>
                    </a:cxn>
                    <a:cxn ang="0">
                      <a:pos x="0" y="12"/>
                    </a:cxn>
                  </a:cxnLst>
                  <a:rect l="0" t="0" r="r" b="b"/>
                  <a:pathLst>
                    <a:path w="33" h="24">
                      <a:moveTo>
                        <a:pt x="0" y="12"/>
                      </a:moveTo>
                      <a:lnTo>
                        <a:pt x="33" y="24"/>
                      </a:lnTo>
                      <a:lnTo>
                        <a:pt x="33" y="0"/>
                      </a:lnTo>
                      <a:lnTo>
                        <a:pt x="0" y="12"/>
                      </a:lnTo>
                      <a:close/>
                    </a:path>
                  </a:pathLst>
                </a:custGeom>
                <a:noFill/>
                <a:ln w="12700" cap="rnd">
                  <a:solidFill>
                    <a:srgbClr val="000000"/>
                  </a:solidFill>
                  <a:prstDash val="solid"/>
                  <a:round/>
                  <a:headEnd/>
                  <a:tailEnd/>
                </a:ln>
              </p:spPr>
              <p:txBody>
                <a:bodyPr/>
                <a:lstStyle/>
                <a:p>
                  <a:endParaRPr lang="fr-FR"/>
                </a:p>
              </p:txBody>
            </p:sp>
            <p:sp>
              <p:nvSpPr>
                <p:cNvPr id="16930" name="Freeform 546"/>
                <p:cNvSpPr>
                  <a:spLocks/>
                </p:cNvSpPr>
                <p:nvPr/>
              </p:nvSpPr>
              <p:spPr bwMode="auto">
                <a:xfrm>
                  <a:off x="6734" y="24077"/>
                  <a:ext cx="32" cy="31"/>
                </a:xfrm>
                <a:custGeom>
                  <a:avLst/>
                  <a:gdLst/>
                  <a:ahLst/>
                  <a:cxnLst>
                    <a:cxn ang="0">
                      <a:pos x="0" y="31"/>
                    </a:cxn>
                    <a:cxn ang="0">
                      <a:pos x="32" y="16"/>
                    </a:cxn>
                    <a:cxn ang="0">
                      <a:pos x="15" y="0"/>
                    </a:cxn>
                    <a:cxn ang="0">
                      <a:pos x="0" y="31"/>
                    </a:cxn>
                  </a:cxnLst>
                  <a:rect l="0" t="0" r="r" b="b"/>
                  <a:pathLst>
                    <a:path w="32" h="31">
                      <a:moveTo>
                        <a:pt x="0" y="31"/>
                      </a:moveTo>
                      <a:lnTo>
                        <a:pt x="32" y="16"/>
                      </a:lnTo>
                      <a:lnTo>
                        <a:pt x="15" y="0"/>
                      </a:lnTo>
                      <a:lnTo>
                        <a:pt x="0" y="31"/>
                      </a:lnTo>
                      <a:close/>
                    </a:path>
                  </a:pathLst>
                </a:custGeom>
                <a:noFill/>
                <a:ln w="12700" cap="rnd">
                  <a:solidFill>
                    <a:srgbClr val="000000"/>
                  </a:solidFill>
                  <a:prstDash val="solid"/>
                  <a:round/>
                  <a:headEnd/>
                  <a:tailEnd/>
                </a:ln>
              </p:spPr>
              <p:txBody>
                <a:bodyPr/>
                <a:lstStyle/>
                <a:p>
                  <a:endParaRPr lang="fr-FR"/>
                </a:p>
              </p:txBody>
            </p:sp>
            <p:sp>
              <p:nvSpPr>
                <p:cNvPr id="16931" name="Freeform 547"/>
                <p:cNvSpPr>
                  <a:spLocks/>
                </p:cNvSpPr>
                <p:nvPr/>
              </p:nvSpPr>
              <p:spPr bwMode="auto">
                <a:xfrm>
                  <a:off x="6781" y="24099"/>
                  <a:ext cx="23" cy="33"/>
                </a:xfrm>
                <a:custGeom>
                  <a:avLst/>
                  <a:gdLst/>
                  <a:ahLst/>
                  <a:cxnLst>
                    <a:cxn ang="0">
                      <a:pos x="11" y="33"/>
                    </a:cxn>
                    <a:cxn ang="0">
                      <a:pos x="23" y="0"/>
                    </a:cxn>
                    <a:cxn ang="0">
                      <a:pos x="0" y="0"/>
                    </a:cxn>
                    <a:cxn ang="0">
                      <a:pos x="11" y="33"/>
                    </a:cxn>
                  </a:cxnLst>
                  <a:rect l="0" t="0" r="r" b="b"/>
                  <a:pathLst>
                    <a:path w="23" h="33">
                      <a:moveTo>
                        <a:pt x="11" y="33"/>
                      </a:moveTo>
                      <a:lnTo>
                        <a:pt x="23" y="0"/>
                      </a:lnTo>
                      <a:lnTo>
                        <a:pt x="0" y="0"/>
                      </a:lnTo>
                      <a:lnTo>
                        <a:pt x="11" y="33"/>
                      </a:lnTo>
                      <a:close/>
                    </a:path>
                  </a:pathLst>
                </a:custGeom>
                <a:noFill/>
                <a:ln w="12700" cap="rnd">
                  <a:solidFill>
                    <a:srgbClr val="000000"/>
                  </a:solidFill>
                  <a:prstDash val="solid"/>
                  <a:round/>
                  <a:headEnd/>
                  <a:tailEnd/>
                </a:ln>
              </p:spPr>
              <p:txBody>
                <a:bodyPr/>
                <a:lstStyle/>
                <a:p>
                  <a:endParaRPr lang="fr-FR"/>
                </a:p>
              </p:txBody>
            </p:sp>
            <p:sp>
              <p:nvSpPr>
                <p:cNvPr id="16932" name="Freeform 548"/>
                <p:cNvSpPr>
                  <a:spLocks/>
                </p:cNvSpPr>
                <p:nvPr/>
              </p:nvSpPr>
              <p:spPr bwMode="auto">
                <a:xfrm>
                  <a:off x="6818" y="24077"/>
                  <a:ext cx="32" cy="31"/>
                </a:xfrm>
                <a:custGeom>
                  <a:avLst/>
                  <a:gdLst/>
                  <a:ahLst/>
                  <a:cxnLst>
                    <a:cxn ang="0">
                      <a:pos x="32" y="31"/>
                    </a:cxn>
                    <a:cxn ang="0">
                      <a:pos x="17" y="0"/>
                    </a:cxn>
                    <a:cxn ang="0">
                      <a:pos x="0" y="16"/>
                    </a:cxn>
                    <a:cxn ang="0">
                      <a:pos x="32" y="31"/>
                    </a:cxn>
                  </a:cxnLst>
                  <a:rect l="0" t="0" r="r" b="b"/>
                  <a:pathLst>
                    <a:path w="32" h="31">
                      <a:moveTo>
                        <a:pt x="32" y="31"/>
                      </a:moveTo>
                      <a:lnTo>
                        <a:pt x="17" y="0"/>
                      </a:lnTo>
                      <a:lnTo>
                        <a:pt x="0" y="16"/>
                      </a:lnTo>
                      <a:lnTo>
                        <a:pt x="32" y="31"/>
                      </a:lnTo>
                      <a:close/>
                    </a:path>
                  </a:pathLst>
                </a:custGeom>
                <a:noFill/>
                <a:ln w="12700" cap="rnd">
                  <a:solidFill>
                    <a:srgbClr val="000000"/>
                  </a:solidFill>
                  <a:prstDash val="solid"/>
                  <a:round/>
                  <a:headEnd/>
                  <a:tailEnd/>
                </a:ln>
              </p:spPr>
              <p:txBody>
                <a:bodyPr/>
                <a:lstStyle/>
                <a:p>
                  <a:endParaRPr lang="fr-FR"/>
                </a:p>
              </p:txBody>
            </p:sp>
            <p:sp>
              <p:nvSpPr>
                <p:cNvPr id="16933" name="Oval 549"/>
                <p:cNvSpPr>
                  <a:spLocks noChangeArrowheads="1"/>
                </p:cNvSpPr>
                <p:nvPr/>
              </p:nvSpPr>
              <p:spPr bwMode="auto">
                <a:xfrm>
                  <a:off x="6751" y="24009"/>
                  <a:ext cx="82" cy="82"/>
                </a:xfrm>
                <a:prstGeom prst="ellipse">
                  <a:avLst/>
                </a:prstGeom>
                <a:noFill/>
                <a:ln w="12700" cap="rnd">
                  <a:solidFill>
                    <a:srgbClr val="000000"/>
                  </a:solidFill>
                  <a:round/>
                  <a:headEnd/>
                  <a:tailEnd/>
                </a:ln>
              </p:spPr>
              <p:txBody>
                <a:bodyPr/>
                <a:lstStyle/>
                <a:p>
                  <a:endParaRPr lang="fr-FR"/>
                </a:p>
              </p:txBody>
            </p:sp>
          </p:grpSp>
          <p:grpSp>
            <p:nvGrpSpPr>
              <p:cNvPr id="16953" name="Group 569"/>
              <p:cNvGrpSpPr>
                <a:grpSpLocks/>
              </p:cNvGrpSpPr>
              <p:nvPr/>
            </p:nvGrpSpPr>
            <p:grpSpPr bwMode="auto">
              <a:xfrm>
                <a:off x="7321" y="22931"/>
                <a:ext cx="164" cy="164"/>
                <a:chOff x="7321" y="22931"/>
                <a:chExt cx="164" cy="164"/>
              </a:xfrm>
            </p:grpSpPr>
            <p:sp>
              <p:nvSpPr>
                <p:cNvPr id="16935" name="Freeform 551"/>
                <p:cNvSpPr>
                  <a:spLocks/>
                </p:cNvSpPr>
                <p:nvPr/>
              </p:nvSpPr>
              <p:spPr bwMode="auto">
                <a:xfrm>
                  <a:off x="7452" y="23001"/>
                  <a:ext cx="33" cy="24"/>
                </a:xfrm>
                <a:custGeom>
                  <a:avLst/>
                  <a:gdLst/>
                  <a:ahLst/>
                  <a:cxnLst>
                    <a:cxn ang="0">
                      <a:pos x="33" y="12"/>
                    </a:cxn>
                    <a:cxn ang="0">
                      <a:pos x="0" y="0"/>
                    </a:cxn>
                    <a:cxn ang="0">
                      <a:pos x="0" y="24"/>
                    </a:cxn>
                    <a:cxn ang="0">
                      <a:pos x="33" y="12"/>
                    </a:cxn>
                  </a:cxnLst>
                  <a:rect l="0" t="0" r="r" b="b"/>
                  <a:pathLst>
                    <a:path w="33" h="24">
                      <a:moveTo>
                        <a:pt x="33" y="12"/>
                      </a:moveTo>
                      <a:lnTo>
                        <a:pt x="0" y="0"/>
                      </a:lnTo>
                      <a:lnTo>
                        <a:pt x="0" y="24"/>
                      </a:lnTo>
                      <a:lnTo>
                        <a:pt x="33" y="12"/>
                      </a:lnTo>
                      <a:close/>
                    </a:path>
                  </a:pathLst>
                </a:custGeom>
                <a:solidFill>
                  <a:srgbClr val="FFFF00"/>
                </a:solidFill>
                <a:ln w="9525">
                  <a:noFill/>
                  <a:round/>
                  <a:headEnd/>
                  <a:tailEnd/>
                </a:ln>
              </p:spPr>
              <p:txBody>
                <a:bodyPr/>
                <a:lstStyle/>
                <a:p>
                  <a:endParaRPr lang="fr-FR"/>
                </a:p>
              </p:txBody>
            </p:sp>
            <p:sp>
              <p:nvSpPr>
                <p:cNvPr id="16936" name="Freeform 552"/>
                <p:cNvSpPr>
                  <a:spLocks/>
                </p:cNvSpPr>
                <p:nvPr/>
              </p:nvSpPr>
              <p:spPr bwMode="auto">
                <a:xfrm>
                  <a:off x="7429" y="22955"/>
                  <a:ext cx="32" cy="32"/>
                </a:xfrm>
                <a:custGeom>
                  <a:avLst/>
                  <a:gdLst/>
                  <a:ahLst/>
                  <a:cxnLst>
                    <a:cxn ang="0">
                      <a:pos x="32" y="0"/>
                    </a:cxn>
                    <a:cxn ang="0">
                      <a:pos x="0" y="15"/>
                    </a:cxn>
                    <a:cxn ang="0">
                      <a:pos x="17" y="32"/>
                    </a:cxn>
                    <a:cxn ang="0">
                      <a:pos x="32" y="0"/>
                    </a:cxn>
                  </a:cxnLst>
                  <a:rect l="0" t="0" r="r" b="b"/>
                  <a:pathLst>
                    <a:path w="32" h="32">
                      <a:moveTo>
                        <a:pt x="32" y="0"/>
                      </a:moveTo>
                      <a:lnTo>
                        <a:pt x="0" y="15"/>
                      </a:lnTo>
                      <a:lnTo>
                        <a:pt x="17" y="32"/>
                      </a:lnTo>
                      <a:lnTo>
                        <a:pt x="32" y="0"/>
                      </a:lnTo>
                      <a:close/>
                    </a:path>
                  </a:pathLst>
                </a:custGeom>
                <a:solidFill>
                  <a:srgbClr val="FFFF00"/>
                </a:solidFill>
                <a:ln w="9525">
                  <a:noFill/>
                  <a:round/>
                  <a:headEnd/>
                  <a:tailEnd/>
                </a:ln>
              </p:spPr>
              <p:txBody>
                <a:bodyPr/>
                <a:lstStyle/>
                <a:p>
                  <a:endParaRPr lang="fr-FR"/>
                </a:p>
              </p:txBody>
            </p:sp>
            <p:sp>
              <p:nvSpPr>
                <p:cNvPr id="16937" name="Freeform 553"/>
                <p:cNvSpPr>
                  <a:spLocks/>
                </p:cNvSpPr>
                <p:nvPr/>
              </p:nvSpPr>
              <p:spPr bwMode="auto">
                <a:xfrm>
                  <a:off x="7391" y="22931"/>
                  <a:ext cx="24" cy="33"/>
                </a:xfrm>
                <a:custGeom>
                  <a:avLst/>
                  <a:gdLst/>
                  <a:ahLst/>
                  <a:cxnLst>
                    <a:cxn ang="0">
                      <a:pos x="12" y="0"/>
                    </a:cxn>
                    <a:cxn ang="0">
                      <a:pos x="0" y="33"/>
                    </a:cxn>
                    <a:cxn ang="0">
                      <a:pos x="24" y="33"/>
                    </a:cxn>
                    <a:cxn ang="0">
                      <a:pos x="12" y="0"/>
                    </a:cxn>
                  </a:cxnLst>
                  <a:rect l="0" t="0" r="r" b="b"/>
                  <a:pathLst>
                    <a:path w="24" h="33">
                      <a:moveTo>
                        <a:pt x="12" y="0"/>
                      </a:moveTo>
                      <a:lnTo>
                        <a:pt x="0" y="33"/>
                      </a:lnTo>
                      <a:lnTo>
                        <a:pt x="24" y="33"/>
                      </a:lnTo>
                      <a:lnTo>
                        <a:pt x="12" y="0"/>
                      </a:lnTo>
                      <a:close/>
                    </a:path>
                  </a:pathLst>
                </a:custGeom>
                <a:solidFill>
                  <a:srgbClr val="FFFF00"/>
                </a:solidFill>
                <a:ln w="9525">
                  <a:noFill/>
                  <a:round/>
                  <a:headEnd/>
                  <a:tailEnd/>
                </a:ln>
              </p:spPr>
              <p:txBody>
                <a:bodyPr/>
                <a:lstStyle/>
                <a:p>
                  <a:endParaRPr lang="fr-FR"/>
                </a:p>
              </p:txBody>
            </p:sp>
            <p:sp>
              <p:nvSpPr>
                <p:cNvPr id="16938" name="Freeform 554"/>
                <p:cNvSpPr>
                  <a:spLocks/>
                </p:cNvSpPr>
                <p:nvPr/>
              </p:nvSpPr>
              <p:spPr bwMode="auto">
                <a:xfrm>
                  <a:off x="7345" y="22955"/>
                  <a:ext cx="32" cy="32"/>
                </a:xfrm>
                <a:custGeom>
                  <a:avLst/>
                  <a:gdLst/>
                  <a:ahLst/>
                  <a:cxnLst>
                    <a:cxn ang="0">
                      <a:pos x="0" y="0"/>
                    </a:cxn>
                    <a:cxn ang="0">
                      <a:pos x="15" y="32"/>
                    </a:cxn>
                    <a:cxn ang="0">
                      <a:pos x="32" y="15"/>
                    </a:cxn>
                    <a:cxn ang="0">
                      <a:pos x="0" y="0"/>
                    </a:cxn>
                  </a:cxnLst>
                  <a:rect l="0" t="0" r="r" b="b"/>
                  <a:pathLst>
                    <a:path w="32" h="32">
                      <a:moveTo>
                        <a:pt x="0" y="0"/>
                      </a:moveTo>
                      <a:lnTo>
                        <a:pt x="15" y="32"/>
                      </a:lnTo>
                      <a:lnTo>
                        <a:pt x="32" y="15"/>
                      </a:lnTo>
                      <a:lnTo>
                        <a:pt x="0" y="0"/>
                      </a:lnTo>
                      <a:close/>
                    </a:path>
                  </a:pathLst>
                </a:custGeom>
                <a:solidFill>
                  <a:srgbClr val="FFFF00"/>
                </a:solidFill>
                <a:ln w="9525">
                  <a:noFill/>
                  <a:round/>
                  <a:headEnd/>
                  <a:tailEnd/>
                </a:ln>
              </p:spPr>
              <p:txBody>
                <a:bodyPr/>
                <a:lstStyle/>
                <a:p>
                  <a:endParaRPr lang="fr-FR"/>
                </a:p>
              </p:txBody>
            </p:sp>
            <p:sp>
              <p:nvSpPr>
                <p:cNvPr id="16939" name="Freeform 555"/>
                <p:cNvSpPr>
                  <a:spLocks/>
                </p:cNvSpPr>
                <p:nvPr/>
              </p:nvSpPr>
              <p:spPr bwMode="auto">
                <a:xfrm>
                  <a:off x="7321" y="23001"/>
                  <a:ext cx="33" cy="24"/>
                </a:xfrm>
                <a:custGeom>
                  <a:avLst/>
                  <a:gdLst/>
                  <a:ahLst/>
                  <a:cxnLst>
                    <a:cxn ang="0">
                      <a:pos x="0" y="12"/>
                    </a:cxn>
                    <a:cxn ang="0">
                      <a:pos x="33" y="24"/>
                    </a:cxn>
                    <a:cxn ang="0">
                      <a:pos x="33" y="0"/>
                    </a:cxn>
                    <a:cxn ang="0">
                      <a:pos x="0" y="12"/>
                    </a:cxn>
                  </a:cxnLst>
                  <a:rect l="0" t="0" r="r" b="b"/>
                  <a:pathLst>
                    <a:path w="33" h="24">
                      <a:moveTo>
                        <a:pt x="0" y="12"/>
                      </a:moveTo>
                      <a:lnTo>
                        <a:pt x="33" y="24"/>
                      </a:lnTo>
                      <a:lnTo>
                        <a:pt x="33" y="0"/>
                      </a:lnTo>
                      <a:lnTo>
                        <a:pt x="0" y="12"/>
                      </a:lnTo>
                      <a:close/>
                    </a:path>
                  </a:pathLst>
                </a:custGeom>
                <a:solidFill>
                  <a:srgbClr val="FFFF00"/>
                </a:solidFill>
                <a:ln w="9525">
                  <a:noFill/>
                  <a:round/>
                  <a:headEnd/>
                  <a:tailEnd/>
                </a:ln>
              </p:spPr>
              <p:txBody>
                <a:bodyPr/>
                <a:lstStyle/>
                <a:p>
                  <a:endParaRPr lang="fr-FR"/>
                </a:p>
              </p:txBody>
            </p:sp>
            <p:sp>
              <p:nvSpPr>
                <p:cNvPr id="16940" name="Freeform 556"/>
                <p:cNvSpPr>
                  <a:spLocks/>
                </p:cNvSpPr>
                <p:nvPr/>
              </p:nvSpPr>
              <p:spPr bwMode="auto">
                <a:xfrm>
                  <a:off x="7345" y="23039"/>
                  <a:ext cx="32" cy="32"/>
                </a:xfrm>
                <a:custGeom>
                  <a:avLst/>
                  <a:gdLst/>
                  <a:ahLst/>
                  <a:cxnLst>
                    <a:cxn ang="0">
                      <a:pos x="0" y="32"/>
                    </a:cxn>
                    <a:cxn ang="0">
                      <a:pos x="32" y="17"/>
                    </a:cxn>
                    <a:cxn ang="0">
                      <a:pos x="15" y="0"/>
                    </a:cxn>
                    <a:cxn ang="0">
                      <a:pos x="0" y="32"/>
                    </a:cxn>
                  </a:cxnLst>
                  <a:rect l="0" t="0" r="r" b="b"/>
                  <a:pathLst>
                    <a:path w="32" h="32">
                      <a:moveTo>
                        <a:pt x="0" y="32"/>
                      </a:moveTo>
                      <a:lnTo>
                        <a:pt x="32" y="17"/>
                      </a:lnTo>
                      <a:lnTo>
                        <a:pt x="15" y="0"/>
                      </a:lnTo>
                      <a:lnTo>
                        <a:pt x="0" y="32"/>
                      </a:lnTo>
                      <a:close/>
                    </a:path>
                  </a:pathLst>
                </a:custGeom>
                <a:solidFill>
                  <a:srgbClr val="FFFF00"/>
                </a:solidFill>
                <a:ln w="9525">
                  <a:noFill/>
                  <a:round/>
                  <a:headEnd/>
                  <a:tailEnd/>
                </a:ln>
              </p:spPr>
              <p:txBody>
                <a:bodyPr/>
                <a:lstStyle/>
                <a:p>
                  <a:endParaRPr lang="fr-FR"/>
                </a:p>
              </p:txBody>
            </p:sp>
            <p:sp>
              <p:nvSpPr>
                <p:cNvPr id="16941" name="Freeform 557"/>
                <p:cNvSpPr>
                  <a:spLocks/>
                </p:cNvSpPr>
                <p:nvPr/>
              </p:nvSpPr>
              <p:spPr bwMode="auto">
                <a:xfrm>
                  <a:off x="7391" y="23062"/>
                  <a:ext cx="24" cy="33"/>
                </a:xfrm>
                <a:custGeom>
                  <a:avLst/>
                  <a:gdLst/>
                  <a:ahLst/>
                  <a:cxnLst>
                    <a:cxn ang="0">
                      <a:pos x="12" y="33"/>
                    </a:cxn>
                    <a:cxn ang="0">
                      <a:pos x="24" y="0"/>
                    </a:cxn>
                    <a:cxn ang="0">
                      <a:pos x="0" y="0"/>
                    </a:cxn>
                    <a:cxn ang="0">
                      <a:pos x="12" y="33"/>
                    </a:cxn>
                  </a:cxnLst>
                  <a:rect l="0" t="0" r="r" b="b"/>
                  <a:pathLst>
                    <a:path w="24" h="33">
                      <a:moveTo>
                        <a:pt x="12" y="33"/>
                      </a:moveTo>
                      <a:lnTo>
                        <a:pt x="24" y="0"/>
                      </a:lnTo>
                      <a:lnTo>
                        <a:pt x="0" y="0"/>
                      </a:lnTo>
                      <a:lnTo>
                        <a:pt x="12" y="33"/>
                      </a:lnTo>
                      <a:close/>
                    </a:path>
                  </a:pathLst>
                </a:custGeom>
                <a:solidFill>
                  <a:srgbClr val="FFFF00"/>
                </a:solidFill>
                <a:ln w="9525">
                  <a:noFill/>
                  <a:round/>
                  <a:headEnd/>
                  <a:tailEnd/>
                </a:ln>
              </p:spPr>
              <p:txBody>
                <a:bodyPr/>
                <a:lstStyle/>
                <a:p>
                  <a:endParaRPr lang="fr-FR"/>
                </a:p>
              </p:txBody>
            </p:sp>
            <p:sp>
              <p:nvSpPr>
                <p:cNvPr id="16942" name="Freeform 558"/>
                <p:cNvSpPr>
                  <a:spLocks/>
                </p:cNvSpPr>
                <p:nvPr/>
              </p:nvSpPr>
              <p:spPr bwMode="auto">
                <a:xfrm>
                  <a:off x="7429" y="23039"/>
                  <a:ext cx="32" cy="32"/>
                </a:xfrm>
                <a:custGeom>
                  <a:avLst/>
                  <a:gdLst/>
                  <a:ahLst/>
                  <a:cxnLst>
                    <a:cxn ang="0">
                      <a:pos x="32" y="32"/>
                    </a:cxn>
                    <a:cxn ang="0">
                      <a:pos x="17" y="0"/>
                    </a:cxn>
                    <a:cxn ang="0">
                      <a:pos x="0" y="17"/>
                    </a:cxn>
                    <a:cxn ang="0">
                      <a:pos x="32" y="32"/>
                    </a:cxn>
                  </a:cxnLst>
                  <a:rect l="0" t="0" r="r" b="b"/>
                  <a:pathLst>
                    <a:path w="32" h="32">
                      <a:moveTo>
                        <a:pt x="32" y="32"/>
                      </a:moveTo>
                      <a:lnTo>
                        <a:pt x="17" y="0"/>
                      </a:lnTo>
                      <a:lnTo>
                        <a:pt x="0" y="17"/>
                      </a:lnTo>
                      <a:lnTo>
                        <a:pt x="32" y="32"/>
                      </a:lnTo>
                      <a:close/>
                    </a:path>
                  </a:pathLst>
                </a:custGeom>
                <a:solidFill>
                  <a:srgbClr val="FFFF00"/>
                </a:solidFill>
                <a:ln w="9525">
                  <a:noFill/>
                  <a:round/>
                  <a:headEnd/>
                  <a:tailEnd/>
                </a:ln>
              </p:spPr>
              <p:txBody>
                <a:bodyPr/>
                <a:lstStyle/>
                <a:p>
                  <a:endParaRPr lang="fr-FR"/>
                </a:p>
              </p:txBody>
            </p:sp>
            <p:sp>
              <p:nvSpPr>
                <p:cNvPr id="16943" name="Oval 559"/>
                <p:cNvSpPr>
                  <a:spLocks noChangeArrowheads="1"/>
                </p:cNvSpPr>
                <p:nvPr/>
              </p:nvSpPr>
              <p:spPr bwMode="auto">
                <a:xfrm>
                  <a:off x="7362" y="22972"/>
                  <a:ext cx="82" cy="82"/>
                </a:xfrm>
                <a:prstGeom prst="ellipse">
                  <a:avLst/>
                </a:prstGeom>
                <a:solidFill>
                  <a:srgbClr val="FFFF00"/>
                </a:solidFill>
                <a:ln w="0">
                  <a:solidFill>
                    <a:srgbClr val="000000"/>
                  </a:solidFill>
                  <a:round/>
                  <a:headEnd/>
                  <a:tailEnd/>
                </a:ln>
              </p:spPr>
              <p:txBody>
                <a:bodyPr/>
                <a:lstStyle/>
                <a:p>
                  <a:endParaRPr lang="fr-FR"/>
                </a:p>
              </p:txBody>
            </p:sp>
            <p:sp>
              <p:nvSpPr>
                <p:cNvPr id="16944" name="Freeform 560"/>
                <p:cNvSpPr>
                  <a:spLocks/>
                </p:cNvSpPr>
                <p:nvPr/>
              </p:nvSpPr>
              <p:spPr bwMode="auto">
                <a:xfrm>
                  <a:off x="7452" y="23001"/>
                  <a:ext cx="33" cy="24"/>
                </a:xfrm>
                <a:custGeom>
                  <a:avLst/>
                  <a:gdLst/>
                  <a:ahLst/>
                  <a:cxnLst>
                    <a:cxn ang="0">
                      <a:pos x="33" y="12"/>
                    </a:cxn>
                    <a:cxn ang="0">
                      <a:pos x="0" y="0"/>
                    </a:cxn>
                    <a:cxn ang="0">
                      <a:pos x="0" y="24"/>
                    </a:cxn>
                    <a:cxn ang="0">
                      <a:pos x="33" y="12"/>
                    </a:cxn>
                  </a:cxnLst>
                  <a:rect l="0" t="0" r="r" b="b"/>
                  <a:pathLst>
                    <a:path w="33" h="24">
                      <a:moveTo>
                        <a:pt x="33" y="12"/>
                      </a:moveTo>
                      <a:lnTo>
                        <a:pt x="0" y="0"/>
                      </a:lnTo>
                      <a:lnTo>
                        <a:pt x="0" y="24"/>
                      </a:lnTo>
                      <a:lnTo>
                        <a:pt x="33" y="12"/>
                      </a:lnTo>
                      <a:close/>
                    </a:path>
                  </a:pathLst>
                </a:custGeom>
                <a:noFill/>
                <a:ln w="12700" cap="rnd">
                  <a:solidFill>
                    <a:srgbClr val="000000"/>
                  </a:solidFill>
                  <a:prstDash val="solid"/>
                  <a:round/>
                  <a:headEnd/>
                  <a:tailEnd/>
                </a:ln>
              </p:spPr>
              <p:txBody>
                <a:bodyPr/>
                <a:lstStyle/>
                <a:p>
                  <a:endParaRPr lang="fr-FR"/>
                </a:p>
              </p:txBody>
            </p:sp>
            <p:sp>
              <p:nvSpPr>
                <p:cNvPr id="16945" name="Freeform 561"/>
                <p:cNvSpPr>
                  <a:spLocks/>
                </p:cNvSpPr>
                <p:nvPr/>
              </p:nvSpPr>
              <p:spPr bwMode="auto">
                <a:xfrm>
                  <a:off x="7429" y="22955"/>
                  <a:ext cx="32" cy="32"/>
                </a:xfrm>
                <a:custGeom>
                  <a:avLst/>
                  <a:gdLst/>
                  <a:ahLst/>
                  <a:cxnLst>
                    <a:cxn ang="0">
                      <a:pos x="32" y="0"/>
                    </a:cxn>
                    <a:cxn ang="0">
                      <a:pos x="0" y="15"/>
                    </a:cxn>
                    <a:cxn ang="0">
                      <a:pos x="17" y="32"/>
                    </a:cxn>
                    <a:cxn ang="0">
                      <a:pos x="32" y="0"/>
                    </a:cxn>
                  </a:cxnLst>
                  <a:rect l="0" t="0" r="r" b="b"/>
                  <a:pathLst>
                    <a:path w="32" h="32">
                      <a:moveTo>
                        <a:pt x="32" y="0"/>
                      </a:moveTo>
                      <a:lnTo>
                        <a:pt x="0" y="15"/>
                      </a:lnTo>
                      <a:lnTo>
                        <a:pt x="17" y="32"/>
                      </a:lnTo>
                      <a:lnTo>
                        <a:pt x="32" y="0"/>
                      </a:lnTo>
                      <a:close/>
                    </a:path>
                  </a:pathLst>
                </a:custGeom>
                <a:noFill/>
                <a:ln w="12700" cap="rnd">
                  <a:solidFill>
                    <a:srgbClr val="000000"/>
                  </a:solidFill>
                  <a:prstDash val="solid"/>
                  <a:round/>
                  <a:headEnd/>
                  <a:tailEnd/>
                </a:ln>
              </p:spPr>
              <p:txBody>
                <a:bodyPr/>
                <a:lstStyle/>
                <a:p>
                  <a:endParaRPr lang="fr-FR"/>
                </a:p>
              </p:txBody>
            </p:sp>
            <p:sp>
              <p:nvSpPr>
                <p:cNvPr id="16946" name="Freeform 562"/>
                <p:cNvSpPr>
                  <a:spLocks/>
                </p:cNvSpPr>
                <p:nvPr/>
              </p:nvSpPr>
              <p:spPr bwMode="auto">
                <a:xfrm>
                  <a:off x="7391" y="22931"/>
                  <a:ext cx="24" cy="33"/>
                </a:xfrm>
                <a:custGeom>
                  <a:avLst/>
                  <a:gdLst/>
                  <a:ahLst/>
                  <a:cxnLst>
                    <a:cxn ang="0">
                      <a:pos x="12" y="0"/>
                    </a:cxn>
                    <a:cxn ang="0">
                      <a:pos x="0" y="33"/>
                    </a:cxn>
                    <a:cxn ang="0">
                      <a:pos x="24" y="33"/>
                    </a:cxn>
                    <a:cxn ang="0">
                      <a:pos x="12" y="0"/>
                    </a:cxn>
                  </a:cxnLst>
                  <a:rect l="0" t="0" r="r" b="b"/>
                  <a:pathLst>
                    <a:path w="24" h="33">
                      <a:moveTo>
                        <a:pt x="12" y="0"/>
                      </a:moveTo>
                      <a:lnTo>
                        <a:pt x="0" y="33"/>
                      </a:lnTo>
                      <a:lnTo>
                        <a:pt x="24" y="33"/>
                      </a:lnTo>
                      <a:lnTo>
                        <a:pt x="12" y="0"/>
                      </a:lnTo>
                      <a:close/>
                    </a:path>
                  </a:pathLst>
                </a:custGeom>
                <a:noFill/>
                <a:ln w="12700" cap="rnd">
                  <a:solidFill>
                    <a:srgbClr val="000000"/>
                  </a:solidFill>
                  <a:prstDash val="solid"/>
                  <a:round/>
                  <a:headEnd/>
                  <a:tailEnd/>
                </a:ln>
              </p:spPr>
              <p:txBody>
                <a:bodyPr/>
                <a:lstStyle/>
                <a:p>
                  <a:endParaRPr lang="fr-FR"/>
                </a:p>
              </p:txBody>
            </p:sp>
            <p:sp>
              <p:nvSpPr>
                <p:cNvPr id="16947" name="Freeform 563"/>
                <p:cNvSpPr>
                  <a:spLocks/>
                </p:cNvSpPr>
                <p:nvPr/>
              </p:nvSpPr>
              <p:spPr bwMode="auto">
                <a:xfrm>
                  <a:off x="7345" y="22955"/>
                  <a:ext cx="32" cy="32"/>
                </a:xfrm>
                <a:custGeom>
                  <a:avLst/>
                  <a:gdLst/>
                  <a:ahLst/>
                  <a:cxnLst>
                    <a:cxn ang="0">
                      <a:pos x="0" y="0"/>
                    </a:cxn>
                    <a:cxn ang="0">
                      <a:pos x="15" y="32"/>
                    </a:cxn>
                    <a:cxn ang="0">
                      <a:pos x="32" y="15"/>
                    </a:cxn>
                    <a:cxn ang="0">
                      <a:pos x="0" y="0"/>
                    </a:cxn>
                  </a:cxnLst>
                  <a:rect l="0" t="0" r="r" b="b"/>
                  <a:pathLst>
                    <a:path w="32" h="32">
                      <a:moveTo>
                        <a:pt x="0" y="0"/>
                      </a:moveTo>
                      <a:lnTo>
                        <a:pt x="15" y="32"/>
                      </a:lnTo>
                      <a:lnTo>
                        <a:pt x="32" y="15"/>
                      </a:lnTo>
                      <a:lnTo>
                        <a:pt x="0" y="0"/>
                      </a:lnTo>
                      <a:close/>
                    </a:path>
                  </a:pathLst>
                </a:custGeom>
                <a:noFill/>
                <a:ln w="12700" cap="rnd">
                  <a:solidFill>
                    <a:srgbClr val="000000"/>
                  </a:solidFill>
                  <a:prstDash val="solid"/>
                  <a:round/>
                  <a:headEnd/>
                  <a:tailEnd/>
                </a:ln>
              </p:spPr>
              <p:txBody>
                <a:bodyPr/>
                <a:lstStyle/>
                <a:p>
                  <a:endParaRPr lang="fr-FR"/>
                </a:p>
              </p:txBody>
            </p:sp>
            <p:sp>
              <p:nvSpPr>
                <p:cNvPr id="16948" name="Freeform 564"/>
                <p:cNvSpPr>
                  <a:spLocks/>
                </p:cNvSpPr>
                <p:nvPr/>
              </p:nvSpPr>
              <p:spPr bwMode="auto">
                <a:xfrm>
                  <a:off x="7321" y="23001"/>
                  <a:ext cx="33" cy="24"/>
                </a:xfrm>
                <a:custGeom>
                  <a:avLst/>
                  <a:gdLst/>
                  <a:ahLst/>
                  <a:cxnLst>
                    <a:cxn ang="0">
                      <a:pos x="0" y="12"/>
                    </a:cxn>
                    <a:cxn ang="0">
                      <a:pos x="33" y="24"/>
                    </a:cxn>
                    <a:cxn ang="0">
                      <a:pos x="33" y="0"/>
                    </a:cxn>
                    <a:cxn ang="0">
                      <a:pos x="0" y="12"/>
                    </a:cxn>
                  </a:cxnLst>
                  <a:rect l="0" t="0" r="r" b="b"/>
                  <a:pathLst>
                    <a:path w="33" h="24">
                      <a:moveTo>
                        <a:pt x="0" y="12"/>
                      </a:moveTo>
                      <a:lnTo>
                        <a:pt x="33" y="24"/>
                      </a:lnTo>
                      <a:lnTo>
                        <a:pt x="33" y="0"/>
                      </a:lnTo>
                      <a:lnTo>
                        <a:pt x="0" y="12"/>
                      </a:lnTo>
                      <a:close/>
                    </a:path>
                  </a:pathLst>
                </a:custGeom>
                <a:noFill/>
                <a:ln w="12700" cap="rnd">
                  <a:solidFill>
                    <a:srgbClr val="000000"/>
                  </a:solidFill>
                  <a:prstDash val="solid"/>
                  <a:round/>
                  <a:headEnd/>
                  <a:tailEnd/>
                </a:ln>
              </p:spPr>
              <p:txBody>
                <a:bodyPr/>
                <a:lstStyle/>
                <a:p>
                  <a:endParaRPr lang="fr-FR"/>
                </a:p>
              </p:txBody>
            </p:sp>
            <p:sp>
              <p:nvSpPr>
                <p:cNvPr id="16949" name="Freeform 565"/>
                <p:cNvSpPr>
                  <a:spLocks/>
                </p:cNvSpPr>
                <p:nvPr/>
              </p:nvSpPr>
              <p:spPr bwMode="auto">
                <a:xfrm>
                  <a:off x="7345" y="23039"/>
                  <a:ext cx="32" cy="32"/>
                </a:xfrm>
                <a:custGeom>
                  <a:avLst/>
                  <a:gdLst/>
                  <a:ahLst/>
                  <a:cxnLst>
                    <a:cxn ang="0">
                      <a:pos x="0" y="32"/>
                    </a:cxn>
                    <a:cxn ang="0">
                      <a:pos x="32" y="17"/>
                    </a:cxn>
                    <a:cxn ang="0">
                      <a:pos x="15" y="0"/>
                    </a:cxn>
                    <a:cxn ang="0">
                      <a:pos x="0" y="32"/>
                    </a:cxn>
                  </a:cxnLst>
                  <a:rect l="0" t="0" r="r" b="b"/>
                  <a:pathLst>
                    <a:path w="32" h="32">
                      <a:moveTo>
                        <a:pt x="0" y="32"/>
                      </a:moveTo>
                      <a:lnTo>
                        <a:pt x="32" y="17"/>
                      </a:lnTo>
                      <a:lnTo>
                        <a:pt x="15" y="0"/>
                      </a:lnTo>
                      <a:lnTo>
                        <a:pt x="0" y="32"/>
                      </a:lnTo>
                      <a:close/>
                    </a:path>
                  </a:pathLst>
                </a:custGeom>
                <a:noFill/>
                <a:ln w="12700" cap="rnd">
                  <a:solidFill>
                    <a:srgbClr val="000000"/>
                  </a:solidFill>
                  <a:prstDash val="solid"/>
                  <a:round/>
                  <a:headEnd/>
                  <a:tailEnd/>
                </a:ln>
              </p:spPr>
              <p:txBody>
                <a:bodyPr/>
                <a:lstStyle/>
                <a:p>
                  <a:endParaRPr lang="fr-FR"/>
                </a:p>
              </p:txBody>
            </p:sp>
            <p:sp>
              <p:nvSpPr>
                <p:cNvPr id="16950" name="Freeform 566"/>
                <p:cNvSpPr>
                  <a:spLocks/>
                </p:cNvSpPr>
                <p:nvPr/>
              </p:nvSpPr>
              <p:spPr bwMode="auto">
                <a:xfrm>
                  <a:off x="7391" y="23062"/>
                  <a:ext cx="24" cy="33"/>
                </a:xfrm>
                <a:custGeom>
                  <a:avLst/>
                  <a:gdLst/>
                  <a:ahLst/>
                  <a:cxnLst>
                    <a:cxn ang="0">
                      <a:pos x="12" y="33"/>
                    </a:cxn>
                    <a:cxn ang="0">
                      <a:pos x="24" y="0"/>
                    </a:cxn>
                    <a:cxn ang="0">
                      <a:pos x="0" y="0"/>
                    </a:cxn>
                    <a:cxn ang="0">
                      <a:pos x="12" y="33"/>
                    </a:cxn>
                  </a:cxnLst>
                  <a:rect l="0" t="0" r="r" b="b"/>
                  <a:pathLst>
                    <a:path w="24" h="33">
                      <a:moveTo>
                        <a:pt x="12" y="33"/>
                      </a:moveTo>
                      <a:lnTo>
                        <a:pt x="24" y="0"/>
                      </a:lnTo>
                      <a:lnTo>
                        <a:pt x="0" y="0"/>
                      </a:lnTo>
                      <a:lnTo>
                        <a:pt x="12" y="33"/>
                      </a:lnTo>
                      <a:close/>
                    </a:path>
                  </a:pathLst>
                </a:custGeom>
                <a:noFill/>
                <a:ln w="12700" cap="rnd">
                  <a:solidFill>
                    <a:srgbClr val="000000"/>
                  </a:solidFill>
                  <a:prstDash val="solid"/>
                  <a:round/>
                  <a:headEnd/>
                  <a:tailEnd/>
                </a:ln>
              </p:spPr>
              <p:txBody>
                <a:bodyPr/>
                <a:lstStyle/>
                <a:p>
                  <a:endParaRPr lang="fr-FR"/>
                </a:p>
              </p:txBody>
            </p:sp>
            <p:sp>
              <p:nvSpPr>
                <p:cNvPr id="16951" name="Freeform 567"/>
                <p:cNvSpPr>
                  <a:spLocks/>
                </p:cNvSpPr>
                <p:nvPr/>
              </p:nvSpPr>
              <p:spPr bwMode="auto">
                <a:xfrm>
                  <a:off x="7429" y="23039"/>
                  <a:ext cx="32" cy="32"/>
                </a:xfrm>
                <a:custGeom>
                  <a:avLst/>
                  <a:gdLst/>
                  <a:ahLst/>
                  <a:cxnLst>
                    <a:cxn ang="0">
                      <a:pos x="32" y="32"/>
                    </a:cxn>
                    <a:cxn ang="0">
                      <a:pos x="17" y="0"/>
                    </a:cxn>
                    <a:cxn ang="0">
                      <a:pos x="0" y="17"/>
                    </a:cxn>
                    <a:cxn ang="0">
                      <a:pos x="32" y="32"/>
                    </a:cxn>
                  </a:cxnLst>
                  <a:rect l="0" t="0" r="r" b="b"/>
                  <a:pathLst>
                    <a:path w="32" h="32">
                      <a:moveTo>
                        <a:pt x="32" y="32"/>
                      </a:moveTo>
                      <a:lnTo>
                        <a:pt x="17" y="0"/>
                      </a:lnTo>
                      <a:lnTo>
                        <a:pt x="0" y="17"/>
                      </a:lnTo>
                      <a:lnTo>
                        <a:pt x="32" y="32"/>
                      </a:lnTo>
                      <a:close/>
                    </a:path>
                  </a:pathLst>
                </a:custGeom>
                <a:noFill/>
                <a:ln w="12700" cap="rnd">
                  <a:solidFill>
                    <a:srgbClr val="000000"/>
                  </a:solidFill>
                  <a:prstDash val="solid"/>
                  <a:round/>
                  <a:headEnd/>
                  <a:tailEnd/>
                </a:ln>
              </p:spPr>
              <p:txBody>
                <a:bodyPr/>
                <a:lstStyle/>
                <a:p>
                  <a:endParaRPr lang="fr-FR"/>
                </a:p>
              </p:txBody>
            </p:sp>
            <p:sp>
              <p:nvSpPr>
                <p:cNvPr id="16952" name="Oval 568"/>
                <p:cNvSpPr>
                  <a:spLocks noChangeArrowheads="1"/>
                </p:cNvSpPr>
                <p:nvPr/>
              </p:nvSpPr>
              <p:spPr bwMode="auto">
                <a:xfrm>
                  <a:off x="7362" y="22972"/>
                  <a:ext cx="82" cy="82"/>
                </a:xfrm>
                <a:prstGeom prst="ellipse">
                  <a:avLst/>
                </a:prstGeom>
                <a:noFill/>
                <a:ln w="12700" cap="rnd">
                  <a:solidFill>
                    <a:srgbClr val="000000"/>
                  </a:solidFill>
                  <a:round/>
                  <a:headEnd/>
                  <a:tailEnd/>
                </a:ln>
              </p:spPr>
              <p:txBody>
                <a:bodyPr/>
                <a:lstStyle/>
                <a:p>
                  <a:endParaRPr lang="fr-FR"/>
                </a:p>
              </p:txBody>
            </p:sp>
          </p:grpSp>
          <p:grpSp>
            <p:nvGrpSpPr>
              <p:cNvPr id="16972" name="Group 588"/>
              <p:cNvGrpSpPr>
                <a:grpSpLocks/>
              </p:cNvGrpSpPr>
              <p:nvPr/>
            </p:nvGrpSpPr>
            <p:grpSpPr bwMode="auto">
              <a:xfrm>
                <a:off x="7443" y="23908"/>
                <a:ext cx="164" cy="164"/>
                <a:chOff x="7443" y="23908"/>
                <a:chExt cx="164" cy="164"/>
              </a:xfrm>
            </p:grpSpPr>
            <p:sp>
              <p:nvSpPr>
                <p:cNvPr id="16954" name="Freeform 570"/>
                <p:cNvSpPr>
                  <a:spLocks/>
                </p:cNvSpPr>
                <p:nvPr/>
              </p:nvSpPr>
              <p:spPr bwMode="auto">
                <a:xfrm>
                  <a:off x="7574" y="23978"/>
                  <a:ext cx="33" cy="23"/>
                </a:xfrm>
                <a:custGeom>
                  <a:avLst/>
                  <a:gdLst/>
                  <a:ahLst/>
                  <a:cxnLst>
                    <a:cxn ang="0">
                      <a:pos x="33" y="12"/>
                    </a:cxn>
                    <a:cxn ang="0">
                      <a:pos x="0" y="0"/>
                    </a:cxn>
                    <a:cxn ang="0">
                      <a:pos x="0" y="23"/>
                    </a:cxn>
                    <a:cxn ang="0">
                      <a:pos x="33" y="12"/>
                    </a:cxn>
                  </a:cxnLst>
                  <a:rect l="0" t="0" r="r" b="b"/>
                  <a:pathLst>
                    <a:path w="33" h="23">
                      <a:moveTo>
                        <a:pt x="33" y="12"/>
                      </a:moveTo>
                      <a:lnTo>
                        <a:pt x="0" y="0"/>
                      </a:lnTo>
                      <a:lnTo>
                        <a:pt x="0" y="23"/>
                      </a:lnTo>
                      <a:lnTo>
                        <a:pt x="33" y="12"/>
                      </a:lnTo>
                      <a:close/>
                    </a:path>
                  </a:pathLst>
                </a:custGeom>
                <a:solidFill>
                  <a:srgbClr val="FFFF00"/>
                </a:solidFill>
                <a:ln w="9525">
                  <a:noFill/>
                  <a:round/>
                  <a:headEnd/>
                  <a:tailEnd/>
                </a:ln>
              </p:spPr>
              <p:txBody>
                <a:bodyPr/>
                <a:lstStyle/>
                <a:p>
                  <a:endParaRPr lang="fr-FR"/>
                </a:p>
              </p:txBody>
            </p:sp>
            <p:sp>
              <p:nvSpPr>
                <p:cNvPr id="16955" name="Freeform 571"/>
                <p:cNvSpPr>
                  <a:spLocks/>
                </p:cNvSpPr>
                <p:nvPr/>
              </p:nvSpPr>
              <p:spPr bwMode="auto">
                <a:xfrm>
                  <a:off x="7552" y="23932"/>
                  <a:ext cx="32" cy="31"/>
                </a:xfrm>
                <a:custGeom>
                  <a:avLst/>
                  <a:gdLst/>
                  <a:ahLst/>
                  <a:cxnLst>
                    <a:cxn ang="0">
                      <a:pos x="32" y="0"/>
                    </a:cxn>
                    <a:cxn ang="0">
                      <a:pos x="0" y="15"/>
                    </a:cxn>
                    <a:cxn ang="0">
                      <a:pos x="16" y="31"/>
                    </a:cxn>
                    <a:cxn ang="0">
                      <a:pos x="32" y="0"/>
                    </a:cxn>
                  </a:cxnLst>
                  <a:rect l="0" t="0" r="r" b="b"/>
                  <a:pathLst>
                    <a:path w="32" h="31">
                      <a:moveTo>
                        <a:pt x="32" y="0"/>
                      </a:moveTo>
                      <a:lnTo>
                        <a:pt x="0" y="15"/>
                      </a:lnTo>
                      <a:lnTo>
                        <a:pt x="16" y="31"/>
                      </a:lnTo>
                      <a:lnTo>
                        <a:pt x="32" y="0"/>
                      </a:lnTo>
                      <a:close/>
                    </a:path>
                  </a:pathLst>
                </a:custGeom>
                <a:solidFill>
                  <a:srgbClr val="FFFF00"/>
                </a:solidFill>
                <a:ln w="9525">
                  <a:noFill/>
                  <a:round/>
                  <a:headEnd/>
                  <a:tailEnd/>
                </a:ln>
              </p:spPr>
              <p:txBody>
                <a:bodyPr/>
                <a:lstStyle/>
                <a:p>
                  <a:endParaRPr lang="fr-FR"/>
                </a:p>
              </p:txBody>
            </p:sp>
            <p:sp>
              <p:nvSpPr>
                <p:cNvPr id="16956" name="Freeform 572"/>
                <p:cNvSpPr>
                  <a:spLocks/>
                </p:cNvSpPr>
                <p:nvPr/>
              </p:nvSpPr>
              <p:spPr bwMode="auto">
                <a:xfrm>
                  <a:off x="7514" y="23908"/>
                  <a:ext cx="23" cy="33"/>
                </a:xfrm>
                <a:custGeom>
                  <a:avLst/>
                  <a:gdLst/>
                  <a:ahLst/>
                  <a:cxnLst>
                    <a:cxn ang="0">
                      <a:pos x="11" y="0"/>
                    </a:cxn>
                    <a:cxn ang="0">
                      <a:pos x="0" y="33"/>
                    </a:cxn>
                    <a:cxn ang="0">
                      <a:pos x="23" y="33"/>
                    </a:cxn>
                    <a:cxn ang="0">
                      <a:pos x="11" y="0"/>
                    </a:cxn>
                  </a:cxnLst>
                  <a:rect l="0" t="0" r="r" b="b"/>
                  <a:pathLst>
                    <a:path w="23" h="33">
                      <a:moveTo>
                        <a:pt x="11" y="0"/>
                      </a:moveTo>
                      <a:lnTo>
                        <a:pt x="0" y="33"/>
                      </a:lnTo>
                      <a:lnTo>
                        <a:pt x="23" y="33"/>
                      </a:lnTo>
                      <a:lnTo>
                        <a:pt x="11" y="0"/>
                      </a:lnTo>
                      <a:close/>
                    </a:path>
                  </a:pathLst>
                </a:custGeom>
                <a:solidFill>
                  <a:srgbClr val="FFFF00"/>
                </a:solidFill>
                <a:ln w="9525">
                  <a:noFill/>
                  <a:round/>
                  <a:headEnd/>
                  <a:tailEnd/>
                </a:ln>
              </p:spPr>
              <p:txBody>
                <a:bodyPr/>
                <a:lstStyle/>
                <a:p>
                  <a:endParaRPr lang="fr-FR"/>
                </a:p>
              </p:txBody>
            </p:sp>
            <p:sp>
              <p:nvSpPr>
                <p:cNvPr id="16957" name="Freeform 573"/>
                <p:cNvSpPr>
                  <a:spLocks/>
                </p:cNvSpPr>
                <p:nvPr/>
              </p:nvSpPr>
              <p:spPr bwMode="auto">
                <a:xfrm>
                  <a:off x="7467" y="23932"/>
                  <a:ext cx="32" cy="31"/>
                </a:xfrm>
                <a:custGeom>
                  <a:avLst/>
                  <a:gdLst/>
                  <a:ahLst/>
                  <a:cxnLst>
                    <a:cxn ang="0">
                      <a:pos x="0" y="0"/>
                    </a:cxn>
                    <a:cxn ang="0">
                      <a:pos x="15" y="31"/>
                    </a:cxn>
                    <a:cxn ang="0">
                      <a:pos x="32" y="15"/>
                    </a:cxn>
                    <a:cxn ang="0">
                      <a:pos x="0" y="0"/>
                    </a:cxn>
                  </a:cxnLst>
                  <a:rect l="0" t="0" r="r" b="b"/>
                  <a:pathLst>
                    <a:path w="32" h="31">
                      <a:moveTo>
                        <a:pt x="0" y="0"/>
                      </a:moveTo>
                      <a:lnTo>
                        <a:pt x="15" y="31"/>
                      </a:lnTo>
                      <a:lnTo>
                        <a:pt x="32" y="15"/>
                      </a:lnTo>
                      <a:lnTo>
                        <a:pt x="0" y="0"/>
                      </a:lnTo>
                      <a:close/>
                    </a:path>
                  </a:pathLst>
                </a:custGeom>
                <a:solidFill>
                  <a:srgbClr val="FFFF00"/>
                </a:solidFill>
                <a:ln w="9525">
                  <a:noFill/>
                  <a:round/>
                  <a:headEnd/>
                  <a:tailEnd/>
                </a:ln>
              </p:spPr>
              <p:txBody>
                <a:bodyPr/>
                <a:lstStyle/>
                <a:p>
                  <a:endParaRPr lang="fr-FR"/>
                </a:p>
              </p:txBody>
            </p:sp>
            <p:sp>
              <p:nvSpPr>
                <p:cNvPr id="16958" name="Freeform 574"/>
                <p:cNvSpPr>
                  <a:spLocks/>
                </p:cNvSpPr>
                <p:nvPr/>
              </p:nvSpPr>
              <p:spPr bwMode="auto">
                <a:xfrm>
                  <a:off x="7443" y="23978"/>
                  <a:ext cx="33" cy="23"/>
                </a:xfrm>
                <a:custGeom>
                  <a:avLst/>
                  <a:gdLst/>
                  <a:ahLst/>
                  <a:cxnLst>
                    <a:cxn ang="0">
                      <a:pos x="0" y="12"/>
                    </a:cxn>
                    <a:cxn ang="0">
                      <a:pos x="33" y="23"/>
                    </a:cxn>
                    <a:cxn ang="0">
                      <a:pos x="33" y="0"/>
                    </a:cxn>
                    <a:cxn ang="0">
                      <a:pos x="0" y="12"/>
                    </a:cxn>
                  </a:cxnLst>
                  <a:rect l="0" t="0" r="r" b="b"/>
                  <a:pathLst>
                    <a:path w="33" h="23">
                      <a:moveTo>
                        <a:pt x="0" y="12"/>
                      </a:moveTo>
                      <a:lnTo>
                        <a:pt x="33" y="23"/>
                      </a:lnTo>
                      <a:lnTo>
                        <a:pt x="33" y="0"/>
                      </a:lnTo>
                      <a:lnTo>
                        <a:pt x="0" y="12"/>
                      </a:lnTo>
                      <a:close/>
                    </a:path>
                  </a:pathLst>
                </a:custGeom>
                <a:solidFill>
                  <a:srgbClr val="FFFF00"/>
                </a:solidFill>
                <a:ln w="9525">
                  <a:noFill/>
                  <a:round/>
                  <a:headEnd/>
                  <a:tailEnd/>
                </a:ln>
              </p:spPr>
              <p:txBody>
                <a:bodyPr/>
                <a:lstStyle/>
                <a:p>
                  <a:endParaRPr lang="fr-FR"/>
                </a:p>
              </p:txBody>
            </p:sp>
            <p:sp>
              <p:nvSpPr>
                <p:cNvPr id="16959" name="Freeform 575"/>
                <p:cNvSpPr>
                  <a:spLocks/>
                </p:cNvSpPr>
                <p:nvPr/>
              </p:nvSpPr>
              <p:spPr bwMode="auto">
                <a:xfrm>
                  <a:off x="7467" y="24016"/>
                  <a:ext cx="32" cy="32"/>
                </a:xfrm>
                <a:custGeom>
                  <a:avLst/>
                  <a:gdLst/>
                  <a:ahLst/>
                  <a:cxnLst>
                    <a:cxn ang="0">
                      <a:pos x="0" y="32"/>
                    </a:cxn>
                    <a:cxn ang="0">
                      <a:pos x="32" y="17"/>
                    </a:cxn>
                    <a:cxn ang="0">
                      <a:pos x="15" y="0"/>
                    </a:cxn>
                    <a:cxn ang="0">
                      <a:pos x="0" y="32"/>
                    </a:cxn>
                  </a:cxnLst>
                  <a:rect l="0" t="0" r="r" b="b"/>
                  <a:pathLst>
                    <a:path w="32" h="32">
                      <a:moveTo>
                        <a:pt x="0" y="32"/>
                      </a:moveTo>
                      <a:lnTo>
                        <a:pt x="32" y="17"/>
                      </a:lnTo>
                      <a:lnTo>
                        <a:pt x="15" y="0"/>
                      </a:lnTo>
                      <a:lnTo>
                        <a:pt x="0" y="32"/>
                      </a:lnTo>
                      <a:close/>
                    </a:path>
                  </a:pathLst>
                </a:custGeom>
                <a:solidFill>
                  <a:srgbClr val="FFFF00"/>
                </a:solidFill>
                <a:ln w="9525">
                  <a:noFill/>
                  <a:round/>
                  <a:headEnd/>
                  <a:tailEnd/>
                </a:ln>
              </p:spPr>
              <p:txBody>
                <a:bodyPr/>
                <a:lstStyle/>
                <a:p>
                  <a:endParaRPr lang="fr-FR"/>
                </a:p>
              </p:txBody>
            </p:sp>
            <p:sp>
              <p:nvSpPr>
                <p:cNvPr id="16960" name="Freeform 576"/>
                <p:cNvSpPr>
                  <a:spLocks/>
                </p:cNvSpPr>
                <p:nvPr/>
              </p:nvSpPr>
              <p:spPr bwMode="auto">
                <a:xfrm>
                  <a:off x="7514" y="24039"/>
                  <a:ext cx="23" cy="33"/>
                </a:xfrm>
                <a:custGeom>
                  <a:avLst/>
                  <a:gdLst/>
                  <a:ahLst/>
                  <a:cxnLst>
                    <a:cxn ang="0">
                      <a:pos x="11" y="33"/>
                    </a:cxn>
                    <a:cxn ang="0">
                      <a:pos x="23" y="0"/>
                    </a:cxn>
                    <a:cxn ang="0">
                      <a:pos x="0" y="0"/>
                    </a:cxn>
                    <a:cxn ang="0">
                      <a:pos x="11" y="33"/>
                    </a:cxn>
                  </a:cxnLst>
                  <a:rect l="0" t="0" r="r" b="b"/>
                  <a:pathLst>
                    <a:path w="23" h="33">
                      <a:moveTo>
                        <a:pt x="11" y="33"/>
                      </a:moveTo>
                      <a:lnTo>
                        <a:pt x="23" y="0"/>
                      </a:lnTo>
                      <a:lnTo>
                        <a:pt x="0" y="0"/>
                      </a:lnTo>
                      <a:lnTo>
                        <a:pt x="11" y="33"/>
                      </a:lnTo>
                      <a:close/>
                    </a:path>
                  </a:pathLst>
                </a:custGeom>
                <a:solidFill>
                  <a:srgbClr val="FFFF00"/>
                </a:solidFill>
                <a:ln w="9525">
                  <a:noFill/>
                  <a:round/>
                  <a:headEnd/>
                  <a:tailEnd/>
                </a:ln>
              </p:spPr>
              <p:txBody>
                <a:bodyPr/>
                <a:lstStyle/>
                <a:p>
                  <a:endParaRPr lang="fr-FR"/>
                </a:p>
              </p:txBody>
            </p:sp>
            <p:sp>
              <p:nvSpPr>
                <p:cNvPr id="16961" name="Freeform 577"/>
                <p:cNvSpPr>
                  <a:spLocks/>
                </p:cNvSpPr>
                <p:nvPr/>
              </p:nvSpPr>
              <p:spPr bwMode="auto">
                <a:xfrm>
                  <a:off x="7552" y="24016"/>
                  <a:ext cx="32" cy="32"/>
                </a:xfrm>
                <a:custGeom>
                  <a:avLst/>
                  <a:gdLst/>
                  <a:ahLst/>
                  <a:cxnLst>
                    <a:cxn ang="0">
                      <a:pos x="32" y="32"/>
                    </a:cxn>
                    <a:cxn ang="0">
                      <a:pos x="16" y="0"/>
                    </a:cxn>
                    <a:cxn ang="0">
                      <a:pos x="0" y="17"/>
                    </a:cxn>
                    <a:cxn ang="0">
                      <a:pos x="32" y="32"/>
                    </a:cxn>
                  </a:cxnLst>
                  <a:rect l="0" t="0" r="r" b="b"/>
                  <a:pathLst>
                    <a:path w="32" h="32">
                      <a:moveTo>
                        <a:pt x="32" y="32"/>
                      </a:moveTo>
                      <a:lnTo>
                        <a:pt x="16" y="0"/>
                      </a:lnTo>
                      <a:lnTo>
                        <a:pt x="0" y="17"/>
                      </a:lnTo>
                      <a:lnTo>
                        <a:pt x="32" y="32"/>
                      </a:lnTo>
                      <a:close/>
                    </a:path>
                  </a:pathLst>
                </a:custGeom>
                <a:solidFill>
                  <a:srgbClr val="FFFF00"/>
                </a:solidFill>
                <a:ln w="9525">
                  <a:noFill/>
                  <a:round/>
                  <a:headEnd/>
                  <a:tailEnd/>
                </a:ln>
              </p:spPr>
              <p:txBody>
                <a:bodyPr/>
                <a:lstStyle/>
                <a:p>
                  <a:endParaRPr lang="fr-FR"/>
                </a:p>
              </p:txBody>
            </p:sp>
            <p:sp>
              <p:nvSpPr>
                <p:cNvPr id="16962" name="Oval 578"/>
                <p:cNvSpPr>
                  <a:spLocks noChangeArrowheads="1"/>
                </p:cNvSpPr>
                <p:nvPr/>
              </p:nvSpPr>
              <p:spPr bwMode="auto">
                <a:xfrm>
                  <a:off x="7484" y="23949"/>
                  <a:ext cx="82" cy="82"/>
                </a:xfrm>
                <a:prstGeom prst="ellipse">
                  <a:avLst/>
                </a:prstGeom>
                <a:solidFill>
                  <a:srgbClr val="FFFF00"/>
                </a:solidFill>
                <a:ln w="0">
                  <a:solidFill>
                    <a:srgbClr val="000000"/>
                  </a:solidFill>
                  <a:round/>
                  <a:headEnd/>
                  <a:tailEnd/>
                </a:ln>
              </p:spPr>
              <p:txBody>
                <a:bodyPr/>
                <a:lstStyle/>
                <a:p>
                  <a:endParaRPr lang="fr-FR"/>
                </a:p>
              </p:txBody>
            </p:sp>
            <p:sp>
              <p:nvSpPr>
                <p:cNvPr id="16963" name="Freeform 579"/>
                <p:cNvSpPr>
                  <a:spLocks/>
                </p:cNvSpPr>
                <p:nvPr/>
              </p:nvSpPr>
              <p:spPr bwMode="auto">
                <a:xfrm>
                  <a:off x="7574" y="23978"/>
                  <a:ext cx="33" cy="23"/>
                </a:xfrm>
                <a:custGeom>
                  <a:avLst/>
                  <a:gdLst/>
                  <a:ahLst/>
                  <a:cxnLst>
                    <a:cxn ang="0">
                      <a:pos x="33" y="12"/>
                    </a:cxn>
                    <a:cxn ang="0">
                      <a:pos x="0" y="0"/>
                    </a:cxn>
                    <a:cxn ang="0">
                      <a:pos x="0" y="23"/>
                    </a:cxn>
                    <a:cxn ang="0">
                      <a:pos x="33" y="12"/>
                    </a:cxn>
                  </a:cxnLst>
                  <a:rect l="0" t="0" r="r" b="b"/>
                  <a:pathLst>
                    <a:path w="33" h="23">
                      <a:moveTo>
                        <a:pt x="33" y="12"/>
                      </a:moveTo>
                      <a:lnTo>
                        <a:pt x="0" y="0"/>
                      </a:lnTo>
                      <a:lnTo>
                        <a:pt x="0" y="23"/>
                      </a:lnTo>
                      <a:lnTo>
                        <a:pt x="33" y="12"/>
                      </a:lnTo>
                      <a:close/>
                    </a:path>
                  </a:pathLst>
                </a:custGeom>
                <a:noFill/>
                <a:ln w="12700" cap="rnd">
                  <a:solidFill>
                    <a:srgbClr val="000000"/>
                  </a:solidFill>
                  <a:prstDash val="solid"/>
                  <a:round/>
                  <a:headEnd/>
                  <a:tailEnd/>
                </a:ln>
              </p:spPr>
              <p:txBody>
                <a:bodyPr/>
                <a:lstStyle/>
                <a:p>
                  <a:endParaRPr lang="fr-FR"/>
                </a:p>
              </p:txBody>
            </p:sp>
            <p:sp>
              <p:nvSpPr>
                <p:cNvPr id="16964" name="Freeform 580"/>
                <p:cNvSpPr>
                  <a:spLocks/>
                </p:cNvSpPr>
                <p:nvPr/>
              </p:nvSpPr>
              <p:spPr bwMode="auto">
                <a:xfrm>
                  <a:off x="7552" y="23932"/>
                  <a:ext cx="32" cy="31"/>
                </a:xfrm>
                <a:custGeom>
                  <a:avLst/>
                  <a:gdLst/>
                  <a:ahLst/>
                  <a:cxnLst>
                    <a:cxn ang="0">
                      <a:pos x="32" y="0"/>
                    </a:cxn>
                    <a:cxn ang="0">
                      <a:pos x="0" y="15"/>
                    </a:cxn>
                    <a:cxn ang="0">
                      <a:pos x="16" y="31"/>
                    </a:cxn>
                    <a:cxn ang="0">
                      <a:pos x="32" y="0"/>
                    </a:cxn>
                  </a:cxnLst>
                  <a:rect l="0" t="0" r="r" b="b"/>
                  <a:pathLst>
                    <a:path w="32" h="31">
                      <a:moveTo>
                        <a:pt x="32" y="0"/>
                      </a:moveTo>
                      <a:lnTo>
                        <a:pt x="0" y="15"/>
                      </a:lnTo>
                      <a:lnTo>
                        <a:pt x="16" y="31"/>
                      </a:lnTo>
                      <a:lnTo>
                        <a:pt x="32" y="0"/>
                      </a:lnTo>
                      <a:close/>
                    </a:path>
                  </a:pathLst>
                </a:custGeom>
                <a:noFill/>
                <a:ln w="12700" cap="rnd">
                  <a:solidFill>
                    <a:srgbClr val="000000"/>
                  </a:solidFill>
                  <a:prstDash val="solid"/>
                  <a:round/>
                  <a:headEnd/>
                  <a:tailEnd/>
                </a:ln>
              </p:spPr>
              <p:txBody>
                <a:bodyPr/>
                <a:lstStyle/>
                <a:p>
                  <a:endParaRPr lang="fr-FR"/>
                </a:p>
              </p:txBody>
            </p:sp>
            <p:sp>
              <p:nvSpPr>
                <p:cNvPr id="16965" name="Freeform 581"/>
                <p:cNvSpPr>
                  <a:spLocks/>
                </p:cNvSpPr>
                <p:nvPr/>
              </p:nvSpPr>
              <p:spPr bwMode="auto">
                <a:xfrm>
                  <a:off x="7514" y="23908"/>
                  <a:ext cx="23" cy="33"/>
                </a:xfrm>
                <a:custGeom>
                  <a:avLst/>
                  <a:gdLst/>
                  <a:ahLst/>
                  <a:cxnLst>
                    <a:cxn ang="0">
                      <a:pos x="11" y="0"/>
                    </a:cxn>
                    <a:cxn ang="0">
                      <a:pos x="0" y="33"/>
                    </a:cxn>
                    <a:cxn ang="0">
                      <a:pos x="23" y="33"/>
                    </a:cxn>
                    <a:cxn ang="0">
                      <a:pos x="11" y="0"/>
                    </a:cxn>
                  </a:cxnLst>
                  <a:rect l="0" t="0" r="r" b="b"/>
                  <a:pathLst>
                    <a:path w="23" h="33">
                      <a:moveTo>
                        <a:pt x="11" y="0"/>
                      </a:moveTo>
                      <a:lnTo>
                        <a:pt x="0" y="33"/>
                      </a:lnTo>
                      <a:lnTo>
                        <a:pt x="23" y="33"/>
                      </a:lnTo>
                      <a:lnTo>
                        <a:pt x="11" y="0"/>
                      </a:lnTo>
                      <a:close/>
                    </a:path>
                  </a:pathLst>
                </a:custGeom>
                <a:noFill/>
                <a:ln w="12700" cap="rnd">
                  <a:solidFill>
                    <a:srgbClr val="000000"/>
                  </a:solidFill>
                  <a:prstDash val="solid"/>
                  <a:round/>
                  <a:headEnd/>
                  <a:tailEnd/>
                </a:ln>
              </p:spPr>
              <p:txBody>
                <a:bodyPr/>
                <a:lstStyle/>
                <a:p>
                  <a:endParaRPr lang="fr-FR"/>
                </a:p>
              </p:txBody>
            </p:sp>
            <p:sp>
              <p:nvSpPr>
                <p:cNvPr id="16966" name="Freeform 582"/>
                <p:cNvSpPr>
                  <a:spLocks/>
                </p:cNvSpPr>
                <p:nvPr/>
              </p:nvSpPr>
              <p:spPr bwMode="auto">
                <a:xfrm>
                  <a:off x="7467" y="23932"/>
                  <a:ext cx="32" cy="31"/>
                </a:xfrm>
                <a:custGeom>
                  <a:avLst/>
                  <a:gdLst/>
                  <a:ahLst/>
                  <a:cxnLst>
                    <a:cxn ang="0">
                      <a:pos x="0" y="0"/>
                    </a:cxn>
                    <a:cxn ang="0">
                      <a:pos x="15" y="31"/>
                    </a:cxn>
                    <a:cxn ang="0">
                      <a:pos x="32" y="15"/>
                    </a:cxn>
                    <a:cxn ang="0">
                      <a:pos x="0" y="0"/>
                    </a:cxn>
                  </a:cxnLst>
                  <a:rect l="0" t="0" r="r" b="b"/>
                  <a:pathLst>
                    <a:path w="32" h="31">
                      <a:moveTo>
                        <a:pt x="0" y="0"/>
                      </a:moveTo>
                      <a:lnTo>
                        <a:pt x="15" y="31"/>
                      </a:lnTo>
                      <a:lnTo>
                        <a:pt x="32" y="15"/>
                      </a:lnTo>
                      <a:lnTo>
                        <a:pt x="0" y="0"/>
                      </a:lnTo>
                      <a:close/>
                    </a:path>
                  </a:pathLst>
                </a:custGeom>
                <a:noFill/>
                <a:ln w="12700" cap="rnd">
                  <a:solidFill>
                    <a:srgbClr val="000000"/>
                  </a:solidFill>
                  <a:prstDash val="solid"/>
                  <a:round/>
                  <a:headEnd/>
                  <a:tailEnd/>
                </a:ln>
              </p:spPr>
              <p:txBody>
                <a:bodyPr/>
                <a:lstStyle/>
                <a:p>
                  <a:endParaRPr lang="fr-FR"/>
                </a:p>
              </p:txBody>
            </p:sp>
            <p:sp>
              <p:nvSpPr>
                <p:cNvPr id="16967" name="Freeform 583"/>
                <p:cNvSpPr>
                  <a:spLocks/>
                </p:cNvSpPr>
                <p:nvPr/>
              </p:nvSpPr>
              <p:spPr bwMode="auto">
                <a:xfrm>
                  <a:off x="7443" y="23978"/>
                  <a:ext cx="33" cy="23"/>
                </a:xfrm>
                <a:custGeom>
                  <a:avLst/>
                  <a:gdLst/>
                  <a:ahLst/>
                  <a:cxnLst>
                    <a:cxn ang="0">
                      <a:pos x="0" y="12"/>
                    </a:cxn>
                    <a:cxn ang="0">
                      <a:pos x="33" y="23"/>
                    </a:cxn>
                    <a:cxn ang="0">
                      <a:pos x="33" y="0"/>
                    </a:cxn>
                    <a:cxn ang="0">
                      <a:pos x="0" y="12"/>
                    </a:cxn>
                  </a:cxnLst>
                  <a:rect l="0" t="0" r="r" b="b"/>
                  <a:pathLst>
                    <a:path w="33" h="23">
                      <a:moveTo>
                        <a:pt x="0" y="12"/>
                      </a:moveTo>
                      <a:lnTo>
                        <a:pt x="33" y="23"/>
                      </a:lnTo>
                      <a:lnTo>
                        <a:pt x="33" y="0"/>
                      </a:lnTo>
                      <a:lnTo>
                        <a:pt x="0" y="12"/>
                      </a:lnTo>
                      <a:close/>
                    </a:path>
                  </a:pathLst>
                </a:custGeom>
                <a:noFill/>
                <a:ln w="12700" cap="rnd">
                  <a:solidFill>
                    <a:srgbClr val="000000"/>
                  </a:solidFill>
                  <a:prstDash val="solid"/>
                  <a:round/>
                  <a:headEnd/>
                  <a:tailEnd/>
                </a:ln>
              </p:spPr>
              <p:txBody>
                <a:bodyPr/>
                <a:lstStyle/>
                <a:p>
                  <a:endParaRPr lang="fr-FR"/>
                </a:p>
              </p:txBody>
            </p:sp>
            <p:sp>
              <p:nvSpPr>
                <p:cNvPr id="16968" name="Freeform 584"/>
                <p:cNvSpPr>
                  <a:spLocks/>
                </p:cNvSpPr>
                <p:nvPr/>
              </p:nvSpPr>
              <p:spPr bwMode="auto">
                <a:xfrm>
                  <a:off x="7467" y="24016"/>
                  <a:ext cx="32" cy="32"/>
                </a:xfrm>
                <a:custGeom>
                  <a:avLst/>
                  <a:gdLst/>
                  <a:ahLst/>
                  <a:cxnLst>
                    <a:cxn ang="0">
                      <a:pos x="0" y="32"/>
                    </a:cxn>
                    <a:cxn ang="0">
                      <a:pos x="32" y="17"/>
                    </a:cxn>
                    <a:cxn ang="0">
                      <a:pos x="15" y="0"/>
                    </a:cxn>
                    <a:cxn ang="0">
                      <a:pos x="0" y="32"/>
                    </a:cxn>
                  </a:cxnLst>
                  <a:rect l="0" t="0" r="r" b="b"/>
                  <a:pathLst>
                    <a:path w="32" h="32">
                      <a:moveTo>
                        <a:pt x="0" y="32"/>
                      </a:moveTo>
                      <a:lnTo>
                        <a:pt x="32" y="17"/>
                      </a:lnTo>
                      <a:lnTo>
                        <a:pt x="15" y="0"/>
                      </a:lnTo>
                      <a:lnTo>
                        <a:pt x="0" y="32"/>
                      </a:lnTo>
                      <a:close/>
                    </a:path>
                  </a:pathLst>
                </a:custGeom>
                <a:noFill/>
                <a:ln w="12700" cap="rnd">
                  <a:solidFill>
                    <a:srgbClr val="000000"/>
                  </a:solidFill>
                  <a:prstDash val="solid"/>
                  <a:round/>
                  <a:headEnd/>
                  <a:tailEnd/>
                </a:ln>
              </p:spPr>
              <p:txBody>
                <a:bodyPr/>
                <a:lstStyle/>
                <a:p>
                  <a:endParaRPr lang="fr-FR"/>
                </a:p>
              </p:txBody>
            </p:sp>
            <p:sp>
              <p:nvSpPr>
                <p:cNvPr id="16969" name="Freeform 585"/>
                <p:cNvSpPr>
                  <a:spLocks/>
                </p:cNvSpPr>
                <p:nvPr/>
              </p:nvSpPr>
              <p:spPr bwMode="auto">
                <a:xfrm>
                  <a:off x="7514" y="24039"/>
                  <a:ext cx="23" cy="33"/>
                </a:xfrm>
                <a:custGeom>
                  <a:avLst/>
                  <a:gdLst/>
                  <a:ahLst/>
                  <a:cxnLst>
                    <a:cxn ang="0">
                      <a:pos x="11" y="33"/>
                    </a:cxn>
                    <a:cxn ang="0">
                      <a:pos x="23" y="0"/>
                    </a:cxn>
                    <a:cxn ang="0">
                      <a:pos x="0" y="0"/>
                    </a:cxn>
                    <a:cxn ang="0">
                      <a:pos x="11" y="33"/>
                    </a:cxn>
                  </a:cxnLst>
                  <a:rect l="0" t="0" r="r" b="b"/>
                  <a:pathLst>
                    <a:path w="23" h="33">
                      <a:moveTo>
                        <a:pt x="11" y="33"/>
                      </a:moveTo>
                      <a:lnTo>
                        <a:pt x="23" y="0"/>
                      </a:lnTo>
                      <a:lnTo>
                        <a:pt x="0" y="0"/>
                      </a:lnTo>
                      <a:lnTo>
                        <a:pt x="11" y="33"/>
                      </a:lnTo>
                      <a:close/>
                    </a:path>
                  </a:pathLst>
                </a:custGeom>
                <a:noFill/>
                <a:ln w="12700" cap="rnd">
                  <a:solidFill>
                    <a:srgbClr val="000000"/>
                  </a:solidFill>
                  <a:prstDash val="solid"/>
                  <a:round/>
                  <a:headEnd/>
                  <a:tailEnd/>
                </a:ln>
              </p:spPr>
              <p:txBody>
                <a:bodyPr/>
                <a:lstStyle/>
                <a:p>
                  <a:endParaRPr lang="fr-FR"/>
                </a:p>
              </p:txBody>
            </p:sp>
            <p:sp>
              <p:nvSpPr>
                <p:cNvPr id="16970" name="Freeform 586"/>
                <p:cNvSpPr>
                  <a:spLocks/>
                </p:cNvSpPr>
                <p:nvPr/>
              </p:nvSpPr>
              <p:spPr bwMode="auto">
                <a:xfrm>
                  <a:off x="7552" y="24016"/>
                  <a:ext cx="32" cy="32"/>
                </a:xfrm>
                <a:custGeom>
                  <a:avLst/>
                  <a:gdLst/>
                  <a:ahLst/>
                  <a:cxnLst>
                    <a:cxn ang="0">
                      <a:pos x="32" y="32"/>
                    </a:cxn>
                    <a:cxn ang="0">
                      <a:pos x="16" y="0"/>
                    </a:cxn>
                    <a:cxn ang="0">
                      <a:pos x="0" y="17"/>
                    </a:cxn>
                    <a:cxn ang="0">
                      <a:pos x="32" y="32"/>
                    </a:cxn>
                  </a:cxnLst>
                  <a:rect l="0" t="0" r="r" b="b"/>
                  <a:pathLst>
                    <a:path w="32" h="32">
                      <a:moveTo>
                        <a:pt x="32" y="32"/>
                      </a:moveTo>
                      <a:lnTo>
                        <a:pt x="16" y="0"/>
                      </a:lnTo>
                      <a:lnTo>
                        <a:pt x="0" y="17"/>
                      </a:lnTo>
                      <a:lnTo>
                        <a:pt x="32" y="32"/>
                      </a:lnTo>
                      <a:close/>
                    </a:path>
                  </a:pathLst>
                </a:custGeom>
                <a:noFill/>
                <a:ln w="12700" cap="rnd">
                  <a:solidFill>
                    <a:srgbClr val="000000"/>
                  </a:solidFill>
                  <a:prstDash val="solid"/>
                  <a:round/>
                  <a:headEnd/>
                  <a:tailEnd/>
                </a:ln>
              </p:spPr>
              <p:txBody>
                <a:bodyPr/>
                <a:lstStyle/>
                <a:p>
                  <a:endParaRPr lang="fr-FR"/>
                </a:p>
              </p:txBody>
            </p:sp>
            <p:sp>
              <p:nvSpPr>
                <p:cNvPr id="16971" name="Oval 587"/>
                <p:cNvSpPr>
                  <a:spLocks noChangeArrowheads="1"/>
                </p:cNvSpPr>
                <p:nvPr/>
              </p:nvSpPr>
              <p:spPr bwMode="auto">
                <a:xfrm>
                  <a:off x="7484" y="23949"/>
                  <a:ext cx="82" cy="82"/>
                </a:xfrm>
                <a:prstGeom prst="ellipse">
                  <a:avLst/>
                </a:prstGeom>
                <a:noFill/>
                <a:ln w="12700" cap="rnd">
                  <a:solidFill>
                    <a:srgbClr val="000000"/>
                  </a:solidFill>
                  <a:round/>
                  <a:headEnd/>
                  <a:tailEnd/>
                </a:ln>
              </p:spPr>
              <p:txBody>
                <a:bodyPr/>
                <a:lstStyle/>
                <a:p>
                  <a:endParaRPr lang="fr-FR"/>
                </a:p>
              </p:txBody>
            </p:sp>
          </p:grpSp>
          <p:grpSp>
            <p:nvGrpSpPr>
              <p:cNvPr id="16991" name="Group 607"/>
              <p:cNvGrpSpPr>
                <a:grpSpLocks/>
              </p:cNvGrpSpPr>
              <p:nvPr/>
            </p:nvGrpSpPr>
            <p:grpSpPr bwMode="auto">
              <a:xfrm>
                <a:off x="6791" y="22199"/>
                <a:ext cx="164" cy="164"/>
                <a:chOff x="6791" y="22199"/>
                <a:chExt cx="164" cy="164"/>
              </a:xfrm>
            </p:grpSpPr>
            <p:sp>
              <p:nvSpPr>
                <p:cNvPr id="16973" name="Freeform 589"/>
                <p:cNvSpPr>
                  <a:spLocks/>
                </p:cNvSpPr>
                <p:nvPr/>
              </p:nvSpPr>
              <p:spPr bwMode="auto">
                <a:xfrm>
                  <a:off x="6922" y="22269"/>
                  <a:ext cx="33" cy="24"/>
                </a:xfrm>
                <a:custGeom>
                  <a:avLst/>
                  <a:gdLst/>
                  <a:ahLst/>
                  <a:cxnLst>
                    <a:cxn ang="0">
                      <a:pos x="33" y="12"/>
                    </a:cxn>
                    <a:cxn ang="0">
                      <a:pos x="0" y="0"/>
                    </a:cxn>
                    <a:cxn ang="0">
                      <a:pos x="0" y="24"/>
                    </a:cxn>
                    <a:cxn ang="0">
                      <a:pos x="33" y="12"/>
                    </a:cxn>
                  </a:cxnLst>
                  <a:rect l="0" t="0" r="r" b="b"/>
                  <a:pathLst>
                    <a:path w="33" h="24">
                      <a:moveTo>
                        <a:pt x="33" y="12"/>
                      </a:moveTo>
                      <a:lnTo>
                        <a:pt x="0" y="0"/>
                      </a:lnTo>
                      <a:lnTo>
                        <a:pt x="0" y="24"/>
                      </a:lnTo>
                      <a:lnTo>
                        <a:pt x="33" y="12"/>
                      </a:lnTo>
                      <a:close/>
                    </a:path>
                  </a:pathLst>
                </a:custGeom>
                <a:solidFill>
                  <a:srgbClr val="FFFF00"/>
                </a:solidFill>
                <a:ln w="9525">
                  <a:noFill/>
                  <a:round/>
                  <a:headEnd/>
                  <a:tailEnd/>
                </a:ln>
              </p:spPr>
              <p:txBody>
                <a:bodyPr/>
                <a:lstStyle/>
                <a:p>
                  <a:endParaRPr lang="fr-FR"/>
                </a:p>
              </p:txBody>
            </p:sp>
            <p:sp>
              <p:nvSpPr>
                <p:cNvPr id="16974" name="Freeform 590"/>
                <p:cNvSpPr>
                  <a:spLocks/>
                </p:cNvSpPr>
                <p:nvPr/>
              </p:nvSpPr>
              <p:spPr bwMode="auto">
                <a:xfrm>
                  <a:off x="6899" y="22223"/>
                  <a:ext cx="32" cy="32"/>
                </a:xfrm>
                <a:custGeom>
                  <a:avLst/>
                  <a:gdLst/>
                  <a:ahLst/>
                  <a:cxnLst>
                    <a:cxn ang="0">
                      <a:pos x="32" y="0"/>
                    </a:cxn>
                    <a:cxn ang="0">
                      <a:pos x="0" y="15"/>
                    </a:cxn>
                    <a:cxn ang="0">
                      <a:pos x="17" y="32"/>
                    </a:cxn>
                    <a:cxn ang="0">
                      <a:pos x="32" y="0"/>
                    </a:cxn>
                  </a:cxnLst>
                  <a:rect l="0" t="0" r="r" b="b"/>
                  <a:pathLst>
                    <a:path w="32" h="32">
                      <a:moveTo>
                        <a:pt x="32" y="0"/>
                      </a:moveTo>
                      <a:lnTo>
                        <a:pt x="0" y="15"/>
                      </a:lnTo>
                      <a:lnTo>
                        <a:pt x="17" y="32"/>
                      </a:lnTo>
                      <a:lnTo>
                        <a:pt x="32" y="0"/>
                      </a:lnTo>
                      <a:close/>
                    </a:path>
                  </a:pathLst>
                </a:custGeom>
                <a:solidFill>
                  <a:srgbClr val="FFFF00"/>
                </a:solidFill>
                <a:ln w="9525">
                  <a:noFill/>
                  <a:round/>
                  <a:headEnd/>
                  <a:tailEnd/>
                </a:ln>
              </p:spPr>
              <p:txBody>
                <a:bodyPr/>
                <a:lstStyle/>
                <a:p>
                  <a:endParaRPr lang="fr-FR"/>
                </a:p>
              </p:txBody>
            </p:sp>
            <p:sp>
              <p:nvSpPr>
                <p:cNvPr id="16975" name="Freeform 591"/>
                <p:cNvSpPr>
                  <a:spLocks/>
                </p:cNvSpPr>
                <p:nvPr/>
              </p:nvSpPr>
              <p:spPr bwMode="auto">
                <a:xfrm>
                  <a:off x="6861" y="22199"/>
                  <a:ext cx="24" cy="33"/>
                </a:xfrm>
                <a:custGeom>
                  <a:avLst/>
                  <a:gdLst/>
                  <a:ahLst/>
                  <a:cxnLst>
                    <a:cxn ang="0">
                      <a:pos x="12" y="0"/>
                    </a:cxn>
                    <a:cxn ang="0">
                      <a:pos x="0" y="33"/>
                    </a:cxn>
                    <a:cxn ang="0">
                      <a:pos x="24" y="33"/>
                    </a:cxn>
                    <a:cxn ang="0">
                      <a:pos x="12" y="0"/>
                    </a:cxn>
                  </a:cxnLst>
                  <a:rect l="0" t="0" r="r" b="b"/>
                  <a:pathLst>
                    <a:path w="24" h="33">
                      <a:moveTo>
                        <a:pt x="12" y="0"/>
                      </a:moveTo>
                      <a:lnTo>
                        <a:pt x="0" y="33"/>
                      </a:lnTo>
                      <a:lnTo>
                        <a:pt x="24" y="33"/>
                      </a:lnTo>
                      <a:lnTo>
                        <a:pt x="12" y="0"/>
                      </a:lnTo>
                      <a:close/>
                    </a:path>
                  </a:pathLst>
                </a:custGeom>
                <a:solidFill>
                  <a:srgbClr val="FFFF00"/>
                </a:solidFill>
                <a:ln w="9525">
                  <a:noFill/>
                  <a:round/>
                  <a:headEnd/>
                  <a:tailEnd/>
                </a:ln>
              </p:spPr>
              <p:txBody>
                <a:bodyPr/>
                <a:lstStyle/>
                <a:p>
                  <a:endParaRPr lang="fr-FR"/>
                </a:p>
              </p:txBody>
            </p:sp>
            <p:sp>
              <p:nvSpPr>
                <p:cNvPr id="16976" name="Freeform 592"/>
                <p:cNvSpPr>
                  <a:spLocks/>
                </p:cNvSpPr>
                <p:nvPr/>
              </p:nvSpPr>
              <p:spPr bwMode="auto">
                <a:xfrm>
                  <a:off x="6815" y="22223"/>
                  <a:ext cx="32" cy="32"/>
                </a:xfrm>
                <a:custGeom>
                  <a:avLst/>
                  <a:gdLst/>
                  <a:ahLst/>
                  <a:cxnLst>
                    <a:cxn ang="0">
                      <a:pos x="0" y="0"/>
                    </a:cxn>
                    <a:cxn ang="0">
                      <a:pos x="15" y="32"/>
                    </a:cxn>
                    <a:cxn ang="0">
                      <a:pos x="32" y="15"/>
                    </a:cxn>
                    <a:cxn ang="0">
                      <a:pos x="0" y="0"/>
                    </a:cxn>
                  </a:cxnLst>
                  <a:rect l="0" t="0" r="r" b="b"/>
                  <a:pathLst>
                    <a:path w="32" h="32">
                      <a:moveTo>
                        <a:pt x="0" y="0"/>
                      </a:moveTo>
                      <a:lnTo>
                        <a:pt x="15" y="32"/>
                      </a:lnTo>
                      <a:lnTo>
                        <a:pt x="32" y="15"/>
                      </a:lnTo>
                      <a:lnTo>
                        <a:pt x="0" y="0"/>
                      </a:lnTo>
                      <a:close/>
                    </a:path>
                  </a:pathLst>
                </a:custGeom>
                <a:solidFill>
                  <a:srgbClr val="FFFF00"/>
                </a:solidFill>
                <a:ln w="9525">
                  <a:noFill/>
                  <a:round/>
                  <a:headEnd/>
                  <a:tailEnd/>
                </a:ln>
              </p:spPr>
              <p:txBody>
                <a:bodyPr/>
                <a:lstStyle/>
                <a:p>
                  <a:endParaRPr lang="fr-FR"/>
                </a:p>
              </p:txBody>
            </p:sp>
            <p:sp>
              <p:nvSpPr>
                <p:cNvPr id="16977" name="Freeform 593"/>
                <p:cNvSpPr>
                  <a:spLocks/>
                </p:cNvSpPr>
                <p:nvPr/>
              </p:nvSpPr>
              <p:spPr bwMode="auto">
                <a:xfrm>
                  <a:off x="6791" y="22269"/>
                  <a:ext cx="33" cy="24"/>
                </a:xfrm>
                <a:custGeom>
                  <a:avLst/>
                  <a:gdLst/>
                  <a:ahLst/>
                  <a:cxnLst>
                    <a:cxn ang="0">
                      <a:pos x="0" y="12"/>
                    </a:cxn>
                    <a:cxn ang="0">
                      <a:pos x="33" y="24"/>
                    </a:cxn>
                    <a:cxn ang="0">
                      <a:pos x="33" y="0"/>
                    </a:cxn>
                    <a:cxn ang="0">
                      <a:pos x="0" y="12"/>
                    </a:cxn>
                  </a:cxnLst>
                  <a:rect l="0" t="0" r="r" b="b"/>
                  <a:pathLst>
                    <a:path w="33" h="24">
                      <a:moveTo>
                        <a:pt x="0" y="12"/>
                      </a:moveTo>
                      <a:lnTo>
                        <a:pt x="33" y="24"/>
                      </a:lnTo>
                      <a:lnTo>
                        <a:pt x="33" y="0"/>
                      </a:lnTo>
                      <a:lnTo>
                        <a:pt x="0" y="12"/>
                      </a:lnTo>
                      <a:close/>
                    </a:path>
                  </a:pathLst>
                </a:custGeom>
                <a:solidFill>
                  <a:srgbClr val="FFFF00"/>
                </a:solidFill>
                <a:ln w="9525">
                  <a:noFill/>
                  <a:round/>
                  <a:headEnd/>
                  <a:tailEnd/>
                </a:ln>
              </p:spPr>
              <p:txBody>
                <a:bodyPr/>
                <a:lstStyle/>
                <a:p>
                  <a:endParaRPr lang="fr-FR"/>
                </a:p>
              </p:txBody>
            </p:sp>
            <p:sp>
              <p:nvSpPr>
                <p:cNvPr id="16978" name="Freeform 594"/>
                <p:cNvSpPr>
                  <a:spLocks/>
                </p:cNvSpPr>
                <p:nvPr/>
              </p:nvSpPr>
              <p:spPr bwMode="auto">
                <a:xfrm>
                  <a:off x="6815" y="22307"/>
                  <a:ext cx="32" cy="32"/>
                </a:xfrm>
                <a:custGeom>
                  <a:avLst/>
                  <a:gdLst/>
                  <a:ahLst/>
                  <a:cxnLst>
                    <a:cxn ang="0">
                      <a:pos x="0" y="32"/>
                    </a:cxn>
                    <a:cxn ang="0">
                      <a:pos x="32" y="17"/>
                    </a:cxn>
                    <a:cxn ang="0">
                      <a:pos x="15" y="0"/>
                    </a:cxn>
                    <a:cxn ang="0">
                      <a:pos x="0" y="32"/>
                    </a:cxn>
                  </a:cxnLst>
                  <a:rect l="0" t="0" r="r" b="b"/>
                  <a:pathLst>
                    <a:path w="32" h="32">
                      <a:moveTo>
                        <a:pt x="0" y="32"/>
                      </a:moveTo>
                      <a:lnTo>
                        <a:pt x="32" y="17"/>
                      </a:lnTo>
                      <a:lnTo>
                        <a:pt x="15" y="0"/>
                      </a:lnTo>
                      <a:lnTo>
                        <a:pt x="0" y="32"/>
                      </a:lnTo>
                      <a:close/>
                    </a:path>
                  </a:pathLst>
                </a:custGeom>
                <a:solidFill>
                  <a:srgbClr val="FFFF00"/>
                </a:solidFill>
                <a:ln w="9525">
                  <a:noFill/>
                  <a:round/>
                  <a:headEnd/>
                  <a:tailEnd/>
                </a:ln>
              </p:spPr>
              <p:txBody>
                <a:bodyPr/>
                <a:lstStyle/>
                <a:p>
                  <a:endParaRPr lang="fr-FR"/>
                </a:p>
              </p:txBody>
            </p:sp>
            <p:sp>
              <p:nvSpPr>
                <p:cNvPr id="16979" name="Freeform 595"/>
                <p:cNvSpPr>
                  <a:spLocks/>
                </p:cNvSpPr>
                <p:nvPr/>
              </p:nvSpPr>
              <p:spPr bwMode="auto">
                <a:xfrm>
                  <a:off x="6861" y="22330"/>
                  <a:ext cx="24" cy="33"/>
                </a:xfrm>
                <a:custGeom>
                  <a:avLst/>
                  <a:gdLst/>
                  <a:ahLst/>
                  <a:cxnLst>
                    <a:cxn ang="0">
                      <a:pos x="12" y="33"/>
                    </a:cxn>
                    <a:cxn ang="0">
                      <a:pos x="24" y="0"/>
                    </a:cxn>
                    <a:cxn ang="0">
                      <a:pos x="0" y="0"/>
                    </a:cxn>
                    <a:cxn ang="0">
                      <a:pos x="12" y="33"/>
                    </a:cxn>
                  </a:cxnLst>
                  <a:rect l="0" t="0" r="r" b="b"/>
                  <a:pathLst>
                    <a:path w="24" h="33">
                      <a:moveTo>
                        <a:pt x="12" y="33"/>
                      </a:moveTo>
                      <a:lnTo>
                        <a:pt x="24" y="0"/>
                      </a:lnTo>
                      <a:lnTo>
                        <a:pt x="0" y="0"/>
                      </a:lnTo>
                      <a:lnTo>
                        <a:pt x="12" y="33"/>
                      </a:lnTo>
                      <a:close/>
                    </a:path>
                  </a:pathLst>
                </a:custGeom>
                <a:solidFill>
                  <a:srgbClr val="FFFF00"/>
                </a:solidFill>
                <a:ln w="9525">
                  <a:noFill/>
                  <a:round/>
                  <a:headEnd/>
                  <a:tailEnd/>
                </a:ln>
              </p:spPr>
              <p:txBody>
                <a:bodyPr/>
                <a:lstStyle/>
                <a:p>
                  <a:endParaRPr lang="fr-FR"/>
                </a:p>
              </p:txBody>
            </p:sp>
            <p:sp>
              <p:nvSpPr>
                <p:cNvPr id="16980" name="Freeform 596"/>
                <p:cNvSpPr>
                  <a:spLocks/>
                </p:cNvSpPr>
                <p:nvPr/>
              </p:nvSpPr>
              <p:spPr bwMode="auto">
                <a:xfrm>
                  <a:off x="6899" y="22307"/>
                  <a:ext cx="32" cy="32"/>
                </a:xfrm>
                <a:custGeom>
                  <a:avLst/>
                  <a:gdLst/>
                  <a:ahLst/>
                  <a:cxnLst>
                    <a:cxn ang="0">
                      <a:pos x="32" y="32"/>
                    </a:cxn>
                    <a:cxn ang="0">
                      <a:pos x="17" y="0"/>
                    </a:cxn>
                    <a:cxn ang="0">
                      <a:pos x="0" y="17"/>
                    </a:cxn>
                    <a:cxn ang="0">
                      <a:pos x="32" y="32"/>
                    </a:cxn>
                  </a:cxnLst>
                  <a:rect l="0" t="0" r="r" b="b"/>
                  <a:pathLst>
                    <a:path w="32" h="32">
                      <a:moveTo>
                        <a:pt x="32" y="32"/>
                      </a:moveTo>
                      <a:lnTo>
                        <a:pt x="17" y="0"/>
                      </a:lnTo>
                      <a:lnTo>
                        <a:pt x="0" y="17"/>
                      </a:lnTo>
                      <a:lnTo>
                        <a:pt x="32" y="32"/>
                      </a:lnTo>
                      <a:close/>
                    </a:path>
                  </a:pathLst>
                </a:custGeom>
                <a:solidFill>
                  <a:srgbClr val="FFFF00"/>
                </a:solidFill>
                <a:ln w="9525">
                  <a:noFill/>
                  <a:round/>
                  <a:headEnd/>
                  <a:tailEnd/>
                </a:ln>
              </p:spPr>
              <p:txBody>
                <a:bodyPr/>
                <a:lstStyle/>
                <a:p>
                  <a:endParaRPr lang="fr-FR"/>
                </a:p>
              </p:txBody>
            </p:sp>
            <p:sp>
              <p:nvSpPr>
                <p:cNvPr id="16981" name="Oval 597"/>
                <p:cNvSpPr>
                  <a:spLocks noChangeArrowheads="1"/>
                </p:cNvSpPr>
                <p:nvPr/>
              </p:nvSpPr>
              <p:spPr bwMode="auto">
                <a:xfrm>
                  <a:off x="6832" y="22240"/>
                  <a:ext cx="82" cy="82"/>
                </a:xfrm>
                <a:prstGeom prst="ellipse">
                  <a:avLst/>
                </a:prstGeom>
                <a:solidFill>
                  <a:srgbClr val="FFFF00"/>
                </a:solidFill>
                <a:ln w="0">
                  <a:solidFill>
                    <a:srgbClr val="000000"/>
                  </a:solidFill>
                  <a:round/>
                  <a:headEnd/>
                  <a:tailEnd/>
                </a:ln>
              </p:spPr>
              <p:txBody>
                <a:bodyPr/>
                <a:lstStyle/>
                <a:p>
                  <a:endParaRPr lang="fr-FR"/>
                </a:p>
              </p:txBody>
            </p:sp>
            <p:sp>
              <p:nvSpPr>
                <p:cNvPr id="16982" name="Freeform 598"/>
                <p:cNvSpPr>
                  <a:spLocks/>
                </p:cNvSpPr>
                <p:nvPr/>
              </p:nvSpPr>
              <p:spPr bwMode="auto">
                <a:xfrm>
                  <a:off x="6922" y="22269"/>
                  <a:ext cx="33" cy="24"/>
                </a:xfrm>
                <a:custGeom>
                  <a:avLst/>
                  <a:gdLst/>
                  <a:ahLst/>
                  <a:cxnLst>
                    <a:cxn ang="0">
                      <a:pos x="33" y="12"/>
                    </a:cxn>
                    <a:cxn ang="0">
                      <a:pos x="0" y="0"/>
                    </a:cxn>
                    <a:cxn ang="0">
                      <a:pos x="0" y="24"/>
                    </a:cxn>
                    <a:cxn ang="0">
                      <a:pos x="33" y="12"/>
                    </a:cxn>
                  </a:cxnLst>
                  <a:rect l="0" t="0" r="r" b="b"/>
                  <a:pathLst>
                    <a:path w="33" h="24">
                      <a:moveTo>
                        <a:pt x="33" y="12"/>
                      </a:moveTo>
                      <a:lnTo>
                        <a:pt x="0" y="0"/>
                      </a:lnTo>
                      <a:lnTo>
                        <a:pt x="0" y="24"/>
                      </a:lnTo>
                      <a:lnTo>
                        <a:pt x="33" y="12"/>
                      </a:lnTo>
                      <a:close/>
                    </a:path>
                  </a:pathLst>
                </a:custGeom>
                <a:noFill/>
                <a:ln w="12700" cap="rnd">
                  <a:solidFill>
                    <a:srgbClr val="000000"/>
                  </a:solidFill>
                  <a:prstDash val="solid"/>
                  <a:round/>
                  <a:headEnd/>
                  <a:tailEnd/>
                </a:ln>
              </p:spPr>
              <p:txBody>
                <a:bodyPr/>
                <a:lstStyle/>
                <a:p>
                  <a:endParaRPr lang="fr-FR"/>
                </a:p>
              </p:txBody>
            </p:sp>
            <p:sp>
              <p:nvSpPr>
                <p:cNvPr id="16983" name="Freeform 599"/>
                <p:cNvSpPr>
                  <a:spLocks/>
                </p:cNvSpPr>
                <p:nvPr/>
              </p:nvSpPr>
              <p:spPr bwMode="auto">
                <a:xfrm>
                  <a:off x="6899" y="22223"/>
                  <a:ext cx="32" cy="32"/>
                </a:xfrm>
                <a:custGeom>
                  <a:avLst/>
                  <a:gdLst/>
                  <a:ahLst/>
                  <a:cxnLst>
                    <a:cxn ang="0">
                      <a:pos x="32" y="0"/>
                    </a:cxn>
                    <a:cxn ang="0">
                      <a:pos x="0" y="15"/>
                    </a:cxn>
                    <a:cxn ang="0">
                      <a:pos x="17" y="32"/>
                    </a:cxn>
                    <a:cxn ang="0">
                      <a:pos x="32" y="0"/>
                    </a:cxn>
                  </a:cxnLst>
                  <a:rect l="0" t="0" r="r" b="b"/>
                  <a:pathLst>
                    <a:path w="32" h="32">
                      <a:moveTo>
                        <a:pt x="32" y="0"/>
                      </a:moveTo>
                      <a:lnTo>
                        <a:pt x="0" y="15"/>
                      </a:lnTo>
                      <a:lnTo>
                        <a:pt x="17" y="32"/>
                      </a:lnTo>
                      <a:lnTo>
                        <a:pt x="32" y="0"/>
                      </a:lnTo>
                      <a:close/>
                    </a:path>
                  </a:pathLst>
                </a:custGeom>
                <a:noFill/>
                <a:ln w="12700" cap="rnd">
                  <a:solidFill>
                    <a:srgbClr val="000000"/>
                  </a:solidFill>
                  <a:prstDash val="solid"/>
                  <a:round/>
                  <a:headEnd/>
                  <a:tailEnd/>
                </a:ln>
              </p:spPr>
              <p:txBody>
                <a:bodyPr/>
                <a:lstStyle/>
                <a:p>
                  <a:endParaRPr lang="fr-FR"/>
                </a:p>
              </p:txBody>
            </p:sp>
            <p:sp>
              <p:nvSpPr>
                <p:cNvPr id="16984" name="Freeform 600"/>
                <p:cNvSpPr>
                  <a:spLocks/>
                </p:cNvSpPr>
                <p:nvPr/>
              </p:nvSpPr>
              <p:spPr bwMode="auto">
                <a:xfrm>
                  <a:off x="6861" y="22199"/>
                  <a:ext cx="24" cy="33"/>
                </a:xfrm>
                <a:custGeom>
                  <a:avLst/>
                  <a:gdLst/>
                  <a:ahLst/>
                  <a:cxnLst>
                    <a:cxn ang="0">
                      <a:pos x="12" y="0"/>
                    </a:cxn>
                    <a:cxn ang="0">
                      <a:pos x="0" y="33"/>
                    </a:cxn>
                    <a:cxn ang="0">
                      <a:pos x="24" y="33"/>
                    </a:cxn>
                    <a:cxn ang="0">
                      <a:pos x="12" y="0"/>
                    </a:cxn>
                  </a:cxnLst>
                  <a:rect l="0" t="0" r="r" b="b"/>
                  <a:pathLst>
                    <a:path w="24" h="33">
                      <a:moveTo>
                        <a:pt x="12" y="0"/>
                      </a:moveTo>
                      <a:lnTo>
                        <a:pt x="0" y="33"/>
                      </a:lnTo>
                      <a:lnTo>
                        <a:pt x="24" y="33"/>
                      </a:lnTo>
                      <a:lnTo>
                        <a:pt x="12" y="0"/>
                      </a:lnTo>
                      <a:close/>
                    </a:path>
                  </a:pathLst>
                </a:custGeom>
                <a:noFill/>
                <a:ln w="12700" cap="rnd">
                  <a:solidFill>
                    <a:srgbClr val="000000"/>
                  </a:solidFill>
                  <a:prstDash val="solid"/>
                  <a:round/>
                  <a:headEnd/>
                  <a:tailEnd/>
                </a:ln>
              </p:spPr>
              <p:txBody>
                <a:bodyPr/>
                <a:lstStyle/>
                <a:p>
                  <a:endParaRPr lang="fr-FR"/>
                </a:p>
              </p:txBody>
            </p:sp>
            <p:sp>
              <p:nvSpPr>
                <p:cNvPr id="16985" name="Freeform 601"/>
                <p:cNvSpPr>
                  <a:spLocks/>
                </p:cNvSpPr>
                <p:nvPr/>
              </p:nvSpPr>
              <p:spPr bwMode="auto">
                <a:xfrm>
                  <a:off x="6815" y="22223"/>
                  <a:ext cx="32" cy="32"/>
                </a:xfrm>
                <a:custGeom>
                  <a:avLst/>
                  <a:gdLst/>
                  <a:ahLst/>
                  <a:cxnLst>
                    <a:cxn ang="0">
                      <a:pos x="0" y="0"/>
                    </a:cxn>
                    <a:cxn ang="0">
                      <a:pos x="15" y="32"/>
                    </a:cxn>
                    <a:cxn ang="0">
                      <a:pos x="32" y="15"/>
                    </a:cxn>
                    <a:cxn ang="0">
                      <a:pos x="0" y="0"/>
                    </a:cxn>
                  </a:cxnLst>
                  <a:rect l="0" t="0" r="r" b="b"/>
                  <a:pathLst>
                    <a:path w="32" h="32">
                      <a:moveTo>
                        <a:pt x="0" y="0"/>
                      </a:moveTo>
                      <a:lnTo>
                        <a:pt x="15" y="32"/>
                      </a:lnTo>
                      <a:lnTo>
                        <a:pt x="32" y="15"/>
                      </a:lnTo>
                      <a:lnTo>
                        <a:pt x="0" y="0"/>
                      </a:lnTo>
                      <a:close/>
                    </a:path>
                  </a:pathLst>
                </a:custGeom>
                <a:noFill/>
                <a:ln w="12700" cap="rnd">
                  <a:solidFill>
                    <a:srgbClr val="000000"/>
                  </a:solidFill>
                  <a:prstDash val="solid"/>
                  <a:round/>
                  <a:headEnd/>
                  <a:tailEnd/>
                </a:ln>
              </p:spPr>
              <p:txBody>
                <a:bodyPr/>
                <a:lstStyle/>
                <a:p>
                  <a:endParaRPr lang="fr-FR"/>
                </a:p>
              </p:txBody>
            </p:sp>
            <p:sp>
              <p:nvSpPr>
                <p:cNvPr id="16986" name="Freeform 602"/>
                <p:cNvSpPr>
                  <a:spLocks/>
                </p:cNvSpPr>
                <p:nvPr/>
              </p:nvSpPr>
              <p:spPr bwMode="auto">
                <a:xfrm>
                  <a:off x="6791" y="22269"/>
                  <a:ext cx="33" cy="24"/>
                </a:xfrm>
                <a:custGeom>
                  <a:avLst/>
                  <a:gdLst/>
                  <a:ahLst/>
                  <a:cxnLst>
                    <a:cxn ang="0">
                      <a:pos x="0" y="12"/>
                    </a:cxn>
                    <a:cxn ang="0">
                      <a:pos x="33" y="24"/>
                    </a:cxn>
                    <a:cxn ang="0">
                      <a:pos x="33" y="0"/>
                    </a:cxn>
                    <a:cxn ang="0">
                      <a:pos x="0" y="12"/>
                    </a:cxn>
                  </a:cxnLst>
                  <a:rect l="0" t="0" r="r" b="b"/>
                  <a:pathLst>
                    <a:path w="33" h="24">
                      <a:moveTo>
                        <a:pt x="0" y="12"/>
                      </a:moveTo>
                      <a:lnTo>
                        <a:pt x="33" y="24"/>
                      </a:lnTo>
                      <a:lnTo>
                        <a:pt x="33" y="0"/>
                      </a:lnTo>
                      <a:lnTo>
                        <a:pt x="0" y="12"/>
                      </a:lnTo>
                      <a:close/>
                    </a:path>
                  </a:pathLst>
                </a:custGeom>
                <a:noFill/>
                <a:ln w="12700" cap="rnd">
                  <a:solidFill>
                    <a:srgbClr val="000000"/>
                  </a:solidFill>
                  <a:prstDash val="solid"/>
                  <a:round/>
                  <a:headEnd/>
                  <a:tailEnd/>
                </a:ln>
              </p:spPr>
              <p:txBody>
                <a:bodyPr/>
                <a:lstStyle/>
                <a:p>
                  <a:endParaRPr lang="fr-FR"/>
                </a:p>
              </p:txBody>
            </p:sp>
            <p:sp>
              <p:nvSpPr>
                <p:cNvPr id="16987" name="Freeform 603"/>
                <p:cNvSpPr>
                  <a:spLocks/>
                </p:cNvSpPr>
                <p:nvPr/>
              </p:nvSpPr>
              <p:spPr bwMode="auto">
                <a:xfrm>
                  <a:off x="6815" y="22307"/>
                  <a:ext cx="32" cy="32"/>
                </a:xfrm>
                <a:custGeom>
                  <a:avLst/>
                  <a:gdLst/>
                  <a:ahLst/>
                  <a:cxnLst>
                    <a:cxn ang="0">
                      <a:pos x="0" y="32"/>
                    </a:cxn>
                    <a:cxn ang="0">
                      <a:pos x="32" y="17"/>
                    </a:cxn>
                    <a:cxn ang="0">
                      <a:pos x="15" y="0"/>
                    </a:cxn>
                    <a:cxn ang="0">
                      <a:pos x="0" y="32"/>
                    </a:cxn>
                  </a:cxnLst>
                  <a:rect l="0" t="0" r="r" b="b"/>
                  <a:pathLst>
                    <a:path w="32" h="32">
                      <a:moveTo>
                        <a:pt x="0" y="32"/>
                      </a:moveTo>
                      <a:lnTo>
                        <a:pt x="32" y="17"/>
                      </a:lnTo>
                      <a:lnTo>
                        <a:pt x="15" y="0"/>
                      </a:lnTo>
                      <a:lnTo>
                        <a:pt x="0" y="32"/>
                      </a:lnTo>
                      <a:close/>
                    </a:path>
                  </a:pathLst>
                </a:custGeom>
                <a:noFill/>
                <a:ln w="12700" cap="rnd">
                  <a:solidFill>
                    <a:srgbClr val="000000"/>
                  </a:solidFill>
                  <a:prstDash val="solid"/>
                  <a:round/>
                  <a:headEnd/>
                  <a:tailEnd/>
                </a:ln>
              </p:spPr>
              <p:txBody>
                <a:bodyPr/>
                <a:lstStyle/>
                <a:p>
                  <a:endParaRPr lang="fr-FR"/>
                </a:p>
              </p:txBody>
            </p:sp>
            <p:sp>
              <p:nvSpPr>
                <p:cNvPr id="16988" name="Freeform 604"/>
                <p:cNvSpPr>
                  <a:spLocks/>
                </p:cNvSpPr>
                <p:nvPr/>
              </p:nvSpPr>
              <p:spPr bwMode="auto">
                <a:xfrm>
                  <a:off x="6861" y="22330"/>
                  <a:ext cx="24" cy="33"/>
                </a:xfrm>
                <a:custGeom>
                  <a:avLst/>
                  <a:gdLst/>
                  <a:ahLst/>
                  <a:cxnLst>
                    <a:cxn ang="0">
                      <a:pos x="12" y="33"/>
                    </a:cxn>
                    <a:cxn ang="0">
                      <a:pos x="24" y="0"/>
                    </a:cxn>
                    <a:cxn ang="0">
                      <a:pos x="0" y="0"/>
                    </a:cxn>
                    <a:cxn ang="0">
                      <a:pos x="12" y="33"/>
                    </a:cxn>
                  </a:cxnLst>
                  <a:rect l="0" t="0" r="r" b="b"/>
                  <a:pathLst>
                    <a:path w="24" h="33">
                      <a:moveTo>
                        <a:pt x="12" y="33"/>
                      </a:moveTo>
                      <a:lnTo>
                        <a:pt x="24" y="0"/>
                      </a:lnTo>
                      <a:lnTo>
                        <a:pt x="0" y="0"/>
                      </a:lnTo>
                      <a:lnTo>
                        <a:pt x="12" y="33"/>
                      </a:lnTo>
                      <a:close/>
                    </a:path>
                  </a:pathLst>
                </a:custGeom>
                <a:noFill/>
                <a:ln w="12700" cap="rnd">
                  <a:solidFill>
                    <a:srgbClr val="000000"/>
                  </a:solidFill>
                  <a:prstDash val="solid"/>
                  <a:round/>
                  <a:headEnd/>
                  <a:tailEnd/>
                </a:ln>
              </p:spPr>
              <p:txBody>
                <a:bodyPr/>
                <a:lstStyle/>
                <a:p>
                  <a:endParaRPr lang="fr-FR"/>
                </a:p>
              </p:txBody>
            </p:sp>
            <p:sp>
              <p:nvSpPr>
                <p:cNvPr id="16989" name="Freeform 605"/>
                <p:cNvSpPr>
                  <a:spLocks/>
                </p:cNvSpPr>
                <p:nvPr/>
              </p:nvSpPr>
              <p:spPr bwMode="auto">
                <a:xfrm>
                  <a:off x="6899" y="22307"/>
                  <a:ext cx="32" cy="32"/>
                </a:xfrm>
                <a:custGeom>
                  <a:avLst/>
                  <a:gdLst/>
                  <a:ahLst/>
                  <a:cxnLst>
                    <a:cxn ang="0">
                      <a:pos x="32" y="32"/>
                    </a:cxn>
                    <a:cxn ang="0">
                      <a:pos x="17" y="0"/>
                    </a:cxn>
                    <a:cxn ang="0">
                      <a:pos x="0" y="17"/>
                    </a:cxn>
                    <a:cxn ang="0">
                      <a:pos x="32" y="32"/>
                    </a:cxn>
                  </a:cxnLst>
                  <a:rect l="0" t="0" r="r" b="b"/>
                  <a:pathLst>
                    <a:path w="32" h="32">
                      <a:moveTo>
                        <a:pt x="32" y="32"/>
                      </a:moveTo>
                      <a:lnTo>
                        <a:pt x="17" y="0"/>
                      </a:lnTo>
                      <a:lnTo>
                        <a:pt x="0" y="17"/>
                      </a:lnTo>
                      <a:lnTo>
                        <a:pt x="32" y="32"/>
                      </a:lnTo>
                      <a:close/>
                    </a:path>
                  </a:pathLst>
                </a:custGeom>
                <a:noFill/>
                <a:ln w="12700" cap="rnd">
                  <a:solidFill>
                    <a:srgbClr val="000000"/>
                  </a:solidFill>
                  <a:prstDash val="solid"/>
                  <a:round/>
                  <a:headEnd/>
                  <a:tailEnd/>
                </a:ln>
              </p:spPr>
              <p:txBody>
                <a:bodyPr/>
                <a:lstStyle/>
                <a:p>
                  <a:endParaRPr lang="fr-FR"/>
                </a:p>
              </p:txBody>
            </p:sp>
            <p:sp>
              <p:nvSpPr>
                <p:cNvPr id="16990" name="Oval 606"/>
                <p:cNvSpPr>
                  <a:spLocks noChangeArrowheads="1"/>
                </p:cNvSpPr>
                <p:nvPr/>
              </p:nvSpPr>
              <p:spPr bwMode="auto">
                <a:xfrm>
                  <a:off x="6832" y="22240"/>
                  <a:ext cx="82" cy="82"/>
                </a:xfrm>
                <a:prstGeom prst="ellipse">
                  <a:avLst/>
                </a:prstGeom>
                <a:noFill/>
                <a:ln w="12700" cap="rnd">
                  <a:solidFill>
                    <a:srgbClr val="000000"/>
                  </a:solidFill>
                  <a:round/>
                  <a:headEnd/>
                  <a:tailEnd/>
                </a:ln>
              </p:spPr>
              <p:txBody>
                <a:bodyPr/>
                <a:lstStyle/>
                <a:p>
                  <a:endParaRPr lang="fr-FR"/>
                </a:p>
              </p:txBody>
            </p:sp>
          </p:grpSp>
          <p:grpSp>
            <p:nvGrpSpPr>
              <p:cNvPr id="17010" name="Group 626"/>
              <p:cNvGrpSpPr>
                <a:grpSpLocks/>
              </p:cNvGrpSpPr>
              <p:nvPr/>
            </p:nvGrpSpPr>
            <p:grpSpPr bwMode="auto">
              <a:xfrm>
                <a:off x="6059" y="22870"/>
                <a:ext cx="164" cy="164"/>
                <a:chOff x="6059" y="22870"/>
                <a:chExt cx="164" cy="164"/>
              </a:xfrm>
            </p:grpSpPr>
            <p:sp>
              <p:nvSpPr>
                <p:cNvPr id="16992" name="Freeform 608"/>
                <p:cNvSpPr>
                  <a:spLocks/>
                </p:cNvSpPr>
                <p:nvPr/>
              </p:nvSpPr>
              <p:spPr bwMode="auto">
                <a:xfrm>
                  <a:off x="6190" y="22941"/>
                  <a:ext cx="33" cy="23"/>
                </a:xfrm>
                <a:custGeom>
                  <a:avLst/>
                  <a:gdLst/>
                  <a:ahLst/>
                  <a:cxnLst>
                    <a:cxn ang="0">
                      <a:pos x="33" y="11"/>
                    </a:cxn>
                    <a:cxn ang="0">
                      <a:pos x="0" y="0"/>
                    </a:cxn>
                    <a:cxn ang="0">
                      <a:pos x="0" y="23"/>
                    </a:cxn>
                    <a:cxn ang="0">
                      <a:pos x="33" y="11"/>
                    </a:cxn>
                  </a:cxnLst>
                  <a:rect l="0" t="0" r="r" b="b"/>
                  <a:pathLst>
                    <a:path w="33" h="23">
                      <a:moveTo>
                        <a:pt x="33" y="11"/>
                      </a:moveTo>
                      <a:lnTo>
                        <a:pt x="0" y="0"/>
                      </a:lnTo>
                      <a:lnTo>
                        <a:pt x="0" y="23"/>
                      </a:lnTo>
                      <a:lnTo>
                        <a:pt x="33" y="11"/>
                      </a:lnTo>
                      <a:close/>
                    </a:path>
                  </a:pathLst>
                </a:custGeom>
                <a:solidFill>
                  <a:srgbClr val="FFFF00"/>
                </a:solidFill>
                <a:ln w="9525">
                  <a:noFill/>
                  <a:round/>
                  <a:headEnd/>
                  <a:tailEnd/>
                </a:ln>
              </p:spPr>
              <p:txBody>
                <a:bodyPr/>
                <a:lstStyle/>
                <a:p>
                  <a:endParaRPr lang="fr-FR"/>
                </a:p>
              </p:txBody>
            </p:sp>
            <p:sp>
              <p:nvSpPr>
                <p:cNvPr id="16993" name="Freeform 609"/>
                <p:cNvSpPr>
                  <a:spLocks/>
                </p:cNvSpPr>
                <p:nvPr/>
              </p:nvSpPr>
              <p:spPr bwMode="auto">
                <a:xfrm>
                  <a:off x="6167" y="22894"/>
                  <a:ext cx="32" cy="32"/>
                </a:xfrm>
                <a:custGeom>
                  <a:avLst/>
                  <a:gdLst/>
                  <a:ahLst/>
                  <a:cxnLst>
                    <a:cxn ang="0">
                      <a:pos x="32" y="0"/>
                    </a:cxn>
                    <a:cxn ang="0">
                      <a:pos x="0" y="15"/>
                    </a:cxn>
                    <a:cxn ang="0">
                      <a:pos x="17" y="32"/>
                    </a:cxn>
                    <a:cxn ang="0">
                      <a:pos x="32" y="0"/>
                    </a:cxn>
                  </a:cxnLst>
                  <a:rect l="0" t="0" r="r" b="b"/>
                  <a:pathLst>
                    <a:path w="32" h="32">
                      <a:moveTo>
                        <a:pt x="32" y="0"/>
                      </a:moveTo>
                      <a:lnTo>
                        <a:pt x="0" y="15"/>
                      </a:lnTo>
                      <a:lnTo>
                        <a:pt x="17" y="32"/>
                      </a:lnTo>
                      <a:lnTo>
                        <a:pt x="32" y="0"/>
                      </a:lnTo>
                      <a:close/>
                    </a:path>
                  </a:pathLst>
                </a:custGeom>
                <a:solidFill>
                  <a:srgbClr val="FFFF00"/>
                </a:solidFill>
                <a:ln w="9525">
                  <a:noFill/>
                  <a:round/>
                  <a:headEnd/>
                  <a:tailEnd/>
                </a:ln>
              </p:spPr>
              <p:txBody>
                <a:bodyPr/>
                <a:lstStyle/>
                <a:p>
                  <a:endParaRPr lang="fr-FR"/>
                </a:p>
              </p:txBody>
            </p:sp>
            <p:sp>
              <p:nvSpPr>
                <p:cNvPr id="16994" name="Freeform 610"/>
                <p:cNvSpPr>
                  <a:spLocks/>
                </p:cNvSpPr>
                <p:nvPr/>
              </p:nvSpPr>
              <p:spPr bwMode="auto">
                <a:xfrm>
                  <a:off x="6129" y="22870"/>
                  <a:ext cx="24" cy="33"/>
                </a:xfrm>
                <a:custGeom>
                  <a:avLst/>
                  <a:gdLst/>
                  <a:ahLst/>
                  <a:cxnLst>
                    <a:cxn ang="0">
                      <a:pos x="12" y="0"/>
                    </a:cxn>
                    <a:cxn ang="0">
                      <a:pos x="0" y="33"/>
                    </a:cxn>
                    <a:cxn ang="0">
                      <a:pos x="24" y="33"/>
                    </a:cxn>
                    <a:cxn ang="0">
                      <a:pos x="12" y="0"/>
                    </a:cxn>
                  </a:cxnLst>
                  <a:rect l="0" t="0" r="r" b="b"/>
                  <a:pathLst>
                    <a:path w="24" h="33">
                      <a:moveTo>
                        <a:pt x="12" y="0"/>
                      </a:moveTo>
                      <a:lnTo>
                        <a:pt x="0" y="33"/>
                      </a:lnTo>
                      <a:lnTo>
                        <a:pt x="24" y="33"/>
                      </a:lnTo>
                      <a:lnTo>
                        <a:pt x="12" y="0"/>
                      </a:lnTo>
                      <a:close/>
                    </a:path>
                  </a:pathLst>
                </a:custGeom>
                <a:solidFill>
                  <a:srgbClr val="FFFF00"/>
                </a:solidFill>
                <a:ln w="9525">
                  <a:noFill/>
                  <a:round/>
                  <a:headEnd/>
                  <a:tailEnd/>
                </a:ln>
              </p:spPr>
              <p:txBody>
                <a:bodyPr/>
                <a:lstStyle/>
                <a:p>
                  <a:endParaRPr lang="fr-FR"/>
                </a:p>
              </p:txBody>
            </p:sp>
            <p:sp>
              <p:nvSpPr>
                <p:cNvPr id="16995" name="Freeform 611"/>
                <p:cNvSpPr>
                  <a:spLocks/>
                </p:cNvSpPr>
                <p:nvPr/>
              </p:nvSpPr>
              <p:spPr bwMode="auto">
                <a:xfrm>
                  <a:off x="6083" y="22894"/>
                  <a:ext cx="32" cy="32"/>
                </a:xfrm>
                <a:custGeom>
                  <a:avLst/>
                  <a:gdLst/>
                  <a:ahLst/>
                  <a:cxnLst>
                    <a:cxn ang="0">
                      <a:pos x="0" y="0"/>
                    </a:cxn>
                    <a:cxn ang="0">
                      <a:pos x="15" y="32"/>
                    </a:cxn>
                    <a:cxn ang="0">
                      <a:pos x="32" y="15"/>
                    </a:cxn>
                    <a:cxn ang="0">
                      <a:pos x="0" y="0"/>
                    </a:cxn>
                  </a:cxnLst>
                  <a:rect l="0" t="0" r="r" b="b"/>
                  <a:pathLst>
                    <a:path w="32" h="32">
                      <a:moveTo>
                        <a:pt x="0" y="0"/>
                      </a:moveTo>
                      <a:lnTo>
                        <a:pt x="15" y="32"/>
                      </a:lnTo>
                      <a:lnTo>
                        <a:pt x="32" y="15"/>
                      </a:lnTo>
                      <a:lnTo>
                        <a:pt x="0" y="0"/>
                      </a:lnTo>
                      <a:close/>
                    </a:path>
                  </a:pathLst>
                </a:custGeom>
                <a:solidFill>
                  <a:srgbClr val="FFFF00"/>
                </a:solidFill>
                <a:ln w="9525">
                  <a:noFill/>
                  <a:round/>
                  <a:headEnd/>
                  <a:tailEnd/>
                </a:ln>
              </p:spPr>
              <p:txBody>
                <a:bodyPr/>
                <a:lstStyle/>
                <a:p>
                  <a:endParaRPr lang="fr-FR"/>
                </a:p>
              </p:txBody>
            </p:sp>
            <p:sp>
              <p:nvSpPr>
                <p:cNvPr id="16996" name="Freeform 612"/>
                <p:cNvSpPr>
                  <a:spLocks/>
                </p:cNvSpPr>
                <p:nvPr/>
              </p:nvSpPr>
              <p:spPr bwMode="auto">
                <a:xfrm>
                  <a:off x="6059" y="22941"/>
                  <a:ext cx="33" cy="23"/>
                </a:xfrm>
                <a:custGeom>
                  <a:avLst/>
                  <a:gdLst/>
                  <a:ahLst/>
                  <a:cxnLst>
                    <a:cxn ang="0">
                      <a:pos x="0" y="11"/>
                    </a:cxn>
                    <a:cxn ang="0">
                      <a:pos x="33" y="23"/>
                    </a:cxn>
                    <a:cxn ang="0">
                      <a:pos x="33" y="0"/>
                    </a:cxn>
                    <a:cxn ang="0">
                      <a:pos x="0" y="11"/>
                    </a:cxn>
                  </a:cxnLst>
                  <a:rect l="0" t="0" r="r" b="b"/>
                  <a:pathLst>
                    <a:path w="33" h="23">
                      <a:moveTo>
                        <a:pt x="0" y="11"/>
                      </a:moveTo>
                      <a:lnTo>
                        <a:pt x="33" y="23"/>
                      </a:lnTo>
                      <a:lnTo>
                        <a:pt x="33" y="0"/>
                      </a:lnTo>
                      <a:lnTo>
                        <a:pt x="0" y="11"/>
                      </a:lnTo>
                      <a:close/>
                    </a:path>
                  </a:pathLst>
                </a:custGeom>
                <a:solidFill>
                  <a:srgbClr val="FFFF00"/>
                </a:solidFill>
                <a:ln w="9525">
                  <a:noFill/>
                  <a:round/>
                  <a:headEnd/>
                  <a:tailEnd/>
                </a:ln>
              </p:spPr>
              <p:txBody>
                <a:bodyPr/>
                <a:lstStyle/>
                <a:p>
                  <a:endParaRPr lang="fr-FR"/>
                </a:p>
              </p:txBody>
            </p:sp>
            <p:sp>
              <p:nvSpPr>
                <p:cNvPr id="16997" name="Freeform 613"/>
                <p:cNvSpPr>
                  <a:spLocks/>
                </p:cNvSpPr>
                <p:nvPr/>
              </p:nvSpPr>
              <p:spPr bwMode="auto">
                <a:xfrm>
                  <a:off x="6083" y="22979"/>
                  <a:ext cx="32" cy="31"/>
                </a:xfrm>
                <a:custGeom>
                  <a:avLst/>
                  <a:gdLst/>
                  <a:ahLst/>
                  <a:cxnLst>
                    <a:cxn ang="0">
                      <a:pos x="0" y="31"/>
                    </a:cxn>
                    <a:cxn ang="0">
                      <a:pos x="32" y="16"/>
                    </a:cxn>
                    <a:cxn ang="0">
                      <a:pos x="15" y="0"/>
                    </a:cxn>
                    <a:cxn ang="0">
                      <a:pos x="0" y="31"/>
                    </a:cxn>
                  </a:cxnLst>
                  <a:rect l="0" t="0" r="r" b="b"/>
                  <a:pathLst>
                    <a:path w="32" h="31">
                      <a:moveTo>
                        <a:pt x="0" y="31"/>
                      </a:moveTo>
                      <a:lnTo>
                        <a:pt x="32" y="16"/>
                      </a:lnTo>
                      <a:lnTo>
                        <a:pt x="15" y="0"/>
                      </a:lnTo>
                      <a:lnTo>
                        <a:pt x="0" y="31"/>
                      </a:lnTo>
                      <a:close/>
                    </a:path>
                  </a:pathLst>
                </a:custGeom>
                <a:solidFill>
                  <a:srgbClr val="FFFF00"/>
                </a:solidFill>
                <a:ln w="9525">
                  <a:noFill/>
                  <a:round/>
                  <a:headEnd/>
                  <a:tailEnd/>
                </a:ln>
              </p:spPr>
              <p:txBody>
                <a:bodyPr/>
                <a:lstStyle/>
                <a:p>
                  <a:endParaRPr lang="fr-FR"/>
                </a:p>
              </p:txBody>
            </p:sp>
            <p:sp>
              <p:nvSpPr>
                <p:cNvPr id="16998" name="Freeform 614"/>
                <p:cNvSpPr>
                  <a:spLocks/>
                </p:cNvSpPr>
                <p:nvPr/>
              </p:nvSpPr>
              <p:spPr bwMode="auto">
                <a:xfrm>
                  <a:off x="6129" y="23001"/>
                  <a:ext cx="24" cy="33"/>
                </a:xfrm>
                <a:custGeom>
                  <a:avLst/>
                  <a:gdLst/>
                  <a:ahLst/>
                  <a:cxnLst>
                    <a:cxn ang="0">
                      <a:pos x="12" y="33"/>
                    </a:cxn>
                    <a:cxn ang="0">
                      <a:pos x="24" y="0"/>
                    </a:cxn>
                    <a:cxn ang="0">
                      <a:pos x="0" y="0"/>
                    </a:cxn>
                    <a:cxn ang="0">
                      <a:pos x="12" y="33"/>
                    </a:cxn>
                  </a:cxnLst>
                  <a:rect l="0" t="0" r="r" b="b"/>
                  <a:pathLst>
                    <a:path w="24" h="33">
                      <a:moveTo>
                        <a:pt x="12" y="33"/>
                      </a:moveTo>
                      <a:lnTo>
                        <a:pt x="24" y="0"/>
                      </a:lnTo>
                      <a:lnTo>
                        <a:pt x="0" y="0"/>
                      </a:lnTo>
                      <a:lnTo>
                        <a:pt x="12" y="33"/>
                      </a:lnTo>
                      <a:close/>
                    </a:path>
                  </a:pathLst>
                </a:custGeom>
                <a:solidFill>
                  <a:srgbClr val="FFFF00"/>
                </a:solidFill>
                <a:ln w="9525">
                  <a:noFill/>
                  <a:round/>
                  <a:headEnd/>
                  <a:tailEnd/>
                </a:ln>
              </p:spPr>
              <p:txBody>
                <a:bodyPr/>
                <a:lstStyle/>
                <a:p>
                  <a:endParaRPr lang="fr-FR"/>
                </a:p>
              </p:txBody>
            </p:sp>
            <p:sp>
              <p:nvSpPr>
                <p:cNvPr id="16999" name="Freeform 615"/>
                <p:cNvSpPr>
                  <a:spLocks/>
                </p:cNvSpPr>
                <p:nvPr/>
              </p:nvSpPr>
              <p:spPr bwMode="auto">
                <a:xfrm>
                  <a:off x="6167" y="22979"/>
                  <a:ext cx="32" cy="31"/>
                </a:xfrm>
                <a:custGeom>
                  <a:avLst/>
                  <a:gdLst/>
                  <a:ahLst/>
                  <a:cxnLst>
                    <a:cxn ang="0">
                      <a:pos x="32" y="31"/>
                    </a:cxn>
                    <a:cxn ang="0">
                      <a:pos x="17" y="0"/>
                    </a:cxn>
                    <a:cxn ang="0">
                      <a:pos x="0" y="16"/>
                    </a:cxn>
                    <a:cxn ang="0">
                      <a:pos x="32" y="31"/>
                    </a:cxn>
                  </a:cxnLst>
                  <a:rect l="0" t="0" r="r" b="b"/>
                  <a:pathLst>
                    <a:path w="32" h="31">
                      <a:moveTo>
                        <a:pt x="32" y="31"/>
                      </a:moveTo>
                      <a:lnTo>
                        <a:pt x="17" y="0"/>
                      </a:lnTo>
                      <a:lnTo>
                        <a:pt x="0" y="16"/>
                      </a:lnTo>
                      <a:lnTo>
                        <a:pt x="32" y="31"/>
                      </a:lnTo>
                      <a:close/>
                    </a:path>
                  </a:pathLst>
                </a:custGeom>
                <a:solidFill>
                  <a:srgbClr val="FFFF00"/>
                </a:solidFill>
                <a:ln w="9525">
                  <a:noFill/>
                  <a:round/>
                  <a:headEnd/>
                  <a:tailEnd/>
                </a:ln>
              </p:spPr>
              <p:txBody>
                <a:bodyPr/>
                <a:lstStyle/>
                <a:p>
                  <a:endParaRPr lang="fr-FR"/>
                </a:p>
              </p:txBody>
            </p:sp>
            <p:sp>
              <p:nvSpPr>
                <p:cNvPr id="17000" name="Oval 616"/>
                <p:cNvSpPr>
                  <a:spLocks noChangeArrowheads="1"/>
                </p:cNvSpPr>
                <p:nvPr/>
              </p:nvSpPr>
              <p:spPr bwMode="auto">
                <a:xfrm>
                  <a:off x="6100" y="22911"/>
                  <a:ext cx="82" cy="82"/>
                </a:xfrm>
                <a:prstGeom prst="ellipse">
                  <a:avLst/>
                </a:prstGeom>
                <a:solidFill>
                  <a:srgbClr val="FFFF00"/>
                </a:solidFill>
                <a:ln w="0">
                  <a:solidFill>
                    <a:srgbClr val="000000"/>
                  </a:solidFill>
                  <a:round/>
                  <a:headEnd/>
                  <a:tailEnd/>
                </a:ln>
              </p:spPr>
              <p:txBody>
                <a:bodyPr/>
                <a:lstStyle/>
                <a:p>
                  <a:endParaRPr lang="fr-FR"/>
                </a:p>
              </p:txBody>
            </p:sp>
            <p:sp>
              <p:nvSpPr>
                <p:cNvPr id="17001" name="Freeform 617"/>
                <p:cNvSpPr>
                  <a:spLocks/>
                </p:cNvSpPr>
                <p:nvPr/>
              </p:nvSpPr>
              <p:spPr bwMode="auto">
                <a:xfrm>
                  <a:off x="6190" y="22941"/>
                  <a:ext cx="33" cy="23"/>
                </a:xfrm>
                <a:custGeom>
                  <a:avLst/>
                  <a:gdLst/>
                  <a:ahLst/>
                  <a:cxnLst>
                    <a:cxn ang="0">
                      <a:pos x="33" y="11"/>
                    </a:cxn>
                    <a:cxn ang="0">
                      <a:pos x="0" y="0"/>
                    </a:cxn>
                    <a:cxn ang="0">
                      <a:pos x="0" y="23"/>
                    </a:cxn>
                    <a:cxn ang="0">
                      <a:pos x="33" y="11"/>
                    </a:cxn>
                  </a:cxnLst>
                  <a:rect l="0" t="0" r="r" b="b"/>
                  <a:pathLst>
                    <a:path w="33" h="23">
                      <a:moveTo>
                        <a:pt x="33" y="11"/>
                      </a:moveTo>
                      <a:lnTo>
                        <a:pt x="0" y="0"/>
                      </a:lnTo>
                      <a:lnTo>
                        <a:pt x="0" y="23"/>
                      </a:lnTo>
                      <a:lnTo>
                        <a:pt x="33" y="11"/>
                      </a:lnTo>
                      <a:close/>
                    </a:path>
                  </a:pathLst>
                </a:custGeom>
                <a:noFill/>
                <a:ln w="12700" cap="rnd">
                  <a:solidFill>
                    <a:srgbClr val="000000"/>
                  </a:solidFill>
                  <a:prstDash val="solid"/>
                  <a:round/>
                  <a:headEnd/>
                  <a:tailEnd/>
                </a:ln>
              </p:spPr>
              <p:txBody>
                <a:bodyPr/>
                <a:lstStyle/>
                <a:p>
                  <a:endParaRPr lang="fr-FR"/>
                </a:p>
              </p:txBody>
            </p:sp>
            <p:sp>
              <p:nvSpPr>
                <p:cNvPr id="17002" name="Freeform 618"/>
                <p:cNvSpPr>
                  <a:spLocks/>
                </p:cNvSpPr>
                <p:nvPr/>
              </p:nvSpPr>
              <p:spPr bwMode="auto">
                <a:xfrm>
                  <a:off x="6167" y="22894"/>
                  <a:ext cx="32" cy="32"/>
                </a:xfrm>
                <a:custGeom>
                  <a:avLst/>
                  <a:gdLst/>
                  <a:ahLst/>
                  <a:cxnLst>
                    <a:cxn ang="0">
                      <a:pos x="32" y="0"/>
                    </a:cxn>
                    <a:cxn ang="0">
                      <a:pos x="0" y="15"/>
                    </a:cxn>
                    <a:cxn ang="0">
                      <a:pos x="17" y="32"/>
                    </a:cxn>
                    <a:cxn ang="0">
                      <a:pos x="32" y="0"/>
                    </a:cxn>
                  </a:cxnLst>
                  <a:rect l="0" t="0" r="r" b="b"/>
                  <a:pathLst>
                    <a:path w="32" h="32">
                      <a:moveTo>
                        <a:pt x="32" y="0"/>
                      </a:moveTo>
                      <a:lnTo>
                        <a:pt x="0" y="15"/>
                      </a:lnTo>
                      <a:lnTo>
                        <a:pt x="17" y="32"/>
                      </a:lnTo>
                      <a:lnTo>
                        <a:pt x="32" y="0"/>
                      </a:lnTo>
                      <a:close/>
                    </a:path>
                  </a:pathLst>
                </a:custGeom>
                <a:noFill/>
                <a:ln w="12700" cap="rnd">
                  <a:solidFill>
                    <a:srgbClr val="000000"/>
                  </a:solidFill>
                  <a:prstDash val="solid"/>
                  <a:round/>
                  <a:headEnd/>
                  <a:tailEnd/>
                </a:ln>
              </p:spPr>
              <p:txBody>
                <a:bodyPr/>
                <a:lstStyle/>
                <a:p>
                  <a:endParaRPr lang="fr-FR"/>
                </a:p>
              </p:txBody>
            </p:sp>
            <p:sp>
              <p:nvSpPr>
                <p:cNvPr id="17003" name="Freeform 619"/>
                <p:cNvSpPr>
                  <a:spLocks/>
                </p:cNvSpPr>
                <p:nvPr/>
              </p:nvSpPr>
              <p:spPr bwMode="auto">
                <a:xfrm>
                  <a:off x="6129" y="22870"/>
                  <a:ext cx="24" cy="33"/>
                </a:xfrm>
                <a:custGeom>
                  <a:avLst/>
                  <a:gdLst/>
                  <a:ahLst/>
                  <a:cxnLst>
                    <a:cxn ang="0">
                      <a:pos x="12" y="0"/>
                    </a:cxn>
                    <a:cxn ang="0">
                      <a:pos x="0" y="33"/>
                    </a:cxn>
                    <a:cxn ang="0">
                      <a:pos x="24" y="33"/>
                    </a:cxn>
                    <a:cxn ang="0">
                      <a:pos x="12" y="0"/>
                    </a:cxn>
                  </a:cxnLst>
                  <a:rect l="0" t="0" r="r" b="b"/>
                  <a:pathLst>
                    <a:path w="24" h="33">
                      <a:moveTo>
                        <a:pt x="12" y="0"/>
                      </a:moveTo>
                      <a:lnTo>
                        <a:pt x="0" y="33"/>
                      </a:lnTo>
                      <a:lnTo>
                        <a:pt x="24" y="33"/>
                      </a:lnTo>
                      <a:lnTo>
                        <a:pt x="12" y="0"/>
                      </a:lnTo>
                      <a:close/>
                    </a:path>
                  </a:pathLst>
                </a:custGeom>
                <a:noFill/>
                <a:ln w="12700" cap="rnd">
                  <a:solidFill>
                    <a:srgbClr val="000000"/>
                  </a:solidFill>
                  <a:prstDash val="solid"/>
                  <a:round/>
                  <a:headEnd/>
                  <a:tailEnd/>
                </a:ln>
              </p:spPr>
              <p:txBody>
                <a:bodyPr/>
                <a:lstStyle/>
                <a:p>
                  <a:endParaRPr lang="fr-FR"/>
                </a:p>
              </p:txBody>
            </p:sp>
            <p:sp>
              <p:nvSpPr>
                <p:cNvPr id="17004" name="Freeform 620"/>
                <p:cNvSpPr>
                  <a:spLocks/>
                </p:cNvSpPr>
                <p:nvPr/>
              </p:nvSpPr>
              <p:spPr bwMode="auto">
                <a:xfrm>
                  <a:off x="6083" y="22894"/>
                  <a:ext cx="32" cy="32"/>
                </a:xfrm>
                <a:custGeom>
                  <a:avLst/>
                  <a:gdLst/>
                  <a:ahLst/>
                  <a:cxnLst>
                    <a:cxn ang="0">
                      <a:pos x="0" y="0"/>
                    </a:cxn>
                    <a:cxn ang="0">
                      <a:pos x="15" y="32"/>
                    </a:cxn>
                    <a:cxn ang="0">
                      <a:pos x="32" y="15"/>
                    </a:cxn>
                    <a:cxn ang="0">
                      <a:pos x="0" y="0"/>
                    </a:cxn>
                  </a:cxnLst>
                  <a:rect l="0" t="0" r="r" b="b"/>
                  <a:pathLst>
                    <a:path w="32" h="32">
                      <a:moveTo>
                        <a:pt x="0" y="0"/>
                      </a:moveTo>
                      <a:lnTo>
                        <a:pt x="15" y="32"/>
                      </a:lnTo>
                      <a:lnTo>
                        <a:pt x="32" y="15"/>
                      </a:lnTo>
                      <a:lnTo>
                        <a:pt x="0" y="0"/>
                      </a:lnTo>
                      <a:close/>
                    </a:path>
                  </a:pathLst>
                </a:custGeom>
                <a:noFill/>
                <a:ln w="12700" cap="rnd">
                  <a:solidFill>
                    <a:srgbClr val="000000"/>
                  </a:solidFill>
                  <a:prstDash val="solid"/>
                  <a:round/>
                  <a:headEnd/>
                  <a:tailEnd/>
                </a:ln>
              </p:spPr>
              <p:txBody>
                <a:bodyPr/>
                <a:lstStyle/>
                <a:p>
                  <a:endParaRPr lang="fr-FR"/>
                </a:p>
              </p:txBody>
            </p:sp>
            <p:sp>
              <p:nvSpPr>
                <p:cNvPr id="17005" name="Freeform 621"/>
                <p:cNvSpPr>
                  <a:spLocks/>
                </p:cNvSpPr>
                <p:nvPr/>
              </p:nvSpPr>
              <p:spPr bwMode="auto">
                <a:xfrm>
                  <a:off x="6059" y="22941"/>
                  <a:ext cx="33" cy="23"/>
                </a:xfrm>
                <a:custGeom>
                  <a:avLst/>
                  <a:gdLst/>
                  <a:ahLst/>
                  <a:cxnLst>
                    <a:cxn ang="0">
                      <a:pos x="0" y="11"/>
                    </a:cxn>
                    <a:cxn ang="0">
                      <a:pos x="33" y="23"/>
                    </a:cxn>
                    <a:cxn ang="0">
                      <a:pos x="33" y="0"/>
                    </a:cxn>
                    <a:cxn ang="0">
                      <a:pos x="0" y="11"/>
                    </a:cxn>
                  </a:cxnLst>
                  <a:rect l="0" t="0" r="r" b="b"/>
                  <a:pathLst>
                    <a:path w="33" h="23">
                      <a:moveTo>
                        <a:pt x="0" y="11"/>
                      </a:moveTo>
                      <a:lnTo>
                        <a:pt x="33" y="23"/>
                      </a:lnTo>
                      <a:lnTo>
                        <a:pt x="33" y="0"/>
                      </a:lnTo>
                      <a:lnTo>
                        <a:pt x="0" y="11"/>
                      </a:lnTo>
                      <a:close/>
                    </a:path>
                  </a:pathLst>
                </a:custGeom>
                <a:noFill/>
                <a:ln w="12700" cap="rnd">
                  <a:solidFill>
                    <a:srgbClr val="000000"/>
                  </a:solidFill>
                  <a:prstDash val="solid"/>
                  <a:round/>
                  <a:headEnd/>
                  <a:tailEnd/>
                </a:ln>
              </p:spPr>
              <p:txBody>
                <a:bodyPr/>
                <a:lstStyle/>
                <a:p>
                  <a:endParaRPr lang="fr-FR"/>
                </a:p>
              </p:txBody>
            </p:sp>
            <p:sp>
              <p:nvSpPr>
                <p:cNvPr id="17006" name="Freeform 622"/>
                <p:cNvSpPr>
                  <a:spLocks/>
                </p:cNvSpPr>
                <p:nvPr/>
              </p:nvSpPr>
              <p:spPr bwMode="auto">
                <a:xfrm>
                  <a:off x="6083" y="22979"/>
                  <a:ext cx="32" cy="31"/>
                </a:xfrm>
                <a:custGeom>
                  <a:avLst/>
                  <a:gdLst/>
                  <a:ahLst/>
                  <a:cxnLst>
                    <a:cxn ang="0">
                      <a:pos x="0" y="31"/>
                    </a:cxn>
                    <a:cxn ang="0">
                      <a:pos x="32" y="16"/>
                    </a:cxn>
                    <a:cxn ang="0">
                      <a:pos x="15" y="0"/>
                    </a:cxn>
                    <a:cxn ang="0">
                      <a:pos x="0" y="31"/>
                    </a:cxn>
                  </a:cxnLst>
                  <a:rect l="0" t="0" r="r" b="b"/>
                  <a:pathLst>
                    <a:path w="32" h="31">
                      <a:moveTo>
                        <a:pt x="0" y="31"/>
                      </a:moveTo>
                      <a:lnTo>
                        <a:pt x="32" y="16"/>
                      </a:lnTo>
                      <a:lnTo>
                        <a:pt x="15" y="0"/>
                      </a:lnTo>
                      <a:lnTo>
                        <a:pt x="0" y="31"/>
                      </a:lnTo>
                      <a:close/>
                    </a:path>
                  </a:pathLst>
                </a:custGeom>
                <a:noFill/>
                <a:ln w="12700" cap="rnd">
                  <a:solidFill>
                    <a:srgbClr val="000000"/>
                  </a:solidFill>
                  <a:prstDash val="solid"/>
                  <a:round/>
                  <a:headEnd/>
                  <a:tailEnd/>
                </a:ln>
              </p:spPr>
              <p:txBody>
                <a:bodyPr/>
                <a:lstStyle/>
                <a:p>
                  <a:endParaRPr lang="fr-FR"/>
                </a:p>
              </p:txBody>
            </p:sp>
            <p:sp>
              <p:nvSpPr>
                <p:cNvPr id="17007" name="Freeform 623"/>
                <p:cNvSpPr>
                  <a:spLocks/>
                </p:cNvSpPr>
                <p:nvPr/>
              </p:nvSpPr>
              <p:spPr bwMode="auto">
                <a:xfrm>
                  <a:off x="6129" y="23001"/>
                  <a:ext cx="24" cy="33"/>
                </a:xfrm>
                <a:custGeom>
                  <a:avLst/>
                  <a:gdLst/>
                  <a:ahLst/>
                  <a:cxnLst>
                    <a:cxn ang="0">
                      <a:pos x="12" y="33"/>
                    </a:cxn>
                    <a:cxn ang="0">
                      <a:pos x="24" y="0"/>
                    </a:cxn>
                    <a:cxn ang="0">
                      <a:pos x="0" y="0"/>
                    </a:cxn>
                    <a:cxn ang="0">
                      <a:pos x="12" y="33"/>
                    </a:cxn>
                  </a:cxnLst>
                  <a:rect l="0" t="0" r="r" b="b"/>
                  <a:pathLst>
                    <a:path w="24" h="33">
                      <a:moveTo>
                        <a:pt x="12" y="33"/>
                      </a:moveTo>
                      <a:lnTo>
                        <a:pt x="24" y="0"/>
                      </a:lnTo>
                      <a:lnTo>
                        <a:pt x="0" y="0"/>
                      </a:lnTo>
                      <a:lnTo>
                        <a:pt x="12" y="33"/>
                      </a:lnTo>
                      <a:close/>
                    </a:path>
                  </a:pathLst>
                </a:custGeom>
                <a:noFill/>
                <a:ln w="12700" cap="rnd">
                  <a:solidFill>
                    <a:srgbClr val="000000"/>
                  </a:solidFill>
                  <a:prstDash val="solid"/>
                  <a:round/>
                  <a:headEnd/>
                  <a:tailEnd/>
                </a:ln>
              </p:spPr>
              <p:txBody>
                <a:bodyPr/>
                <a:lstStyle/>
                <a:p>
                  <a:endParaRPr lang="fr-FR"/>
                </a:p>
              </p:txBody>
            </p:sp>
            <p:sp>
              <p:nvSpPr>
                <p:cNvPr id="17008" name="Freeform 624"/>
                <p:cNvSpPr>
                  <a:spLocks/>
                </p:cNvSpPr>
                <p:nvPr/>
              </p:nvSpPr>
              <p:spPr bwMode="auto">
                <a:xfrm>
                  <a:off x="6167" y="22979"/>
                  <a:ext cx="32" cy="31"/>
                </a:xfrm>
                <a:custGeom>
                  <a:avLst/>
                  <a:gdLst/>
                  <a:ahLst/>
                  <a:cxnLst>
                    <a:cxn ang="0">
                      <a:pos x="32" y="31"/>
                    </a:cxn>
                    <a:cxn ang="0">
                      <a:pos x="17" y="0"/>
                    </a:cxn>
                    <a:cxn ang="0">
                      <a:pos x="0" y="16"/>
                    </a:cxn>
                    <a:cxn ang="0">
                      <a:pos x="32" y="31"/>
                    </a:cxn>
                  </a:cxnLst>
                  <a:rect l="0" t="0" r="r" b="b"/>
                  <a:pathLst>
                    <a:path w="32" h="31">
                      <a:moveTo>
                        <a:pt x="32" y="31"/>
                      </a:moveTo>
                      <a:lnTo>
                        <a:pt x="17" y="0"/>
                      </a:lnTo>
                      <a:lnTo>
                        <a:pt x="0" y="16"/>
                      </a:lnTo>
                      <a:lnTo>
                        <a:pt x="32" y="31"/>
                      </a:lnTo>
                      <a:close/>
                    </a:path>
                  </a:pathLst>
                </a:custGeom>
                <a:noFill/>
                <a:ln w="12700" cap="rnd">
                  <a:solidFill>
                    <a:srgbClr val="000000"/>
                  </a:solidFill>
                  <a:prstDash val="solid"/>
                  <a:round/>
                  <a:headEnd/>
                  <a:tailEnd/>
                </a:ln>
              </p:spPr>
              <p:txBody>
                <a:bodyPr/>
                <a:lstStyle/>
                <a:p>
                  <a:endParaRPr lang="fr-FR"/>
                </a:p>
              </p:txBody>
            </p:sp>
            <p:sp>
              <p:nvSpPr>
                <p:cNvPr id="17009" name="Oval 625"/>
                <p:cNvSpPr>
                  <a:spLocks noChangeArrowheads="1"/>
                </p:cNvSpPr>
                <p:nvPr/>
              </p:nvSpPr>
              <p:spPr bwMode="auto">
                <a:xfrm>
                  <a:off x="6100" y="22911"/>
                  <a:ext cx="82" cy="82"/>
                </a:xfrm>
                <a:prstGeom prst="ellipse">
                  <a:avLst/>
                </a:prstGeom>
                <a:noFill/>
                <a:ln w="12700" cap="rnd">
                  <a:solidFill>
                    <a:srgbClr val="000000"/>
                  </a:solidFill>
                  <a:round/>
                  <a:headEnd/>
                  <a:tailEnd/>
                </a:ln>
              </p:spPr>
              <p:txBody>
                <a:bodyPr/>
                <a:lstStyle/>
                <a:p>
                  <a:endParaRPr lang="fr-FR"/>
                </a:p>
              </p:txBody>
            </p:sp>
          </p:grpSp>
          <p:grpSp>
            <p:nvGrpSpPr>
              <p:cNvPr id="17029" name="Group 645"/>
              <p:cNvGrpSpPr>
                <a:grpSpLocks/>
              </p:cNvGrpSpPr>
              <p:nvPr/>
            </p:nvGrpSpPr>
            <p:grpSpPr bwMode="auto">
              <a:xfrm>
                <a:off x="6406" y="22993"/>
                <a:ext cx="164" cy="164"/>
                <a:chOff x="6406" y="22993"/>
                <a:chExt cx="164" cy="164"/>
              </a:xfrm>
            </p:grpSpPr>
            <p:sp>
              <p:nvSpPr>
                <p:cNvPr id="17011" name="Freeform 627"/>
                <p:cNvSpPr>
                  <a:spLocks/>
                </p:cNvSpPr>
                <p:nvPr/>
              </p:nvSpPr>
              <p:spPr bwMode="auto">
                <a:xfrm>
                  <a:off x="6537" y="23063"/>
                  <a:ext cx="33" cy="23"/>
                </a:xfrm>
                <a:custGeom>
                  <a:avLst/>
                  <a:gdLst/>
                  <a:ahLst/>
                  <a:cxnLst>
                    <a:cxn ang="0">
                      <a:pos x="33" y="12"/>
                    </a:cxn>
                    <a:cxn ang="0">
                      <a:pos x="0" y="0"/>
                    </a:cxn>
                    <a:cxn ang="0">
                      <a:pos x="0" y="23"/>
                    </a:cxn>
                    <a:cxn ang="0">
                      <a:pos x="33" y="12"/>
                    </a:cxn>
                  </a:cxnLst>
                  <a:rect l="0" t="0" r="r" b="b"/>
                  <a:pathLst>
                    <a:path w="33" h="23">
                      <a:moveTo>
                        <a:pt x="33" y="12"/>
                      </a:moveTo>
                      <a:lnTo>
                        <a:pt x="0" y="0"/>
                      </a:lnTo>
                      <a:lnTo>
                        <a:pt x="0" y="23"/>
                      </a:lnTo>
                      <a:lnTo>
                        <a:pt x="33" y="12"/>
                      </a:lnTo>
                      <a:close/>
                    </a:path>
                  </a:pathLst>
                </a:custGeom>
                <a:solidFill>
                  <a:srgbClr val="FFFF00"/>
                </a:solidFill>
                <a:ln w="9525">
                  <a:noFill/>
                  <a:round/>
                  <a:headEnd/>
                  <a:tailEnd/>
                </a:ln>
              </p:spPr>
              <p:txBody>
                <a:bodyPr/>
                <a:lstStyle/>
                <a:p>
                  <a:endParaRPr lang="fr-FR"/>
                </a:p>
              </p:txBody>
            </p:sp>
            <p:sp>
              <p:nvSpPr>
                <p:cNvPr id="17012" name="Freeform 628"/>
                <p:cNvSpPr>
                  <a:spLocks/>
                </p:cNvSpPr>
                <p:nvPr/>
              </p:nvSpPr>
              <p:spPr bwMode="auto">
                <a:xfrm>
                  <a:off x="6514" y="23017"/>
                  <a:ext cx="32" cy="32"/>
                </a:xfrm>
                <a:custGeom>
                  <a:avLst/>
                  <a:gdLst/>
                  <a:ahLst/>
                  <a:cxnLst>
                    <a:cxn ang="0">
                      <a:pos x="32" y="0"/>
                    </a:cxn>
                    <a:cxn ang="0">
                      <a:pos x="0" y="15"/>
                    </a:cxn>
                    <a:cxn ang="0">
                      <a:pos x="17" y="32"/>
                    </a:cxn>
                    <a:cxn ang="0">
                      <a:pos x="32" y="0"/>
                    </a:cxn>
                  </a:cxnLst>
                  <a:rect l="0" t="0" r="r" b="b"/>
                  <a:pathLst>
                    <a:path w="32" h="32">
                      <a:moveTo>
                        <a:pt x="32" y="0"/>
                      </a:moveTo>
                      <a:lnTo>
                        <a:pt x="0" y="15"/>
                      </a:lnTo>
                      <a:lnTo>
                        <a:pt x="17" y="32"/>
                      </a:lnTo>
                      <a:lnTo>
                        <a:pt x="32" y="0"/>
                      </a:lnTo>
                      <a:close/>
                    </a:path>
                  </a:pathLst>
                </a:custGeom>
                <a:solidFill>
                  <a:srgbClr val="FFFF00"/>
                </a:solidFill>
                <a:ln w="9525">
                  <a:noFill/>
                  <a:round/>
                  <a:headEnd/>
                  <a:tailEnd/>
                </a:ln>
              </p:spPr>
              <p:txBody>
                <a:bodyPr/>
                <a:lstStyle/>
                <a:p>
                  <a:endParaRPr lang="fr-FR"/>
                </a:p>
              </p:txBody>
            </p:sp>
            <p:sp>
              <p:nvSpPr>
                <p:cNvPr id="17013" name="Freeform 629"/>
                <p:cNvSpPr>
                  <a:spLocks/>
                </p:cNvSpPr>
                <p:nvPr/>
              </p:nvSpPr>
              <p:spPr bwMode="auto">
                <a:xfrm>
                  <a:off x="6476" y="22993"/>
                  <a:ext cx="24" cy="33"/>
                </a:xfrm>
                <a:custGeom>
                  <a:avLst/>
                  <a:gdLst/>
                  <a:ahLst/>
                  <a:cxnLst>
                    <a:cxn ang="0">
                      <a:pos x="12" y="0"/>
                    </a:cxn>
                    <a:cxn ang="0">
                      <a:pos x="0" y="33"/>
                    </a:cxn>
                    <a:cxn ang="0">
                      <a:pos x="24" y="33"/>
                    </a:cxn>
                    <a:cxn ang="0">
                      <a:pos x="12" y="0"/>
                    </a:cxn>
                  </a:cxnLst>
                  <a:rect l="0" t="0" r="r" b="b"/>
                  <a:pathLst>
                    <a:path w="24" h="33">
                      <a:moveTo>
                        <a:pt x="12" y="0"/>
                      </a:moveTo>
                      <a:lnTo>
                        <a:pt x="0" y="33"/>
                      </a:lnTo>
                      <a:lnTo>
                        <a:pt x="24" y="33"/>
                      </a:lnTo>
                      <a:lnTo>
                        <a:pt x="12" y="0"/>
                      </a:lnTo>
                      <a:close/>
                    </a:path>
                  </a:pathLst>
                </a:custGeom>
                <a:solidFill>
                  <a:srgbClr val="FFFF00"/>
                </a:solidFill>
                <a:ln w="9525">
                  <a:noFill/>
                  <a:round/>
                  <a:headEnd/>
                  <a:tailEnd/>
                </a:ln>
              </p:spPr>
              <p:txBody>
                <a:bodyPr/>
                <a:lstStyle/>
                <a:p>
                  <a:endParaRPr lang="fr-FR"/>
                </a:p>
              </p:txBody>
            </p:sp>
            <p:sp>
              <p:nvSpPr>
                <p:cNvPr id="17014" name="Freeform 630"/>
                <p:cNvSpPr>
                  <a:spLocks/>
                </p:cNvSpPr>
                <p:nvPr/>
              </p:nvSpPr>
              <p:spPr bwMode="auto">
                <a:xfrm>
                  <a:off x="6430" y="23017"/>
                  <a:ext cx="32" cy="32"/>
                </a:xfrm>
                <a:custGeom>
                  <a:avLst/>
                  <a:gdLst/>
                  <a:ahLst/>
                  <a:cxnLst>
                    <a:cxn ang="0">
                      <a:pos x="0" y="0"/>
                    </a:cxn>
                    <a:cxn ang="0">
                      <a:pos x="15" y="32"/>
                    </a:cxn>
                    <a:cxn ang="0">
                      <a:pos x="32" y="15"/>
                    </a:cxn>
                    <a:cxn ang="0">
                      <a:pos x="0" y="0"/>
                    </a:cxn>
                  </a:cxnLst>
                  <a:rect l="0" t="0" r="r" b="b"/>
                  <a:pathLst>
                    <a:path w="32" h="32">
                      <a:moveTo>
                        <a:pt x="0" y="0"/>
                      </a:moveTo>
                      <a:lnTo>
                        <a:pt x="15" y="32"/>
                      </a:lnTo>
                      <a:lnTo>
                        <a:pt x="32" y="15"/>
                      </a:lnTo>
                      <a:lnTo>
                        <a:pt x="0" y="0"/>
                      </a:lnTo>
                      <a:close/>
                    </a:path>
                  </a:pathLst>
                </a:custGeom>
                <a:solidFill>
                  <a:srgbClr val="FFFF00"/>
                </a:solidFill>
                <a:ln w="9525">
                  <a:noFill/>
                  <a:round/>
                  <a:headEnd/>
                  <a:tailEnd/>
                </a:ln>
              </p:spPr>
              <p:txBody>
                <a:bodyPr/>
                <a:lstStyle/>
                <a:p>
                  <a:endParaRPr lang="fr-FR"/>
                </a:p>
              </p:txBody>
            </p:sp>
            <p:sp>
              <p:nvSpPr>
                <p:cNvPr id="17015" name="Freeform 631"/>
                <p:cNvSpPr>
                  <a:spLocks/>
                </p:cNvSpPr>
                <p:nvPr/>
              </p:nvSpPr>
              <p:spPr bwMode="auto">
                <a:xfrm>
                  <a:off x="6406" y="23063"/>
                  <a:ext cx="33" cy="23"/>
                </a:xfrm>
                <a:custGeom>
                  <a:avLst/>
                  <a:gdLst/>
                  <a:ahLst/>
                  <a:cxnLst>
                    <a:cxn ang="0">
                      <a:pos x="0" y="12"/>
                    </a:cxn>
                    <a:cxn ang="0">
                      <a:pos x="33" y="23"/>
                    </a:cxn>
                    <a:cxn ang="0">
                      <a:pos x="33" y="0"/>
                    </a:cxn>
                    <a:cxn ang="0">
                      <a:pos x="0" y="12"/>
                    </a:cxn>
                  </a:cxnLst>
                  <a:rect l="0" t="0" r="r" b="b"/>
                  <a:pathLst>
                    <a:path w="33" h="23">
                      <a:moveTo>
                        <a:pt x="0" y="12"/>
                      </a:moveTo>
                      <a:lnTo>
                        <a:pt x="33" y="23"/>
                      </a:lnTo>
                      <a:lnTo>
                        <a:pt x="33" y="0"/>
                      </a:lnTo>
                      <a:lnTo>
                        <a:pt x="0" y="12"/>
                      </a:lnTo>
                      <a:close/>
                    </a:path>
                  </a:pathLst>
                </a:custGeom>
                <a:solidFill>
                  <a:srgbClr val="FFFF00"/>
                </a:solidFill>
                <a:ln w="9525">
                  <a:noFill/>
                  <a:round/>
                  <a:headEnd/>
                  <a:tailEnd/>
                </a:ln>
              </p:spPr>
              <p:txBody>
                <a:bodyPr/>
                <a:lstStyle/>
                <a:p>
                  <a:endParaRPr lang="fr-FR"/>
                </a:p>
              </p:txBody>
            </p:sp>
            <p:sp>
              <p:nvSpPr>
                <p:cNvPr id="17016" name="Freeform 632"/>
                <p:cNvSpPr>
                  <a:spLocks/>
                </p:cNvSpPr>
                <p:nvPr/>
              </p:nvSpPr>
              <p:spPr bwMode="auto">
                <a:xfrm>
                  <a:off x="6430" y="23101"/>
                  <a:ext cx="32" cy="32"/>
                </a:xfrm>
                <a:custGeom>
                  <a:avLst/>
                  <a:gdLst/>
                  <a:ahLst/>
                  <a:cxnLst>
                    <a:cxn ang="0">
                      <a:pos x="0" y="32"/>
                    </a:cxn>
                    <a:cxn ang="0">
                      <a:pos x="32" y="17"/>
                    </a:cxn>
                    <a:cxn ang="0">
                      <a:pos x="15" y="0"/>
                    </a:cxn>
                    <a:cxn ang="0">
                      <a:pos x="0" y="32"/>
                    </a:cxn>
                  </a:cxnLst>
                  <a:rect l="0" t="0" r="r" b="b"/>
                  <a:pathLst>
                    <a:path w="32" h="32">
                      <a:moveTo>
                        <a:pt x="0" y="32"/>
                      </a:moveTo>
                      <a:lnTo>
                        <a:pt x="32" y="17"/>
                      </a:lnTo>
                      <a:lnTo>
                        <a:pt x="15" y="0"/>
                      </a:lnTo>
                      <a:lnTo>
                        <a:pt x="0" y="32"/>
                      </a:lnTo>
                      <a:close/>
                    </a:path>
                  </a:pathLst>
                </a:custGeom>
                <a:solidFill>
                  <a:srgbClr val="FFFF00"/>
                </a:solidFill>
                <a:ln w="9525">
                  <a:noFill/>
                  <a:round/>
                  <a:headEnd/>
                  <a:tailEnd/>
                </a:ln>
              </p:spPr>
              <p:txBody>
                <a:bodyPr/>
                <a:lstStyle/>
                <a:p>
                  <a:endParaRPr lang="fr-FR"/>
                </a:p>
              </p:txBody>
            </p:sp>
            <p:sp>
              <p:nvSpPr>
                <p:cNvPr id="17017" name="Freeform 633"/>
                <p:cNvSpPr>
                  <a:spLocks/>
                </p:cNvSpPr>
                <p:nvPr/>
              </p:nvSpPr>
              <p:spPr bwMode="auto">
                <a:xfrm>
                  <a:off x="6476" y="23124"/>
                  <a:ext cx="24" cy="33"/>
                </a:xfrm>
                <a:custGeom>
                  <a:avLst/>
                  <a:gdLst/>
                  <a:ahLst/>
                  <a:cxnLst>
                    <a:cxn ang="0">
                      <a:pos x="12" y="33"/>
                    </a:cxn>
                    <a:cxn ang="0">
                      <a:pos x="24" y="0"/>
                    </a:cxn>
                    <a:cxn ang="0">
                      <a:pos x="0" y="0"/>
                    </a:cxn>
                    <a:cxn ang="0">
                      <a:pos x="12" y="33"/>
                    </a:cxn>
                  </a:cxnLst>
                  <a:rect l="0" t="0" r="r" b="b"/>
                  <a:pathLst>
                    <a:path w="24" h="33">
                      <a:moveTo>
                        <a:pt x="12" y="33"/>
                      </a:moveTo>
                      <a:lnTo>
                        <a:pt x="24" y="0"/>
                      </a:lnTo>
                      <a:lnTo>
                        <a:pt x="0" y="0"/>
                      </a:lnTo>
                      <a:lnTo>
                        <a:pt x="12" y="33"/>
                      </a:lnTo>
                      <a:close/>
                    </a:path>
                  </a:pathLst>
                </a:custGeom>
                <a:solidFill>
                  <a:srgbClr val="FFFF00"/>
                </a:solidFill>
                <a:ln w="9525">
                  <a:noFill/>
                  <a:round/>
                  <a:headEnd/>
                  <a:tailEnd/>
                </a:ln>
              </p:spPr>
              <p:txBody>
                <a:bodyPr/>
                <a:lstStyle/>
                <a:p>
                  <a:endParaRPr lang="fr-FR"/>
                </a:p>
              </p:txBody>
            </p:sp>
            <p:sp>
              <p:nvSpPr>
                <p:cNvPr id="17018" name="Freeform 634"/>
                <p:cNvSpPr>
                  <a:spLocks/>
                </p:cNvSpPr>
                <p:nvPr/>
              </p:nvSpPr>
              <p:spPr bwMode="auto">
                <a:xfrm>
                  <a:off x="6514" y="23101"/>
                  <a:ext cx="32" cy="32"/>
                </a:xfrm>
                <a:custGeom>
                  <a:avLst/>
                  <a:gdLst/>
                  <a:ahLst/>
                  <a:cxnLst>
                    <a:cxn ang="0">
                      <a:pos x="32" y="32"/>
                    </a:cxn>
                    <a:cxn ang="0">
                      <a:pos x="17" y="0"/>
                    </a:cxn>
                    <a:cxn ang="0">
                      <a:pos x="0" y="17"/>
                    </a:cxn>
                    <a:cxn ang="0">
                      <a:pos x="32" y="32"/>
                    </a:cxn>
                  </a:cxnLst>
                  <a:rect l="0" t="0" r="r" b="b"/>
                  <a:pathLst>
                    <a:path w="32" h="32">
                      <a:moveTo>
                        <a:pt x="32" y="32"/>
                      </a:moveTo>
                      <a:lnTo>
                        <a:pt x="17" y="0"/>
                      </a:lnTo>
                      <a:lnTo>
                        <a:pt x="0" y="17"/>
                      </a:lnTo>
                      <a:lnTo>
                        <a:pt x="32" y="32"/>
                      </a:lnTo>
                      <a:close/>
                    </a:path>
                  </a:pathLst>
                </a:custGeom>
                <a:solidFill>
                  <a:srgbClr val="FFFF00"/>
                </a:solidFill>
                <a:ln w="9525">
                  <a:noFill/>
                  <a:round/>
                  <a:headEnd/>
                  <a:tailEnd/>
                </a:ln>
              </p:spPr>
              <p:txBody>
                <a:bodyPr/>
                <a:lstStyle/>
                <a:p>
                  <a:endParaRPr lang="fr-FR"/>
                </a:p>
              </p:txBody>
            </p:sp>
            <p:sp>
              <p:nvSpPr>
                <p:cNvPr id="17019" name="Oval 635"/>
                <p:cNvSpPr>
                  <a:spLocks noChangeArrowheads="1"/>
                </p:cNvSpPr>
                <p:nvPr/>
              </p:nvSpPr>
              <p:spPr bwMode="auto">
                <a:xfrm>
                  <a:off x="6447" y="23034"/>
                  <a:ext cx="82" cy="82"/>
                </a:xfrm>
                <a:prstGeom prst="ellipse">
                  <a:avLst/>
                </a:prstGeom>
                <a:solidFill>
                  <a:srgbClr val="FFFF00"/>
                </a:solidFill>
                <a:ln w="0">
                  <a:solidFill>
                    <a:srgbClr val="000000"/>
                  </a:solidFill>
                  <a:round/>
                  <a:headEnd/>
                  <a:tailEnd/>
                </a:ln>
              </p:spPr>
              <p:txBody>
                <a:bodyPr/>
                <a:lstStyle/>
                <a:p>
                  <a:endParaRPr lang="fr-FR"/>
                </a:p>
              </p:txBody>
            </p:sp>
            <p:sp>
              <p:nvSpPr>
                <p:cNvPr id="17020" name="Freeform 636"/>
                <p:cNvSpPr>
                  <a:spLocks/>
                </p:cNvSpPr>
                <p:nvPr/>
              </p:nvSpPr>
              <p:spPr bwMode="auto">
                <a:xfrm>
                  <a:off x="6537" y="23063"/>
                  <a:ext cx="33" cy="23"/>
                </a:xfrm>
                <a:custGeom>
                  <a:avLst/>
                  <a:gdLst/>
                  <a:ahLst/>
                  <a:cxnLst>
                    <a:cxn ang="0">
                      <a:pos x="33" y="12"/>
                    </a:cxn>
                    <a:cxn ang="0">
                      <a:pos x="0" y="0"/>
                    </a:cxn>
                    <a:cxn ang="0">
                      <a:pos x="0" y="23"/>
                    </a:cxn>
                    <a:cxn ang="0">
                      <a:pos x="33" y="12"/>
                    </a:cxn>
                  </a:cxnLst>
                  <a:rect l="0" t="0" r="r" b="b"/>
                  <a:pathLst>
                    <a:path w="33" h="23">
                      <a:moveTo>
                        <a:pt x="33" y="12"/>
                      </a:moveTo>
                      <a:lnTo>
                        <a:pt x="0" y="0"/>
                      </a:lnTo>
                      <a:lnTo>
                        <a:pt x="0" y="23"/>
                      </a:lnTo>
                      <a:lnTo>
                        <a:pt x="33" y="12"/>
                      </a:lnTo>
                      <a:close/>
                    </a:path>
                  </a:pathLst>
                </a:custGeom>
                <a:noFill/>
                <a:ln w="12700" cap="rnd">
                  <a:solidFill>
                    <a:srgbClr val="000000"/>
                  </a:solidFill>
                  <a:prstDash val="solid"/>
                  <a:round/>
                  <a:headEnd/>
                  <a:tailEnd/>
                </a:ln>
              </p:spPr>
              <p:txBody>
                <a:bodyPr/>
                <a:lstStyle/>
                <a:p>
                  <a:endParaRPr lang="fr-FR"/>
                </a:p>
              </p:txBody>
            </p:sp>
            <p:sp>
              <p:nvSpPr>
                <p:cNvPr id="17021" name="Freeform 637"/>
                <p:cNvSpPr>
                  <a:spLocks/>
                </p:cNvSpPr>
                <p:nvPr/>
              </p:nvSpPr>
              <p:spPr bwMode="auto">
                <a:xfrm>
                  <a:off x="6514" y="23017"/>
                  <a:ext cx="32" cy="32"/>
                </a:xfrm>
                <a:custGeom>
                  <a:avLst/>
                  <a:gdLst/>
                  <a:ahLst/>
                  <a:cxnLst>
                    <a:cxn ang="0">
                      <a:pos x="32" y="0"/>
                    </a:cxn>
                    <a:cxn ang="0">
                      <a:pos x="0" y="15"/>
                    </a:cxn>
                    <a:cxn ang="0">
                      <a:pos x="17" y="32"/>
                    </a:cxn>
                    <a:cxn ang="0">
                      <a:pos x="32" y="0"/>
                    </a:cxn>
                  </a:cxnLst>
                  <a:rect l="0" t="0" r="r" b="b"/>
                  <a:pathLst>
                    <a:path w="32" h="32">
                      <a:moveTo>
                        <a:pt x="32" y="0"/>
                      </a:moveTo>
                      <a:lnTo>
                        <a:pt x="0" y="15"/>
                      </a:lnTo>
                      <a:lnTo>
                        <a:pt x="17" y="32"/>
                      </a:lnTo>
                      <a:lnTo>
                        <a:pt x="32" y="0"/>
                      </a:lnTo>
                      <a:close/>
                    </a:path>
                  </a:pathLst>
                </a:custGeom>
                <a:noFill/>
                <a:ln w="12700" cap="rnd">
                  <a:solidFill>
                    <a:srgbClr val="000000"/>
                  </a:solidFill>
                  <a:prstDash val="solid"/>
                  <a:round/>
                  <a:headEnd/>
                  <a:tailEnd/>
                </a:ln>
              </p:spPr>
              <p:txBody>
                <a:bodyPr/>
                <a:lstStyle/>
                <a:p>
                  <a:endParaRPr lang="fr-FR"/>
                </a:p>
              </p:txBody>
            </p:sp>
            <p:sp>
              <p:nvSpPr>
                <p:cNvPr id="17022" name="Freeform 638"/>
                <p:cNvSpPr>
                  <a:spLocks/>
                </p:cNvSpPr>
                <p:nvPr/>
              </p:nvSpPr>
              <p:spPr bwMode="auto">
                <a:xfrm>
                  <a:off x="6476" y="22993"/>
                  <a:ext cx="24" cy="33"/>
                </a:xfrm>
                <a:custGeom>
                  <a:avLst/>
                  <a:gdLst/>
                  <a:ahLst/>
                  <a:cxnLst>
                    <a:cxn ang="0">
                      <a:pos x="12" y="0"/>
                    </a:cxn>
                    <a:cxn ang="0">
                      <a:pos x="0" y="33"/>
                    </a:cxn>
                    <a:cxn ang="0">
                      <a:pos x="24" y="33"/>
                    </a:cxn>
                    <a:cxn ang="0">
                      <a:pos x="12" y="0"/>
                    </a:cxn>
                  </a:cxnLst>
                  <a:rect l="0" t="0" r="r" b="b"/>
                  <a:pathLst>
                    <a:path w="24" h="33">
                      <a:moveTo>
                        <a:pt x="12" y="0"/>
                      </a:moveTo>
                      <a:lnTo>
                        <a:pt x="0" y="33"/>
                      </a:lnTo>
                      <a:lnTo>
                        <a:pt x="24" y="33"/>
                      </a:lnTo>
                      <a:lnTo>
                        <a:pt x="12" y="0"/>
                      </a:lnTo>
                      <a:close/>
                    </a:path>
                  </a:pathLst>
                </a:custGeom>
                <a:noFill/>
                <a:ln w="12700" cap="rnd">
                  <a:solidFill>
                    <a:srgbClr val="000000"/>
                  </a:solidFill>
                  <a:prstDash val="solid"/>
                  <a:round/>
                  <a:headEnd/>
                  <a:tailEnd/>
                </a:ln>
              </p:spPr>
              <p:txBody>
                <a:bodyPr/>
                <a:lstStyle/>
                <a:p>
                  <a:endParaRPr lang="fr-FR"/>
                </a:p>
              </p:txBody>
            </p:sp>
            <p:sp>
              <p:nvSpPr>
                <p:cNvPr id="17023" name="Freeform 639"/>
                <p:cNvSpPr>
                  <a:spLocks/>
                </p:cNvSpPr>
                <p:nvPr/>
              </p:nvSpPr>
              <p:spPr bwMode="auto">
                <a:xfrm>
                  <a:off x="6430" y="23017"/>
                  <a:ext cx="32" cy="32"/>
                </a:xfrm>
                <a:custGeom>
                  <a:avLst/>
                  <a:gdLst/>
                  <a:ahLst/>
                  <a:cxnLst>
                    <a:cxn ang="0">
                      <a:pos x="0" y="0"/>
                    </a:cxn>
                    <a:cxn ang="0">
                      <a:pos x="15" y="32"/>
                    </a:cxn>
                    <a:cxn ang="0">
                      <a:pos x="32" y="15"/>
                    </a:cxn>
                    <a:cxn ang="0">
                      <a:pos x="0" y="0"/>
                    </a:cxn>
                  </a:cxnLst>
                  <a:rect l="0" t="0" r="r" b="b"/>
                  <a:pathLst>
                    <a:path w="32" h="32">
                      <a:moveTo>
                        <a:pt x="0" y="0"/>
                      </a:moveTo>
                      <a:lnTo>
                        <a:pt x="15" y="32"/>
                      </a:lnTo>
                      <a:lnTo>
                        <a:pt x="32" y="15"/>
                      </a:lnTo>
                      <a:lnTo>
                        <a:pt x="0" y="0"/>
                      </a:lnTo>
                      <a:close/>
                    </a:path>
                  </a:pathLst>
                </a:custGeom>
                <a:noFill/>
                <a:ln w="12700" cap="rnd">
                  <a:solidFill>
                    <a:srgbClr val="000000"/>
                  </a:solidFill>
                  <a:prstDash val="solid"/>
                  <a:round/>
                  <a:headEnd/>
                  <a:tailEnd/>
                </a:ln>
              </p:spPr>
              <p:txBody>
                <a:bodyPr/>
                <a:lstStyle/>
                <a:p>
                  <a:endParaRPr lang="fr-FR"/>
                </a:p>
              </p:txBody>
            </p:sp>
            <p:sp>
              <p:nvSpPr>
                <p:cNvPr id="17024" name="Freeform 640"/>
                <p:cNvSpPr>
                  <a:spLocks/>
                </p:cNvSpPr>
                <p:nvPr/>
              </p:nvSpPr>
              <p:spPr bwMode="auto">
                <a:xfrm>
                  <a:off x="6406" y="23063"/>
                  <a:ext cx="33" cy="23"/>
                </a:xfrm>
                <a:custGeom>
                  <a:avLst/>
                  <a:gdLst/>
                  <a:ahLst/>
                  <a:cxnLst>
                    <a:cxn ang="0">
                      <a:pos x="0" y="12"/>
                    </a:cxn>
                    <a:cxn ang="0">
                      <a:pos x="33" y="23"/>
                    </a:cxn>
                    <a:cxn ang="0">
                      <a:pos x="33" y="0"/>
                    </a:cxn>
                    <a:cxn ang="0">
                      <a:pos x="0" y="12"/>
                    </a:cxn>
                  </a:cxnLst>
                  <a:rect l="0" t="0" r="r" b="b"/>
                  <a:pathLst>
                    <a:path w="33" h="23">
                      <a:moveTo>
                        <a:pt x="0" y="12"/>
                      </a:moveTo>
                      <a:lnTo>
                        <a:pt x="33" y="23"/>
                      </a:lnTo>
                      <a:lnTo>
                        <a:pt x="33" y="0"/>
                      </a:lnTo>
                      <a:lnTo>
                        <a:pt x="0" y="12"/>
                      </a:lnTo>
                      <a:close/>
                    </a:path>
                  </a:pathLst>
                </a:custGeom>
                <a:noFill/>
                <a:ln w="12700" cap="rnd">
                  <a:solidFill>
                    <a:srgbClr val="000000"/>
                  </a:solidFill>
                  <a:prstDash val="solid"/>
                  <a:round/>
                  <a:headEnd/>
                  <a:tailEnd/>
                </a:ln>
              </p:spPr>
              <p:txBody>
                <a:bodyPr/>
                <a:lstStyle/>
                <a:p>
                  <a:endParaRPr lang="fr-FR"/>
                </a:p>
              </p:txBody>
            </p:sp>
            <p:sp>
              <p:nvSpPr>
                <p:cNvPr id="17025" name="Freeform 641"/>
                <p:cNvSpPr>
                  <a:spLocks/>
                </p:cNvSpPr>
                <p:nvPr/>
              </p:nvSpPr>
              <p:spPr bwMode="auto">
                <a:xfrm>
                  <a:off x="6430" y="23101"/>
                  <a:ext cx="32" cy="32"/>
                </a:xfrm>
                <a:custGeom>
                  <a:avLst/>
                  <a:gdLst/>
                  <a:ahLst/>
                  <a:cxnLst>
                    <a:cxn ang="0">
                      <a:pos x="0" y="32"/>
                    </a:cxn>
                    <a:cxn ang="0">
                      <a:pos x="32" y="17"/>
                    </a:cxn>
                    <a:cxn ang="0">
                      <a:pos x="15" y="0"/>
                    </a:cxn>
                    <a:cxn ang="0">
                      <a:pos x="0" y="32"/>
                    </a:cxn>
                  </a:cxnLst>
                  <a:rect l="0" t="0" r="r" b="b"/>
                  <a:pathLst>
                    <a:path w="32" h="32">
                      <a:moveTo>
                        <a:pt x="0" y="32"/>
                      </a:moveTo>
                      <a:lnTo>
                        <a:pt x="32" y="17"/>
                      </a:lnTo>
                      <a:lnTo>
                        <a:pt x="15" y="0"/>
                      </a:lnTo>
                      <a:lnTo>
                        <a:pt x="0" y="32"/>
                      </a:lnTo>
                      <a:close/>
                    </a:path>
                  </a:pathLst>
                </a:custGeom>
                <a:noFill/>
                <a:ln w="12700" cap="rnd">
                  <a:solidFill>
                    <a:srgbClr val="000000"/>
                  </a:solidFill>
                  <a:prstDash val="solid"/>
                  <a:round/>
                  <a:headEnd/>
                  <a:tailEnd/>
                </a:ln>
              </p:spPr>
              <p:txBody>
                <a:bodyPr/>
                <a:lstStyle/>
                <a:p>
                  <a:endParaRPr lang="fr-FR"/>
                </a:p>
              </p:txBody>
            </p:sp>
            <p:sp>
              <p:nvSpPr>
                <p:cNvPr id="17026" name="Freeform 642"/>
                <p:cNvSpPr>
                  <a:spLocks/>
                </p:cNvSpPr>
                <p:nvPr/>
              </p:nvSpPr>
              <p:spPr bwMode="auto">
                <a:xfrm>
                  <a:off x="6476" y="23124"/>
                  <a:ext cx="24" cy="33"/>
                </a:xfrm>
                <a:custGeom>
                  <a:avLst/>
                  <a:gdLst/>
                  <a:ahLst/>
                  <a:cxnLst>
                    <a:cxn ang="0">
                      <a:pos x="12" y="33"/>
                    </a:cxn>
                    <a:cxn ang="0">
                      <a:pos x="24" y="0"/>
                    </a:cxn>
                    <a:cxn ang="0">
                      <a:pos x="0" y="0"/>
                    </a:cxn>
                    <a:cxn ang="0">
                      <a:pos x="12" y="33"/>
                    </a:cxn>
                  </a:cxnLst>
                  <a:rect l="0" t="0" r="r" b="b"/>
                  <a:pathLst>
                    <a:path w="24" h="33">
                      <a:moveTo>
                        <a:pt x="12" y="33"/>
                      </a:moveTo>
                      <a:lnTo>
                        <a:pt x="24" y="0"/>
                      </a:lnTo>
                      <a:lnTo>
                        <a:pt x="0" y="0"/>
                      </a:lnTo>
                      <a:lnTo>
                        <a:pt x="12" y="33"/>
                      </a:lnTo>
                      <a:close/>
                    </a:path>
                  </a:pathLst>
                </a:custGeom>
                <a:noFill/>
                <a:ln w="12700" cap="rnd">
                  <a:solidFill>
                    <a:srgbClr val="000000"/>
                  </a:solidFill>
                  <a:prstDash val="solid"/>
                  <a:round/>
                  <a:headEnd/>
                  <a:tailEnd/>
                </a:ln>
              </p:spPr>
              <p:txBody>
                <a:bodyPr/>
                <a:lstStyle/>
                <a:p>
                  <a:endParaRPr lang="fr-FR"/>
                </a:p>
              </p:txBody>
            </p:sp>
            <p:sp>
              <p:nvSpPr>
                <p:cNvPr id="17027" name="Freeform 643"/>
                <p:cNvSpPr>
                  <a:spLocks/>
                </p:cNvSpPr>
                <p:nvPr/>
              </p:nvSpPr>
              <p:spPr bwMode="auto">
                <a:xfrm>
                  <a:off x="6514" y="23101"/>
                  <a:ext cx="32" cy="32"/>
                </a:xfrm>
                <a:custGeom>
                  <a:avLst/>
                  <a:gdLst/>
                  <a:ahLst/>
                  <a:cxnLst>
                    <a:cxn ang="0">
                      <a:pos x="32" y="32"/>
                    </a:cxn>
                    <a:cxn ang="0">
                      <a:pos x="17" y="0"/>
                    </a:cxn>
                    <a:cxn ang="0">
                      <a:pos x="0" y="17"/>
                    </a:cxn>
                    <a:cxn ang="0">
                      <a:pos x="32" y="32"/>
                    </a:cxn>
                  </a:cxnLst>
                  <a:rect l="0" t="0" r="r" b="b"/>
                  <a:pathLst>
                    <a:path w="32" h="32">
                      <a:moveTo>
                        <a:pt x="32" y="32"/>
                      </a:moveTo>
                      <a:lnTo>
                        <a:pt x="17" y="0"/>
                      </a:lnTo>
                      <a:lnTo>
                        <a:pt x="0" y="17"/>
                      </a:lnTo>
                      <a:lnTo>
                        <a:pt x="32" y="32"/>
                      </a:lnTo>
                      <a:close/>
                    </a:path>
                  </a:pathLst>
                </a:custGeom>
                <a:noFill/>
                <a:ln w="12700" cap="rnd">
                  <a:solidFill>
                    <a:srgbClr val="000000"/>
                  </a:solidFill>
                  <a:prstDash val="solid"/>
                  <a:round/>
                  <a:headEnd/>
                  <a:tailEnd/>
                </a:ln>
              </p:spPr>
              <p:txBody>
                <a:bodyPr/>
                <a:lstStyle/>
                <a:p>
                  <a:endParaRPr lang="fr-FR"/>
                </a:p>
              </p:txBody>
            </p:sp>
            <p:sp>
              <p:nvSpPr>
                <p:cNvPr id="17028" name="Oval 644"/>
                <p:cNvSpPr>
                  <a:spLocks noChangeArrowheads="1"/>
                </p:cNvSpPr>
                <p:nvPr/>
              </p:nvSpPr>
              <p:spPr bwMode="auto">
                <a:xfrm>
                  <a:off x="6447" y="23034"/>
                  <a:ext cx="82" cy="82"/>
                </a:xfrm>
                <a:prstGeom prst="ellipse">
                  <a:avLst/>
                </a:prstGeom>
                <a:noFill/>
                <a:ln w="12700" cap="rnd">
                  <a:solidFill>
                    <a:srgbClr val="000000"/>
                  </a:solidFill>
                  <a:round/>
                  <a:headEnd/>
                  <a:tailEnd/>
                </a:ln>
              </p:spPr>
              <p:txBody>
                <a:bodyPr/>
                <a:lstStyle/>
                <a:p>
                  <a:endParaRPr lang="fr-FR"/>
                </a:p>
              </p:txBody>
            </p:sp>
          </p:grpSp>
          <p:grpSp>
            <p:nvGrpSpPr>
              <p:cNvPr id="17048" name="Group 664"/>
              <p:cNvGrpSpPr>
                <a:grpSpLocks/>
              </p:cNvGrpSpPr>
              <p:nvPr/>
            </p:nvGrpSpPr>
            <p:grpSpPr bwMode="auto">
              <a:xfrm>
                <a:off x="7016" y="21607"/>
                <a:ext cx="164" cy="164"/>
                <a:chOff x="7016" y="21607"/>
                <a:chExt cx="164" cy="164"/>
              </a:xfrm>
            </p:grpSpPr>
            <p:sp>
              <p:nvSpPr>
                <p:cNvPr id="17030" name="Freeform 646"/>
                <p:cNvSpPr>
                  <a:spLocks/>
                </p:cNvSpPr>
                <p:nvPr/>
              </p:nvSpPr>
              <p:spPr bwMode="auto">
                <a:xfrm>
                  <a:off x="7147" y="21677"/>
                  <a:ext cx="33" cy="24"/>
                </a:xfrm>
                <a:custGeom>
                  <a:avLst/>
                  <a:gdLst/>
                  <a:ahLst/>
                  <a:cxnLst>
                    <a:cxn ang="0">
                      <a:pos x="33" y="12"/>
                    </a:cxn>
                    <a:cxn ang="0">
                      <a:pos x="0" y="0"/>
                    </a:cxn>
                    <a:cxn ang="0">
                      <a:pos x="0" y="24"/>
                    </a:cxn>
                    <a:cxn ang="0">
                      <a:pos x="33" y="12"/>
                    </a:cxn>
                  </a:cxnLst>
                  <a:rect l="0" t="0" r="r" b="b"/>
                  <a:pathLst>
                    <a:path w="33" h="24">
                      <a:moveTo>
                        <a:pt x="33" y="12"/>
                      </a:moveTo>
                      <a:lnTo>
                        <a:pt x="0" y="0"/>
                      </a:lnTo>
                      <a:lnTo>
                        <a:pt x="0" y="24"/>
                      </a:lnTo>
                      <a:lnTo>
                        <a:pt x="33" y="12"/>
                      </a:lnTo>
                      <a:close/>
                    </a:path>
                  </a:pathLst>
                </a:custGeom>
                <a:solidFill>
                  <a:srgbClr val="FFFF00"/>
                </a:solidFill>
                <a:ln w="9525">
                  <a:noFill/>
                  <a:round/>
                  <a:headEnd/>
                  <a:tailEnd/>
                </a:ln>
              </p:spPr>
              <p:txBody>
                <a:bodyPr/>
                <a:lstStyle/>
                <a:p>
                  <a:endParaRPr lang="fr-FR"/>
                </a:p>
              </p:txBody>
            </p:sp>
            <p:sp>
              <p:nvSpPr>
                <p:cNvPr id="17031" name="Freeform 647"/>
                <p:cNvSpPr>
                  <a:spLocks/>
                </p:cNvSpPr>
                <p:nvPr/>
              </p:nvSpPr>
              <p:spPr bwMode="auto">
                <a:xfrm>
                  <a:off x="7124" y="21631"/>
                  <a:ext cx="32" cy="32"/>
                </a:xfrm>
                <a:custGeom>
                  <a:avLst/>
                  <a:gdLst/>
                  <a:ahLst/>
                  <a:cxnLst>
                    <a:cxn ang="0">
                      <a:pos x="32" y="0"/>
                    </a:cxn>
                    <a:cxn ang="0">
                      <a:pos x="0" y="15"/>
                    </a:cxn>
                    <a:cxn ang="0">
                      <a:pos x="17" y="32"/>
                    </a:cxn>
                    <a:cxn ang="0">
                      <a:pos x="32" y="0"/>
                    </a:cxn>
                  </a:cxnLst>
                  <a:rect l="0" t="0" r="r" b="b"/>
                  <a:pathLst>
                    <a:path w="32" h="32">
                      <a:moveTo>
                        <a:pt x="32" y="0"/>
                      </a:moveTo>
                      <a:lnTo>
                        <a:pt x="0" y="15"/>
                      </a:lnTo>
                      <a:lnTo>
                        <a:pt x="17" y="32"/>
                      </a:lnTo>
                      <a:lnTo>
                        <a:pt x="32" y="0"/>
                      </a:lnTo>
                      <a:close/>
                    </a:path>
                  </a:pathLst>
                </a:custGeom>
                <a:solidFill>
                  <a:srgbClr val="FFFF00"/>
                </a:solidFill>
                <a:ln w="9525">
                  <a:noFill/>
                  <a:round/>
                  <a:headEnd/>
                  <a:tailEnd/>
                </a:ln>
              </p:spPr>
              <p:txBody>
                <a:bodyPr/>
                <a:lstStyle/>
                <a:p>
                  <a:endParaRPr lang="fr-FR"/>
                </a:p>
              </p:txBody>
            </p:sp>
            <p:sp>
              <p:nvSpPr>
                <p:cNvPr id="17032" name="Freeform 648"/>
                <p:cNvSpPr>
                  <a:spLocks/>
                </p:cNvSpPr>
                <p:nvPr/>
              </p:nvSpPr>
              <p:spPr bwMode="auto">
                <a:xfrm>
                  <a:off x="7086" y="21607"/>
                  <a:ext cx="23" cy="33"/>
                </a:xfrm>
                <a:custGeom>
                  <a:avLst/>
                  <a:gdLst/>
                  <a:ahLst/>
                  <a:cxnLst>
                    <a:cxn ang="0">
                      <a:pos x="12" y="0"/>
                    </a:cxn>
                    <a:cxn ang="0">
                      <a:pos x="0" y="33"/>
                    </a:cxn>
                    <a:cxn ang="0">
                      <a:pos x="23" y="33"/>
                    </a:cxn>
                    <a:cxn ang="0">
                      <a:pos x="12" y="0"/>
                    </a:cxn>
                  </a:cxnLst>
                  <a:rect l="0" t="0" r="r" b="b"/>
                  <a:pathLst>
                    <a:path w="23" h="33">
                      <a:moveTo>
                        <a:pt x="12" y="0"/>
                      </a:moveTo>
                      <a:lnTo>
                        <a:pt x="0" y="33"/>
                      </a:lnTo>
                      <a:lnTo>
                        <a:pt x="23" y="33"/>
                      </a:lnTo>
                      <a:lnTo>
                        <a:pt x="12" y="0"/>
                      </a:lnTo>
                      <a:close/>
                    </a:path>
                  </a:pathLst>
                </a:custGeom>
                <a:solidFill>
                  <a:srgbClr val="FFFF00"/>
                </a:solidFill>
                <a:ln w="9525">
                  <a:noFill/>
                  <a:round/>
                  <a:headEnd/>
                  <a:tailEnd/>
                </a:ln>
              </p:spPr>
              <p:txBody>
                <a:bodyPr/>
                <a:lstStyle/>
                <a:p>
                  <a:endParaRPr lang="fr-FR"/>
                </a:p>
              </p:txBody>
            </p:sp>
            <p:sp>
              <p:nvSpPr>
                <p:cNvPr id="17033" name="Freeform 649"/>
                <p:cNvSpPr>
                  <a:spLocks/>
                </p:cNvSpPr>
                <p:nvPr/>
              </p:nvSpPr>
              <p:spPr bwMode="auto">
                <a:xfrm>
                  <a:off x="7040" y="21631"/>
                  <a:ext cx="31" cy="32"/>
                </a:xfrm>
                <a:custGeom>
                  <a:avLst/>
                  <a:gdLst/>
                  <a:ahLst/>
                  <a:cxnLst>
                    <a:cxn ang="0">
                      <a:pos x="0" y="0"/>
                    </a:cxn>
                    <a:cxn ang="0">
                      <a:pos x="15" y="32"/>
                    </a:cxn>
                    <a:cxn ang="0">
                      <a:pos x="31" y="15"/>
                    </a:cxn>
                    <a:cxn ang="0">
                      <a:pos x="0" y="0"/>
                    </a:cxn>
                  </a:cxnLst>
                  <a:rect l="0" t="0" r="r" b="b"/>
                  <a:pathLst>
                    <a:path w="31" h="32">
                      <a:moveTo>
                        <a:pt x="0" y="0"/>
                      </a:moveTo>
                      <a:lnTo>
                        <a:pt x="15" y="32"/>
                      </a:lnTo>
                      <a:lnTo>
                        <a:pt x="31" y="15"/>
                      </a:lnTo>
                      <a:lnTo>
                        <a:pt x="0" y="0"/>
                      </a:lnTo>
                      <a:close/>
                    </a:path>
                  </a:pathLst>
                </a:custGeom>
                <a:solidFill>
                  <a:srgbClr val="FFFF00"/>
                </a:solidFill>
                <a:ln w="9525">
                  <a:noFill/>
                  <a:round/>
                  <a:headEnd/>
                  <a:tailEnd/>
                </a:ln>
              </p:spPr>
              <p:txBody>
                <a:bodyPr/>
                <a:lstStyle/>
                <a:p>
                  <a:endParaRPr lang="fr-FR"/>
                </a:p>
              </p:txBody>
            </p:sp>
            <p:sp>
              <p:nvSpPr>
                <p:cNvPr id="17034" name="Freeform 650"/>
                <p:cNvSpPr>
                  <a:spLocks/>
                </p:cNvSpPr>
                <p:nvPr/>
              </p:nvSpPr>
              <p:spPr bwMode="auto">
                <a:xfrm>
                  <a:off x="7016" y="21677"/>
                  <a:ext cx="33" cy="24"/>
                </a:xfrm>
                <a:custGeom>
                  <a:avLst/>
                  <a:gdLst/>
                  <a:ahLst/>
                  <a:cxnLst>
                    <a:cxn ang="0">
                      <a:pos x="0" y="12"/>
                    </a:cxn>
                    <a:cxn ang="0">
                      <a:pos x="33" y="24"/>
                    </a:cxn>
                    <a:cxn ang="0">
                      <a:pos x="33" y="0"/>
                    </a:cxn>
                    <a:cxn ang="0">
                      <a:pos x="0" y="12"/>
                    </a:cxn>
                  </a:cxnLst>
                  <a:rect l="0" t="0" r="r" b="b"/>
                  <a:pathLst>
                    <a:path w="33" h="24">
                      <a:moveTo>
                        <a:pt x="0" y="12"/>
                      </a:moveTo>
                      <a:lnTo>
                        <a:pt x="33" y="24"/>
                      </a:lnTo>
                      <a:lnTo>
                        <a:pt x="33" y="0"/>
                      </a:lnTo>
                      <a:lnTo>
                        <a:pt x="0" y="12"/>
                      </a:lnTo>
                      <a:close/>
                    </a:path>
                  </a:pathLst>
                </a:custGeom>
                <a:solidFill>
                  <a:srgbClr val="FFFF00"/>
                </a:solidFill>
                <a:ln w="9525">
                  <a:noFill/>
                  <a:round/>
                  <a:headEnd/>
                  <a:tailEnd/>
                </a:ln>
              </p:spPr>
              <p:txBody>
                <a:bodyPr/>
                <a:lstStyle/>
                <a:p>
                  <a:endParaRPr lang="fr-FR"/>
                </a:p>
              </p:txBody>
            </p:sp>
            <p:sp>
              <p:nvSpPr>
                <p:cNvPr id="17035" name="Freeform 651"/>
                <p:cNvSpPr>
                  <a:spLocks/>
                </p:cNvSpPr>
                <p:nvPr/>
              </p:nvSpPr>
              <p:spPr bwMode="auto">
                <a:xfrm>
                  <a:off x="7040" y="21715"/>
                  <a:ext cx="31" cy="32"/>
                </a:xfrm>
                <a:custGeom>
                  <a:avLst/>
                  <a:gdLst/>
                  <a:ahLst/>
                  <a:cxnLst>
                    <a:cxn ang="0">
                      <a:pos x="0" y="32"/>
                    </a:cxn>
                    <a:cxn ang="0">
                      <a:pos x="31" y="17"/>
                    </a:cxn>
                    <a:cxn ang="0">
                      <a:pos x="15" y="0"/>
                    </a:cxn>
                    <a:cxn ang="0">
                      <a:pos x="0" y="32"/>
                    </a:cxn>
                  </a:cxnLst>
                  <a:rect l="0" t="0" r="r" b="b"/>
                  <a:pathLst>
                    <a:path w="31" h="32">
                      <a:moveTo>
                        <a:pt x="0" y="32"/>
                      </a:moveTo>
                      <a:lnTo>
                        <a:pt x="31" y="17"/>
                      </a:lnTo>
                      <a:lnTo>
                        <a:pt x="15" y="0"/>
                      </a:lnTo>
                      <a:lnTo>
                        <a:pt x="0" y="32"/>
                      </a:lnTo>
                      <a:close/>
                    </a:path>
                  </a:pathLst>
                </a:custGeom>
                <a:solidFill>
                  <a:srgbClr val="FFFF00"/>
                </a:solidFill>
                <a:ln w="9525">
                  <a:noFill/>
                  <a:round/>
                  <a:headEnd/>
                  <a:tailEnd/>
                </a:ln>
              </p:spPr>
              <p:txBody>
                <a:bodyPr/>
                <a:lstStyle/>
                <a:p>
                  <a:endParaRPr lang="fr-FR"/>
                </a:p>
              </p:txBody>
            </p:sp>
            <p:sp>
              <p:nvSpPr>
                <p:cNvPr id="17036" name="Freeform 652"/>
                <p:cNvSpPr>
                  <a:spLocks/>
                </p:cNvSpPr>
                <p:nvPr/>
              </p:nvSpPr>
              <p:spPr bwMode="auto">
                <a:xfrm>
                  <a:off x="7086" y="21738"/>
                  <a:ext cx="23" cy="33"/>
                </a:xfrm>
                <a:custGeom>
                  <a:avLst/>
                  <a:gdLst/>
                  <a:ahLst/>
                  <a:cxnLst>
                    <a:cxn ang="0">
                      <a:pos x="12" y="33"/>
                    </a:cxn>
                    <a:cxn ang="0">
                      <a:pos x="23" y="0"/>
                    </a:cxn>
                    <a:cxn ang="0">
                      <a:pos x="0" y="0"/>
                    </a:cxn>
                    <a:cxn ang="0">
                      <a:pos x="12" y="33"/>
                    </a:cxn>
                  </a:cxnLst>
                  <a:rect l="0" t="0" r="r" b="b"/>
                  <a:pathLst>
                    <a:path w="23" h="33">
                      <a:moveTo>
                        <a:pt x="12" y="33"/>
                      </a:moveTo>
                      <a:lnTo>
                        <a:pt x="23" y="0"/>
                      </a:lnTo>
                      <a:lnTo>
                        <a:pt x="0" y="0"/>
                      </a:lnTo>
                      <a:lnTo>
                        <a:pt x="12" y="33"/>
                      </a:lnTo>
                      <a:close/>
                    </a:path>
                  </a:pathLst>
                </a:custGeom>
                <a:solidFill>
                  <a:srgbClr val="FFFF00"/>
                </a:solidFill>
                <a:ln w="9525">
                  <a:noFill/>
                  <a:round/>
                  <a:headEnd/>
                  <a:tailEnd/>
                </a:ln>
              </p:spPr>
              <p:txBody>
                <a:bodyPr/>
                <a:lstStyle/>
                <a:p>
                  <a:endParaRPr lang="fr-FR"/>
                </a:p>
              </p:txBody>
            </p:sp>
            <p:sp>
              <p:nvSpPr>
                <p:cNvPr id="17037" name="Freeform 653"/>
                <p:cNvSpPr>
                  <a:spLocks/>
                </p:cNvSpPr>
                <p:nvPr/>
              </p:nvSpPr>
              <p:spPr bwMode="auto">
                <a:xfrm>
                  <a:off x="7124" y="21715"/>
                  <a:ext cx="32" cy="32"/>
                </a:xfrm>
                <a:custGeom>
                  <a:avLst/>
                  <a:gdLst/>
                  <a:ahLst/>
                  <a:cxnLst>
                    <a:cxn ang="0">
                      <a:pos x="32" y="32"/>
                    </a:cxn>
                    <a:cxn ang="0">
                      <a:pos x="17" y="0"/>
                    </a:cxn>
                    <a:cxn ang="0">
                      <a:pos x="0" y="17"/>
                    </a:cxn>
                    <a:cxn ang="0">
                      <a:pos x="32" y="32"/>
                    </a:cxn>
                  </a:cxnLst>
                  <a:rect l="0" t="0" r="r" b="b"/>
                  <a:pathLst>
                    <a:path w="32" h="32">
                      <a:moveTo>
                        <a:pt x="32" y="32"/>
                      </a:moveTo>
                      <a:lnTo>
                        <a:pt x="17" y="0"/>
                      </a:lnTo>
                      <a:lnTo>
                        <a:pt x="0" y="17"/>
                      </a:lnTo>
                      <a:lnTo>
                        <a:pt x="32" y="32"/>
                      </a:lnTo>
                      <a:close/>
                    </a:path>
                  </a:pathLst>
                </a:custGeom>
                <a:solidFill>
                  <a:srgbClr val="FFFF00"/>
                </a:solidFill>
                <a:ln w="9525">
                  <a:noFill/>
                  <a:round/>
                  <a:headEnd/>
                  <a:tailEnd/>
                </a:ln>
              </p:spPr>
              <p:txBody>
                <a:bodyPr/>
                <a:lstStyle/>
                <a:p>
                  <a:endParaRPr lang="fr-FR"/>
                </a:p>
              </p:txBody>
            </p:sp>
            <p:sp>
              <p:nvSpPr>
                <p:cNvPr id="17038" name="Oval 654"/>
                <p:cNvSpPr>
                  <a:spLocks noChangeArrowheads="1"/>
                </p:cNvSpPr>
                <p:nvPr/>
              </p:nvSpPr>
              <p:spPr bwMode="auto">
                <a:xfrm>
                  <a:off x="7057" y="21648"/>
                  <a:ext cx="82" cy="82"/>
                </a:xfrm>
                <a:prstGeom prst="ellipse">
                  <a:avLst/>
                </a:prstGeom>
                <a:solidFill>
                  <a:srgbClr val="FFFF00"/>
                </a:solidFill>
                <a:ln w="0">
                  <a:solidFill>
                    <a:srgbClr val="000000"/>
                  </a:solidFill>
                  <a:round/>
                  <a:headEnd/>
                  <a:tailEnd/>
                </a:ln>
              </p:spPr>
              <p:txBody>
                <a:bodyPr/>
                <a:lstStyle/>
                <a:p>
                  <a:endParaRPr lang="fr-FR"/>
                </a:p>
              </p:txBody>
            </p:sp>
            <p:sp>
              <p:nvSpPr>
                <p:cNvPr id="17039" name="Freeform 655"/>
                <p:cNvSpPr>
                  <a:spLocks/>
                </p:cNvSpPr>
                <p:nvPr/>
              </p:nvSpPr>
              <p:spPr bwMode="auto">
                <a:xfrm>
                  <a:off x="7147" y="21677"/>
                  <a:ext cx="33" cy="24"/>
                </a:xfrm>
                <a:custGeom>
                  <a:avLst/>
                  <a:gdLst/>
                  <a:ahLst/>
                  <a:cxnLst>
                    <a:cxn ang="0">
                      <a:pos x="33" y="12"/>
                    </a:cxn>
                    <a:cxn ang="0">
                      <a:pos x="0" y="0"/>
                    </a:cxn>
                    <a:cxn ang="0">
                      <a:pos x="0" y="24"/>
                    </a:cxn>
                    <a:cxn ang="0">
                      <a:pos x="33" y="12"/>
                    </a:cxn>
                  </a:cxnLst>
                  <a:rect l="0" t="0" r="r" b="b"/>
                  <a:pathLst>
                    <a:path w="33" h="24">
                      <a:moveTo>
                        <a:pt x="33" y="12"/>
                      </a:moveTo>
                      <a:lnTo>
                        <a:pt x="0" y="0"/>
                      </a:lnTo>
                      <a:lnTo>
                        <a:pt x="0" y="24"/>
                      </a:lnTo>
                      <a:lnTo>
                        <a:pt x="33" y="12"/>
                      </a:lnTo>
                      <a:close/>
                    </a:path>
                  </a:pathLst>
                </a:custGeom>
                <a:noFill/>
                <a:ln w="12700" cap="rnd">
                  <a:solidFill>
                    <a:srgbClr val="000000"/>
                  </a:solidFill>
                  <a:prstDash val="solid"/>
                  <a:round/>
                  <a:headEnd/>
                  <a:tailEnd/>
                </a:ln>
              </p:spPr>
              <p:txBody>
                <a:bodyPr/>
                <a:lstStyle/>
                <a:p>
                  <a:endParaRPr lang="fr-FR"/>
                </a:p>
              </p:txBody>
            </p:sp>
            <p:sp>
              <p:nvSpPr>
                <p:cNvPr id="17040" name="Freeform 656"/>
                <p:cNvSpPr>
                  <a:spLocks/>
                </p:cNvSpPr>
                <p:nvPr/>
              </p:nvSpPr>
              <p:spPr bwMode="auto">
                <a:xfrm>
                  <a:off x="7124" y="21631"/>
                  <a:ext cx="32" cy="32"/>
                </a:xfrm>
                <a:custGeom>
                  <a:avLst/>
                  <a:gdLst/>
                  <a:ahLst/>
                  <a:cxnLst>
                    <a:cxn ang="0">
                      <a:pos x="32" y="0"/>
                    </a:cxn>
                    <a:cxn ang="0">
                      <a:pos x="0" y="15"/>
                    </a:cxn>
                    <a:cxn ang="0">
                      <a:pos x="17" y="32"/>
                    </a:cxn>
                    <a:cxn ang="0">
                      <a:pos x="32" y="0"/>
                    </a:cxn>
                  </a:cxnLst>
                  <a:rect l="0" t="0" r="r" b="b"/>
                  <a:pathLst>
                    <a:path w="32" h="32">
                      <a:moveTo>
                        <a:pt x="32" y="0"/>
                      </a:moveTo>
                      <a:lnTo>
                        <a:pt x="0" y="15"/>
                      </a:lnTo>
                      <a:lnTo>
                        <a:pt x="17" y="32"/>
                      </a:lnTo>
                      <a:lnTo>
                        <a:pt x="32" y="0"/>
                      </a:lnTo>
                      <a:close/>
                    </a:path>
                  </a:pathLst>
                </a:custGeom>
                <a:noFill/>
                <a:ln w="12700" cap="rnd">
                  <a:solidFill>
                    <a:srgbClr val="000000"/>
                  </a:solidFill>
                  <a:prstDash val="solid"/>
                  <a:round/>
                  <a:headEnd/>
                  <a:tailEnd/>
                </a:ln>
              </p:spPr>
              <p:txBody>
                <a:bodyPr/>
                <a:lstStyle/>
                <a:p>
                  <a:endParaRPr lang="fr-FR"/>
                </a:p>
              </p:txBody>
            </p:sp>
            <p:sp>
              <p:nvSpPr>
                <p:cNvPr id="17041" name="Freeform 657"/>
                <p:cNvSpPr>
                  <a:spLocks/>
                </p:cNvSpPr>
                <p:nvPr/>
              </p:nvSpPr>
              <p:spPr bwMode="auto">
                <a:xfrm>
                  <a:off x="7086" y="21607"/>
                  <a:ext cx="23" cy="33"/>
                </a:xfrm>
                <a:custGeom>
                  <a:avLst/>
                  <a:gdLst/>
                  <a:ahLst/>
                  <a:cxnLst>
                    <a:cxn ang="0">
                      <a:pos x="12" y="0"/>
                    </a:cxn>
                    <a:cxn ang="0">
                      <a:pos x="0" y="33"/>
                    </a:cxn>
                    <a:cxn ang="0">
                      <a:pos x="23" y="33"/>
                    </a:cxn>
                    <a:cxn ang="0">
                      <a:pos x="12" y="0"/>
                    </a:cxn>
                  </a:cxnLst>
                  <a:rect l="0" t="0" r="r" b="b"/>
                  <a:pathLst>
                    <a:path w="23" h="33">
                      <a:moveTo>
                        <a:pt x="12" y="0"/>
                      </a:moveTo>
                      <a:lnTo>
                        <a:pt x="0" y="33"/>
                      </a:lnTo>
                      <a:lnTo>
                        <a:pt x="23" y="33"/>
                      </a:lnTo>
                      <a:lnTo>
                        <a:pt x="12" y="0"/>
                      </a:lnTo>
                      <a:close/>
                    </a:path>
                  </a:pathLst>
                </a:custGeom>
                <a:noFill/>
                <a:ln w="12700" cap="rnd">
                  <a:solidFill>
                    <a:srgbClr val="000000"/>
                  </a:solidFill>
                  <a:prstDash val="solid"/>
                  <a:round/>
                  <a:headEnd/>
                  <a:tailEnd/>
                </a:ln>
              </p:spPr>
              <p:txBody>
                <a:bodyPr/>
                <a:lstStyle/>
                <a:p>
                  <a:endParaRPr lang="fr-FR"/>
                </a:p>
              </p:txBody>
            </p:sp>
            <p:sp>
              <p:nvSpPr>
                <p:cNvPr id="17042" name="Freeform 658"/>
                <p:cNvSpPr>
                  <a:spLocks/>
                </p:cNvSpPr>
                <p:nvPr/>
              </p:nvSpPr>
              <p:spPr bwMode="auto">
                <a:xfrm>
                  <a:off x="7040" y="21631"/>
                  <a:ext cx="31" cy="32"/>
                </a:xfrm>
                <a:custGeom>
                  <a:avLst/>
                  <a:gdLst/>
                  <a:ahLst/>
                  <a:cxnLst>
                    <a:cxn ang="0">
                      <a:pos x="0" y="0"/>
                    </a:cxn>
                    <a:cxn ang="0">
                      <a:pos x="15" y="32"/>
                    </a:cxn>
                    <a:cxn ang="0">
                      <a:pos x="31" y="15"/>
                    </a:cxn>
                    <a:cxn ang="0">
                      <a:pos x="0" y="0"/>
                    </a:cxn>
                  </a:cxnLst>
                  <a:rect l="0" t="0" r="r" b="b"/>
                  <a:pathLst>
                    <a:path w="31" h="32">
                      <a:moveTo>
                        <a:pt x="0" y="0"/>
                      </a:moveTo>
                      <a:lnTo>
                        <a:pt x="15" y="32"/>
                      </a:lnTo>
                      <a:lnTo>
                        <a:pt x="31" y="15"/>
                      </a:lnTo>
                      <a:lnTo>
                        <a:pt x="0" y="0"/>
                      </a:lnTo>
                      <a:close/>
                    </a:path>
                  </a:pathLst>
                </a:custGeom>
                <a:noFill/>
                <a:ln w="12700" cap="rnd">
                  <a:solidFill>
                    <a:srgbClr val="000000"/>
                  </a:solidFill>
                  <a:prstDash val="solid"/>
                  <a:round/>
                  <a:headEnd/>
                  <a:tailEnd/>
                </a:ln>
              </p:spPr>
              <p:txBody>
                <a:bodyPr/>
                <a:lstStyle/>
                <a:p>
                  <a:endParaRPr lang="fr-FR"/>
                </a:p>
              </p:txBody>
            </p:sp>
            <p:sp>
              <p:nvSpPr>
                <p:cNvPr id="17043" name="Freeform 659"/>
                <p:cNvSpPr>
                  <a:spLocks/>
                </p:cNvSpPr>
                <p:nvPr/>
              </p:nvSpPr>
              <p:spPr bwMode="auto">
                <a:xfrm>
                  <a:off x="7016" y="21677"/>
                  <a:ext cx="33" cy="24"/>
                </a:xfrm>
                <a:custGeom>
                  <a:avLst/>
                  <a:gdLst/>
                  <a:ahLst/>
                  <a:cxnLst>
                    <a:cxn ang="0">
                      <a:pos x="0" y="12"/>
                    </a:cxn>
                    <a:cxn ang="0">
                      <a:pos x="33" y="24"/>
                    </a:cxn>
                    <a:cxn ang="0">
                      <a:pos x="33" y="0"/>
                    </a:cxn>
                    <a:cxn ang="0">
                      <a:pos x="0" y="12"/>
                    </a:cxn>
                  </a:cxnLst>
                  <a:rect l="0" t="0" r="r" b="b"/>
                  <a:pathLst>
                    <a:path w="33" h="24">
                      <a:moveTo>
                        <a:pt x="0" y="12"/>
                      </a:moveTo>
                      <a:lnTo>
                        <a:pt x="33" y="24"/>
                      </a:lnTo>
                      <a:lnTo>
                        <a:pt x="33" y="0"/>
                      </a:lnTo>
                      <a:lnTo>
                        <a:pt x="0" y="12"/>
                      </a:lnTo>
                      <a:close/>
                    </a:path>
                  </a:pathLst>
                </a:custGeom>
                <a:noFill/>
                <a:ln w="12700" cap="rnd">
                  <a:solidFill>
                    <a:srgbClr val="000000"/>
                  </a:solidFill>
                  <a:prstDash val="solid"/>
                  <a:round/>
                  <a:headEnd/>
                  <a:tailEnd/>
                </a:ln>
              </p:spPr>
              <p:txBody>
                <a:bodyPr/>
                <a:lstStyle/>
                <a:p>
                  <a:endParaRPr lang="fr-FR"/>
                </a:p>
              </p:txBody>
            </p:sp>
            <p:sp>
              <p:nvSpPr>
                <p:cNvPr id="17044" name="Freeform 660"/>
                <p:cNvSpPr>
                  <a:spLocks/>
                </p:cNvSpPr>
                <p:nvPr/>
              </p:nvSpPr>
              <p:spPr bwMode="auto">
                <a:xfrm>
                  <a:off x="7040" y="21715"/>
                  <a:ext cx="31" cy="32"/>
                </a:xfrm>
                <a:custGeom>
                  <a:avLst/>
                  <a:gdLst/>
                  <a:ahLst/>
                  <a:cxnLst>
                    <a:cxn ang="0">
                      <a:pos x="0" y="32"/>
                    </a:cxn>
                    <a:cxn ang="0">
                      <a:pos x="31" y="17"/>
                    </a:cxn>
                    <a:cxn ang="0">
                      <a:pos x="15" y="0"/>
                    </a:cxn>
                    <a:cxn ang="0">
                      <a:pos x="0" y="32"/>
                    </a:cxn>
                  </a:cxnLst>
                  <a:rect l="0" t="0" r="r" b="b"/>
                  <a:pathLst>
                    <a:path w="31" h="32">
                      <a:moveTo>
                        <a:pt x="0" y="32"/>
                      </a:moveTo>
                      <a:lnTo>
                        <a:pt x="31" y="17"/>
                      </a:lnTo>
                      <a:lnTo>
                        <a:pt x="15" y="0"/>
                      </a:lnTo>
                      <a:lnTo>
                        <a:pt x="0" y="32"/>
                      </a:lnTo>
                      <a:close/>
                    </a:path>
                  </a:pathLst>
                </a:custGeom>
                <a:noFill/>
                <a:ln w="12700" cap="rnd">
                  <a:solidFill>
                    <a:srgbClr val="000000"/>
                  </a:solidFill>
                  <a:prstDash val="solid"/>
                  <a:round/>
                  <a:headEnd/>
                  <a:tailEnd/>
                </a:ln>
              </p:spPr>
              <p:txBody>
                <a:bodyPr/>
                <a:lstStyle/>
                <a:p>
                  <a:endParaRPr lang="fr-FR"/>
                </a:p>
              </p:txBody>
            </p:sp>
            <p:sp>
              <p:nvSpPr>
                <p:cNvPr id="17045" name="Freeform 661"/>
                <p:cNvSpPr>
                  <a:spLocks/>
                </p:cNvSpPr>
                <p:nvPr/>
              </p:nvSpPr>
              <p:spPr bwMode="auto">
                <a:xfrm>
                  <a:off x="7086" y="21738"/>
                  <a:ext cx="23" cy="33"/>
                </a:xfrm>
                <a:custGeom>
                  <a:avLst/>
                  <a:gdLst/>
                  <a:ahLst/>
                  <a:cxnLst>
                    <a:cxn ang="0">
                      <a:pos x="12" y="33"/>
                    </a:cxn>
                    <a:cxn ang="0">
                      <a:pos x="23" y="0"/>
                    </a:cxn>
                    <a:cxn ang="0">
                      <a:pos x="0" y="0"/>
                    </a:cxn>
                    <a:cxn ang="0">
                      <a:pos x="12" y="33"/>
                    </a:cxn>
                  </a:cxnLst>
                  <a:rect l="0" t="0" r="r" b="b"/>
                  <a:pathLst>
                    <a:path w="23" h="33">
                      <a:moveTo>
                        <a:pt x="12" y="33"/>
                      </a:moveTo>
                      <a:lnTo>
                        <a:pt x="23" y="0"/>
                      </a:lnTo>
                      <a:lnTo>
                        <a:pt x="0" y="0"/>
                      </a:lnTo>
                      <a:lnTo>
                        <a:pt x="12" y="33"/>
                      </a:lnTo>
                      <a:close/>
                    </a:path>
                  </a:pathLst>
                </a:custGeom>
                <a:noFill/>
                <a:ln w="12700" cap="rnd">
                  <a:solidFill>
                    <a:srgbClr val="000000"/>
                  </a:solidFill>
                  <a:prstDash val="solid"/>
                  <a:round/>
                  <a:headEnd/>
                  <a:tailEnd/>
                </a:ln>
              </p:spPr>
              <p:txBody>
                <a:bodyPr/>
                <a:lstStyle/>
                <a:p>
                  <a:endParaRPr lang="fr-FR"/>
                </a:p>
              </p:txBody>
            </p:sp>
            <p:sp>
              <p:nvSpPr>
                <p:cNvPr id="17046" name="Freeform 662"/>
                <p:cNvSpPr>
                  <a:spLocks/>
                </p:cNvSpPr>
                <p:nvPr/>
              </p:nvSpPr>
              <p:spPr bwMode="auto">
                <a:xfrm>
                  <a:off x="7124" y="21715"/>
                  <a:ext cx="32" cy="32"/>
                </a:xfrm>
                <a:custGeom>
                  <a:avLst/>
                  <a:gdLst/>
                  <a:ahLst/>
                  <a:cxnLst>
                    <a:cxn ang="0">
                      <a:pos x="32" y="32"/>
                    </a:cxn>
                    <a:cxn ang="0">
                      <a:pos x="17" y="0"/>
                    </a:cxn>
                    <a:cxn ang="0">
                      <a:pos x="0" y="17"/>
                    </a:cxn>
                    <a:cxn ang="0">
                      <a:pos x="32" y="32"/>
                    </a:cxn>
                  </a:cxnLst>
                  <a:rect l="0" t="0" r="r" b="b"/>
                  <a:pathLst>
                    <a:path w="32" h="32">
                      <a:moveTo>
                        <a:pt x="32" y="32"/>
                      </a:moveTo>
                      <a:lnTo>
                        <a:pt x="17" y="0"/>
                      </a:lnTo>
                      <a:lnTo>
                        <a:pt x="0" y="17"/>
                      </a:lnTo>
                      <a:lnTo>
                        <a:pt x="32" y="32"/>
                      </a:lnTo>
                      <a:close/>
                    </a:path>
                  </a:pathLst>
                </a:custGeom>
                <a:noFill/>
                <a:ln w="12700" cap="rnd">
                  <a:solidFill>
                    <a:srgbClr val="000000"/>
                  </a:solidFill>
                  <a:prstDash val="solid"/>
                  <a:round/>
                  <a:headEnd/>
                  <a:tailEnd/>
                </a:ln>
              </p:spPr>
              <p:txBody>
                <a:bodyPr/>
                <a:lstStyle/>
                <a:p>
                  <a:endParaRPr lang="fr-FR"/>
                </a:p>
              </p:txBody>
            </p:sp>
            <p:sp>
              <p:nvSpPr>
                <p:cNvPr id="17047" name="Oval 663"/>
                <p:cNvSpPr>
                  <a:spLocks noChangeArrowheads="1"/>
                </p:cNvSpPr>
                <p:nvPr/>
              </p:nvSpPr>
              <p:spPr bwMode="auto">
                <a:xfrm>
                  <a:off x="7057" y="21648"/>
                  <a:ext cx="82" cy="82"/>
                </a:xfrm>
                <a:prstGeom prst="ellipse">
                  <a:avLst/>
                </a:prstGeom>
                <a:noFill/>
                <a:ln w="12700" cap="rnd">
                  <a:solidFill>
                    <a:srgbClr val="000000"/>
                  </a:solidFill>
                  <a:round/>
                  <a:headEnd/>
                  <a:tailEnd/>
                </a:ln>
              </p:spPr>
              <p:txBody>
                <a:bodyPr/>
                <a:lstStyle/>
                <a:p>
                  <a:endParaRPr lang="fr-FR"/>
                </a:p>
              </p:txBody>
            </p:sp>
          </p:grpSp>
          <p:grpSp>
            <p:nvGrpSpPr>
              <p:cNvPr id="17067" name="Group 683"/>
              <p:cNvGrpSpPr>
                <a:grpSpLocks/>
              </p:cNvGrpSpPr>
              <p:nvPr/>
            </p:nvGrpSpPr>
            <p:grpSpPr bwMode="auto">
              <a:xfrm>
                <a:off x="5918" y="22931"/>
                <a:ext cx="164" cy="164"/>
                <a:chOff x="5918" y="22931"/>
                <a:chExt cx="164" cy="164"/>
              </a:xfrm>
            </p:grpSpPr>
            <p:sp>
              <p:nvSpPr>
                <p:cNvPr id="17049" name="Freeform 665"/>
                <p:cNvSpPr>
                  <a:spLocks/>
                </p:cNvSpPr>
                <p:nvPr/>
              </p:nvSpPr>
              <p:spPr bwMode="auto">
                <a:xfrm>
                  <a:off x="6049" y="23001"/>
                  <a:ext cx="33" cy="24"/>
                </a:xfrm>
                <a:custGeom>
                  <a:avLst/>
                  <a:gdLst/>
                  <a:ahLst/>
                  <a:cxnLst>
                    <a:cxn ang="0">
                      <a:pos x="33" y="12"/>
                    </a:cxn>
                    <a:cxn ang="0">
                      <a:pos x="0" y="0"/>
                    </a:cxn>
                    <a:cxn ang="0">
                      <a:pos x="0" y="24"/>
                    </a:cxn>
                    <a:cxn ang="0">
                      <a:pos x="33" y="12"/>
                    </a:cxn>
                  </a:cxnLst>
                  <a:rect l="0" t="0" r="r" b="b"/>
                  <a:pathLst>
                    <a:path w="33" h="24">
                      <a:moveTo>
                        <a:pt x="33" y="12"/>
                      </a:moveTo>
                      <a:lnTo>
                        <a:pt x="0" y="0"/>
                      </a:lnTo>
                      <a:lnTo>
                        <a:pt x="0" y="24"/>
                      </a:lnTo>
                      <a:lnTo>
                        <a:pt x="33" y="12"/>
                      </a:lnTo>
                      <a:close/>
                    </a:path>
                  </a:pathLst>
                </a:custGeom>
                <a:solidFill>
                  <a:srgbClr val="FFFF00"/>
                </a:solidFill>
                <a:ln w="9525">
                  <a:noFill/>
                  <a:round/>
                  <a:headEnd/>
                  <a:tailEnd/>
                </a:ln>
              </p:spPr>
              <p:txBody>
                <a:bodyPr/>
                <a:lstStyle/>
                <a:p>
                  <a:endParaRPr lang="fr-FR"/>
                </a:p>
              </p:txBody>
            </p:sp>
            <p:sp>
              <p:nvSpPr>
                <p:cNvPr id="17050" name="Freeform 666"/>
                <p:cNvSpPr>
                  <a:spLocks/>
                </p:cNvSpPr>
                <p:nvPr/>
              </p:nvSpPr>
              <p:spPr bwMode="auto">
                <a:xfrm>
                  <a:off x="6026" y="22955"/>
                  <a:ext cx="32" cy="32"/>
                </a:xfrm>
                <a:custGeom>
                  <a:avLst/>
                  <a:gdLst/>
                  <a:ahLst/>
                  <a:cxnLst>
                    <a:cxn ang="0">
                      <a:pos x="32" y="0"/>
                    </a:cxn>
                    <a:cxn ang="0">
                      <a:pos x="0" y="15"/>
                    </a:cxn>
                    <a:cxn ang="0">
                      <a:pos x="17" y="32"/>
                    </a:cxn>
                    <a:cxn ang="0">
                      <a:pos x="32" y="0"/>
                    </a:cxn>
                  </a:cxnLst>
                  <a:rect l="0" t="0" r="r" b="b"/>
                  <a:pathLst>
                    <a:path w="32" h="32">
                      <a:moveTo>
                        <a:pt x="32" y="0"/>
                      </a:moveTo>
                      <a:lnTo>
                        <a:pt x="0" y="15"/>
                      </a:lnTo>
                      <a:lnTo>
                        <a:pt x="17" y="32"/>
                      </a:lnTo>
                      <a:lnTo>
                        <a:pt x="32" y="0"/>
                      </a:lnTo>
                      <a:close/>
                    </a:path>
                  </a:pathLst>
                </a:custGeom>
                <a:solidFill>
                  <a:srgbClr val="FFFF00"/>
                </a:solidFill>
                <a:ln w="9525">
                  <a:noFill/>
                  <a:round/>
                  <a:headEnd/>
                  <a:tailEnd/>
                </a:ln>
              </p:spPr>
              <p:txBody>
                <a:bodyPr/>
                <a:lstStyle/>
                <a:p>
                  <a:endParaRPr lang="fr-FR"/>
                </a:p>
              </p:txBody>
            </p:sp>
            <p:sp>
              <p:nvSpPr>
                <p:cNvPr id="17051" name="Freeform 667"/>
                <p:cNvSpPr>
                  <a:spLocks/>
                </p:cNvSpPr>
                <p:nvPr/>
              </p:nvSpPr>
              <p:spPr bwMode="auto">
                <a:xfrm>
                  <a:off x="5988" y="22931"/>
                  <a:ext cx="24" cy="33"/>
                </a:xfrm>
                <a:custGeom>
                  <a:avLst/>
                  <a:gdLst/>
                  <a:ahLst/>
                  <a:cxnLst>
                    <a:cxn ang="0">
                      <a:pos x="12" y="0"/>
                    </a:cxn>
                    <a:cxn ang="0">
                      <a:pos x="0" y="33"/>
                    </a:cxn>
                    <a:cxn ang="0">
                      <a:pos x="24" y="33"/>
                    </a:cxn>
                    <a:cxn ang="0">
                      <a:pos x="12" y="0"/>
                    </a:cxn>
                  </a:cxnLst>
                  <a:rect l="0" t="0" r="r" b="b"/>
                  <a:pathLst>
                    <a:path w="24" h="33">
                      <a:moveTo>
                        <a:pt x="12" y="0"/>
                      </a:moveTo>
                      <a:lnTo>
                        <a:pt x="0" y="33"/>
                      </a:lnTo>
                      <a:lnTo>
                        <a:pt x="24" y="33"/>
                      </a:lnTo>
                      <a:lnTo>
                        <a:pt x="12" y="0"/>
                      </a:lnTo>
                      <a:close/>
                    </a:path>
                  </a:pathLst>
                </a:custGeom>
                <a:solidFill>
                  <a:srgbClr val="FFFF00"/>
                </a:solidFill>
                <a:ln w="9525">
                  <a:noFill/>
                  <a:round/>
                  <a:headEnd/>
                  <a:tailEnd/>
                </a:ln>
              </p:spPr>
              <p:txBody>
                <a:bodyPr/>
                <a:lstStyle/>
                <a:p>
                  <a:endParaRPr lang="fr-FR"/>
                </a:p>
              </p:txBody>
            </p:sp>
            <p:sp>
              <p:nvSpPr>
                <p:cNvPr id="17052" name="Freeform 668"/>
                <p:cNvSpPr>
                  <a:spLocks/>
                </p:cNvSpPr>
                <p:nvPr/>
              </p:nvSpPr>
              <p:spPr bwMode="auto">
                <a:xfrm>
                  <a:off x="5942" y="22955"/>
                  <a:ext cx="31" cy="32"/>
                </a:xfrm>
                <a:custGeom>
                  <a:avLst/>
                  <a:gdLst/>
                  <a:ahLst/>
                  <a:cxnLst>
                    <a:cxn ang="0">
                      <a:pos x="0" y="0"/>
                    </a:cxn>
                    <a:cxn ang="0">
                      <a:pos x="15" y="32"/>
                    </a:cxn>
                    <a:cxn ang="0">
                      <a:pos x="31" y="15"/>
                    </a:cxn>
                    <a:cxn ang="0">
                      <a:pos x="0" y="0"/>
                    </a:cxn>
                  </a:cxnLst>
                  <a:rect l="0" t="0" r="r" b="b"/>
                  <a:pathLst>
                    <a:path w="31" h="32">
                      <a:moveTo>
                        <a:pt x="0" y="0"/>
                      </a:moveTo>
                      <a:lnTo>
                        <a:pt x="15" y="32"/>
                      </a:lnTo>
                      <a:lnTo>
                        <a:pt x="31" y="15"/>
                      </a:lnTo>
                      <a:lnTo>
                        <a:pt x="0" y="0"/>
                      </a:lnTo>
                      <a:close/>
                    </a:path>
                  </a:pathLst>
                </a:custGeom>
                <a:solidFill>
                  <a:srgbClr val="FFFF00"/>
                </a:solidFill>
                <a:ln w="9525">
                  <a:noFill/>
                  <a:round/>
                  <a:headEnd/>
                  <a:tailEnd/>
                </a:ln>
              </p:spPr>
              <p:txBody>
                <a:bodyPr/>
                <a:lstStyle/>
                <a:p>
                  <a:endParaRPr lang="fr-FR"/>
                </a:p>
              </p:txBody>
            </p:sp>
            <p:sp>
              <p:nvSpPr>
                <p:cNvPr id="17053" name="Freeform 669"/>
                <p:cNvSpPr>
                  <a:spLocks/>
                </p:cNvSpPr>
                <p:nvPr/>
              </p:nvSpPr>
              <p:spPr bwMode="auto">
                <a:xfrm>
                  <a:off x="5918" y="23001"/>
                  <a:ext cx="33" cy="24"/>
                </a:xfrm>
                <a:custGeom>
                  <a:avLst/>
                  <a:gdLst/>
                  <a:ahLst/>
                  <a:cxnLst>
                    <a:cxn ang="0">
                      <a:pos x="0" y="12"/>
                    </a:cxn>
                    <a:cxn ang="0">
                      <a:pos x="33" y="24"/>
                    </a:cxn>
                    <a:cxn ang="0">
                      <a:pos x="33" y="0"/>
                    </a:cxn>
                    <a:cxn ang="0">
                      <a:pos x="0" y="12"/>
                    </a:cxn>
                  </a:cxnLst>
                  <a:rect l="0" t="0" r="r" b="b"/>
                  <a:pathLst>
                    <a:path w="33" h="24">
                      <a:moveTo>
                        <a:pt x="0" y="12"/>
                      </a:moveTo>
                      <a:lnTo>
                        <a:pt x="33" y="24"/>
                      </a:lnTo>
                      <a:lnTo>
                        <a:pt x="33" y="0"/>
                      </a:lnTo>
                      <a:lnTo>
                        <a:pt x="0" y="12"/>
                      </a:lnTo>
                      <a:close/>
                    </a:path>
                  </a:pathLst>
                </a:custGeom>
                <a:solidFill>
                  <a:srgbClr val="FFFF00"/>
                </a:solidFill>
                <a:ln w="9525">
                  <a:noFill/>
                  <a:round/>
                  <a:headEnd/>
                  <a:tailEnd/>
                </a:ln>
              </p:spPr>
              <p:txBody>
                <a:bodyPr/>
                <a:lstStyle/>
                <a:p>
                  <a:endParaRPr lang="fr-FR"/>
                </a:p>
              </p:txBody>
            </p:sp>
            <p:sp>
              <p:nvSpPr>
                <p:cNvPr id="17054" name="Freeform 670"/>
                <p:cNvSpPr>
                  <a:spLocks/>
                </p:cNvSpPr>
                <p:nvPr/>
              </p:nvSpPr>
              <p:spPr bwMode="auto">
                <a:xfrm>
                  <a:off x="5942" y="23039"/>
                  <a:ext cx="31" cy="32"/>
                </a:xfrm>
                <a:custGeom>
                  <a:avLst/>
                  <a:gdLst/>
                  <a:ahLst/>
                  <a:cxnLst>
                    <a:cxn ang="0">
                      <a:pos x="0" y="32"/>
                    </a:cxn>
                    <a:cxn ang="0">
                      <a:pos x="31" y="17"/>
                    </a:cxn>
                    <a:cxn ang="0">
                      <a:pos x="15" y="0"/>
                    </a:cxn>
                    <a:cxn ang="0">
                      <a:pos x="0" y="32"/>
                    </a:cxn>
                  </a:cxnLst>
                  <a:rect l="0" t="0" r="r" b="b"/>
                  <a:pathLst>
                    <a:path w="31" h="32">
                      <a:moveTo>
                        <a:pt x="0" y="32"/>
                      </a:moveTo>
                      <a:lnTo>
                        <a:pt x="31" y="17"/>
                      </a:lnTo>
                      <a:lnTo>
                        <a:pt x="15" y="0"/>
                      </a:lnTo>
                      <a:lnTo>
                        <a:pt x="0" y="32"/>
                      </a:lnTo>
                      <a:close/>
                    </a:path>
                  </a:pathLst>
                </a:custGeom>
                <a:solidFill>
                  <a:srgbClr val="FFFF00"/>
                </a:solidFill>
                <a:ln w="9525">
                  <a:noFill/>
                  <a:round/>
                  <a:headEnd/>
                  <a:tailEnd/>
                </a:ln>
              </p:spPr>
              <p:txBody>
                <a:bodyPr/>
                <a:lstStyle/>
                <a:p>
                  <a:endParaRPr lang="fr-FR"/>
                </a:p>
              </p:txBody>
            </p:sp>
            <p:sp>
              <p:nvSpPr>
                <p:cNvPr id="17055" name="Freeform 671"/>
                <p:cNvSpPr>
                  <a:spLocks/>
                </p:cNvSpPr>
                <p:nvPr/>
              </p:nvSpPr>
              <p:spPr bwMode="auto">
                <a:xfrm>
                  <a:off x="5988" y="23062"/>
                  <a:ext cx="24" cy="33"/>
                </a:xfrm>
                <a:custGeom>
                  <a:avLst/>
                  <a:gdLst/>
                  <a:ahLst/>
                  <a:cxnLst>
                    <a:cxn ang="0">
                      <a:pos x="12" y="33"/>
                    </a:cxn>
                    <a:cxn ang="0">
                      <a:pos x="24" y="0"/>
                    </a:cxn>
                    <a:cxn ang="0">
                      <a:pos x="0" y="0"/>
                    </a:cxn>
                    <a:cxn ang="0">
                      <a:pos x="12" y="33"/>
                    </a:cxn>
                  </a:cxnLst>
                  <a:rect l="0" t="0" r="r" b="b"/>
                  <a:pathLst>
                    <a:path w="24" h="33">
                      <a:moveTo>
                        <a:pt x="12" y="33"/>
                      </a:moveTo>
                      <a:lnTo>
                        <a:pt x="24" y="0"/>
                      </a:lnTo>
                      <a:lnTo>
                        <a:pt x="0" y="0"/>
                      </a:lnTo>
                      <a:lnTo>
                        <a:pt x="12" y="33"/>
                      </a:lnTo>
                      <a:close/>
                    </a:path>
                  </a:pathLst>
                </a:custGeom>
                <a:solidFill>
                  <a:srgbClr val="FFFF00"/>
                </a:solidFill>
                <a:ln w="9525">
                  <a:noFill/>
                  <a:round/>
                  <a:headEnd/>
                  <a:tailEnd/>
                </a:ln>
              </p:spPr>
              <p:txBody>
                <a:bodyPr/>
                <a:lstStyle/>
                <a:p>
                  <a:endParaRPr lang="fr-FR"/>
                </a:p>
              </p:txBody>
            </p:sp>
            <p:sp>
              <p:nvSpPr>
                <p:cNvPr id="17056" name="Freeform 672"/>
                <p:cNvSpPr>
                  <a:spLocks/>
                </p:cNvSpPr>
                <p:nvPr/>
              </p:nvSpPr>
              <p:spPr bwMode="auto">
                <a:xfrm>
                  <a:off x="6026" y="23039"/>
                  <a:ext cx="32" cy="32"/>
                </a:xfrm>
                <a:custGeom>
                  <a:avLst/>
                  <a:gdLst/>
                  <a:ahLst/>
                  <a:cxnLst>
                    <a:cxn ang="0">
                      <a:pos x="32" y="32"/>
                    </a:cxn>
                    <a:cxn ang="0">
                      <a:pos x="17" y="0"/>
                    </a:cxn>
                    <a:cxn ang="0">
                      <a:pos x="0" y="17"/>
                    </a:cxn>
                    <a:cxn ang="0">
                      <a:pos x="32" y="32"/>
                    </a:cxn>
                  </a:cxnLst>
                  <a:rect l="0" t="0" r="r" b="b"/>
                  <a:pathLst>
                    <a:path w="32" h="32">
                      <a:moveTo>
                        <a:pt x="32" y="32"/>
                      </a:moveTo>
                      <a:lnTo>
                        <a:pt x="17" y="0"/>
                      </a:lnTo>
                      <a:lnTo>
                        <a:pt x="0" y="17"/>
                      </a:lnTo>
                      <a:lnTo>
                        <a:pt x="32" y="32"/>
                      </a:lnTo>
                      <a:close/>
                    </a:path>
                  </a:pathLst>
                </a:custGeom>
                <a:solidFill>
                  <a:srgbClr val="FFFF00"/>
                </a:solidFill>
                <a:ln w="9525">
                  <a:noFill/>
                  <a:round/>
                  <a:headEnd/>
                  <a:tailEnd/>
                </a:ln>
              </p:spPr>
              <p:txBody>
                <a:bodyPr/>
                <a:lstStyle/>
                <a:p>
                  <a:endParaRPr lang="fr-FR"/>
                </a:p>
              </p:txBody>
            </p:sp>
            <p:sp>
              <p:nvSpPr>
                <p:cNvPr id="17057" name="Oval 673"/>
                <p:cNvSpPr>
                  <a:spLocks noChangeArrowheads="1"/>
                </p:cNvSpPr>
                <p:nvPr/>
              </p:nvSpPr>
              <p:spPr bwMode="auto">
                <a:xfrm>
                  <a:off x="5959" y="22972"/>
                  <a:ext cx="82" cy="82"/>
                </a:xfrm>
                <a:prstGeom prst="ellipse">
                  <a:avLst/>
                </a:prstGeom>
                <a:solidFill>
                  <a:srgbClr val="FFFF00"/>
                </a:solidFill>
                <a:ln w="0">
                  <a:solidFill>
                    <a:srgbClr val="000000"/>
                  </a:solidFill>
                  <a:round/>
                  <a:headEnd/>
                  <a:tailEnd/>
                </a:ln>
              </p:spPr>
              <p:txBody>
                <a:bodyPr/>
                <a:lstStyle/>
                <a:p>
                  <a:endParaRPr lang="fr-FR"/>
                </a:p>
              </p:txBody>
            </p:sp>
            <p:sp>
              <p:nvSpPr>
                <p:cNvPr id="17058" name="Freeform 674"/>
                <p:cNvSpPr>
                  <a:spLocks/>
                </p:cNvSpPr>
                <p:nvPr/>
              </p:nvSpPr>
              <p:spPr bwMode="auto">
                <a:xfrm>
                  <a:off x="6049" y="23001"/>
                  <a:ext cx="33" cy="24"/>
                </a:xfrm>
                <a:custGeom>
                  <a:avLst/>
                  <a:gdLst/>
                  <a:ahLst/>
                  <a:cxnLst>
                    <a:cxn ang="0">
                      <a:pos x="33" y="12"/>
                    </a:cxn>
                    <a:cxn ang="0">
                      <a:pos x="0" y="0"/>
                    </a:cxn>
                    <a:cxn ang="0">
                      <a:pos x="0" y="24"/>
                    </a:cxn>
                    <a:cxn ang="0">
                      <a:pos x="33" y="12"/>
                    </a:cxn>
                  </a:cxnLst>
                  <a:rect l="0" t="0" r="r" b="b"/>
                  <a:pathLst>
                    <a:path w="33" h="24">
                      <a:moveTo>
                        <a:pt x="33" y="12"/>
                      </a:moveTo>
                      <a:lnTo>
                        <a:pt x="0" y="0"/>
                      </a:lnTo>
                      <a:lnTo>
                        <a:pt x="0" y="24"/>
                      </a:lnTo>
                      <a:lnTo>
                        <a:pt x="33" y="12"/>
                      </a:lnTo>
                      <a:close/>
                    </a:path>
                  </a:pathLst>
                </a:custGeom>
                <a:noFill/>
                <a:ln w="12700" cap="rnd">
                  <a:solidFill>
                    <a:srgbClr val="000000"/>
                  </a:solidFill>
                  <a:prstDash val="solid"/>
                  <a:round/>
                  <a:headEnd/>
                  <a:tailEnd/>
                </a:ln>
              </p:spPr>
              <p:txBody>
                <a:bodyPr/>
                <a:lstStyle/>
                <a:p>
                  <a:endParaRPr lang="fr-FR"/>
                </a:p>
              </p:txBody>
            </p:sp>
            <p:sp>
              <p:nvSpPr>
                <p:cNvPr id="17059" name="Freeform 675"/>
                <p:cNvSpPr>
                  <a:spLocks/>
                </p:cNvSpPr>
                <p:nvPr/>
              </p:nvSpPr>
              <p:spPr bwMode="auto">
                <a:xfrm>
                  <a:off x="6026" y="22955"/>
                  <a:ext cx="32" cy="32"/>
                </a:xfrm>
                <a:custGeom>
                  <a:avLst/>
                  <a:gdLst/>
                  <a:ahLst/>
                  <a:cxnLst>
                    <a:cxn ang="0">
                      <a:pos x="32" y="0"/>
                    </a:cxn>
                    <a:cxn ang="0">
                      <a:pos x="0" y="15"/>
                    </a:cxn>
                    <a:cxn ang="0">
                      <a:pos x="17" y="32"/>
                    </a:cxn>
                    <a:cxn ang="0">
                      <a:pos x="32" y="0"/>
                    </a:cxn>
                  </a:cxnLst>
                  <a:rect l="0" t="0" r="r" b="b"/>
                  <a:pathLst>
                    <a:path w="32" h="32">
                      <a:moveTo>
                        <a:pt x="32" y="0"/>
                      </a:moveTo>
                      <a:lnTo>
                        <a:pt x="0" y="15"/>
                      </a:lnTo>
                      <a:lnTo>
                        <a:pt x="17" y="32"/>
                      </a:lnTo>
                      <a:lnTo>
                        <a:pt x="32" y="0"/>
                      </a:lnTo>
                      <a:close/>
                    </a:path>
                  </a:pathLst>
                </a:custGeom>
                <a:noFill/>
                <a:ln w="12700" cap="rnd">
                  <a:solidFill>
                    <a:srgbClr val="000000"/>
                  </a:solidFill>
                  <a:prstDash val="solid"/>
                  <a:round/>
                  <a:headEnd/>
                  <a:tailEnd/>
                </a:ln>
              </p:spPr>
              <p:txBody>
                <a:bodyPr/>
                <a:lstStyle/>
                <a:p>
                  <a:endParaRPr lang="fr-FR"/>
                </a:p>
              </p:txBody>
            </p:sp>
            <p:sp>
              <p:nvSpPr>
                <p:cNvPr id="17060" name="Freeform 676"/>
                <p:cNvSpPr>
                  <a:spLocks/>
                </p:cNvSpPr>
                <p:nvPr/>
              </p:nvSpPr>
              <p:spPr bwMode="auto">
                <a:xfrm>
                  <a:off x="5988" y="22931"/>
                  <a:ext cx="24" cy="33"/>
                </a:xfrm>
                <a:custGeom>
                  <a:avLst/>
                  <a:gdLst/>
                  <a:ahLst/>
                  <a:cxnLst>
                    <a:cxn ang="0">
                      <a:pos x="12" y="0"/>
                    </a:cxn>
                    <a:cxn ang="0">
                      <a:pos x="0" y="33"/>
                    </a:cxn>
                    <a:cxn ang="0">
                      <a:pos x="24" y="33"/>
                    </a:cxn>
                    <a:cxn ang="0">
                      <a:pos x="12" y="0"/>
                    </a:cxn>
                  </a:cxnLst>
                  <a:rect l="0" t="0" r="r" b="b"/>
                  <a:pathLst>
                    <a:path w="24" h="33">
                      <a:moveTo>
                        <a:pt x="12" y="0"/>
                      </a:moveTo>
                      <a:lnTo>
                        <a:pt x="0" y="33"/>
                      </a:lnTo>
                      <a:lnTo>
                        <a:pt x="24" y="33"/>
                      </a:lnTo>
                      <a:lnTo>
                        <a:pt x="12" y="0"/>
                      </a:lnTo>
                      <a:close/>
                    </a:path>
                  </a:pathLst>
                </a:custGeom>
                <a:noFill/>
                <a:ln w="12700" cap="rnd">
                  <a:solidFill>
                    <a:srgbClr val="000000"/>
                  </a:solidFill>
                  <a:prstDash val="solid"/>
                  <a:round/>
                  <a:headEnd/>
                  <a:tailEnd/>
                </a:ln>
              </p:spPr>
              <p:txBody>
                <a:bodyPr/>
                <a:lstStyle/>
                <a:p>
                  <a:endParaRPr lang="fr-FR"/>
                </a:p>
              </p:txBody>
            </p:sp>
            <p:sp>
              <p:nvSpPr>
                <p:cNvPr id="17061" name="Freeform 677"/>
                <p:cNvSpPr>
                  <a:spLocks/>
                </p:cNvSpPr>
                <p:nvPr/>
              </p:nvSpPr>
              <p:spPr bwMode="auto">
                <a:xfrm>
                  <a:off x="5942" y="22955"/>
                  <a:ext cx="31" cy="32"/>
                </a:xfrm>
                <a:custGeom>
                  <a:avLst/>
                  <a:gdLst/>
                  <a:ahLst/>
                  <a:cxnLst>
                    <a:cxn ang="0">
                      <a:pos x="0" y="0"/>
                    </a:cxn>
                    <a:cxn ang="0">
                      <a:pos x="15" y="32"/>
                    </a:cxn>
                    <a:cxn ang="0">
                      <a:pos x="31" y="15"/>
                    </a:cxn>
                    <a:cxn ang="0">
                      <a:pos x="0" y="0"/>
                    </a:cxn>
                  </a:cxnLst>
                  <a:rect l="0" t="0" r="r" b="b"/>
                  <a:pathLst>
                    <a:path w="31" h="32">
                      <a:moveTo>
                        <a:pt x="0" y="0"/>
                      </a:moveTo>
                      <a:lnTo>
                        <a:pt x="15" y="32"/>
                      </a:lnTo>
                      <a:lnTo>
                        <a:pt x="31" y="15"/>
                      </a:lnTo>
                      <a:lnTo>
                        <a:pt x="0" y="0"/>
                      </a:lnTo>
                      <a:close/>
                    </a:path>
                  </a:pathLst>
                </a:custGeom>
                <a:noFill/>
                <a:ln w="12700" cap="rnd">
                  <a:solidFill>
                    <a:srgbClr val="000000"/>
                  </a:solidFill>
                  <a:prstDash val="solid"/>
                  <a:round/>
                  <a:headEnd/>
                  <a:tailEnd/>
                </a:ln>
              </p:spPr>
              <p:txBody>
                <a:bodyPr/>
                <a:lstStyle/>
                <a:p>
                  <a:endParaRPr lang="fr-FR"/>
                </a:p>
              </p:txBody>
            </p:sp>
            <p:sp>
              <p:nvSpPr>
                <p:cNvPr id="17062" name="Freeform 678"/>
                <p:cNvSpPr>
                  <a:spLocks/>
                </p:cNvSpPr>
                <p:nvPr/>
              </p:nvSpPr>
              <p:spPr bwMode="auto">
                <a:xfrm>
                  <a:off x="5918" y="23001"/>
                  <a:ext cx="33" cy="24"/>
                </a:xfrm>
                <a:custGeom>
                  <a:avLst/>
                  <a:gdLst/>
                  <a:ahLst/>
                  <a:cxnLst>
                    <a:cxn ang="0">
                      <a:pos x="0" y="12"/>
                    </a:cxn>
                    <a:cxn ang="0">
                      <a:pos x="33" y="24"/>
                    </a:cxn>
                    <a:cxn ang="0">
                      <a:pos x="33" y="0"/>
                    </a:cxn>
                    <a:cxn ang="0">
                      <a:pos x="0" y="12"/>
                    </a:cxn>
                  </a:cxnLst>
                  <a:rect l="0" t="0" r="r" b="b"/>
                  <a:pathLst>
                    <a:path w="33" h="24">
                      <a:moveTo>
                        <a:pt x="0" y="12"/>
                      </a:moveTo>
                      <a:lnTo>
                        <a:pt x="33" y="24"/>
                      </a:lnTo>
                      <a:lnTo>
                        <a:pt x="33" y="0"/>
                      </a:lnTo>
                      <a:lnTo>
                        <a:pt x="0" y="12"/>
                      </a:lnTo>
                      <a:close/>
                    </a:path>
                  </a:pathLst>
                </a:custGeom>
                <a:noFill/>
                <a:ln w="12700" cap="rnd">
                  <a:solidFill>
                    <a:srgbClr val="000000"/>
                  </a:solidFill>
                  <a:prstDash val="solid"/>
                  <a:round/>
                  <a:headEnd/>
                  <a:tailEnd/>
                </a:ln>
              </p:spPr>
              <p:txBody>
                <a:bodyPr/>
                <a:lstStyle/>
                <a:p>
                  <a:endParaRPr lang="fr-FR"/>
                </a:p>
              </p:txBody>
            </p:sp>
            <p:sp>
              <p:nvSpPr>
                <p:cNvPr id="17063" name="Freeform 679"/>
                <p:cNvSpPr>
                  <a:spLocks/>
                </p:cNvSpPr>
                <p:nvPr/>
              </p:nvSpPr>
              <p:spPr bwMode="auto">
                <a:xfrm>
                  <a:off x="5942" y="23039"/>
                  <a:ext cx="31" cy="32"/>
                </a:xfrm>
                <a:custGeom>
                  <a:avLst/>
                  <a:gdLst/>
                  <a:ahLst/>
                  <a:cxnLst>
                    <a:cxn ang="0">
                      <a:pos x="0" y="32"/>
                    </a:cxn>
                    <a:cxn ang="0">
                      <a:pos x="31" y="17"/>
                    </a:cxn>
                    <a:cxn ang="0">
                      <a:pos x="15" y="0"/>
                    </a:cxn>
                    <a:cxn ang="0">
                      <a:pos x="0" y="32"/>
                    </a:cxn>
                  </a:cxnLst>
                  <a:rect l="0" t="0" r="r" b="b"/>
                  <a:pathLst>
                    <a:path w="31" h="32">
                      <a:moveTo>
                        <a:pt x="0" y="32"/>
                      </a:moveTo>
                      <a:lnTo>
                        <a:pt x="31" y="17"/>
                      </a:lnTo>
                      <a:lnTo>
                        <a:pt x="15" y="0"/>
                      </a:lnTo>
                      <a:lnTo>
                        <a:pt x="0" y="32"/>
                      </a:lnTo>
                      <a:close/>
                    </a:path>
                  </a:pathLst>
                </a:custGeom>
                <a:noFill/>
                <a:ln w="12700" cap="rnd">
                  <a:solidFill>
                    <a:srgbClr val="000000"/>
                  </a:solidFill>
                  <a:prstDash val="solid"/>
                  <a:round/>
                  <a:headEnd/>
                  <a:tailEnd/>
                </a:ln>
              </p:spPr>
              <p:txBody>
                <a:bodyPr/>
                <a:lstStyle/>
                <a:p>
                  <a:endParaRPr lang="fr-FR"/>
                </a:p>
              </p:txBody>
            </p:sp>
            <p:sp>
              <p:nvSpPr>
                <p:cNvPr id="17064" name="Freeform 680"/>
                <p:cNvSpPr>
                  <a:spLocks/>
                </p:cNvSpPr>
                <p:nvPr/>
              </p:nvSpPr>
              <p:spPr bwMode="auto">
                <a:xfrm>
                  <a:off x="5988" y="23062"/>
                  <a:ext cx="24" cy="33"/>
                </a:xfrm>
                <a:custGeom>
                  <a:avLst/>
                  <a:gdLst/>
                  <a:ahLst/>
                  <a:cxnLst>
                    <a:cxn ang="0">
                      <a:pos x="12" y="33"/>
                    </a:cxn>
                    <a:cxn ang="0">
                      <a:pos x="24" y="0"/>
                    </a:cxn>
                    <a:cxn ang="0">
                      <a:pos x="0" y="0"/>
                    </a:cxn>
                    <a:cxn ang="0">
                      <a:pos x="12" y="33"/>
                    </a:cxn>
                  </a:cxnLst>
                  <a:rect l="0" t="0" r="r" b="b"/>
                  <a:pathLst>
                    <a:path w="24" h="33">
                      <a:moveTo>
                        <a:pt x="12" y="33"/>
                      </a:moveTo>
                      <a:lnTo>
                        <a:pt x="24" y="0"/>
                      </a:lnTo>
                      <a:lnTo>
                        <a:pt x="0" y="0"/>
                      </a:lnTo>
                      <a:lnTo>
                        <a:pt x="12" y="33"/>
                      </a:lnTo>
                      <a:close/>
                    </a:path>
                  </a:pathLst>
                </a:custGeom>
                <a:noFill/>
                <a:ln w="12700" cap="rnd">
                  <a:solidFill>
                    <a:srgbClr val="000000"/>
                  </a:solidFill>
                  <a:prstDash val="solid"/>
                  <a:round/>
                  <a:headEnd/>
                  <a:tailEnd/>
                </a:ln>
              </p:spPr>
              <p:txBody>
                <a:bodyPr/>
                <a:lstStyle/>
                <a:p>
                  <a:endParaRPr lang="fr-FR"/>
                </a:p>
              </p:txBody>
            </p:sp>
            <p:sp>
              <p:nvSpPr>
                <p:cNvPr id="17065" name="Freeform 681"/>
                <p:cNvSpPr>
                  <a:spLocks/>
                </p:cNvSpPr>
                <p:nvPr/>
              </p:nvSpPr>
              <p:spPr bwMode="auto">
                <a:xfrm>
                  <a:off x="6026" y="23039"/>
                  <a:ext cx="32" cy="32"/>
                </a:xfrm>
                <a:custGeom>
                  <a:avLst/>
                  <a:gdLst/>
                  <a:ahLst/>
                  <a:cxnLst>
                    <a:cxn ang="0">
                      <a:pos x="32" y="32"/>
                    </a:cxn>
                    <a:cxn ang="0">
                      <a:pos x="17" y="0"/>
                    </a:cxn>
                    <a:cxn ang="0">
                      <a:pos x="0" y="17"/>
                    </a:cxn>
                    <a:cxn ang="0">
                      <a:pos x="32" y="32"/>
                    </a:cxn>
                  </a:cxnLst>
                  <a:rect l="0" t="0" r="r" b="b"/>
                  <a:pathLst>
                    <a:path w="32" h="32">
                      <a:moveTo>
                        <a:pt x="32" y="32"/>
                      </a:moveTo>
                      <a:lnTo>
                        <a:pt x="17" y="0"/>
                      </a:lnTo>
                      <a:lnTo>
                        <a:pt x="0" y="17"/>
                      </a:lnTo>
                      <a:lnTo>
                        <a:pt x="32" y="32"/>
                      </a:lnTo>
                      <a:close/>
                    </a:path>
                  </a:pathLst>
                </a:custGeom>
                <a:noFill/>
                <a:ln w="12700" cap="rnd">
                  <a:solidFill>
                    <a:srgbClr val="000000"/>
                  </a:solidFill>
                  <a:prstDash val="solid"/>
                  <a:round/>
                  <a:headEnd/>
                  <a:tailEnd/>
                </a:ln>
              </p:spPr>
              <p:txBody>
                <a:bodyPr/>
                <a:lstStyle/>
                <a:p>
                  <a:endParaRPr lang="fr-FR"/>
                </a:p>
              </p:txBody>
            </p:sp>
            <p:sp>
              <p:nvSpPr>
                <p:cNvPr id="17066" name="Oval 682"/>
                <p:cNvSpPr>
                  <a:spLocks noChangeArrowheads="1"/>
                </p:cNvSpPr>
                <p:nvPr/>
              </p:nvSpPr>
              <p:spPr bwMode="auto">
                <a:xfrm>
                  <a:off x="5959" y="22972"/>
                  <a:ext cx="82" cy="82"/>
                </a:xfrm>
                <a:prstGeom prst="ellipse">
                  <a:avLst/>
                </a:prstGeom>
                <a:noFill/>
                <a:ln w="12700" cap="rnd">
                  <a:solidFill>
                    <a:srgbClr val="000000"/>
                  </a:solidFill>
                  <a:round/>
                  <a:headEnd/>
                  <a:tailEnd/>
                </a:ln>
              </p:spPr>
              <p:txBody>
                <a:bodyPr/>
                <a:lstStyle/>
                <a:p>
                  <a:endParaRPr lang="fr-FR"/>
                </a:p>
              </p:txBody>
            </p:sp>
          </p:grpSp>
          <p:grpSp>
            <p:nvGrpSpPr>
              <p:cNvPr id="17086" name="Group 702"/>
              <p:cNvGrpSpPr>
                <a:grpSpLocks/>
              </p:cNvGrpSpPr>
              <p:nvPr/>
            </p:nvGrpSpPr>
            <p:grpSpPr bwMode="auto">
              <a:xfrm>
                <a:off x="5185" y="24354"/>
                <a:ext cx="164" cy="164"/>
                <a:chOff x="5185" y="24354"/>
                <a:chExt cx="164" cy="164"/>
              </a:xfrm>
            </p:grpSpPr>
            <p:sp>
              <p:nvSpPr>
                <p:cNvPr id="17068" name="Freeform 684"/>
                <p:cNvSpPr>
                  <a:spLocks/>
                </p:cNvSpPr>
                <p:nvPr/>
              </p:nvSpPr>
              <p:spPr bwMode="auto">
                <a:xfrm>
                  <a:off x="5316" y="24425"/>
                  <a:ext cx="33" cy="23"/>
                </a:xfrm>
                <a:custGeom>
                  <a:avLst/>
                  <a:gdLst/>
                  <a:ahLst/>
                  <a:cxnLst>
                    <a:cxn ang="0">
                      <a:pos x="33" y="11"/>
                    </a:cxn>
                    <a:cxn ang="0">
                      <a:pos x="0" y="0"/>
                    </a:cxn>
                    <a:cxn ang="0">
                      <a:pos x="0" y="23"/>
                    </a:cxn>
                    <a:cxn ang="0">
                      <a:pos x="33" y="11"/>
                    </a:cxn>
                  </a:cxnLst>
                  <a:rect l="0" t="0" r="r" b="b"/>
                  <a:pathLst>
                    <a:path w="33" h="23">
                      <a:moveTo>
                        <a:pt x="33" y="11"/>
                      </a:moveTo>
                      <a:lnTo>
                        <a:pt x="0" y="0"/>
                      </a:lnTo>
                      <a:lnTo>
                        <a:pt x="0" y="23"/>
                      </a:lnTo>
                      <a:lnTo>
                        <a:pt x="33" y="11"/>
                      </a:lnTo>
                      <a:close/>
                    </a:path>
                  </a:pathLst>
                </a:custGeom>
                <a:solidFill>
                  <a:srgbClr val="FFFF00"/>
                </a:solidFill>
                <a:ln w="9525">
                  <a:noFill/>
                  <a:round/>
                  <a:headEnd/>
                  <a:tailEnd/>
                </a:ln>
              </p:spPr>
              <p:txBody>
                <a:bodyPr/>
                <a:lstStyle/>
                <a:p>
                  <a:endParaRPr lang="fr-FR"/>
                </a:p>
              </p:txBody>
            </p:sp>
            <p:sp>
              <p:nvSpPr>
                <p:cNvPr id="17069" name="Freeform 685"/>
                <p:cNvSpPr>
                  <a:spLocks/>
                </p:cNvSpPr>
                <p:nvPr/>
              </p:nvSpPr>
              <p:spPr bwMode="auto">
                <a:xfrm>
                  <a:off x="5293" y="24378"/>
                  <a:ext cx="32" cy="32"/>
                </a:xfrm>
                <a:custGeom>
                  <a:avLst/>
                  <a:gdLst/>
                  <a:ahLst/>
                  <a:cxnLst>
                    <a:cxn ang="0">
                      <a:pos x="32" y="0"/>
                    </a:cxn>
                    <a:cxn ang="0">
                      <a:pos x="0" y="16"/>
                    </a:cxn>
                    <a:cxn ang="0">
                      <a:pos x="17" y="32"/>
                    </a:cxn>
                    <a:cxn ang="0">
                      <a:pos x="32" y="0"/>
                    </a:cxn>
                  </a:cxnLst>
                  <a:rect l="0" t="0" r="r" b="b"/>
                  <a:pathLst>
                    <a:path w="32" h="32">
                      <a:moveTo>
                        <a:pt x="32" y="0"/>
                      </a:moveTo>
                      <a:lnTo>
                        <a:pt x="0" y="16"/>
                      </a:lnTo>
                      <a:lnTo>
                        <a:pt x="17" y="32"/>
                      </a:lnTo>
                      <a:lnTo>
                        <a:pt x="32" y="0"/>
                      </a:lnTo>
                      <a:close/>
                    </a:path>
                  </a:pathLst>
                </a:custGeom>
                <a:solidFill>
                  <a:srgbClr val="FFFF00"/>
                </a:solidFill>
                <a:ln w="9525">
                  <a:noFill/>
                  <a:round/>
                  <a:headEnd/>
                  <a:tailEnd/>
                </a:ln>
              </p:spPr>
              <p:txBody>
                <a:bodyPr/>
                <a:lstStyle/>
                <a:p>
                  <a:endParaRPr lang="fr-FR"/>
                </a:p>
              </p:txBody>
            </p:sp>
            <p:sp>
              <p:nvSpPr>
                <p:cNvPr id="17070" name="Freeform 686"/>
                <p:cNvSpPr>
                  <a:spLocks/>
                </p:cNvSpPr>
                <p:nvPr/>
              </p:nvSpPr>
              <p:spPr bwMode="auto">
                <a:xfrm>
                  <a:off x="5255" y="24354"/>
                  <a:ext cx="23" cy="34"/>
                </a:xfrm>
                <a:custGeom>
                  <a:avLst/>
                  <a:gdLst/>
                  <a:ahLst/>
                  <a:cxnLst>
                    <a:cxn ang="0">
                      <a:pos x="12" y="0"/>
                    </a:cxn>
                    <a:cxn ang="0">
                      <a:pos x="0" y="34"/>
                    </a:cxn>
                    <a:cxn ang="0">
                      <a:pos x="23" y="34"/>
                    </a:cxn>
                    <a:cxn ang="0">
                      <a:pos x="12" y="0"/>
                    </a:cxn>
                  </a:cxnLst>
                  <a:rect l="0" t="0" r="r" b="b"/>
                  <a:pathLst>
                    <a:path w="23" h="34">
                      <a:moveTo>
                        <a:pt x="12" y="0"/>
                      </a:moveTo>
                      <a:lnTo>
                        <a:pt x="0" y="34"/>
                      </a:lnTo>
                      <a:lnTo>
                        <a:pt x="23" y="34"/>
                      </a:lnTo>
                      <a:lnTo>
                        <a:pt x="12" y="0"/>
                      </a:lnTo>
                      <a:close/>
                    </a:path>
                  </a:pathLst>
                </a:custGeom>
                <a:solidFill>
                  <a:srgbClr val="FFFF00"/>
                </a:solidFill>
                <a:ln w="9525">
                  <a:noFill/>
                  <a:round/>
                  <a:headEnd/>
                  <a:tailEnd/>
                </a:ln>
              </p:spPr>
              <p:txBody>
                <a:bodyPr/>
                <a:lstStyle/>
                <a:p>
                  <a:endParaRPr lang="fr-FR"/>
                </a:p>
              </p:txBody>
            </p:sp>
            <p:sp>
              <p:nvSpPr>
                <p:cNvPr id="17071" name="Freeform 687"/>
                <p:cNvSpPr>
                  <a:spLocks/>
                </p:cNvSpPr>
                <p:nvPr/>
              </p:nvSpPr>
              <p:spPr bwMode="auto">
                <a:xfrm>
                  <a:off x="5209" y="24378"/>
                  <a:ext cx="31" cy="32"/>
                </a:xfrm>
                <a:custGeom>
                  <a:avLst/>
                  <a:gdLst/>
                  <a:ahLst/>
                  <a:cxnLst>
                    <a:cxn ang="0">
                      <a:pos x="0" y="0"/>
                    </a:cxn>
                    <a:cxn ang="0">
                      <a:pos x="15" y="32"/>
                    </a:cxn>
                    <a:cxn ang="0">
                      <a:pos x="31" y="16"/>
                    </a:cxn>
                    <a:cxn ang="0">
                      <a:pos x="0" y="0"/>
                    </a:cxn>
                  </a:cxnLst>
                  <a:rect l="0" t="0" r="r" b="b"/>
                  <a:pathLst>
                    <a:path w="31" h="32">
                      <a:moveTo>
                        <a:pt x="0" y="0"/>
                      </a:moveTo>
                      <a:lnTo>
                        <a:pt x="15" y="32"/>
                      </a:lnTo>
                      <a:lnTo>
                        <a:pt x="31" y="16"/>
                      </a:lnTo>
                      <a:lnTo>
                        <a:pt x="0" y="0"/>
                      </a:lnTo>
                      <a:close/>
                    </a:path>
                  </a:pathLst>
                </a:custGeom>
                <a:solidFill>
                  <a:srgbClr val="FFFF00"/>
                </a:solidFill>
                <a:ln w="9525">
                  <a:noFill/>
                  <a:round/>
                  <a:headEnd/>
                  <a:tailEnd/>
                </a:ln>
              </p:spPr>
              <p:txBody>
                <a:bodyPr/>
                <a:lstStyle/>
                <a:p>
                  <a:endParaRPr lang="fr-FR"/>
                </a:p>
              </p:txBody>
            </p:sp>
            <p:sp>
              <p:nvSpPr>
                <p:cNvPr id="17072" name="Freeform 688"/>
                <p:cNvSpPr>
                  <a:spLocks/>
                </p:cNvSpPr>
                <p:nvPr/>
              </p:nvSpPr>
              <p:spPr bwMode="auto">
                <a:xfrm>
                  <a:off x="5185" y="24425"/>
                  <a:ext cx="33" cy="23"/>
                </a:xfrm>
                <a:custGeom>
                  <a:avLst/>
                  <a:gdLst/>
                  <a:ahLst/>
                  <a:cxnLst>
                    <a:cxn ang="0">
                      <a:pos x="0" y="11"/>
                    </a:cxn>
                    <a:cxn ang="0">
                      <a:pos x="33" y="23"/>
                    </a:cxn>
                    <a:cxn ang="0">
                      <a:pos x="33" y="0"/>
                    </a:cxn>
                    <a:cxn ang="0">
                      <a:pos x="0" y="11"/>
                    </a:cxn>
                  </a:cxnLst>
                  <a:rect l="0" t="0" r="r" b="b"/>
                  <a:pathLst>
                    <a:path w="33" h="23">
                      <a:moveTo>
                        <a:pt x="0" y="11"/>
                      </a:moveTo>
                      <a:lnTo>
                        <a:pt x="33" y="23"/>
                      </a:lnTo>
                      <a:lnTo>
                        <a:pt x="33" y="0"/>
                      </a:lnTo>
                      <a:lnTo>
                        <a:pt x="0" y="11"/>
                      </a:lnTo>
                      <a:close/>
                    </a:path>
                  </a:pathLst>
                </a:custGeom>
                <a:solidFill>
                  <a:srgbClr val="FFFF00"/>
                </a:solidFill>
                <a:ln w="9525">
                  <a:noFill/>
                  <a:round/>
                  <a:headEnd/>
                  <a:tailEnd/>
                </a:ln>
              </p:spPr>
              <p:txBody>
                <a:bodyPr/>
                <a:lstStyle/>
                <a:p>
                  <a:endParaRPr lang="fr-FR"/>
                </a:p>
              </p:txBody>
            </p:sp>
            <p:sp>
              <p:nvSpPr>
                <p:cNvPr id="17073" name="Freeform 689"/>
                <p:cNvSpPr>
                  <a:spLocks/>
                </p:cNvSpPr>
                <p:nvPr/>
              </p:nvSpPr>
              <p:spPr bwMode="auto">
                <a:xfrm>
                  <a:off x="5209" y="24463"/>
                  <a:ext cx="31" cy="31"/>
                </a:xfrm>
                <a:custGeom>
                  <a:avLst/>
                  <a:gdLst/>
                  <a:ahLst/>
                  <a:cxnLst>
                    <a:cxn ang="0">
                      <a:pos x="0" y="31"/>
                    </a:cxn>
                    <a:cxn ang="0">
                      <a:pos x="31" y="16"/>
                    </a:cxn>
                    <a:cxn ang="0">
                      <a:pos x="15" y="0"/>
                    </a:cxn>
                    <a:cxn ang="0">
                      <a:pos x="0" y="31"/>
                    </a:cxn>
                  </a:cxnLst>
                  <a:rect l="0" t="0" r="r" b="b"/>
                  <a:pathLst>
                    <a:path w="31" h="31">
                      <a:moveTo>
                        <a:pt x="0" y="31"/>
                      </a:moveTo>
                      <a:lnTo>
                        <a:pt x="31" y="16"/>
                      </a:lnTo>
                      <a:lnTo>
                        <a:pt x="15" y="0"/>
                      </a:lnTo>
                      <a:lnTo>
                        <a:pt x="0" y="31"/>
                      </a:lnTo>
                      <a:close/>
                    </a:path>
                  </a:pathLst>
                </a:custGeom>
                <a:solidFill>
                  <a:srgbClr val="FFFF00"/>
                </a:solidFill>
                <a:ln w="9525">
                  <a:noFill/>
                  <a:round/>
                  <a:headEnd/>
                  <a:tailEnd/>
                </a:ln>
              </p:spPr>
              <p:txBody>
                <a:bodyPr/>
                <a:lstStyle/>
                <a:p>
                  <a:endParaRPr lang="fr-FR"/>
                </a:p>
              </p:txBody>
            </p:sp>
            <p:sp>
              <p:nvSpPr>
                <p:cNvPr id="17074" name="Freeform 690"/>
                <p:cNvSpPr>
                  <a:spLocks/>
                </p:cNvSpPr>
                <p:nvPr/>
              </p:nvSpPr>
              <p:spPr bwMode="auto">
                <a:xfrm>
                  <a:off x="5255" y="24485"/>
                  <a:ext cx="23" cy="33"/>
                </a:xfrm>
                <a:custGeom>
                  <a:avLst/>
                  <a:gdLst/>
                  <a:ahLst/>
                  <a:cxnLst>
                    <a:cxn ang="0">
                      <a:pos x="12" y="33"/>
                    </a:cxn>
                    <a:cxn ang="0">
                      <a:pos x="23" y="0"/>
                    </a:cxn>
                    <a:cxn ang="0">
                      <a:pos x="0" y="0"/>
                    </a:cxn>
                    <a:cxn ang="0">
                      <a:pos x="12" y="33"/>
                    </a:cxn>
                  </a:cxnLst>
                  <a:rect l="0" t="0" r="r" b="b"/>
                  <a:pathLst>
                    <a:path w="23" h="33">
                      <a:moveTo>
                        <a:pt x="12" y="33"/>
                      </a:moveTo>
                      <a:lnTo>
                        <a:pt x="23" y="0"/>
                      </a:lnTo>
                      <a:lnTo>
                        <a:pt x="0" y="0"/>
                      </a:lnTo>
                      <a:lnTo>
                        <a:pt x="12" y="33"/>
                      </a:lnTo>
                      <a:close/>
                    </a:path>
                  </a:pathLst>
                </a:custGeom>
                <a:solidFill>
                  <a:srgbClr val="FFFF00"/>
                </a:solidFill>
                <a:ln w="9525">
                  <a:noFill/>
                  <a:round/>
                  <a:headEnd/>
                  <a:tailEnd/>
                </a:ln>
              </p:spPr>
              <p:txBody>
                <a:bodyPr/>
                <a:lstStyle/>
                <a:p>
                  <a:endParaRPr lang="fr-FR"/>
                </a:p>
              </p:txBody>
            </p:sp>
            <p:sp>
              <p:nvSpPr>
                <p:cNvPr id="17075" name="Freeform 691"/>
                <p:cNvSpPr>
                  <a:spLocks/>
                </p:cNvSpPr>
                <p:nvPr/>
              </p:nvSpPr>
              <p:spPr bwMode="auto">
                <a:xfrm>
                  <a:off x="5293" y="24463"/>
                  <a:ext cx="32" cy="31"/>
                </a:xfrm>
                <a:custGeom>
                  <a:avLst/>
                  <a:gdLst/>
                  <a:ahLst/>
                  <a:cxnLst>
                    <a:cxn ang="0">
                      <a:pos x="32" y="31"/>
                    </a:cxn>
                    <a:cxn ang="0">
                      <a:pos x="17" y="0"/>
                    </a:cxn>
                    <a:cxn ang="0">
                      <a:pos x="0" y="16"/>
                    </a:cxn>
                    <a:cxn ang="0">
                      <a:pos x="32" y="31"/>
                    </a:cxn>
                  </a:cxnLst>
                  <a:rect l="0" t="0" r="r" b="b"/>
                  <a:pathLst>
                    <a:path w="32" h="31">
                      <a:moveTo>
                        <a:pt x="32" y="31"/>
                      </a:moveTo>
                      <a:lnTo>
                        <a:pt x="17" y="0"/>
                      </a:lnTo>
                      <a:lnTo>
                        <a:pt x="0" y="16"/>
                      </a:lnTo>
                      <a:lnTo>
                        <a:pt x="32" y="31"/>
                      </a:lnTo>
                      <a:close/>
                    </a:path>
                  </a:pathLst>
                </a:custGeom>
                <a:solidFill>
                  <a:srgbClr val="FFFF00"/>
                </a:solidFill>
                <a:ln w="9525">
                  <a:noFill/>
                  <a:round/>
                  <a:headEnd/>
                  <a:tailEnd/>
                </a:ln>
              </p:spPr>
              <p:txBody>
                <a:bodyPr/>
                <a:lstStyle/>
                <a:p>
                  <a:endParaRPr lang="fr-FR"/>
                </a:p>
              </p:txBody>
            </p:sp>
            <p:sp>
              <p:nvSpPr>
                <p:cNvPr id="17076" name="Oval 692"/>
                <p:cNvSpPr>
                  <a:spLocks noChangeArrowheads="1"/>
                </p:cNvSpPr>
                <p:nvPr/>
              </p:nvSpPr>
              <p:spPr bwMode="auto">
                <a:xfrm>
                  <a:off x="5226" y="24395"/>
                  <a:ext cx="82" cy="82"/>
                </a:xfrm>
                <a:prstGeom prst="ellipse">
                  <a:avLst/>
                </a:prstGeom>
                <a:solidFill>
                  <a:srgbClr val="FFFF00"/>
                </a:solidFill>
                <a:ln w="0">
                  <a:solidFill>
                    <a:srgbClr val="000000"/>
                  </a:solidFill>
                  <a:round/>
                  <a:headEnd/>
                  <a:tailEnd/>
                </a:ln>
              </p:spPr>
              <p:txBody>
                <a:bodyPr/>
                <a:lstStyle/>
                <a:p>
                  <a:endParaRPr lang="fr-FR"/>
                </a:p>
              </p:txBody>
            </p:sp>
            <p:sp>
              <p:nvSpPr>
                <p:cNvPr id="17077" name="Freeform 693"/>
                <p:cNvSpPr>
                  <a:spLocks/>
                </p:cNvSpPr>
                <p:nvPr/>
              </p:nvSpPr>
              <p:spPr bwMode="auto">
                <a:xfrm>
                  <a:off x="5316" y="24425"/>
                  <a:ext cx="33" cy="23"/>
                </a:xfrm>
                <a:custGeom>
                  <a:avLst/>
                  <a:gdLst/>
                  <a:ahLst/>
                  <a:cxnLst>
                    <a:cxn ang="0">
                      <a:pos x="33" y="11"/>
                    </a:cxn>
                    <a:cxn ang="0">
                      <a:pos x="0" y="0"/>
                    </a:cxn>
                    <a:cxn ang="0">
                      <a:pos x="0" y="23"/>
                    </a:cxn>
                    <a:cxn ang="0">
                      <a:pos x="33" y="11"/>
                    </a:cxn>
                  </a:cxnLst>
                  <a:rect l="0" t="0" r="r" b="b"/>
                  <a:pathLst>
                    <a:path w="33" h="23">
                      <a:moveTo>
                        <a:pt x="33" y="11"/>
                      </a:moveTo>
                      <a:lnTo>
                        <a:pt x="0" y="0"/>
                      </a:lnTo>
                      <a:lnTo>
                        <a:pt x="0" y="23"/>
                      </a:lnTo>
                      <a:lnTo>
                        <a:pt x="33" y="11"/>
                      </a:lnTo>
                      <a:close/>
                    </a:path>
                  </a:pathLst>
                </a:custGeom>
                <a:noFill/>
                <a:ln w="12700" cap="rnd">
                  <a:solidFill>
                    <a:srgbClr val="000000"/>
                  </a:solidFill>
                  <a:prstDash val="solid"/>
                  <a:round/>
                  <a:headEnd/>
                  <a:tailEnd/>
                </a:ln>
              </p:spPr>
              <p:txBody>
                <a:bodyPr/>
                <a:lstStyle/>
                <a:p>
                  <a:endParaRPr lang="fr-FR"/>
                </a:p>
              </p:txBody>
            </p:sp>
            <p:sp>
              <p:nvSpPr>
                <p:cNvPr id="17078" name="Freeform 694"/>
                <p:cNvSpPr>
                  <a:spLocks/>
                </p:cNvSpPr>
                <p:nvPr/>
              </p:nvSpPr>
              <p:spPr bwMode="auto">
                <a:xfrm>
                  <a:off x="5293" y="24378"/>
                  <a:ext cx="32" cy="32"/>
                </a:xfrm>
                <a:custGeom>
                  <a:avLst/>
                  <a:gdLst/>
                  <a:ahLst/>
                  <a:cxnLst>
                    <a:cxn ang="0">
                      <a:pos x="32" y="0"/>
                    </a:cxn>
                    <a:cxn ang="0">
                      <a:pos x="0" y="16"/>
                    </a:cxn>
                    <a:cxn ang="0">
                      <a:pos x="17" y="32"/>
                    </a:cxn>
                    <a:cxn ang="0">
                      <a:pos x="32" y="0"/>
                    </a:cxn>
                  </a:cxnLst>
                  <a:rect l="0" t="0" r="r" b="b"/>
                  <a:pathLst>
                    <a:path w="32" h="32">
                      <a:moveTo>
                        <a:pt x="32" y="0"/>
                      </a:moveTo>
                      <a:lnTo>
                        <a:pt x="0" y="16"/>
                      </a:lnTo>
                      <a:lnTo>
                        <a:pt x="17" y="32"/>
                      </a:lnTo>
                      <a:lnTo>
                        <a:pt x="32" y="0"/>
                      </a:lnTo>
                      <a:close/>
                    </a:path>
                  </a:pathLst>
                </a:custGeom>
                <a:noFill/>
                <a:ln w="12700" cap="rnd">
                  <a:solidFill>
                    <a:srgbClr val="000000"/>
                  </a:solidFill>
                  <a:prstDash val="solid"/>
                  <a:round/>
                  <a:headEnd/>
                  <a:tailEnd/>
                </a:ln>
              </p:spPr>
              <p:txBody>
                <a:bodyPr/>
                <a:lstStyle/>
                <a:p>
                  <a:endParaRPr lang="fr-FR"/>
                </a:p>
              </p:txBody>
            </p:sp>
            <p:sp>
              <p:nvSpPr>
                <p:cNvPr id="17079" name="Freeform 695"/>
                <p:cNvSpPr>
                  <a:spLocks/>
                </p:cNvSpPr>
                <p:nvPr/>
              </p:nvSpPr>
              <p:spPr bwMode="auto">
                <a:xfrm>
                  <a:off x="5255" y="24354"/>
                  <a:ext cx="23" cy="34"/>
                </a:xfrm>
                <a:custGeom>
                  <a:avLst/>
                  <a:gdLst/>
                  <a:ahLst/>
                  <a:cxnLst>
                    <a:cxn ang="0">
                      <a:pos x="12" y="0"/>
                    </a:cxn>
                    <a:cxn ang="0">
                      <a:pos x="0" y="34"/>
                    </a:cxn>
                    <a:cxn ang="0">
                      <a:pos x="23" y="34"/>
                    </a:cxn>
                    <a:cxn ang="0">
                      <a:pos x="12" y="0"/>
                    </a:cxn>
                  </a:cxnLst>
                  <a:rect l="0" t="0" r="r" b="b"/>
                  <a:pathLst>
                    <a:path w="23" h="34">
                      <a:moveTo>
                        <a:pt x="12" y="0"/>
                      </a:moveTo>
                      <a:lnTo>
                        <a:pt x="0" y="34"/>
                      </a:lnTo>
                      <a:lnTo>
                        <a:pt x="23" y="34"/>
                      </a:lnTo>
                      <a:lnTo>
                        <a:pt x="12" y="0"/>
                      </a:lnTo>
                      <a:close/>
                    </a:path>
                  </a:pathLst>
                </a:custGeom>
                <a:noFill/>
                <a:ln w="12700" cap="rnd">
                  <a:solidFill>
                    <a:srgbClr val="000000"/>
                  </a:solidFill>
                  <a:prstDash val="solid"/>
                  <a:round/>
                  <a:headEnd/>
                  <a:tailEnd/>
                </a:ln>
              </p:spPr>
              <p:txBody>
                <a:bodyPr/>
                <a:lstStyle/>
                <a:p>
                  <a:endParaRPr lang="fr-FR"/>
                </a:p>
              </p:txBody>
            </p:sp>
            <p:sp>
              <p:nvSpPr>
                <p:cNvPr id="17080" name="Freeform 696"/>
                <p:cNvSpPr>
                  <a:spLocks/>
                </p:cNvSpPr>
                <p:nvPr/>
              </p:nvSpPr>
              <p:spPr bwMode="auto">
                <a:xfrm>
                  <a:off x="5209" y="24378"/>
                  <a:ext cx="31" cy="32"/>
                </a:xfrm>
                <a:custGeom>
                  <a:avLst/>
                  <a:gdLst/>
                  <a:ahLst/>
                  <a:cxnLst>
                    <a:cxn ang="0">
                      <a:pos x="0" y="0"/>
                    </a:cxn>
                    <a:cxn ang="0">
                      <a:pos x="15" y="32"/>
                    </a:cxn>
                    <a:cxn ang="0">
                      <a:pos x="31" y="16"/>
                    </a:cxn>
                    <a:cxn ang="0">
                      <a:pos x="0" y="0"/>
                    </a:cxn>
                  </a:cxnLst>
                  <a:rect l="0" t="0" r="r" b="b"/>
                  <a:pathLst>
                    <a:path w="31" h="32">
                      <a:moveTo>
                        <a:pt x="0" y="0"/>
                      </a:moveTo>
                      <a:lnTo>
                        <a:pt x="15" y="32"/>
                      </a:lnTo>
                      <a:lnTo>
                        <a:pt x="31" y="16"/>
                      </a:lnTo>
                      <a:lnTo>
                        <a:pt x="0" y="0"/>
                      </a:lnTo>
                      <a:close/>
                    </a:path>
                  </a:pathLst>
                </a:custGeom>
                <a:noFill/>
                <a:ln w="12700" cap="rnd">
                  <a:solidFill>
                    <a:srgbClr val="000000"/>
                  </a:solidFill>
                  <a:prstDash val="solid"/>
                  <a:round/>
                  <a:headEnd/>
                  <a:tailEnd/>
                </a:ln>
              </p:spPr>
              <p:txBody>
                <a:bodyPr/>
                <a:lstStyle/>
                <a:p>
                  <a:endParaRPr lang="fr-FR"/>
                </a:p>
              </p:txBody>
            </p:sp>
            <p:sp>
              <p:nvSpPr>
                <p:cNvPr id="17081" name="Freeform 697"/>
                <p:cNvSpPr>
                  <a:spLocks/>
                </p:cNvSpPr>
                <p:nvPr/>
              </p:nvSpPr>
              <p:spPr bwMode="auto">
                <a:xfrm>
                  <a:off x="5185" y="24425"/>
                  <a:ext cx="33" cy="23"/>
                </a:xfrm>
                <a:custGeom>
                  <a:avLst/>
                  <a:gdLst/>
                  <a:ahLst/>
                  <a:cxnLst>
                    <a:cxn ang="0">
                      <a:pos x="0" y="11"/>
                    </a:cxn>
                    <a:cxn ang="0">
                      <a:pos x="33" y="23"/>
                    </a:cxn>
                    <a:cxn ang="0">
                      <a:pos x="33" y="0"/>
                    </a:cxn>
                    <a:cxn ang="0">
                      <a:pos x="0" y="11"/>
                    </a:cxn>
                  </a:cxnLst>
                  <a:rect l="0" t="0" r="r" b="b"/>
                  <a:pathLst>
                    <a:path w="33" h="23">
                      <a:moveTo>
                        <a:pt x="0" y="11"/>
                      </a:moveTo>
                      <a:lnTo>
                        <a:pt x="33" y="23"/>
                      </a:lnTo>
                      <a:lnTo>
                        <a:pt x="33" y="0"/>
                      </a:lnTo>
                      <a:lnTo>
                        <a:pt x="0" y="11"/>
                      </a:lnTo>
                      <a:close/>
                    </a:path>
                  </a:pathLst>
                </a:custGeom>
                <a:noFill/>
                <a:ln w="12700" cap="rnd">
                  <a:solidFill>
                    <a:srgbClr val="000000"/>
                  </a:solidFill>
                  <a:prstDash val="solid"/>
                  <a:round/>
                  <a:headEnd/>
                  <a:tailEnd/>
                </a:ln>
              </p:spPr>
              <p:txBody>
                <a:bodyPr/>
                <a:lstStyle/>
                <a:p>
                  <a:endParaRPr lang="fr-FR"/>
                </a:p>
              </p:txBody>
            </p:sp>
            <p:sp>
              <p:nvSpPr>
                <p:cNvPr id="17082" name="Freeform 698"/>
                <p:cNvSpPr>
                  <a:spLocks/>
                </p:cNvSpPr>
                <p:nvPr/>
              </p:nvSpPr>
              <p:spPr bwMode="auto">
                <a:xfrm>
                  <a:off x="5209" y="24463"/>
                  <a:ext cx="31" cy="31"/>
                </a:xfrm>
                <a:custGeom>
                  <a:avLst/>
                  <a:gdLst/>
                  <a:ahLst/>
                  <a:cxnLst>
                    <a:cxn ang="0">
                      <a:pos x="0" y="31"/>
                    </a:cxn>
                    <a:cxn ang="0">
                      <a:pos x="31" y="16"/>
                    </a:cxn>
                    <a:cxn ang="0">
                      <a:pos x="15" y="0"/>
                    </a:cxn>
                    <a:cxn ang="0">
                      <a:pos x="0" y="31"/>
                    </a:cxn>
                  </a:cxnLst>
                  <a:rect l="0" t="0" r="r" b="b"/>
                  <a:pathLst>
                    <a:path w="31" h="31">
                      <a:moveTo>
                        <a:pt x="0" y="31"/>
                      </a:moveTo>
                      <a:lnTo>
                        <a:pt x="31" y="16"/>
                      </a:lnTo>
                      <a:lnTo>
                        <a:pt x="15" y="0"/>
                      </a:lnTo>
                      <a:lnTo>
                        <a:pt x="0" y="31"/>
                      </a:lnTo>
                      <a:close/>
                    </a:path>
                  </a:pathLst>
                </a:custGeom>
                <a:noFill/>
                <a:ln w="12700" cap="rnd">
                  <a:solidFill>
                    <a:srgbClr val="000000"/>
                  </a:solidFill>
                  <a:prstDash val="solid"/>
                  <a:round/>
                  <a:headEnd/>
                  <a:tailEnd/>
                </a:ln>
              </p:spPr>
              <p:txBody>
                <a:bodyPr/>
                <a:lstStyle/>
                <a:p>
                  <a:endParaRPr lang="fr-FR"/>
                </a:p>
              </p:txBody>
            </p:sp>
            <p:sp>
              <p:nvSpPr>
                <p:cNvPr id="17083" name="Freeform 699"/>
                <p:cNvSpPr>
                  <a:spLocks/>
                </p:cNvSpPr>
                <p:nvPr/>
              </p:nvSpPr>
              <p:spPr bwMode="auto">
                <a:xfrm>
                  <a:off x="5255" y="24485"/>
                  <a:ext cx="23" cy="33"/>
                </a:xfrm>
                <a:custGeom>
                  <a:avLst/>
                  <a:gdLst/>
                  <a:ahLst/>
                  <a:cxnLst>
                    <a:cxn ang="0">
                      <a:pos x="12" y="33"/>
                    </a:cxn>
                    <a:cxn ang="0">
                      <a:pos x="23" y="0"/>
                    </a:cxn>
                    <a:cxn ang="0">
                      <a:pos x="0" y="0"/>
                    </a:cxn>
                    <a:cxn ang="0">
                      <a:pos x="12" y="33"/>
                    </a:cxn>
                  </a:cxnLst>
                  <a:rect l="0" t="0" r="r" b="b"/>
                  <a:pathLst>
                    <a:path w="23" h="33">
                      <a:moveTo>
                        <a:pt x="12" y="33"/>
                      </a:moveTo>
                      <a:lnTo>
                        <a:pt x="23" y="0"/>
                      </a:lnTo>
                      <a:lnTo>
                        <a:pt x="0" y="0"/>
                      </a:lnTo>
                      <a:lnTo>
                        <a:pt x="12" y="33"/>
                      </a:lnTo>
                      <a:close/>
                    </a:path>
                  </a:pathLst>
                </a:custGeom>
                <a:noFill/>
                <a:ln w="12700" cap="rnd">
                  <a:solidFill>
                    <a:srgbClr val="000000"/>
                  </a:solidFill>
                  <a:prstDash val="solid"/>
                  <a:round/>
                  <a:headEnd/>
                  <a:tailEnd/>
                </a:ln>
              </p:spPr>
              <p:txBody>
                <a:bodyPr/>
                <a:lstStyle/>
                <a:p>
                  <a:endParaRPr lang="fr-FR"/>
                </a:p>
              </p:txBody>
            </p:sp>
            <p:sp>
              <p:nvSpPr>
                <p:cNvPr id="17084" name="Freeform 700"/>
                <p:cNvSpPr>
                  <a:spLocks/>
                </p:cNvSpPr>
                <p:nvPr/>
              </p:nvSpPr>
              <p:spPr bwMode="auto">
                <a:xfrm>
                  <a:off x="5293" y="24463"/>
                  <a:ext cx="32" cy="31"/>
                </a:xfrm>
                <a:custGeom>
                  <a:avLst/>
                  <a:gdLst/>
                  <a:ahLst/>
                  <a:cxnLst>
                    <a:cxn ang="0">
                      <a:pos x="32" y="31"/>
                    </a:cxn>
                    <a:cxn ang="0">
                      <a:pos x="17" y="0"/>
                    </a:cxn>
                    <a:cxn ang="0">
                      <a:pos x="0" y="16"/>
                    </a:cxn>
                    <a:cxn ang="0">
                      <a:pos x="32" y="31"/>
                    </a:cxn>
                  </a:cxnLst>
                  <a:rect l="0" t="0" r="r" b="b"/>
                  <a:pathLst>
                    <a:path w="32" h="31">
                      <a:moveTo>
                        <a:pt x="32" y="31"/>
                      </a:moveTo>
                      <a:lnTo>
                        <a:pt x="17" y="0"/>
                      </a:lnTo>
                      <a:lnTo>
                        <a:pt x="0" y="16"/>
                      </a:lnTo>
                      <a:lnTo>
                        <a:pt x="32" y="31"/>
                      </a:lnTo>
                      <a:close/>
                    </a:path>
                  </a:pathLst>
                </a:custGeom>
                <a:noFill/>
                <a:ln w="12700" cap="rnd">
                  <a:solidFill>
                    <a:srgbClr val="000000"/>
                  </a:solidFill>
                  <a:prstDash val="solid"/>
                  <a:round/>
                  <a:headEnd/>
                  <a:tailEnd/>
                </a:ln>
              </p:spPr>
              <p:txBody>
                <a:bodyPr/>
                <a:lstStyle/>
                <a:p>
                  <a:endParaRPr lang="fr-FR"/>
                </a:p>
              </p:txBody>
            </p:sp>
            <p:sp>
              <p:nvSpPr>
                <p:cNvPr id="17085" name="Oval 701"/>
                <p:cNvSpPr>
                  <a:spLocks noChangeArrowheads="1"/>
                </p:cNvSpPr>
                <p:nvPr/>
              </p:nvSpPr>
              <p:spPr bwMode="auto">
                <a:xfrm>
                  <a:off x="5226" y="24395"/>
                  <a:ext cx="82" cy="82"/>
                </a:xfrm>
                <a:prstGeom prst="ellipse">
                  <a:avLst/>
                </a:prstGeom>
                <a:noFill/>
                <a:ln w="12700" cap="rnd">
                  <a:solidFill>
                    <a:srgbClr val="000000"/>
                  </a:solidFill>
                  <a:round/>
                  <a:headEnd/>
                  <a:tailEnd/>
                </a:ln>
              </p:spPr>
              <p:txBody>
                <a:bodyPr/>
                <a:lstStyle/>
                <a:p>
                  <a:endParaRPr lang="fr-FR"/>
                </a:p>
              </p:txBody>
            </p:sp>
          </p:grpSp>
          <p:grpSp>
            <p:nvGrpSpPr>
              <p:cNvPr id="17105" name="Group 721"/>
              <p:cNvGrpSpPr>
                <a:grpSpLocks/>
              </p:cNvGrpSpPr>
              <p:nvPr/>
            </p:nvGrpSpPr>
            <p:grpSpPr bwMode="auto">
              <a:xfrm>
                <a:off x="7305" y="23648"/>
                <a:ext cx="164" cy="164"/>
                <a:chOff x="7305" y="23648"/>
                <a:chExt cx="164" cy="164"/>
              </a:xfrm>
            </p:grpSpPr>
            <p:sp>
              <p:nvSpPr>
                <p:cNvPr id="17087" name="Freeform 703"/>
                <p:cNvSpPr>
                  <a:spLocks/>
                </p:cNvSpPr>
                <p:nvPr/>
              </p:nvSpPr>
              <p:spPr bwMode="auto">
                <a:xfrm>
                  <a:off x="7436" y="23718"/>
                  <a:ext cx="33" cy="24"/>
                </a:xfrm>
                <a:custGeom>
                  <a:avLst/>
                  <a:gdLst/>
                  <a:ahLst/>
                  <a:cxnLst>
                    <a:cxn ang="0">
                      <a:pos x="33" y="12"/>
                    </a:cxn>
                    <a:cxn ang="0">
                      <a:pos x="0" y="0"/>
                    </a:cxn>
                    <a:cxn ang="0">
                      <a:pos x="0" y="24"/>
                    </a:cxn>
                    <a:cxn ang="0">
                      <a:pos x="33" y="12"/>
                    </a:cxn>
                  </a:cxnLst>
                  <a:rect l="0" t="0" r="r" b="b"/>
                  <a:pathLst>
                    <a:path w="33" h="24">
                      <a:moveTo>
                        <a:pt x="33" y="12"/>
                      </a:moveTo>
                      <a:lnTo>
                        <a:pt x="0" y="0"/>
                      </a:lnTo>
                      <a:lnTo>
                        <a:pt x="0" y="24"/>
                      </a:lnTo>
                      <a:lnTo>
                        <a:pt x="33" y="12"/>
                      </a:lnTo>
                      <a:close/>
                    </a:path>
                  </a:pathLst>
                </a:custGeom>
                <a:solidFill>
                  <a:srgbClr val="FFFF00"/>
                </a:solidFill>
                <a:ln w="9525">
                  <a:noFill/>
                  <a:round/>
                  <a:headEnd/>
                  <a:tailEnd/>
                </a:ln>
              </p:spPr>
              <p:txBody>
                <a:bodyPr/>
                <a:lstStyle/>
                <a:p>
                  <a:endParaRPr lang="fr-FR"/>
                </a:p>
              </p:txBody>
            </p:sp>
            <p:sp>
              <p:nvSpPr>
                <p:cNvPr id="17088" name="Freeform 704"/>
                <p:cNvSpPr>
                  <a:spLocks/>
                </p:cNvSpPr>
                <p:nvPr/>
              </p:nvSpPr>
              <p:spPr bwMode="auto">
                <a:xfrm>
                  <a:off x="7413" y="23672"/>
                  <a:ext cx="32" cy="32"/>
                </a:xfrm>
                <a:custGeom>
                  <a:avLst/>
                  <a:gdLst/>
                  <a:ahLst/>
                  <a:cxnLst>
                    <a:cxn ang="0">
                      <a:pos x="32" y="0"/>
                    </a:cxn>
                    <a:cxn ang="0">
                      <a:pos x="0" y="15"/>
                    </a:cxn>
                    <a:cxn ang="0">
                      <a:pos x="17" y="32"/>
                    </a:cxn>
                    <a:cxn ang="0">
                      <a:pos x="32" y="0"/>
                    </a:cxn>
                  </a:cxnLst>
                  <a:rect l="0" t="0" r="r" b="b"/>
                  <a:pathLst>
                    <a:path w="32" h="32">
                      <a:moveTo>
                        <a:pt x="32" y="0"/>
                      </a:moveTo>
                      <a:lnTo>
                        <a:pt x="0" y="15"/>
                      </a:lnTo>
                      <a:lnTo>
                        <a:pt x="17" y="32"/>
                      </a:lnTo>
                      <a:lnTo>
                        <a:pt x="32" y="0"/>
                      </a:lnTo>
                      <a:close/>
                    </a:path>
                  </a:pathLst>
                </a:custGeom>
                <a:solidFill>
                  <a:srgbClr val="FFFF00"/>
                </a:solidFill>
                <a:ln w="9525">
                  <a:noFill/>
                  <a:round/>
                  <a:headEnd/>
                  <a:tailEnd/>
                </a:ln>
              </p:spPr>
              <p:txBody>
                <a:bodyPr/>
                <a:lstStyle/>
                <a:p>
                  <a:endParaRPr lang="fr-FR"/>
                </a:p>
              </p:txBody>
            </p:sp>
            <p:sp>
              <p:nvSpPr>
                <p:cNvPr id="17089" name="Freeform 705"/>
                <p:cNvSpPr>
                  <a:spLocks/>
                </p:cNvSpPr>
                <p:nvPr/>
              </p:nvSpPr>
              <p:spPr bwMode="auto">
                <a:xfrm>
                  <a:off x="7375" y="23648"/>
                  <a:ext cx="24" cy="33"/>
                </a:xfrm>
                <a:custGeom>
                  <a:avLst/>
                  <a:gdLst/>
                  <a:ahLst/>
                  <a:cxnLst>
                    <a:cxn ang="0">
                      <a:pos x="12" y="0"/>
                    </a:cxn>
                    <a:cxn ang="0">
                      <a:pos x="0" y="33"/>
                    </a:cxn>
                    <a:cxn ang="0">
                      <a:pos x="24" y="33"/>
                    </a:cxn>
                    <a:cxn ang="0">
                      <a:pos x="12" y="0"/>
                    </a:cxn>
                  </a:cxnLst>
                  <a:rect l="0" t="0" r="r" b="b"/>
                  <a:pathLst>
                    <a:path w="24" h="33">
                      <a:moveTo>
                        <a:pt x="12" y="0"/>
                      </a:moveTo>
                      <a:lnTo>
                        <a:pt x="0" y="33"/>
                      </a:lnTo>
                      <a:lnTo>
                        <a:pt x="24" y="33"/>
                      </a:lnTo>
                      <a:lnTo>
                        <a:pt x="12" y="0"/>
                      </a:lnTo>
                      <a:close/>
                    </a:path>
                  </a:pathLst>
                </a:custGeom>
                <a:solidFill>
                  <a:srgbClr val="FFFF00"/>
                </a:solidFill>
                <a:ln w="9525">
                  <a:noFill/>
                  <a:round/>
                  <a:headEnd/>
                  <a:tailEnd/>
                </a:ln>
              </p:spPr>
              <p:txBody>
                <a:bodyPr/>
                <a:lstStyle/>
                <a:p>
                  <a:endParaRPr lang="fr-FR"/>
                </a:p>
              </p:txBody>
            </p:sp>
            <p:sp>
              <p:nvSpPr>
                <p:cNvPr id="17090" name="Freeform 706"/>
                <p:cNvSpPr>
                  <a:spLocks/>
                </p:cNvSpPr>
                <p:nvPr/>
              </p:nvSpPr>
              <p:spPr bwMode="auto">
                <a:xfrm>
                  <a:off x="7329" y="23672"/>
                  <a:ext cx="32" cy="32"/>
                </a:xfrm>
                <a:custGeom>
                  <a:avLst/>
                  <a:gdLst/>
                  <a:ahLst/>
                  <a:cxnLst>
                    <a:cxn ang="0">
                      <a:pos x="0" y="0"/>
                    </a:cxn>
                    <a:cxn ang="0">
                      <a:pos x="15" y="32"/>
                    </a:cxn>
                    <a:cxn ang="0">
                      <a:pos x="32" y="15"/>
                    </a:cxn>
                    <a:cxn ang="0">
                      <a:pos x="0" y="0"/>
                    </a:cxn>
                  </a:cxnLst>
                  <a:rect l="0" t="0" r="r" b="b"/>
                  <a:pathLst>
                    <a:path w="32" h="32">
                      <a:moveTo>
                        <a:pt x="0" y="0"/>
                      </a:moveTo>
                      <a:lnTo>
                        <a:pt x="15" y="32"/>
                      </a:lnTo>
                      <a:lnTo>
                        <a:pt x="32" y="15"/>
                      </a:lnTo>
                      <a:lnTo>
                        <a:pt x="0" y="0"/>
                      </a:lnTo>
                      <a:close/>
                    </a:path>
                  </a:pathLst>
                </a:custGeom>
                <a:solidFill>
                  <a:srgbClr val="FFFF00"/>
                </a:solidFill>
                <a:ln w="9525">
                  <a:noFill/>
                  <a:round/>
                  <a:headEnd/>
                  <a:tailEnd/>
                </a:ln>
              </p:spPr>
              <p:txBody>
                <a:bodyPr/>
                <a:lstStyle/>
                <a:p>
                  <a:endParaRPr lang="fr-FR"/>
                </a:p>
              </p:txBody>
            </p:sp>
            <p:sp>
              <p:nvSpPr>
                <p:cNvPr id="17091" name="Freeform 707"/>
                <p:cNvSpPr>
                  <a:spLocks/>
                </p:cNvSpPr>
                <p:nvPr/>
              </p:nvSpPr>
              <p:spPr bwMode="auto">
                <a:xfrm>
                  <a:off x="7305" y="23718"/>
                  <a:ext cx="33" cy="24"/>
                </a:xfrm>
                <a:custGeom>
                  <a:avLst/>
                  <a:gdLst/>
                  <a:ahLst/>
                  <a:cxnLst>
                    <a:cxn ang="0">
                      <a:pos x="0" y="12"/>
                    </a:cxn>
                    <a:cxn ang="0">
                      <a:pos x="33" y="24"/>
                    </a:cxn>
                    <a:cxn ang="0">
                      <a:pos x="33" y="0"/>
                    </a:cxn>
                    <a:cxn ang="0">
                      <a:pos x="0" y="12"/>
                    </a:cxn>
                  </a:cxnLst>
                  <a:rect l="0" t="0" r="r" b="b"/>
                  <a:pathLst>
                    <a:path w="33" h="24">
                      <a:moveTo>
                        <a:pt x="0" y="12"/>
                      </a:moveTo>
                      <a:lnTo>
                        <a:pt x="33" y="24"/>
                      </a:lnTo>
                      <a:lnTo>
                        <a:pt x="33" y="0"/>
                      </a:lnTo>
                      <a:lnTo>
                        <a:pt x="0" y="12"/>
                      </a:lnTo>
                      <a:close/>
                    </a:path>
                  </a:pathLst>
                </a:custGeom>
                <a:solidFill>
                  <a:srgbClr val="FFFF00"/>
                </a:solidFill>
                <a:ln w="9525">
                  <a:noFill/>
                  <a:round/>
                  <a:headEnd/>
                  <a:tailEnd/>
                </a:ln>
              </p:spPr>
              <p:txBody>
                <a:bodyPr/>
                <a:lstStyle/>
                <a:p>
                  <a:endParaRPr lang="fr-FR"/>
                </a:p>
              </p:txBody>
            </p:sp>
            <p:sp>
              <p:nvSpPr>
                <p:cNvPr id="17092" name="Freeform 708"/>
                <p:cNvSpPr>
                  <a:spLocks/>
                </p:cNvSpPr>
                <p:nvPr/>
              </p:nvSpPr>
              <p:spPr bwMode="auto">
                <a:xfrm>
                  <a:off x="7329" y="23756"/>
                  <a:ext cx="32" cy="32"/>
                </a:xfrm>
                <a:custGeom>
                  <a:avLst/>
                  <a:gdLst/>
                  <a:ahLst/>
                  <a:cxnLst>
                    <a:cxn ang="0">
                      <a:pos x="0" y="32"/>
                    </a:cxn>
                    <a:cxn ang="0">
                      <a:pos x="32" y="17"/>
                    </a:cxn>
                    <a:cxn ang="0">
                      <a:pos x="15" y="0"/>
                    </a:cxn>
                    <a:cxn ang="0">
                      <a:pos x="0" y="32"/>
                    </a:cxn>
                  </a:cxnLst>
                  <a:rect l="0" t="0" r="r" b="b"/>
                  <a:pathLst>
                    <a:path w="32" h="32">
                      <a:moveTo>
                        <a:pt x="0" y="32"/>
                      </a:moveTo>
                      <a:lnTo>
                        <a:pt x="32" y="17"/>
                      </a:lnTo>
                      <a:lnTo>
                        <a:pt x="15" y="0"/>
                      </a:lnTo>
                      <a:lnTo>
                        <a:pt x="0" y="32"/>
                      </a:lnTo>
                      <a:close/>
                    </a:path>
                  </a:pathLst>
                </a:custGeom>
                <a:solidFill>
                  <a:srgbClr val="FFFF00"/>
                </a:solidFill>
                <a:ln w="9525">
                  <a:noFill/>
                  <a:round/>
                  <a:headEnd/>
                  <a:tailEnd/>
                </a:ln>
              </p:spPr>
              <p:txBody>
                <a:bodyPr/>
                <a:lstStyle/>
                <a:p>
                  <a:endParaRPr lang="fr-FR"/>
                </a:p>
              </p:txBody>
            </p:sp>
            <p:sp>
              <p:nvSpPr>
                <p:cNvPr id="17093" name="Freeform 709"/>
                <p:cNvSpPr>
                  <a:spLocks/>
                </p:cNvSpPr>
                <p:nvPr/>
              </p:nvSpPr>
              <p:spPr bwMode="auto">
                <a:xfrm>
                  <a:off x="7375" y="23779"/>
                  <a:ext cx="24" cy="33"/>
                </a:xfrm>
                <a:custGeom>
                  <a:avLst/>
                  <a:gdLst/>
                  <a:ahLst/>
                  <a:cxnLst>
                    <a:cxn ang="0">
                      <a:pos x="12" y="33"/>
                    </a:cxn>
                    <a:cxn ang="0">
                      <a:pos x="24" y="0"/>
                    </a:cxn>
                    <a:cxn ang="0">
                      <a:pos x="0" y="0"/>
                    </a:cxn>
                    <a:cxn ang="0">
                      <a:pos x="12" y="33"/>
                    </a:cxn>
                  </a:cxnLst>
                  <a:rect l="0" t="0" r="r" b="b"/>
                  <a:pathLst>
                    <a:path w="24" h="33">
                      <a:moveTo>
                        <a:pt x="12" y="33"/>
                      </a:moveTo>
                      <a:lnTo>
                        <a:pt x="24" y="0"/>
                      </a:lnTo>
                      <a:lnTo>
                        <a:pt x="0" y="0"/>
                      </a:lnTo>
                      <a:lnTo>
                        <a:pt x="12" y="33"/>
                      </a:lnTo>
                      <a:close/>
                    </a:path>
                  </a:pathLst>
                </a:custGeom>
                <a:solidFill>
                  <a:srgbClr val="FFFF00"/>
                </a:solidFill>
                <a:ln w="9525">
                  <a:noFill/>
                  <a:round/>
                  <a:headEnd/>
                  <a:tailEnd/>
                </a:ln>
              </p:spPr>
              <p:txBody>
                <a:bodyPr/>
                <a:lstStyle/>
                <a:p>
                  <a:endParaRPr lang="fr-FR"/>
                </a:p>
              </p:txBody>
            </p:sp>
            <p:sp>
              <p:nvSpPr>
                <p:cNvPr id="17094" name="Freeform 710"/>
                <p:cNvSpPr>
                  <a:spLocks/>
                </p:cNvSpPr>
                <p:nvPr/>
              </p:nvSpPr>
              <p:spPr bwMode="auto">
                <a:xfrm>
                  <a:off x="7413" y="23756"/>
                  <a:ext cx="32" cy="32"/>
                </a:xfrm>
                <a:custGeom>
                  <a:avLst/>
                  <a:gdLst/>
                  <a:ahLst/>
                  <a:cxnLst>
                    <a:cxn ang="0">
                      <a:pos x="32" y="32"/>
                    </a:cxn>
                    <a:cxn ang="0">
                      <a:pos x="17" y="0"/>
                    </a:cxn>
                    <a:cxn ang="0">
                      <a:pos x="0" y="17"/>
                    </a:cxn>
                    <a:cxn ang="0">
                      <a:pos x="32" y="32"/>
                    </a:cxn>
                  </a:cxnLst>
                  <a:rect l="0" t="0" r="r" b="b"/>
                  <a:pathLst>
                    <a:path w="32" h="32">
                      <a:moveTo>
                        <a:pt x="32" y="32"/>
                      </a:moveTo>
                      <a:lnTo>
                        <a:pt x="17" y="0"/>
                      </a:lnTo>
                      <a:lnTo>
                        <a:pt x="0" y="17"/>
                      </a:lnTo>
                      <a:lnTo>
                        <a:pt x="32" y="32"/>
                      </a:lnTo>
                      <a:close/>
                    </a:path>
                  </a:pathLst>
                </a:custGeom>
                <a:solidFill>
                  <a:srgbClr val="FFFF00"/>
                </a:solidFill>
                <a:ln w="9525">
                  <a:noFill/>
                  <a:round/>
                  <a:headEnd/>
                  <a:tailEnd/>
                </a:ln>
              </p:spPr>
              <p:txBody>
                <a:bodyPr/>
                <a:lstStyle/>
                <a:p>
                  <a:endParaRPr lang="fr-FR"/>
                </a:p>
              </p:txBody>
            </p:sp>
            <p:sp>
              <p:nvSpPr>
                <p:cNvPr id="17095" name="Oval 711"/>
                <p:cNvSpPr>
                  <a:spLocks noChangeArrowheads="1"/>
                </p:cNvSpPr>
                <p:nvPr/>
              </p:nvSpPr>
              <p:spPr bwMode="auto">
                <a:xfrm>
                  <a:off x="7346" y="23689"/>
                  <a:ext cx="82" cy="82"/>
                </a:xfrm>
                <a:prstGeom prst="ellipse">
                  <a:avLst/>
                </a:prstGeom>
                <a:solidFill>
                  <a:srgbClr val="FFFF00"/>
                </a:solidFill>
                <a:ln w="0">
                  <a:solidFill>
                    <a:srgbClr val="000000"/>
                  </a:solidFill>
                  <a:round/>
                  <a:headEnd/>
                  <a:tailEnd/>
                </a:ln>
              </p:spPr>
              <p:txBody>
                <a:bodyPr/>
                <a:lstStyle/>
                <a:p>
                  <a:endParaRPr lang="fr-FR"/>
                </a:p>
              </p:txBody>
            </p:sp>
            <p:sp>
              <p:nvSpPr>
                <p:cNvPr id="17096" name="Freeform 712"/>
                <p:cNvSpPr>
                  <a:spLocks/>
                </p:cNvSpPr>
                <p:nvPr/>
              </p:nvSpPr>
              <p:spPr bwMode="auto">
                <a:xfrm>
                  <a:off x="7436" y="23718"/>
                  <a:ext cx="33" cy="24"/>
                </a:xfrm>
                <a:custGeom>
                  <a:avLst/>
                  <a:gdLst/>
                  <a:ahLst/>
                  <a:cxnLst>
                    <a:cxn ang="0">
                      <a:pos x="33" y="12"/>
                    </a:cxn>
                    <a:cxn ang="0">
                      <a:pos x="0" y="0"/>
                    </a:cxn>
                    <a:cxn ang="0">
                      <a:pos x="0" y="24"/>
                    </a:cxn>
                    <a:cxn ang="0">
                      <a:pos x="33" y="12"/>
                    </a:cxn>
                  </a:cxnLst>
                  <a:rect l="0" t="0" r="r" b="b"/>
                  <a:pathLst>
                    <a:path w="33" h="24">
                      <a:moveTo>
                        <a:pt x="33" y="12"/>
                      </a:moveTo>
                      <a:lnTo>
                        <a:pt x="0" y="0"/>
                      </a:lnTo>
                      <a:lnTo>
                        <a:pt x="0" y="24"/>
                      </a:lnTo>
                      <a:lnTo>
                        <a:pt x="33" y="12"/>
                      </a:lnTo>
                      <a:close/>
                    </a:path>
                  </a:pathLst>
                </a:custGeom>
                <a:noFill/>
                <a:ln w="12700" cap="rnd">
                  <a:solidFill>
                    <a:srgbClr val="000000"/>
                  </a:solidFill>
                  <a:prstDash val="solid"/>
                  <a:round/>
                  <a:headEnd/>
                  <a:tailEnd/>
                </a:ln>
              </p:spPr>
              <p:txBody>
                <a:bodyPr/>
                <a:lstStyle/>
                <a:p>
                  <a:endParaRPr lang="fr-FR"/>
                </a:p>
              </p:txBody>
            </p:sp>
            <p:sp>
              <p:nvSpPr>
                <p:cNvPr id="17097" name="Freeform 713"/>
                <p:cNvSpPr>
                  <a:spLocks/>
                </p:cNvSpPr>
                <p:nvPr/>
              </p:nvSpPr>
              <p:spPr bwMode="auto">
                <a:xfrm>
                  <a:off x="7413" y="23672"/>
                  <a:ext cx="32" cy="32"/>
                </a:xfrm>
                <a:custGeom>
                  <a:avLst/>
                  <a:gdLst/>
                  <a:ahLst/>
                  <a:cxnLst>
                    <a:cxn ang="0">
                      <a:pos x="32" y="0"/>
                    </a:cxn>
                    <a:cxn ang="0">
                      <a:pos x="0" y="15"/>
                    </a:cxn>
                    <a:cxn ang="0">
                      <a:pos x="17" y="32"/>
                    </a:cxn>
                    <a:cxn ang="0">
                      <a:pos x="32" y="0"/>
                    </a:cxn>
                  </a:cxnLst>
                  <a:rect l="0" t="0" r="r" b="b"/>
                  <a:pathLst>
                    <a:path w="32" h="32">
                      <a:moveTo>
                        <a:pt x="32" y="0"/>
                      </a:moveTo>
                      <a:lnTo>
                        <a:pt x="0" y="15"/>
                      </a:lnTo>
                      <a:lnTo>
                        <a:pt x="17" y="32"/>
                      </a:lnTo>
                      <a:lnTo>
                        <a:pt x="32" y="0"/>
                      </a:lnTo>
                      <a:close/>
                    </a:path>
                  </a:pathLst>
                </a:custGeom>
                <a:noFill/>
                <a:ln w="12700" cap="rnd">
                  <a:solidFill>
                    <a:srgbClr val="000000"/>
                  </a:solidFill>
                  <a:prstDash val="solid"/>
                  <a:round/>
                  <a:headEnd/>
                  <a:tailEnd/>
                </a:ln>
              </p:spPr>
              <p:txBody>
                <a:bodyPr/>
                <a:lstStyle/>
                <a:p>
                  <a:endParaRPr lang="fr-FR"/>
                </a:p>
              </p:txBody>
            </p:sp>
            <p:sp>
              <p:nvSpPr>
                <p:cNvPr id="17098" name="Freeform 714"/>
                <p:cNvSpPr>
                  <a:spLocks/>
                </p:cNvSpPr>
                <p:nvPr/>
              </p:nvSpPr>
              <p:spPr bwMode="auto">
                <a:xfrm>
                  <a:off x="7375" y="23648"/>
                  <a:ext cx="24" cy="33"/>
                </a:xfrm>
                <a:custGeom>
                  <a:avLst/>
                  <a:gdLst/>
                  <a:ahLst/>
                  <a:cxnLst>
                    <a:cxn ang="0">
                      <a:pos x="12" y="0"/>
                    </a:cxn>
                    <a:cxn ang="0">
                      <a:pos x="0" y="33"/>
                    </a:cxn>
                    <a:cxn ang="0">
                      <a:pos x="24" y="33"/>
                    </a:cxn>
                    <a:cxn ang="0">
                      <a:pos x="12" y="0"/>
                    </a:cxn>
                  </a:cxnLst>
                  <a:rect l="0" t="0" r="r" b="b"/>
                  <a:pathLst>
                    <a:path w="24" h="33">
                      <a:moveTo>
                        <a:pt x="12" y="0"/>
                      </a:moveTo>
                      <a:lnTo>
                        <a:pt x="0" y="33"/>
                      </a:lnTo>
                      <a:lnTo>
                        <a:pt x="24" y="33"/>
                      </a:lnTo>
                      <a:lnTo>
                        <a:pt x="12" y="0"/>
                      </a:lnTo>
                      <a:close/>
                    </a:path>
                  </a:pathLst>
                </a:custGeom>
                <a:noFill/>
                <a:ln w="12700" cap="rnd">
                  <a:solidFill>
                    <a:srgbClr val="000000"/>
                  </a:solidFill>
                  <a:prstDash val="solid"/>
                  <a:round/>
                  <a:headEnd/>
                  <a:tailEnd/>
                </a:ln>
              </p:spPr>
              <p:txBody>
                <a:bodyPr/>
                <a:lstStyle/>
                <a:p>
                  <a:endParaRPr lang="fr-FR"/>
                </a:p>
              </p:txBody>
            </p:sp>
            <p:sp>
              <p:nvSpPr>
                <p:cNvPr id="17099" name="Freeform 715"/>
                <p:cNvSpPr>
                  <a:spLocks/>
                </p:cNvSpPr>
                <p:nvPr/>
              </p:nvSpPr>
              <p:spPr bwMode="auto">
                <a:xfrm>
                  <a:off x="7329" y="23672"/>
                  <a:ext cx="32" cy="32"/>
                </a:xfrm>
                <a:custGeom>
                  <a:avLst/>
                  <a:gdLst/>
                  <a:ahLst/>
                  <a:cxnLst>
                    <a:cxn ang="0">
                      <a:pos x="0" y="0"/>
                    </a:cxn>
                    <a:cxn ang="0">
                      <a:pos x="15" y="32"/>
                    </a:cxn>
                    <a:cxn ang="0">
                      <a:pos x="32" y="15"/>
                    </a:cxn>
                    <a:cxn ang="0">
                      <a:pos x="0" y="0"/>
                    </a:cxn>
                  </a:cxnLst>
                  <a:rect l="0" t="0" r="r" b="b"/>
                  <a:pathLst>
                    <a:path w="32" h="32">
                      <a:moveTo>
                        <a:pt x="0" y="0"/>
                      </a:moveTo>
                      <a:lnTo>
                        <a:pt x="15" y="32"/>
                      </a:lnTo>
                      <a:lnTo>
                        <a:pt x="32" y="15"/>
                      </a:lnTo>
                      <a:lnTo>
                        <a:pt x="0" y="0"/>
                      </a:lnTo>
                      <a:close/>
                    </a:path>
                  </a:pathLst>
                </a:custGeom>
                <a:noFill/>
                <a:ln w="12700" cap="rnd">
                  <a:solidFill>
                    <a:srgbClr val="000000"/>
                  </a:solidFill>
                  <a:prstDash val="solid"/>
                  <a:round/>
                  <a:headEnd/>
                  <a:tailEnd/>
                </a:ln>
              </p:spPr>
              <p:txBody>
                <a:bodyPr/>
                <a:lstStyle/>
                <a:p>
                  <a:endParaRPr lang="fr-FR"/>
                </a:p>
              </p:txBody>
            </p:sp>
            <p:sp>
              <p:nvSpPr>
                <p:cNvPr id="17100" name="Freeform 716"/>
                <p:cNvSpPr>
                  <a:spLocks/>
                </p:cNvSpPr>
                <p:nvPr/>
              </p:nvSpPr>
              <p:spPr bwMode="auto">
                <a:xfrm>
                  <a:off x="7305" y="23718"/>
                  <a:ext cx="33" cy="24"/>
                </a:xfrm>
                <a:custGeom>
                  <a:avLst/>
                  <a:gdLst/>
                  <a:ahLst/>
                  <a:cxnLst>
                    <a:cxn ang="0">
                      <a:pos x="0" y="12"/>
                    </a:cxn>
                    <a:cxn ang="0">
                      <a:pos x="33" y="24"/>
                    </a:cxn>
                    <a:cxn ang="0">
                      <a:pos x="33" y="0"/>
                    </a:cxn>
                    <a:cxn ang="0">
                      <a:pos x="0" y="12"/>
                    </a:cxn>
                  </a:cxnLst>
                  <a:rect l="0" t="0" r="r" b="b"/>
                  <a:pathLst>
                    <a:path w="33" h="24">
                      <a:moveTo>
                        <a:pt x="0" y="12"/>
                      </a:moveTo>
                      <a:lnTo>
                        <a:pt x="33" y="24"/>
                      </a:lnTo>
                      <a:lnTo>
                        <a:pt x="33" y="0"/>
                      </a:lnTo>
                      <a:lnTo>
                        <a:pt x="0" y="12"/>
                      </a:lnTo>
                      <a:close/>
                    </a:path>
                  </a:pathLst>
                </a:custGeom>
                <a:noFill/>
                <a:ln w="12700" cap="rnd">
                  <a:solidFill>
                    <a:srgbClr val="000000"/>
                  </a:solidFill>
                  <a:prstDash val="solid"/>
                  <a:round/>
                  <a:headEnd/>
                  <a:tailEnd/>
                </a:ln>
              </p:spPr>
              <p:txBody>
                <a:bodyPr/>
                <a:lstStyle/>
                <a:p>
                  <a:endParaRPr lang="fr-FR"/>
                </a:p>
              </p:txBody>
            </p:sp>
            <p:sp>
              <p:nvSpPr>
                <p:cNvPr id="17101" name="Freeform 717"/>
                <p:cNvSpPr>
                  <a:spLocks/>
                </p:cNvSpPr>
                <p:nvPr/>
              </p:nvSpPr>
              <p:spPr bwMode="auto">
                <a:xfrm>
                  <a:off x="7329" y="23756"/>
                  <a:ext cx="32" cy="32"/>
                </a:xfrm>
                <a:custGeom>
                  <a:avLst/>
                  <a:gdLst/>
                  <a:ahLst/>
                  <a:cxnLst>
                    <a:cxn ang="0">
                      <a:pos x="0" y="32"/>
                    </a:cxn>
                    <a:cxn ang="0">
                      <a:pos x="32" y="17"/>
                    </a:cxn>
                    <a:cxn ang="0">
                      <a:pos x="15" y="0"/>
                    </a:cxn>
                    <a:cxn ang="0">
                      <a:pos x="0" y="32"/>
                    </a:cxn>
                  </a:cxnLst>
                  <a:rect l="0" t="0" r="r" b="b"/>
                  <a:pathLst>
                    <a:path w="32" h="32">
                      <a:moveTo>
                        <a:pt x="0" y="32"/>
                      </a:moveTo>
                      <a:lnTo>
                        <a:pt x="32" y="17"/>
                      </a:lnTo>
                      <a:lnTo>
                        <a:pt x="15" y="0"/>
                      </a:lnTo>
                      <a:lnTo>
                        <a:pt x="0" y="32"/>
                      </a:lnTo>
                      <a:close/>
                    </a:path>
                  </a:pathLst>
                </a:custGeom>
                <a:noFill/>
                <a:ln w="12700" cap="rnd">
                  <a:solidFill>
                    <a:srgbClr val="000000"/>
                  </a:solidFill>
                  <a:prstDash val="solid"/>
                  <a:round/>
                  <a:headEnd/>
                  <a:tailEnd/>
                </a:ln>
              </p:spPr>
              <p:txBody>
                <a:bodyPr/>
                <a:lstStyle/>
                <a:p>
                  <a:endParaRPr lang="fr-FR"/>
                </a:p>
              </p:txBody>
            </p:sp>
            <p:sp>
              <p:nvSpPr>
                <p:cNvPr id="17102" name="Freeform 718"/>
                <p:cNvSpPr>
                  <a:spLocks/>
                </p:cNvSpPr>
                <p:nvPr/>
              </p:nvSpPr>
              <p:spPr bwMode="auto">
                <a:xfrm>
                  <a:off x="7375" y="23779"/>
                  <a:ext cx="24" cy="33"/>
                </a:xfrm>
                <a:custGeom>
                  <a:avLst/>
                  <a:gdLst/>
                  <a:ahLst/>
                  <a:cxnLst>
                    <a:cxn ang="0">
                      <a:pos x="12" y="33"/>
                    </a:cxn>
                    <a:cxn ang="0">
                      <a:pos x="24" y="0"/>
                    </a:cxn>
                    <a:cxn ang="0">
                      <a:pos x="0" y="0"/>
                    </a:cxn>
                    <a:cxn ang="0">
                      <a:pos x="12" y="33"/>
                    </a:cxn>
                  </a:cxnLst>
                  <a:rect l="0" t="0" r="r" b="b"/>
                  <a:pathLst>
                    <a:path w="24" h="33">
                      <a:moveTo>
                        <a:pt x="12" y="33"/>
                      </a:moveTo>
                      <a:lnTo>
                        <a:pt x="24" y="0"/>
                      </a:lnTo>
                      <a:lnTo>
                        <a:pt x="0" y="0"/>
                      </a:lnTo>
                      <a:lnTo>
                        <a:pt x="12" y="33"/>
                      </a:lnTo>
                      <a:close/>
                    </a:path>
                  </a:pathLst>
                </a:custGeom>
                <a:noFill/>
                <a:ln w="12700" cap="rnd">
                  <a:solidFill>
                    <a:srgbClr val="000000"/>
                  </a:solidFill>
                  <a:prstDash val="solid"/>
                  <a:round/>
                  <a:headEnd/>
                  <a:tailEnd/>
                </a:ln>
              </p:spPr>
              <p:txBody>
                <a:bodyPr/>
                <a:lstStyle/>
                <a:p>
                  <a:endParaRPr lang="fr-FR"/>
                </a:p>
              </p:txBody>
            </p:sp>
            <p:sp>
              <p:nvSpPr>
                <p:cNvPr id="17103" name="Freeform 719"/>
                <p:cNvSpPr>
                  <a:spLocks/>
                </p:cNvSpPr>
                <p:nvPr/>
              </p:nvSpPr>
              <p:spPr bwMode="auto">
                <a:xfrm>
                  <a:off x="7413" y="23756"/>
                  <a:ext cx="32" cy="32"/>
                </a:xfrm>
                <a:custGeom>
                  <a:avLst/>
                  <a:gdLst/>
                  <a:ahLst/>
                  <a:cxnLst>
                    <a:cxn ang="0">
                      <a:pos x="32" y="32"/>
                    </a:cxn>
                    <a:cxn ang="0">
                      <a:pos x="17" y="0"/>
                    </a:cxn>
                    <a:cxn ang="0">
                      <a:pos x="0" y="17"/>
                    </a:cxn>
                    <a:cxn ang="0">
                      <a:pos x="32" y="32"/>
                    </a:cxn>
                  </a:cxnLst>
                  <a:rect l="0" t="0" r="r" b="b"/>
                  <a:pathLst>
                    <a:path w="32" h="32">
                      <a:moveTo>
                        <a:pt x="32" y="32"/>
                      </a:moveTo>
                      <a:lnTo>
                        <a:pt x="17" y="0"/>
                      </a:lnTo>
                      <a:lnTo>
                        <a:pt x="0" y="17"/>
                      </a:lnTo>
                      <a:lnTo>
                        <a:pt x="32" y="32"/>
                      </a:lnTo>
                      <a:close/>
                    </a:path>
                  </a:pathLst>
                </a:custGeom>
                <a:noFill/>
                <a:ln w="12700" cap="rnd">
                  <a:solidFill>
                    <a:srgbClr val="000000"/>
                  </a:solidFill>
                  <a:prstDash val="solid"/>
                  <a:round/>
                  <a:headEnd/>
                  <a:tailEnd/>
                </a:ln>
              </p:spPr>
              <p:txBody>
                <a:bodyPr/>
                <a:lstStyle/>
                <a:p>
                  <a:endParaRPr lang="fr-FR"/>
                </a:p>
              </p:txBody>
            </p:sp>
            <p:sp>
              <p:nvSpPr>
                <p:cNvPr id="17104" name="Oval 720"/>
                <p:cNvSpPr>
                  <a:spLocks noChangeArrowheads="1"/>
                </p:cNvSpPr>
                <p:nvPr/>
              </p:nvSpPr>
              <p:spPr bwMode="auto">
                <a:xfrm>
                  <a:off x="7346" y="23689"/>
                  <a:ext cx="82" cy="82"/>
                </a:xfrm>
                <a:prstGeom prst="ellipse">
                  <a:avLst/>
                </a:prstGeom>
                <a:noFill/>
                <a:ln w="12700" cap="rnd">
                  <a:solidFill>
                    <a:srgbClr val="000000"/>
                  </a:solidFill>
                  <a:round/>
                  <a:headEnd/>
                  <a:tailEnd/>
                </a:ln>
              </p:spPr>
              <p:txBody>
                <a:bodyPr/>
                <a:lstStyle/>
                <a:p>
                  <a:endParaRPr lang="fr-FR"/>
                </a:p>
              </p:txBody>
            </p:sp>
          </p:grpSp>
          <p:sp>
            <p:nvSpPr>
              <p:cNvPr id="17106" name="Rectangle 722"/>
              <p:cNvSpPr>
                <a:spLocks noChangeArrowheads="1"/>
              </p:cNvSpPr>
              <p:nvPr/>
            </p:nvSpPr>
            <p:spPr bwMode="auto">
              <a:xfrm>
                <a:off x="9961" y="23103"/>
                <a:ext cx="305" cy="182"/>
              </a:xfrm>
              <a:prstGeom prst="rect">
                <a:avLst/>
              </a:prstGeom>
              <a:noFill/>
              <a:ln w="9525">
                <a:noFill/>
                <a:miter lim="800000"/>
                <a:headEnd/>
                <a:tailEnd/>
              </a:ln>
            </p:spPr>
            <p:txBody>
              <a:bodyPr wrap="none" lIns="0" tIns="0" rIns="0" bIns="0">
                <a:spAutoFit/>
              </a:bodyPr>
              <a:lstStyle/>
              <a:p>
                <a:r>
                  <a:rPr lang="fr-FR" sz="1900">
                    <a:solidFill>
                      <a:srgbClr val="000000"/>
                    </a:solidFill>
                  </a:rPr>
                  <a:t>Univ</a:t>
                </a:r>
                <a:endParaRPr lang="fr-FR"/>
              </a:p>
            </p:txBody>
          </p:sp>
          <p:sp>
            <p:nvSpPr>
              <p:cNvPr id="17107" name="Rectangle 723"/>
              <p:cNvSpPr>
                <a:spLocks noChangeArrowheads="1"/>
              </p:cNvSpPr>
              <p:nvPr/>
            </p:nvSpPr>
            <p:spPr bwMode="auto">
              <a:xfrm>
                <a:off x="10304" y="23103"/>
                <a:ext cx="611" cy="182"/>
              </a:xfrm>
              <a:prstGeom prst="rect">
                <a:avLst/>
              </a:prstGeom>
              <a:noFill/>
              <a:ln w="9525">
                <a:noFill/>
                <a:miter lim="800000"/>
                <a:headEnd/>
                <a:tailEnd/>
              </a:ln>
            </p:spPr>
            <p:txBody>
              <a:bodyPr wrap="none" lIns="0" tIns="0" rIns="0" bIns="0">
                <a:spAutoFit/>
              </a:bodyPr>
              <a:lstStyle/>
              <a:p>
                <a:r>
                  <a:rPr lang="fr-FR" sz="1900">
                    <a:solidFill>
                      <a:srgbClr val="000000"/>
                    </a:solidFill>
                  </a:rPr>
                  <a:t>Belgrade</a:t>
                </a:r>
                <a:endParaRPr lang="fr-FR"/>
              </a:p>
            </p:txBody>
          </p:sp>
          <p:sp>
            <p:nvSpPr>
              <p:cNvPr id="17108" name="Rectangle 724"/>
              <p:cNvSpPr>
                <a:spLocks noChangeArrowheads="1"/>
              </p:cNvSpPr>
              <p:nvPr/>
            </p:nvSpPr>
            <p:spPr bwMode="auto">
              <a:xfrm>
                <a:off x="3524" y="23347"/>
                <a:ext cx="363" cy="182"/>
              </a:xfrm>
              <a:prstGeom prst="rect">
                <a:avLst/>
              </a:prstGeom>
              <a:noFill/>
              <a:ln w="9525">
                <a:noFill/>
                <a:miter lim="800000"/>
                <a:headEnd/>
                <a:tailEnd/>
              </a:ln>
            </p:spPr>
            <p:txBody>
              <a:bodyPr wrap="none" lIns="0" tIns="0" rIns="0" bIns="0">
                <a:spAutoFit/>
              </a:bodyPr>
              <a:lstStyle/>
              <a:p>
                <a:r>
                  <a:rPr lang="fr-FR" sz="1900">
                    <a:solidFill>
                      <a:srgbClr val="000000"/>
                    </a:solidFill>
                  </a:rPr>
                  <a:t>INRA</a:t>
                </a:r>
                <a:endParaRPr lang="fr-FR"/>
              </a:p>
            </p:txBody>
          </p:sp>
          <p:sp>
            <p:nvSpPr>
              <p:cNvPr id="17109" name="Rectangle 725"/>
              <p:cNvSpPr>
                <a:spLocks noChangeArrowheads="1"/>
              </p:cNvSpPr>
              <p:nvPr/>
            </p:nvSpPr>
            <p:spPr bwMode="auto">
              <a:xfrm>
                <a:off x="3577" y="21075"/>
                <a:ext cx="1119" cy="182"/>
              </a:xfrm>
              <a:prstGeom prst="rect">
                <a:avLst/>
              </a:prstGeom>
              <a:noFill/>
              <a:ln w="9525">
                <a:noFill/>
                <a:miter lim="800000"/>
                <a:headEnd/>
                <a:tailEnd/>
              </a:ln>
            </p:spPr>
            <p:txBody>
              <a:bodyPr wrap="none" lIns="0" tIns="0" rIns="0" bIns="0">
                <a:spAutoFit/>
              </a:bodyPr>
              <a:lstStyle/>
              <a:p>
                <a:r>
                  <a:rPr lang="fr-FR" sz="1900">
                    <a:solidFill>
                      <a:srgbClr val="000000"/>
                    </a:solidFill>
                  </a:rPr>
                  <a:t>Wageningen UR</a:t>
                </a:r>
                <a:endParaRPr lang="fr-FR"/>
              </a:p>
            </p:txBody>
          </p:sp>
          <p:sp>
            <p:nvSpPr>
              <p:cNvPr id="17110" name="Rectangle 726"/>
              <p:cNvSpPr>
                <a:spLocks noChangeArrowheads="1"/>
              </p:cNvSpPr>
              <p:nvPr/>
            </p:nvSpPr>
            <p:spPr bwMode="auto">
              <a:xfrm>
                <a:off x="3524" y="22127"/>
                <a:ext cx="245" cy="182"/>
              </a:xfrm>
              <a:prstGeom prst="rect">
                <a:avLst/>
              </a:prstGeom>
              <a:noFill/>
              <a:ln w="9525">
                <a:noFill/>
                <a:miter lim="800000"/>
                <a:headEnd/>
                <a:tailEnd/>
              </a:ln>
            </p:spPr>
            <p:txBody>
              <a:bodyPr wrap="none" lIns="0" tIns="0" rIns="0" bIns="0">
                <a:spAutoFit/>
              </a:bodyPr>
              <a:lstStyle/>
              <a:p>
                <a:r>
                  <a:rPr lang="fr-FR" sz="1900">
                    <a:solidFill>
                      <a:srgbClr val="000000"/>
                    </a:solidFill>
                  </a:rPr>
                  <a:t>Inst</a:t>
                </a:r>
                <a:endParaRPr lang="fr-FR"/>
              </a:p>
            </p:txBody>
          </p:sp>
          <p:sp>
            <p:nvSpPr>
              <p:cNvPr id="17111" name="Rectangle 727"/>
              <p:cNvSpPr>
                <a:spLocks noChangeArrowheads="1"/>
              </p:cNvSpPr>
              <p:nvPr/>
            </p:nvSpPr>
            <p:spPr bwMode="auto">
              <a:xfrm>
                <a:off x="3810" y="22127"/>
                <a:ext cx="390" cy="182"/>
              </a:xfrm>
              <a:prstGeom prst="rect">
                <a:avLst/>
              </a:prstGeom>
              <a:noFill/>
              <a:ln w="9525">
                <a:noFill/>
                <a:miter lim="800000"/>
                <a:headEnd/>
                <a:tailEnd/>
              </a:ln>
            </p:spPr>
            <p:txBody>
              <a:bodyPr wrap="none" lIns="0" tIns="0" rIns="0" bIns="0">
                <a:spAutoFit/>
              </a:bodyPr>
              <a:lstStyle/>
              <a:p>
                <a:r>
                  <a:rPr lang="fr-FR" sz="1900">
                    <a:solidFill>
                      <a:srgbClr val="000000"/>
                    </a:solidFill>
                  </a:rPr>
                  <a:t>Food </a:t>
                </a:r>
                <a:endParaRPr lang="fr-FR"/>
              </a:p>
            </p:txBody>
          </p:sp>
          <p:sp>
            <p:nvSpPr>
              <p:cNvPr id="17112" name="Rectangle 728"/>
              <p:cNvSpPr>
                <a:spLocks noChangeArrowheads="1"/>
              </p:cNvSpPr>
              <p:nvPr/>
            </p:nvSpPr>
            <p:spPr bwMode="auto">
              <a:xfrm>
                <a:off x="4193" y="22127"/>
                <a:ext cx="271" cy="182"/>
              </a:xfrm>
              <a:prstGeom prst="rect">
                <a:avLst/>
              </a:prstGeom>
              <a:noFill/>
              <a:ln w="9525">
                <a:noFill/>
                <a:miter lim="800000"/>
                <a:headEnd/>
                <a:tailEnd/>
              </a:ln>
            </p:spPr>
            <p:txBody>
              <a:bodyPr wrap="none" lIns="0" tIns="0" rIns="0" bIns="0">
                <a:spAutoFit/>
              </a:bodyPr>
              <a:lstStyle/>
              <a:p>
                <a:r>
                  <a:rPr lang="fr-FR" sz="1900">
                    <a:solidFill>
                      <a:srgbClr val="000000"/>
                    </a:solidFill>
                  </a:rPr>
                  <a:t>Res</a:t>
                </a:r>
                <a:endParaRPr lang="fr-FR"/>
              </a:p>
            </p:txBody>
          </p:sp>
          <p:sp>
            <p:nvSpPr>
              <p:cNvPr id="17113" name="Rectangle 729"/>
              <p:cNvSpPr>
                <a:spLocks noChangeArrowheads="1"/>
              </p:cNvSpPr>
              <p:nvPr/>
            </p:nvSpPr>
            <p:spPr bwMode="auto">
              <a:xfrm>
                <a:off x="7888" y="20478"/>
                <a:ext cx="313" cy="182"/>
              </a:xfrm>
              <a:prstGeom prst="rect">
                <a:avLst/>
              </a:prstGeom>
              <a:noFill/>
              <a:ln w="9525">
                <a:noFill/>
                <a:miter lim="800000"/>
                <a:headEnd/>
                <a:tailEnd/>
              </a:ln>
            </p:spPr>
            <p:txBody>
              <a:bodyPr wrap="none" lIns="0" tIns="0" rIns="0" bIns="0">
                <a:spAutoFit/>
              </a:bodyPr>
              <a:lstStyle/>
              <a:p>
                <a:r>
                  <a:rPr lang="fr-FR" sz="1900">
                    <a:solidFill>
                      <a:srgbClr val="000000"/>
                    </a:solidFill>
                  </a:rPr>
                  <a:t>MTT</a:t>
                </a:r>
                <a:endParaRPr lang="fr-FR"/>
              </a:p>
            </p:txBody>
          </p:sp>
          <p:sp>
            <p:nvSpPr>
              <p:cNvPr id="17114" name="Rectangle 730"/>
              <p:cNvSpPr>
                <a:spLocks noChangeArrowheads="1"/>
              </p:cNvSpPr>
              <p:nvPr/>
            </p:nvSpPr>
            <p:spPr bwMode="auto">
              <a:xfrm>
                <a:off x="3524" y="21761"/>
                <a:ext cx="305" cy="182"/>
              </a:xfrm>
              <a:prstGeom prst="rect">
                <a:avLst/>
              </a:prstGeom>
              <a:noFill/>
              <a:ln w="9525">
                <a:noFill/>
                <a:miter lim="800000"/>
                <a:headEnd/>
                <a:tailEnd/>
              </a:ln>
            </p:spPr>
            <p:txBody>
              <a:bodyPr wrap="none" lIns="0" tIns="0" rIns="0" bIns="0">
                <a:spAutoFit/>
              </a:bodyPr>
              <a:lstStyle/>
              <a:p>
                <a:r>
                  <a:rPr lang="fr-FR" sz="1900">
                    <a:solidFill>
                      <a:srgbClr val="000000"/>
                    </a:solidFill>
                  </a:rPr>
                  <a:t>Univ</a:t>
                </a:r>
                <a:endParaRPr lang="fr-FR"/>
              </a:p>
            </p:txBody>
          </p:sp>
          <p:sp>
            <p:nvSpPr>
              <p:cNvPr id="17115" name="Rectangle 731"/>
              <p:cNvSpPr>
                <a:spLocks noChangeArrowheads="1"/>
              </p:cNvSpPr>
              <p:nvPr/>
            </p:nvSpPr>
            <p:spPr bwMode="auto">
              <a:xfrm>
                <a:off x="3867" y="21761"/>
                <a:ext cx="415" cy="182"/>
              </a:xfrm>
              <a:prstGeom prst="rect">
                <a:avLst/>
              </a:prstGeom>
              <a:noFill/>
              <a:ln w="9525">
                <a:noFill/>
                <a:miter lim="800000"/>
                <a:headEnd/>
                <a:tailEnd/>
              </a:ln>
            </p:spPr>
            <p:txBody>
              <a:bodyPr wrap="none" lIns="0" tIns="0" rIns="0" bIns="0">
                <a:spAutoFit/>
              </a:bodyPr>
              <a:lstStyle/>
              <a:p>
                <a:r>
                  <a:rPr lang="fr-FR" sz="1900">
                    <a:solidFill>
                      <a:srgbClr val="000000"/>
                    </a:solidFill>
                  </a:rPr>
                  <a:t>Ghent</a:t>
                </a:r>
                <a:endParaRPr lang="fr-FR"/>
              </a:p>
            </p:txBody>
          </p:sp>
          <p:sp>
            <p:nvSpPr>
              <p:cNvPr id="17116" name="Rectangle 732"/>
              <p:cNvSpPr>
                <a:spLocks noChangeArrowheads="1"/>
              </p:cNvSpPr>
              <p:nvPr/>
            </p:nvSpPr>
            <p:spPr bwMode="auto">
              <a:xfrm>
                <a:off x="3524" y="22920"/>
                <a:ext cx="305" cy="182"/>
              </a:xfrm>
              <a:prstGeom prst="rect">
                <a:avLst/>
              </a:prstGeom>
              <a:noFill/>
              <a:ln w="9525">
                <a:noFill/>
                <a:miter lim="800000"/>
                <a:headEnd/>
                <a:tailEnd/>
              </a:ln>
            </p:spPr>
            <p:txBody>
              <a:bodyPr wrap="none" lIns="0" tIns="0" rIns="0" bIns="0">
                <a:spAutoFit/>
              </a:bodyPr>
              <a:lstStyle/>
              <a:p>
                <a:r>
                  <a:rPr lang="fr-FR" sz="1900">
                    <a:solidFill>
                      <a:srgbClr val="000000"/>
                    </a:solidFill>
                  </a:rPr>
                  <a:t>Univ</a:t>
                </a:r>
                <a:endParaRPr lang="fr-FR"/>
              </a:p>
            </p:txBody>
          </p:sp>
          <p:sp>
            <p:nvSpPr>
              <p:cNvPr id="17117" name="Rectangle 733"/>
              <p:cNvSpPr>
                <a:spLocks noChangeArrowheads="1"/>
              </p:cNvSpPr>
              <p:nvPr/>
            </p:nvSpPr>
            <p:spPr bwMode="auto">
              <a:xfrm>
                <a:off x="3867" y="22920"/>
                <a:ext cx="720" cy="182"/>
              </a:xfrm>
              <a:prstGeom prst="rect">
                <a:avLst/>
              </a:prstGeom>
              <a:noFill/>
              <a:ln w="9525">
                <a:noFill/>
                <a:miter lim="800000"/>
                <a:headEnd/>
                <a:tailEnd/>
              </a:ln>
            </p:spPr>
            <p:txBody>
              <a:bodyPr wrap="none" lIns="0" tIns="0" rIns="0" bIns="0">
                <a:spAutoFit/>
              </a:bodyPr>
              <a:lstStyle/>
              <a:p>
                <a:r>
                  <a:rPr lang="fr-FR" sz="1900">
                    <a:solidFill>
                      <a:srgbClr val="000000"/>
                    </a:solidFill>
                  </a:rPr>
                  <a:t>Greifswald</a:t>
                </a:r>
                <a:endParaRPr lang="fr-FR"/>
              </a:p>
            </p:txBody>
          </p:sp>
          <p:sp>
            <p:nvSpPr>
              <p:cNvPr id="17118" name="Rectangle 734"/>
              <p:cNvSpPr>
                <a:spLocks noChangeArrowheads="1"/>
              </p:cNvSpPr>
              <p:nvPr/>
            </p:nvSpPr>
            <p:spPr bwMode="auto">
              <a:xfrm>
                <a:off x="3584" y="21388"/>
                <a:ext cx="585" cy="182"/>
              </a:xfrm>
              <a:prstGeom prst="rect">
                <a:avLst/>
              </a:prstGeom>
              <a:noFill/>
              <a:ln w="9525">
                <a:noFill/>
                <a:miter lim="800000"/>
                <a:headEnd/>
                <a:tailEnd/>
              </a:ln>
            </p:spPr>
            <p:txBody>
              <a:bodyPr wrap="none" lIns="0" tIns="0" rIns="0" bIns="0">
                <a:spAutoFit/>
              </a:bodyPr>
              <a:lstStyle/>
              <a:p>
                <a:r>
                  <a:rPr lang="fr-FR" sz="1900">
                    <a:solidFill>
                      <a:srgbClr val="000000"/>
                    </a:solidFill>
                  </a:rPr>
                  <a:t>Teagasc</a:t>
                </a:r>
                <a:endParaRPr lang="fr-FR"/>
              </a:p>
            </p:txBody>
          </p:sp>
          <p:sp>
            <p:nvSpPr>
              <p:cNvPr id="17119" name="Rectangle 735"/>
              <p:cNvSpPr>
                <a:spLocks noChangeArrowheads="1"/>
              </p:cNvSpPr>
              <p:nvPr/>
            </p:nvSpPr>
            <p:spPr bwMode="auto">
              <a:xfrm>
                <a:off x="5143" y="20418"/>
                <a:ext cx="381" cy="182"/>
              </a:xfrm>
              <a:prstGeom prst="rect">
                <a:avLst/>
              </a:prstGeom>
              <a:noFill/>
              <a:ln w="9525">
                <a:noFill/>
                <a:miter lim="800000"/>
                <a:headEnd/>
                <a:tailEnd/>
              </a:ln>
            </p:spPr>
            <p:txBody>
              <a:bodyPr wrap="none" lIns="0" tIns="0" rIns="0" bIns="0">
                <a:spAutoFit/>
              </a:bodyPr>
              <a:lstStyle/>
              <a:p>
                <a:r>
                  <a:rPr lang="fr-FR" sz="1900">
                    <a:solidFill>
                      <a:srgbClr val="000000"/>
                    </a:solidFill>
                  </a:rPr>
                  <a:t>Tech </a:t>
                </a:r>
                <a:endParaRPr lang="fr-FR"/>
              </a:p>
            </p:txBody>
          </p:sp>
          <p:sp>
            <p:nvSpPr>
              <p:cNvPr id="17120" name="Rectangle 736"/>
              <p:cNvSpPr>
                <a:spLocks noChangeArrowheads="1"/>
              </p:cNvSpPr>
              <p:nvPr/>
            </p:nvSpPr>
            <p:spPr bwMode="auto">
              <a:xfrm>
                <a:off x="5520" y="20418"/>
                <a:ext cx="305" cy="182"/>
              </a:xfrm>
              <a:prstGeom prst="rect">
                <a:avLst/>
              </a:prstGeom>
              <a:noFill/>
              <a:ln w="9525">
                <a:noFill/>
                <a:miter lim="800000"/>
                <a:headEnd/>
                <a:tailEnd/>
              </a:ln>
            </p:spPr>
            <p:txBody>
              <a:bodyPr wrap="none" lIns="0" tIns="0" rIns="0" bIns="0">
                <a:spAutoFit/>
              </a:bodyPr>
              <a:lstStyle/>
              <a:p>
                <a:r>
                  <a:rPr lang="fr-FR" sz="1900">
                    <a:solidFill>
                      <a:srgbClr val="000000"/>
                    </a:solidFill>
                  </a:rPr>
                  <a:t>Univ</a:t>
                </a:r>
                <a:endParaRPr lang="fr-FR"/>
              </a:p>
            </p:txBody>
          </p:sp>
          <p:sp>
            <p:nvSpPr>
              <p:cNvPr id="17121" name="Rectangle 737"/>
              <p:cNvSpPr>
                <a:spLocks noChangeArrowheads="1"/>
              </p:cNvSpPr>
              <p:nvPr/>
            </p:nvSpPr>
            <p:spPr bwMode="auto">
              <a:xfrm>
                <a:off x="5862" y="20418"/>
                <a:ext cx="619" cy="182"/>
              </a:xfrm>
              <a:prstGeom prst="rect">
                <a:avLst/>
              </a:prstGeom>
              <a:noFill/>
              <a:ln w="9525">
                <a:noFill/>
                <a:miter lim="800000"/>
                <a:headEnd/>
                <a:tailEnd/>
              </a:ln>
            </p:spPr>
            <p:txBody>
              <a:bodyPr wrap="none" lIns="0" tIns="0" rIns="0" bIns="0">
                <a:spAutoFit/>
              </a:bodyPr>
              <a:lstStyle/>
              <a:p>
                <a:r>
                  <a:rPr lang="fr-FR" sz="1900">
                    <a:solidFill>
                      <a:srgbClr val="000000"/>
                    </a:solidFill>
                  </a:rPr>
                  <a:t>Denmark</a:t>
                </a:r>
                <a:endParaRPr lang="fr-FR"/>
              </a:p>
            </p:txBody>
          </p:sp>
          <p:sp>
            <p:nvSpPr>
              <p:cNvPr id="17122" name="Rectangle 738"/>
              <p:cNvSpPr>
                <a:spLocks noChangeArrowheads="1"/>
              </p:cNvSpPr>
              <p:nvPr/>
            </p:nvSpPr>
            <p:spPr bwMode="auto">
              <a:xfrm>
                <a:off x="3677" y="24080"/>
                <a:ext cx="363" cy="182"/>
              </a:xfrm>
              <a:prstGeom prst="rect">
                <a:avLst/>
              </a:prstGeom>
              <a:noFill/>
              <a:ln w="9525">
                <a:noFill/>
                <a:miter lim="800000"/>
                <a:headEnd/>
                <a:tailEnd/>
              </a:ln>
            </p:spPr>
            <p:txBody>
              <a:bodyPr wrap="none" lIns="0" tIns="0" rIns="0" bIns="0">
                <a:spAutoFit/>
              </a:bodyPr>
              <a:lstStyle/>
              <a:p>
                <a:r>
                  <a:rPr lang="fr-FR" sz="1900">
                    <a:solidFill>
                      <a:srgbClr val="000000"/>
                    </a:solidFill>
                  </a:rPr>
                  <a:t>CSIC</a:t>
                </a:r>
                <a:endParaRPr lang="fr-FR"/>
              </a:p>
            </p:txBody>
          </p:sp>
          <p:sp>
            <p:nvSpPr>
              <p:cNvPr id="17123" name="Rectangle 739"/>
              <p:cNvSpPr>
                <a:spLocks noChangeArrowheads="1"/>
              </p:cNvSpPr>
              <p:nvPr/>
            </p:nvSpPr>
            <p:spPr bwMode="auto">
              <a:xfrm>
                <a:off x="3554" y="23714"/>
                <a:ext cx="1008" cy="182"/>
              </a:xfrm>
              <a:prstGeom prst="rect">
                <a:avLst/>
              </a:prstGeom>
              <a:noFill/>
              <a:ln w="9525">
                <a:noFill/>
                <a:miter lim="800000"/>
                <a:headEnd/>
                <a:tailEnd/>
              </a:ln>
            </p:spPr>
            <p:txBody>
              <a:bodyPr wrap="none" lIns="0" tIns="0" rIns="0" bIns="0">
                <a:spAutoFit/>
              </a:bodyPr>
              <a:lstStyle/>
              <a:p>
                <a:r>
                  <a:rPr lang="fr-FR" sz="1900">
                    <a:solidFill>
                      <a:srgbClr val="000000"/>
                    </a:solidFill>
                  </a:rPr>
                  <a:t>AgroParisTech</a:t>
                </a:r>
                <a:endParaRPr lang="fr-FR"/>
              </a:p>
            </p:txBody>
          </p:sp>
          <p:sp>
            <p:nvSpPr>
              <p:cNvPr id="17124" name="Rectangle 740"/>
              <p:cNvSpPr>
                <a:spLocks noChangeArrowheads="1"/>
              </p:cNvSpPr>
              <p:nvPr/>
            </p:nvSpPr>
            <p:spPr bwMode="auto">
              <a:xfrm>
                <a:off x="4563" y="24935"/>
                <a:ext cx="804" cy="182"/>
              </a:xfrm>
              <a:prstGeom prst="rect">
                <a:avLst/>
              </a:prstGeom>
              <a:noFill/>
              <a:ln w="9525">
                <a:noFill/>
                <a:miter lim="800000"/>
                <a:headEnd/>
                <a:tailEnd/>
              </a:ln>
            </p:spPr>
            <p:txBody>
              <a:bodyPr wrap="none" lIns="0" tIns="0" rIns="0" bIns="0">
                <a:spAutoFit/>
              </a:bodyPr>
              <a:lstStyle/>
              <a:p>
                <a:r>
                  <a:rPr lang="fr-FR" sz="1900">
                    <a:solidFill>
                      <a:srgbClr val="000000"/>
                    </a:solidFill>
                  </a:rPr>
                  <a:t>Milan State </a:t>
                </a:r>
                <a:endParaRPr lang="fr-FR"/>
              </a:p>
            </p:txBody>
          </p:sp>
          <p:sp>
            <p:nvSpPr>
              <p:cNvPr id="17125" name="Rectangle 741"/>
              <p:cNvSpPr>
                <a:spLocks noChangeArrowheads="1"/>
              </p:cNvSpPr>
              <p:nvPr/>
            </p:nvSpPr>
            <p:spPr bwMode="auto">
              <a:xfrm>
                <a:off x="5358" y="24935"/>
                <a:ext cx="305" cy="182"/>
              </a:xfrm>
              <a:prstGeom prst="rect">
                <a:avLst/>
              </a:prstGeom>
              <a:noFill/>
              <a:ln w="9525">
                <a:noFill/>
                <a:miter lim="800000"/>
                <a:headEnd/>
                <a:tailEnd/>
              </a:ln>
            </p:spPr>
            <p:txBody>
              <a:bodyPr wrap="none" lIns="0" tIns="0" rIns="0" bIns="0">
                <a:spAutoFit/>
              </a:bodyPr>
              <a:lstStyle/>
              <a:p>
                <a:r>
                  <a:rPr lang="fr-FR" sz="1900">
                    <a:solidFill>
                      <a:srgbClr val="000000"/>
                    </a:solidFill>
                  </a:rPr>
                  <a:t>Univ</a:t>
                </a:r>
                <a:endParaRPr lang="fr-FR"/>
              </a:p>
            </p:txBody>
          </p:sp>
          <p:sp>
            <p:nvSpPr>
              <p:cNvPr id="17126" name="Rectangle 742"/>
              <p:cNvSpPr>
                <a:spLocks noChangeArrowheads="1"/>
              </p:cNvSpPr>
              <p:nvPr/>
            </p:nvSpPr>
            <p:spPr bwMode="auto">
              <a:xfrm>
                <a:off x="5813" y="25118"/>
                <a:ext cx="305" cy="182"/>
              </a:xfrm>
              <a:prstGeom prst="rect">
                <a:avLst/>
              </a:prstGeom>
              <a:noFill/>
              <a:ln w="9525">
                <a:noFill/>
                <a:miter lim="800000"/>
                <a:headEnd/>
                <a:tailEnd/>
              </a:ln>
            </p:spPr>
            <p:txBody>
              <a:bodyPr wrap="none" lIns="0" tIns="0" rIns="0" bIns="0">
                <a:spAutoFit/>
              </a:bodyPr>
              <a:lstStyle/>
              <a:p>
                <a:r>
                  <a:rPr lang="fr-FR" sz="1900">
                    <a:solidFill>
                      <a:srgbClr val="000000"/>
                    </a:solidFill>
                  </a:rPr>
                  <a:t>Univ</a:t>
                </a:r>
                <a:endParaRPr lang="fr-FR"/>
              </a:p>
            </p:txBody>
          </p:sp>
          <p:sp>
            <p:nvSpPr>
              <p:cNvPr id="17127" name="Rectangle 743"/>
              <p:cNvSpPr>
                <a:spLocks noChangeArrowheads="1"/>
              </p:cNvSpPr>
              <p:nvPr/>
            </p:nvSpPr>
            <p:spPr bwMode="auto">
              <a:xfrm>
                <a:off x="6155" y="25118"/>
                <a:ext cx="560" cy="182"/>
              </a:xfrm>
              <a:prstGeom prst="rect">
                <a:avLst/>
              </a:prstGeom>
              <a:noFill/>
              <a:ln w="9525">
                <a:noFill/>
                <a:miter lim="800000"/>
                <a:headEnd/>
                <a:tailEnd/>
              </a:ln>
            </p:spPr>
            <p:txBody>
              <a:bodyPr wrap="none" lIns="0" tIns="0" rIns="0" bIns="0">
                <a:spAutoFit/>
              </a:bodyPr>
              <a:lstStyle/>
              <a:p>
                <a:r>
                  <a:rPr lang="fr-FR" sz="1900">
                    <a:solidFill>
                      <a:srgbClr val="000000"/>
                    </a:solidFill>
                  </a:rPr>
                  <a:t>Bologna</a:t>
                </a:r>
                <a:endParaRPr lang="fr-FR"/>
              </a:p>
            </p:txBody>
          </p:sp>
          <p:sp>
            <p:nvSpPr>
              <p:cNvPr id="17128" name="Rectangle 744"/>
              <p:cNvSpPr>
                <a:spLocks noChangeArrowheads="1"/>
              </p:cNvSpPr>
              <p:nvPr/>
            </p:nvSpPr>
            <p:spPr bwMode="auto">
              <a:xfrm>
                <a:off x="4837" y="20728"/>
                <a:ext cx="730" cy="182"/>
              </a:xfrm>
              <a:prstGeom prst="rect">
                <a:avLst/>
              </a:prstGeom>
              <a:noFill/>
              <a:ln w="9525">
                <a:noFill/>
                <a:miter lim="800000"/>
                <a:headEnd/>
                <a:tailEnd/>
              </a:ln>
            </p:spPr>
            <p:txBody>
              <a:bodyPr wrap="none" lIns="0" tIns="0" rIns="0" bIns="0">
                <a:spAutoFit/>
              </a:bodyPr>
              <a:lstStyle/>
              <a:p>
                <a:r>
                  <a:rPr lang="fr-FR" sz="1900">
                    <a:solidFill>
                      <a:srgbClr val="000000"/>
                    </a:solidFill>
                  </a:rPr>
                  <a:t>Norwegian</a:t>
                </a:r>
                <a:endParaRPr lang="fr-FR"/>
              </a:p>
            </p:txBody>
          </p:sp>
          <p:sp>
            <p:nvSpPr>
              <p:cNvPr id="17129" name="Rectangle 745"/>
              <p:cNvSpPr>
                <a:spLocks noChangeArrowheads="1"/>
              </p:cNvSpPr>
              <p:nvPr/>
            </p:nvSpPr>
            <p:spPr bwMode="auto">
              <a:xfrm>
                <a:off x="5599" y="20728"/>
                <a:ext cx="305" cy="182"/>
              </a:xfrm>
              <a:prstGeom prst="rect">
                <a:avLst/>
              </a:prstGeom>
              <a:noFill/>
              <a:ln w="9525">
                <a:noFill/>
                <a:miter lim="800000"/>
                <a:headEnd/>
                <a:tailEnd/>
              </a:ln>
            </p:spPr>
            <p:txBody>
              <a:bodyPr wrap="none" lIns="0" tIns="0" rIns="0" bIns="0">
                <a:spAutoFit/>
              </a:bodyPr>
              <a:lstStyle/>
              <a:p>
                <a:r>
                  <a:rPr lang="fr-FR" sz="1900">
                    <a:solidFill>
                      <a:srgbClr val="000000"/>
                    </a:solidFill>
                  </a:rPr>
                  <a:t>Univ</a:t>
                </a:r>
                <a:endParaRPr lang="fr-FR"/>
              </a:p>
            </p:txBody>
          </p:sp>
          <p:sp>
            <p:nvSpPr>
              <p:cNvPr id="17130" name="Rectangle 746"/>
              <p:cNvSpPr>
                <a:spLocks noChangeArrowheads="1"/>
              </p:cNvSpPr>
              <p:nvPr/>
            </p:nvSpPr>
            <p:spPr bwMode="auto">
              <a:xfrm>
                <a:off x="5940" y="20728"/>
                <a:ext cx="288" cy="182"/>
              </a:xfrm>
              <a:prstGeom prst="rect">
                <a:avLst/>
              </a:prstGeom>
              <a:noFill/>
              <a:ln w="9525">
                <a:noFill/>
                <a:miter lim="800000"/>
                <a:headEnd/>
                <a:tailEnd/>
              </a:ln>
            </p:spPr>
            <p:txBody>
              <a:bodyPr wrap="none" lIns="0" tIns="0" rIns="0" bIns="0">
                <a:spAutoFit/>
              </a:bodyPr>
              <a:lstStyle/>
              <a:p>
                <a:r>
                  <a:rPr lang="fr-FR" sz="1900">
                    <a:solidFill>
                      <a:srgbClr val="000000"/>
                    </a:solidFill>
                  </a:rPr>
                  <a:t>Life </a:t>
                </a:r>
                <a:endParaRPr lang="fr-FR"/>
              </a:p>
            </p:txBody>
          </p:sp>
          <p:sp>
            <p:nvSpPr>
              <p:cNvPr id="17131" name="Rectangle 747"/>
              <p:cNvSpPr>
                <a:spLocks noChangeArrowheads="1"/>
              </p:cNvSpPr>
              <p:nvPr/>
            </p:nvSpPr>
            <p:spPr bwMode="auto">
              <a:xfrm>
                <a:off x="6225" y="20728"/>
                <a:ext cx="211" cy="182"/>
              </a:xfrm>
              <a:prstGeom prst="rect">
                <a:avLst/>
              </a:prstGeom>
              <a:noFill/>
              <a:ln w="9525">
                <a:noFill/>
                <a:miter lim="800000"/>
                <a:headEnd/>
                <a:tailEnd/>
              </a:ln>
            </p:spPr>
            <p:txBody>
              <a:bodyPr wrap="none" lIns="0" tIns="0" rIns="0" bIns="0">
                <a:spAutoFit/>
              </a:bodyPr>
              <a:lstStyle/>
              <a:p>
                <a:r>
                  <a:rPr lang="fr-FR" sz="1900">
                    <a:solidFill>
                      <a:srgbClr val="000000"/>
                    </a:solidFill>
                  </a:rPr>
                  <a:t>Sci</a:t>
                </a:r>
                <a:endParaRPr lang="fr-FR"/>
              </a:p>
            </p:txBody>
          </p:sp>
          <p:sp>
            <p:nvSpPr>
              <p:cNvPr id="17132" name="Rectangle 748"/>
              <p:cNvSpPr>
                <a:spLocks noChangeArrowheads="1"/>
              </p:cNvSpPr>
              <p:nvPr/>
            </p:nvSpPr>
            <p:spPr bwMode="auto">
              <a:xfrm>
                <a:off x="9610" y="22798"/>
                <a:ext cx="415" cy="182"/>
              </a:xfrm>
              <a:prstGeom prst="rect">
                <a:avLst/>
              </a:prstGeom>
              <a:noFill/>
              <a:ln w="9525">
                <a:noFill/>
                <a:miter lim="800000"/>
                <a:headEnd/>
                <a:tailEnd/>
              </a:ln>
            </p:spPr>
            <p:txBody>
              <a:bodyPr wrap="none" lIns="0" tIns="0" rIns="0" bIns="0">
                <a:spAutoFit/>
              </a:bodyPr>
              <a:lstStyle/>
              <a:p>
                <a:r>
                  <a:rPr lang="fr-FR" sz="1900">
                    <a:solidFill>
                      <a:srgbClr val="000000"/>
                    </a:solidFill>
                  </a:rPr>
                  <a:t>Polish</a:t>
                </a:r>
                <a:endParaRPr lang="fr-FR"/>
              </a:p>
            </p:txBody>
          </p:sp>
          <p:sp>
            <p:nvSpPr>
              <p:cNvPr id="17133" name="Rectangle 749"/>
              <p:cNvSpPr>
                <a:spLocks noChangeArrowheads="1"/>
              </p:cNvSpPr>
              <p:nvPr/>
            </p:nvSpPr>
            <p:spPr bwMode="auto">
              <a:xfrm>
                <a:off x="10063" y="22798"/>
                <a:ext cx="635" cy="182"/>
              </a:xfrm>
              <a:prstGeom prst="rect">
                <a:avLst/>
              </a:prstGeom>
              <a:noFill/>
              <a:ln w="9525">
                <a:noFill/>
                <a:miter lim="800000"/>
                <a:headEnd/>
                <a:tailEnd/>
              </a:ln>
            </p:spPr>
            <p:txBody>
              <a:bodyPr wrap="none" lIns="0" tIns="0" rIns="0" bIns="0">
                <a:spAutoFit/>
              </a:bodyPr>
              <a:lstStyle/>
              <a:p>
                <a:r>
                  <a:rPr lang="fr-FR" sz="1900">
                    <a:solidFill>
                      <a:srgbClr val="000000"/>
                    </a:solidFill>
                  </a:rPr>
                  <a:t>Academy</a:t>
                </a:r>
                <a:endParaRPr lang="fr-FR"/>
              </a:p>
            </p:txBody>
          </p:sp>
          <p:sp>
            <p:nvSpPr>
              <p:cNvPr id="17134" name="Rectangle 750"/>
              <p:cNvSpPr>
                <a:spLocks noChangeArrowheads="1"/>
              </p:cNvSpPr>
              <p:nvPr/>
            </p:nvSpPr>
            <p:spPr bwMode="auto">
              <a:xfrm>
                <a:off x="10731" y="22798"/>
                <a:ext cx="169" cy="182"/>
              </a:xfrm>
              <a:prstGeom prst="rect">
                <a:avLst/>
              </a:prstGeom>
              <a:noFill/>
              <a:ln w="9525">
                <a:noFill/>
                <a:miter lim="800000"/>
                <a:headEnd/>
                <a:tailEnd/>
              </a:ln>
            </p:spPr>
            <p:txBody>
              <a:bodyPr wrap="none" lIns="0" tIns="0" rIns="0" bIns="0">
                <a:spAutoFit/>
              </a:bodyPr>
              <a:lstStyle/>
              <a:p>
                <a:r>
                  <a:rPr lang="fr-FR" sz="1900">
                    <a:solidFill>
                      <a:srgbClr val="000000"/>
                    </a:solidFill>
                  </a:rPr>
                  <a:t>of </a:t>
                </a:r>
                <a:endParaRPr lang="fr-FR"/>
              </a:p>
            </p:txBody>
          </p:sp>
          <p:sp>
            <p:nvSpPr>
              <p:cNvPr id="17135" name="Rectangle 751"/>
              <p:cNvSpPr>
                <a:spLocks noChangeArrowheads="1"/>
              </p:cNvSpPr>
              <p:nvPr/>
            </p:nvSpPr>
            <p:spPr bwMode="auto">
              <a:xfrm>
                <a:off x="10898" y="22798"/>
                <a:ext cx="211" cy="182"/>
              </a:xfrm>
              <a:prstGeom prst="rect">
                <a:avLst/>
              </a:prstGeom>
              <a:noFill/>
              <a:ln w="9525">
                <a:noFill/>
                <a:miter lim="800000"/>
                <a:headEnd/>
                <a:tailEnd/>
              </a:ln>
            </p:spPr>
            <p:txBody>
              <a:bodyPr wrap="none" lIns="0" tIns="0" rIns="0" bIns="0">
                <a:spAutoFit/>
              </a:bodyPr>
              <a:lstStyle/>
              <a:p>
                <a:r>
                  <a:rPr lang="fr-FR" sz="1900">
                    <a:solidFill>
                      <a:srgbClr val="000000"/>
                    </a:solidFill>
                  </a:rPr>
                  <a:t>Sci</a:t>
                </a:r>
                <a:endParaRPr lang="fr-FR"/>
              </a:p>
            </p:txBody>
          </p:sp>
          <p:sp>
            <p:nvSpPr>
              <p:cNvPr id="17136" name="Rectangle 752"/>
              <p:cNvSpPr>
                <a:spLocks noChangeArrowheads="1"/>
              </p:cNvSpPr>
              <p:nvPr/>
            </p:nvSpPr>
            <p:spPr bwMode="auto">
              <a:xfrm>
                <a:off x="3524" y="22492"/>
                <a:ext cx="858" cy="182"/>
              </a:xfrm>
              <a:prstGeom prst="rect">
                <a:avLst/>
              </a:prstGeom>
              <a:noFill/>
              <a:ln w="9525">
                <a:noFill/>
                <a:miter lim="800000"/>
                <a:headEnd/>
                <a:tailEnd/>
              </a:ln>
            </p:spPr>
            <p:txBody>
              <a:bodyPr wrap="none" lIns="0" tIns="0" rIns="0" bIns="0">
                <a:spAutoFit/>
              </a:bodyPr>
              <a:lstStyle/>
              <a:p>
                <a:r>
                  <a:rPr lang="fr-FR" sz="1900">
                    <a:solidFill>
                      <a:srgbClr val="000000"/>
                    </a:solidFill>
                  </a:rPr>
                  <a:t>Leatherhead</a:t>
                </a:r>
                <a:endParaRPr lang="fr-FR"/>
              </a:p>
            </p:txBody>
          </p:sp>
          <p:sp>
            <p:nvSpPr>
              <p:cNvPr id="17137" name="Rectangle 753"/>
              <p:cNvSpPr>
                <a:spLocks noChangeArrowheads="1"/>
              </p:cNvSpPr>
              <p:nvPr/>
            </p:nvSpPr>
            <p:spPr bwMode="auto">
              <a:xfrm>
                <a:off x="4409" y="22492"/>
                <a:ext cx="390" cy="182"/>
              </a:xfrm>
              <a:prstGeom prst="rect">
                <a:avLst/>
              </a:prstGeom>
              <a:noFill/>
              <a:ln w="9525">
                <a:noFill/>
                <a:miter lim="800000"/>
                <a:headEnd/>
                <a:tailEnd/>
              </a:ln>
            </p:spPr>
            <p:txBody>
              <a:bodyPr wrap="none" lIns="0" tIns="0" rIns="0" bIns="0">
                <a:spAutoFit/>
              </a:bodyPr>
              <a:lstStyle/>
              <a:p>
                <a:r>
                  <a:rPr lang="fr-FR" sz="1900">
                    <a:solidFill>
                      <a:srgbClr val="000000"/>
                    </a:solidFill>
                  </a:rPr>
                  <a:t>Food </a:t>
                </a:r>
                <a:endParaRPr lang="fr-FR"/>
              </a:p>
            </p:txBody>
          </p:sp>
          <p:sp>
            <p:nvSpPr>
              <p:cNvPr id="17138" name="Rectangle 754"/>
              <p:cNvSpPr>
                <a:spLocks noChangeArrowheads="1"/>
              </p:cNvSpPr>
              <p:nvPr/>
            </p:nvSpPr>
            <p:spPr bwMode="auto">
              <a:xfrm>
                <a:off x="4791" y="22492"/>
                <a:ext cx="271" cy="182"/>
              </a:xfrm>
              <a:prstGeom prst="rect">
                <a:avLst/>
              </a:prstGeom>
              <a:noFill/>
              <a:ln w="9525">
                <a:noFill/>
                <a:miter lim="800000"/>
                <a:headEnd/>
                <a:tailEnd/>
              </a:ln>
            </p:spPr>
            <p:txBody>
              <a:bodyPr wrap="none" lIns="0" tIns="0" rIns="0" bIns="0">
                <a:spAutoFit/>
              </a:bodyPr>
              <a:lstStyle/>
              <a:p>
                <a:r>
                  <a:rPr lang="fr-FR" sz="1900">
                    <a:solidFill>
                      <a:srgbClr val="000000"/>
                    </a:solidFill>
                  </a:rPr>
                  <a:t>Res</a:t>
                </a:r>
                <a:endParaRPr lang="fr-FR"/>
              </a:p>
            </p:txBody>
          </p:sp>
          <p:grpSp>
            <p:nvGrpSpPr>
              <p:cNvPr id="17157" name="Group 773"/>
              <p:cNvGrpSpPr>
                <a:grpSpLocks/>
              </p:cNvGrpSpPr>
              <p:nvPr/>
            </p:nvGrpSpPr>
            <p:grpSpPr bwMode="auto">
              <a:xfrm>
                <a:off x="5918" y="22808"/>
                <a:ext cx="164" cy="164"/>
                <a:chOff x="5918" y="22808"/>
                <a:chExt cx="164" cy="164"/>
              </a:xfrm>
            </p:grpSpPr>
            <p:sp>
              <p:nvSpPr>
                <p:cNvPr id="17139" name="Freeform 755"/>
                <p:cNvSpPr>
                  <a:spLocks/>
                </p:cNvSpPr>
                <p:nvPr/>
              </p:nvSpPr>
              <p:spPr bwMode="auto">
                <a:xfrm>
                  <a:off x="6049" y="22879"/>
                  <a:ext cx="33" cy="23"/>
                </a:xfrm>
                <a:custGeom>
                  <a:avLst/>
                  <a:gdLst/>
                  <a:ahLst/>
                  <a:cxnLst>
                    <a:cxn ang="0">
                      <a:pos x="33" y="11"/>
                    </a:cxn>
                    <a:cxn ang="0">
                      <a:pos x="0" y="0"/>
                    </a:cxn>
                    <a:cxn ang="0">
                      <a:pos x="0" y="23"/>
                    </a:cxn>
                    <a:cxn ang="0">
                      <a:pos x="33" y="11"/>
                    </a:cxn>
                  </a:cxnLst>
                  <a:rect l="0" t="0" r="r" b="b"/>
                  <a:pathLst>
                    <a:path w="33" h="23">
                      <a:moveTo>
                        <a:pt x="33" y="11"/>
                      </a:moveTo>
                      <a:lnTo>
                        <a:pt x="0" y="0"/>
                      </a:lnTo>
                      <a:lnTo>
                        <a:pt x="0" y="23"/>
                      </a:lnTo>
                      <a:lnTo>
                        <a:pt x="33" y="11"/>
                      </a:lnTo>
                      <a:close/>
                    </a:path>
                  </a:pathLst>
                </a:custGeom>
                <a:solidFill>
                  <a:srgbClr val="FFFF00"/>
                </a:solidFill>
                <a:ln w="9525">
                  <a:noFill/>
                  <a:round/>
                  <a:headEnd/>
                  <a:tailEnd/>
                </a:ln>
              </p:spPr>
              <p:txBody>
                <a:bodyPr/>
                <a:lstStyle/>
                <a:p>
                  <a:endParaRPr lang="fr-FR"/>
                </a:p>
              </p:txBody>
            </p:sp>
            <p:sp>
              <p:nvSpPr>
                <p:cNvPr id="17140" name="Freeform 756"/>
                <p:cNvSpPr>
                  <a:spLocks/>
                </p:cNvSpPr>
                <p:nvPr/>
              </p:nvSpPr>
              <p:spPr bwMode="auto">
                <a:xfrm>
                  <a:off x="6026" y="22832"/>
                  <a:ext cx="32" cy="32"/>
                </a:xfrm>
                <a:custGeom>
                  <a:avLst/>
                  <a:gdLst/>
                  <a:ahLst/>
                  <a:cxnLst>
                    <a:cxn ang="0">
                      <a:pos x="32" y="0"/>
                    </a:cxn>
                    <a:cxn ang="0">
                      <a:pos x="0" y="15"/>
                    </a:cxn>
                    <a:cxn ang="0">
                      <a:pos x="17" y="32"/>
                    </a:cxn>
                    <a:cxn ang="0">
                      <a:pos x="32" y="0"/>
                    </a:cxn>
                  </a:cxnLst>
                  <a:rect l="0" t="0" r="r" b="b"/>
                  <a:pathLst>
                    <a:path w="32" h="32">
                      <a:moveTo>
                        <a:pt x="32" y="0"/>
                      </a:moveTo>
                      <a:lnTo>
                        <a:pt x="0" y="15"/>
                      </a:lnTo>
                      <a:lnTo>
                        <a:pt x="17" y="32"/>
                      </a:lnTo>
                      <a:lnTo>
                        <a:pt x="32" y="0"/>
                      </a:lnTo>
                      <a:close/>
                    </a:path>
                  </a:pathLst>
                </a:custGeom>
                <a:solidFill>
                  <a:srgbClr val="FFFF00"/>
                </a:solidFill>
                <a:ln w="9525">
                  <a:noFill/>
                  <a:round/>
                  <a:headEnd/>
                  <a:tailEnd/>
                </a:ln>
              </p:spPr>
              <p:txBody>
                <a:bodyPr/>
                <a:lstStyle/>
                <a:p>
                  <a:endParaRPr lang="fr-FR"/>
                </a:p>
              </p:txBody>
            </p:sp>
            <p:sp>
              <p:nvSpPr>
                <p:cNvPr id="17141" name="Freeform 757"/>
                <p:cNvSpPr>
                  <a:spLocks/>
                </p:cNvSpPr>
                <p:nvPr/>
              </p:nvSpPr>
              <p:spPr bwMode="auto">
                <a:xfrm>
                  <a:off x="5988" y="22808"/>
                  <a:ext cx="24" cy="33"/>
                </a:xfrm>
                <a:custGeom>
                  <a:avLst/>
                  <a:gdLst/>
                  <a:ahLst/>
                  <a:cxnLst>
                    <a:cxn ang="0">
                      <a:pos x="12" y="0"/>
                    </a:cxn>
                    <a:cxn ang="0">
                      <a:pos x="0" y="33"/>
                    </a:cxn>
                    <a:cxn ang="0">
                      <a:pos x="24" y="33"/>
                    </a:cxn>
                    <a:cxn ang="0">
                      <a:pos x="12" y="0"/>
                    </a:cxn>
                  </a:cxnLst>
                  <a:rect l="0" t="0" r="r" b="b"/>
                  <a:pathLst>
                    <a:path w="24" h="33">
                      <a:moveTo>
                        <a:pt x="12" y="0"/>
                      </a:moveTo>
                      <a:lnTo>
                        <a:pt x="0" y="33"/>
                      </a:lnTo>
                      <a:lnTo>
                        <a:pt x="24" y="33"/>
                      </a:lnTo>
                      <a:lnTo>
                        <a:pt x="12" y="0"/>
                      </a:lnTo>
                      <a:close/>
                    </a:path>
                  </a:pathLst>
                </a:custGeom>
                <a:solidFill>
                  <a:srgbClr val="FFFF00"/>
                </a:solidFill>
                <a:ln w="9525">
                  <a:noFill/>
                  <a:round/>
                  <a:headEnd/>
                  <a:tailEnd/>
                </a:ln>
              </p:spPr>
              <p:txBody>
                <a:bodyPr/>
                <a:lstStyle/>
                <a:p>
                  <a:endParaRPr lang="fr-FR"/>
                </a:p>
              </p:txBody>
            </p:sp>
            <p:sp>
              <p:nvSpPr>
                <p:cNvPr id="17142" name="Freeform 758"/>
                <p:cNvSpPr>
                  <a:spLocks/>
                </p:cNvSpPr>
                <p:nvPr/>
              </p:nvSpPr>
              <p:spPr bwMode="auto">
                <a:xfrm>
                  <a:off x="5942" y="22832"/>
                  <a:ext cx="31" cy="32"/>
                </a:xfrm>
                <a:custGeom>
                  <a:avLst/>
                  <a:gdLst/>
                  <a:ahLst/>
                  <a:cxnLst>
                    <a:cxn ang="0">
                      <a:pos x="0" y="0"/>
                    </a:cxn>
                    <a:cxn ang="0">
                      <a:pos x="15" y="32"/>
                    </a:cxn>
                    <a:cxn ang="0">
                      <a:pos x="31" y="15"/>
                    </a:cxn>
                    <a:cxn ang="0">
                      <a:pos x="0" y="0"/>
                    </a:cxn>
                  </a:cxnLst>
                  <a:rect l="0" t="0" r="r" b="b"/>
                  <a:pathLst>
                    <a:path w="31" h="32">
                      <a:moveTo>
                        <a:pt x="0" y="0"/>
                      </a:moveTo>
                      <a:lnTo>
                        <a:pt x="15" y="32"/>
                      </a:lnTo>
                      <a:lnTo>
                        <a:pt x="31" y="15"/>
                      </a:lnTo>
                      <a:lnTo>
                        <a:pt x="0" y="0"/>
                      </a:lnTo>
                      <a:close/>
                    </a:path>
                  </a:pathLst>
                </a:custGeom>
                <a:solidFill>
                  <a:srgbClr val="FFFF00"/>
                </a:solidFill>
                <a:ln w="9525">
                  <a:noFill/>
                  <a:round/>
                  <a:headEnd/>
                  <a:tailEnd/>
                </a:ln>
              </p:spPr>
              <p:txBody>
                <a:bodyPr/>
                <a:lstStyle/>
                <a:p>
                  <a:endParaRPr lang="fr-FR"/>
                </a:p>
              </p:txBody>
            </p:sp>
            <p:sp>
              <p:nvSpPr>
                <p:cNvPr id="17143" name="Freeform 759"/>
                <p:cNvSpPr>
                  <a:spLocks/>
                </p:cNvSpPr>
                <p:nvPr/>
              </p:nvSpPr>
              <p:spPr bwMode="auto">
                <a:xfrm>
                  <a:off x="5918" y="22879"/>
                  <a:ext cx="33" cy="23"/>
                </a:xfrm>
                <a:custGeom>
                  <a:avLst/>
                  <a:gdLst/>
                  <a:ahLst/>
                  <a:cxnLst>
                    <a:cxn ang="0">
                      <a:pos x="0" y="11"/>
                    </a:cxn>
                    <a:cxn ang="0">
                      <a:pos x="33" y="23"/>
                    </a:cxn>
                    <a:cxn ang="0">
                      <a:pos x="33" y="0"/>
                    </a:cxn>
                    <a:cxn ang="0">
                      <a:pos x="0" y="11"/>
                    </a:cxn>
                  </a:cxnLst>
                  <a:rect l="0" t="0" r="r" b="b"/>
                  <a:pathLst>
                    <a:path w="33" h="23">
                      <a:moveTo>
                        <a:pt x="0" y="11"/>
                      </a:moveTo>
                      <a:lnTo>
                        <a:pt x="33" y="23"/>
                      </a:lnTo>
                      <a:lnTo>
                        <a:pt x="33" y="0"/>
                      </a:lnTo>
                      <a:lnTo>
                        <a:pt x="0" y="11"/>
                      </a:lnTo>
                      <a:close/>
                    </a:path>
                  </a:pathLst>
                </a:custGeom>
                <a:solidFill>
                  <a:srgbClr val="FFFF00"/>
                </a:solidFill>
                <a:ln w="9525">
                  <a:noFill/>
                  <a:round/>
                  <a:headEnd/>
                  <a:tailEnd/>
                </a:ln>
              </p:spPr>
              <p:txBody>
                <a:bodyPr/>
                <a:lstStyle/>
                <a:p>
                  <a:endParaRPr lang="fr-FR"/>
                </a:p>
              </p:txBody>
            </p:sp>
            <p:sp>
              <p:nvSpPr>
                <p:cNvPr id="17144" name="Freeform 760"/>
                <p:cNvSpPr>
                  <a:spLocks/>
                </p:cNvSpPr>
                <p:nvPr/>
              </p:nvSpPr>
              <p:spPr bwMode="auto">
                <a:xfrm>
                  <a:off x="5942" y="22917"/>
                  <a:ext cx="31" cy="31"/>
                </a:xfrm>
                <a:custGeom>
                  <a:avLst/>
                  <a:gdLst/>
                  <a:ahLst/>
                  <a:cxnLst>
                    <a:cxn ang="0">
                      <a:pos x="0" y="31"/>
                    </a:cxn>
                    <a:cxn ang="0">
                      <a:pos x="31" y="16"/>
                    </a:cxn>
                    <a:cxn ang="0">
                      <a:pos x="15" y="0"/>
                    </a:cxn>
                    <a:cxn ang="0">
                      <a:pos x="0" y="31"/>
                    </a:cxn>
                  </a:cxnLst>
                  <a:rect l="0" t="0" r="r" b="b"/>
                  <a:pathLst>
                    <a:path w="31" h="31">
                      <a:moveTo>
                        <a:pt x="0" y="31"/>
                      </a:moveTo>
                      <a:lnTo>
                        <a:pt x="31" y="16"/>
                      </a:lnTo>
                      <a:lnTo>
                        <a:pt x="15" y="0"/>
                      </a:lnTo>
                      <a:lnTo>
                        <a:pt x="0" y="31"/>
                      </a:lnTo>
                      <a:close/>
                    </a:path>
                  </a:pathLst>
                </a:custGeom>
                <a:solidFill>
                  <a:srgbClr val="FFFF00"/>
                </a:solidFill>
                <a:ln w="9525">
                  <a:noFill/>
                  <a:round/>
                  <a:headEnd/>
                  <a:tailEnd/>
                </a:ln>
              </p:spPr>
              <p:txBody>
                <a:bodyPr/>
                <a:lstStyle/>
                <a:p>
                  <a:endParaRPr lang="fr-FR"/>
                </a:p>
              </p:txBody>
            </p:sp>
            <p:sp>
              <p:nvSpPr>
                <p:cNvPr id="17145" name="Freeform 761"/>
                <p:cNvSpPr>
                  <a:spLocks/>
                </p:cNvSpPr>
                <p:nvPr/>
              </p:nvSpPr>
              <p:spPr bwMode="auto">
                <a:xfrm>
                  <a:off x="5988" y="22939"/>
                  <a:ext cx="24" cy="33"/>
                </a:xfrm>
                <a:custGeom>
                  <a:avLst/>
                  <a:gdLst/>
                  <a:ahLst/>
                  <a:cxnLst>
                    <a:cxn ang="0">
                      <a:pos x="12" y="33"/>
                    </a:cxn>
                    <a:cxn ang="0">
                      <a:pos x="24" y="0"/>
                    </a:cxn>
                    <a:cxn ang="0">
                      <a:pos x="0" y="0"/>
                    </a:cxn>
                    <a:cxn ang="0">
                      <a:pos x="12" y="33"/>
                    </a:cxn>
                  </a:cxnLst>
                  <a:rect l="0" t="0" r="r" b="b"/>
                  <a:pathLst>
                    <a:path w="24" h="33">
                      <a:moveTo>
                        <a:pt x="12" y="33"/>
                      </a:moveTo>
                      <a:lnTo>
                        <a:pt x="24" y="0"/>
                      </a:lnTo>
                      <a:lnTo>
                        <a:pt x="0" y="0"/>
                      </a:lnTo>
                      <a:lnTo>
                        <a:pt x="12" y="33"/>
                      </a:lnTo>
                      <a:close/>
                    </a:path>
                  </a:pathLst>
                </a:custGeom>
                <a:solidFill>
                  <a:srgbClr val="FFFF00"/>
                </a:solidFill>
                <a:ln w="9525">
                  <a:noFill/>
                  <a:round/>
                  <a:headEnd/>
                  <a:tailEnd/>
                </a:ln>
              </p:spPr>
              <p:txBody>
                <a:bodyPr/>
                <a:lstStyle/>
                <a:p>
                  <a:endParaRPr lang="fr-FR"/>
                </a:p>
              </p:txBody>
            </p:sp>
            <p:sp>
              <p:nvSpPr>
                <p:cNvPr id="17146" name="Freeform 762"/>
                <p:cNvSpPr>
                  <a:spLocks/>
                </p:cNvSpPr>
                <p:nvPr/>
              </p:nvSpPr>
              <p:spPr bwMode="auto">
                <a:xfrm>
                  <a:off x="6026" y="22917"/>
                  <a:ext cx="32" cy="31"/>
                </a:xfrm>
                <a:custGeom>
                  <a:avLst/>
                  <a:gdLst/>
                  <a:ahLst/>
                  <a:cxnLst>
                    <a:cxn ang="0">
                      <a:pos x="32" y="31"/>
                    </a:cxn>
                    <a:cxn ang="0">
                      <a:pos x="17" y="0"/>
                    </a:cxn>
                    <a:cxn ang="0">
                      <a:pos x="0" y="16"/>
                    </a:cxn>
                    <a:cxn ang="0">
                      <a:pos x="32" y="31"/>
                    </a:cxn>
                  </a:cxnLst>
                  <a:rect l="0" t="0" r="r" b="b"/>
                  <a:pathLst>
                    <a:path w="32" h="31">
                      <a:moveTo>
                        <a:pt x="32" y="31"/>
                      </a:moveTo>
                      <a:lnTo>
                        <a:pt x="17" y="0"/>
                      </a:lnTo>
                      <a:lnTo>
                        <a:pt x="0" y="16"/>
                      </a:lnTo>
                      <a:lnTo>
                        <a:pt x="32" y="31"/>
                      </a:lnTo>
                      <a:close/>
                    </a:path>
                  </a:pathLst>
                </a:custGeom>
                <a:solidFill>
                  <a:srgbClr val="FFFF00"/>
                </a:solidFill>
                <a:ln w="9525">
                  <a:noFill/>
                  <a:round/>
                  <a:headEnd/>
                  <a:tailEnd/>
                </a:ln>
              </p:spPr>
              <p:txBody>
                <a:bodyPr/>
                <a:lstStyle/>
                <a:p>
                  <a:endParaRPr lang="fr-FR"/>
                </a:p>
              </p:txBody>
            </p:sp>
            <p:sp>
              <p:nvSpPr>
                <p:cNvPr id="17147" name="Oval 763"/>
                <p:cNvSpPr>
                  <a:spLocks noChangeArrowheads="1"/>
                </p:cNvSpPr>
                <p:nvPr/>
              </p:nvSpPr>
              <p:spPr bwMode="auto">
                <a:xfrm>
                  <a:off x="5959" y="22849"/>
                  <a:ext cx="82" cy="82"/>
                </a:xfrm>
                <a:prstGeom prst="ellipse">
                  <a:avLst/>
                </a:prstGeom>
                <a:solidFill>
                  <a:srgbClr val="FFFF00"/>
                </a:solidFill>
                <a:ln w="0">
                  <a:solidFill>
                    <a:srgbClr val="000000"/>
                  </a:solidFill>
                  <a:round/>
                  <a:headEnd/>
                  <a:tailEnd/>
                </a:ln>
              </p:spPr>
              <p:txBody>
                <a:bodyPr/>
                <a:lstStyle/>
                <a:p>
                  <a:endParaRPr lang="fr-FR"/>
                </a:p>
              </p:txBody>
            </p:sp>
            <p:sp>
              <p:nvSpPr>
                <p:cNvPr id="17148" name="Freeform 764"/>
                <p:cNvSpPr>
                  <a:spLocks/>
                </p:cNvSpPr>
                <p:nvPr/>
              </p:nvSpPr>
              <p:spPr bwMode="auto">
                <a:xfrm>
                  <a:off x="6049" y="22879"/>
                  <a:ext cx="33" cy="23"/>
                </a:xfrm>
                <a:custGeom>
                  <a:avLst/>
                  <a:gdLst/>
                  <a:ahLst/>
                  <a:cxnLst>
                    <a:cxn ang="0">
                      <a:pos x="33" y="11"/>
                    </a:cxn>
                    <a:cxn ang="0">
                      <a:pos x="0" y="0"/>
                    </a:cxn>
                    <a:cxn ang="0">
                      <a:pos x="0" y="23"/>
                    </a:cxn>
                    <a:cxn ang="0">
                      <a:pos x="33" y="11"/>
                    </a:cxn>
                  </a:cxnLst>
                  <a:rect l="0" t="0" r="r" b="b"/>
                  <a:pathLst>
                    <a:path w="33" h="23">
                      <a:moveTo>
                        <a:pt x="33" y="11"/>
                      </a:moveTo>
                      <a:lnTo>
                        <a:pt x="0" y="0"/>
                      </a:lnTo>
                      <a:lnTo>
                        <a:pt x="0" y="23"/>
                      </a:lnTo>
                      <a:lnTo>
                        <a:pt x="33" y="11"/>
                      </a:lnTo>
                      <a:close/>
                    </a:path>
                  </a:pathLst>
                </a:custGeom>
                <a:noFill/>
                <a:ln w="12700" cap="rnd">
                  <a:solidFill>
                    <a:srgbClr val="000000"/>
                  </a:solidFill>
                  <a:prstDash val="solid"/>
                  <a:round/>
                  <a:headEnd/>
                  <a:tailEnd/>
                </a:ln>
              </p:spPr>
              <p:txBody>
                <a:bodyPr/>
                <a:lstStyle/>
                <a:p>
                  <a:endParaRPr lang="fr-FR"/>
                </a:p>
              </p:txBody>
            </p:sp>
            <p:sp>
              <p:nvSpPr>
                <p:cNvPr id="17149" name="Freeform 765"/>
                <p:cNvSpPr>
                  <a:spLocks/>
                </p:cNvSpPr>
                <p:nvPr/>
              </p:nvSpPr>
              <p:spPr bwMode="auto">
                <a:xfrm>
                  <a:off x="6026" y="22832"/>
                  <a:ext cx="32" cy="32"/>
                </a:xfrm>
                <a:custGeom>
                  <a:avLst/>
                  <a:gdLst/>
                  <a:ahLst/>
                  <a:cxnLst>
                    <a:cxn ang="0">
                      <a:pos x="32" y="0"/>
                    </a:cxn>
                    <a:cxn ang="0">
                      <a:pos x="0" y="15"/>
                    </a:cxn>
                    <a:cxn ang="0">
                      <a:pos x="17" y="32"/>
                    </a:cxn>
                    <a:cxn ang="0">
                      <a:pos x="32" y="0"/>
                    </a:cxn>
                  </a:cxnLst>
                  <a:rect l="0" t="0" r="r" b="b"/>
                  <a:pathLst>
                    <a:path w="32" h="32">
                      <a:moveTo>
                        <a:pt x="32" y="0"/>
                      </a:moveTo>
                      <a:lnTo>
                        <a:pt x="0" y="15"/>
                      </a:lnTo>
                      <a:lnTo>
                        <a:pt x="17" y="32"/>
                      </a:lnTo>
                      <a:lnTo>
                        <a:pt x="32" y="0"/>
                      </a:lnTo>
                      <a:close/>
                    </a:path>
                  </a:pathLst>
                </a:custGeom>
                <a:noFill/>
                <a:ln w="12700" cap="rnd">
                  <a:solidFill>
                    <a:srgbClr val="000000"/>
                  </a:solidFill>
                  <a:prstDash val="solid"/>
                  <a:round/>
                  <a:headEnd/>
                  <a:tailEnd/>
                </a:ln>
              </p:spPr>
              <p:txBody>
                <a:bodyPr/>
                <a:lstStyle/>
                <a:p>
                  <a:endParaRPr lang="fr-FR"/>
                </a:p>
              </p:txBody>
            </p:sp>
            <p:sp>
              <p:nvSpPr>
                <p:cNvPr id="17150" name="Freeform 766"/>
                <p:cNvSpPr>
                  <a:spLocks/>
                </p:cNvSpPr>
                <p:nvPr/>
              </p:nvSpPr>
              <p:spPr bwMode="auto">
                <a:xfrm>
                  <a:off x="5988" y="22808"/>
                  <a:ext cx="24" cy="33"/>
                </a:xfrm>
                <a:custGeom>
                  <a:avLst/>
                  <a:gdLst/>
                  <a:ahLst/>
                  <a:cxnLst>
                    <a:cxn ang="0">
                      <a:pos x="12" y="0"/>
                    </a:cxn>
                    <a:cxn ang="0">
                      <a:pos x="0" y="33"/>
                    </a:cxn>
                    <a:cxn ang="0">
                      <a:pos x="24" y="33"/>
                    </a:cxn>
                    <a:cxn ang="0">
                      <a:pos x="12" y="0"/>
                    </a:cxn>
                  </a:cxnLst>
                  <a:rect l="0" t="0" r="r" b="b"/>
                  <a:pathLst>
                    <a:path w="24" h="33">
                      <a:moveTo>
                        <a:pt x="12" y="0"/>
                      </a:moveTo>
                      <a:lnTo>
                        <a:pt x="0" y="33"/>
                      </a:lnTo>
                      <a:lnTo>
                        <a:pt x="24" y="33"/>
                      </a:lnTo>
                      <a:lnTo>
                        <a:pt x="12" y="0"/>
                      </a:lnTo>
                      <a:close/>
                    </a:path>
                  </a:pathLst>
                </a:custGeom>
                <a:noFill/>
                <a:ln w="12700" cap="rnd">
                  <a:solidFill>
                    <a:srgbClr val="000000"/>
                  </a:solidFill>
                  <a:prstDash val="solid"/>
                  <a:round/>
                  <a:headEnd/>
                  <a:tailEnd/>
                </a:ln>
              </p:spPr>
              <p:txBody>
                <a:bodyPr/>
                <a:lstStyle/>
                <a:p>
                  <a:endParaRPr lang="fr-FR"/>
                </a:p>
              </p:txBody>
            </p:sp>
            <p:sp>
              <p:nvSpPr>
                <p:cNvPr id="17151" name="Freeform 767"/>
                <p:cNvSpPr>
                  <a:spLocks/>
                </p:cNvSpPr>
                <p:nvPr/>
              </p:nvSpPr>
              <p:spPr bwMode="auto">
                <a:xfrm>
                  <a:off x="5942" y="22832"/>
                  <a:ext cx="31" cy="32"/>
                </a:xfrm>
                <a:custGeom>
                  <a:avLst/>
                  <a:gdLst/>
                  <a:ahLst/>
                  <a:cxnLst>
                    <a:cxn ang="0">
                      <a:pos x="0" y="0"/>
                    </a:cxn>
                    <a:cxn ang="0">
                      <a:pos x="15" y="32"/>
                    </a:cxn>
                    <a:cxn ang="0">
                      <a:pos x="31" y="15"/>
                    </a:cxn>
                    <a:cxn ang="0">
                      <a:pos x="0" y="0"/>
                    </a:cxn>
                  </a:cxnLst>
                  <a:rect l="0" t="0" r="r" b="b"/>
                  <a:pathLst>
                    <a:path w="31" h="32">
                      <a:moveTo>
                        <a:pt x="0" y="0"/>
                      </a:moveTo>
                      <a:lnTo>
                        <a:pt x="15" y="32"/>
                      </a:lnTo>
                      <a:lnTo>
                        <a:pt x="31" y="15"/>
                      </a:lnTo>
                      <a:lnTo>
                        <a:pt x="0" y="0"/>
                      </a:lnTo>
                      <a:close/>
                    </a:path>
                  </a:pathLst>
                </a:custGeom>
                <a:noFill/>
                <a:ln w="12700" cap="rnd">
                  <a:solidFill>
                    <a:srgbClr val="000000"/>
                  </a:solidFill>
                  <a:prstDash val="solid"/>
                  <a:round/>
                  <a:headEnd/>
                  <a:tailEnd/>
                </a:ln>
              </p:spPr>
              <p:txBody>
                <a:bodyPr/>
                <a:lstStyle/>
                <a:p>
                  <a:endParaRPr lang="fr-FR"/>
                </a:p>
              </p:txBody>
            </p:sp>
            <p:sp>
              <p:nvSpPr>
                <p:cNvPr id="17152" name="Freeform 768"/>
                <p:cNvSpPr>
                  <a:spLocks/>
                </p:cNvSpPr>
                <p:nvPr/>
              </p:nvSpPr>
              <p:spPr bwMode="auto">
                <a:xfrm>
                  <a:off x="5918" y="22879"/>
                  <a:ext cx="33" cy="23"/>
                </a:xfrm>
                <a:custGeom>
                  <a:avLst/>
                  <a:gdLst/>
                  <a:ahLst/>
                  <a:cxnLst>
                    <a:cxn ang="0">
                      <a:pos x="0" y="11"/>
                    </a:cxn>
                    <a:cxn ang="0">
                      <a:pos x="33" y="23"/>
                    </a:cxn>
                    <a:cxn ang="0">
                      <a:pos x="33" y="0"/>
                    </a:cxn>
                    <a:cxn ang="0">
                      <a:pos x="0" y="11"/>
                    </a:cxn>
                  </a:cxnLst>
                  <a:rect l="0" t="0" r="r" b="b"/>
                  <a:pathLst>
                    <a:path w="33" h="23">
                      <a:moveTo>
                        <a:pt x="0" y="11"/>
                      </a:moveTo>
                      <a:lnTo>
                        <a:pt x="33" y="23"/>
                      </a:lnTo>
                      <a:lnTo>
                        <a:pt x="33" y="0"/>
                      </a:lnTo>
                      <a:lnTo>
                        <a:pt x="0" y="11"/>
                      </a:lnTo>
                      <a:close/>
                    </a:path>
                  </a:pathLst>
                </a:custGeom>
                <a:noFill/>
                <a:ln w="12700" cap="rnd">
                  <a:solidFill>
                    <a:srgbClr val="000000"/>
                  </a:solidFill>
                  <a:prstDash val="solid"/>
                  <a:round/>
                  <a:headEnd/>
                  <a:tailEnd/>
                </a:ln>
              </p:spPr>
              <p:txBody>
                <a:bodyPr/>
                <a:lstStyle/>
                <a:p>
                  <a:endParaRPr lang="fr-FR"/>
                </a:p>
              </p:txBody>
            </p:sp>
            <p:sp>
              <p:nvSpPr>
                <p:cNvPr id="17153" name="Freeform 769"/>
                <p:cNvSpPr>
                  <a:spLocks/>
                </p:cNvSpPr>
                <p:nvPr/>
              </p:nvSpPr>
              <p:spPr bwMode="auto">
                <a:xfrm>
                  <a:off x="5942" y="22917"/>
                  <a:ext cx="31" cy="31"/>
                </a:xfrm>
                <a:custGeom>
                  <a:avLst/>
                  <a:gdLst/>
                  <a:ahLst/>
                  <a:cxnLst>
                    <a:cxn ang="0">
                      <a:pos x="0" y="31"/>
                    </a:cxn>
                    <a:cxn ang="0">
                      <a:pos x="31" y="16"/>
                    </a:cxn>
                    <a:cxn ang="0">
                      <a:pos x="15" y="0"/>
                    </a:cxn>
                    <a:cxn ang="0">
                      <a:pos x="0" y="31"/>
                    </a:cxn>
                  </a:cxnLst>
                  <a:rect l="0" t="0" r="r" b="b"/>
                  <a:pathLst>
                    <a:path w="31" h="31">
                      <a:moveTo>
                        <a:pt x="0" y="31"/>
                      </a:moveTo>
                      <a:lnTo>
                        <a:pt x="31" y="16"/>
                      </a:lnTo>
                      <a:lnTo>
                        <a:pt x="15" y="0"/>
                      </a:lnTo>
                      <a:lnTo>
                        <a:pt x="0" y="31"/>
                      </a:lnTo>
                      <a:close/>
                    </a:path>
                  </a:pathLst>
                </a:custGeom>
                <a:noFill/>
                <a:ln w="12700" cap="rnd">
                  <a:solidFill>
                    <a:srgbClr val="000000"/>
                  </a:solidFill>
                  <a:prstDash val="solid"/>
                  <a:round/>
                  <a:headEnd/>
                  <a:tailEnd/>
                </a:ln>
              </p:spPr>
              <p:txBody>
                <a:bodyPr/>
                <a:lstStyle/>
                <a:p>
                  <a:endParaRPr lang="fr-FR"/>
                </a:p>
              </p:txBody>
            </p:sp>
            <p:sp>
              <p:nvSpPr>
                <p:cNvPr id="17154" name="Freeform 770"/>
                <p:cNvSpPr>
                  <a:spLocks/>
                </p:cNvSpPr>
                <p:nvPr/>
              </p:nvSpPr>
              <p:spPr bwMode="auto">
                <a:xfrm>
                  <a:off x="5988" y="22939"/>
                  <a:ext cx="24" cy="33"/>
                </a:xfrm>
                <a:custGeom>
                  <a:avLst/>
                  <a:gdLst/>
                  <a:ahLst/>
                  <a:cxnLst>
                    <a:cxn ang="0">
                      <a:pos x="12" y="33"/>
                    </a:cxn>
                    <a:cxn ang="0">
                      <a:pos x="24" y="0"/>
                    </a:cxn>
                    <a:cxn ang="0">
                      <a:pos x="0" y="0"/>
                    </a:cxn>
                    <a:cxn ang="0">
                      <a:pos x="12" y="33"/>
                    </a:cxn>
                  </a:cxnLst>
                  <a:rect l="0" t="0" r="r" b="b"/>
                  <a:pathLst>
                    <a:path w="24" h="33">
                      <a:moveTo>
                        <a:pt x="12" y="33"/>
                      </a:moveTo>
                      <a:lnTo>
                        <a:pt x="24" y="0"/>
                      </a:lnTo>
                      <a:lnTo>
                        <a:pt x="0" y="0"/>
                      </a:lnTo>
                      <a:lnTo>
                        <a:pt x="12" y="33"/>
                      </a:lnTo>
                      <a:close/>
                    </a:path>
                  </a:pathLst>
                </a:custGeom>
                <a:noFill/>
                <a:ln w="12700" cap="rnd">
                  <a:solidFill>
                    <a:srgbClr val="000000"/>
                  </a:solidFill>
                  <a:prstDash val="solid"/>
                  <a:round/>
                  <a:headEnd/>
                  <a:tailEnd/>
                </a:ln>
              </p:spPr>
              <p:txBody>
                <a:bodyPr/>
                <a:lstStyle/>
                <a:p>
                  <a:endParaRPr lang="fr-FR"/>
                </a:p>
              </p:txBody>
            </p:sp>
            <p:sp>
              <p:nvSpPr>
                <p:cNvPr id="17155" name="Freeform 771"/>
                <p:cNvSpPr>
                  <a:spLocks/>
                </p:cNvSpPr>
                <p:nvPr/>
              </p:nvSpPr>
              <p:spPr bwMode="auto">
                <a:xfrm>
                  <a:off x="6026" y="22917"/>
                  <a:ext cx="32" cy="31"/>
                </a:xfrm>
                <a:custGeom>
                  <a:avLst/>
                  <a:gdLst/>
                  <a:ahLst/>
                  <a:cxnLst>
                    <a:cxn ang="0">
                      <a:pos x="32" y="31"/>
                    </a:cxn>
                    <a:cxn ang="0">
                      <a:pos x="17" y="0"/>
                    </a:cxn>
                    <a:cxn ang="0">
                      <a:pos x="0" y="16"/>
                    </a:cxn>
                    <a:cxn ang="0">
                      <a:pos x="32" y="31"/>
                    </a:cxn>
                  </a:cxnLst>
                  <a:rect l="0" t="0" r="r" b="b"/>
                  <a:pathLst>
                    <a:path w="32" h="31">
                      <a:moveTo>
                        <a:pt x="32" y="31"/>
                      </a:moveTo>
                      <a:lnTo>
                        <a:pt x="17" y="0"/>
                      </a:lnTo>
                      <a:lnTo>
                        <a:pt x="0" y="16"/>
                      </a:lnTo>
                      <a:lnTo>
                        <a:pt x="32" y="31"/>
                      </a:lnTo>
                      <a:close/>
                    </a:path>
                  </a:pathLst>
                </a:custGeom>
                <a:noFill/>
                <a:ln w="12700" cap="rnd">
                  <a:solidFill>
                    <a:srgbClr val="000000"/>
                  </a:solidFill>
                  <a:prstDash val="solid"/>
                  <a:round/>
                  <a:headEnd/>
                  <a:tailEnd/>
                </a:ln>
              </p:spPr>
              <p:txBody>
                <a:bodyPr/>
                <a:lstStyle/>
                <a:p>
                  <a:endParaRPr lang="fr-FR"/>
                </a:p>
              </p:txBody>
            </p:sp>
            <p:sp>
              <p:nvSpPr>
                <p:cNvPr id="17156" name="Oval 772"/>
                <p:cNvSpPr>
                  <a:spLocks noChangeArrowheads="1"/>
                </p:cNvSpPr>
                <p:nvPr/>
              </p:nvSpPr>
              <p:spPr bwMode="auto">
                <a:xfrm>
                  <a:off x="5959" y="22849"/>
                  <a:ext cx="82" cy="82"/>
                </a:xfrm>
                <a:prstGeom prst="ellipse">
                  <a:avLst/>
                </a:prstGeom>
                <a:noFill/>
                <a:ln w="12700" cap="rnd">
                  <a:solidFill>
                    <a:srgbClr val="000000"/>
                  </a:solidFill>
                  <a:round/>
                  <a:headEnd/>
                  <a:tailEnd/>
                </a:ln>
              </p:spPr>
              <p:txBody>
                <a:bodyPr/>
                <a:lstStyle/>
                <a:p>
                  <a:endParaRPr lang="fr-FR"/>
                </a:p>
              </p:txBody>
            </p:sp>
          </p:grpSp>
          <p:grpSp>
            <p:nvGrpSpPr>
              <p:cNvPr id="17176" name="Group 792"/>
              <p:cNvGrpSpPr>
                <a:grpSpLocks/>
              </p:cNvGrpSpPr>
              <p:nvPr/>
            </p:nvGrpSpPr>
            <p:grpSpPr bwMode="auto">
              <a:xfrm>
                <a:off x="9152" y="24518"/>
                <a:ext cx="164" cy="165"/>
                <a:chOff x="9152" y="24518"/>
                <a:chExt cx="164" cy="165"/>
              </a:xfrm>
            </p:grpSpPr>
            <p:sp>
              <p:nvSpPr>
                <p:cNvPr id="17158" name="Freeform 774"/>
                <p:cNvSpPr>
                  <a:spLocks/>
                </p:cNvSpPr>
                <p:nvPr/>
              </p:nvSpPr>
              <p:spPr bwMode="auto">
                <a:xfrm>
                  <a:off x="9283" y="24589"/>
                  <a:ext cx="33" cy="23"/>
                </a:xfrm>
                <a:custGeom>
                  <a:avLst/>
                  <a:gdLst/>
                  <a:ahLst/>
                  <a:cxnLst>
                    <a:cxn ang="0">
                      <a:pos x="33" y="11"/>
                    </a:cxn>
                    <a:cxn ang="0">
                      <a:pos x="0" y="0"/>
                    </a:cxn>
                    <a:cxn ang="0">
                      <a:pos x="0" y="23"/>
                    </a:cxn>
                    <a:cxn ang="0">
                      <a:pos x="33" y="11"/>
                    </a:cxn>
                  </a:cxnLst>
                  <a:rect l="0" t="0" r="r" b="b"/>
                  <a:pathLst>
                    <a:path w="33" h="23">
                      <a:moveTo>
                        <a:pt x="33" y="11"/>
                      </a:moveTo>
                      <a:lnTo>
                        <a:pt x="0" y="0"/>
                      </a:lnTo>
                      <a:lnTo>
                        <a:pt x="0" y="23"/>
                      </a:lnTo>
                      <a:lnTo>
                        <a:pt x="33" y="11"/>
                      </a:lnTo>
                      <a:close/>
                    </a:path>
                  </a:pathLst>
                </a:custGeom>
                <a:solidFill>
                  <a:srgbClr val="FFFF00"/>
                </a:solidFill>
                <a:ln w="9525">
                  <a:noFill/>
                  <a:round/>
                  <a:headEnd/>
                  <a:tailEnd/>
                </a:ln>
              </p:spPr>
              <p:txBody>
                <a:bodyPr/>
                <a:lstStyle/>
                <a:p>
                  <a:endParaRPr lang="fr-FR"/>
                </a:p>
              </p:txBody>
            </p:sp>
            <p:sp>
              <p:nvSpPr>
                <p:cNvPr id="17159" name="Freeform 775"/>
                <p:cNvSpPr>
                  <a:spLocks/>
                </p:cNvSpPr>
                <p:nvPr/>
              </p:nvSpPr>
              <p:spPr bwMode="auto">
                <a:xfrm>
                  <a:off x="9260" y="24543"/>
                  <a:ext cx="32" cy="31"/>
                </a:xfrm>
                <a:custGeom>
                  <a:avLst/>
                  <a:gdLst/>
                  <a:ahLst/>
                  <a:cxnLst>
                    <a:cxn ang="0">
                      <a:pos x="32" y="0"/>
                    </a:cxn>
                    <a:cxn ang="0">
                      <a:pos x="0" y="15"/>
                    </a:cxn>
                    <a:cxn ang="0">
                      <a:pos x="17" y="31"/>
                    </a:cxn>
                    <a:cxn ang="0">
                      <a:pos x="32" y="0"/>
                    </a:cxn>
                  </a:cxnLst>
                  <a:rect l="0" t="0" r="r" b="b"/>
                  <a:pathLst>
                    <a:path w="32" h="31">
                      <a:moveTo>
                        <a:pt x="32" y="0"/>
                      </a:moveTo>
                      <a:lnTo>
                        <a:pt x="0" y="15"/>
                      </a:lnTo>
                      <a:lnTo>
                        <a:pt x="17" y="31"/>
                      </a:lnTo>
                      <a:lnTo>
                        <a:pt x="32" y="0"/>
                      </a:lnTo>
                      <a:close/>
                    </a:path>
                  </a:pathLst>
                </a:custGeom>
                <a:solidFill>
                  <a:srgbClr val="FFFF00"/>
                </a:solidFill>
                <a:ln w="9525">
                  <a:noFill/>
                  <a:round/>
                  <a:headEnd/>
                  <a:tailEnd/>
                </a:ln>
              </p:spPr>
              <p:txBody>
                <a:bodyPr/>
                <a:lstStyle/>
                <a:p>
                  <a:endParaRPr lang="fr-FR"/>
                </a:p>
              </p:txBody>
            </p:sp>
            <p:sp>
              <p:nvSpPr>
                <p:cNvPr id="17160" name="Freeform 776"/>
                <p:cNvSpPr>
                  <a:spLocks/>
                </p:cNvSpPr>
                <p:nvPr/>
              </p:nvSpPr>
              <p:spPr bwMode="auto">
                <a:xfrm>
                  <a:off x="9222" y="24518"/>
                  <a:ext cx="24" cy="34"/>
                </a:xfrm>
                <a:custGeom>
                  <a:avLst/>
                  <a:gdLst/>
                  <a:ahLst/>
                  <a:cxnLst>
                    <a:cxn ang="0">
                      <a:pos x="12" y="0"/>
                    </a:cxn>
                    <a:cxn ang="0">
                      <a:pos x="0" y="34"/>
                    </a:cxn>
                    <a:cxn ang="0">
                      <a:pos x="24" y="34"/>
                    </a:cxn>
                    <a:cxn ang="0">
                      <a:pos x="12" y="0"/>
                    </a:cxn>
                  </a:cxnLst>
                  <a:rect l="0" t="0" r="r" b="b"/>
                  <a:pathLst>
                    <a:path w="24" h="34">
                      <a:moveTo>
                        <a:pt x="12" y="0"/>
                      </a:moveTo>
                      <a:lnTo>
                        <a:pt x="0" y="34"/>
                      </a:lnTo>
                      <a:lnTo>
                        <a:pt x="24" y="34"/>
                      </a:lnTo>
                      <a:lnTo>
                        <a:pt x="12" y="0"/>
                      </a:lnTo>
                      <a:close/>
                    </a:path>
                  </a:pathLst>
                </a:custGeom>
                <a:solidFill>
                  <a:srgbClr val="FFFF00"/>
                </a:solidFill>
                <a:ln w="9525">
                  <a:noFill/>
                  <a:round/>
                  <a:headEnd/>
                  <a:tailEnd/>
                </a:ln>
              </p:spPr>
              <p:txBody>
                <a:bodyPr/>
                <a:lstStyle/>
                <a:p>
                  <a:endParaRPr lang="fr-FR"/>
                </a:p>
              </p:txBody>
            </p:sp>
            <p:sp>
              <p:nvSpPr>
                <p:cNvPr id="17161" name="Freeform 777"/>
                <p:cNvSpPr>
                  <a:spLocks/>
                </p:cNvSpPr>
                <p:nvPr/>
              </p:nvSpPr>
              <p:spPr bwMode="auto">
                <a:xfrm>
                  <a:off x="9176" y="24543"/>
                  <a:ext cx="32" cy="31"/>
                </a:xfrm>
                <a:custGeom>
                  <a:avLst/>
                  <a:gdLst/>
                  <a:ahLst/>
                  <a:cxnLst>
                    <a:cxn ang="0">
                      <a:pos x="0" y="0"/>
                    </a:cxn>
                    <a:cxn ang="0">
                      <a:pos x="15" y="31"/>
                    </a:cxn>
                    <a:cxn ang="0">
                      <a:pos x="32" y="15"/>
                    </a:cxn>
                    <a:cxn ang="0">
                      <a:pos x="0" y="0"/>
                    </a:cxn>
                  </a:cxnLst>
                  <a:rect l="0" t="0" r="r" b="b"/>
                  <a:pathLst>
                    <a:path w="32" h="31">
                      <a:moveTo>
                        <a:pt x="0" y="0"/>
                      </a:moveTo>
                      <a:lnTo>
                        <a:pt x="15" y="31"/>
                      </a:lnTo>
                      <a:lnTo>
                        <a:pt x="32" y="15"/>
                      </a:lnTo>
                      <a:lnTo>
                        <a:pt x="0" y="0"/>
                      </a:lnTo>
                      <a:close/>
                    </a:path>
                  </a:pathLst>
                </a:custGeom>
                <a:solidFill>
                  <a:srgbClr val="FFFF00"/>
                </a:solidFill>
                <a:ln w="9525">
                  <a:noFill/>
                  <a:round/>
                  <a:headEnd/>
                  <a:tailEnd/>
                </a:ln>
              </p:spPr>
              <p:txBody>
                <a:bodyPr/>
                <a:lstStyle/>
                <a:p>
                  <a:endParaRPr lang="fr-FR"/>
                </a:p>
              </p:txBody>
            </p:sp>
            <p:sp>
              <p:nvSpPr>
                <p:cNvPr id="17162" name="Freeform 778"/>
                <p:cNvSpPr>
                  <a:spLocks/>
                </p:cNvSpPr>
                <p:nvPr/>
              </p:nvSpPr>
              <p:spPr bwMode="auto">
                <a:xfrm>
                  <a:off x="9152" y="24589"/>
                  <a:ext cx="33" cy="23"/>
                </a:xfrm>
                <a:custGeom>
                  <a:avLst/>
                  <a:gdLst/>
                  <a:ahLst/>
                  <a:cxnLst>
                    <a:cxn ang="0">
                      <a:pos x="0" y="11"/>
                    </a:cxn>
                    <a:cxn ang="0">
                      <a:pos x="33" y="23"/>
                    </a:cxn>
                    <a:cxn ang="0">
                      <a:pos x="33" y="0"/>
                    </a:cxn>
                    <a:cxn ang="0">
                      <a:pos x="0" y="11"/>
                    </a:cxn>
                  </a:cxnLst>
                  <a:rect l="0" t="0" r="r" b="b"/>
                  <a:pathLst>
                    <a:path w="33" h="23">
                      <a:moveTo>
                        <a:pt x="0" y="11"/>
                      </a:moveTo>
                      <a:lnTo>
                        <a:pt x="33" y="23"/>
                      </a:lnTo>
                      <a:lnTo>
                        <a:pt x="33" y="0"/>
                      </a:lnTo>
                      <a:lnTo>
                        <a:pt x="0" y="11"/>
                      </a:lnTo>
                      <a:close/>
                    </a:path>
                  </a:pathLst>
                </a:custGeom>
                <a:solidFill>
                  <a:srgbClr val="FFFF00"/>
                </a:solidFill>
                <a:ln w="9525">
                  <a:noFill/>
                  <a:round/>
                  <a:headEnd/>
                  <a:tailEnd/>
                </a:ln>
              </p:spPr>
              <p:txBody>
                <a:bodyPr/>
                <a:lstStyle/>
                <a:p>
                  <a:endParaRPr lang="fr-FR"/>
                </a:p>
              </p:txBody>
            </p:sp>
            <p:sp>
              <p:nvSpPr>
                <p:cNvPr id="17163" name="Freeform 779"/>
                <p:cNvSpPr>
                  <a:spLocks/>
                </p:cNvSpPr>
                <p:nvPr/>
              </p:nvSpPr>
              <p:spPr bwMode="auto">
                <a:xfrm>
                  <a:off x="9176" y="24627"/>
                  <a:ext cx="32" cy="32"/>
                </a:xfrm>
                <a:custGeom>
                  <a:avLst/>
                  <a:gdLst/>
                  <a:ahLst/>
                  <a:cxnLst>
                    <a:cxn ang="0">
                      <a:pos x="0" y="32"/>
                    </a:cxn>
                    <a:cxn ang="0">
                      <a:pos x="32" y="16"/>
                    </a:cxn>
                    <a:cxn ang="0">
                      <a:pos x="15" y="0"/>
                    </a:cxn>
                    <a:cxn ang="0">
                      <a:pos x="0" y="32"/>
                    </a:cxn>
                  </a:cxnLst>
                  <a:rect l="0" t="0" r="r" b="b"/>
                  <a:pathLst>
                    <a:path w="32" h="32">
                      <a:moveTo>
                        <a:pt x="0" y="32"/>
                      </a:moveTo>
                      <a:lnTo>
                        <a:pt x="32" y="16"/>
                      </a:lnTo>
                      <a:lnTo>
                        <a:pt x="15" y="0"/>
                      </a:lnTo>
                      <a:lnTo>
                        <a:pt x="0" y="32"/>
                      </a:lnTo>
                      <a:close/>
                    </a:path>
                  </a:pathLst>
                </a:custGeom>
                <a:solidFill>
                  <a:srgbClr val="FFFF00"/>
                </a:solidFill>
                <a:ln w="9525">
                  <a:noFill/>
                  <a:round/>
                  <a:headEnd/>
                  <a:tailEnd/>
                </a:ln>
              </p:spPr>
              <p:txBody>
                <a:bodyPr/>
                <a:lstStyle/>
                <a:p>
                  <a:endParaRPr lang="fr-FR"/>
                </a:p>
              </p:txBody>
            </p:sp>
            <p:sp>
              <p:nvSpPr>
                <p:cNvPr id="17164" name="Freeform 780"/>
                <p:cNvSpPr>
                  <a:spLocks/>
                </p:cNvSpPr>
                <p:nvPr/>
              </p:nvSpPr>
              <p:spPr bwMode="auto">
                <a:xfrm>
                  <a:off x="9222" y="24650"/>
                  <a:ext cx="24" cy="33"/>
                </a:xfrm>
                <a:custGeom>
                  <a:avLst/>
                  <a:gdLst/>
                  <a:ahLst/>
                  <a:cxnLst>
                    <a:cxn ang="0">
                      <a:pos x="12" y="33"/>
                    </a:cxn>
                    <a:cxn ang="0">
                      <a:pos x="24" y="0"/>
                    </a:cxn>
                    <a:cxn ang="0">
                      <a:pos x="0" y="0"/>
                    </a:cxn>
                    <a:cxn ang="0">
                      <a:pos x="12" y="33"/>
                    </a:cxn>
                  </a:cxnLst>
                  <a:rect l="0" t="0" r="r" b="b"/>
                  <a:pathLst>
                    <a:path w="24" h="33">
                      <a:moveTo>
                        <a:pt x="12" y="33"/>
                      </a:moveTo>
                      <a:lnTo>
                        <a:pt x="24" y="0"/>
                      </a:lnTo>
                      <a:lnTo>
                        <a:pt x="0" y="0"/>
                      </a:lnTo>
                      <a:lnTo>
                        <a:pt x="12" y="33"/>
                      </a:lnTo>
                      <a:close/>
                    </a:path>
                  </a:pathLst>
                </a:custGeom>
                <a:solidFill>
                  <a:srgbClr val="FFFF00"/>
                </a:solidFill>
                <a:ln w="9525">
                  <a:noFill/>
                  <a:round/>
                  <a:headEnd/>
                  <a:tailEnd/>
                </a:ln>
              </p:spPr>
              <p:txBody>
                <a:bodyPr/>
                <a:lstStyle/>
                <a:p>
                  <a:endParaRPr lang="fr-FR"/>
                </a:p>
              </p:txBody>
            </p:sp>
            <p:sp>
              <p:nvSpPr>
                <p:cNvPr id="17165" name="Freeform 781"/>
                <p:cNvSpPr>
                  <a:spLocks/>
                </p:cNvSpPr>
                <p:nvPr/>
              </p:nvSpPr>
              <p:spPr bwMode="auto">
                <a:xfrm>
                  <a:off x="9260" y="24627"/>
                  <a:ext cx="32" cy="32"/>
                </a:xfrm>
                <a:custGeom>
                  <a:avLst/>
                  <a:gdLst/>
                  <a:ahLst/>
                  <a:cxnLst>
                    <a:cxn ang="0">
                      <a:pos x="32" y="32"/>
                    </a:cxn>
                    <a:cxn ang="0">
                      <a:pos x="17" y="0"/>
                    </a:cxn>
                    <a:cxn ang="0">
                      <a:pos x="0" y="16"/>
                    </a:cxn>
                    <a:cxn ang="0">
                      <a:pos x="32" y="32"/>
                    </a:cxn>
                  </a:cxnLst>
                  <a:rect l="0" t="0" r="r" b="b"/>
                  <a:pathLst>
                    <a:path w="32" h="32">
                      <a:moveTo>
                        <a:pt x="32" y="32"/>
                      </a:moveTo>
                      <a:lnTo>
                        <a:pt x="17" y="0"/>
                      </a:lnTo>
                      <a:lnTo>
                        <a:pt x="0" y="16"/>
                      </a:lnTo>
                      <a:lnTo>
                        <a:pt x="32" y="32"/>
                      </a:lnTo>
                      <a:close/>
                    </a:path>
                  </a:pathLst>
                </a:custGeom>
                <a:solidFill>
                  <a:srgbClr val="FFFF00"/>
                </a:solidFill>
                <a:ln w="9525">
                  <a:noFill/>
                  <a:round/>
                  <a:headEnd/>
                  <a:tailEnd/>
                </a:ln>
              </p:spPr>
              <p:txBody>
                <a:bodyPr/>
                <a:lstStyle/>
                <a:p>
                  <a:endParaRPr lang="fr-FR"/>
                </a:p>
              </p:txBody>
            </p:sp>
            <p:sp>
              <p:nvSpPr>
                <p:cNvPr id="17166" name="Oval 782"/>
                <p:cNvSpPr>
                  <a:spLocks noChangeArrowheads="1"/>
                </p:cNvSpPr>
                <p:nvPr/>
              </p:nvSpPr>
              <p:spPr bwMode="auto">
                <a:xfrm>
                  <a:off x="9193" y="24559"/>
                  <a:ext cx="82" cy="83"/>
                </a:xfrm>
                <a:prstGeom prst="ellipse">
                  <a:avLst/>
                </a:prstGeom>
                <a:solidFill>
                  <a:srgbClr val="FFFF00"/>
                </a:solidFill>
                <a:ln w="0">
                  <a:solidFill>
                    <a:srgbClr val="000000"/>
                  </a:solidFill>
                  <a:round/>
                  <a:headEnd/>
                  <a:tailEnd/>
                </a:ln>
              </p:spPr>
              <p:txBody>
                <a:bodyPr/>
                <a:lstStyle/>
                <a:p>
                  <a:endParaRPr lang="fr-FR"/>
                </a:p>
              </p:txBody>
            </p:sp>
            <p:sp>
              <p:nvSpPr>
                <p:cNvPr id="17167" name="Freeform 783"/>
                <p:cNvSpPr>
                  <a:spLocks/>
                </p:cNvSpPr>
                <p:nvPr/>
              </p:nvSpPr>
              <p:spPr bwMode="auto">
                <a:xfrm>
                  <a:off x="9283" y="24589"/>
                  <a:ext cx="33" cy="23"/>
                </a:xfrm>
                <a:custGeom>
                  <a:avLst/>
                  <a:gdLst/>
                  <a:ahLst/>
                  <a:cxnLst>
                    <a:cxn ang="0">
                      <a:pos x="33" y="11"/>
                    </a:cxn>
                    <a:cxn ang="0">
                      <a:pos x="0" y="0"/>
                    </a:cxn>
                    <a:cxn ang="0">
                      <a:pos x="0" y="23"/>
                    </a:cxn>
                    <a:cxn ang="0">
                      <a:pos x="33" y="11"/>
                    </a:cxn>
                  </a:cxnLst>
                  <a:rect l="0" t="0" r="r" b="b"/>
                  <a:pathLst>
                    <a:path w="33" h="23">
                      <a:moveTo>
                        <a:pt x="33" y="11"/>
                      </a:moveTo>
                      <a:lnTo>
                        <a:pt x="0" y="0"/>
                      </a:lnTo>
                      <a:lnTo>
                        <a:pt x="0" y="23"/>
                      </a:lnTo>
                      <a:lnTo>
                        <a:pt x="33" y="11"/>
                      </a:lnTo>
                      <a:close/>
                    </a:path>
                  </a:pathLst>
                </a:custGeom>
                <a:noFill/>
                <a:ln w="12700" cap="rnd">
                  <a:solidFill>
                    <a:srgbClr val="000000"/>
                  </a:solidFill>
                  <a:prstDash val="solid"/>
                  <a:round/>
                  <a:headEnd/>
                  <a:tailEnd/>
                </a:ln>
              </p:spPr>
              <p:txBody>
                <a:bodyPr/>
                <a:lstStyle/>
                <a:p>
                  <a:endParaRPr lang="fr-FR"/>
                </a:p>
              </p:txBody>
            </p:sp>
            <p:sp>
              <p:nvSpPr>
                <p:cNvPr id="17168" name="Freeform 784"/>
                <p:cNvSpPr>
                  <a:spLocks/>
                </p:cNvSpPr>
                <p:nvPr/>
              </p:nvSpPr>
              <p:spPr bwMode="auto">
                <a:xfrm>
                  <a:off x="9260" y="24543"/>
                  <a:ext cx="32" cy="31"/>
                </a:xfrm>
                <a:custGeom>
                  <a:avLst/>
                  <a:gdLst/>
                  <a:ahLst/>
                  <a:cxnLst>
                    <a:cxn ang="0">
                      <a:pos x="32" y="0"/>
                    </a:cxn>
                    <a:cxn ang="0">
                      <a:pos x="0" y="15"/>
                    </a:cxn>
                    <a:cxn ang="0">
                      <a:pos x="17" y="31"/>
                    </a:cxn>
                    <a:cxn ang="0">
                      <a:pos x="32" y="0"/>
                    </a:cxn>
                  </a:cxnLst>
                  <a:rect l="0" t="0" r="r" b="b"/>
                  <a:pathLst>
                    <a:path w="32" h="31">
                      <a:moveTo>
                        <a:pt x="32" y="0"/>
                      </a:moveTo>
                      <a:lnTo>
                        <a:pt x="0" y="15"/>
                      </a:lnTo>
                      <a:lnTo>
                        <a:pt x="17" y="31"/>
                      </a:lnTo>
                      <a:lnTo>
                        <a:pt x="32" y="0"/>
                      </a:lnTo>
                      <a:close/>
                    </a:path>
                  </a:pathLst>
                </a:custGeom>
                <a:noFill/>
                <a:ln w="12700" cap="rnd">
                  <a:solidFill>
                    <a:srgbClr val="000000"/>
                  </a:solidFill>
                  <a:prstDash val="solid"/>
                  <a:round/>
                  <a:headEnd/>
                  <a:tailEnd/>
                </a:ln>
              </p:spPr>
              <p:txBody>
                <a:bodyPr/>
                <a:lstStyle/>
                <a:p>
                  <a:endParaRPr lang="fr-FR"/>
                </a:p>
              </p:txBody>
            </p:sp>
            <p:sp>
              <p:nvSpPr>
                <p:cNvPr id="17169" name="Freeform 785"/>
                <p:cNvSpPr>
                  <a:spLocks/>
                </p:cNvSpPr>
                <p:nvPr/>
              </p:nvSpPr>
              <p:spPr bwMode="auto">
                <a:xfrm>
                  <a:off x="9222" y="24518"/>
                  <a:ext cx="24" cy="34"/>
                </a:xfrm>
                <a:custGeom>
                  <a:avLst/>
                  <a:gdLst/>
                  <a:ahLst/>
                  <a:cxnLst>
                    <a:cxn ang="0">
                      <a:pos x="12" y="0"/>
                    </a:cxn>
                    <a:cxn ang="0">
                      <a:pos x="0" y="34"/>
                    </a:cxn>
                    <a:cxn ang="0">
                      <a:pos x="24" y="34"/>
                    </a:cxn>
                    <a:cxn ang="0">
                      <a:pos x="12" y="0"/>
                    </a:cxn>
                  </a:cxnLst>
                  <a:rect l="0" t="0" r="r" b="b"/>
                  <a:pathLst>
                    <a:path w="24" h="34">
                      <a:moveTo>
                        <a:pt x="12" y="0"/>
                      </a:moveTo>
                      <a:lnTo>
                        <a:pt x="0" y="34"/>
                      </a:lnTo>
                      <a:lnTo>
                        <a:pt x="24" y="34"/>
                      </a:lnTo>
                      <a:lnTo>
                        <a:pt x="12" y="0"/>
                      </a:lnTo>
                      <a:close/>
                    </a:path>
                  </a:pathLst>
                </a:custGeom>
                <a:noFill/>
                <a:ln w="12700" cap="rnd">
                  <a:solidFill>
                    <a:srgbClr val="000000"/>
                  </a:solidFill>
                  <a:prstDash val="solid"/>
                  <a:round/>
                  <a:headEnd/>
                  <a:tailEnd/>
                </a:ln>
              </p:spPr>
              <p:txBody>
                <a:bodyPr/>
                <a:lstStyle/>
                <a:p>
                  <a:endParaRPr lang="fr-FR"/>
                </a:p>
              </p:txBody>
            </p:sp>
            <p:sp>
              <p:nvSpPr>
                <p:cNvPr id="17170" name="Freeform 786"/>
                <p:cNvSpPr>
                  <a:spLocks/>
                </p:cNvSpPr>
                <p:nvPr/>
              </p:nvSpPr>
              <p:spPr bwMode="auto">
                <a:xfrm>
                  <a:off x="9176" y="24543"/>
                  <a:ext cx="32" cy="31"/>
                </a:xfrm>
                <a:custGeom>
                  <a:avLst/>
                  <a:gdLst/>
                  <a:ahLst/>
                  <a:cxnLst>
                    <a:cxn ang="0">
                      <a:pos x="0" y="0"/>
                    </a:cxn>
                    <a:cxn ang="0">
                      <a:pos x="15" y="31"/>
                    </a:cxn>
                    <a:cxn ang="0">
                      <a:pos x="32" y="15"/>
                    </a:cxn>
                    <a:cxn ang="0">
                      <a:pos x="0" y="0"/>
                    </a:cxn>
                  </a:cxnLst>
                  <a:rect l="0" t="0" r="r" b="b"/>
                  <a:pathLst>
                    <a:path w="32" h="31">
                      <a:moveTo>
                        <a:pt x="0" y="0"/>
                      </a:moveTo>
                      <a:lnTo>
                        <a:pt x="15" y="31"/>
                      </a:lnTo>
                      <a:lnTo>
                        <a:pt x="32" y="15"/>
                      </a:lnTo>
                      <a:lnTo>
                        <a:pt x="0" y="0"/>
                      </a:lnTo>
                      <a:close/>
                    </a:path>
                  </a:pathLst>
                </a:custGeom>
                <a:noFill/>
                <a:ln w="12700" cap="rnd">
                  <a:solidFill>
                    <a:srgbClr val="000000"/>
                  </a:solidFill>
                  <a:prstDash val="solid"/>
                  <a:round/>
                  <a:headEnd/>
                  <a:tailEnd/>
                </a:ln>
              </p:spPr>
              <p:txBody>
                <a:bodyPr/>
                <a:lstStyle/>
                <a:p>
                  <a:endParaRPr lang="fr-FR"/>
                </a:p>
              </p:txBody>
            </p:sp>
            <p:sp>
              <p:nvSpPr>
                <p:cNvPr id="17171" name="Freeform 787"/>
                <p:cNvSpPr>
                  <a:spLocks/>
                </p:cNvSpPr>
                <p:nvPr/>
              </p:nvSpPr>
              <p:spPr bwMode="auto">
                <a:xfrm>
                  <a:off x="9152" y="24589"/>
                  <a:ext cx="33" cy="23"/>
                </a:xfrm>
                <a:custGeom>
                  <a:avLst/>
                  <a:gdLst/>
                  <a:ahLst/>
                  <a:cxnLst>
                    <a:cxn ang="0">
                      <a:pos x="0" y="11"/>
                    </a:cxn>
                    <a:cxn ang="0">
                      <a:pos x="33" y="23"/>
                    </a:cxn>
                    <a:cxn ang="0">
                      <a:pos x="33" y="0"/>
                    </a:cxn>
                    <a:cxn ang="0">
                      <a:pos x="0" y="11"/>
                    </a:cxn>
                  </a:cxnLst>
                  <a:rect l="0" t="0" r="r" b="b"/>
                  <a:pathLst>
                    <a:path w="33" h="23">
                      <a:moveTo>
                        <a:pt x="0" y="11"/>
                      </a:moveTo>
                      <a:lnTo>
                        <a:pt x="33" y="23"/>
                      </a:lnTo>
                      <a:lnTo>
                        <a:pt x="33" y="0"/>
                      </a:lnTo>
                      <a:lnTo>
                        <a:pt x="0" y="11"/>
                      </a:lnTo>
                      <a:close/>
                    </a:path>
                  </a:pathLst>
                </a:custGeom>
                <a:noFill/>
                <a:ln w="12700" cap="rnd">
                  <a:solidFill>
                    <a:srgbClr val="000000"/>
                  </a:solidFill>
                  <a:prstDash val="solid"/>
                  <a:round/>
                  <a:headEnd/>
                  <a:tailEnd/>
                </a:ln>
              </p:spPr>
              <p:txBody>
                <a:bodyPr/>
                <a:lstStyle/>
                <a:p>
                  <a:endParaRPr lang="fr-FR"/>
                </a:p>
              </p:txBody>
            </p:sp>
            <p:sp>
              <p:nvSpPr>
                <p:cNvPr id="17172" name="Freeform 788"/>
                <p:cNvSpPr>
                  <a:spLocks/>
                </p:cNvSpPr>
                <p:nvPr/>
              </p:nvSpPr>
              <p:spPr bwMode="auto">
                <a:xfrm>
                  <a:off x="9176" y="24627"/>
                  <a:ext cx="32" cy="32"/>
                </a:xfrm>
                <a:custGeom>
                  <a:avLst/>
                  <a:gdLst/>
                  <a:ahLst/>
                  <a:cxnLst>
                    <a:cxn ang="0">
                      <a:pos x="0" y="32"/>
                    </a:cxn>
                    <a:cxn ang="0">
                      <a:pos x="32" y="16"/>
                    </a:cxn>
                    <a:cxn ang="0">
                      <a:pos x="15" y="0"/>
                    </a:cxn>
                    <a:cxn ang="0">
                      <a:pos x="0" y="32"/>
                    </a:cxn>
                  </a:cxnLst>
                  <a:rect l="0" t="0" r="r" b="b"/>
                  <a:pathLst>
                    <a:path w="32" h="32">
                      <a:moveTo>
                        <a:pt x="0" y="32"/>
                      </a:moveTo>
                      <a:lnTo>
                        <a:pt x="32" y="16"/>
                      </a:lnTo>
                      <a:lnTo>
                        <a:pt x="15" y="0"/>
                      </a:lnTo>
                      <a:lnTo>
                        <a:pt x="0" y="32"/>
                      </a:lnTo>
                      <a:close/>
                    </a:path>
                  </a:pathLst>
                </a:custGeom>
                <a:noFill/>
                <a:ln w="12700" cap="rnd">
                  <a:solidFill>
                    <a:srgbClr val="000000"/>
                  </a:solidFill>
                  <a:prstDash val="solid"/>
                  <a:round/>
                  <a:headEnd/>
                  <a:tailEnd/>
                </a:ln>
              </p:spPr>
              <p:txBody>
                <a:bodyPr/>
                <a:lstStyle/>
                <a:p>
                  <a:endParaRPr lang="fr-FR"/>
                </a:p>
              </p:txBody>
            </p:sp>
            <p:sp>
              <p:nvSpPr>
                <p:cNvPr id="17173" name="Freeform 789"/>
                <p:cNvSpPr>
                  <a:spLocks/>
                </p:cNvSpPr>
                <p:nvPr/>
              </p:nvSpPr>
              <p:spPr bwMode="auto">
                <a:xfrm>
                  <a:off x="9222" y="24650"/>
                  <a:ext cx="24" cy="33"/>
                </a:xfrm>
                <a:custGeom>
                  <a:avLst/>
                  <a:gdLst/>
                  <a:ahLst/>
                  <a:cxnLst>
                    <a:cxn ang="0">
                      <a:pos x="12" y="33"/>
                    </a:cxn>
                    <a:cxn ang="0">
                      <a:pos x="24" y="0"/>
                    </a:cxn>
                    <a:cxn ang="0">
                      <a:pos x="0" y="0"/>
                    </a:cxn>
                    <a:cxn ang="0">
                      <a:pos x="12" y="33"/>
                    </a:cxn>
                  </a:cxnLst>
                  <a:rect l="0" t="0" r="r" b="b"/>
                  <a:pathLst>
                    <a:path w="24" h="33">
                      <a:moveTo>
                        <a:pt x="12" y="33"/>
                      </a:moveTo>
                      <a:lnTo>
                        <a:pt x="24" y="0"/>
                      </a:lnTo>
                      <a:lnTo>
                        <a:pt x="0" y="0"/>
                      </a:lnTo>
                      <a:lnTo>
                        <a:pt x="12" y="33"/>
                      </a:lnTo>
                      <a:close/>
                    </a:path>
                  </a:pathLst>
                </a:custGeom>
                <a:noFill/>
                <a:ln w="12700" cap="rnd">
                  <a:solidFill>
                    <a:srgbClr val="000000"/>
                  </a:solidFill>
                  <a:prstDash val="solid"/>
                  <a:round/>
                  <a:headEnd/>
                  <a:tailEnd/>
                </a:ln>
              </p:spPr>
              <p:txBody>
                <a:bodyPr/>
                <a:lstStyle/>
                <a:p>
                  <a:endParaRPr lang="fr-FR"/>
                </a:p>
              </p:txBody>
            </p:sp>
            <p:sp>
              <p:nvSpPr>
                <p:cNvPr id="17174" name="Freeform 790"/>
                <p:cNvSpPr>
                  <a:spLocks/>
                </p:cNvSpPr>
                <p:nvPr/>
              </p:nvSpPr>
              <p:spPr bwMode="auto">
                <a:xfrm>
                  <a:off x="9260" y="24627"/>
                  <a:ext cx="32" cy="32"/>
                </a:xfrm>
                <a:custGeom>
                  <a:avLst/>
                  <a:gdLst/>
                  <a:ahLst/>
                  <a:cxnLst>
                    <a:cxn ang="0">
                      <a:pos x="32" y="32"/>
                    </a:cxn>
                    <a:cxn ang="0">
                      <a:pos x="17" y="0"/>
                    </a:cxn>
                    <a:cxn ang="0">
                      <a:pos x="0" y="16"/>
                    </a:cxn>
                    <a:cxn ang="0">
                      <a:pos x="32" y="32"/>
                    </a:cxn>
                  </a:cxnLst>
                  <a:rect l="0" t="0" r="r" b="b"/>
                  <a:pathLst>
                    <a:path w="32" h="32">
                      <a:moveTo>
                        <a:pt x="32" y="32"/>
                      </a:moveTo>
                      <a:lnTo>
                        <a:pt x="17" y="0"/>
                      </a:lnTo>
                      <a:lnTo>
                        <a:pt x="0" y="16"/>
                      </a:lnTo>
                      <a:lnTo>
                        <a:pt x="32" y="32"/>
                      </a:lnTo>
                      <a:close/>
                    </a:path>
                  </a:pathLst>
                </a:custGeom>
                <a:noFill/>
                <a:ln w="12700" cap="rnd">
                  <a:solidFill>
                    <a:srgbClr val="000000"/>
                  </a:solidFill>
                  <a:prstDash val="solid"/>
                  <a:round/>
                  <a:headEnd/>
                  <a:tailEnd/>
                </a:ln>
              </p:spPr>
              <p:txBody>
                <a:bodyPr/>
                <a:lstStyle/>
                <a:p>
                  <a:endParaRPr lang="fr-FR"/>
                </a:p>
              </p:txBody>
            </p:sp>
            <p:sp>
              <p:nvSpPr>
                <p:cNvPr id="17175" name="Oval 791"/>
                <p:cNvSpPr>
                  <a:spLocks noChangeArrowheads="1"/>
                </p:cNvSpPr>
                <p:nvPr/>
              </p:nvSpPr>
              <p:spPr bwMode="auto">
                <a:xfrm>
                  <a:off x="9193" y="24559"/>
                  <a:ext cx="82" cy="83"/>
                </a:xfrm>
                <a:prstGeom prst="ellipse">
                  <a:avLst/>
                </a:prstGeom>
                <a:noFill/>
                <a:ln w="12700" cap="rnd">
                  <a:solidFill>
                    <a:srgbClr val="000000"/>
                  </a:solidFill>
                  <a:round/>
                  <a:headEnd/>
                  <a:tailEnd/>
                </a:ln>
              </p:spPr>
              <p:txBody>
                <a:bodyPr/>
                <a:lstStyle/>
                <a:p>
                  <a:endParaRPr lang="fr-FR"/>
                </a:p>
              </p:txBody>
            </p:sp>
          </p:grpSp>
          <p:sp>
            <p:nvSpPr>
              <p:cNvPr id="17177" name="Rectangle 793"/>
              <p:cNvSpPr>
                <a:spLocks noChangeArrowheads="1"/>
              </p:cNvSpPr>
              <p:nvPr/>
            </p:nvSpPr>
            <p:spPr bwMode="auto">
              <a:xfrm>
                <a:off x="7156" y="20723"/>
                <a:ext cx="287" cy="182"/>
              </a:xfrm>
              <a:prstGeom prst="rect">
                <a:avLst/>
              </a:prstGeom>
              <a:noFill/>
              <a:ln w="9525">
                <a:noFill/>
                <a:miter lim="800000"/>
                <a:headEnd/>
                <a:tailEnd/>
              </a:ln>
            </p:spPr>
            <p:txBody>
              <a:bodyPr wrap="none" lIns="0" tIns="0" rIns="0" bIns="0">
                <a:spAutoFit/>
              </a:bodyPr>
              <a:lstStyle/>
              <a:p>
                <a:r>
                  <a:rPr lang="fr-FR" sz="1900">
                    <a:solidFill>
                      <a:srgbClr val="000000"/>
                    </a:solidFill>
                  </a:rPr>
                  <a:t>VTT</a:t>
                </a:r>
                <a:endParaRPr lang="fr-FR"/>
              </a:p>
            </p:txBody>
          </p:sp>
          <p:sp>
            <p:nvSpPr>
              <p:cNvPr id="17178" name="Rectangle 794"/>
              <p:cNvSpPr>
                <a:spLocks noChangeArrowheads="1"/>
              </p:cNvSpPr>
              <p:nvPr/>
            </p:nvSpPr>
            <p:spPr bwMode="auto">
              <a:xfrm>
                <a:off x="8559" y="20478"/>
                <a:ext cx="305" cy="182"/>
              </a:xfrm>
              <a:prstGeom prst="rect">
                <a:avLst/>
              </a:prstGeom>
              <a:noFill/>
              <a:ln w="9525">
                <a:noFill/>
                <a:miter lim="800000"/>
                <a:headEnd/>
                <a:tailEnd/>
              </a:ln>
            </p:spPr>
            <p:txBody>
              <a:bodyPr wrap="none" lIns="0" tIns="0" rIns="0" bIns="0">
                <a:spAutoFit/>
              </a:bodyPr>
              <a:lstStyle/>
              <a:p>
                <a:r>
                  <a:rPr lang="fr-FR" sz="1900">
                    <a:solidFill>
                      <a:srgbClr val="000000"/>
                    </a:solidFill>
                  </a:rPr>
                  <a:t>Univ</a:t>
                </a:r>
                <a:endParaRPr lang="fr-FR"/>
              </a:p>
            </p:txBody>
          </p:sp>
          <p:sp>
            <p:nvSpPr>
              <p:cNvPr id="17179" name="Rectangle 795"/>
              <p:cNvSpPr>
                <a:spLocks noChangeArrowheads="1"/>
              </p:cNvSpPr>
              <p:nvPr/>
            </p:nvSpPr>
            <p:spPr bwMode="auto">
              <a:xfrm>
                <a:off x="8901" y="20478"/>
                <a:ext cx="525" cy="182"/>
              </a:xfrm>
              <a:prstGeom prst="rect">
                <a:avLst/>
              </a:prstGeom>
              <a:noFill/>
              <a:ln w="9525">
                <a:noFill/>
                <a:miter lim="800000"/>
                <a:headEnd/>
                <a:tailEnd/>
              </a:ln>
            </p:spPr>
            <p:txBody>
              <a:bodyPr wrap="none" lIns="0" tIns="0" rIns="0" bIns="0">
                <a:spAutoFit/>
              </a:bodyPr>
              <a:lstStyle/>
              <a:p>
                <a:r>
                  <a:rPr lang="fr-FR" sz="1900">
                    <a:solidFill>
                      <a:srgbClr val="000000"/>
                    </a:solidFill>
                  </a:rPr>
                  <a:t>Eastern</a:t>
                </a:r>
                <a:endParaRPr lang="fr-FR"/>
              </a:p>
            </p:txBody>
          </p:sp>
          <p:sp>
            <p:nvSpPr>
              <p:cNvPr id="17180" name="Rectangle 796"/>
              <p:cNvSpPr>
                <a:spLocks noChangeArrowheads="1"/>
              </p:cNvSpPr>
              <p:nvPr/>
            </p:nvSpPr>
            <p:spPr bwMode="auto">
              <a:xfrm>
                <a:off x="9463" y="20478"/>
                <a:ext cx="501" cy="182"/>
              </a:xfrm>
              <a:prstGeom prst="rect">
                <a:avLst/>
              </a:prstGeom>
              <a:noFill/>
              <a:ln w="9525">
                <a:noFill/>
                <a:miter lim="800000"/>
                <a:headEnd/>
                <a:tailEnd/>
              </a:ln>
            </p:spPr>
            <p:txBody>
              <a:bodyPr wrap="none" lIns="0" tIns="0" rIns="0" bIns="0">
                <a:spAutoFit/>
              </a:bodyPr>
              <a:lstStyle/>
              <a:p>
                <a:r>
                  <a:rPr lang="fr-FR" sz="1900">
                    <a:solidFill>
                      <a:srgbClr val="000000"/>
                    </a:solidFill>
                  </a:rPr>
                  <a:t>Finland</a:t>
                </a:r>
                <a:endParaRPr lang="fr-FR"/>
              </a:p>
            </p:txBody>
          </p:sp>
          <p:grpSp>
            <p:nvGrpSpPr>
              <p:cNvPr id="17199" name="Group 815"/>
              <p:cNvGrpSpPr>
                <a:grpSpLocks/>
              </p:cNvGrpSpPr>
              <p:nvPr/>
            </p:nvGrpSpPr>
            <p:grpSpPr bwMode="auto">
              <a:xfrm>
                <a:off x="7687" y="22076"/>
                <a:ext cx="164" cy="165"/>
                <a:chOff x="7687" y="22076"/>
                <a:chExt cx="164" cy="165"/>
              </a:xfrm>
            </p:grpSpPr>
            <p:sp>
              <p:nvSpPr>
                <p:cNvPr id="17181" name="Freeform 797"/>
                <p:cNvSpPr>
                  <a:spLocks/>
                </p:cNvSpPr>
                <p:nvPr/>
              </p:nvSpPr>
              <p:spPr bwMode="auto">
                <a:xfrm>
                  <a:off x="7818" y="22147"/>
                  <a:ext cx="33" cy="23"/>
                </a:xfrm>
                <a:custGeom>
                  <a:avLst/>
                  <a:gdLst/>
                  <a:ahLst/>
                  <a:cxnLst>
                    <a:cxn ang="0">
                      <a:pos x="33" y="11"/>
                    </a:cxn>
                    <a:cxn ang="0">
                      <a:pos x="0" y="0"/>
                    </a:cxn>
                    <a:cxn ang="0">
                      <a:pos x="0" y="23"/>
                    </a:cxn>
                    <a:cxn ang="0">
                      <a:pos x="33" y="11"/>
                    </a:cxn>
                  </a:cxnLst>
                  <a:rect l="0" t="0" r="r" b="b"/>
                  <a:pathLst>
                    <a:path w="33" h="23">
                      <a:moveTo>
                        <a:pt x="33" y="11"/>
                      </a:moveTo>
                      <a:lnTo>
                        <a:pt x="0" y="0"/>
                      </a:lnTo>
                      <a:lnTo>
                        <a:pt x="0" y="23"/>
                      </a:lnTo>
                      <a:lnTo>
                        <a:pt x="33" y="11"/>
                      </a:lnTo>
                      <a:close/>
                    </a:path>
                  </a:pathLst>
                </a:custGeom>
                <a:solidFill>
                  <a:srgbClr val="FFFF00"/>
                </a:solidFill>
                <a:ln w="9525">
                  <a:noFill/>
                  <a:round/>
                  <a:headEnd/>
                  <a:tailEnd/>
                </a:ln>
              </p:spPr>
              <p:txBody>
                <a:bodyPr/>
                <a:lstStyle/>
                <a:p>
                  <a:endParaRPr lang="fr-FR"/>
                </a:p>
              </p:txBody>
            </p:sp>
            <p:sp>
              <p:nvSpPr>
                <p:cNvPr id="17182" name="Freeform 798"/>
                <p:cNvSpPr>
                  <a:spLocks/>
                </p:cNvSpPr>
                <p:nvPr/>
              </p:nvSpPr>
              <p:spPr bwMode="auto">
                <a:xfrm>
                  <a:off x="7795" y="22100"/>
                  <a:ext cx="32" cy="32"/>
                </a:xfrm>
                <a:custGeom>
                  <a:avLst/>
                  <a:gdLst/>
                  <a:ahLst/>
                  <a:cxnLst>
                    <a:cxn ang="0">
                      <a:pos x="32" y="0"/>
                    </a:cxn>
                    <a:cxn ang="0">
                      <a:pos x="0" y="15"/>
                    </a:cxn>
                    <a:cxn ang="0">
                      <a:pos x="17" y="32"/>
                    </a:cxn>
                    <a:cxn ang="0">
                      <a:pos x="32" y="0"/>
                    </a:cxn>
                  </a:cxnLst>
                  <a:rect l="0" t="0" r="r" b="b"/>
                  <a:pathLst>
                    <a:path w="32" h="32">
                      <a:moveTo>
                        <a:pt x="32" y="0"/>
                      </a:moveTo>
                      <a:lnTo>
                        <a:pt x="0" y="15"/>
                      </a:lnTo>
                      <a:lnTo>
                        <a:pt x="17" y="32"/>
                      </a:lnTo>
                      <a:lnTo>
                        <a:pt x="32" y="0"/>
                      </a:lnTo>
                      <a:close/>
                    </a:path>
                  </a:pathLst>
                </a:custGeom>
                <a:solidFill>
                  <a:srgbClr val="FFFF00"/>
                </a:solidFill>
                <a:ln w="9525">
                  <a:noFill/>
                  <a:round/>
                  <a:headEnd/>
                  <a:tailEnd/>
                </a:ln>
              </p:spPr>
              <p:txBody>
                <a:bodyPr/>
                <a:lstStyle/>
                <a:p>
                  <a:endParaRPr lang="fr-FR"/>
                </a:p>
              </p:txBody>
            </p:sp>
            <p:sp>
              <p:nvSpPr>
                <p:cNvPr id="17183" name="Freeform 799"/>
                <p:cNvSpPr>
                  <a:spLocks/>
                </p:cNvSpPr>
                <p:nvPr/>
              </p:nvSpPr>
              <p:spPr bwMode="auto">
                <a:xfrm>
                  <a:off x="7757" y="22076"/>
                  <a:ext cx="24" cy="33"/>
                </a:xfrm>
                <a:custGeom>
                  <a:avLst/>
                  <a:gdLst/>
                  <a:ahLst/>
                  <a:cxnLst>
                    <a:cxn ang="0">
                      <a:pos x="12" y="0"/>
                    </a:cxn>
                    <a:cxn ang="0">
                      <a:pos x="0" y="33"/>
                    </a:cxn>
                    <a:cxn ang="0">
                      <a:pos x="24" y="33"/>
                    </a:cxn>
                    <a:cxn ang="0">
                      <a:pos x="12" y="0"/>
                    </a:cxn>
                  </a:cxnLst>
                  <a:rect l="0" t="0" r="r" b="b"/>
                  <a:pathLst>
                    <a:path w="24" h="33">
                      <a:moveTo>
                        <a:pt x="12" y="0"/>
                      </a:moveTo>
                      <a:lnTo>
                        <a:pt x="0" y="33"/>
                      </a:lnTo>
                      <a:lnTo>
                        <a:pt x="24" y="33"/>
                      </a:lnTo>
                      <a:lnTo>
                        <a:pt x="12" y="0"/>
                      </a:lnTo>
                      <a:close/>
                    </a:path>
                  </a:pathLst>
                </a:custGeom>
                <a:solidFill>
                  <a:srgbClr val="FFFF00"/>
                </a:solidFill>
                <a:ln w="9525">
                  <a:noFill/>
                  <a:round/>
                  <a:headEnd/>
                  <a:tailEnd/>
                </a:ln>
              </p:spPr>
              <p:txBody>
                <a:bodyPr/>
                <a:lstStyle/>
                <a:p>
                  <a:endParaRPr lang="fr-FR"/>
                </a:p>
              </p:txBody>
            </p:sp>
            <p:sp>
              <p:nvSpPr>
                <p:cNvPr id="17184" name="Freeform 800"/>
                <p:cNvSpPr>
                  <a:spLocks/>
                </p:cNvSpPr>
                <p:nvPr/>
              </p:nvSpPr>
              <p:spPr bwMode="auto">
                <a:xfrm>
                  <a:off x="7711" y="22100"/>
                  <a:ext cx="32" cy="32"/>
                </a:xfrm>
                <a:custGeom>
                  <a:avLst/>
                  <a:gdLst/>
                  <a:ahLst/>
                  <a:cxnLst>
                    <a:cxn ang="0">
                      <a:pos x="0" y="0"/>
                    </a:cxn>
                    <a:cxn ang="0">
                      <a:pos x="15" y="32"/>
                    </a:cxn>
                    <a:cxn ang="0">
                      <a:pos x="32" y="15"/>
                    </a:cxn>
                    <a:cxn ang="0">
                      <a:pos x="0" y="0"/>
                    </a:cxn>
                  </a:cxnLst>
                  <a:rect l="0" t="0" r="r" b="b"/>
                  <a:pathLst>
                    <a:path w="32" h="32">
                      <a:moveTo>
                        <a:pt x="0" y="0"/>
                      </a:moveTo>
                      <a:lnTo>
                        <a:pt x="15" y="32"/>
                      </a:lnTo>
                      <a:lnTo>
                        <a:pt x="32" y="15"/>
                      </a:lnTo>
                      <a:lnTo>
                        <a:pt x="0" y="0"/>
                      </a:lnTo>
                      <a:close/>
                    </a:path>
                  </a:pathLst>
                </a:custGeom>
                <a:solidFill>
                  <a:srgbClr val="FFFF00"/>
                </a:solidFill>
                <a:ln w="9525">
                  <a:noFill/>
                  <a:round/>
                  <a:headEnd/>
                  <a:tailEnd/>
                </a:ln>
              </p:spPr>
              <p:txBody>
                <a:bodyPr/>
                <a:lstStyle/>
                <a:p>
                  <a:endParaRPr lang="fr-FR"/>
                </a:p>
              </p:txBody>
            </p:sp>
            <p:sp>
              <p:nvSpPr>
                <p:cNvPr id="17185" name="Freeform 801"/>
                <p:cNvSpPr>
                  <a:spLocks/>
                </p:cNvSpPr>
                <p:nvPr/>
              </p:nvSpPr>
              <p:spPr bwMode="auto">
                <a:xfrm>
                  <a:off x="7687" y="22147"/>
                  <a:ext cx="33" cy="23"/>
                </a:xfrm>
                <a:custGeom>
                  <a:avLst/>
                  <a:gdLst/>
                  <a:ahLst/>
                  <a:cxnLst>
                    <a:cxn ang="0">
                      <a:pos x="0" y="11"/>
                    </a:cxn>
                    <a:cxn ang="0">
                      <a:pos x="33" y="23"/>
                    </a:cxn>
                    <a:cxn ang="0">
                      <a:pos x="33" y="0"/>
                    </a:cxn>
                    <a:cxn ang="0">
                      <a:pos x="0" y="11"/>
                    </a:cxn>
                  </a:cxnLst>
                  <a:rect l="0" t="0" r="r" b="b"/>
                  <a:pathLst>
                    <a:path w="33" h="23">
                      <a:moveTo>
                        <a:pt x="0" y="11"/>
                      </a:moveTo>
                      <a:lnTo>
                        <a:pt x="33" y="23"/>
                      </a:lnTo>
                      <a:lnTo>
                        <a:pt x="33" y="0"/>
                      </a:lnTo>
                      <a:lnTo>
                        <a:pt x="0" y="11"/>
                      </a:lnTo>
                      <a:close/>
                    </a:path>
                  </a:pathLst>
                </a:custGeom>
                <a:solidFill>
                  <a:srgbClr val="FFFF00"/>
                </a:solidFill>
                <a:ln w="9525">
                  <a:noFill/>
                  <a:round/>
                  <a:headEnd/>
                  <a:tailEnd/>
                </a:ln>
              </p:spPr>
              <p:txBody>
                <a:bodyPr/>
                <a:lstStyle/>
                <a:p>
                  <a:endParaRPr lang="fr-FR"/>
                </a:p>
              </p:txBody>
            </p:sp>
            <p:sp>
              <p:nvSpPr>
                <p:cNvPr id="17186" name="Freeform 802"/>
                <p:cNvSpPr>
                  <a:spLocks/>
                </p:cNvSpPr>
                <p:nvPr/>
              </p:nvSpPr>
              <p:spPr bwMode="auto">
                <a:xfrm>
                  <a:off x="7711" y="22185"/>
                  <a:ext cx="32" cy="32"/>
                </a:xfrm>
                <a:custGeom>
                  <a:avLst/>
                  <a:gdLst/>
                  <a:ahLst/>
                  <a:cxnLst>
                    <a:cxn ang="0">
                      <a:pos x="0" y="32"/>
                    </a:cxn>
                    <a:cxn ang="0">
                      <a:pos x="32" y="16"/>
                    </a:cxn>
                    <a:cxn ang="0">
                      <a:pos x="15" y="0"/>
                    </a:cxn>
                    <a:cxn ang="0">
                      <a:pos x="0" y="32"/>
                    </a:cxn>
                  </a:cxnLst>
                  <a:rect l="0" t="0" r="r" b="b"/>
                  <a:pathLst>
                    <a:path w="32" h="32">
                      <a:moveTo>
                        <a:pt x="0" y="32"/>
                      </a:moveTo>
                      <a:lnTo>
                        <a:pt x="32" y="16"/>
                      </a:lnTo>
                      <a:lnTo>
                        <a:pt x="15" y="0"/>
                      </a:lnTo>
                      <a:lnTo>
                        <a:pt x="0" y="32"/>
                      </a:lnTo>
                      <a:close/>
                    </a:path>
                  </a:pathLst>
                </a:custGeom>
                <a:solidFill>
                  <a:srgbClr val="FFFF00"/>
                </a:solidFill>
                <a:ln w="9525">
                  <a:noFill/>
                  <a:round/>
                  <a:headEnd/>
                  <a:tailEnd/>
                </a:ln>
              </p:spPr>
              <p:txBody>
                <a:bodyPr/>
                <a:lstStyle/>
                <a:p>
                  <a:endParaRPr lang="fr-FR"/>
                </a:p>
              </p:txBody>
            </p:sp>
            <p:sp>
              <p:nvSpPr>
                <p:cNvPr id="17187" name="Freeform 803"/>
                <p:cNvSpPr>
                  <a:spLocks/>
                </p:cNvSpPr>
                <p:nvPr/>
              </p:nvSpPr>
              <p:spPr bwMode="auto">
                <a:xfrm>
                  <a:off x="7757" y="22207"/>
                  <a:ext cx="24" cy="34"/>
                </a:xfrm>
                <a:custGeom>
                  <a:avLst/>
                  <a:gdLst/>
                  <a:ahLst/>
                  <a:cxnLst>
                    <a:cxn ang="0">
                      <a:pos x="12" y="34"/>
                    </a:cxn>
                    <a:cxn ang="0">
                      <a:pos x="24" y="0"/>
                    </a:cxn>
                    <a:cxn ang="0">
                      <a:pos x="0" y="0"/>
                    </a:cxn>
                    <a:cxn ang="0">
                      <a:pos x="12" y="34"/>
                    </a:cxn>
                  </a:cxnLst>
                  <a:rect l="0" t="0" r="r" b="b"/>
                  <a:pathLst>
                    <a:path w="24" h="34">
                      <a:moveTo>
                        <a:pt x="12" y="34"/>
                      </a:moveTo>
                      <a:lnTo>
                        <a:pt x="24" y="0"/>
                      </a:lnTo>
                      <a:lnTo>
                        <a:pt x="0" y="0"/>
                      </a:lnTo>
                      <a:lnTo>
                        <a:pt x="12" y="34"/>
                      </a:lnTo>
                      <a:close/>
                    </a:path>
                  </a:pathLst>
                </a:custGeom>
                <a:solidFill>
                  <a:srgbClr val="FFFF00"/>
                </a:solidFill>
                <a:ln w="9525">
                  <a:noFill/>
                  <a:round/>
                  <a:headEnd/>
                  <a:tailEnd/>
                </a:ln>
              </p:spPr>
              <p:txBody>
                <a:bodyPr/>
                <a:lstStyle/>
                <a:p>
                  <a:endParaRPr lang="fr-FR"/>
                </a:p>
              </p:txBody>
            </p:sp>
            <p:sp>
              <p:nvSpPr>
                <p:cNvPr id="17188" name="Freeform 804"/>
                <p:cNvSpPr>
                  <a:spLocks/>
                </p:cNvSpPr>
                <p:nvPr/>
              </p:nvSpPr>
              <p:spPr bwMode="auto">
                <a:xfrm>
                  <a:off x="7795" y="22185"/>
                  <a:ext cx="32" cy="32"/>
                </a:xfrm>
                <a:custGeom>
                  <a:avLst/>
                  <a:gdLst/>
                  <a:ahLst/>
                  <a:cxnLst>
                    <a:cxn ang="0">
                      <a:pos x="32" y="32"/>
                    </a:cxn>
                    <a:cxn ang="0">
                      <a:pos x="17" y="0"/>
                    </a:cxn>
                    <a:cxn ang="0">
                      <a:pos x="0" y="16"/>
                    </a:cxn>
                    <a:cxn ang="0">
                      <a:pos x="32" y="32"/>
                    </a:cxn>
                  </a:cxnLst>
                  <a:rect l="0" t="0" r="r" b="b"/>
                  <a:pathLst>
                    <a:path w="32" h="32">
                      <a:moveTo>
                        <a:pt x="32" y="32"/>
                      </a:moveTo>
                      <a:lnTo>
                        <a:pt x="17" y="0"/>
                      </a:lnTo>
                      <a:lnTo>
                        <a:pt x="0" y="16"/>
                      </a:lnTo>
                      <a:lnTo>
                        <a:pt x="32" y="32"/>
                      </a:lnTo>
                      <a:close/>
                    </a:path>
                  </a:pathLst>
                </a:custGeom>
                <a:solidFill>
                  <a:srgbClr val="FFFF00"/>
                </a:solidFill>
                <a:ln w="9525">
                  <a:noFill/>
                  <a:round/>
                  <a:headEnd/>
                  <a:tailEnd/>
                </a:ln>
              </p:spPr>
              <p:txBody>
                <a:bodyPr/>
                <a:lstStyle/>
                <a:p>
                  <a:endParaRPr lang="fr-FR"/>
                </a:p>
              </p:txBody>
            </p:sp>
            <p:sp>
              <p:nvSpPr>
                <p:cNvPr id="17189" name="Oval 805"/>
                <p:cNvSpPr>
                  <a:spLocks noChangeArrowheads="1"/>
                </p:cNvSpPr>
                <p:nvPr/>
              </p:nvSpPr>
              <p:spPr bwMode="auto">
                <a:xfrm>
                  <a:off x="7728" y="22117"/>
                  <a:ext cx="82" cy="83"/>
                </a:xfrm>
                <a:prstGeom prst="ellipse">
                  <a:avLst/>
                </a:prstGeom>
                <a:solidFill>
                  <a:srgbClr val="FFFF00"/>
                </a:solidFill>
                <a:ln w="0">
                  <a:solidFill>
                    <a:srgbClr val="000000"/>
                  </a:solidFill>
                  <a:round/>
                  <a:headEnd/>
                  <a:tailEnd/>
                </a:ln>
              </p:spPr>
              <p:txBody>
                <a:bodyPr/>
                <a:lstStyle/>
                <a:p>
                  <a:endParaRPr lang="fr-FR"/>
                </a:p>
              </p:txBody>
            </p:sp>
            <p:sp>
              <p:nvSpPr>
                <p:cNvPr id="17190" name="Freeform 806"/>
                <p:cNvSpPr>
                  <a:spLocks/>
                </p:cNvSpPr>
                <p:nvPr/>
              </p:nvSpPr>
              <p:spPr bwMode="auto">
                <a:xfrm>
                  <a:off x="7818" y="22147"/>
                  <a:ext cx="33" cy="23"/>
                </a:xfrm>
                <a:custGeom>
                  <a:avLst/>
                  <a:gdLst/>
                  <a:ahLst/>
                  <a:cxnLst>
                    <a:cxn ang="0">
                      <a:pos x="33" y="11"/>
                    </a:cxn>
                    <a:cxn ang="0">
                      <a:pos x="0" y="0"/>
                    </a:cxn>
                    <a:cxn ang="0">
                      <a:pos x="0" y="23"/>
                    </a:cxn>
                    <a:cxn ang="0">
                      <a:pos x="33" y="11"/>
                    </a:cxn>
                  </a:cxnLst>
                  <a:rect l="0" t="0" r="r" b="b"/>
                  <a:pathLst>
                    <a:path w="33" h="23">
                      <a:moveTo>
                        <a:pt x="33" y="11"/>
                      </a:moveTo>
                      <a:lnTo>
                        <a:pt x="0" y="0"/>
                      </a:lnTo>
                      <a:lnTo>
                        <a:pt x="0" y="23"/>
                      </a:lnTo>
                      <a:lnTo>
                        <a:pt x="33" y="11"/>
                      </a:lnTo>
                      <a:close/>
                    </a:path>
                  </a:pathLst>
                </a:custGeom>
                <a:noFill/>
                <a:ln w="12700" cap="rnd">
                  <a:solidFill>
                    <a:srgbClr val="000000"/>
                  </a:solidFill>
                  <a:prstDash val="solid"/>
                  <a:round/>
                  <a:headEnd/>
                  <a:tailEnd/>
                </a:ln>
              </p:spPr>
              <p:txBody>
                <a:bodyPr/>
                <a:lstStyle/>
                <a:p>
                  <a:endParaRPr lang="fr-FR"/>
                </a:p>
              </p:txBody>
            </p:sp>
            <p:sp>
              <p:nvSpPr>
                <p:cNvPr id="17191" name="Freeform 807"/>
                <p:cNvSpPr>
                  <a:spLocks/>
                </p:cNvSpPr>
                <p:nvPr/>
              </p:nvSpPr>
              <p:spPr bwMode="auto">
                <a:xfrm>
                  <a:off x="7795" y="22100"/>
                  <a:ext cx="32" cy="32"/>
                </a:xfrm>
                <a:custGeom>
                  <a:avLst/>
                  <a:gdLst/>
                  <a:ahLst/>
                  <a:cxnLst>
                    <a:cxn ang="0">
                      <a:pos x="32" y="0"/>
                    </a:cxn>
                    <a:cxn ang="0">
                      <a:pos x="0" y="15"/>
                    </a:cxn>
                    <a:cxn ang="0">
                      <a:pos x="17" y="32"/>
                    </a:cxn>
                    <a:cxn ang="0">
                      <a:pos x="32" y="0"/>
                    </a:cxn>
                  </a:cxnLst>
                  <a:rect l="0" t="0" r="r" b="b"/>
                  <a:pathLst>
                    <a:path w="32" h="32">
                      <a:moveTo>
                        <a:pt x="32" y="0"/>
                      </a:moveTo>
                      <a:lnTo>
                        <a:pt x="0" y="15"/>
                      </a:lnTo>
                      <a:lnTo>
                        <a:pt x="17" y="32"/>
                      </a:lnTo>
                      <a:lnTo>
                        <a:pt x="32" y="0"/>
                      </a:lnTo>
                      <a:close/>
                    </a:path>
                  </a:pathLst>
                </a:custGeom>
                <a:noFill/>
                <a:ln w="12700" cap="rnd">
                  <a:solidFill>
                    <a:srgbClr val="000000"/>
                  </a:solidFill>
                  <a:prstDash val="solid"/>
                  <a:round/>
                  <a:headEnd/>
                  <a:tailEnd/>
                </a:ln>
              </p:spPr>
              <p:txBody>
                <a:bodyPr/>
                <a:lstStyle/>
                <a:p>
                  <a:endParaRPr lang="fr-FR"/>
                </a:p>
              </p:txBody>
            </p:sp>
            <p:sp>
              <p:nvSpPr>
                <p:cNvPr id="17192" name="Freeform 808"/>
                <p:cNvSpPr>
                  <a:spLocks/>
                </p:cNvSpPr>
                <p:nvPr/>
              </p:nvSpPr>
              <p:spPr bwMode="auto">
                <a:xfrm>
                  <a:off x="7757" y="22076"/>
                  <a:ext cx="24" cy="33"/>
                </a:xfrm>
                <a:custGeom>
                  <a:avLst/>
                  <a:gdLst/>
                  <a:ahLst/>
                  <a:cxnLst>
                    <a:cxn ang="0">
                      <a:pos x="12" y="0"/>
                    </a:cxn>
                    <a:cxn ang="0">
                      <a:pos x="0" y="33"/>
                    </a:cxn>
                    <a:cxn ang="0">
                      <a:pos x="24" y="33"/>
                    </a:cxn>
                    <a:cxn ang="0">
                      <a:pos x="12" y="0"/>
                    </a:cxn>
                  </a:cxnLst>
                  <a:rect l="0" t="0" r="r" b="b"/>
                  <a:pathLst>
                    <a:path w="24" h="33">
                      <a:moveTo>
                        <a:pt x="12" y="0"/>
                      </a:moveTo>
                      <a:lnTo>
                        <a:pt x="0" y="33"/>
                      </a:lnTo>
                      <a:lnTo>
                        <a:pt x="24" y="33"/>
                      </a:lnTo>
                      <a:lnTo>
                        <a:pt x="12" y="0"/>
                      </a:lnTo>
                      <a:close/>
                    </a:path>
                  </a:pathLst>
                </a:custGeom>
                <a:noFill/>
                <a:ln w="12700" cap="rnd">
                  <a:solidFill>
                    <a:srgbClr val="000000"/>
                  </a:solidFill>
                  <a:prstDash val="solid"/>
                  <a:round/>
                  <a:headEnd/>
                  <a:tailEnd/>
                </a:ln>
              </p:spPr>
              <p:txBody>
                <a:bodyPr/>
                <a:lstStyle/>
                <a:p>
                  <a:endParaRPr lang="fr-FR"/>
                </a:p>
              </p:txBody>
            </p:sp>
            <p:sp>
              <p:nvSpPr>
                <p:cNvPr id="17193" name="Freeform 809"/>
                <p:cNvSpPr>
                  <a:spLocks/>
                </p:cNvSpPr>
                <p:nvPr/>
              </p:nvSpPr>
              <p:spPr bwMode="auto">
                <a:xfrm>
                  <a:off x="7711" y="22100"/>
                  <a:ext cx="32" cy="32"/>
                </a:xfrm>
                <a:custGeom>
                  <a:avLst/>
                  <a:gdLst/>
                  <a:ahLst/>
                  <a:cxnLst>
                    <a:cxn ang="0">
                      <a:pos x="0" y="0"/>
                    </a:cxn>
                    <a:cxn ang="0">
                      <a:pos x="15" y="32"/>
                    </a:cxn>
                    <a:cxn ang="0">
                      <a:pos x="32" y="15"/>
                    </a:cxn>
                    <a:cxn ang="0">
                      <a:pos x="0" y="0"/>
                    </a:cxn>
                  </a:cxnLst>
                  <a:rect l="0" t="0" r="r" b="b"/>
                  <a:pathLst>
                    <a:path w="32" h="32">
                      <a:moveTo>
                        <a:pt x="0" y="0"/>
                      </a:moveTo>
                      <a:lnTo>
                        <a:pt x="15" y="32"/>
                      </a:lnTo>
                      <a:lnTo>
                        <a:pt x="32" y="15"/>
                      </a:lnTo>
                      <a:lnTo>
                        <a:pt x="0" y="0"/>
                      </a:lnTo>
                      <a:close/>
                    </a:path>
                  </a:pathLst>
                </a:custGeom>
                <a:noFill/>
                <a:ln w="12700" cap="rnd">
                  <a:solidFill>
                    <a:srgbClr val="000000"/>
                  </a:solidFill>
                  <a:prstDash val="solid"/>
                  <a:round/>
                  <a:headEnd/>
                  <a:tailEnd/>
                </a:ln>
              </p:spPr>
              <p:txBody>
                <a:bodyPr/>
                <a:lstStyle/>
                <a:p>
                  <a:endParaRPr lang="fr-FR"/>
                </a:p>
              </p:txBody>
            </p:sp>
            <p:sp>
              <p:nvSpPr>
                <p:cNvPr id="17194" name="Freeform 810"/>
                <p:cNvSpPr>
                  <a:spLocks/>
                </p:cNvSpPr>
                <p:nvPr/>
              </p:nvSpPr>
              <p:spPr bwMode="auto">
                <a:xfrm>
                  <a:off x="7687" y="22147"/>
                  <a:ext cx="33" cy="23"/>
                </a:xfrm>
                <a:custGeom>
                  <a:avLst/>
                  <a:gdLst/>
                  <a:ahLst/>
                  <a:cxnLst>
                    <a:cxn ang="0">
                      <a:pos x="0" y="11"/>
                    </a:cxn>
                    <a:cxn ang="0">
                      <a:pos x="33" y="23"/>
                    </a:cxn>
                    <a:cxn ang="0">
                      <a:pos x="33" y="0"/>
                    </a:cxn>
                    <a:cxn ang="0">
                      <a:pos x="0" y="11"/>
                    </a:cxn>
                  </a:cxnLst>
                  <a:rect l="0" t="0" r="r" b="b"/>
                  <a:pathLst>
                    <a:path w="33" h="23">
                      <a:moveTo>
                        <a:pt x="0" y="11"/>
                      </a:moveTo>
                      <a:lnTo>
                        <a:pt x="33" y="23"/>
                      </a:lnTo>
                      <a:lnTo>
                        <a:pt x="33" y="0"/>
                      </a:lnTo>
                      <a:lnTo>
                        <a:pt x="0" y="11"/>
                      </a:lnTo>
                      <a:close/>
                    </a:path>
                  </a:pathLst>
                </a:custGeom>
                <a:noFill/>
                <a:ln w="12700" cap="rnd">
                  <a:solidFill>
                    <a:srgbClr val="000000"/>
                  </a:solidFill>
                  <a:prstDash val="solid"/>
                  <a:round/>
                  <a:headEnd/>
                  <a:tailEnd/>
                </a:ln>
              </p:spPr>
              <p:txBody>
                <a:bodyPr/>
                <a:lstStyle/>
                <a:p>
                  <a:endParaRPr lang="fr-FR"/>
                </a:p>
              </p:txBody>
            </p:sp>
            <p:sp>
              <p:nvSpPr>
                <p:cNvPr id="17195" name="Freeform 811"/>
                <p:cNvSpPr>
                  <a:spLocks/>
                </p:cNvSpPr>
                <p:nvPr/>
              </p:nvSpPr>
              <p:spPr bwMode="auto">
                <a:xfrm>
                  <a:off x="7711" y="22185"/>
                  <a:ext cx="32" cy="32"/>
                </a:xfrm>
                <a:custGeom>
                  <a:avLst/>
                  <a:gdLst/>
                  <a:ahLst/>
                  <a:cxnLst>
                    <a:cxn ang="0">
                      <a:pos x="0" y="32"/>
                    </a:cxn>
                    <a:cxn ang="0">
                      <a:pos x="32" y="16"/>
                    </a:cxn>
                    <a:cxn ang="0">
                      <a:pos x="15" y="0"/>
                    </a:cxn>
                    <a:cxn ang="0">
                      <a:pos x="0" y="32"/>
                    </a:cxn>
                  </a:cxnLst>
                  <a:rect l="0" t="0" r="r" b="b"/>
                  <a:pathLst>
                    <a:path w="32" h="32">
                      <a:moveTo>
                        <a:pt x="0" y="32"/>
                      </a:moveTo>
                      <a:lnTo>
                        <a:pt x="32" y="16"/>
                      </a:lnTo>
                      <a:lnTo>
                        <a:pt x="15" y="0"/>
                      </a:lnTo>
                      <a:lnTo>
                        <a:pt x="0" y="32"/>
                      </a:lnTo>
                      <a:close/>
                    </a:path>
                  </a:pathLst>
                </a:custGeom>
                <a:noFill/>
                <a:ln w="12700" cap="rnd">
                  <a:solidFill>
                    <a:srgbClr val="000000"/>
                  </a:solidFill>
                  <a:prstDash val="solid"/>
                  <a:round/>
                  <a:headEnd/>
                  <a:tailEnd/>
                </a:ln>
              </p:spPr>
              <p:txBody>
                <a:bodyPr/>
                <a:lstStyle/>
                <a:p>
                  <a:endParaRPr lang="fr-FR"/>
                </a:p>
              </p:txBody>
            </p:sp>
            <p:sp>
              <p:nvSpPr>
                <p:cNvPr id="17196" name="Freeform 812"/>
                <p:cNvSpPr>
                  <a:spLocks/>
                </p:cNvSpPr>
                <p:nvPr/>
              </p:nvSpPr>
              <p:spPr bwMode="auto">
                <a:xfrm>
                  <a:off x="7757" y="22207"/>
                  <a:ext cx="24" cy="34"/>
                </a:xfrm>
                <a:custGeom>
                  <a:avLst/>
                  <a:gdLst/>
                  <a:ahLst/>
                  <a:cxnLst>
                    <a:cxn ang="0">
                      <a:pos x="12" y="34"/>
                    </a:cxn>
                    <a:cxn ang="0">
                      <a:pos x="24" y="0"/>
                    </a:cxn>
                    <a:cxn ang="0">
                      <a:pos x="0" y="0"/>
                    </a:cxn>
                    <a:cxn ang="0">
                      <a:pos x="12" y="34"/>
                    </a:cxn>
                  </a:cxnLst>
                  <a:rect l="0" t="0" r="r" b="b"/>
                  <a:pathLst>
                    <a:path w="24" h="34">
                      <a:moveTo>
                        <a:pt x="12" y="34"/>
                      </a:moveTo>
                      <a:lnTo>
                        <a:pt x="24" y="0"/>
                      </a:lnTo>
                      <a:lnTo>
                        <a:pt x="0" y="0"/>
                      </a:lnTo>
                      <a:lnTo>
                        <a:pt x="12" y="34"/>
                      </a:lnTo>
                      <a:close/>
                    </a:path>
                  </a:pathLst>
                </a:custGeom>
                <a:noFill/>
                <a:ln w="12700" cap="rnd">
                  <a:solidFill>
                    <a:srgbClr val="000000"/>
                  </a:solidFill>
                  <a:prstDash val="solid"/>
                  <a:round/>
                  <a:headEnd/>
                  <a:tailEnd/>
                </a:ln>
              </p:spPr>
              <p:txBody>
                <a:bodyPr/>
                <a:lstStyle/>
                <a:p>
                  <a:endParaRPr lang="fr-FR"/>
                </a:p>
              </p:txBody>
            </p:sp>
            <p:sp>
              <p:nvSpPr>
                <p:cNvPr id="17197" name="Freeform 813"/>
                <p:cNvSpPr>
                  <a:spLocks/>
                </p:cNvSpPr>
                <p:nvPr/>
              </p:nvSpPr>
              <p:spPr bwMode="auto">
                <a:xfrm>
                  <a:off x="7795" y="22185"/>
                  <a:ext cx="32" cy="32"/>
                </a:xfrm>
                <a:custGeom>
                  <a:avLst/>
                  <a:gdLst/>
                  <a:ahLst/>
                  <a:cxnLst>
                    <a:cxn ang="0">
                      <a:pos x="32" y="32"/>
                    </a:cxn>
                    <a:cxn ang="0">
                      <a:pos x="17" y="0"/>
                    </a:cxn>
                    <a:cxn ang="0">
                      <a:pos x="0" y="16"/>
                    </a:cxn>
                    <a:cxn ang="0">
                      <a:pos x="32" y="32"/>
                    </a:cxn>
                  </a:cxnLst>
                  <a:rect l="0" t="0" r="r" b="b"/>
                  <a:pathLst>
                    <a:path w="32" h="32">
                      <a:moveTo>
                        <a:pt x="32" y="32"/>
                      </a:moveTo>
                      <a:lnTo>
                        <a:pt x="17" y="0"/>
                      </a:lnTo>
                      <a:lnTo>
                        <a:pt x="0" y="16"/>
                      </a:lnTo>
                      <a:lnTo>
                        <a:pt x="32" y="32"/>
                      </a:lnTo>
                      <a:close/>
                    </a:path>
                  </a:pathLst>
                </a:custGeom>
                <a:noFill/>
                <a:ln w="12700" cap="rnd">
                  <a:solidFill>
                    <a:srgbClr val="000000"/>
                  </a:solidFill>
                  <a:prstDash val="solid"/>
                  <a:round/>
                  <a:headEnd/>
                  <a:tailEnd/>
                </a:ln>
              </p:spPr>
              <p:txBody>
                <a:bodyPr/>
                <a:lstStyle/>
                <a:p>
                  <a:endParaRPr lang="fr-FR"/>
                </a:p>
              </p:txBody>
            </p:sp>
            <p:sp>
              <p:nvSpPr>
                <p:cNvPr id="17198" name="Oval 814"/>
                <p:cNvSpPr>
                  <a:spLocks noChangeArrowheads="1"/>
                </p:cNvSpPr>
                <p:nvPr/>
              </p:nvSpPr>
              <p:spPr bwMode="auto">
                <a:xfrm>
                  <a:off x="7728" y="22117"/>
                  <a:ext cx="82" cy="83"/>
                </a:xfrm>
                <a:prstGeom prst="ellipse">
                  <a:avLst/>
                </a:prstGeom>
                <a:noFill/>
                <a:ln w="12700" cap="rnd">
                  <a:solidFill>
                    <a:srgbClr val="000000"/>
                  </a:solidFill>
                  <a:round/>
                  <a:headEnd/>
                  <a:tailEnd/>
                </a:ln>
              </p:spPr>
              <p:txBody>
                <a:bodyPr/>
                <a:lstStyle/>
                <a:p>
                  <a:endParaRPr lang="fr-FR"/>
                </a:p>
              </p:txBody>
            </p:sp>
          </p:grpSp>
          <p:grpSp>
            <p:nvGrpSpPr>
              <p:cNvPr id="17218" name="Group 834"/>
              <p:cNvGrpSpPr>
                <a:grpSpLocks/>
              </p:cNvGrpSpPr>
              <p:nvPr/>
            </p:nvGrpSpPr>
            <p:grpSpPr bwMode="auto">
              <a:xfrm>
                <a:off x="7504" y="21974"/>
                <a:ext cx="164" cy="164"/>
                <a:chOff x="7504" y="21974"/>
                <a:chExt cx="164" cy="164"/>
              </a:xfrm>
            </p:grpSpPr>
            <p:sp>
              <p:nvSpPr>
                <p:cNvPr id="17200" name="Freeform 816"/>
                <p:cNvSpPr>
                  <a:spLocks/>
                </p:cNvSpPr>
                <p:nvPr/>
              </p:nvSpPr>
              <p:spPr bwMode="auto">
                <a:xfrm>
                  <a:off x="7635" y="22044"/>
                  <a:ext cx="33" cy="24"/>
                </a:xfrm>
                <a:custGeom>
                  <a:avLst/>
                  <a:gdLst/>
                  <a:ahLst/>
                  <a:cxnLst>
                    <a:cxn ang="0">
                      <a:pos x="33" y="12"/>
                    </a:cxn>
                    <a:cxn ang="0">
                      <a:pos x="0" y="0"/>
                    </a:cxn>
                    <a:cxn ang="0">
                      <a:pos x="0" y="24"/>
                    </a:cxn>
                    <a:cxn ang="0">
                      <a:pos x="33" y="12"/>
                    </a:cxn>
                  </a:cxnLst>
                  <a:rect l="0" t="0" r="r" b="b"/>
                  <a:pathLst>
                    <a:path w="33" h="24">
                      <a:moveTo>
                        <a:pt x="33" y="12"/>
                      </a:moveTo>
                      <a:lnTo>
                        <a:pt x="0" y="0"/>
                      </a:lnTo>
                      <a:lnTo>
                        <a:pt x="0" y="24"/>
                      </a:lnTo>
                      <a:lnTo>
                        <a:pt x="33" y="12"/>
                      </a:lnTo>
                      <a:close/>
                    </a:path>
                  </a:pathLst>
                </a:custGeom>
                <a:solidFill>
                  <a:srgbClr val="FFFF00"/>
                </a:solidFill>
                <a:ln w="9525">
                  <a:noFill/>
                  <a:round/>
                  <a:headEnd/>
                  <a:tailEnd/>
                </a:ln>
              </p:spPr>
              <p:txBody>
                <a:bodyPr/>
                <a:lstStyle/>
                <a:p>
                  <a:endParaRPr lang="fr-FR"/>
                </a:p>
              </p:txBody>
            </p:sp>
            <p:sp>
              <p:nvSpPr>
                <p:cNvPr id="17201" name="Freeform 817"/>
                <p:cNvSpPr>
                  <a:spLocks/>
                </p:cNvSpPr>
                <p:nvPr/>
              </p:nvSpPr>
              <p:spPr bwMode="auto">
                <a:xfrm>
                  <a:off x="7612" y="21998"/>
                  <a:ext cx="32" cy="32"/>
                </a:xfrm>
                <a:custGeom>
                  <a:avLst/>
                  <a:gdLst/>
                  <a:ahLst/>
                  <a:cxnLst>
                    <a:cxn ang="0">
                      <a:pos x="32" y="0"/>
                    </a:cxn>
                    <a:cxn ang="0">
                      <a:pos x="0" y="15"/>
                    </a:cxn>
                    <a:cxn ang="0">
                      <a:pos x="17" y="32"/>
                    </a:cxn>
                    <a:cxn ang="0">
                      <a:pos x="32" y="0"/>
                    </a:cxn>
                  </a:cxnLst>
                  <a:rect l="0" t="0" r="r" b="b"/>
                  <a:pathLst>
                    <a:path w="32" h="32">
                      <a:moveTo>
                        <a:pt x="32" y="0"/>
                      </a:moveTo>
                      <a:lnTo>
                        <a:pt x="0" y="15"/>
                      </a:lnTo>
                      <a:lnTo>
                        <a:pt x="17" y="32"/>
                      </a:lnTo>
                      <a:lnTo>
                        <a:pt x="32" y="0"/>
                      </a:lnTo>
                      <a:close/>
                    </a:path>
                  </a:pathLst>
                </a:custGeom>
                <a:solidFill>
                  <a:srgbClr val="FFFF00"/>
                </a:solidFill>
                <a:ln w="9525">
                  <a:noFill/>
                  <a:round/>
                  <a:headEnd/>
                  <a:tailEnd/>
                </a:ln>
              </p:spPr>
              <p:txBody>
                <a:bodyPr/>
                <a:lstStyle/>
                <a:p>
                  <a:endParaRPr lang="fr-FR"/>
                </a:p>
              </p:txBody>
            </p:sp>
            <p:sp>
              <p:nvSpPr>
                <p:cNvPr id="17202" name="Freeform 818"/>
                <p:cNvSpPr>
                  <a:spLocks/>
                </p:cNvSpPr>
                <p:nvPr/>
              </p:nvSpPr>
              <p:spPr bwMode="auto">
                <a:xfrm>
                  <a:off x="7574" y="21974"/>
                  <a:ext cx="24" cy="33"/>
                </a:xfrm>
                <a:custGeom>
                  <a:avLst/>
                  <a:gdLst/>
                  <a:ahLst/>
                  <a:cxnLst>
                    <a:cxn ang="0">
                      <a:pos x="12" y="0"/>
                    </a:cxn>
                    <a:cxn ang="0">
                      <a:pos x="0" y="33"/>
                    </a:cxn>
                    <a:cxn ang="0">
                      <a:pos x="24" y="33"/>
                    </a:cxn>
                    <a:cxn ang="0">
                      <a:pos x="12" y="0"/>
                    </a:cxn>
                  </a:cxnLst>
                  <a:rect l="0" t="0" r="r" b="b"/>
                  <a:pathLst>
                    <a:path w="24" h="33">
                      <a:moveTo>
                        <a:pt x="12" y="0"/>
                      </a:moveTo>
                      <a:lnTo>
                        <a:pt x="0" y="33"/>
                      </a:lnTo>
                      <a:lnTo>
                        <a:pt x="24" y="33"/>
                      </a:lnTo>
                      <a:lnTo>
                        <a:pt x="12" y="0"/>
                      </a:lnTo>
                      <a:close/>
                    </a:path>
                  </a:pathLst>
                </a:custGeom>
                <a:solidFill>
                  <a:srgbClr val="FFFF00"/>
                </a:solidFill>
                <a:ln w="9525">
                  <a:noFill/>
                  <a:round/>
                  <a:headEnd/>
                  <a:tailEnd/>
                </a:ln>
              </p:spPr>
              <p:txBody>
                <a:bodyPr/>
                <a:lstStyle/>
                <a:p>
                  <a:endParaRPr lang="fr-FR"/>
                </a:p>
              </p:txBody>
            </p:sp>
            <p:sp>
              <p:nvSpPr>
                <p:cNvPr id="17203" name="Freeform 819"/>
                <p:cNvSpPr>
                  <a:spLocks/>
                </p:cNvSpPr>
                <p:nvPr/>
              </p:nvSpPr>
              <p:spPr bwMode="auto">
                <a:xfrm>
                  <a:off x="7528" y="21998"/>
                  <a:ext cx="32" cy="32"/>
                </a:xfrm>
                <a:custGeom>
                  <a:avLst/>
                  <a:gdLst/>
                  <a:ahLst/>
                  <a:cxnLst>
                    <a:cxn ang="0">
                      <a:pos x="0" y="0"/>
                    </a:cxn>
                    <a:cxn ang="0">
                      <a:pos x="15" y="32"/>
                    </a:cxn>
                    <a:cxn ang="0">
                      <a:pos x="32" y="15"/>
                    </a:cxn>
                    <a:cxn ang="0">
                      <a:pos x="0" y="0"/>
                    </a:cxn>
                  </a:cxnLst>
                  <a:rect l="0" t="0" r="r" b="b"/>
                  <a:pathLst>
                    <a:path w="32" h="32">
                      <a:moveTo>
                        <a:pt x="0" y="0"/>
                      </a:moveTo>
                      <a:lnTo>
                        <a:pt x="15" y="32"/>
                      </a:lnTo>
                      <a:lnTo>
                        <a:pt x="32" y="15"/>
                      </a:lnTo>
                      <a:lnTo>
                        <a:pt x="0" y="0"/>
                      </a:lnTo>
                      <a:close/>
                    </a:path>
                  </a:pathLst>
                </a:custGeom>
                <a:solidFill>
                  <a:srgbClr val="FFFF00"/>
                </a:solidFill>
                <a:ln w="9525">
                  <a:noFill/>
                  <a:round/>
                  <a:headEnd/>
                  <a:tailEnd/>
                </a:ln>
              </p:spPr>
              <p:txBody>
                <a:bodyPr/>
                <a:lstStyle/>
                <a:p>
                  <a:endParaRPr lang="fr-FR"/>
                </a:p>
              </p:txBody>
            </p:sp>
            <p:sp>
              <p:nvSpPr>
                <p:cNvPr id="17204" name="Freeform 820"/>
                <p:cNvSpPr>
                  <a:spLocks/>
                </p:cNvSpPr>
                <p:nvPr/>
              </p:nvSpPr>
              <p:spPr bwMode="auto">
                <a:xfrm>
                  <a:off x="7504" y="22044"/>
                  <a:ext cx="33" cy="24"/>
                </a:xfrm>
                <a:custGeom>
                  <a:avLst/>
                  <a:gdLst/>
                  <a:ahLst/>
                  <a:cxnLst>
                    <a:cxn ang="0">
                      <a:pos x="0" y="12"/>
                    </a:cxn>
                    <a:cxn ang="0">
                      <a:pos x="33" y="24"/>
                    </a:cxn>
                    <a:cxn ang="0">
                      <a:pos x="33" y="0"/>
                    </a:cxn>
                    <a:cxn ang="0">
                      <a:pos x="0" y="12"/>
                    </a:cxn>
                  </a:cxnLst>
                  <a:rect l="0" t="0" r="r" b="b"/>
                  <a:pathLst>
                    <a:path w="33" h="24">
                      <a:moveTo>
                        <a:pt x="0" y="12"/>
                      </a:moveTo>
                      <a:lnTo>
                        <a:pt x="33" y="24"/>
                      </a:lnTo>
                      <a:lnTo>
                        <a:pt x="33" y="0"/>
                      </a:lnTo>
                      <a:lnTo>
                        <a:pt x="0" y="12"/>
                      </a:lnTo>
                      <a:close/>
                    </a:path>
                  </a:pathLst>
                </a:custGeom>
                <a:solidFill>
                  <a:srgbClr val="FFFF00"/>
                </a:solidFill>
                <a:ln w="9525">
                  <a:noFill/>
                  <a:round/>
                  <a:headEnd/>
                  <a:tailEnd/>
                </a:ln>
              </p:spPr>
              <p:txBody>
                <a:bodyPr/>
                <a:lstStyle/>
                <a:p>
                  <a:endParaRPr lang="fr-FR"/>
                </a:p>
              </p:txBody>
            </p:sp>
            <p:sp>
              <p:nvSpPr>
                <p:cNvPr id="17205" name="Freeform 821"/>
                <p:cNvSpPr>
                  <a:spLocks/>
                </p:cNvSpPr>
                <p:nvPr/>
              </p:nvSpPr>
              <p:spPr bwMode="auto">
                <a:xfrm>
                  <a:off x="7528" y="22083"/>
                  <a:ext cx="32" cy="31"/>
                </a:xfrm>
                <a:custGeom>
                  <a:avLst/>
                  <a:gdLst/>
                  <a:ahLst/>
                  <a:cxnLst>
                    <a:cxn ang="0">
                      <a:pos x="0" y="31"/>
                    </a:cxn>
                    <a:cxn ang="0">
                      <a:pos x="32" y="16"/>
                    </a:cxn>
                    <a:cxn ang="0">
                      <a:pos x="15" y="0"/>
                    </a:cxn>
                    <a:cxn ang="0">
                      <a:pos x="0" y="31"/>
                    </a:cxn>
                  </a:cxnLst>
                  <a:rect l="0" t="0" r="r" b="b"/>
                  <a:pathLst>
                    <a:path w="32" h="31">
                      <a:moveTo>
                        <a:pt x="0" y="31"/>
                      </a:moveTo>
                      <a:lnTo>
                        <a:pt x="32" y="16"/>
                      </a:lnTo>
                      <a:lnTo>
                        <a:pt x="15" y="0"/>
                      </a:lnTo>
                      <a:lnTo>
                        <a:pt x="0" y="31"/>
                      </a:lnTo>
                      <a:close/>
                    </a:path>
                  </a:pathLst>
                </a:custGeom>
                <a:solidFill>
                  <a:srgbClr val="FFFF00"/>
                </a:solidFill>
                <a:ln w="9525">
                  <a:noFill/>
                  <a:round/>
                  <a:headEnd/>
                  <a:tailEnd/>
                </a:ln>
              </p:spPr>
              <p:txBody>
                <a:bodyPr/>
                <a:lstStyle/>
                <a:p>
                  <a:endParaRPr lang="fr-FR"/>
                </a:p>
              </p:txBody>
            </p:sp>
            <p:sp>
              <p:nvSpPr>
                <p:cNvPr id="17206" name="Freeform 822"/>
                <p:cNvSpPr>
                  <a:spLocks/>
                </p:cNvSpPr>
                <p:nvPr/>
              </p:nvSpPr>
              <p:spPr bwMode="auto">
                <a:xfrm>
                  <a:off x="7574" y="22105"/>
                  <a:ext cx="24" cy="33"/>
                </a:xfrm>
                <a:custGeom>
                  <a:avLst/>
                  <a:gdLst/>
                  <a:ahLst/>
                  <a:cxnLst>
                    <a:cxn ang="0">
                      <a:pos x="12" y="33"/>
                    </a:cxn>
                    <a:cxn ang="0">
                      <a:pos x="24" y="0"/>
                    </a:cxn>
                    <a:cxn ang="0">
                      <a:pos x="0" y="0"/>
                    </a:cxn>
                    <a:cxn ang="0">
                      <a:pos x="12" y="33"/>
                    </a:cxn>
                  </a:cxnLst>
                  <a:rect l="0" t="0" r="r" b="b"/>
                  <a:pathLst>
                    <a:path w="24" h="33">
                      <a:moveTo>
                        <a:pt x="12" y="33"/>
                      </a:moveTo>
                      <a:lnTo>
                        <a:pt x="24" y="0"/>
                      </a:lnTo>
                      <a:lnTo>
                        <a:pt x="0" y="0"/>
                      </a:lnTo>
                      <a:lnTo>
                        <a:pt x="12" y="33"/>
                      </a:lnTo>
                      <a:close/>
                    </a:path>
                  </a:pathLst>
                </a:custGeom>
                <a:solidFill>
                  <a:srgbClr val="FFFF00"/>
                </a:solidFill>
                <a:ln w="9525">
                  <a:noFill/>
                  <a:round/>
                  <a:headEnd/>
                  <a:tailEnd/>
                </a:ln>
              </p:spPr>
              <p:txBody>
                <a:bodyPr/>
                <a:lstStyle/>
                <a:p>
                  <a:endParaRPr lang="fr-FR"/>
                </a:p>
              </p:txBody>
            </p:sp>
            <p:sp>
              <p:nvSpPr>
                <p:cNvPr id="17207" name="Freeform 823"/>
                <p:cNvSpPr>
                  <a:spLocks/>
                </p:cNvSpPr>
                <p:nvPr/>
              </p:nvSpPr>
              <p:spPr bwMode="auto">
                <a:xfrm>
                  <a:off x="7612" y="22083"/>
                  <a:ext cx="32" cy="31"/>
                </a:xfrm>
                <a:custGeom>
                  <a:avLst/>
                  <a:gdLst/>
                  <a:ahLst/>
                  <a:cxnLst>
                    <a:cxn ang="0">
                      <a:pos x="32" y="31"/>
                    </a:cxn>
                    <a:cxn ang="0">
                      <a:pos x="17" y="0"/>
                    </a:cxn>
                    <a:cxn ang="0">
                      <a:pos x="0" y="16"/>
                    </a:cxn>
                    <a:cxn ang="0">
                      <a:pos x="32" y="31"/>
                    </a:cxn>
                  </a:cxnLst>
                  <a:rect l="0" t="0" r="r" b="b"/>
                  <a:pathLst>
                    <a:path w="32" h="31">
                      <a:moveTo>
                        <a:pt x="32" y="31"/>
                      </a:moveTo>
                      <a:lnTo>
                        <a:pt x="17" y="0"/>
                      </a:lnTo>
                      <a:lnTo>
                        <a:pt x="0" y="16"/>
                      </a:lnTo>
                      <a:lnTo>
                        <a:pt x="32" y="31"/>
                      </a:lnTo>
                      <a:close/>
                    </a:path>
                  </a:pathLst>
                </a:custGeom>
                <a:solidFill>
                  <a:srgbClr val="FFFF00"/>
                </a:solidFill>
                <a:ln w="9525">
                  <a:noFill/>
                  <a:round/>
                  <a:headEnd/>
                  <a:tailEnd/>
                </a:ln>
              </p:spPr>
              <p:txBody>
                <a:bodyPr/>
                <a:lstStyle/>
                <a:p>
                  <a:endParaRPr lang="fr-FR"/>
                </a:p>
              </p:txBody>
            </p:sp>
            <p:sp>
              <p:nvSpPr>
                <p:cNvPr id="17208" name="Oval 824"/>
                <p:cNvSpPr>
                  <a:spLocks noChangeArrowheads="1"/>
                </p:cNvSpPr>
                <p:nvPr/>
              </p:nvSpPr>
              <p:spPr bwMode="auto">
                <a:xfrm>
                  <a:off x="7545" y="22015"/>
                  <a:ext cx="82" cy="82"/>
                </a:xfrm>
                <a:prstGeom prst="ellipse">
                  <a:avLst/>
                </a:prstGeom>
                <a:solidFill>
                  <a:srgbClr val="FFFF00"/>
                </a:solidFill>
                <a:ln w="0">
                  <a:solidFill>
                    <a:srgbClr val="000000"/>
                  </a:solidFill>
                  <a:round/>
                  <a:headEnd/>
                  <a:tailEnd/>
                </a:ln>
              </p:spPr>
              <p:txBody>
                <a:bodyPr/>
                <a:lstStyle/>
                <a:p>
                  <a:endParaRPr lang="fr-FR"/>
                </a:p>
              </p:txBody>
            </p:sp>
            <p:sp>
              <p:nvSpPr>
                <p:cNvPr id="17209" name="Freeform 825"/>
                <p:cNvSpPr>
                  <a:spLocks/>
                </p:cNvSpPr>
                <p:nvPr/>
              </p:nvSpPr>
              <p:spPr bwMode="auto">
                <a:xfrm>
                  <a:off x="7635" y="22044"/>
                  <a:ext cx="33" cy="24"/>
                </a:xfrm>
                <a:custGeom>
                  <a:avLst/>
                  <a:gdLst/>
                  <a:ahLst/>
                  <a:cxnLst>
                    <a:cxn ang="0">
                      <a:pos x="33" y="12"/>
                    </a:cxn>
                    <a:cxn ang="0">
                      <a:pos x="0" y="0"/>
                    </a:cxn>
                    <a:cxn ang="0">
                      <a:pos x="0" y="24"/>
                    </a:cxn>
                    <a:cxn ang="0">
                      <a:pos x="33" y="12"/>
                    </a:cxn>
                  </a:cxnLst>
                  <a:rect l="0" t="0" r="r" b="b"/>
                  <a:pathLst>
                    <a:path w="33" h="24">
                      <a:moveTo>
                        <a:pt x="33" y="12"/>
                      </a:moveTo>
                      <a:lnTo>
                        <a:pt x="0" y="0"/>
                      </a:lnTo>
                      <a:lnTo>
                        <a:pt x="0" y="24"/>
                      </a:lnTo>
                      <a:lnTo>
                        <a:pt x="33" y="12"/>
                      </a:lnTo>
                      <a:close/>
                    </a:path>
                  </a:pathLst>
                </a:custGeom>
                <a:noFill/>
                <a:ln w="12700" cap="rnd">
                  <a:solidFill>
                    <a:srgbClr val="000000"/>
                  </a:solidFill>
                  <a:prstDash val="solid"/>
                  <a:round/>
                  <a:headEnd/>
                  <a:tailEnd/>
                </a:ln>
              </p:spPr>
              <p:txBody>
                <a:bodyPr/>
                <a:lstStyle/>
                <a:p>
                  <a:endParaRPr lang="fr-FR"/>
                </a:p>
              </p:txBody>
            </p:sp>
            <p:sp>
              <p:nvSpPr>
                <p:cNvPr id="17210" name="Freeform 826"/>
                <p:cNvSpPr>
                  <a:spLocks/>
                </p:cNvSpPr>
                <p:nvPr/>
              </p:nvSpPr>
              <p:spPr bwMode="auto">
                <a:xfrm>
                  <a:off x="7612" y="21998"/>
                  <a:ext cx="32" cy="32"/>
                </a:xfrm>
                <a:custGeom>
                  <a:avLst/>
                  <a:gdLst/>
                  <a:ahLst/>
                  <a:cxnLst>
                    <a:cxn ang="0">
                      <a:pos x="32" y="0"/>
                    </a:cxn>
                    <a:cxn ang="0">
                      <a:pos x="0" y="15"/>
                    </a:cxn>
                    <a:cxn ang="0">
                      <a:pos x="17" y="32"/>
                    </a:cxn>
                    <a:cxn ang="0">
                      <a:pos x="32" y="0"/>
                    </a:cxn>
                  </a:cxnLst>
                  <a:rect l="0" t="0" r="r" b="b"/>
                  <a:pathLst>
                    <a:path w="32" h="32">
                      <a:moveTo>
                        <a:pt x="32" y="0"/>
                      </a:moveTo>
                      <a:lnTo>
                        <a:pt x="0" y="15"/>
                      </a:lnTo>
                      <a:lnTo>
                        <a:pt x="17" y="32"/>
                      </a:lnTo>
                      <a:lnTo>
                        <a:pt x="32" y="0"/>
                      </a:lnTo>
                      <a:close/>
                    </a:path>
                  </a:pathLst>
                </a:custGeom>
                <a:noFill/>
                <a:ln w="12700" cap="rnd">
                  <a:solidFill>
                    <a:srgbClr val="000000"/>
                  </a:solidFill>
                  <a:prstDash val="solid"/>
                  <a:round/>
                  <a:headEnd/>
                  <a:tailEnd/>
                </a:ln>
              </p:spPr>
              <p:txBody>
                <a:bodyPr/>
                <a:lstStyle/>
                <a:p>
                  <a:endParaRPr lang="fr-FR"/>
                </a:p>
              </p:txBody>
            </p:sp>
            <p:sp>
              <p:nvSpPr>
                <p:cNvPr id="17211" name="Freeform 827"/>
                <p:cNvSpPr>
                  <a:spLocks/>
                </p:cNvSpPr>
                <p:nvPr/>
              </p:nvSpPr>
              <p:spPr bwMode="auto">
                <a:xfrm>
                  <a:off x="7574" y="21974"/>
                  <a:ext cx="24" cy="33"/>
                </a:xfrm>
                <a:custGeom>
                  <a:avLst/>
                  <a:gdLst/>
                  <a:ahLst/>
                  <a:cxnLst>
                    <a:cxn ang="0">
                      <a:pos x="12" y="0"/>
                    </a:cxn>
                    <a:cxn ang="0">
                      <a:pos x="0" y="33"/>
                    </a:cxn>
                    <a:cxn ang="0">
                      <a:pos x="24" y="33"/>
                    </a:cxn>
                    <a:cxn ang="0">
                      <a:pos x="12" y="0"/>
                    </a:cxn>
                  </a:cxnLst>
                  <a:rect l="0" t="0" r="r" b="b"/>
                  <a:pathLst>
                    <a:path w="24" h="33">
                      <a:moveTo>
                        <a:pt x="12" y="0"/>
                      </a:moveTo>
                      <a:lnTo>
                        <a:pt x="0" y="33"/>
                      </a:lnTo>
                      <a:lnTo>
                        <a:pt x="24" y="33"/>
                      </a:lnTo>
                      <a:lnTo>
                        <a:pt x="12" y="0"/>
                      </a:lnTo>
                      <a:close/>
                    </a:path>
                  </a:pathLst>
                </a:custGeom>
                <a:noFill/>
                <a:ln w="12700" cap="rnd">
                  <a:solidFill>
                    <a:srgbClr val="000000"/>
                  </a:solidFill>
                  <a:prstDash val="solid"/>
                  <a:round/>
                  <a:headEnd/>
                  <a:tailEnd/>
                </a:ln>
              </p:spPr>
              <p:txBody>
                <a:bodyPr/>
                <a:lstStyle/>
                <a:p>
                  <a:endParaRPr lang="fr-FR"/>
                </a:p>
              </p:txBody>
            </p:sp>
            <p:sp>
              <p:nvSpPr>
                <p:cNvPr id="17212" name="Freeform 828"/>
                <p:cNvSpPr>
                  <a:spLocks/>
                </p:cNvSpPr>
                <p:nvPr/>
              </p:nvSpPr>
              <p:spPr bwMode="auto">
                <a:xfrm>
                  <a:off x="7528" y="21998"/>
                  <a:ext cx="32" cy="32"/>
                </a:xfrm>
                <a:custGeom>
                  <a:avLst/>
                  <a:gdLst/>
                  <a:ahLst/>
                  <a:cxnLst>
                    <a:cxn ang="0">
                      <a:pos x="0" y="0"/>
                    </a:cxn>
                    <a:cxn ang="0">
                      <a:pos x="15" y="32"/>
                    </a:cxn>
                    <a:cxn ang="0">
                      <a:pos x="32" y="15"/>
                    </a:cxn>
                    <a:cxn ang="0">
                      <a:pos x="0" y="0"/>
                    </a:cxn>
                  </a:cxnLst>
                  <a:rect l="0" t="0" r="r" b="b"/>
                  <a:pathLst>
                    <a:path w="32" h="32">
                      <a:moveTo>
                        <a:pt x="0" y="0"/>
                      </a:moveTo>
                      <a:lnTo>
                        <a:pt x="15" y="32"/>
                      </a:lnTo>
                      <a:lnTo>
                        <a:pt x="32" y="15"/>
                      </a:lnTo>
                      <a:lnTo>
                        <a:pt x="0" y="0"/>
                      </a:lnTo>
                      <a:close/>
                    </a:path>
                  </a:pathLst>
                </a:custGeom>
                <a:noFill/>
                <a:ln w="12700" cap="rnd">
                  <a:solidFill>
                    <a:srgbClr val="000000"/>
                  </a:solidFill>
                  <a:prstDash val="solid"/>
                  <a:round/>
                  <a:headEnd/>
                  <a:tailEnd/>
                </a:ln>
              </p:spPr>
              <p:txBody>
                <a:bodyPr/>
                <a:lstStyle/>
                <a:p>
                  <a:endParaRPr lang="fr-FR"/>
                </a:p>
              </p:txBody>
            </p:sp>
            <p:sp>
              <p:nvSpPr>
                <p:cNvPr id="17213" name="Freeform 829"/>
                <p:cNvSpPr>
                  <a:spLocks/>
                </p:cNvSpPr>
                <p:nvPr/>
              </p:nvSpPr>
              <p:spPr bwMode="auto">
                <a:xfrm>
                  <a:off x="7504" y="22044"/>
                  <a:ext cx="33" cy="24"/>
                </a:xfrm>
                <a:custGeom>
                  <a:avLst/>
                  <a:gdLst/>
                  <a:ahLst/>
                  <a:cxnLst>
                    <a:cxn ang="0">
                      <a:pos x="0" y="12"/>
                    </a:cxn>
                    <a:cxn ang="0">
                      <a:pos x="33" y="24"/>
                    </a:cxn>
                    <a:cxn ang="0">
                      <a:pos x="33" y="0"/>
                    </a:cxn>
                    <a:cxn ang="0">
                      <a:pos x="0" y="12"/>
                    </a:cxn>
                  </a:cxnLst>
                  <a:rect l="0" t="0" r="r" b="b"/>
                  <a:pathLst>
                    <a:path w="33" h="24">
                      <a:moveTo>
                        <a:pt x="0" y="12"/>
                      </a:moveTo>
                      <a:lnTo>
                        <a:pt x="33" y="24"/>
                      </a:lnTo>
                      <a:lnTo>
                        <a:pt x="33" y="0"/>
                      </a:lnTo>
                      <a:lnTo>
                        <a:pt x="0" y="12"/>
                      </a:lnTo>
                      <a:close/>
                    </a:path>
                  </a:pathLst>
                </a:custGeom>
                <a:noFill/>
                <a:ln w="12700" cap="rnd">
                  <a:solidFill>
                    <a:srgbClr val="000000"/>
                  </a:solidFill>
                  <a:prstDash val="solid"/>
                  <a:round/>
                  <a:headEnd/>
                  <a:tailEnd/>
                </a:ln>
              </p:spPr>
              <p:txBody>
                <a:bodyPr/>
                <a:lstStyle/>
                <a:p>
                  <a:endParaRPr lang="fr-FR"/>
                </a:p>
              </p:txBody>
            </p:sp>
            <p:sp>
              <p:nvSpPr>
                <p:cNvPr id="17214" name="Freeform 830"/>
                <p:cNvSpPr>
                  <a:spLocks/>
                </p:cNvSpPr>
                <p:nvPr/>
              </p:nvSpPr>
              <p:spPr bwMode="auto">
                <a:xfrm>
                  <a:off x="7528" y="22083"/>
                  <a:ext cx="32" cy="31"/>
                </a:xfrm>
                <a:custGeom>
                  <a:avLst/>
                  <a:gdLst/>
                  <a:ahLst/>
                  <a:cxnLst>
                    <a:cxn ang="0">
                      <a:pos x="0" y="31"/>
                    </a:cxn>
                    <a:cxn ang="0">
                      <a:pos x="32" y="16"/>
                    </a:cxn>
                    <a:cxn ang="0">
                      <a:pos x="15" y="0"/>
                    </a:cxn>
                    <a:cxn ang="0">
                      <a:pos x="0" y="31"/>
                    </a:cxn>
                  </a:cxnLst>
                  <a:rect l="0" t="0" r="r" b="b"/>
                  <a:pathLst>
                    <a:path w="32" h="31">
                      <a:moveTo>
                        <a:pt x="0" y="31"/>
                      </a:moveTo>
                      <a:lnTo>
                        <a:pt x="32" y="16"/>
                      </a:lnTo>
                      <a:lnTo>
                        <a:pt x="15" y="0"/>
                      </a:lnTo>
                      <a:lnTo>
                        <a:pt x="0" y="31"/>
                      </a:lnTo>
                      <a:close/>
                    </a:path>
                  </a:pathLst>
                </a:custGeom>
                <a:noFill/>
                <a:ln w="12700" cap="rnd">
                  <a:solidFill>
                    <a:srgbClr val="000000"/>
                  </a:solidFill>
                  <a:prstDash val="solid"/>
                  <a:round/>
                  <a:headEnd/>
                  <a:tailEnd/>
                </a:ln>
              </p:spPr>
              <p:txBody>
                <a:bodyPr/>
                <a:lstStyle/>
                <a:p>
                  <a:endParaRPr lang="fr-FR"/>
                </a:p>
              </p:txBody>
            </p:sp>
            <p:sp>
              <p:nvSpPr>
                <p:cNvPr id="17215" name="Freeform 831"/>
                <p:cNvSpPr>
                  <a:spLocks/>
                </p:cNvSpPr>
                <p:nvPr/>
              </p:nvSpPr>
              <p:spPr bwMode="auto">
                <a:xfrm>
                  <a:off x="7574" y="22105"/>
                  <a:ext cx="24" cy="33"/>
                </a:xfrm>
                <a:custGeom>
                  <a:avLst/>
                  <a:gdLst/>
                  <a:ahLst/>
                  <a:cxnLst>
                    <a:cxn ang="0">
                      <a:pos x="12" y="33"/>
                    </a:cxn>
                    <a:cxn ang="0">
                      <a:pos x="24" y="0"/>
                    </a:cxn>
                    <a:cxn ang="0">
                      <a:pos x="0" y="0"/>
                    </a:cxn>
                    <a:cxn ang="0">
                      <a:pos x="12" y="33"/>
                    </a:cxn>
                  </a:cxnLst>
                  <a:rect l="0" t="0" r="r" b="b"/>
                  <a:pathLst>
                    <a:path w="24" h="33">
                      <a:moveTo>
                        <a:pt x="12" y="33"/>
                      </a:moveTo>
                      <a:lnTo>
                        <a:pt x="24" y="0"/>
                      </a:lnTo>
                      <a:lnTo>
                        <a:pt x="0" y="0"/>
                      </a:lnTo>
                      <a:lnTo>
                        <a:pt x="12" y="33"/>
                      </a:lnTo>
                      <a:close/>
                    </a:path>
                  </a:pathLst>
                </a:custGeom>
                <a:noFill/>
                <a:ln w="12700" cap="rnd">
                  <a:solidFill>
                    <a:srgbClr val="000000"/>
                  </a:solidFill>
                  <a:prstDash val="solid"/>
                  <a:round/>
                  <a:headEnd/>
                  <a:tailEnd/>
                </a:ln>
              </p:spPr>
              <p:txBody>
                <a:bodyPr/>
                <a:lstStyle/>
                <a:p>
                  <a:endParaRPr lang="fr-FR"/>
                </a:p>
              </p:txBody>
            </p:sp>
            <p:sp>
              <p:nvSpPr>
                <p:cNvPr id="17216" name="Freeform 832"/>
                <p:cNvSpPr>
                  <a:spLocks/>
                </p:cNvSpPr>
                <p:nvPr/>
              </p:nvSpPr>
              <p:spPr bwMode="auto">
                <a:xfrm>
                  <a:off x="7612" y="22083"/>
                  <a:ext cx="32" cy="31"/>
                </a:xfrm>
                <a:custGeom>
                  <a:avLst/>
                  <a:gdLst/>
                  <a:ahLst/>
                  <a:cxnLst>
                    <a:cxn ang="0">
                      <a:pos x="32" y="31"/>
                    </a:cxn>
                    <a:cxn ang="0">
                      <a:pos x="17" y="0"/>
                    </a:cxn>
                    <a:cxn ang="0">
                      <a:pos x="0" y="16"/>
                    </a:cxn>
                    <a:cxn ang="0">
                      <a:pos x="32" y="31"/>
                    </a:cxn>
                  </a:cxnLst>
                  <a:rect l="0" t="0" r="r" b="b"/>
                  <a:pathLst>
                    <a:path w="32" h="31">
                      <a:moveTo>
                        <a:pt x="32" y="31"/>
                      </a:moveTo>
                      <a:lnTo>
                        <a:pt x="17" y="0"/>
                      </a:lnTo>
                      <a:lnTo>
                        <a:pt x="0" y="16"/>
                      </a:lnTo>
                      <a:lnTo>
                        <a:pt x="32" y="31"/>
                      </a:lnTo>
                      <a:close/>
                    </a:path>
                  </a:pathLst>
                </a:custGeom>
                <a:noFill/>
                <a:ln w="12700" cap="rnd">
                  <a:solidFill>
                    <a:srgbClr val="000000"/>
                  </a:solidFill>
                  <a:prstDash val="solid"/>
                  <a:round/>
                  <a:headEnd/>
                  <a:tailEnd/>
                </a:ln>
              </p:spPr>
              <p:txBody>
                <a:bodyPr/>
                <a:lstStyle/>
                <a:p>
                  <a:endParaRPr lang="fr-FR"/>
                </a:p>
              </p:txBody>
            </p:sp>
            <p:sp>
              <p:nvSpPr>
                <p:cNvPr id="17217" name="Oval 833"/>
                <p:cNvSpPr>
                  <a:spLocks noChangeArrowheads="1"/>
                </p:cNvSpPr>
                <p:nvPr/>
              </p:nvSpPr>
              <p:spPr bwMode="auto">
                <a:xfrm>
                  <a:off x="7545" y="22015"/>
                  <a:ext cx="82" cy="82"/>
                </a:xfrm>
                <a:prstGeom prst="ellipse">
                  <a:avLst/>
                </a:prstGeom>
                <a:noFill/>
                <a:ln w="12700" cap="rnd">
                  <a:solidFill>
                    <a:srgbClr val="000000"/>
                  </a:solidFill>
                  <a:round/>
                  <a:headEnd/>
                  <a:tailEnd/>
                </a:ln>
              </p:spPr>
              <p:txBody>
                <a:bodyPr/>
                <a:lstStyle/>
                <a:p>
                  <a:endParaRPr lang="fr-FR"/>
                </a:p>
              </p:txBody>
            </p:sp>
          </p:grpSp>
          <p:grpSp>
            <p:nvGrpSpPr>
              <p:cNvPr id="17237" name="Group 853"/>
              <p:cNvGrpSpPr>
                <a:grpSpLocks/>
              </p:cNvGrpSpPr>
              <p:nvPr/>
            </p:nvGrpSpPr>
            <p:grpSpPr bwMode="auto">
              <a:xfrm>
                <a:off x="7626" y="21954"/>
                <a:ext cx="164" cy="164"/>
                <a:chOff x="7626" y="21954"/>
                <a:chExt cx="164" cy="164"/>
              </a:xfrm>
            </p:grpSpPr>
            <p:sp>
              <p:nvSpPr>
                <p:cNvPr id="17219" name="Freeform 835"/>
                <p:cNvSpPr>
                  <a:spLocks/>
                </p:cNvSpPr>
                <p:nvPr/>
              </p:nvSpPr>
              <p:spPr bwMode="auto">
                <a:xfrm>
                  <a:off x="7757" y="22024"/>
                  <a:ext cx="33" cy="24"/>
                </a:xfrm>
                <a:custGeom>
                  <a:avLst/>
                  <a:gdLst/>
                  <a:ahLst/>
                  <a:cxnLst>
                    <a:cxn ang="0">
                      <a:pos x="33" y="12"/>
                    </a:cxn>
                    <a:cxn ang="0">
                      <a:pos x="0" y="0"/>
                    </a:cxn>
                    <a:cxn ang="0">
                      <a:pos x="0" y="24"/>
                    </a:cxn>
                    <a:cxn ang="0">
                      <a:pos x="33" y="12"/>
                    </a:cxn>
                  </a:cxnLst>
                  <a:rect l="0" t="0" r="r" b="b"/>
                  <a:pathLst>
                    <a:path w="33" h="24">
                      <a:moveTo>
                        <a:pt x="33" y="12"/>
                      </a:moveTo>
                      <a:lnTo>
                        <a:pt x="0" y="0"/>
                      </a:lnTo>
                      <a:lnTo>
                        <a:pt x="0" y="24"/>
                      </a:lnTo>
                      <a:lnTo>
                        <a:pt x="33" y="12"/>
                      </a:lnTo>
                      <a:close/>
                    </a:path>
                  </a:pathLst>
                </a:custGeom>
                <a:solidFill>
                  <a:srgbClr val="FFFF00"/>
                </a:solidFill>
                <a:ln w="9525">
                  <a:noFill/>
                  <a:round/>
                  <a:headEnd/>
                  <a:tailEnd/>
                </a:ln>
              </p:spPr>
              <p:txBody>
                <a:bodyPr/>
                <a:lstStyle/>
                <a:p>
                  <a:endParaRPr lang="fr-FR"/>
                </a:p>
              </p:txBody>
            </p:sp>
            <p:sp>
              <p:nvSpPr>
                <p:cNvPr id="17220" name="Freeform 836"/>
                <p:cNvSpPr>
                  <a:spLocks/>
                </p:cNvSpPr>
                <p:nvPr/>
              </p:nvSpPr>
              <p:spPr bwMode="auto">
                <a:xfrm>
                  <a:off x="7735" y="21978"/>
                  <a:ext cx="31" cy="32"/>
                </a:xfrm>
                <a:custGeom>
                  <a:avLst/>
                  <a:gdLst/>
                  <a:ahLst/>
                  <a:cxnLst>
                    <a:cxn ang="0">
                      <a:pos x="31" y="0"/>
                    </a:cxn>
                    <a:cxn ang="0">
                      <a:pos x="0" y="15"/>
                    </a:cxn>
                    <a:cxn ang="0">
                      <a:pos x="16" y="32"/>
                    </a:cxn>
                    <a:cxn ang="0">
                      <a:pos x="31" y="0"/>
                    </a:cxn>
                  </a:cxnLst>
                  <a:rect l="0" t="0" r="r" b="b"/>
                  <a:pathLst>
                    <a:path w="31" h="32">
                      <a:moveTo>
                        <a:pt x="31" y="0"/>
                      </a:moveTo>
                      <a:lnTo>
                        <a:pt x="0" y="15"/>
                      </a:lnTo>
                      <a:lnTo>
                        <a:pt x="16" y="32"/>
                      </a:lnTo>
                      <a:lnTo>
                        <a:pt x="31" y="0"/>
                      </a:lnTo>
                      <a:close/>
                    </a:path>
                  </a:pathLst>
                </a:custGeom>
                <a:solidFill>
                  <a:srgbClr val="FFFF00"/>
                </a:solidFill>
                <a:ln w="9525">
                  <a:noFill/>
                  <a:round/>
                  <a:headEnd/>
                  <a:tailEnd/>
                </a:ln>
              </p:spPr>
              <p:txBody>
                <a:bodyPr/>
                <a:lstStyle/>
                <a:p>
                  <a:endParaRPr lang="fr-FR"/>
                </a:p>
              </p:txBody>
            </p:sp>
            <p:sp>
              <p:nvSpPr>
                <p:cNvPr id="17221" name="Freeform 837"/>
                <p:cNvSpPr>
                  <a:spLocks/>
                </p:cNvSpPr>
                <p:nvPr/>
              </p:nvSpPr>
              <p:spPr bwMode="auto">
                <a:xfrm>
                  <a:off x="7697" y="21954"/>
                  <a:ext cx="23" cy="33"/>
                </a:xfrm>
                <a:custGeom>
                  <a:avLst/>
                  <a:gdLst/>
                  <a:ahLst/>
                  <a:cxnLst>
                    <a:cxn ang="0">
                      <a:pos x="11" y="0"/>
                    </a:cxn>
                    <a:cxn ang="0">
                      <a:pos x="0" y="33"/>
                    </a:cxn>
                    <a:cxn ang="0">
                      <a:pos x="23" y="33"/>
                    </a:cxn>
                    <a:cxn ang="0">
                      <a:pos x="11" y="0"/>
                    </a:cxn>
                  </a:cxnLst>
                  <a:rect l="0" t="0" r="r" b="b"/>
                  <a:pathLst>
                    <a:path w="23" h="33">
                      <a:moveTo>
                        <a:pt x="11" y="0"/>
                      </a:moveTo>
                      <a:lnTo>
                        <a:pt x="0" y="33"/>
                      </a:lnTo>
                      <a:lnTo>
                        <a:pt x="23" y="33"/>
                      </a:lnTo>
                      <a:lnTo>
                        <a:pt x="11" y="0"/>
                      </a:lnTo>
                      <a:close/>
                    </a:path>
                  </a:pathLst>
                </a:custGeom>
                <a:solidFill>
                  <a:srgbClr val="FFFF00"/>
                </a:solidFill>
                <a:ln w="9525">
                  <a:noFill/>
                  <a:round/>
                  <a:headEnd/>
                  <a:tailEnd/>
                </a:ln>
              </p:spPr>
              <p:txBody>
                <a:bodyPr/>
                <a:lstStyle/>
                <a:p>
                  <a:endParaRPr lang="fr-FR"/>
                </a:p>
              </p:txBody>
            </p:sp>
            <p:sp>
              <p:nvSpPr>
                <p:cNvPr id="17222" name="Freeform 838"/>
                <p:cNvSpPr>
                  <a:spLocks/>
                </p:cNvSpPr>
                <p:nvPr/>
              </p:nvSpPr>
              <p:spPr bwMode="auto">
                <a:xfrm>
                  <a:off x="7650" y="21978"/>
                  <a:ext cx="32" cy="32"/>
                </a:xfrm>
                <a:custGeom>
                  <a:avLst/>
                  <a:gdLst/>
                  <a:ahLst/>
                  <a:cxnLst>
                    <a:cxn ang="0">
                      <a:pos x="0" y="0"/>
                    </a:cxn>
                    <a:cxn ang="0">
                      <a:pos x="15" y="32"/>
                    </a:cxn>
                    <a:cxn ang="0">
                      <a:pos x="32" y="15"/>
                    </a:cxn>
                    <a:cxn ang="0">
                      <a:pos x="0" y="0"/>
                    </a:cxn>
                  </a:cxnLst>
                  <a:rect l="0" t="0" r="r" b="b"/>
                  <a:pathLst>
                    <a:path w="32" h="32">
                      <a:moveTo>
                        <a:pt x="0" y="0"/>
                      </a:moveTo>
                      <a:lnTo>
                        <a:pt x="15" y="32"/>
                      </a:lnTo>
                      <a:lnTo>
                        <a:pt x="32" y="15"/>
                      </a:lnTo>
                      <a:lnTo>
                        <a:pt x="0" y="0"/>
                      </a:lnTo>
                      <a:close/>
                    </a:path>
                  </a:pathLst>
                </a:custGeom>
                <a:solidFill>
                  <a:srgbClr val="FFFF00"/>
                </a:solidFill>
                <a:ln w="9525">
                  <a:noFill/>
                  <a:round/>
                  <a:headEnd/>
                  <a:tailEnd/>
                </a:ln>
              </p:spPr>
              <p:txBody>
                <a:bodyPr/>
                <a:lstStyle/>
                <a:p>
                  <a:endParaRPr lang="fr-FR"/>
                </a:p>
              </p:txBody>
            </p:sp>
            <p:sp>
              <p:nvSpPr>
                <p:cNvPr id="17223" name="Freeform 839"/>
                <p:cNvSpPr>
                  <a:spLocks/>
                </p:cNvSpPr>
                <p:nvPr/>
              </p:nvSpPr>
              <p:spPr bwMode="auto">
                <a:xfrm>
                  <a:off x="7626" y="22024"/>
                  <a:ext cx="33" cy="24"/>
                </a:xfrm>
                <a:custGeom>
                  <a:avLst/>
                  <a:gdLst/>
                  <a:ahLst/>
                  <a:cxnLst>
                    <a:cxn ang="0">
                      <a:pos x="0" y="12"/>
                    </a:cxn>
                    <a:cxn ang="0">
                      <a:pos x="33" y="24"/>
                    </a:cxn>
                    <a:cxn ang="0">
                      <a:pos x="33" y="0"/>
                    </a:cxn>
                    <a:cxn ang="0">
                      <a:pos x="0" y="12"/>
                    </a:cxn>
                  </a:cxnLst>
                  <a:rect l="0" t="0" r="r" b="b"/>
                  <a:pathLst>
                    <a:path w="33" h="24">
                      <a:moveTo>
                        <a:pt x="0" y="12"/>
                      </a:moveTo>
                      <a:lnTo>
                        <a:pt x="33" y="24"/>
                      </a:lnTo>
                      <a:lnTo>
                        <a:pt x="33" y="0"/>
                      </a:lnTo>
                      <a:lnTo>
                        <a:pt x="0" y="12"/>
                      </a:lnTo>
                      <a:close/>
                    </a:path>
                  </a:pathLst>
                </a:custGeom>
                <a:solidFill>
                  <a:srgbClr val="FFFF00"/>
                </a:solidFill>
                <a:ln w="9525">
                  <a:noFill/>
                  <a:round/>
                  <a:headEnd/>
                  <a:tailEnd/>
                </a:ln>
              </p:spPr>
              <p:txBody>
                <a:bodyPr/>
                <a:lstStyle/>
                <a:p>
                  <a:endParaRPr lang="fr-FR"/>
                </a:p>
              </p:txBody>
            </p:sp>
            <p:sp>
              <p:nvSpPr>
                <p:cNvPr id="17224" name="Freeform 840"/>
                <p:cNvSpPr>
                  <a:spLocks/>
                </p:cNvSpPr>
                <p:nvPr/>
              </p:nvSpPr>
              <p:spPr bwMode="auto">
                <a:xfrm>
                  <a:off x="7650" y="22062"/>
                  <a:ext cx="32" cy="32"/>
                </a:xfrm>
                <a:custGeom>
                  <a:avLst/>
                  <a:gdLst/>
                  <a:ahLst/>
                  <a:cxnLst>
                    <a:cxn ang="0">
                      <a:pos x="0" y="32"/>
                    </a:cxn>
                    <a:cxn ang="0">
                      <a:pos x="32" y="17"/>
                    </a:cxn>
                    <a:cxn ang="0">
                      <a:pos x="15" y="0"/>
                    </a:cxn>
                    <a:cxn ang="0">
                      <a:pos x="0" y="32"/>
                    </a:cxn>
                  </a:cxnLst>
                  <a:rect l="0" t="0" r="r" b="b"/>
                  <a:pathLst>
                    <a:path w="32" h="32">
                      <a:moveTo>
                        <a:pt x="0" y="32"/>
                      </a:moveTo>
                      <a:lnTo>
                        <a:pt x="32" y="17"/>
                      </a:lnTo>
                      <a:lnTo>
                        <a:pt x="15" y="0"/>
                      </a:lnTo>
                      <a:lnTo>
                        <a:pt x="0" y="32"/>
                      </a:lnTo>
                      <a:close/>
                    </a:path>
                  </a:pathLst>
                </a:custGeom>
                <a:solidFill>
                  <a:srgbClr val="FFFF00"/>
                </a:solidFill>
                <a:ln w="9525">
                  <a:noFill/>
                  <a:round/>
                  <a:headEnd/>
                  <a:tailEnd/>
                </a:ln>
              </p:spPr>
              <p:txBody>
                <a:bodyPr/>
                <a:lstStyle/>
                <a:p>
                  <a:endParaRPr lang="fr-FR"/>
                </a:p>
              </p:txBody>
            </p:sp>
            <p:sp>
              <p:nvSpPr>
                <p:cNvPr id="17225" name="Freeform 841"/>
                <p:cNvSpPr>
                  <a:spLocks/>
                </p:cNvSpPr>
                <p:nvPr/>
              </p:nvSpPr>
              <p:spPr bwMode="auto">
                <a:xfrm>
                  <a:off x="7697" y="22085"/>
                  <a:ext cx="23" cy="33"/>
                </a:xfrm>
                <a:custGeom>
                  <a:avLst/>
                  <a:gdLst/>
                  <a:ahLst/>
                  <a:cxnLst>
                    <a:cxn ang="0">
                      <a:pos x="11" y="33"/>
                    </a:cxn>
                    <a:cxn ang="0">
                      <a:pos x="23" y="0"/>
                    </a:cxn>
                    <a:cxn ang="0">
                      <a:pos x="0" y="0"/>
                    </a:cxn>
                    <a:cxn ang="0">
                      <a:pos x="11" y="33"/>
                    </a:cxn>
                  </a:cxnLst>
                  <a:rect l="0" t="0" r="r" b="b"/>
                  <a:pathLst>
                    <a:path w="23" h="33">
                      <a:moveTo>
                        <a:pt x="11" y="33"/>
                      </a:moveTo>
                      <a:lnTo>
                        <a:pt x="23" y="0"/>
                      </a:lnTo>
                      <a:lnTo>
                        <a:pt x="0" y="0"/>
                      </a:lnTo>
                      <a:lnTo>
                        <a:pt x="11" y="33"/>
                      </a:lnTo>
                      <a:close/>
                    </a:path>
                  </a:pathLst>
                </a:custGeom>
                <a:solidFill>
                  <a:srgbClr val="FFFF00"/>
                </a:solidFill>
                <a:ln w="9525">
                  <a:noFill/>
                  <a:round/>
                  <a:headEnd/>
                  <a:tailEnd/>
                </a:ln>
              </p:spPr>
              <p:txBody>
                <a:bodyPr/>
                <a:lstStyle/>
                <a:p>
                  <a:endParaRPr lang="fr-FR"/>
                </a:p>
              </p:txBody>
            </p:sp>
            <p:sp>
              <p:nvSpPr>
                <p:cNvPr id="17226" name="Freeform 842"/>
                <p:cNvSpPr>
                  <a:spLocks/>
                </p:cNvSpPr>
                <p:nvPr/>
              </p:nvSpPr>
              <p:spPr bwMode="auto">
                <a:xfrm>
                  <a:off x="7735" y="22062"/>
                  <a:ext cx="31" cy="32"/>
                </a:xfrm>
                <a:custGeom>
                  <a:avLst/>
                  <a:gdLst/>
                  <a:ahLst/>
                  <a:cxnLst>
                    <a:cxn ang="0">
                      <a:pos x="31" y="32"/>
                    </a:cxn>
                    <a:cxn ang="0">
                      <a:pos x="16" y="0"/>
                    </a:cxn>
                    <a:cxn ang="0">
                      <a:pos x="0" y="17"/>
                    </a:cxn>
                    <a:cxn ang="0">
                      <a:pos x="31" y="32"/>
                    </a:cxn>
                  </a:cxnLst>
                  <a:rect l="0" t="0" r="r" b="b"/>
                  <a:pathLst>
                    <a:path w="31" h="32">
                      <a:moveTo>
                        <a:pt x="31" y="32"/>
                      </a:moveTo>
                      <a:lnTo>
                        <a:pt x="16" y="0"/>
                      </a:lnTo>
                      <a:lnTo>
                        <a:pt x="0" y="17"/>
                      </a:lnTo>
                      <a:lnTo>
                        <a:pt x="31" y="32"/>
                      </a:lnTo>
                      <a:close/>
                    </a:path>
                  </a:pathLst>
                </a:custGeom>
                <a:solidFill>
                  <a:srgbClr val="FFFF00"/>
                </a:solidFill>
                <a:ln w="9525">
                  <a:noFill/>
                  <a:round/>
                  <a:headEnd/>
                  <a:tailEnd/>
                </a:ln>
              </p:spPr>
              <p:txBody>
                <a:bodyPr/>
                <a:lstStyle/>
                <a:p>
                  <a:endParaRPr lang="fr-FR"/>
                </a:p>
              </p:txBody>
            </p:sp>
            <p:sp>
              <p:nvSpPr>
                <p:cNvPr id="17227" name="Oval 843"/>
                <p:cNvSpPr>
                  <a:spLocks noChangeArrowheads="1"/>
                </p:cNvSpPr>
                <p:nvPr/>
              </p:nvSpPr>
              <p:spPr bwMode="auto">
                <a:xfrm>
                  <a:off x="7667" y="21995"/>
                  <a:ext cx="82" cy="82"/>
                </a:xfrm>
                <a:prstGeom prst="ellipse">
                  <a:avLst/>
                </a:prstGeom>
                <a:solidFill>
                  <a:srgbClr val="FFFF00"/>
                </a:solidFill>
                <a:ln w="0">
                  <a:solidFill>
                    <a:srgbClr val="000000"/>
                  </a:solidFill>
                  <a:round/>
                  <a:headEnd/>
                  <a:tailEnd/>
                </a:ln>
              </p:spPr>
              <p:txBody>
                <a:bodyPr/>
                <a:lstStyle/>
                <a:p>
                  <a:endParaRPr lang="fr-FR"/>
                </a:p>
              </p:txBody>
            </p:sp>
            <p:sp>
              <p:nvSpPr>
                <p:cNvPr id="17228" name="Freeform 844"/>
                <p:cNvSpPr>
                  <a:spLocks/>
                </p:cNvSpPr>
                <p:nvPr/>
              </p:nvSpPr>
              <p:spPr bwMode="auto">
                <a:xfrm>
                  <a:off x="7757" y="22024"/>
                  <a:ext cx="33" cy="24"/>
                </a:xfrm>
                <a:custGeom>
                  <a:avLst/>
                  <a:gdLst/>
                  <a:ahLst/>
                  <a:cxnLst>
                    <a:cxn ang="0">
                      <a:pos x="33" y="12"/>
                    </a:cxn>
                    <a:cxn ang="0">
                      <a:pos x="0" y="0"/>
                    </a:cxn>
                    <a:cxn ang="0">
                      <a:pos x="0" y="24"/>
                    </a:cxn>
                    <a:cxn ang="0">
                      <a:pos x="33" y="12"/>
                    </a:cxn>
                  </a:cxnLst>
                  <a:rect l="0" t="0" r="r" b="b"/>
                  <a:pathLst>
                    <a:path w="33" h="24">
                      <a:moveTo>
                        <a:pt x="33" y="12"/>
                      </a:moveTo>
                      <a:lnTo>
                        <a:pt x="0" y="0"/>
                      </a:lnTo>
                      <a:lnTo>
                        <a:pt x="0" y="24"/>
                      </a:lnTo>
                      <a:lnTo>
                        <a:pt x="33" y="12"/>
                      </a:lnTo>
                      <a:close/>
                    </a:path>
                  </a:pathLst>
                </a:custGeom>
                <a:noFill/>
                <a:ln w="12700" cap="rnd">
                  <a:solidFill>
                    <a:srgbClr val="000000"/>
                  </a:solidFill>
                  <a:prstDash val="solid"/>
                  <a:round/>
                  <a:headEnd/>
                  <a:tailEnd/>
                </a:ln>
              </p:spPr>
              <p:txBody>
                <a:bodyPr/>
                <a:lstStyle/>
                <a:p>
                  <a:endParaRPr lang="fr-FR"/>
                </a:p>
              </p:txBody>
            </p:sp>
            <p:sp>
              <p:nvSpPr>
                <p:cNvPr id="17229" name="Freeform 845"/>
                <p:cNvSpPr>
                  <a:spLocks/>
                </p:cNvSpPr>
                <p:nvPr/>
              </p:nvSpPr>
              <p:spPr bwMode="auto">
                <a:xfrm>
                  <a:off x="7735" y="21978"/>
                  <a:ext cx="31" cy="32"/>
                </a:xfrm>
                <a:custGeom>
                  <a:avLst/>
                  <a:gdLst/>
                  <a:ahLst/>
                  <a:cxnLst>
                    <a:cxn ang="0">
                      <a:pos x="31" y="0"/>
                    </a:cxn>
                    <a:cxn ang="0">
                      <a:pos x="0" y="15"/>
                    </a:cxn>
                    <a:cxn ang="0">
                      <a:pos x="16" y="32"/>
                    </a:cxn>
                    <a:cxn ang="0">
                      <a:pos x="31" y="0"/>
                    </a:cxn>
                  </a:cxnLst>
                  <a:rect l="0" t="0" r="r" b="b"/>
                  <a:pathLst>
                    <a:path w="31" h="32">
                      <a:moveTo>
                        <a:pt x="31" y="0"/>
                      </a:moveTo>
                      <a:lnTo>
                        <a:pt x="0" y="15"/>
                      </a:lnTo>
                      <a:lnTo>
                        <a:pt x="16" y="32"/>
                      </a:lnTo>
                      <a:lnTo>
                        <a:pt x="31" y="0"/>
                      </a:lnTo>
                      <a:close/>
                    </a:path>
                  </a:pathLst>
                </a:custGeom>
                <a:noFill/>
                <a:ln w="12700" cap="rnd">
                  <a:solidFill>
                    <a:srgbClr val="000000"/>
                  </a:solidFill>
                  <a:prstDash val="solid"/>
                  <a:round/>
                  <a:headEnd/>
                  <a:tailEnd/>
                </a:ln>
              </p:spPr>
              <p:txBody>
                <a:bodyPr/>
                <a:lstStyle/>
                <a:p>
                  <a:endParaRPr lang="fr-FR"/>
                </a:p>
              </p:txBody>
            </p:sp>
            <p:sp>
              <p:nvSpPr>
                <p:cNvPr id="17230" name="Freeform 846"/>
                <p:cNvSpPr>
                  <a:spLocks/>
                </p:cNvSpPr>
                <p:nvPr/>
              </p:nvSpPr>
              <p:spPr bwMode="auto">
                <a:xfrm>
                  <a:off x="7697" y="21954"/>
                  <a:ext cx="23" cy="33"/>
                </a:xfrm>
                <a:custGeom>
                  <a:avLst/>
                  <a:gdLst/>
                  <a:ahLst/>
                  <a:cxnLst>
                    <a:cxn ang="0">
                      <a:pos x="11" y="0"/>
                    </a:cxn>
                    <a:cxn ang="0">
                      <a:pos x="0" y="33"/>
                    </a:cxn>
                    <a:cxn ang="0">
                      <a:pos x="23" y="33"/>
                    </a:cxn>
                    <a:cxn ang="0">
                      <a:pos x="11" y="0"/>
                    </a:cxn>
                  </a:cxnLst>
                  <a:rect l="0" t="0" r="r" b="b"/>
                  <a:pathLst>
                    <a:path w="23" h="33">
                      <a:moveTo>
                        <a:pt x="11" y="0"/>
                      </a:moveTo>
                      <a:lnTo>
                        <a:pt x="0" y="33"/>
                      </a:lnTo>
                      <a:lnTo>
                        <a:pt x="23" y="33"/>
                      </a:lnTo>
                      <a:lnTo>
                        <a:pt x="11" y="0"/>
                      </a:lnTo>
                      <a:close/>
                    </a:path>
                  </a:pathLst>
                </a:custGeom>
                <a:noFill/>
                <a:ln w="12700" cap="rnd">
                  <a:solidFill>
                    <a:srgbClr val="000000"/>
                  </a:solidFill>
                  <a:prstDash val="solid"/>
                  <a:round/>
                  <a:headEnd/>
                  <a:tailEnd/>
                </a:ln>
              </p:spPr>
              <p:txBody>
                <a:bodyPr/>
                <a:lstStyle/>
                <a:p>
                  <a:endParaRPr lang="fr-FR"/>
                </a:p>
              </p:txBody>
            </p:sp>
            <p:sp>
              <p:nvSpPr>
                <p:cNvPr id="17231" name="Freeform 847"/>
                <p:cNvSpPr>
                  <a:spLocks/>
                </p:cNvSpPr>
                <p:nvPr/>
              </p:nvSpPr>
              <p:spPr bwMode="auto">
                <a:xfrm>
                  <a:off x="7650" y="21978"/>
                  <a:ext cx="32" cy="32"/>
                </a:xfrm>
                <a:custGeom>
                  <a:avLst/>
                  <a:gdLst/>
                  <a:ahLst/>
                  <a:cxnLst>
                    <a:cxn ang="0">
                      <a:pos x="0" y="0"/>
                    </a:cxn>
                    <a:cxn ang="0">
                      <a:pos x="15" y="32"/>
                    </a:cxn>
                    <a:cxn ang="0">
                      <a:pos x="32" y="15"/>
                    </a:cxn>
                    <a:cxn ang="0">
                      <a:pos x="0" y="0"/>
                    </a:cxn>
                  </a:cxnLst>
                  <a:rect l="0" t="0" r="r" b="b"/>
                  <a:pathLst>
                    <a:path w="32" h="32">
                      <a:moveTo>
                        <a:pt x="0" y="0"/>
                      </a:moveTo>
                      <a:lnTo>
                        <a:pt x="15" y="32"/>
                      </a:lnTo>
                      <a:lnTo>
                        <a:pt x="32" y="15"/>
                      </a:lnTo>
                      <a:lnTo>
                        <a:pt x="0" y="0"/>
                      </a:lnTo>
                      <a:close/>
                    </a:path>
                  </a:pathLst>
                </a:custGeom>
                <a:noFill/>
                <a:ln w="12700" cap="rnd">
                  <a:solidFill>
                    <a:srgbClr val="000000"/>
                  </a:solidFill>
                  <a:prstDash val="solid"/>
                  <a:round/>
                  <a:headEnd/>
                  <a:tailEnd/>
                </a:ln>
              </p:spPr>
              <p:txBody>
                <a:bodyPr/>
                <a:lstStyle/>
                <a:p>
                  <a:endParaRPr lang="fr-FR"/>
                </a:p>
              </p:txBody>
            </p:sp>
            <p:sp>
              <p:nvSpPr>
                <p:cNvPr id="17232" name="Freeform 848"/>
                <p:cNvSpPr>
                  <a:spLocks/>
                </p:cNvSpPr>
                <p:nvPr/>
              </p:nvSpPr>
              <p:spPr bwMode="auto">
                <a:xfrm>
                  <a:off x="7626" y="22024"/>
                  <a:ext cx="33" cy="24"/>
                </a:xfrm>
                <a:custGeom>
                  <a:avLst/>
                  <a:gdLst/>
                  <a:ahLst/>
                  <a:cxnLst>
                    <a:cxn ang="0">
                      <a:pos x="0" y="12"/>
                    </a:cxn>
                    <a:cxn ang="0">
                      <a:pos x="33" y="24"/>
                    </a:cxn>
                    <a:cxn ang="0">
                      <a:pos x="33" y="0"/>
                    </a:cxn>
                    <a:cxn ang="0">
                      <a:pos x="0" y="12"/>
                    </a:cxn>
                  </a:cxnLst>
                  <a:rect l="0" t="0" r="r" b="b"/>
                  <a:pathLst>
                    <a:path w="33" h="24">
                      <a:moveTo>
                        <a:pt x="0" y="12"/>
                      </a:moveTo>
                      <a:lnTo>
                        <a:pt x="33" y="24"/>
                      </a:lnTo>
                      <a:lnTo>
                        <a:pt x="33" y="0"/>
                      </a:lnTo>
                      <a:lnTo>
                        <a:pt x="0" y="12"/>
                      </a:lnTo>
                      <a:close/>
                    </a:path>
                  </a:pathLst>
                </a:custGeom>
                <a:noFill/>
                <a:ln w="12700" cap="rnd">
                  <a:solidFill>
                    <a:srgbClr val="000000"/>
                  </a:solidFill>
                  <a:prstDash val="solid"/>
                  <a:round/>
                  <a:headEnd/>
                  <a:tailEnd/>
                </a:ln>
              </p:spPr>
              <p:txBody>
                <a:bodyPr/>
                <a:lstStyle/>
                <a:p>
                  <a:endParaRPr lang="fr-FR"/>
                </a:p>
              </p:txBody>
            </p:sp>
            <p:sp>
              <p:nvSpPr>
                <p:cNvPr id="17233" name="Freeform 849"/>
                <p:cNvSpPr>
                  <a:spLocks/>
                </p:cNvSpPr>
                <p:nvPr/>
              </p:nvSpPr>
              <p:spPr bwMode="auto">
                <a:xfrm>
                  <a:off x="7650" y="22062"/>
                  <a:ext cx="32" cy="32"/>
                </a:xfrm>
                <a:custGeom>
                  <a:avLst/>
                  <a:gdLst/>
                  <a:ahLst/>
                  <a:cxnLst>
                    <a:cxn ang="0">
                      <a:pos x="0" y="32"/>
                    </a:cxn>
                    <a:cxn ang="0">
                      <a:pos x="32" y="17"/>
                    </a:cxn>
                    <a:cxn ang="0">
                      <a:pos x="15" y="0"/>
                    </a:cxn>
                    <a:cxn ang="0">
                      <a:pos x="0" y="32"/>
                    </a:cxn>
                  </a:cxnLst>
                  <a:rect l="0" t="0" r="r" b="b"/>
                  <a:pathLst>
                    <a:path w="32" h="32">
                      <a:moveTo>
                        <a:pt x="0" y="32"/>
                      </a:moveTo>
                      <a:lnTo>
                        <a:pt x="32" y="17"/>
                      </a:lnTo>
                      <a:lnTo>
                        <a:pt x="15" y="0"/>
                      </a:lnTo>
                      <a:lnTo>
                        <a:pt x="0" y="32"/>
                      </a:lnTo>
                      <a:close/>
                    </a:path>
                  </a:pathLst>
                </a:custGeom>
                <a:noFill/>
                <a:ln w="12700" cap="rnd">
                  <a:solidFill>
                    <a:srgbClr val="000000"/>
                  </a:solidFill>
                  <a:prstDash val="solid"/>
                  <a:round/>
                  <a:headEnd/>
                  <a:tailEnd/>
                </a:ln>
              </p:spPr>
              <p:txBody>
                <a:bodyPr/>
                <a:lstStyle/>
                <a:p>
                  <a:endParaRPr lang="fr-FR"/>
                </a:p>
              </p:txBody>
            </p:sp>
            <p:sp>
              <p:nvSpPr>
                <p:cNvPr id="17234" name="Freeform 850"/>
                <p:cNvSpPr>
                  <a:spLocks/>
                </p:cNvSpPr>
                <p:nvPr/>
              </p:nvSpPr>
              <p:spPr bwMode="auto">
                <a:xfrm>
                  <a:off x="7697" y="22085"/>
                  <a:ext cx="23" cy="33"/>
                </a:xfrm>
                <a:custGeom>
                  <a:avLst/>
                  <a:gdLst/>
                  <a:ahLst/>
                  <a:cxnLst>
                    <a:cxn ang="0">
                      <a:pos x="11" y="33"/>
                    </a:cxn>
                    <a:cxn ang="0">
                      <a:pos x="23" y="0"/>
                    </a:cxn>
                    <a:cxn ang="0">
                      <a:pos x="0" y="0"/>
                    </a:cxn>
                    <a:cxn ang="0">
                      <a:pos x="11" y="33"/>
                    </a:cxn>
                  </a:cxnLst>
                  <a:rect l="0" t="0" r="r" b="b"/>
                  <a:pathLst>
                    <a:path w="23" h="33">
                      <a:moveTo>
                        <a:pt x="11" y="33"/>
                      </a:moveTo>
                      <a:lnTo>
                        <a:pt x="23" y="0"/>
                      </a:lnTo>
                      <a:lnTo>
                        <a:pt x="0" y="0"/>
                      </a:lnTo>
                      <a:lnTo>
                        <a:pt x="11" y="33"/>
                      </a:lnTo>
                      <a:close/>
                    </a:path>
                  </a:pathLst>
                </a:custGeom>
                <a:noFill/>
                <a:ln w="12700" cap="rnd">
                  <a:solidFill>
                    <a:srgbClr val="000000"/>
                  </a:solidFill>
                  <a:prstDash val="solid"/>
                  <a:round/>
                  <a:headEnd/>
                  <a:tailEnd/>
                </a:ln>
              </p:spPr>
              <p:txBody>
                <a:bodyPr/>
                <a:lstStyle/>
                <a:p>
                  <a:endParaRPr lang="fr-FR"/>
                </a:p>
              </p:txBody>
            </p:sp>
            <p:sp>
              <p:nvSpPr>
                <p:cNvPr id="17235" name="Freeform 851"/>
                <p:cNvSpPr>
                  <a:spLocks/>
                </p:cNvSpPr>
                <p:nvPr/>
              </p:nvSpPr>
              <p:spPr bwMode="auto">
                <a:xfrm>
                  <a:off x="7735" y="22062"/>
                  <a:ext cx="31" cy="32"/>
                </a:xfrm>
                <a:custGeom>
                  <a:avLst/>
                  <a:gdLst/>
                  <a:ahLst/>
                  <a:cxnLst>
                    <a:cxn ang="0">
                      <a:pos x="31" y="32"/>
                    </a:cxn>
                    <a:cxn ang="0">
                      <a:pos x="16" y="0"/>
                    </a:cxn>
                    <a:cxn ang="0">
                      <a:pos x="0" y="17"/>
                    </a:cxn>
                    <a:cxn ang="0">
                      <a:pos x="31" y="32"/>
                    </a:cxn>
                  </a:cxnLst>
                  <a:rect l="0" t="0" r="r" b="b"/>
                  <a:pathLst>
                    <a:path w="31" h="32">
                      <a:moveTo>
                        <a:pt x="31" y="32"/>
                      </a:moveTo>
                      <a:lnTo>
                        <a:pt x="16" y="0"/>
                      </a:lnTo>
                      <a:lnTo>
                        <a:pt x="0" y="17"/>
                      </a:lnTo>
                      <a:lnTo>
                        <a:pt x="31" y="32"/>
                      </a:lnTo>
                      <a:close/>
                    </a:path>
                  </a:pathLst>
                </a:custGeom>
                <a:noFill/>
                <a:ln w="12700" cap="rnd">
                  <a:solidFill>
                    <a:srgbClr val="000000"/>
                  </a:solidFill>
                  <a:prstDash val="solid"/>
                  <a:round/>
                  <a:headEnd/>
                  <a:tailEnd/>
                </a:ln>
              </p:spPr>
              <p:txBody>
                <a:bodyPr/>
                <a:lstStyle/>
                <a:p>
                  <a:endParaRPr lang="fr-FR"/>
                </a:p>
              </p:txBody>
            </p:sp>
            <p:sp>
              <p:nvSpPr>
                <p:cNvPr id="17236" name="Oval 852"/>
                <p:cNvSpPr>
                  <a:spLocks noChangeArrowheads="1"/>
                </p:cNvSpPr>
                <p:nvPr/>
              </p:nvSpPr>
              <p:spPr bwMode="auto">
                <a:xfrm>
                  <a:off x="7667" y="21995"/>
                  <a:ext cx="82" cy="82"/>
                </a:xfrm>
                <a:prstGeom prst="ellipse">
                  <a:avLst/>
                </a:prstGeom>
                <a:noFill/>
                <a:ln w="12700" cap="rnd">
                  <a:solidFill>
                    <a:srgbClr val="000000"/>
                  </a:solidFill>
                  <a:round/>
                  <a:headEnd/>
                  <a:tailEnd/>
                </a:ln>
              </p:spPr>
              <p:txBody>
                <a:bodyPr/>
                <a:lstStyle/>
                <a:p>
                  <a:endParaRPr lang="fr-FR"/>
                </a:p>
              </p:txBody>
            </p:sp>
          </p:grpSp>
          <p:sp>
            <p:nvSpPr>
              <p:cNvPr id="17238" name="Rectangle 854"/>
              <p:cNvSpPr>
                <a:spLocks noChangeArrowheads="1"/>
              </p:cNvSpPr>
              <p:nvPr/>
            </p:nvSpPr>
            <p:spPr bwMode="auto">
              <a:xfrm>
                <a:off x="4164" y="23226"/>
                <a:ext cx="330" cy="182"/>
              </a:xfrm>
              <a:prstGeom prst="rect">
                <a:avLst/>
              </a:prstGeom>
              <a:noFill/>
              <a:ln w="9525">
                <a:noFill/>
                <a:miter lim="800000"/>
                <a:headEnd/>
                <a:tailEnd/>
              </a:ln>
            </p:spPr>
            <p:txBody>
              <a:bodyPr wrap="none" lIns="0" tIns="0" rIns="0" bIns="0">
                <a:spAutoFit/>
              </a:bodyPr>
              <a:lstStyle/>
              <a:p>
                <a:r>
                  <a:rPr lang="fr-FR" sz="1900">
                    <a:solidFill>
                      <a:srgbClr val="000000"/>
                    </a:solidFill>
                  </a:rPr>
                  <a:t>Max </a:t>
                </a:r>
                <a:endParaRPr lang="fr-FR"/>
              </a:p>
            </p:txBody>
          </p:sp>
          <p:sp>
            <p:nvSpPr>
              <p:cNvPr id="17239" name="Rectangle 855"/>
              <p:cNvSpPr>
                <a:spLocks noChangeArrowheads="1"/>
              </p:cNvSpPr>
              <p:nvPr/>
            </p:nvSpPr>
            <p:spPr bwMode="auto">
              <a:xfrm>
                <a:off x="4489" y="23226"/>
                <a:ext cx="501" cy="182"/>
              </a:xfrm>
              <a:prstGeom prst="rect">
                <a:avLst/>
              </a:prstGeom>
              <a:noFill/>
              <a:ln w="9525">
                <a:noFill/>
                <a:miter lim="800000"/>
                <a:headEnd/>
                <a:tailEnd/>
              </a:ln>
            </p:spPr>
            <p:txBody>
              <a:bodyPr wrap="none" lIns="0" tIns="0" rIns="0" bIns="0">
                <a:spAutoFit/>
              </a:bodyPr>
              <a:lstStyle/>
              <a:p>
                <a:r>
                  <a:rPr lang="fr-FR" sz="1900">
                    <a:solidFill>
                      <a:srgbClr val="000000"/>
                    </a:solidFill>
                  </a:rPr>
                  <a:t>Rubner</a:t>
                </a:r>
                <a:endParaRPr lang="fr-FR"/>
              </a:p>
            </p:txBody>
          </p:sp>
          <p:sp>
            <p:nvSpPr>
              <p:cNvPr id="17240" name="Rectangle 856"/>
              <p:cNvSpPr>
                <a:spLocks noChangeArrowheads="1"/>
              </p:cNvSpPr>
              <p:nvPr/>
            </p:nvSpPr>
            <p:spPr bwMode="auto">
              <a:xfrm>
                <a:off x="4983" y="23226"/>
                <a:ext cx="51" cy="182"/>
              </a:xfrm>
              <a:prstGeom prst="rect">
                <a:avLst/>
              </a:prstGeom>
              <a:noFill/>
              <a:ln w="9525">
                <a:noFill/>
                <a:miter lim="800000"/>
                <a:headEnd/>
                <a:tailEnd/>
              </a:ln>
            </p:spPr>
            <p:txBody>
              <a:bodyPr wrap="none" lIns="0" tIns="0" rIns="0" bIns="0">
                <a:spAutoFit/>
              </a:bodyPr>
              <a:lstStyle/>
              <a:p>
                <a:r>
                  <a:rPr lang="fr-FR" sz="1900">
                    <a:solidFill>
                      <a:srgbClr val="000000"/>
                    </a:solidFill>
                  </a:rPr>
                  <a:t>-</a:t>
                </a:r>
                <a:endParaRPr lang="fr-FR"/>
              </a:p>
            </p:txBody>
          </p:sp>
          <p:sp>
            <p:nvSpPr>
              <p:cNvPr id="17241" name="Rectangle 857"/>
              <p:cNvSpPr>
                <a:spLocks noChangeArrowheads="1"/>
              </p:cNvSpPr>
              <p:nvPr/>
            </p:nvSpPr>
            <p:spPr bwMode="auto">
              <a:xfrm>
                <a:off x="5032" y="23226"/>
                <a:ext cx="448" cy="182"/>
              </a:xfrm>
              <a:prstGeom prst="rect">
                <a:avLst/>
              </a:prstGeom>
              <a:noFill/>
              <a:ln w="9525">
                <a:noFill/>
                <a:miter lim="800000"/>
                <a:headEnd/>
                <a:tailEnd/>
              </a:ln>
            </p:spPr>
            <p:txBody>
              <a:bodyPr wrap="none" lIns="0" tIns="0" rIns="0" bIns="0">
                <a:spAutoFit/>
              </a:bodyPr>
              <a:lstStyle/>
              <a:p>
                <a:r>
                  <a:rPr lang="fr-FR" sz="1900">
                    <a:solidFill>
                      <a:srgbClr val="000000"/>
                    </a:solidFill>
                  </a:rPr>
                  <a:t>Institut</a:t>
                </a:r>
                <a:endParaRPr lang="fr-FR"/>
              </a:p>
            </p:txBody>
          </p:sp>
          <p:sp>
            <p:nvSpPr>
              <p:cNvPr id="17242" name="Rectangle 858"/>
              <p:cNvSpPr>
                <a:spLocks noChangeArrowheads="1"/>
              </p:cNvSpPr>
              <p:nvPr/>
            </p:nvSpPr>
            <p:spPr bwMode="auto">
              <a:xfrm>
                <a:off x="9474" y="24018"/>
                <a:ext cx="313" cy="182"/>
              </a:xfrm>
              <a:prstGeom prst="rect">
                <a:avLst/>
              </a:prstGeom>
              <a:noFill/>
              <a:ln w="9525">
                <a:noFill/>
                <a:miter lim="800000"/>
                <a:headEnd/>
                <a:tailEnd/>
              </a:ln>
            </p:spPr>
            <p:txBody>
              <a:bodyPr wrap="none" lIns="0" tIns="0" rIns="0" bIns="0">
                <a:spAutoFit/>
              </a:bodyPr>
              <a:lstStyle/>
              <a:p>
                <a:r>
                  <a:rPr lang="fr-FR" sz="1900">
                    <a:solidFill>
                      <a:srgbClr val="000000"/>
                    </a:solidFill>
                  </a:rPr>
                  <a:t>Ben </a:t>
                </a:r>
                <a:endParaRPr lang="fr-FR"/>
              </a:p>
            </p:txBody>
          </p:sp>
          <p:sp>
            <p:nvSpPr>
              <p:cNvPr id="17243" name="Rectangle 859"/>
              <p:cNvSpPr>
                <a:spLocks noChangeArrowheads="1"/>
              </p:cNvSpPr>
              <p:nvPr/>
            </p:nvSpPr>
            <p:spPr bwMode="auto">
              <a:xfrm>
                <a:off x="9784" y="24018"/>
                <a:ext cx="458" cy="182"/>
              </a:xfrm>
              <a:prstGeom prst="rect">
                <a:avLst/>
              </a:prstGeom>
              <a:noFill/>
              <a:ln w="9525">
                <a:noFill/>
                <a:miter lim="800000"/>
                <a:headEnd/>
                <a:tailEnd/>
              </a:ln>
            </p:spPr>
            <p:txBody>
              <a:bodyPr wrap="none" lIns="0" tIns="0" rIns="0" bIns="0">
                <a:spAutoFit/>
              </a:bodyPr>
              <a:lstStyle/>
              <a:p>
                <a:r>
                  <a:rPr lang="fr-FR" sz="1900">
                    <a:solidFill>
                      <a:srgbClr val="000000"/>
                    </a:solidFill>
                  </a:rPr>
                  <a:t>Gurion</a:t>
                </a:r>
                <a:endParaRPr lang="fr-FR"/>
              </a:p>
            </p:txBody>
          </p:sp>
          <p:sp>
            <p:nvSpPr>
              <p:cNvPr id="17244" name="Rectangle 860"/>
              <p:cNvSpPr>
                <a:spLocks noChangeArrowheads="1"/>
              </p:cNvSpPr>
              <p:nvPr/>
            </p:nvSpPr>
            <p:spPr bwMode="auto">
              <a:xfrm>
                <a:off x="10278" y="24018"/>
                <a:ext cx="305" cy="182"/>
              </a:xfrm>
              <a:prstGeom prst="rect">
                <a:avLst/>
              </a:prstGeom>
              <a:noFill/>
              <a:ln w="9525">
                <a:noFill/>
                <a:miter lim="800000"/>
                <a:headEnd/>
                <a:tailEnd/>
              </a:ln>
            </p:spPr>
            <p:txBody>
              <a:bodyPr wrap="none" lIns="0" tIns="0" rIns="0" bIns="0">
                <a:spAutoFit/>
              </a:bodyPr>
              <a:lstStyle/>
              <a:p>
                <a:r>
                  <a:rPr lang="fr-FR" sz="1900">
                    <a:solidFill>
                      <a:srgbClr val="000000"/>
                    </a:solidFill>
                  </a:rPr>
                  <a:t>Univ</a:t>
                </a:r>
                <a:endParaRPr lang="fr-FR"/>
              </a:p>
            </p:txBody>
          </p:sp>
          <p:sp>
            <p:nvSpPr>
              <p:cNvPr id="17245" name="Rectangle 861"/>
              <p:cNvSpPr>
                <a:spLocks noChangeArrowheads="1"/>
              </p:cNvSpPr>
              <p:nvPr/>
            </p:nvSpPr>
            <p:spPr bwMode="auto">
              <a:xfrm>
                <a:off x="10120" y="22492"/>
                <a:ext cx="736" cy="182"/>
              </a:xfrm>
              <a:prstGeom prst="rect">
                <a:avLst/>
              </a:prstGeom>
              <a:noFill/>
              <a:ln w="9525">
                <a:noFill/>
                <a:miter lim="800000"/>
                <a:headEnd/>
                <a:tailEnd/>
              </a:ln>
            </p:spPr>
            <p:txBody>
              <a:bodyPr wrap="none" lIns="0" tIns="0" rIns="0" bIns="0">
                <a:spAutoFit/>
              </a:bodyPr>
              <a:lstStyle/>
              <a:p>
                <a:r>
                  <a:rPr lang="fr-FR" sz="1900">
                    <a:solidFill>
                      <a:srgbClr val="000000"/>
                    </a:solidFill>
                  </a:rPr>
                  <a:t>KTU Food </a:t>
                </a:r>
                <a:endParaRPr lang="fr-FR"/>
              </a:p>
            </p:txBody>
          </p:sp>
          <p:sp>
            <p:nvSpPr>
              <p:cNvPr id="17246" name="Rectangle 862"/>
              <p:cNvSpPr>
                <a:spLocks noChangeArrowheads="1"/>
              </p:cNvSpPr>
              <p:nvPr/>
            </p:nvSpPr>
            <p:spPr bwMode="auto">
              <a:xfrm>
                <a:off x="10847" y="22492"/>
                <a:ext cx="245" cy="182"/>
              </a:xfrm>
              <a:prstGeom prst="rect">
                <a:avLst/>
              </a:prstGeom>
              <a:noFill/>
              <a:ln w="9525">
                <a:noFill/>
                <a:miter lim="800000"/>
                <a:headEnd/>
                <a:tailEnd/>
              </a:ln>
            </p:spPr>
            <p:txBody>
              <a:bodyPr wrap="none" lIns="0" tIns="0" rIns="0" bIns="0">
                <a:spAutoFit/>
              </a:bodyPr>
              <a:lstStyle/>
              <a:p>
                <a:r>
                  <a:rPr lang="fr-FR" sz="1900">
                    <a:solidFill>
                      <a:srgbClr val="000000"/>
                    </a:solidFill>
                  </a:rPr>
                  <a:t>Inst</a:t>
                </a:r>
                <a:endParaRPr lang="fr-FR"/>
              </a:p>
            </p:txBody>
          </p:sp>
          <p:sp>
            <p:nvSpPr>
              <p:cNvPr id="17247" name="Rectangle 863"/>
              <p:cNvSpPr>
                <a:spLocks noChangeArrowheads="1"/>
              </p:cNvSpPr>
              <p:nvPr/>
            </p:nvSpPr>
            <p:spPr bwMode="auto">
              <a:xfrm>
                <a:off x="4591" y="21624"/>
                <a:ext cx="364" cy="182"/>
              </a:xfrm>
              <a:prstGeom prst="rect">
                <a:avLst/>
              </a:prstGeom>
              <a:noFill/>
              <a:ln w="9525">
                <a:noFill/>
                <a:miter lim="800000"/>
                <a:headEnd/>
                <a:tailEnd/>
              </a:ln>
            </p:spPr>
            <p:txBody>
              <a:bodyPr wrap="none" lIns="0" tIns="0" rIns="0" bIns="0">
                <a:spAutoFit/>
              </a:bodyPr>
              <a:lstStyle/>
              <a:p>
                <a:r>
                  <a:rPr lang="fr-FR" sz="1900">
                    <a:solidFill>
                      <a:srgbClr val="000000"/>
                    </a:solidFill>
                  </a:rPr>
                  <a:t>Cent </a:t>
                </a:r>
                <a:endParaRPr lang="fr-FR"/>
              </a:p>
            </p:txBody>
          </p:sp>
          <p:sp>
            <p:nvSpPr>
              <p:cNvPr id="17248" name="Rectangle 864"/>
              <p:cNvSpPr>
                <a:spLocks noChangeArrowheads="1"/>
              </p:cNvSpPr>
              <p:nvPr/>
            </p:nvSpPr>
            <p:spPr bwMode="auto">
              <a:xfrm>
                <a:off x="4952" y="21624"/>
                <a:ext cx="356" cy="182"/>
              </a:xfrm>
              <a:prstGeom prst="rect">
                <a:avLst/>
              </a:prstGeom>
              <a:noFill/>
              <a:ln w="9525">
                <a:noFill/>
                <a:miter lim="800000"/>
                <a:headEnd/>
                <a:tailEnd/>
              </a:ln>
            </p:spPr>
            <p:txBody>
              <a:bodyPr wrap="none" lIns="0" tIns="0" rIns="0" bIns="0">
                <a:spAutoFit/>
              </a:bodyPr>
              <a:lstStyle/>
              <a:p>
                <a:r>
                  <a:rPr lang="fr-FR" sz="1900">
                    <a:solidFill>
                      <a:srgbClr val="000000"/>
                    </a:solidFill>
                  </a:rPr>
                  <a:t>Rech</a:t>
                </a:r>
                <a:endParaRPr lang="fr-FR"/>
              </a:p>
            </p:txBody>
          </p:sp>
          <p:sp>
            <p:nvSpPr>
              <p:cNvPr id="17249" name="Rectangle 865"/>
              <p:cNvSpPr>
                <a:spLocks noChangeArrowheads="1"/>
              </p:cNvSpPr>
              <p:nvPr/>
            </p:nvSpPr>
            <p:spPr bwMode="auto">
              <a:xfrm>
                <a:off x="5344" y="21624"/>
                <a:ext cx="671" cy="182"/>
              </a:xfrm>
              <a:prstGeom prst="rect">
                <a:avLst/>
              </a:prstGeom>
              <a:noFill/>
              <a:ln w="9525">
                <a:noFill/>
                <a:miter lim="800000"/>
                <a:headEnd/>
                <a:tailEnd/>
              </a:ln>
            </p:spPr>
            <p:txBody>
              <a:bodyPr wrap="none" lIns="0" tIns="0" rIns="0" bIns="0">
                <a:spAutoFit/>
              </a:bodyPr>
              <a:lstStyle/>
              <a:p>
                <a:r>
                  <a:rPr lang="fr-FR" sz="1900">
                    <a:solidFill>
                      <a:srgbClr val="000000"/>
                    </a:solidFill>
                  </a:rPr>
                  <a:t>Lippmann</a:t>
                </a:r>
                <a:endParaRPr lang="fr-FR"/>
              </a:p>
            </p:txBody>
          </p:sp>
          <p:sp>
            <p:nvSpPr>
              <p:cNvPr id="17250" name="Rectangle 866"/>
              <p:cNvSpPr>
                <a:spLocks noChangeArrowheads="1"/>
              </p:cNvSpPr>
              <p:nvPr/>
            </p:nvSpPr>
            <p:spPr bwMode="auto">
              <a:xfrm>
                <a:off x="3677" y="24446"/>
                <a:ext cx="305" cy="182"/>
              </a:xfrm>
              <a:prstGeom prst="rect">
                <a:avLst/>
              </a:prstGeom>
              <a:noFill/>
              <a:ln w="9525">
                <a:noFill/>
                <a:miter lim="800000"/>
                <a:headEnd/>
                <a:tailEnd/>
              </a:ln>
            </p:spPr>
            <p:txBody>
              <a:bodyPr wrap="none" lIns="0" tIns="0" rIns="0" bIns="0">
                <a:spAutoFit/>
              </a:bodyPr>
              <a:lstStyle/>
              <a:p>
                <a:r>
                  <a:rPr lang="fr-FR" sz="1900">
                    <a:solidFill>
                      <a:srgbClr val="000000"/>
                    </a:solidFill>
                  </a:rPr>
                  <a:t>Univ</a:t>
                </a:r>
                <a:endParaRPr lang="fr-FR"/>
              </a:p>
            </p:txBody>
          </p:sp>
          <p:sp>
            <p:nvSpPr>
              <p:cNvPr id="17251" name="Rectangle 867"/>
              <p:cNvSpPr>
                <a:spLocks noChangeArrowheads="1"/>
              </p:cNvSpPr>
              <p:nvPr/>
            </p:nvSpPr>
            <p:spPr bwMode="auto">
              <a:xfrm>
                <a:off x="4019" y="24446"/>
                <a:ext cx="720" cy="182"/>
              </a:xfrm>
              <a:prstGeom prst="rect">
                <a:avLst/>
              </a:prstGeom>
              <a:noFill/>
              <a:ln w="9525">
                <a:noFill/>
                <a:miter lim="800000"/>
                <a:headEnd/>
                <a:tailEnd/>
              </a:ln>
            </p:spPr>
            <p:txBody>
              <a:bodyPr wrap="none" lIns="0" tIns="0" rIns="0" bIns="0">
                <a:spAutoFit/>
              </a:bodyPr>
              <a:lstStyle/>
              <a:p>
                <a:r>
                  <a:rPr lang="fr-FR" sz="1900">
                    <a:solidFill>
                      <a:srgbClr val="000000"/>
                    </a:solidFill>
                  </a:rPr>
                  <a:t>Alto Douro</a:t>
                </a:r>
                <a:endParaRPr lang="fr-FR"/>
              </a:p>
            </p:txBody>
          </p:sp>
          <p:sp>
            <p:nvSpPr>
              <p:cNvPr id="17252" name="Rectangle 868"/>
              <p:cNvSpPr>
                <a:spLocks noChangeArrowheads="1"/>
              </p:cNvSpPr>
              <p:nvPr/>
            </p:nvSpPr>
            <p:spPr bwMode="auto">
              <a:xfrm>
                <a:off x="9951" y="23409"/>
                <a:ext cx="305" cy="182"/>
              </a:xfrm>
              <a:prstGeom prst="rect">
                <a:avLst/>
              </a:prstGeom>
              <a:noFill/>
              <a:ln w="9525">
                <a:noFill/>
                <a:miter lim="800000"/>
                <a:headEnd/>
                <a:tailEnd/>
              </a:ln>
            </p:spPr>
            <p:txBody>
              <a:bodyPr wrap="none" lIns="0" tIns="0" rIns="0" bIns="0">
                <a:spAutoFit/>
              </a:bodyPr>
              <a:lstStyle/>
              <a:p>
                <a:r>
                  <a:rPr lang="fr-FR" sz="1900">
                    <a:solidFill>
                      <a:srgbClr val="000000"/>
                    </a:solidFill>
                  </a:rPr>
                  <a:t>Univ</a:t>
                </a:r>
                <a:endParaRPr lang="fr-FR"/>
              </a:p>
            </p:txBody>
          </p:sp>
          <p:sp>
            <p:nvSpPr>
              <p:cNvPr id="17253" name="Rectangle 869"/>
              <p:cNvSpPr>
                <a:spLocks noChangeArrowheads="1"/>
              </p:cNvSpPr>
              <p:nvPr/>
            </p:nvSpPr>
            <p:spPr bwMode="auto">
              <a:xfrm>
                <a:off x="10293" y="23409"/>
                <a:ext cx="305" cy="182"/>
              </a:xfrm>
              <a:prstGeom prst="rect">
                <a:avLst/>
              </a:prstGeom>
              <a:noFill/>
              <a:ln w="9525">
                <a:noFill/>
                <a:miter lim="800000"/>
                <a:headEnd/>
                <a:tailEnd/>
              </a:ln>
            </p:spPr>
            <p:txBody>
              <a:bodyPr wrap="none" lIns="0" tIns="0" rIns="0" bIns="0">
                <a:spAutoFit/>
              </a:bodyPr>
              <a:lstStyle/>
              <a:p>
                <a:r>
                  <a:rPr lang="fr-FR" sz="1900">
                    <a:solidFill>
                      <a:srgbClr val="000000"/>
                    </a:solidFill>
                  </a:rPr>
                  <a:t>Novi</a:t>
                </a:r>
                <a:endParaRPr lang="fr-FR"/>
              </a:p>
            </p:txBody>
          </p:sp>
          <p:sp>
            <p:nvSpPr>
              <p:cNvPr id="17254" name="Rectangle 870"/>
              <p:cNvSpPr>
                <a:spLocks noChangeArrowheads="1"/>
              </p:cNvSpPr>
              <p:nvPr/>
            </p:nvSpPr>
            <p:spPr bwMode="auto">
              <a:xfrm>
                <a:off x="10637" y="23409"/>
                <a:ext cx="271" cy="182"/>
              </a:xfrm>
              <a:prstGeom prst="rect">
                <a:avLst/>
              </a:prstGeom>
              <a:noFill/>
              <a:ln w="9525">
                <a:noFill/>
                <a:miter lim="800000"/>
                <a:headEnd/>
                <a:tailEnd/>
              </a:ln>
            </p:spPr>
            <p:txBody>
              <a:bodyPr wrap="none" lIns="0" tIns="0" rIns="0" bIns="0">
                <a:spAutoFit/>
              </a:bodyPr>
              <a:lstStyle/>
              <a:p>
                <a:r>
                  <a:rPr lang="fr-FR" sz="1900">
                    <a:solidFill>
                      <a:srgbClr val="000000"/>
                    </a:solidFill>
                  </a:rPr>
                  <a:t>Sad</a:t>
                </a:r>
                <a:endParaRPr lang="fr-FR"/>
              </a:p>
            </p:txBody>
          </p:sp>
          <p:grpSp>
            <p:nvGrpSpPr>
              <p:cNvPr id="17273" name="Group 889"/>
              <p:cNvGrpSpPr>
                <a:grpSpLocks/>
              </p:cNvGrpSpPr>
              <p:nvPr/>
            </p:nvGrpSpPr>
            <p:grpSpPr bwMode="auto">
              <a:xfrm>
                <a:off x="7564" y="22687"/>
                <a:ext cx="164" cy="164"/>
                <a:chOff x="7564" y="22687"/>
                <a:chExt cx="164" cy="164"/>
              </a:xfrm>
            </p:grpSpPr>
            <p:sp>
              <p:nvSpPr>
                <p:cNvPr id="17255" name="Freeform 871"/>
                <p:cNvSpPr>
                  <a:spLocks/>
                </p:cNvSpPr>
                <p:nvPr/>
              </p:nvSpPr>
              <p:spPr bwMode="auto">
                <a:xfrm>
                  <a:off x="7695" y="22758"/>
                  <a:ext cx="33" cy="23"/>
                </a:xfrm>
                <a:custGeom>
                  <a:avLst/>
                  <a:gdLst/>
                  <a:ahLst/>
                  <a:cxnLst>
                    <a:cxn ang="0">
                      <a:pos x="33" y="11"/>
                    </a:cxn>
                    <a:cxn ang="0">
                      <a:pos x="0" y="0"/>
                    </a:cxn>
                    <a:cxn ang="0">
                      <a:pos x="0" y="23"/>
                    </a:cxn>
                    <a:cxn ang="0">
                      <a:pos x="33" y="11"/>
                    </a:cxn>
                  </a:cxnLst>
                  <a:rect l="0" t="0" r="r" b="b"/>
                  <a:pathLst>
                    <a:path w="33" h="23">
                      <a:moveTo>
                        <a:pt x="33" y="11"/>
                      </a:moveTo>
                      <a:lnTo>
                        <a:pt x="0" y="0"/>
                      </a:lnTo>
                      <a:lnTo>
                        <a:pt x="0" y="23"/>
                      </a:lnTo>
                      <a:lnTo>
                        <a:pt x="33" y="11"/>
                      </a:lnTo>
                      <a:close/>
                    </a:path>
                  </a:pathLst>
                </a:custGeom>
                <a:solidFill>
                  <a:srgbClr val="FFFF00"/>
                </a:solidFill>
                <a:ln w="9525">
                  <a:noFill/>
                  <a:round/>
                  <a:headEnd/>
                  <a:tailEnd/>
                </a:ln>
              </p:spPr>
              <p:txBody>
                <a:bodyPr/>
                <a:lstStyle/>
                <a:p>
                  <a:endParaRPr lang="fr-FR"/>
                </a:p>
              </p:txBody>
            </p:sp>
            <p:sp>
              <p:nvSpPr>
                <p:cNvPr id="17256" name="Freeform 872"/>
                <p:cNvSpPr>
                  <a:spLocks/>
                </p:cNvSpPr>
                <p:nvPr/>
              </p:nvSpPr>
              <p:spPr bwMode="auto">
                <a:xfrm>
                  <a:off x="7673" y="22711"/>
                  <a:ext cx="32" cy="32"/>
                </a:xfrm>
                <a:custGeom>
                  <a:avLst/>
                  <a:gdLst/>
                  <a:ahLst/>
                  <a:cxnLst>
                    <a:cxn ang="0">
                      <a:pos x="32" y="0"/>
                    </a:cxn>
                    <a:cxn ang="0">
                      <a:pos x="0" y="15"/>
                    </a:cxn>
                    <a:cxn ang="0">
                      <a:pos x="16" y="32"/>
                    </a:cxn>
                    <a:cxn ang="0">
                      <a:pos x="32" y="0"/>
                    </a:cxn>
                  </a:cxnLst>
                  <a:rect l="0" t="0" r="r" b="b"/>
                  <a:pathLst>
                    <a:path w="32" h="32">
                      <a:moveTo>
                        <a:pt x="32" y="0"/>
                      </a:moveTo>
                      <a:lnTo>
                        <a:pt x="0" y="15"/>
                      </a:lnTo>
                      <a:lnTo>
                        <a:pt x="16" y="32"/>
                      </a:lnTo>
                      <a:lnTo>
                        <a:pt x="32" y="0"/>
                      </a:lnTo>
                      <a:close/>
                    </a:path>
                  </a:pathLst>
                </a:custGeom>
                <a:solidFill>
                  <a:srgbClr val="FFFF00"/>
                </a:solidFill>
                <a:ln w="9525">
                  <a:noFill/>
                  <a:round/>
                  <a:headEnd/>
                  <a:tailEnd/>
                </a:ln>
              </p:spPr>
              <p:txBody>
                <a:bodyPr/>
                <a:lstStyle/>
                <a:p>
                  <a:endParaRPr lang="fr-FR"/>
                </a:p>
              </p:txBody>
            </p:sp>
            <p:sp>
              <p:nvSpPr>
                <p:cNvPr id="17257" name="Freeform 873"/>
                <p:cNvSpPr>
                  <a:spLocks/>
                </p:cNvSpPr>
                <p:nvPr/>
              </p:nvSpPr>
              <p:spPr bwMode="auto">
                <a:xfrm>
                  <a:off x="7635" y="22687"/>
                  <a:ext cx="23" cy="33"/>
                </a:xfrm>
                <a:custGeom>
                  <a:avLst/>
                  <a:gdLst/>
                  <a:ahLst/>
                  <a:cxnLst>
                    <a:cxn ang="0">
                      <a:pos x="11" y="0"/>
                    </a:cxn>
                    <a:cxn ang="0">
                      <a:pos x="0" y="33"/>
                    </a:cxn>
                    <a:cxn ang="0">
                      <a:pos x="23" y="33"/>
                    </a:cxn>
                    <a:cxn ang="0">
                      <a:pos x="11" y="0"/>
                    </a:cxn>
                  </a:cxnLst>
                  <a:rect l="0" t="0" r="r" b="b"/>
                  <a:pathLst>
                    <a:path w="23" h="33">
                      <a:moveTo>
                        <a:pt x="11" y="0"/>
                      </a:moveTo>
                      <a:lnTo>
                        <a:pt x="0" y="33"/>
                      </a:lnTo>
                      <a:lnTo>
                        <a:pt x="23" y="33"/>
                      </a:lnTo>
                      <a:lnTo>
                        <a:pt x="11" y="0"/>
                      </a:lnTo>
                      <a:close/>
                    </a:path>
                  </a:pathLst>
                </a:custGeom>
                <a:solidFill>
                  <a:srgbClr val="FFFF00"/>
                </a:solidFill>
                <a:ln w="9525">
                  <a:noFill/>
                  <a:round/>
                  <a:headEnd/>
                  <a:tailEnd/>
                </a:ln>
              </p:spPr>
              <p:txBody>
                <a:bodyPr/>
                <a:lstStyle/>
                <a:p>
                  <a:endParaRPr lang="fr-FR"/>
                </a:p>
              </p:txBody>
            </p:sp>
            <p:sp>
              <p:nvSpPr>
                <p:cNvPr id="17258" name="Freeform 874"/>
                <p:cNvSpPr>
                  <a:spLocks/>
                </p:cNvSpPr>
                <p:nvPr/>
              </p:nvSpPr>
              <p:spPr bwMode="auto">
                <a:xfrm>
                  <a:off x="7589" y="22711"/>
                  <a:ext cx="31" cy="32"/>
                </a:xfrm>
                <a:custGeom>
                  <a:avLst/>
                  <a:gdLst/>
                  <a:ahLst/>
                  <a:cxnLst>
                    <a:cxn ang="0">
                      <a:pos x="0" y="0"/>
                    </a:cxn>
                    <a:cxn ang="0">
                      <a:pos x="15" y="32"/>
                    </a:cxn>
                    <a:cxn ang="0">
                      <a:pos x="31" y="15"/>
                    </a:cxn>
                    <a:cxn ang="0">
                      <a:pos x="0" y="0"/>
                    </a:cxn>
                  </a:cxnLst>
                  <a:rect l="0" t="0" r="r" b="b"/>
                  <a:pathLst>
                    <a:path w="31" h="32">
                      <a:moveTo>
                        <a:pt x="0" y="0"/>
                      </a:moveTo>
                      <a:lnTo>
                        <a:pt x="15" y="32"/>
                      </a:lnTo>
                      <a:lnTo>
                        <a:pt x="31" y="15"/>
                      </a:lnTo>
                      <a:lnTo>
                        <a:pt x="0" y="0"/>
                      </a:lnTo>
                      <a:close/>
                    </a:path>
                  </a:pathLst>
                </a:custGeom>
                <a:solidFill>
                  <a:srgbClr val="FFFF00"/>
                </a:solidFill>
                <a:ln w="9525">
                  <a:noFill/>
                  <a:round/>
                  <a:headEnd/>
                  <a:tailEnd/>
                </a:ln>
              </p:spPr>
              <p:txBody>
                <a:bodyPr/>
                <a:lstStyle/>
                <a:p>
                  <a:endParaRPr lang="fr-FR"/>
                </a:p>
              </p:txBody>
            </p:sp>
            <p:sp>
              <p:nvSpPr>
                <p:cNvPr id="17259" name="Freeform 875"/>
                <p:cNvSpPr>
                  <a:spLocks/>
                </p:cNvSpPr>
                <p:nvPr/>
              </p:nvSpPr>
              <p:spPr bwMode="auto">
                <a:xfrm>
                  <a:off x="7564" y="22758"/>
                  <a:ext cx="34" cy="23"/>
                </a:xfrm>
                <a:custGeom>
                  <a:avLst/>
                  <a:gdLst/>
                  <a:ahLst/>
                  <a:cxnLst>
                    <a:cxn ang="0">
                      <a:pos x="0" y="11"/>
                    </a:cxn>
                    <a:cxn ang="0">
                      <a:pos x="34" y="23"/>
                    </a:cxn>
                    <a:cxn ang="0">
                      <a:pos x="34" y="0"/>
                    </a:cxn>
                    <a:cxn ang="0">
                      <a:pos x="0" y="11"/>
                    </a:cxn>
                  </a:cxnLst>
                  <a:rect l="0" t="0" r="r" b="b"/>
                  <a:pathLst>
                    <a:path w="34" h="23">
                      <a:moveTo>
                        <a:pt x="0" y="11"/>
                      </a:moveTo>
                      <a:lnTo>
                        <a:pt x="34" y="23"/>
                      </a:lnTo>
                      <a:lnTo>
                        <a:pt x="34" y="0"/>
                      </a:lnTo>
                      <a:lnTo>
                        <a:pt x="0" y="11"/>
                      </a:lnTo>
                      <a:close/>
                    </a:path>
                  </a:pathLst>
                </a:custGeom>
                <a:solidFill>
                  <a:srgbClr val="FFFF00"/>
                </a:solidFill>
                <a:ln w="9525">
                  <a:noFill/>
                  <a:round/>
                  <a:headEnd/>
                  <a:tailEnd/>
                </a:ln>
              </p:spPr>
              <p:txBody>
                <a:bodyPr/>
                <a:lstStyle/>
                <a:p>
                  <a:endParaRPr lang="fr-FR"/>
                </a:p>
              </p:txBody>
            </p:sp>
            <p:sp>
              <p:nvSpPr>
                <p:cNvPr id="17260" name="Freeform 876"/>
                <p:cNvSpPr>
                  <a:spLocks/>
                </p:cNvSpPr>
                <p:nvPr/>
              </p:nvSpPr>
              <p:spPr bwMode="auto">
                <a:xfrm>
                  <a:off x="7589" y="22796"/>
                  <a:ext cx="31" cy="31"/>
                </a:xfrm>
                <a:custGeom>
                  <a:avLst/>
                  <a:gdLst/>
                  <a:ahLst/>
                  <a:cxnLst>
                    <a:cxn ang="0">
                      <a:pos x="0" y="31"/>
                    </a:cxn>
                    <a:cxn ang="0">
                      <a:pos x="31" y="16"/>
                    </a:cxn>
                    <a:cxn ang="0">
                      <a:pos x="15" y="0"/>
                    </a:cxn>
                    <a:cxn ang="0">
                      <a:pos x="0" y="31"/>
                    </a:cxn>
                  </a:cxnLst>
                  <a:rect l="0" t="0" r="r" b="b"/>
                  <a:pathLst>
                    <a:path w="31" h="31">
                      <a:moveTo>
                        <a:pt x="0" y="31"/>
                      </a:moveTo>
                      <a:lnTo>
                        <a:pt x="31" y="16"/>
                      </a:lnTo>
                      <a:lnTo>
                        <a:pt x="15" y="0"/>
                      </a:lnTo>
                      <a:lnTo>
                        <a:pt x="0" y="31"/>
                      </a:lnTo>
                      <a:close/>
                    </a:path>
                  </a:pathLst>
                </a:custGeom>
                <a:solidFill>
                  <a:srgbClr val="FFFF00"/>
                </a:solidFill>
                <a:ln w="9525">
                  <a:noFill/>
                  <a:round/>
                  <a:headEnd/>
                  <a:tailEnd/>
                </a:ln>
              </p:spPr>
              <p:txBody>
                <a:bodyPr/>
                <a:lstStyle/>
                <a:p>
                  <a:endParaRPr lang="fr-FR"/>
                </a:p>
              </p:txBody>
            </p:sp>
            <p:sp>
              <p:nvSpPr>
                <p:cNvPr id="17261" name="Freeform 877"/>
                <p:cNvSpPr>
                  <a:spLocks/>
                </p:cNvSpPr>
                <p:nvPr/>
              </p:nvSpPr>
              <p:spPr bwMode="auto">
                <a:xfrm>
                  <a:off x="7635" y="22818"/>
                  <a:ext cx="23" cy="33"/>
                </a:xfrm>
                <a:custGeom>
                  <a:avLst/>
                  <a:gdLst/>
                  <a:ahLst/>
                  <a:cxnLst>
                    <a:cxn ang="0">
                      <a:pos x="11" y="33"/>
                    </a:cxn>
                    <a:cxn ang="0">
                      <a:pos x="23" y="0"/>
                    </a:cxn>
                    <a:cxn ang="0">
                      <a:pos x="0" y="0"/>
                    </a:cxn>
                    <a:cxn ang="0">
                      <a:pos x="11" y="33"/>
                    </a:cxn>
                  </a:cxnLst>
                  <a:rect l="0" t="0" r="r" b="b"/>
                  <a:pathLst>
                    <a:path w="23" h="33">
                      <a:moveTo>
                        <a:pt x="11" y="33"/>
                      </a:moveTo>
                      <a:lnTo>
                        <a:pt x="23" y="0"/>
                      </a:lnTo>
                      <a:lnTo>
                        <a:pt x="0" y="0"/>
                      </a:lnTo>
                      <a:lnTo>
                        <a:pt x="11" y="33"/>
                      </a:lnTo>
                      <a:close/>
                    </a:path>
                  </a:pathLst>
                </a:custGeom>
                <a:solidFill>
                  <a:srgbClr val="FFFF00"/>
                </a:solidFill>
                <a:ln w="9525">
                  <a:noFill/>
                  <a:round/>
                  <a:headEnd/>
                  <a:tailEnd/>
                </a:ln>
              </p:spPr>
              <p:txBody>
                <a:bodyPr/>
                <a:lstStyle/>
                <a:p>
                  <a:endParaRPr lang="fr-FR"/>
                </a:p>
              </p:txBody>
            </p:sp>
            <p:sp>
              <p:nvSpPr>
                <p:cNvPr id="17262" name="Freeform 878"/>
                <p:cNvSpPr>
                  <a:spLocks/>
                </p:cNvSpPr>
                <p:nvPr/>
              </p:nvSpPr>
              <p:spPr bwMode="auto">
                <a:xfrm>
                  <a:off x="7673" y="22796"/>
                  <a:ext cx="32" cy="31"/>
                </a:xfrm>
                <a:custGeom>
                  <a:avLst/>
                  <a:gdLst/>
                  <a:ahLst/>
                  <a:cxnLst>
                    <a:cxn ang="0">
                      <a:pos x="32" y="31"/>
                    </a:cxn>
                    <a:cxn ang="0">
                      <a:pos x="16" y="0"/>
                    </a:cxn>
                    <a:cxn ang="0">
                      <a:pos x="0" y="16"/>
                    </a:cxn>
                    <a:cxn ang="0">
                      <a:pos x="32" y="31"/>
                    </a:cxn>
                  </a:cxnLst>
                  <a:rect l="0" t="0" r="r" b="b"/>
                  <a:pathLst>
                    <a:path w="32" h="31">
                      <a:moveTo>
                        <a:pt x="32" y="31"/>
                      </a:moveTo>
                      <a:lnTo>
                        <a:pt x="16" y="0"/>
                      </a:lnTo>
                      <a:lnTo>
                        <a:pt x="0" y="16"/>
                      </a:lnTo>
                      <a:lnTo>
                        <a:pt x="32" y="31"/>
                      </a:lnTo>
                      <a:close/>
                    </a:path>
                  </a:pathLst>
                </a:custGeom>
                <a:solidFill>
                  <a:srgbClr val="FFFF00"/>
                </a:solidFill>
                <a:ln w="9525">
                  <a:noFill/>
                  <a:round/>
                  <a:headEnd/>
                  <a:tailEnd/>
                </a:ln>
              </p:spPr>
              <p:txBody>
                <a:bodyPr/>
                <a:lstStyle/>
                <a:p>
                  <a:endParaRPr lang="fr-FR"/>
                </a:p>
              </p:txBody>
            </p:sp>
            <p:sp>
              <p:nvSpPr>
                <p:cNvPr id="17263" name="Oval 879"/>
                <p:cNvSpPr>
                  <a:spLocks noChangeArrowheads="1"/>
                </p:cNvSpPr>
                <p:nvPr/>
              </p:nvSpPr>
              <p:spPr bwMode="auto">
                <a:xfrm>
                  <a:off x="7605" y="22728"/>
                  <a:ext cx="82" cy="82"/>
                </a:xfrm>
                <a:prstGeom prst="ellipse">
                  <a:avLst/>
                </a:prstGeom>
                <a:solidFill>
                  <a:srgbClr val="FFFF00"/>
                </a:solidFill>
                <a:ln w="0">
                  <a:solidFill>
                    <a:srgbClr val="000000"/>
                  </a:solidFill>
                  <a:round/>
                  <a:headEnd/>
                  <a:tailEnd/>
                </a:ln>
              </p:spPr>
              <p:txBody>
                <a:bodyPr/>
                <a:lstStyle/>
                <a:p>
                  <a:endParaRPr lang="fr-FR"/>
                </a:p>
              </p:txBody>
            </p:sp>
            <p:sp>
              <p:nvSpPr>
                <p:cNvPr id="17264" name="Freeform 880"/>
                <p:cNvSpPr>
                  <a:spLocks/>
                </p:cNvSpPr>
                <p:nvPr/>
              </p:nvSpPr>
              <p:spPr bwMode="auto">
                <a:xfrm>
                  <a:off x="7695" y="22758"/>
                  <a:ext cx="33" cy="23"/>
                </a:xfrm>
                <a:custGeom>
                  <a:avLst/>
                  <a:gdLst/>
                  <a:ahLst/>
                  <a:cxnLst>
                    <a:cxn ang="0">
                      <a:pos x="33" y="11"/>
                    </a:cxn>
                    <a:cxn ang="0">
                      <a:pos x="0" y="0"/>
                    </a:cxn>
                    <a:cxn ang="0">
                      <a:pos x="0" y="23"/>
                    </a:cxn>
                    <a:cxn ang="0">
                      <a:pos x="33" y="11"/>
                    </a:cxn>
                  </a:cxnLst>
                  <a:rect l="0" t="0" r="r" b="b"/>
                  <a:pathLst>
                    <a:path w="33" h="23">
                      <a:moveTo>
                        <a:pt x="33" y="11"/>
                      </a:moveTo>
                      <a:lnTo>
                        <a:pt x="0" y="0"/>
                      </a:lnTo>
                      <a:lnTo>
                        <a:pt x="0" y="23"/>
                      </a:lnTo>
                      <a:lnTo>
                        <a:pt x="33" y="11"/>
                      </a:lnTo>
                      <a:close/>
                    </a:path>
                  </a:pathLst>
                </a:custGeom>
                <a:noFill/>
                <a:ln w="12700" cap="rnd">
                  <a:solidFill>
                    <a:srgbClr val="000000"/>
                  </a:solidFill>
                  <a:prstDash val="solid"/>
                  <a:round/>
                  <a:headEnd/>
                  <a:tailEnd/>
                </a:ln>
              </p:spPr>
              <p:txBody>
                <a:bodyPr/>
                <a:lstStyle/>
                <a:p>
                  <a:endParaRPr lang="fr-FR"/>
                </a:p>
              </p:txBody>
            </p:sp>
            <p:sp>
              <p:nvSpPr>
                <p:cNvPr id="17265" name="Freeform 881"/>
                <p:cNvSpPr>
                  <a:spLocks/>
                </p:cNvSpPr>
                <p:nvPr/>
              </p:nvSpPr>
              <p:spPr bwMode="auto">
                <a:xfrm>
                  <a:off x="7673" y="22711"/>
                  <a:ext cx="32" cy="32"/>
                </a:xfrm>
                <a:custGeom>
                  <a:avLst/>
                  <a:gdLst/>
                  <a:ahLst/>
                  <a:cxnLst>
                    <a:cxn ang="0">
                      <a:pos x="32" y="0"/>
                    </a:cxn>
                    <a:cxn ang="0">
                      <a:pos x="0" y="15"/>
                    </a:cxn>
                    <a:cxn ang="0">
                      <a:pos x="16" y="32"/>
                    </a:cxn>
                    <a:cxn ang="0">
                      <a:pos x="32" y="0"/>
                    </a:cxn>
                  </a:cxnLst>
                  <a:rect l="0" t="0" r="r" b="b"/>
                  <a:pathLst>
                    <a:path w="32" h="32">
                      <a:moveTo>
                        <a:pt x="32" y="0"/>
                      </a:moveTo>
                      <a:lnTo>
                        <a:pt x="0" y="15"/>
                      </a:lnTo>
                      <a:lnTo>
                        <a:pt x="16" y="32"/>
                      </a:lnTo>
                      <a:lnTo>
                        <a:pt x="32" y="0"/>
                      </a:lnTo>
                      <a:close/>
                    </a:path>
                  </a:pathLst>
                </a:custGeom>
                <a:noFill/>
                <a:ln w="12700" cap="rnd">
                  <a:solidFill>
                    <a:srgbClr val="000000"/>
                  </a:solidFill>
                  <a:prstDash val="solid"/>
                  <a:round/>
                  <a:headEnd/>
                  <a:tailEnd/>
                </a:ln>
              </p:spPr>
              <p:txBody>
                <a:bodyPr/>
                <a:lstStyle/>
                <a:p>
                  <a:endParaRPr lang="fr-FR"/>
                </a:p>
              </p:txBody>
            </p:sp>
            <p:sp>
              <p:nvSpPr>
                <p:cNvPr id="17266" name="Freeform 882"/>
                <p:cNvSpPr>
                  <a:spLocks/>
                </p:cNvSpPr>
                <p:nvPr/>
              </p:nvSpPr>
              <p:spPr bwMode="auto">
                <a:xfrm>
                  <a:off x="7635" y="22687"/>
                  <a:ext cx="23" cy="33"/>
                </a:xfrm>
                <a:custGeom>
                  <a:avLst/>
                  <a:gdLst/>
                  <a:ahLst/>
                  <a:cxnLst>
                    <a:cxn ang="0">
                      <a:pos x="11" y="0"/>
                    </a:cxn>
                    <a:cxn ang="0">
                      <a:pos x="0" y="33"/>
                    </a:cxn>
                    <a:cxn ang="0">
                      <a:pos x="23" y="33"/>
                    </a:cxn>
                    <a:cxn ang="0">
                      <a:pos x="11" y="0"/>
                    </a:cxn>
                  </a:cxnLst>
                  <a:rect l="0" t="0" r="r" b="b"/>
                  <a:pathLst>
                    <a:path w="23" h="33">
                      <a:moveTo>
                        <a:pt x="11" y="0"/>
                      </a:moveTo>
                      <a:lnTo>
                        <a:pt x="0" y="33"/>
                      </a:lnTo>
                      <a:lnTo>
                        <a:pt x="23" y="33"/>
                      </a:lnTo>
                      <a:lnTo>
                        <a:pt x="11" y="0"/>
                      </a:lnTo>
                      <a:close/>
                    </a:path>
                  </a:pathLst>
                </a:custGeom>
                <a:noFill/>
                <a:ln w="12700" cap="rnd">
                  <a:solidFill>
                    <a:srgbClr val="000000"/>
                  </a:solidFill>
                  <a:prstDash val="solid"/>
                  <a:round/>
                  <a:headEnd/>
                  <a:tailEnd/>
                </a:ln>
              </p:spPr>
              <p:txBody>
                <a:bodyPr/>
                <a:lstStyle/>
                <a:p>
                  <a:endParaRPr lang="fr-FR"/>
                </a:p>
              </p:txBody>
            </p:sp>
            <p:sp>
              <p:nvSpPr>
                <p:cNvPr id="17267" name="Freeform 883"/>
                <p:cNvSpPr>
                  <a:spLocks/>
                </p:cNvSpPr>
                <p:nvPr/>
              </p:nvSpPr>
              <p:spPr bwMode="auto">
                <a:xfrm>
                  <a:off x="7589" y="22711"/>
                  <a:ext cx="31" cy="32"/>
                </a:xfrm>
                <a:custGeom>
                  <a:avLst/>
                  <a:gdLst/>
                  <a:ahLst/>
                  <a:cxnLst>
                    <a:cxn ang="0">
                      <a:pos x="0" y="0"/>
                    </a:cxn>
                    <a:cxn ang="0">
                      <a:pos x="15" y="32"/>
                    </a:cxn>
                    <a:cxn ang="0">
                      <a:pos x="31" y="15"/>
                    </a:cxn>
                    <a:cxn ang="0">
                      <a:pos x="0" y="0"/>
                    </a:cxn>
                  </a:cxnLst>
                  <a:rect l="0" t="0" r="r" b="b"/>
                  <a:pathLst>
                    <a:path w="31" h="32">
                      <a:moveTo>
                        <a:pt x="0" y="0"/>
                      </a:moveTo>
                      <a:lnTo>
                        <a:pt x="15" y="32"/>
                      </a:lnTo>
                      <a:lnTo>
                        <a:pt x="31" y="15"/>
                      </a:lnTo>
                      <a:lnTo>
                        <a:pt x="0" y="0"/>
                      </a:lnTo>
                      <a:close/>
                    </a:path>
                  </a:pathLst>
                </a:custGeom>
                <a:noFill/>
                <a:ln w="12700" cap="rnd">
                  <a:solidFill>
                    <a:srgbClr val="000000"/>
                  </a:solidFill>
                  <a:prstDash val="solid"/>
                  <a:round/>
                  <a:headEnd/>
                  <a:tailEnd/>
                </a:ln>
              </p:spPr>
              <p:txBody>
                <a:bodyPr/>
                <a:lstStyle/>
                <a:p>
                  <a:endParaRPr lang="fr-FR"/>
                </a:p>
              </p:txBody>
            </p:sp>
            <p:sp>
              <p:nvSpPr>
                <p:cNvPr id="17268" name="Freeform 884"/>
                <p:cNvSpPr>
                  <a:spLocks/>
                </p:cNvSpPr>
                <p:nvPr/>
              </p:nvSpPr>
              <p:spPr bwMode="auto">
                <a:xfrm>
                  <a:off x="7564" y="22758"/>
                  <a:ext cx="34" cy="23"/>
                </a:xfrm>
                <a:custGeom>
                  <a:avLst/>
                  <a:gdLst/>
                  <a:ahLst/>
                  <a:cxnLst>
                    <a:cxn ang="0">
                      <a:pos x="0" y="11"/>
                    </a:cxn>
                    <a:cxn ang="0">
                      <a:pos x="34" y="23"/>
                    </a:cxn>
                    <a:cxn ang="0">
                      <a:pos x="34" y="0"/>
                    </a:cxn>
                    <a:cxn ang="0">
                      <a:pos x="0" y="11"/>
                    </a:cxn>
                  </a:cxnLst>
                  <a:rect l="0" t="0" r="r" b="b"/>
                  <a:pathLst>
                    <a:path w="34" h="23">
                      <a:moveTo>
                        <a:pt x="0" y="11"/>
                      </a:moveTo>
                      <a:lnTo>
                        <a:pt x="34" y="23"/>
                      </a:lnTo>
                      <a:lnTo>
                        <a:pt x="34" y="0"/>
                      </a:lnTo>
                      <a:lnTo>
                        <a:pt x="0" y="11"/>
                      </a:lnTo>
                      <a:close/>
                    </a:path>
                  </a:pathLst>
                </a:custGeom>
                <a:noFill/>
                <a:ln w="12700" cap="rnd">
                  <a:solidFill>
                    <a:srgbClr val="000000"/>
                  </a:solidFill>
                  <a:prstDash val="solid"/>
                  <a:round/>
                  <a:headEnd/>
                  <a:tailEnd/>
                </a:ln>
              </p:spPr>
              <p:txBody>
                <a:bodyPr/>
                <a:lstStyle/>
                <a:p>
                  <a:endParaRPr lang="fr-FR"/>
                </a:p>
              </p:txBody>
            </p:sp>
            <p:sp>
              <p:nvSpPr>
                <p:cNvPr id="17269" name="Freeform 885"/>
                <p:cNvSpPr>
                  <a:spLocks/>
                </p:cNvSpPr>
                <p:nvPr/>
              </p:nvSpPr>
              <p:spPr bwMode="auto">
                <a:xfrm>
                  <a:off x="7589" y="22796"/>
                  <a:ext cx="31" cy="31"/>
                </a:xfrm>
                <a:custGeom>
                  <a:avLst/>
                  <a:gdLst/>
                  <a:ahLst/>
                  <a:cxnLst>
                    <a:cxn ang="0">
                      <a:pos x="0" y="31"/>
                    </a:cxn>
                    <a:cxn ang="0">
                      <a:pos x="31" y="16"/>
                    </a:cxn>
                    <a:cxn ang="0">
                      <a:pos x="15" y="0"/>
                    </a:cxn>
                    <a:cxn ang="0">
                      <a:pos x="0" y="31"/>
                    </a:cxn>
                  </a:cxnLst>
                  <a:rect l="0" t="0" r="r" b="b"/>
                  <a:pathLst>
                    <a:path w="31" h="31">
                      <a:moveTo>
                        <a:pt x="0" y="31"/>
                      </a:moveTo>
                      <a:lnTo>
                        <a:pt x="31" y="16"/>
                      </a:lnTo>
                      <a:lnTo>
                        <a:pt x="15" y="0"/>
                      </a:lnTo>
                      <a:lnTo>
                        <a:pt x="0" y="31"/>
                      </a:lnTo>
                      <a:close/>
                    </a:path>
                  </a:pathLst>
                </a:custGeom>
                <a:noFill/>
                <a:ln w="12700" cap="rnd">
                  <a:solidFill>
                    <a:srgbClr val="000000"/>
                  </a:solidFill>
                  <a:prstDash val="solid"/>
                  <a:round/>
                  <a:headEnd/>
                  <a:tailEnd/>
                </a:ln>
              </p:spPr>
              <p:txBody>
                <a:bodyPr/>
                <a:lstStyle/>
                <a:p>
                  <a:endParaRPr lang="fr-FR"/>
                </a:p>
              </p:txBody>
            </p:sp>
            <p:sp>
              <p:nvSpPr>
                <p:cNvPr id="17270" name="Freeform 886"/>
                <p:cNvSpPr>
                  <a:spLocks/>
                </p:cNvSpPr>
                <p:nvPr/>
              </p:nvSpPr>
              <p:spPr bwMode="auto">
                <a:xfrm>
                  <a:off x="7635" y="22818"/>
                  <a:ext cx="23" cy="33"/>
                </a:xfrm>
                <a:custGeom>
                  <a:avLst/>
                  <a:gdLst/>
                  <a:ahLst/>
                  <a:cxnLst>
                    <a:cxn ang="0">
                      <a:pos x="11" y="33"/>
                    </a:cxn>
                    <a:cxn ang="0">
                      <a:pos x="23" y="0"/>
                    </a:cxn>
                    <a:cxn ang="0">
                      <a:pos x="0" y="0"/>
                    </a:cxn>
                    <a:cxn ang="0">
                      <a:pos x="11" y="33"/>
                    </a:cxn>
                  </a:cxnLst>
                  <a:rect l="0" t="0" r="r" b="b"/>
                  <a:pathLst>
                    <a:path w="23" h="33">
                      <a:moveTo>
                        <a:pt x="11" y="33"/>
                      </a:moveTo>
                      <a:lnTo>
                        <a:pt x="23" y="0"/>
                      </a:lnTo>
                      <a:lnTo>
                        <a:pt x="0" y="0"/>
                      </a:lnTo>
                      <a:lnTo>
                        <a:pt x="11" y="33"/>
                      </a:lnTo>
                      <a:close/>
                    </a:path>
                  </a:pathLst>
                </a:custGeom>
                <a:noFill/>
                <a:ln w="12700" cap="rnd">
                  <a:solidFill>
                    <a:srgbClr val="000000"/>
                  </a:solidFill>
                  <a:prstDash val="solid"/>
                  <a:round/>
                  <a:headEnd/>
                  <a:tailEnd/>
                </a:ln>
              </p:spPr>
              <p:txBody>
                <a:bodyPr/>
                <a:lstStyle/>
                <a:p>
                  <a:endParaRPr lang="fr-FR"/>
                </a:p>
              </p:txBody>
            </p:sp>
            <p:sp>
              <p:nvSpPr>
                <p:cNvPr id="17271" name="Freeform 887"/>
                <p:cNvSpPr>
                  <a:spLocks/>
                </p:cNvSpPr>
                <p:nvPr/>
              </p:nvSpPr>
              <p:spPr bwMode="auto">
                <a:xfrm>
                  <a:off x="7673" y="22796"/>
                  <a:ext cx="32" cy="31"/>
                </a:xfrm>
                <a:custGeom>
                  <a:avLst/>
                  <a:gdLst/>
                  <a:ahLst/>
                  <a:cxnLst>
                    <a:cxn ang="0">
                      <a:pos x="32" y="31"/>
                    </a:cxn>
                    <a:cxn ang="0">
                      <a:pos x="16" y="0"/>
                    </a:cxn>
                    <a:cxn ang="0">
                      <a:pos x="0" y="16"/>
                    </a:cxn>
                    <a:cxn ang="0">
                      <a:pos x="32" y="31"/>
                    </a:cxn>
                  </a:cxnLst>
                  <a:rect l="0" t="0" r="r" b="b"/>
                  <a:pathLst>
                    <a:path w="32" h="31">
                      <a:moveTo>
                        <a:pt x="32" y="31"/>
                      </a:moveTo>
                      <a:lnTo>
                        <a:pt x="16" y="0"/>
                      </a:lnTo>
                      <a:lnTo>
                        <a:pt x="0" y="16"/>
                      </a:lnTo>
                      <a:lnTo>
                        <a:pt x="32" y="31"/>
                      </a:lnTo>
                      <a:close/>
                    </a:path>
                  </a:pathLst>
                </a:custGeom>
                <a:noFill/>
                <a:ln w="12700" cap="rnd">
                  <a:solidFill>
                    <a:srgbClr val="000000"/>
                  </a:solidFill>
                  <a:prstDash val="solid"/>
                  <a:round/>
                  <a:headEnd/>
                  <a:tailEnd/>
                </a:ln>
              </p:spPr>
              <p:txBody>
                <a:bodyPr/>
                <a:lstStyle/>
                <a:p>
                  <a:endParaRPr lang="fr-FR"/>
                </a:p>
              </p:txBody>
            </p:sp>
            <p:sp>
              <p:nvSpPr>
                <p:cNvPr id="17272" name="Oval 888"/>
                <p:cNvSpPr>
                  <a:spLocks noChangeArrowheads="1"/>
                </p:cNvSpPr>
                <p:nvPr/>
              </p:nvSpPr>
              <p:spPr bwMode="auto">
                <a:xfrm>
                  <a:off x="7605" y="22728"/>
                  <a:ext cx="82" cy="82"/>
                </a:xfrm>
                <a:prstGeom prst="ellipse">
                  <a:avLst/>
                </a:prstGeom>
                <a:noFill/>
                <a:ln w="12700" cap="rnd">
                  <a:solidFill>
                    <a:srgbClr val="000000"/>
                  </a:solidFill>
                  <a:round/>
                  <a:headEnd/>
                  <a:tailEnd/>
                </a:ln>
              </p:spPr>
              <p:txBody>
                <a:bodyPr/>
                <a:lstStyle/>
                <a:p>
                  <a:endParaRPr lang="fr-FR"/>
                </a:p>
              </p:txBody>
            </p:sp>
          </p:grpSp>
          <p:grpSp>
            <p:nvGrpSpPr>
              <p:cNvPr id="17292" name="Group 908"/>
              <p:cNvGrpSpPr>
                <a:grpSpLocks/>
              </p:cNvGrpSpPr>
              <p:nvPr/>
            </p:nvGrpSpPr>
            <p:grpSpPr bwMode="auto">
              <a:xfrm>
                <a:off x="7443" y="23968"/>
                <a:ext cx="164" cy="164"/>
                <a:chOff x="7443" y="23968"/>
                <a:chExt cx="164" cy="164"/>
              </a:xfrm>
            </p:grpSpPr>
            <p:sp>
              <p:nvSpPr>
                <p:cNvPr id="17274" name="Freeform 890"/>
                <p:cNvSpPr>
                  <a:spLocks/>
                </p:cNvSpPr>
                <p:nvPr/>
              </p:nvSpPr>
              <p:spPr bwMode="auto">
                <a:xfrm>
                  <a:off x="7574" y="24038"/>
                  <a:ext cx="33" cy="24"/>
                </a:xfrm>
                <a:custGeom>
                  <a:avLst/>
                  <a:gdLst/>
                  <a:ahLst/>
                  <a:cxnLst>
                    <a:cxn ang="0">
                      <a:pos x="33" y="12"/>
                    </a:cxn>
                    <a:cxn ang="0">
                      <a:pos x="0" y="0"/>
                    </a:cxn>
                    <a:cxn ang="0">
                      <a:pos x="0" y="24"/>
                    </a:cxn>
                    <a:cxn ang="0">
                      <a:pos x="33" y="12"/>
                    </a:cxn>
                  </a:cxnLst>
                  <a:rect l="0" t="0" r="r" b="b"/>
                  <a:pathLst>
                    <a:path w="33" h="24">
                      <a:moveTo>
                        <a:pt x="33" y="12"/>
                      </a:moveTo>
                      <a:lnTo>
                        <a:pt x="0" y="0"/>
                      </a:lnTo>
                      <a:lnTo>
                        <a:pt x="0" y="24"/>
                      </a:lnTo>
                      <a:lnTo>
                        <a:pt x="33" y="12"/>
                      </a:lnTo>
                      <a:close/>
                    </a:path>
                  </a:pathLst>
                </a:custGeom>
                <a:solidFill>
                  <a:srgbClr val="FFFF00"/>
                </a:solidFill>
                <a:ln w="9525">
                  <a:noFill/>
                  <a:round/>
                  <a:headEnd/>
                  <a:tailEnd/>
                </a:ln>
              </p:spPr>
              <p:txBody>
                <a:bodyPr/>
                <a:lstStyle/>
                <a:p>
                  <a:endParaRPr lang="fr-FR"/>
                </a:p>
              </p:txBody>
            </p:sp>
            <p:sp>
              <p:nvSpPr>
                <p:cNvPr id="17275" name="Freeform 891"/>
                <p:cNvSpPr>
                  <a:spLocks/>
                </p:cNvSpPr>
                <p:nvPr/>
              </p:nvSpPr>
              <p:spPr bwMode="auto">
                <a:xfrm>
                  <a:off x="7552" y="23992"/>
                  <a:ext cx="32" cy="32"/>
                </a:xfrm>
                <a:custGeom>
                  <a:avLst/>
                  <a:gdLst/>
                  <a:ahLst/>
                  <a:cxnLst>
                    <a:cxn ang="0">
                      <a:pos x="32" y="0"/>
                    </a:cxn>
                    <a:cxn ang="0">
                      <a:pos x="0" y="15"/>
                    </a:cxn>
                    <a:cxn ang="0">
                      <a:pos x="16" y="32"/>
                    </a:cxn>
                    <a:cxn ang="0">
                      <a:pos x="32" y="0"/>
                    </a:cxn>
                  </a:cxnLst>
                  <a:rect l="0" t="0" r="r" b="b"/>
                  <a:pathLst>
                    <a:path w="32" h="32">
                      <a:moveTo>
                        <a:pt x="32" y="0"/>
                      </a:moveTo>
                      <a:lnTo>
                        <a:pt x="0" y="15"/>
                      </a:lnTo>
                      <a:lnTo>
                        <a:pt x="16" y="32"/>
                      </a:lnTo>
                      <a:lnTo>
                        <a:pt x="32" y="0"/>
                      </a:lnTo>
                      <a:close/>
                    </a:path>
                  </a:pathLst>
                </a:custGeom>
                <a:solidFill>
                  <a:srgbClr val="FFFF00"/>
                </a:solidFill>
                <a:ln w="9525">
                  <a:noFill/>
                  <a:round/>
                  <a:headEnd/>
                  <a:tailEnd/>
                </a:ln>
              </p:spPr>
              <p:txBody>
                <a:bodyPr/>
                <a:lstStyle/>
                <a:p>
                  <a:endParaRPr lang="fr-FR"/>
                </a:p>
              </p:txBody>
            </p:sp>
            <p:sp>
              <p:nvSpPr>
                <p:cNvPr id="17276" name="Freeform 892"/>
                <p:cNvSpPr>
                  <a:spLocks/>
                </p:cNvSpPr>
                <p:nvPr/>
              </p:nvSpPr>
              <p:spPr bwMode="auto">
                <a:xfrm>
                  <a:off x="7514" y="23968"/>
                  <a:ext cx="23" cy="33"/>
                </a:xfrm>
                <a:custGeom>
                  <a:avLst/>
                  <a:gdLst/>
                  <a:ahLst/>
                  <a:cxnLst>
                    <a:cxn ang="0">
                      <a:pos x="11" y="0"/>
                    </a:cxn>
                    <a:cxn ang="0">
                      <a:pos x="0" y="33"/>
                    </a:cxn>
                    <a:cxn ang="0">
                      <a:pos x="23" y="33"/>
                    </a:cxn>
                    <a:cxn ang="0">
                      <a:pos x="11" y="0"/>
                    </a:cxn>
                  </a:cxnLst>
                  <a:rect l="0" t="0" r="r" b="b"/>
                  <a:pathLst>
                    <a:path w="23" h="33">
                      <a:moveTo>
                        <a:pt x="11" y="0"/>
                      </a:moveTo>
                      <a:lnTo>
                        <a:pt x="0" y="33"/>
                      </a:lnTo>
                      <a:lnTo>
                        <a:pt x="23" y="33"/>
                      </a:lnTo>
                      <a:lnTo>
                        <a:pt x="11" y="0"/>
                      </a:lnTo>
                      <a:close/>
                    </a:path>
                  </a:pathLst>
                </a:custGeom>
                <a:solidFill>
                  <a:srgbClr val="FFFF00"/>
                </a:solidFill>
                <a:ln w="9525">
                  <a:noFill/>
                  <a:round/>
                  <a:headEnd/>
                  <a:tailEnd/>
                </a:ln>
              </p:spPr>
              <p:txBody>
                <a:bodyPr/>
                <a:lstStyle/>
                <a:p>
                  <a:endParaRPr lang="fr-FR"/>
                </a:p>
              </p:txBody>
            </p:sp>
            <p:sp>
              <p:nvSpPr>
                <p:cNvPr id="17277" name="Freeform 893"/>
                <p:cNvSpPr>
                  <a:spLocks/>
                </p:cNvSpPr>
                <p:nvPr/>
              </p:nvSpPr>
              <p:spPr bwMode="auto">
                <a:xfrm>
                  <a:off x="7467" y="23992"/>
                  <a:ext cx="32" cy="32"/>
                </a:xfrm>
                <a:custGeom>
                  <a:avLst/>
                  <a:gdLst/>
                  <a:ahLst/>
                  <a:cxnLst>
                    <a:cxn ang="0">
                      <a:pos x="0" y="0"/>
                    </a:cxn>
                    <a:cxn ang="0">
                      <a:pos x="15" y="32"/>
                    </a:cxn>
                    <a:cxn ang="0">
                      <a:pos x="32" y="15"/>
                    </a:cxn>
                    <a:cxn ang="0">
                      <a:pos x="0" y="0"/>
                    </a:cxn>
                  </a:cxnLst>
                  <a:rect l="0" t="0" r="r" b="b"/>
                  <a:pathLst>
                    <a:path w="32" h="32">
                      <a:moveTo>
                        <a:pt x="0" y="0"/>
                      </a:moveTo>
                      <a:lnTo>
                        <a:pt x="15" y="32"/>
                      </a:lnTo>
                      <a:lnTo>
                        <a:pt x="32" y="15"/>
                      </a:lnTo>
                      <a:lnTo>
                        <a:pt x="0" y="0"/>
                      </a:lnTo>
                      <a:close/>
                    </a:path>
                  </a:pathLst>
                </a:custGeom>
                <a:solidFill>
                  <a:srgbClr val="FFFF00"/>
                </a:solidFill>
                <a:ln w="9525">
                  <a:noFill/>
                  <a:round/>
                  <a:headEnd/>
                  <a:tailEnd/>
                </a:ln>
              </p:spPr>
              <p:txBody>
                <a:bodyPr/>
                <a:lstStyle/>
                <a:p>
                  <a:endParaRPr lang="fr-FR"/>
                </a:p>
              </p:txBody>
            </p:sp>
            <p:sp>
              <p:nvSpPr>
                <p:cNvPr id="17278" name="Freeform 894"/>
                <p:cNvSpPr>
                  <a:spLocks/>
                </p:cNvSpPr>
                <p:nvPr/>
              </p:nvSpPr>
              <p:spPr bwMode="auto">
                <a:xfrm>
                  <a:off x="7443" y="24038"/>
                  <a:ext cx="33" cy="24"/>
                </a:xfrm>
                <a:custGeom>
                  <a:avLst/>
                  <a:gdLst/>
                  <a:ahLst/>
                  <a:cxnLst>
                    <a:cxn ang="0">
                      <a:pos x="0" y="12"/>
                    </a:cxn>
                    <a:cxn ang="0">
                      <a:pos x="33" y="24"/>
                    </a:cxn>
                    <a:cxn ang="0">
                      <a:pos x="33" y="0"/>
                    </a:cxn>
                    <a:cxn ang="0">
                      <a:pos x="0" y="12"/>
                    </a:cxn>
                  </a:cxnLst>
                  <a:rect l="0" t="0" r="r" b="b"/>
                  <a:pathLst>
                    <a:path w="33" h="24">
                      <a:moveTo>
                        <a:pt x="0" y="12"/>
                      </a:moveTo>
                      <a:lnTo>
                        <a:pt x="33" y="24"/>
                      </a:lnTo>
                      <a:lnTo>
                        <a:pt x="33" y="0"/>
                      </a:lnTo>
                      <a:lnTo>
                        <a:pt x="0" y="12"/>
                      </a:lnTo>
                      <a:close/>
                    </a:path>
                  </a:pathLst>
                </a:custGeom>
                <a:solidFill>
                  <a:srgbClr val="FFFF00"/>
                </a:solidFill>
                <a:ln w="9525">
                  <a:noFill/>
                  <a:round/>
                  <a:headEnd/>
                  <a:tailEnd/>
                </a:ln>
              </p:spPr>
              <p:txBody>
                <a:bodyPr/>
                <a:lstStyle/>
                <a:p>
                  <a:endParaRPr lang="fr-FR"/>
                </a:p>
              </p:txBody>
            </p:sp>
            <p:sp>
              <p:nvSpPr>
                <p:cNvPr id="17279" name="Freeform 895"/>
                <p:cNvSpPr>
                  <a:spLocks/>
                </p:cNvSpPr>
                <p:nvPr/>
              </p:nvSpPr>
              <p:spPr bwMode="auto">
                <a:xfrm>
                  <a:off x="7467" y="24077"/>
                  <a:ext cx="32" cy="31"/>
                </a:xfrm>
                <a:custGeom>
                  <a:avLst/>
                  <a:gdLst/>
                  <a:ahLst/>
                  <a:cxnLst>
                    <a:cxn ang="0">
                      <a:pos x="0" y="31"/>
                    </a:cxn>
                    <a:cxn ang="0">
                      <a:pos x="32" y="16"/>
                    </a:cxn>
                    <a:cxn ang="0">
                      <a:pos x="15" y="0"/>
                    </a:cxn>
                    <a:cxn ang="0">
                      <a:pos x="0" y="31"/>
                    </a:cxn>
                  </a:cxnLst>
                  <a:rect l="0" t="0" r="r" b="b"/>
                  <a:pathLst>
                    <a:path w="32" h="31">
                      <a:moveTo>
                        <a:pt x="0" y="31"/>
                      </a:moveTo>
                      <a:lnTo>
                        <a:pt x="32" y="16"/>
                      </a:lnTo>
                      <a:lnTo>
                        <a:pt x="15" y="0"/>
                      </a:lnTo>
                      <a:lnTo>
                        <a:pt x="0" y="31"/>
                      </a:lnTo>
                      <a:close/>
                    </a:path>
                  </a:pathLst>
                </a:custGeom>
                <a:solidFill>
                  <a:srgbClr val="FFFF00"/>
                </a:solidFill>
                <a:ln w="9525">
                  <a:noFill/>
                  <a:round/>
                  <a:headEnd/>
                  <a:tailEnd/>
                </a:ln>
              </p:spPr>
              <p:txBody>
                <a:bodyPr/>
                <a:lstStyle/>
                <a:p>
                  <a:endParaRPr lang="fr-FR"/>
                </a:p>
              </p:txBody>
            </p:sp>
            <p:sp>
              <p:nvSpPr>
                <p:cNvPr id="17280" name="Freeform 896"/>
                <p:cNvSpPr>
                  <a:spLocks/>
                </p:cNvSpPr>
                <p:nvPr/>
              </p:nvSpPr>
              <p:spPr bwMode="auto">
                <a:xfrm>
                  <a:off x="7514" y="24099"/>
                  <a:ext cx="23" cy="33"/>
                </a:xfrm>
                <a:custGeom>
                  <a:avLst/>
                  <a:gdLst/>
                  <a:ahLst/>
                  <a:cxnLst>
                    <a:cxn ang="0">
                      <a:pos x="11" y="33"/>
                    </a:cxn>
                    <a:cxn ang="0">
                      <a:pos x="23" y="0"/>
                    </a:cxn>
                    <a:cxn ang="0">
                      <a:pos x="0" y="0"/>
                    </a:cxn>
                    <a:cxn ang="0">
                      <a:pos x="11" y="33"/>
                    </a:cxn>
                  </a:cxnLst>
                  <a:rect l="0" t="0" r="r" b="b"/>
                  <a:pathLst>
                    <a:path w="23" h="33">
                      <a:moveTo>
                        <a:pt x="11" y="33"/>
                      </a:moveTo>
                      <a:lnTo>
                        <a:pt x="23" y="0"/>
                      </a:lnTo>
                      <a:lnTo>
                        <a:pt x="0" y="0"/>
                      </a:lnTo>
                      <a:lnTo>
                        <a:pt x="11" y="33"/>
                      </a:lnTo>
                      <a:close/>
                    </a:path>
                  </a:pathLst>
                </a:custGeom>
                <a:solidFill>
                  <a:srgbClr val="FFFF00"/>
                </a:solidFill>
                <a:ln w="9525">
                  <a:noFill/>
                  <a:round/>
                  <a:headEnd/>
                  <a:tailEnd/>
                </a:ln>
              </p:spPr>
              <p:txBody>
                <a:bodyPr/>
                <a:lstStyle/>
                <a:p>
                  <a:endParaRPr lang="fr-FR"/>
                </a:p>
              </p:txBody>
            </p:sp>
            <p:sp>
              <p:nvSpPr>
                <p:cNvPr id="17281" name="Freeform 897"/>
                <p:cNvSpPr>
                  <a:spLocks/>
                </p:cNvSpPr>
                <p:nvPr/>
              </p:nvSpPr>
              <p:spPr bwMode="auto">
                <a:xfrm>
                  <a:off x="7552" y="24077"/>
                  <a:ext cx="32" cy="31"/>
                </a:xfrm>
                <a:custGeom>
                  <a:avLst/>
                  <a:gdLst/>
                  <a:ahLst/>
                  <a:cxnLst>
                    <a:cxn ang="0">
                      <a:pos x="32" y="31"/>
                    </a:cxn>
                    <a:cxn ang="0">
                      <a:pos x="16" y="0"/>
                    </a:cxn>
                    <a:cxn ang="0">
                      <a:pos x="0" y="16"/>
                    </a:cxn>
                    <a:cxn ang="0">
                      <a:pos x="32" y="31"/>
                    </a:cxn>
                  </a:cxnLst>
                  <a:rect l="0" t="0" r="r" b="b"/>
                  <a:pathLst>
                    <a:path w="32" h="31">
                      <a:moveTo>
                        <a:pt x="32" y="31"/>
                      </a:moveTo>
                      <a:lnTo>
                        <a:pt x="16" y="0"/>
                      </a:lnTo>
                      <a:lnTo>
                        <a:pt x="0" y="16"/>
                      </a:lnTo>
                      <a:lnTo>
                        <a:pt x="32" y="31"/>
                      </a:lnTo>
                      <a:close/>
                    </a:path>
                  </a:pathLst>
                </a:custGeom>
                <a:solidFill>
                  <a:srgbClr val="FFFF00"/>
                </a:solidFill>
                <a:ln w="9525">
                  <a:noFill/>
                  <a:round/>
                  <a:headEnd/>
                  <a:tailEnd/>
                </a:ln>
              </p:spPr>
              <p:txBody>
                <a:bodyPr/>
                <a:lstStyle/>
                <a:p>
                  <a:endParaRPr lang="fr-FR"/>
                </a:p>
              </p:txBody>
            </p:sp>
            <p:sp>
              <p:nvSpPr>
                <p:cNvPr id="17282" name="Oval 898"/>
                <p:cNvSpPr>
                  <a:spLocks noChangeArrowheads="1"/>
                </p:cNvSpPr>
                <p:nvPr/>
              </p:nvSpPr>
              <p:spPr bwMode="auto">
                <a:xfrm>
                  <a:off x="7484" y="24009"/>
                  <a:ext cx="82" cy="82"/>
                </a:xfrm>
                <a:prstGeom prst="ellipse">
                  <a:avLst/>
                </a:prstGeom>
                <a:solidFill>
                  <a:srgbClr val="FFFF00"/>
                </a:solidFill>
                <a:ln w="0">
                  <a:solidFill>
                    <a:srgbClr val="000000"/>
                  </a:solidFill>
                  <a:round/>
                  <a:headEnd/>
                  <a:tailEnd/>
                </a:ln>
              </p:spPr>
              <p:txBody>
                <a:bodyPr/>
                <a:lstStyle/>
                <a:p>
                  <a:endParaRPr lang="fr-FR"/>
                </a:p>
              </p:txBody>
            </p:sp>
            <p:sp>
              <p:nvSpPr>
                <p:cNvPr id="17283" name="Freeform 899"/>
                <p:cNvSpPr>
                  <a:spLocks/>
                </p:cNvSpPr>
                <p:nvPr/>
              </p:nvSpPr>
              <p:spPr bwMode="auto">
                <a:xfrm>
                  <a:off x="7574" y="24038"/>
                  <a:ext cx="33" cy="24"/>
                </a:xfrm>
                <a:custGeom>
                  <a:avLst/>
                  <a:gdLst/>
                  <a:ahLst/>
                  <a:cxnLst>
                    <a:cxn ang="0">
                      <a:pos x="33" y="12"/>
                    </a:cxn>
                    <a:cxn ang="0">
                      <a:pos x="0" y="0"/>
                    </a:cxn>
                    <a:cxn ang="0">
                      <a:pos x="0" y="24"/>
                    </a:cxn>
                    <a:cxn ang="0">
                      <a:pos x="33" y="12"/>
                    </a:cxn>
                  </a:cxnLst>
                  <a:rect l="0" t="0" r="r" b="b"/>
                  <a:pathLst>
                    <a:path w="33" h="24">
                      <a:moveTo>
                        <a:pt x="33" y="12"/>
                      </a:moveTo>
                      <a:lnTo>
                        <a:pt x="0" y="0"/>
                      </a:lnTo>
                      <a:lnTo>
                        <a:pt x="0" y="24"/>
                      </a:lnTo>
                      <a:lnTo>
                        <a:pt x="33" y="12"/>
                      </a:lnTo>
                      <a:close/>
                    </a:path>
                  </a:pathLst>
                </a:custGeom>
                <a:noFill/>
                <a:ln w="12700" cap="rnd">
                  <a:solidFill>
                    <a:srgbClr val="000000"/>
                  </a:solidFill>
                  <a:prstDash val="solid"/>
                  <a:round/>
                  <a:headEnd/>
                  <a:tailEnd/>
                </a:ln>
              </p:spPr>
              <p:txBody>
                <a:bodyPr/>
                <a:lstStyle/>
                <a:p>
                  <a:endParaRPr lang="fr-FR"/>
                </a:p>
              </p:txBody>
            </p:sp>
            <p:sp>
              <p:nvSpPr>
                <p:cNvPr id="17284" name="Freeform 900"/>
                <p:cNvSpPr>
                  <a:spLocks/>
                </p:cNvSpPr>
                <p:nvPr/>
              </p:nvSpPr>
              <p:spPr bwMode="auto">
                <a:xfrm>
                  <a:off x="7552" y="23992"/>
                  <a:ext cx="32" cy="32"/>
                </a:xfrm>
                <a:custGeom>
                  <a:avLst/>
                  <a:gdLst/>
                  <a:ahLst/>
                  <a:cxnLst>
                    <a:cxn ang="0">
                      <a:pos x="32" y="0"/>
                    </a:cxn>
                    <a:cxn ang="0">
                      <a:pos x="0" y="15"/>
                    </a:cxn>
                    <a:cxn ang="0">
                      <a:pos x="16" y="32"/>
                    </a:cxn>
                    <a:cxn ang="0">
                      <a:pos x="32" y="0"/>
                    </a:cxn>
                  </a:cxnLst>
                  <a:rect l="0" t="0" r="r" b="b"/>
                  <a:pathLst>
                    <a:path w="32" h="32">
                      <a:moveTo>
                        <a:pt x="32" y="0"/>
                      </a:moveTo>
                      <a:lnTo>
                        <a:pt x="0" y="15"/>
                      </a:lnTo>
                      <a:lnTo>
                        <a:pt x="16" y="32"/>
                      </a:lnTo>
                      <a:lnTo>
                        <a:pt x="32" y="0"/>
                      </a:lnTo>
                      <a:close/>
                    </a:path>
                  </a:pathLst>
                </a:custGeom>
                <a:noFill/>
                <a:ln w="12700" cap="rnd">
                  <a:solidFill>
                    <a:srgbClr val="000000"/>
                  </a:solidFill>
                  <a:prstDash val="solid"/>
                  <a:round/>
                  <a:headEnd/>
                  <a:tailEnd/>
                </a:ln>
              </p:spPr>
              <p:txBody>
                <a:bodyPr/>
                <a:lstStyle/>
                <a:p>
                  <a:endParaRPr lang="fr-FR"/>
                </a:p>
              </p:txBody>
            </p:sp>
            <p:sp>
              <p:nvSpPr>
                <p:cNvPr id="17285" name="Freeform 901"/>
                <p:cNvSpPr>
                  <a:spLocks/>
                </p:cNvSpPr>
                <p:nvPr/>
              </p:nvSpPr>
              <p:spPr bwMode="auto">
                <a:xfrm>
                  <a:off x="7514" y="23968"/>
                  <a:ext cx="23" cy="33"/>
                </a:xfrm>
                <a:custGeom>
                  <a:avLst/>
                  <a:gdLst/>
                  <a:ahLst/>
                  <a:cxnLst>
                    <a:cxn ang="0">
                      <a:pos x="11" y="0"/>
                    </a:cxn>
                    <a:cxn ang="0">
                      <a:pos x="0" y="33"/>
                    </a:cxn>
                    <a:cxn ang="0">
                      <a:pos x="23" y="33"/>
                    </a:cxn>
                    <a:cxn ang="0">
                      <a:pos x="11" y="0"/>
                    </a:cxn>
                  </a:cxnLst>
                  <a:rect l="0" t="0" r="r" b="b"/>
                  <a:pathLst>
                    <a:path w="23" h="33">
                      <a:moveTo>
                        <a:pt x="11" y="0"/>
                      </a:moveTo>
                      <a:lnTo>
                        <a:pt x="0" y="33"/>
                      </a:lnTo>
                      <a:lnTo>
                        <a:pt x="23" y="33"/>
                      </a:lnTo>
                      <a:lnTo>
                        <a:pt x="11" y="0"/>
                      </a:lnTo>
                      <a:close/>
                    </a:path>
                  </a:pathLst>
                </a:custGeom>
                <a:noFill/>
                <a:ln w="12700" cap="rnd">
                  <a:solidFill>
                    <a:srgbClr val="000000"/>
                  </a:solidFill>
                  <a:prstDash val="solid"/>
                  <a:round/>
                  <a:headEnd/>
                  <a:tailEnd/>
                </a:ln>
              </p:spPr>
              <p:txBody>
                <a:bodyPr/>
                <a:lstStyle/>
                <a:p>
                  <a:endParaRPr lang="fr-FR"/>
                </a:p>
              </p:txBody>
            </p:sp>
            <p:sp>
              <p:nvSpPr>
                <p:cNvPr id="17286" name="Freeform 902"/>
                <p:cNvSpPr>
                  <a:spLocks/>
                </p:cNvSpPr>
                <p:nvPr/>
              </p:nvSpPr>
              <p:spPr bwMode="auto">
                <a:xfrm>
                  <a:off x="7467" y="23992"/>
                  <a:ext cx="32" cy="32"/>
                </a:xfrm>
                <a:custGeom>
                  <a:avLst/>
                  <a:gdLst/>
                  <a:ahLst/>
                  <a:cxnLst>
                    <a:cxn ang="0">
                      <a:pos x="0" y="0"/>
                    </a:cxn>
                    <a:cxn ang="0">
                      <a:pos x="15" y="32"/>
                    </a:cxn>
                    <a:cxn ang="0">
                      <a:pos x="32" y="15"/>
                    </a:cxn>
                    <a:cxn ang="0">
                      <a:pos x="0" y="0"/>
                    </a:cxn>
                  </a:cxnLst>
                  <a:rect l="0" t="0" r="r" b="b"/>
                  <a:pathLst>
                    <a:path w="32" h="32">
                      <a:moveTo>
                        <a:pt x="0" y="0"/>
                      </a:moveTo>
                      <a:lnTo>
                        <a:pt x="15" y="32"/>
                      </a:lnTo>
                      <a:lnTo>
                        <a:pt x="32" y="15"/>
                      </a:lnTo>
                      <a:lnTo>
                        <a:pt x="0" y="0"/>
                      </a:lnTo>
                      <a:close/>
                    </a:path>
                  </a:pathLst>
                </a:custGeom>
                <a:noFill/>
                <a:ln w="12700" cap="rnd">
                  <a:solidFill>
                    <a:srgbClr val="000000"/>
                  </a:solidFill>
                  <a:prstDash val="solid"/>
                  <a:round/>
                  <a:headEnd/>
                  <a:tailEnd/>
                </a:ln>
              </p:spPr>
              <p:txBody>
                <a:bodyPr/>
                <a:lstStyle/>
                <a:p>
                  <a:endParaRPr lang="fr-FR"/>
                </a:p>
              </p:txBody>
            </p:sp>
            <p:sp>
              <p:nvSpPr>
                <p:cNvPr id="17287" name="Freeform 903"/>
                <p:cNvSpPr>
                  <a:spLocks/>
                </p:cNvSpPr>
                <p:nvPr/>
              </p:nvSpPr>
              <p:spPr bwMode="auto">
                <a:xfrm>
                  <a:off x="7443" y="24038"/>
                  <a:ext cx="33" cy="24"/>
                </a:xfrm>
                <a:custGeom>
                  <a:avLst/>
                  <a:gdLst/>
                  <a:ahLst/>
                  <a:cxnLst>
                    <a:cxn ang="0">
                      <a:pos x="0" y="12"/>
                    </a:cxn>
                    <a:cxn ang="0">
                      <a:pos x="33" y="24"/>
                    </a:cxn>
                    <a:cxn ang="0">
                      <a:pos x="33" y="0"/>
                    </a:cxn>
                    <a:cxn ang="0">
                      <a:pos x="0" y="12"/>
                    </a:cxn>
                  </a:cxnLst>
                  <a:rect l="0" t="0" r="r" b="b"/>
                  <a:pathLst>
                    <a:path w="33" h="24">
                      <a:moveTo>
                        <a:pt x="0" y="12"/>
                      </a:moveTo>
                      <a:lnTo>
                        <a:pt x="33" y="24"/>
                      </a:lnTo>
                      <a:lnTo>
                        <a:pt x="33" y="0"/>
                      </a:lnTo>
                      <a:lnTo>
                        <a:pt x="0" y="12"/>
                      </a:lnTo>
                      <a:close/>
                    </a:path>
                  </a:pathLst>
                </a:custGeom>
                <a:noFill/>
                <a:ln w="12700" cap="rnd">
                  <a:solidFill>
                    <a:srgbClr val="000000"/>
                  </a:solidFill>
                  <a:prstDash val="solid"/>
                  <a:round/>
                  <a:headEnd/>
                  <a:tailEnd/>
                </a:ln>
              </p:spPr>
              <p:txBody>
                <a:bodyPr/>
                <a:lstStyle/>
                <a:p>
                  <a:endParaRPr lang="fr-FR"/>
                </a:p>
              </p:txBody>
            </p:sp>
            <p:sp>
              <p:nvSpPr>
                <p:cNvPr id="17288" name="Freeform 904"/>
                <p:cNvSpPr>
                  <a:spLocks/>
                </p:cNvSpPr>
                <p:nvPr/>
              </p:nvSpPr>
              <p:spPr bwMode="auto">
                <a:xfrm>
                  <a:off x="7467" y="24077"/>
                  <a:ext cx="32" cy="31"/>
                </a:xfrm>
                <a:custGeom>
                  <a:avLst/>
                  <a:gdLst/>
                  <a:ahLst/>
                  <a:cxnLst>
                    <a:cxn ang="0">
                      <a:pos x="0" y="31"/>
                    </a:cxn>
                    <a:cxn ang="0">
                      <a:pos x="32" y="16"/>
                    </a:cxn>
                    <a:cxn ang="0">
                      <a:pos x="15" y="0"/>
                    </a:cxn>
                    <a:cxn ang="0">
                      <a:pos x="0" y="31"/>
                    </a:cxn>
                  </a:cxnLst>
                  <a:rect l="0" t="0" r="r" b="b"/>
                  <a:pathLst>
                    <a:path w="32" h="31">
                      <a:moveTo>
                        <a:pt x="0" y="31"/>
                      </a:moveTo>
                      <a:lnTo>
                        <a:pt x="32" y="16"/>
                      </a:lnTo>
                      <a:lnTo>
                        <a:pt x="15" y="0"/>
                      </a:lnTo>
                      <a:lnTo>
                        <a:pt x="0" y="31"/>
                      </a:lnTo>
                      <a:close/>
                    </a:path>
                  </a:pathLst>
                </a:custGeom>
                <a:noFill/>
                <a:ln w="12700" cap="rnd">
                  <a:solidFill>
                    <a:srgbClr val="000000"/>
                  </a:solidFill>
                  <a:prstDash val="solid"/>
                  <a:round/>
                  <a:headEnd/>
                  <a:tailEnd/>
                </a:ln>
              </p:spPr>
              <p:txBody>
                <a:bodyPr/>
                <a:lstStyle/>
                <a:p>
                  <a:endParaRPr lang="fr-FR"/>
                </a:p>
              </p:txBody>
            </p:sp>
            <p:sp>
              <p:nvSpPr>
                <p:cNvPr id="17289" name="Freeform 905"/>
                <p:cNvSpPr>
                  <a:spLocks/>
                </p:cNvSpPr>
                <p:nvPr/>
              </p:nvSpPr>
              <p:spPr bwMode="auto">
                <a:xfrm>
                  <a:off x="7514" y="24099"/>
                  <a:ext cx="23" cy="33"/>
                </a:xfrm>
                <a:custGeom>
                  <a:avLst/>
                  <a:gdLst/>
                  <a:ahLst/>
                  <a:cxnLst>
                    <a:cxn ang="0">
                      <a:pos x="11" y="33"/>
                    </a:cxn>
                    <a:cxn ang="0">
                      <a:pos x="23" y="0"/>
                    </a:cxn>
                    <a:cxn ang="0">
                      <a:pos x="0" y="0"/>
                    </a:cxn>
                    <a:cxn ang="0">
                      <a:pos x="11" y="33"/>
                    </a:cxn>
                  </a:cxnLst>
                  <a:rect l="0" t="0" r="r" b="b"/>
                  <a:pathLst>
                    <a:path w="23" h="33">
                      <a:moveTo>
                        <a:pt x="11" y="33"/>
                      </a:moveTo>
                      <a:lnTo>
                        <a:pt x="23" y="0"/>
                      </a:lnTo>
                      <a:lnTo>
                        <a:pt x="0" y="0"/>
                      </a:lnTo>
                      <a:lnTo>
                        <a:pt x="11" y="33"/>
                      </a:lnTo>
                      <a:close/>
                    </a:path>
                  </a:pathLst>
                </a:custGeom>
                <a:noFill/>
                <a:ln w="12700" cap="rnd">
                  <a:solidFill>
                    <a:srgbClr val="000000"/>
                  </a:solidFill>
                  <a:prstDash val="solid"/>
                  <a:round/>
                  <a:headEnd/>
                  <a:tailEnd/>
                </a:ln>
              </p:spPr>
              <p:txBody>
                <a:bodyPr/>
                <a:lstStyle/>
                <a:p>
                  <a:endParaRPr lang="fr-FR"/>
                </a:p>
              </p:txBody>
            </p:sp>
            <p:sp>
              <p:nvSpPr>
                <p:cNvPr id="17290" name="Freeform 906"/>
                <p:cNvSpPr>
                  <a:spLocks/>
                </p:cNvSpPr>
                <p:nvPr/>
              </p:nvSpPr>
              <p:spPr bwMode="auto">
                <a:xfrm>
                  <a:off x="7552" y="24077"/>
                  <a:ext cx="32" cy="31"/>
                </a:xfrm>
                <a:custGeom>
                  <a:avLst/>
                  <a:gdLst/>
                  <a:ahLst/>
                  <a:cxnLst>
                    <a:cxn ang="0">
                      <a:pos x="32" y="31"/>
                    </a:cxn>
                    <a:cxn ang="0">
                      <a:pos x="16" y="0"/>
                    </a:cxn>
                    <a:cxn ang="0">
                      <a:pos x="0" y="16"/>
                    </a:cxn>
                    <a:cxn ang="0">
                      <a:pos x="32" y="31"/>
                    </a:cxn>
                  </a:cxnLst>
                  <a:rect l="0" t="0" r="r" b="b"/>
                  <a:pathLst>
                    <a:path w="32" h="31">
                      <a:moveTo>
                        <a:pt x="32" y="31"/>
                      </a:moveTo>
                      <a:lnTo>
                        <a:pt x="16" y="0"/>
                      </a:lnTo>
                      <a:lnTo>
                        <a:pt x="0" y="16"/>
                      </a:lnTo>
                      <a:lnTo>
                        <a:pt x="32" y="31"/>
                      </a:lnTo>
                      <a:close/>
                    </a:path>
                  </a:pathLst>
                </a:custGeom>
                <a:noFill/>
                <a:ln w="12700" cap="rnd">
                  <a:solidFill>
                    <a:srgbClr val="000000"/>
                  </a:solidFill>
                  <a:prstDash val="solid"/>
                  <a:round/>
                  <a:headEnd/>
                  <a:tailEnd/>
                </a:ln>
              </p:spPr>
              <p:txBody>
                <a:bodyPr/>
                <a:lstStyle/>
                <a:p>
                  <a:endParaRPr lang="fr-FR"/>
                </a:p>
              </p:txBody>
            </p:sp>
            <p:sp>
              <p:nvSpPr>
                <p:cNvPr id="17291" name="Oval 907"/>
                <p:cNvSpPr>
                  <a:spLocks noChangeArrowheads="1"/>
                </p:cNvSpPr>
                <p:nvPr/>
              </p:nvSpPr>
              <p:spPr bwMode="auto">
                <a:xfrm>
                  <a:off x="7484" y="24009"/>
                  <a:ext cx="82" cy="82"/>
                </a:xfrm>
                <a:prstGeom prst="ellipse">
                  <a:avLst/>
                </a:prstGeom>
                <a:noFill/>
                <a:ln w="12700" cap="rnd">
                  <a:solidFill>
                    <a:srgbClr val="000000"/>
                  </a:solidFill>
                  <a:round/>
                  <a:headEnd/>
                  <a:tailEnd/>
                </a:ln>
              </p:spPr>
              <p:txBody>
                <a:bodyPr/>
                <a:lstStyle/>
                <a:p>
                  <a:endParaRPr lang="fr-FR"/>
                </a:p>
              </p:txBody>
            </p:sp>
          </p:grpSp>
          <p:sp>
            <p:nvSpPr>
              <p:cNvPr id="17293" name="Rectangle 909"/>
              <p:cNvSpPr>
                <a:spLocks noChangeArrowheads="1"/>
              </p:cNvSpPr>
              <p:nvPr/>
            </p:nvSpPr>
            <p:spPr bwMode="auto">
              <a:xfrm>
                <a:off x="4591" y="21943"/>
                <a:ext cx="729" cy="182"/>
              </a:xfrm>
              <a:prstGeom prst="rect">
                <a:avLst/>
              </a:prstGeom>
              <a:noFill/>
              <a:ln w="9525">
                <a:noFill/>
                <a:miter lim="800000"/>
                <a:headEnd/>
                <a:tailEnd/>
              </a:ln>
            </p:spPr>
            <p:txBody>
              <a:bodyPr wrap="none" lIns="0" tIns="0" rIns="0" bIns="0">
                <a:spAutoFit/>
              </a:bodyPr>
              <a:lstStyle/>
              <a:p>
                <a:r>
                  <a:rPr lang="fr-FR" sz="1900">
                    <a:solidFill>
                      <a:srgbClr val="000000"/>
                    </a:solidFill>
                  </a:rPr>
                  <a:t>Agroscope</a:t>
                </a:r>
                <a:endParaRPr lang="fr-FR"/>
              </a:p>
            </p:txBody>
          </p:sp>
          <p:sp>
            <p:nvSpPr>
              <p:cNvPr id="17294" name="Rectangle 910"/>
              <p:cNvSpPr>
                <a:spLocks noChangeArrowheads="1"/>
              </p:cNvSpPr>
              <p:nvPr/>
            </p:nvSpPr>
            <p:spPr bwMode="auto">
              <a:xfrm>
                <a:off x="5353" y="21943"/>
                <a:ext cx="542" cy="182"/>
              </a:xfrm>
              <a:prstGeom prst="rect">
                <a:avLst/>
              </a:prstGeom>
              <a:noFill/>
              <a:ln w="9525">
                <a:noFill/>
                <a:miter lim="800000"/>
                <a:headEnd/>
                <a:tailEnd/>
              </a:ln>
            </p:spPr>
            <p:txBody>
              <a:bodyPr wrap="none" lIns="0" tIns="0" rIns="0" bIns="0">
                <a:spAutoFit/>
              </a:bodyPr>
              <a:lstStyle/>
              <a:p>
                <a:r>
                  <a:rPr lang="fr-FR" sz="1900">
                    <a:solidFill>
                      <a:srgbClr val="000000"/>
                    </a:solidFill>
                  </a:rPr>
                  <a:t>Posieux</a:t>
                </a:r>
                <a:endParaRPr lang="fr-FR"/>
              </a:p>
            </p:txBody>
          </p:sp>
          <p:sp>
            <p:nvSpPr>
              <p:cNvPr id="17295" name="Rectangle 911"/>
              <p:cNvSpPr>
                <a:spLocks noChangeArrowheads="1"/>
              </p:cNvSpPr>
              <p:nvPr/>
            </p:nvSpPr>
            <p:spPr bwMode="auto">
              <a:xfrm>
                <a:off x="6186" y="21333"/>
                <a:ext cx="305" cy="182"/>
              </a:xfrm>
              <a:prstGeom prst="rect">
                <a:avLst/>
              </a:prstGeom>
              <a:noFill/>
              <a:ln w="9525">
                <a:noFill/>
                <a:miter lim="800000"/>
                <a:headEnd/>
                <a:tailEnd/>
              </a:ln>
            </p:spPr>
            <p:txBody>
              <a:bodyPr wrap="none" lIns="0" tIns="0" rIns="0" bIns="0">
                <a:spAutoFit/>
              </a:bodyPr>
              <a:lstStyle/>
              <a:p>
                <a:r>
                  <a:rPr lang="fr-FR" sz="1900">
                    <a:solidFill>
                      <a:srgbClr val="000000"/>
                    </a:solidFill>
                  </a:rPr>
                  <a:t>Univ</a:t>
                </a:r>
                <a:endParaRPr lang="fr-FR"/>
              </a:p>
            </p:txBody>
          </p:sp>
          <p:sp>
            <p:nvSpPr>
              <p:cNvPr id="17296" name="Rectangle 912"/>
              <p:cNvSpPr>
                <a:spLocks noChangeArrowheads="1"/>
              </p:cNvSpPr>
              <p:nvPr/>
            </p:nvSpPr>
            <p:spPr bwMode="auto">
              <a:xfrm>
                <a:off x="6529" y="21333"/>
                <a:ext cx="416" cy="182"/>
              </a:xfrm>
              <a:prstGeom prst="rect">
                <a:avLst/>
              </a:prstGeom>
              <a:noFill/>
              <a:ln w="9525">
                <a:noFill/>
                <a:miter lim="800000"/>
                <a:headEnd/>
                <a:tailEnd/>
              </a:ln>
            </p:spPr>
            <p:txBody>
              <a:bodyPr wrap="none" lIns="0" tIns="0" rIns="0" bIns="0">
                <a:spAutoFit/>
              </a:bodyPr>
              <a:lstStyle/>
              <a:p>
                <a:r>
                  <a:rPr lang="fr-FR" sz="1900">
                    <a:solidFill>
                      <a:srgbClr val="000000"/>
                    </a:solidFill>
                  </a:rPr>
                  <a:t>Leeds</a:t>
                </a:r>
                <a:endParaRPr lang="fr-FR"/>
              </a:p>
            </p:txBody>
          </p:sp>
          <p:grpSp>
            <p:nvGrpSpPr>
              <p:cNvPr id="17315" name="Group 931"/>
              <p:cNvGrpSpPr>
                <a:grpSpLocks/>
              </p:cNvGrpSpPr>
              <p:nvPr/>
            </p:nvGrpSpPr>
            <p:grpSpPr bwMode="auto">
              <a:xfrm>
                <a:off x="5063" y="23968"/>
                <a:ext cx="165" cy="164"/>
                <a:chOff x="5063" y="23968"/>
                <a:chExt cx="165" cy="164"/>
              </a:xfrm>
            </p:grpSpPr>
            <p:sp>
              <p:nvSpPr>
                <p:cNvPr id="17297" name="Freeform 913"/>
                <p:cNvSpPr>
                  <a:spLocks/>
                </p:cNvSpPr>
                <p:nvPr/>
              </p:nvSpPr>
              <p:spPr bwMode="auto">
                <a:xfrm>
                  <a:off x="5195" y="24038"/>
                  <a:ext cx="33" cy="24"/>
                </a:xfrm>
                <a:custGeom>
                  <a:avLst/>
                  <a:gdLst/>
                  <a:ahLst/>
                  <a:cxnLst>
                    <a:cxn ang="0">
                      <a:pos x="33" y="12"/>
                    </a:cxn>
                    <a:cxn ang="0">
                      <a:pos x="0" y="0"/>
                    </a:cxn>
                    <a:cxn ang="0">
                      <a:pos x="0" y="24"/>
                    </a:cxn>
                    <a:cxn ang="0">
                      <a:pos x="33" y="12"/>
                    </a:cxn>
                  </a:cxnLst>
                  <a:rect l="0" t="0" r="r" b="b"/>
                  <a:pathLst>
                    <a:path w="33" h="24">
                      <a:moveTo>
                        <a:pt x="33" y="12"/>
                      </a:moveTo>
                      <a:lnTo>
                        <a:pt x="0" y="0"/>
                      </a:lnTo>
                      <a:lnTo>
                        <a:pt x="0" y="24"/>
                      </a:lnTo>
                      <a:lnTo>
                        <a:pt x="33" y="12"/>
                      </a:lnTo>
                      <a:close/>
                    </a:path>
                  </a:pathLst>
                </a:custGeom>
                <a:solidFill>
                  <a:srgbClr val="FFFF00"/>
                </a:solidFill>
                <a:ln w="9525">
                  <a:noFill/>
                  <a:round/>
                  <a:headEnd/>
                  <a:tailEnd/>
                </a:ln>
              </p:spPr>
              <p:txBody>
                <a:bodyPr/>
                <a:lstStyle/>
                <a:p>
                  <a:endParaRPr lang="fr-FR"/>
                </a:p>
              </p:txBody>
            </p:sp>
            <p:sp>
              <p:nvSpPr>
                <p:cNvPr id="17298" name="Freeform 914"/>
                <p:cNvSpPr>
                  <a:spLocks/>
                </p:cNvSpPr>
                <p:nvPr/>
              </p:nvSpPr>
              <p:spPr bwMode="auto">
                <a:xfrm>
                  <a:off x="5172" y="23992"/>
                  <a:ext cx="32" cy="32"/>
                </a:xfrm>
                <a:custGeom>
                  <a:avLst/>
                  <a:gdLst/>
                  <a:ahLst/>
                  <a:cxnLst>
                    <a:cxn ang="0">
                      <a:pos x="32" y="0"/>
                    </a:cxn>
                    <a:cxn ang="0">
                      <a:pos x="0" y="15"/>
                    </a:cxn>
                    <a:cxn ang="0">
                      <a:pos x="16" y="32"/>
                    </a:cxn>
                    <a:cxn ang="0">
                      <a:pos x="32" y="0"/>
                    </a:cxn>
                  </a:cxnLst>
                  <a:rect l="0" t="0" r="r" b="b"/>
                  <a:pathLst>
                    <a:path w="32" h="32">
                      <a:moveTo>
                        <a:pt x="32" y="0"/>
                      </a:moveTo>
                      <a:lnTo>
                        <a:pt x="0" y="15"/>
                      </a:lnTo>
                      <a:lnTo>
                        <a:pt x="16" y="32"/>
                      </a:lnTo>
                      <a:lnTo>
                        <a:pt x="32" y="0"/>
                      </a:lnTo>
                      <a:close/>
                    </a:path>
                  </a:pathLst>
                </a:custGeom>
                <a:solidFill>
                  <a:srgbClr val="FFFF00"/>
                </a:solidFill>
                <a:ln w="9525">
                  <a:noFill/>
                  <a:round/>
                  <a:headEnd/>
                  <a:tailEnd/>
                </a:ln>
              </p:spPr>
              <p:txBody>
                <a:bodyPr/>
                <a:lstStyle/>
                <a:p>
                  <a:endParaRPr lang="fr-FR"/>
                </a:p>
              </p:txBody>
            </p:sp>
            <p:sp>
              <p:nvSpPr>
                <p:cNvPr id="17299" name="Freeform 915"/>
                <p:cNvSpPr>
                  <a:spLocks/>
                </p:cNvSpPr>
                <p:nvPr/>
              </p:nvSpPr>
              <p:spPr bwMode="auto">
                <a:xfrm>
                  <a:off x="5134" y="23968"/>
                  <a:ext cx="23" cy="33"/>
                </a:xfrm>
                <a:custGeom>
                  <a:avLst/>
                  <a:gdLst/>
                  <a:ahLst/>
                  <a:cxnLst>
                    <a:cxn ang="0">
                      <a:pos x="11" y="0"/>
                    </a:cxn>
                    <a:cxn ang="0">
                      <a:pos x="0" y="33"/>
                    </a:cxn>
                    <a:cxn ang="0">
                      <a:pos x="23" y="33"/>
                    </a:cxn>
                    <a:cxn ang="0">
                      <a:pos x="11" y="0"/>
                    </a:cxn>
                  </a:cxnLst>
                  <a:rect l="0" t="0" r="r" b="b"/>
                  <a:pathLst>
                    <a:path w="23" h="33">
                      <a:moveTo>
                        <a:pt x="11" y="0"/>
                      </a:moveTo>
                      <a:lnTo>
                        <a:pt x="0" y="33"/>
                      </a:lnTo>
                      <a:lnTo>
                        <a:pt x="23" y="33"/>
                      </a:lnTo>
                      <a:lnTo>
                        <a:pt x="11" y="0"/>
                      </a:lnTo>
                      <a:close/>
                    </a:path>
                  </a:pathLst>
                </a:custGeom>
                <a:solidFill>
                  <a:srgbClr val="FFFF00"/>
                </a:solidFill>
                <a:ln w="9525">
                  <a:noFill/>
                  <a:round/>
                  <a:headEnd/>
                  <a:tailEnd/>
                </a:ln>
              </p:spPr>
              <p:txBody>
                <a:bodyPr/>
                <a:lstStyle/>
                <a:p>
                  <a:endParaRPr lang="fr-FR"/>
                </a:p>
              </p:txBody>
            </p:sp>
            <p:sp>
              <p:nvSpPr>
                <p:cNvPr id="17300" name="Freeform 916"/>
                <p:cNvSpPr>
                  <a:spLocks/>
                </p:cNvSpPr>
                <p:nvPr/>
              </p:nvSpPr>
              <p:spPr bwMode="auto">
                <a:xfrm>
                  <a:off x="5088" y="23992"/>
                  <a:ext cx="31" cy="32"/>
                </a:xfrm>
                <a:custGeom>
                  <a:avLst/>
                  <a:gdLst/>
                  <a:ahLst/>
                  <a:cxnLst>
                    <a:cxn ang="0">
                      <a:pos x="0" y="0"/>
                    </a:cxn>
                    <a:cxn ang="0">
                      <a:pos x="15" y="32"/>
                    </a:cxn>
                    <a:cxn ang="0">
                      <a:pos x="31" y="15"/>
                    </a:cxn>
                    <a:cxn ang="0">
                      <a:pos x="0" y="0"/>
                    </a:cxn>
                  </a:cxnLst>
                  <a:rect l="0" t="0" r="r" b="b"/>
                  <a:pathLst>
                    <a:path w="31" h="32">
                      <a:moveTo>
                        <a:pt x="0" y="0"/>
                      </a:moveTo>
                      <a:lnTo>
                        <a:pt x="15" y="32"/>
                      </a:lnTo>
                      <a:lnTo>
                        <a:pt x="31" y="15"/>
                      </a:lnTo>
                      <a:lnTo>
                        <a:pt x="0" y="0"/>
                      </a:lnTo>
                      <a:close/>
                    </a:path>
                  </a:pathLst>
                </a:custGeom>
                <a:solidFill>
                  <a:srgbClr val="FFFF00"/>
                </a:solidFill>
                <a:ln w="9525">
                  <a:noFill/>
                  <a:round/>
                  <a:headEnd/>
                  <a:tailEnd/>
                </a:ln>
              </p:spPr>
              <p:txBody>
                <a:bodyPr/>
                <a:lstStyle/>
                <a:p>
                  <a:endParaRPr lang="fr-FR"/>
                </a:p>
              </p:txBody>
            </p:sp>
            <p:sp>
              <p:nvSpPr>
                <p:cNvPr id="17301" name="Freeform 917"/>
                <p:cNvSpPr>
                  <a:spLocks/>
                </p:cNvSpPr>
                <p:nvPr/>
              </p:nvSpPr>
              <p:spPr bwMode="auto">
                <a:xfrm>
                  <a:off x="5063" y="24038"/>
                  <a:ext cx="34" cy="24"/>
                </a:xfrm>
                <a:custGeom>
                  <a:avLst/>
                  <a:gdLst/>
                  <a:ahLst/>
                  <a:cxnLst>
                    <a:cxn ang="0">
                      <a:pos x="0" y="12"/>
                    </a:cxn>
                    <a:cxn ang="0">
                      <a:pos x="34" y="24"/>
                    </a:cxn>
                    <a:cxn ang="0">
                      <a:pos x="34" y="0"/>
                    </a:cxn>
                    <a:cxn ang="0">
                      <a:pos x="0" y="12"/>
                    </a:cxn>
                  </a:cxnLst>
                  <a:rect l="0" t="0" r="r" b="b"/>
                  <a:pathLst>
                    <a:path w="34" h="24">
                      <a:moveTo>
                        <a:pt x="0" y="12"/>
                      </a:moveTo>
                      <a:lnTo>
                        <a:pt x="34" y="24"/>
                      </a:lnTo>
                      <a:lnTo>
                        <a:pt x="34" y="0"/>
                      </a:lnTo>
                      <a:lnTo>
                        <a:pt x="0" y="12"/>
                      </a:lnTo>
                      <a:close/>
                    </a:path>
                  </a:pathLst>
                </a:custGeom>
                <a:solidFill>
                  <a:srgbClr val="FFFF00"/>
                </a:solidFill>
                <a:ln w="9525">
                  <a:noFill/>
                  <a:round/>
                  <a:headEnd/>
                  <a:tailEnd/>
                </a:ln>
              </p:spPr>
              <p:txBody>
                <a:bodyPr/>
                <a:lstStyle/>
                <a:p>
                  <a:endParaRPr lang="fr-FR"/>
                </a:p>
              </p:txBody>
            </p:sp>
            <p:sp>
              <p:nvSpPr>
                <p:cNvPr id="17302" name="Freeform 918"/>
                <p:cNvSpPr>
                  <a:spLocks/>
                </p:cNvSpPr>
                <p:nvPr/>
              </p:nvSpPr>
              <p:spPr bwMode="auto">
                <a:xfrm>
                  <a:off x="5088" y="24077"/>
                  <a:ext cx="31" cy="31"/>
                </a:xfrm>
                <a:custGeom>
                  <a:avLst/>
                  <a:gdLst/>
                  <a:ahLst/>
                  <a:cxnLst>
                    <a:cxn ang="0">
                      <a:pos x="0" y="31"/>
                    </a:cxn>
                    <a:cxn ang="0">
                      <a:pos x="31" y="16"/>
                    </a:cxn>
                    <a:cxn ang="0">
                      <a:pos x="15" y="0"/>
                    </a:cxn>
                    <a:cxn ang="0">
                      <a:pos x="0" y="31"/>
                    </a:cxn>
                  </a:cxnLst>
                  <a:rect l="0" t="0" r="r" b="b"/>
                  <a:pathLst>
                    <a:path w="31" h="31">
                      <a:moveTo>
                        <a:pt x="0" y="31"/>
                      </a:moveTo>
                      <a:lnTo>
                        <a:pt x="31" y="16"/>
                      </a:lnTo>
                      <a:lnTo>
                        <a:pt x="15" y="0"/>
                      </a:lnTo>
                      <a:lnTo>
                        <a:pt x="0" y="31"/>
                      </a:lnTo>
                      <a:close/>
                    </a:path>
                  </a:pathLst>
                </a:custGeom>
                <a:solidFill>
                  <a:srgbClr val="FFFF00"/>
                </a:solidFill>
                <a:ln w="9525">
                  <a:noFill/>
                  <a:round/>
                  <a:headEnd/>
                  <a:tailEnd/>
                </a:ln>
              </p:spPr>
              <p:txBody>
                <a:bodyPr/>
                <a:lstStyle/>
                <a:p>
                  <a:endParaRPr lang="fr-FR"/>
                </a:p>
              </p:txBody>
            </p:sp>
            <p:sp>
              <p:nvSpPr>
                <p:cNvPr id="17303" name="Freeform 919"/>
                <p:cNvSpPr>
                  <a:spLocks/>
                </p:cNvSpPr>
                <p:nvPr/>
              </p:nvSpPr>
              <p:spPr bwMode="auto">
                <a:xfrm>
                  <a:off x="5134" y="24099"/>
                  <a:ext cx="23" cy="33"/>
                </a:xfrm>
                <a:custGeom>
                  <a:avLst/>
                  <a:gdLst/>
                  <a:ahLst/>
                  <a:cxnLst>
                    <a:cxn ang="0">
                      <a:pos x="11" y="33"/>
                    </a:cxn>
                    <a:cxn ang="0">
                      <a:pos x="23" y="0"/>
                    </a:cxn>
                    <a:cxn ang="0">
                      <a:pos x="0" y="0"/>
                    </a:cxn>
                    <a:cxn ang="0">
                      <a:pos x="11" y="33"/>
                    </a:cxn>
                  </a:cxnLst>
                  <a:rect l="0" t="0" r="r" b="b"/>
                  <a:pathLst>
                    <a:path w="23" h="33">
                      <a:moveTo>
                        <a:pt x="11" y="33"/>
                      </a:moveTo>
                      <a:lnTo>
                        <a:pt x="23" y="0"/>
                      </a:lnTo>
                      <a:lnTo>
                        <a:pt x="0" y="0"/>
                      </a:lnTo>
                      <a:lnTo>
                        <a:pt x="11" y="33"/>
                      </a:lnTo>
                      <a:close/>
                    </a:path>
                  </a:pathLst>
                </a:custGeom>
                <a:solidFill>
                  <a:srgbClr val="FFFF00"/>
                </a:solidFill>
                <a:ln w="9525">
                  <a:noFill/>
                  <a:round/>
                  <a:headEnd/>
                  <a:tailEnd/>
                </a:ln>
              </p:spPr>
              <p:txBody>
                <a:bodyPr/>
                <a:lstStyle/>
                <a:p>
                  <a:endParaRPr lang="fr-FR"/>
                </a:p>
              </p:txBody>
            </p:sp>
            <p:sp>
              <p:nvSpPr>
                <p:cNvPr id="17304" name="Freeform 920"/>
                <p:cNvSpPr>
                  <a:spLocks/>
                </p:cNvSpPr>
                <p:nvPr/>
              </p:nvSpPr>
              <p:spPr bwMode="auto">
                <a:xfrm>
                  <a:off x="5172" y="24077"/>
                  <a:ext cx="32" cy="31"/>
                </a:xfrm>
                <a:custGeom>
                  <a:avLst/>
                  <a:gdLst/>
                  <a:ahLst/>
                  <a:cxnLst>
                    <a:cxn ang="0">
                      <a:pos x="32" y="31"/>
                    </a:cxn>
                    <a:cxn ang="0">
                      <a:pos x="16" y="0"/>
                    </a:cxn>
                    <a:cxn ang="0">
                      <a:pos x="0" y="16"/>
                    </a:cxn>
                    <a:cxn ang="0">
                      <a:pos x="32" y="31"/>
                    </a:cxn>
                  </a:cxnLst>
                  <a:rect l="0" t="0" r="r" b="b"/>
                  <a:pathLst>
                    <a:path w="32" h="31">
                      <a:moveTo>
                        <a:pt x="32" y="31"/>
                      </a:moveTo>
                      <a:lnTo>
                        <a:pt x="16" y="0"/>
                      </a:lnTo>
                      <a:lnTo>
                        <a:pt x="0" y="16"/>
                      </a:lnTo>
                      <a:lnTo>
                        <a:pt x="32" y="31"/>
                      </a:lnTo>
                      <a:close/>
                    </a:path>
                  </a:pathLst>
                </a:custGeom>
                <a:solidFill>
                  <a:srgbClr val="FFFF00"/>
                </a:solidFill>
                <a:ln w="9525">
                  <a:noFill/>
                  <a:round/>
                  <a:headEnd/>
                  <a:tailEnd/>
                </a:ln>
              </p:spPr>
              <p:txBody>
                <a:bodyPr/>
                <a:lstStyle/>
                <a:p>
                  <a:endParaRPr lang="fr-FR"/>
                </a:p>
              </p:txBody>
            </p:sp>
            <p:sp>
              <p:nvSpPr>
                <p:cNvPr id="17305" name="Oval 921"/>
                <p:cNvSpPr>
                  <a:spLocks noChangeArrowheads="1"/>
                </p:cNvSpPr>
                <p:nvPr/>
              </p:nvSpPr>
              <p:spPr bwMode="auto">
                <a:xfrm>
                  <a:off x="5104" y="24009"/>
                  <a:ext cx="83" cy="82"/>
                </a:xfrm>
                <a:prstGeom prst="ellipse">
                  <a:avLst/>
                </a:prstGeom>
                <a:solidFill>
                  <a:srgbClr val="FFFF00"/>
                </a:solidFill>
                <a:ln w="0">
                  <a:solidFill>
                    <a:srgbClr val="000000"/>
                  </a:solidFill>
                  <a:round/>
                  <a:headEnd/>
                  <a:tailEnd/>
                </a:ln>
              </p:spPr>
              <p:txBody>
                <a:bodyPr/>
                <a:lstStyle/>
                <a:p>
                  <a:endParaRPr lang="fr-FR"/>
                </a:p>
              </p:txBody>
            </p:sp>
            <p:sp>
              <p:nvSpPr>
                <p:cNvPr id="17306" name="Freeform 922"/>
                <p:cNvSpPr>
                  <a:spLocks/>
                </p:cNvSpPr>
                <p:nvPr/>
              </p:nvSpPr>
              <p:spPr bwMode="auto">
                <a:xfrm>
                  <a:off x="5195" y="24038"/>
                  <a:ext cx="33" cy="24"/>
                </a:xfrm>
                <a:custGeom>
                  <a:avLst/>
                  <a:gdLst/>
                  <a:ahLst/>
                  <a:cxnLst>
                    <a:cxn ang="0">
                      <a:pos x="33" y="12"/>
                    </a:cxn>
                    <a:cxn ang="0">
                      <a:pos x="0" y="0"/>
                    </a:cxn>
                    <a:cxn ang="0">
                      <a:pos x="0" y="24"/>
                    </a:cxn>
                    <a:cxn ang="0">
                      <a:pos x="33" y="12"/>
                    </a:cxn>
                  </a:cxnLst>
                  <a:rect l="0" t="0" r="r" b="b"/>
                  <a:pathLst>
                    <a:path w="33" h="24">
                      <a:moveTo>
                        <a:pt x="33" y="12"/>
                      </a:moveTo>
                      <a:lnTo>
                        <a:pt x="0" y="0"/>
                      </a:lnTo>
                      <a:lnTo>
                        <a:pt x="0" y="24"/>
                      </a:lnTo>
                      <a:lnTo>
                        <a:pt x="33" y="12"/>
                      </a:lnTo>
                      <a:close/>
                    </a:path>
                  </a:pathLst>
                </a:custGeom>
                <a:noFill/>
                <a:ln w="12700" cap="rnd">
                  <a:solidFill>
                    <a:srgbClr val="000000"/>
                  </a:solidFill>
                  <a:prstDash val="solid"/>
                  <a:round/>
                  <a:headEnd/>
                  <a:tailEnd/>
                </a:ln>
              </p:spPr>
              <p:txBody>
                <a:bodyPr/>
                <a:lstStyle/>
                <a:p>
                  <a:endParaRPr lang="fr-FR"/>
                </a:p>
              </p:txBody>
            </p:sp>
            <p:sp>
              <p:nvSpPr>
                <p:cNvPr id="17307" name="Freeform 923"/>
                <p:cNvSpPr>
                  <a:spLocks/>
                </p:cNvSpPr>
                <p:nvPr/>
              </p:nvSpPr>
              <p:spPr bwMode="auto">
                <a:xfrm>
                  <a:off x="5172" y="23992"/>
                  <a:ext cx="32" cy="32"/>
                </a:xfrm>
                <a:custGeom>
                  <a:avLst/>
                  <a:gdLst/>
                  <a:ahLst/>
                  <a:cxnLst>
                    <a:cxn ang="0">
                      <a:pos x="32" y="0"/>
                    </a:cxn>
                    <a:cxn ang="0">
                      <a:pos x="0" y="15"/>
                    </a:cxn>
                    <a:cxn ang="0">
                      <a:pos x="16" y="32"/>
                    </a:cxn>
                    <a:cxn ang="0">
                      <a:pos x="32" y="0"/>
                    </a:cxn>
                  </a:cxnLst>
                  <a:rect l="0" t="0" r="r" b="b"/>
                  <a:pathLst>
                    <a:path w="32" h="32">
                      <a:moveTo>
                        <a:pt x="32" y="0"/>
                      </a:moveTo>
                      <a:lnTo>
                        <a:pt x="0" y="15"/>
                      </a:lnTo>
                      <a:lnTo>
                        <a:pt x="16" y="32"/>
                      </a:lnTo>
                      <a:lnTo>
                        <a:pt x="32" y="0"/>
                      </a:lnTo>
                      <a:close/>
                    </a:path>
                  </a:pathLst>
                </a:custGeom>
                <a:noFill/>
                <a:ln w="12700" cap="rnd">
                  <a:solidFill>
                    <a:srgbClr val="000000"/>
                  </a:solidFill>
                  <a:prstDash val="solid"/>
                  <a:round/>
                  <a:headEnd/>
                  <a:tailEnd/>
                </a:ln>
              </p:spPr>
              <p:txBody>
                <a:bodyPr/>
                <a:lstStyle/>
                <a:p>
                  <a:endParaRPr lang="fr-FR"/>
                </a:p>
              </p:txBody>
            </p:sp>
            <p:sp>
              <p:nvSpPr>
                <p:cNvPr id="17308" name="Freeform 924"/>
                <p:cNvSpPr>
                  <a:spLocks/>
                </p:cNvSpPr>
                <p:nvPr/>
              </p:nvSpPr>
              <p:spPr bwMode="auto">
                <a:xfrm>
                  <a:off x="5134" y="23968"/>
                  <a:ext cx="23" cy="33"/>
                </a:xfrm>
                <a:custGeom>
                  <a:avLst/>
                  <a:gdLst/>
                  <a:ahLst/>
                  <a:cxnLst>
                    <a:cxn ang="0">
                      <a:pos x="11" y="0"/>
                    </a:cxn>
                    <a:cxn ang="0">
                      <a:pos x="0" y="33"/>
                    </a:cxn>
                    <a:cxn ang="0">
                      <a:pos x="23" y="33"/>
                    </a:cxn>
                    <a:cxn ang="0">
                      <a:pos x="11" y="0"/>
                    </a:cxn>
                  </a:cxnLst>
                  <a:rect l="0" t="0" r="r" b="b"/>
                  <a:pathLst>
                    <a:path w="23" h="33">
                      <a:moveTo>
                        <a:pt x="11" y="0"/>
                      </a:moveTo>
                      <a:lnTo>
                        <a:pt x="0" y="33"/>
                      </a:lnTo>
                      <a:lnTo>
                        <a:pt x="23" y="33"/>
                      </a:lnTo>
                      <a:lnTo>
                        <a:pt x="11" y="0"/>
                      </a:lnTo>
                      <a:close/>
                    </a:path>
                  </a:pathLst>
                </a:custGeom>
                <a:noFill/>
                <a:ln w="12700" cap="rnd">
                  <a:solidFill>
                    <a:srgbClr val="000000"/>
                  </a:solidFill>
                  <a:prstDash val="solid"/>
                  <a:round/>
                  <a:headEnd/>
                  <a:tailEnd/>
                </a:ln>
              </p:spPr>
              <p:txBody>
                <a:bodyPr/>
                <a:lstStyle/>
                <a:p>
                  <a:endParaRPr lang="fr-FR"/>
                </a:p>
              </p:txBody>
            </p:sp>
            <p:sp>
              <p:nvSpPr>
                <p:cNvPr id="17309" name="Freeform 925"/>
                <p:cNvSpPr>
                  <a:spLocks/>
                </p:cNvSpPr>
                <p:nvPr/>
              </p:nvSpPr>
              <p:spPr bwMode="auto">
                <a:xfrm>
                  <a:off x="5088" y="23992"/>
                  <a:ext cx="31" cy="32"/>
                </a:xfrm>
                <a:custGeom>
                  <a:avLst/>
                  <a:gdLst/>
                  <a:ahLst/>
                  <a:cxnLst>
                    <a:cxn ang="0">
                      <a:pos x="0" y="0"/>
                    </a:cxn>
                    <a:cxn ang="0">
                      <a:pos x="15" y="32"/>
                    </a:cxn>
                    <a:cxn ang="0">
                      <a:pos x="31" y="15"/>
                    </a:cxn>
                    <a:cxn ang="0">
                      <a:pos x="0" y="0"/>
                    </a:cxn>
                  </a:cxnLst>
                  <a:rect l="0" t="0" r="r" b="b"/>
                  <a:pathLst>
                    <a:path w="31" h="32">
                      <a:moveTo>
                        <a:pt x="0" y="0"/>
                      </a:moveTo>
                      <a:lnTo>
                        <a:pt x="15" y="32"/>
                      </a:lnTo>
                      <a:lnTo>
                        <a:pt x="31" y="15"/>
                      </a:lnTo>
                      <a:lnTo>
                        <a:pt x="0" y="0"/>
                      </a:lnTo>
                      <a:close/>
                    </a:path>
                  </a:pathLst>
                </a:custGeom>
                <a:noFill/>
                <a:ln w="12700" cap="rnd">
                  <a:solidFill>
                    <a:srgbClr val="000000"/>
                  </a:solidFill>
                  <a:prstDash val="solid"/>
                  <a:round/>
                  <a:headEnd/>
                  <a:tailEnd/>
                </a:ln>
              </p:spPr>
              <p:txBody>
                <a:bodyPr/>
                <a:lstStyle/>
                <a:p>
                  <a:endParaRPr lang="fr-FR"/>
                </a:p>
              </p:txBody>
            </p:sp>
            <p:sp>
              <p:nvSpPr>
                <p:cNvPr id="17310" name="Freeform 926"/>
                <p:cNvSpPr>
                  <a:spLocks/>
                </p:cNvSpPr>
                <p:nvPr/>
              </p:nvSpPr>
              <p:spPr bwMode="auto">
                <a:xfrm>
                  <a:off x="5063" y="24038"/>
                  <a:ext cx="34" cy="24"/>
                </a:xfrm>
                <a:custGeom>
                  <a:avLst/>
                  <a:gdLst/>
                  <a:ahLst/>
                  <a:cxnLst>
                    <a:cxn ang="0">
                      <a:pos x="0" y="12"/>
                    </a:cxn>
                    <a:cxn ang="0">
                      <a:pos x="34" y="24"/>
                    </a:cxn>
                    <a:cxn ang="0">
                      <a:pos x="34" y="0"/>
                    </a:cxn>
                    <a:cxn ang="0">
                      <a:pos x="0" y="12"/>
                    </a:cxn>
                  </a:cxnLst>
                  <a:rect l="0" t="0" r="r" b="b"/>
                  <a:pathLst>
                    <a:path w="34" h="24">
                      <a:moveTo>
                        <a:pt x="0" y="12"/>
                      </a:moveTo>
                      <a:lnTo>
                        <a:pt x="34" y="24"/>
                      </a:lnTo>
                      <a:lnTo>
                        <a:pt x="34" y="0"/>
                      </a:lnTo>
                      <a:lnTo>
                        <a:pt x="0" y="12"/>
                      </a:lnTo>
                      <a:close/>
                    </a:path>
                  </a:pathLst>
                </a:custGeom>
                <a:noFill/>
                <a:ln w="12700" cap="rnd">
                  <a:solidFill>
                    <a:srgbClr val="000000"/>
                  </a:solidFill>
                  <a:prstDash val="solid"/>
                  <a:round/>
                  <a:headEnd/>
                  <a:tailEnd/>
                </a:ln>
              </p:spPr>
              <p:txBody>
                <a:bodyPr/>
                <a:lstStyle/>
                <a:p>
                  <a:endParaRPr lang="fr-FR"/>
                </a:p>
              </p:txBody>
            </p:sp>
            <p:sp>
              <p:nvSpPr>
                <p:cNvPr id="17311" name="Freeform 927"/>
                <p:cNvSpPr>
                  <a:spLocks/>
                </p:cNvSpPr>
                <p:nvPr/>
              </p:nvSpPr>
              <p:spPr bwMode="auto">
                <a:xfrm>
                  <a:off x="5088" y="24077"/>
                  <a:ext cx="31" cy="31"/>
                </a:xfrm>
                <a:custGeom>
                  <a:avLst/>
                  <a:gdLst/>
                  <a:ahLst/>
                  <a:cxnLst>
                    <a:cxn ang="0">
                      <a:pos x="0" y="31"/>
                    </a:cxn>
                    <a:cxn ang="0">
                      <a:pos x="31" y="16"/>
                    </a:cxn>
                    <a:cxn ang="0">
                      <a:pos x="15" y="0"/>
                    </a:cxn>
                    <a:cxn ang="0">
                      <a:pos x="0" y="31"/>
                    </a:cxn>
                  </a:cxnLst>
                  <a:rect l="0" t="0" r="r" b="b"/>
                  <a:pathLst>
                    <a:path w="31" h="31">
                      <a:moveTo>
                        <a:pt x="0" y="31"/>
                      </a:moveTo>
                      <a:lnTo>
                        <a:pt x="31" y="16"/>
                      </a:lnTo>
                      <a:lnTo>
                        <a:pt x="15" y="0"/>
                      </a:lnTo>
                      <a:lnTo>
                        <a:pt x="0" y="31"/>
                      </a:lnTo>
                      <a:close/>
                    </a:path>
                  </a:pathLst>
                </a:custGeom>
                <a:noFill/>
                <a:ln w="12700" cap="rnd">
                  <a:solidFill>
                    <a:srgbClr val="000000"/>
                  </a:solidFill>
                  <a:prstDash val="solid"/>
                  <a:round/>
                  <a:headEnd/>
                  <a:tailEnd/>
                </a:ln>
              </p:spPr>
              <p:txBody>
                <a:bodyPr/>
                <a:lstStyle/>
                <a:p>
                  <a:endParaRPr lang="fr-FR"/>
                </a:p>
              </p:txBody>
            </p:sp>
            <p:sp>
              <p:nvSpPr>
                <p:cNvPr id="17312" name="Freeform 928"/>
                <p:cNvSpPr>
                  <a:spLocks/>
                </p:cNvSpPr>
                <p:nvPr/>
              </p:nvSpPr>
              <p:spPr bwMode="auto">
                <a:xfrm>
                  <a:off x="5134" y="24099"/>
                  <a:ext cx="23" cy="33"/>
                </a:xfrm>
                <a:custGeom>
                  <a:avLst/>
                  <a:gdLst/>
                  <a:ahLst/>
                  <a:cxnLst>
                    <a:cxn ang="0">
                      <a:pos x="11" y="33"/>
                    </a:cxn>
                    <a:cxn ang="0">
                      <a:pos x="23" y="0"/>
                    </a:cxn>
                    <a:cxn ang="0">
                      <a:pos x="0" y="0"/>
                    </a:cxn>
                    <a:cxn ang="0">
                      <a:pos x="11" y="33"/>
                    </a:cxn>
                  </a:cxnLst>
                  <a:rect l="0" t="0" r="r" b="b"/>
                  <a:pathLst>
                    <a:path w="23" h="33">
                      <a:moveTo>
                        <a:pt x="11" y="33"/>
                      </a:moveTo>
                      <a:lnTo>
                        <a:pt x="23" y="0"/>
                      </a:lnTo>
                      <a:lnTo>
                        <a:pt x="0" y="0"/>
                      </a:lnTo>
                      <a:lnTo>
                        <a:pt x="11" y="33"/>
                      </a:lnTo>
                      <a:close/>
                    </a:path>
                  </a:pathLst>
                </a:custGeom>
                <a:noFill/>
                <a:ln w="12700" cap="rnd">
                  <a:solidFill>
                    <a:srgbClr val="000000"/>
                  </a:solidFill>
                  <a:prstDash val="solid"/>
                  <a:round/>
                  <a:headEnd/>
                  <a:tailEnd/>
                </a:ln>
              </p:spPr>
              <p:txBody>
                <a:bodyPr/>
                <a:lstStyle/>
                <a:p>
                  <a:endParaRPr lang="fr-FR"/>
                </a:p>
              </p:txBody>
            </p:sp>
            <p:sp>
              <p:nvSpPr>
                <p:cNvPr id="17313" name="Freeform 929"/>
                <p:cNvSpPr>
                  <a:spLocks/>
                </p:cNvSpPr>
                <p:nvPr/>
              </p:nvSpPr>
              <p:spPr bwMode="auto">
                <a:xfrm>
                  <a:off x="5172" y="24077"/>
                  <a:ext cx="32" cy="31"/>
                </a:xfrm>
                <a:custGeom>
                  <a:avLst/>
                  <a:gdLst/>
                  <a:ahLst/>
                  <a:cxnLst>
                    <a:cxn ang="0">
                      <a:pos x="32" y="31"/>
                    </a:cxn>
                    <a:cxn ang="0">
                      <a:pos x="16" y="0"/>
                    </a:cxn>
                    <a:cxn ang="0">
                      <a:pos x="0" y="16"/>
                    </a:cxn>
                    <a:cxn ang="0">
                      <a:pos x="32" y="31"/>
                    </a:cxn>
                  </a:cxnLst>
                  <a:rect l="0" t="0" r="r" b="b"/>
                  <a:pathLst>
                    <a:path w="32" h="31">
                      <a:moveTo>
                        <a:pt x="32" y="31"/>
                      </a:moveTo>
                      <a:lnTo>
                        <a:pt x="16" y="0"/>
                      </a:lnTo>
                      <a:lnTo>
                        <a:pt x="0" y="16"/>
                      </a:lnTo>
                      <a:lnTo>
                        <a:pt x="32" y="31"/>
                      </a:lnTo>
                      <a:close/>
                    </a:path>
                  </a:pathLst>
                </a:custGeom>
                <a:noFill/>
                <a:ln w="12700" cap="rnd">
                  <a:solidFill>
                    <a:srgbClr val="000000"/>
                  </a:solidFill>
                  <a:prstDash val="solid"/>
                  <a:round/>
                  <a:headEnd/>
                  <a:tailEnd/>
                </a:ln>
              </p:spPr>
              <p:txBody>
                <a:bodyPr/>
                <a:lstStyle/>
                <a:p>
                  <a:endParaRPr lang="fr-FR"/>
                </a:p>
              </p:txBody>
            </p:sp>
            <p:sp>
              <p:nvSpPr>
                <p:cNvPr id="17314" name="Oval 930"/>
                <p:cNvSpPr>
                  <a:spLocks noChangeArrowheads="1"/>
                </p:cNvSpPr>
                <p:nvPr/>
              </p:nvSpPr>
              <p:spPr bwMode="auto">
                <a:xfrm>
                  <a:off x="5104" y="24009"/>
                  <a:ext cx="83" cy="82"/>
                </a:xfrm>
                <a:prstGeom prst="ellipse">
                  <a:avLst/>
                </a:prstGeom>
                <a:noFill/>
                <a:ln w="12700" cap="rnd">
                  <a:solidFill>
                    <a:srgbClr val="000000"/>
                  </a:solidFill>
                  <a:round/>
                  <a:headEnd/>
                  <a:tailEnd/>
                </a:ln>
              </p:spPr>
              <p:txBody>
                <a:bodyPr/>
                <a:lstStyle/>
                <a:p>
                  <a:endParaRPr lang="fr-FR"/>
                </a:p>
              </p:txBody>
            </p:sp>
          </p:grpSp>
          <p:sp>
            <p:nvSpPr>
              <p:cNvPr id="17316" name="Rectangle 932"/>
              <p:cNvSpPr>
                <a:spLocks noChangeArrowheads="1"/>
              </p:cNvSpPr>
              <p:nvPr/>
            </p:nvSpPr>
            <p:spPr bwMode="auto">
              <a:xfrm>
                <a:off x="4409" y="21333"/>
                <a:ext cx="305" cy="182"/>
              </a:xfrm>
              <a:prstGeom prst="rect">
                <a:avLst/>
              </a:prstGeom>
              <a:noFill/>
              <a:ln w="9525">
                <a:noFill/>
                <a:miter lim="800000"/>
                <a:headEnd/>
                <a:tailEnd/>
              </a:ln>
            </p:spPr>
            <p:txBody>
              <a:bodyPr wrap="none" lIns="0" tIns="0" rIns="0" bIns="0">
                <a:spAutoFit/>
              </a:bodyPr>
              <a:lstStyle/>
              <a:p>
                <a:r>
                  <a:rPr lang="fr-FR" sz="1900">
                    <a:solidFill>
                      <a:srgbClr val="000000"/>
                    </a:solidFill>
                  </a:rPr>
                  <a:t>Univ</a:t>
                </a:r>
                <a:endParaRPr lang="fr-FR"/>
              </a:p>
            </p:txBody>
          </p:sp>
          <p:sp>
            <p:nvSpPr>
              <p:cNvPr id="17317" name="Rectangle 933"/>
              <p:cNvSpPr>
                <a:spLocks noChangeArrowheads="1"/>
              </p:cNvSpPr>
              <p:nvPr/>
            </p:nvSpPr>
            <p:spPr bwMode="auto">
              <a:xfrm>
                <a:off x="4751" y="21333"/>
                <a:ext cx="569" cy="182"/>
              </a:xfrm>
              <a:prstGeom prst="rect">
                <a:avLst/>
              </a:prstGeom>
              <a:noFill/>
              <a:ln w="9525">
                <a:noFill/>
                <a:miter lim="800000"/>
                <a:headEnd/>
                <a:tailEnd/>
              </a:ln>
            </p:spPr>
            <p:txBody>
              <a:bodyPr wrap="none" lIns="0" tIns="0" rIns="0" bIns="0">
                <a:spAutoFit/>
              </a:bodyPr>
              <a:lstStyle/>
              <a:p>
                <a:r>
                  <a:rPr lang="fr-FR" sz="1900">
                    <a:solidFill>
                      <a:srgbClr val="000000"/>
                    </a:solidFill>
                  </a:rPr>
                  <a:t>Reading</a:t>
                </a:r>
                <a:endParaRPr lang="fr-FR"/>
              </a:p>
            </p:txBody>
          </p:sp>
          <p:grpSp>
            <p:nvGrpSpPr>
              <p:cNvPr id="17336" name="Group 952"/>
              <p:cNvGrpSpPr>
                <a:grpSpLocks/>
              </p:cNvGrpSpPr>
              <p:nvPr/>
            </p:nvGrpSpPr>
            <p:grpSpPr bwMode="auto">
              <a:xfrm>
                <a:off x="6467" y="23602"/>
                <a:ext cx="164" cy="164"/>
                <a:chOff x="6467" y="23602"/>
                <a:chExt cx="164" cy="164"/>
              </a:xfrm>
            </p:grpSpPr>
            <p:sp>
              <p:nvSpPr>
                <p:cNvPr id="17318" name="Freeform 934"/>
                <p:cNvSpPr>
                  <a:spLocks/>
                </p:cNvSpPr>
                <p:nvPr/>
              </p:nvSpPr>
              <p:spPr bwMode="auto">
                <a:xfrm>
                  <a:off x="6598" y="23673"/>
                  <a:ext cx="33" cy="23"/>
                </a:xfrm>
                <a:custGeom>
                  <a:avLst/>
                  <a:gdLst/>
                  <a:ahLst/>
                  <a:cxnLst>
                    <a:cxn ang="0">
                      <a:pos x="33" y="11"/>
                    </a:cxn>
                    <a:cxn ang="0">
                      <a:pos x="0" y="0"/>
                    </a:cxn>
                    <a:cxn ang="0">
                      <a:pos x="0" y="23"/>
                    </a:cxn>
                    <a:cxn ang="0">
                      <a:pos x="33" y="11"/>
                    </a:cxn>
                  </a:cxnLst>
                  <a:rect l="0" t="0" r="r" b="b"/>
                  <a:pathLst>
                    <a:path w="33" h="23">
                      <a:moveTo>
                        <a:pt x="33" y="11"/>
                      </a:moveTo>
                      <a:lnTo>
                        <a:pt x="0" y="0"/>
                      </a:lnTo>
                      <a:lnTo>
                        <a:pt x="0" y="23"/>
                      </a:lnTo>
                      <a:lnTo>
                        <a:pt x="33" y="11"/>
                      </a:lnTo>
                      <a:close/>
                    </a:path>
                  </a:pathLst>
                </a:custGeom>
                <a:solidFill>
                  <a:srgbClr val="FFFF00"/>
                </a:solidFill>
                <a:ln w="9525">
                  <a:noFill/>
                  <a:round/>
                  <a:headEnd/>
                  <a:tailEnd/>
                </a:ln>
              </p:spPr>
              <p:txBody>
                <a:bodyPr/>
                <a:lstStyle/>
                <a:p>
                  <a:endParaRPr lang="fr-FR"/>
                </a:p>
              </p:txBody>
            </p:sp>
            <p:sp>
              <p:nvSpPr>
                <p:cNvPr id="17319" name="Freeform 935"/>
                <p:cNvSpPr>
                  <a:spLocks/>
                </p:cNvSpPr>
                <p:nvPr/>
              </p:nvSpPr>
              <p:spPr bwMode="auto">
                <a:xfrm>
                  <a:off x="6575" y="23626"/>
                  <a:ext cx="32" cy="32"/>
                </a:xfrm>
                <a:custGeom>
                  <a:avLst/>
                  <a:gdLst/>
                  <a:ahLst/>
                  <a:cxnLst>
                    <a:cxn ang="0">
                      <a:pos x="32" y="0"/>
                    </a:cxn>
                    <a:cxn ang="0">
                      <a:pos x="0" y="15"/>
                    </a:cxn>
                    <a:cxn ang="0">
                      <a:pos x="17" y="32"/>
                    </a:cxn>
                    <a:cxn ang="0">
                      <a:pos x="32" y="0"/>
                    </a:cxn>
                  </a:cxnLst>
                  <a:rect l="0" t="0" r="r" b="b"/>
                  <a:pathLst>
                    <a:path w="32" h="32">
                      <a:moveTo>
                        <a:pt x="32" y="0"/>
                      </a:moveTo>
                      <a:lnTo>
                        <a:pt x="0" y="15"/>
                      </a:lnTo>
                      <a:lnTo>
                        <a:pt x="17" y="32"/>
                      </a:lnTo>
                      <a:lnTo>
                        <a:pt x="32" y="0"/>
                      </a:lnTo>
                      <a:close/>
                    </a:path>
                  </a:pathLst>
                </a:custGeom>
                <a:solidFill>
                  <a:srgbClr val="FFFF00"/>
                </a:solidFill>
                <a:ln w="9525">
                  <a:noFill/>
                  <a:round/>
                  <a:headEnd/>
                  <a:tailEnd/>
                </a:ln>
              </p:spPr>
              <p:txBody>
                <a:bodyPr/>
                <a:lstStyle/>
                <a:p>
                  <a:endParaRPr lang="fr-FR"/>
                </a:p>
              </p:txBody>
            </p:sp>
            <p:sp>
              <p:nvSpPr>
                <p:cNvPr id="17320" name="Freeform 936"/>
                <p:cNvSpPr>
                  <a:spLocks/>
                </p:cNvSpPr>
                <p:nvPr/>
              </p:nvSpPr>
              <p:spPr bwMode="auto">
                <a:xfrm>
                  <a:off x="6537" y="23602"/>
                  <a:ext cx="23" cy="33"/>
                </a:xfrm>
                <a:custGeom>
                  <a:avLst/>
                  <a:gdLst/>
                  <a:ahLst/>
                  <a:cxnLst>
                    <a:cxn ang="0">
                      <a:pos x="12" y="0"/>
                    </a:cxn>
                    <a:cxn ang="0">
                      <a:pos x="0" y="33"/>
                    </a:cxn>
                    <a:cxn ang="0">
                      <a:pos x="23" y="33"/>
                    </a:cxn>
                    <a:cxn ang="0">
                      <a:pos x="12" y="0"/>
                    </a:cxn>
                  </a:cxnLst>
                  <a:rect l="0" t="0" r="r" b="b"/>
                  <a:pathLst>
                    <a:path w="23" h="33">
                      <a:moveTo>
                        <a:pt x="12" y="0"/>
                      </a:moveTo>
                      <a:lnTo>
                        <a:pt x="0" y="33"/>
                      </a:lnTo>
                      <a:lnTo>
                        <a:pt x="23" y="33"/>
                      </a:lnTo>
                      <a:lnTo>
                        <a:pt x="12" y="0"/>
                      </a:lnTo>
                      <a:close/>
                    </a:path>
                  </a:pathLst>
                </a:custGeom>
                <a:solidFill>
                  <a:srgbClr val="FFFF00"/>
                </a:solidFill>
                <a:ln w="9525">
                  <a:noFill/>
                  <a:round/>
                  <a:headEnd/>
                  <a:tailEnd/>
                </a:ln>
              </p:spPr>
              <p:txBody>
                <a:bodyPr/>
                <a:lstStyle/>
                <a:p>
                  <a:endParaRPr lang="fr-FR"/>
                </a:p>
              </p:txBody>
            </p:sp>
            <p:sp>
              <p:nvSpPr>
                <p:cNvPr id="17321" name="Freeform 937"/>
                <p:cNvSpPr>
                  <a:spLocks/>
                </p:cNvSpPr>
                <p:nvPr/>
              </p:nvSpPr>
              <p:spPr bwMode="auto">
                <a:xfrm>
                  <a:off x="6491" y="23626"/>
                  <a:ext cx="31" cy="32"/>
                </a:xfrm>
                <a:custGeom>
                  <a:avLst/>
                  <a:gdLst/>
                  <a:ahLst/>
                  <a:cxnLst>
                    <a:cxn ang="0">
                      <a:pos x="0" y="0"/>
                    </a:cxn>
                    <a:cxn ang="0">
                      <a:pos x="15" y="32"/>
                    </a:cxn>
                    <a:cxn ang="0">
                      <a:pos x="31" y="15"/>
                    </a:cxn>
                    <a:cxn ang="0">
                      <a:pos x="0" y="0"/>
                    </a:cxn>
                  </a:cxnLst>
                  <a:rect l="0" t="0" r="r" b="b"/>
                  <a:pathLst>
                    <a:path w="31" h="32">
                      <a:moveTo>
                        <a:pt x="0" y="0"/>
                      </a:moveTo>
                      <a:lnTo>
                        <a:pt x="15" y="32"/>
                      </a:lnTo>
                      <a:lnTo>
                        <a:pt x="31" y="15"/>
                      </a:lnTo>
                      <a:lnTo>
                        <a:pt x="0" y="0"/>
                      </a:lnTo>
                      <a:close/>
                    </a:path>
                  </a:pathLst>
                </a:custGeom>
                <a:solidFill>
                  <a:srgbClr val="FFFF00"/>
                </a:solidFill>
                <a:ln w="9525">
                  <a:noFill/>
                  <a:round/>
                  <a:headEnd/>
                  <a:tailEnd/>
                </a:ln>
              </p:spPr>
              <p:txBody>
                <a:bodyPr/>
                <a:lstStyle/>
                <a:p>
                  <a:endParaRPr lang="fr-FR"/>
                </a:p>
              </p:txBody>
            </p:sp>
            <p:sp>
              <p:nvSpPr>
                <p:cNvPr id="17322" name="Freeform 938"/>
                <p:cNvSpPr>
                  <a:spLocks/>
                </p:cNvSpPr>
                <p:nvPr/>
              </p:nvSpPr>
              <p:spPr bwMode="auto">
                <a:xfrm>
                  <a:off x="6467" y="23673"/>
                  <a:ext cx="33" cy="23"/>
                </a:xfrm>
                <a:custGeom>
                  <a:avLst/>
                  <a:gdLst/>
                  <a:ahLst/>
                  <a:cxnLst>
                    <a:cxn ang="0">
                      <a:pos x="0" y="11"/>
                    </a:cxn>
                    <a:cxn ang="0">
                      <a:pos x="33" y="23"/>
                    </a:cxn>
                    <a:cxn ang="0">
                      <a:pos x="33" y="0"/>
                    </a:cxn>
                    <a:cxn ang="0">
                      <a:pos x="0" y="11"/>
                    </a:cxn>
                  </a:cxnLst>
                  <a:rect l="0" t="0" r="r" b="b"/>
                  <a:pathLst>
                    <a:path w="33" h="23">
                      <a:moveTo>
                        <a:pt x="0" y="11"/>
                      </a:moveTo>
                      <a:lnTo>
                        <a:pt x="33" y="23"/>
                      </a:lnTo>
                      <a:lnTo>
                        <a:pt x="33" y="0"/>
                      </a:lnTo>
                      <a:lnTo>
                        <a:pt x="0" y="11"/>
                      </a:lnTo>
                      <a:close/>
                    </a:path>
                  </a:pathLst>
                </a:custGeom>
                <a:solidFill>
                  <a:srgbClr val="FFFF00"/>
                </a:solidFill>
                <a:ln w="9525">
                  <a:noFill/>
                  <a:round/>
                  <a:headEnd/>
                  <a:tailEnd/>
                </a:ln>
              </p:spPr>
              <p:txBody>
                <a:bodyPr/>
                <a:lstStyle/>
                <a:p>
                  <a:endParaRPr lang="fr-FR"/>
                </a:p>
              </p:txBody>
            </p:sp>
            <p:sp>
              <p:nvSpPr>
                <p:cNvPr id="17323" name="Freeform 939"/>
                <p:cNvSpPr>
                  <a:spLocks/>
                </p:cNvSpPr>
                <p:nvPr/>
              </p:nvSpPr>
              <p:spPr bwMode="auto">
                <a:xfrm>
                  <a:off x="6491" y="23711"/>
                  <a:ext cx="31" cy="31"/>
                </a:xfrm>
                <a:custGeom>
                  <a:avLst/>
                  <a:gdLst/>
                  <a:ahLst/>
                  <a:cxnLst>
                    <a:cxn ang="0">
                      <a:pos x="0" y="31"/>
                    </a:cxn>
                    <a:cxn ang="0">
                      <a:pos x="31" y="16"/>
                    </a:cxn>
                    <a:cxn ang="0">
                      <a:pos x="15" y="0"/>
                    </a:cxn>
                    <a:cxn ang="0">
                      <a:pos x="0" y="31"/>
                    </a:cxn>
                  </a:cxnLst>
                  <a:rect l="0" t="0" r="r" b="b"/>
                  <a:pathLst>
                    <a:path w="31" h="31">
                      <a:moveTo>
                        <a:pt x="0" y="31"/>
                      </a:moveTo>
                      <a:lnTo>
                        <a:pt x="31" y="16"/>
                      </a:lnTo>
                      <a:lnTo>
                        <a:pt x="15" y="0"/>
                      </a:lnTo>
                      <a:lnTo>
                        <a:pt x="0" y="31"/>
                      </a:lnTo>
                      <a:close/>
                    </a:path>
                  </a:pathLst>
                </a:custGeom>
                <a:solidFill>
                  <a:srgbClr val="FFFF00"/>
                </a:solidFill>
                <a:ln w="9525">
                  <a:noFill/>
                  <a:round/>
                  <a:headEnd/>
                  <a:tailEnd/>
                </a:ln>
              </p:spPr>
              <p:txBody>
                <a:bodyPr/>
                <a:lstStyle/>
                <a:p>
                  <a:endParaRPr lang="fr-FR"/>
                </a:p>
              </p:txBody>
            </p:sp>
            <p:sp>
              <p:nvSpPr>
                <p:cNvPr id="17324" name="Freeform 940"/>
                <p:cNvSpPr>
                  <a:spLocks/>
                </p:cNvSpPr>
                <p:nvPr/>
              </p:nvSpPr>
              <p:spPr bwMode="auto">
                <a:xfrm>
                  <a:off x="6537" y="23733"/>
                  <a:ext cx="23" cy="33"/>
                </a:xfrm>
                <a:custGeom>
                  <a:avLst/>
                  <a:gdLst/>
                  <a:ahLst/>
                  <a:cxnLst>
                    <a:cxn ang="0">
                      <a:pos x="12" y="33"/>
                    </a:cxn>
                    <a:cxn ang="0">
                      <a:pos x="23" y="0"/>
                    </a:cxn>
                    <a:cxn ang="0">
                      <a:pos x="0" y="0"/>
                    </a:cxn>
                    <a:cxn ang="0">
                      <a:pos x="12" y="33"/>
                    </a:cxn>
                  </a:cxnLst>
                  <a:rect l="0" t="0" r="r" b="b"/>
                  <a:pathLst>
                    <a:path w="23" h="33">
                      <a:moveTo>
                        <a:pt x="12" y="33"/>
                      </a:moveTo>
                      <a:lnTo>
                        <a:pt x="23" y="0"/>
                      </a:lnTo>
                      <a:lnTo>
                        <a:pt x="0" y="0"/>
                      </a:lnTo>
                      <a:lnTo>
                        <a:pt x="12" y="33"/>
                      </a:lnTo>
                      <a:close/>
                    </a:path>
                  </a:pathLst>
                </a:custGeom>
                <a:solidFill>
                  <a:srgbClr val="FFFF00"/>
                </a:solidFill>
                <a:ln w="9525">
                  <a:noFill/>
                  <a:round/>
                  <a:headEnd/>
                  <a:tailEnd/>
                </a:ln>
              </p:spPr>
              <p:txBody>
                <a:bodyPr/>
                <a:lstStyle/>
                <a:p>
                  <a:endParaRPr lang="fr-FR"/>
                </a:p>
              </p:txBody>
            </p:sp>
            <p:sp>
              <p:nvSpPr>
                <p:cNvPr id="17325" name="Freeform 941"/>
                <p:cNvSpPr>
                  <a:spLocks/>
                </p:cNvSpPr>
                <p:nvPr/>
              </p:nvSpPr>
              <p:spPr bwMode="auto">
                <a:xfrm>
                  <a:off x="6575" y="23711"/>
                  <a:ext cx="32" cy="31"/>
                </a:xfrm>
                <a:custGeom>
                  <a:avLst/>
                  <a:gdLst/>
                  <a:ahLst/>
                  <a:cxnLst>
                    <a:cxn ang="0">
                      <a:pos x="32" y="31"/>
                    </a:cxn>
                    <a:cxn ang="0">
                      <a:pos x="17" y="0"/>
                    </a:cxn>
                    <a:cxn ang="0">
                      <a:pos x="0" y="16"/>
                    </a:cxn>
                    <a:cxn ang="0">
                      <a:pos x="32" y="31"/>
                    </a:cxn>
                  </a:cxnLst>
                  <a:rect l="0" t="0" r="r" b="b"/>
                  <a:pathLst>
                    <a:path w="32" h="31">
                      <a:moveTo>
                        <a:pt x="32" y="31"/>
                      </a:moveTo>
                      <a:lnTo>
                        <a:pt x="17" y="0"/>
                      </a:lnTo>
                      <a:lnTo>
                        <a:pt x="0" y="16"/>
                      </a:lnTo>
                      <a:lnTo>
                        <a:pt x="32" y="31"/>
                      </a:lnTo>
                      <a:close/>
                    </a:path>
                  </a:pathLst>
                </a:custGeom>
                <a:solidFill>
                  <a:srgbClr val="FFFF00"/>
                </a:solidFill>
                <a:ln w="9525">
                  <a:noFill/>
                  <a:round/>
                  <a:headEnd/>
                  <a:tailEnd/>
                </a:ln>
              </p:spPr>
              <p:txBody>
                <a:bodyPr/>
                <a:lstStyle/>
                <a:p>
                  <a:endParaRPr lang="fr-FR"/>
                </a:p>
              </p:txBody>
            </p:sp>
            <p:sp>
              <p:nvSpPr>
                <p:cNvPr id="17326" name="Oval 942"/>
                <p:cNvSpPr>
                  <a:spLocks noChangeArrowheads="1"/>
                </p:cNvSpPr>
                <p:nvPr/>
              </p:nvSpPr>
              <p:spPr bwMode="auto">
                <a:xfrm>
                  <a:off x="6508" y="23643"/>
                  <a:ext cx="82" cy="82"/>
                </a:xfrm>
                <a:prstGeom prst="ellipse">
                  <a:avLst/>
                </a:prstGeom>
                <a:solidFill>
                  <a:srgbClr val="FFFF00"/>
                </a:solidFill>
                <a:ln w="0">
                  <a:solidFill>
                    <a:srgbClr val="000000"/>
                  </a:solidFill>
                  <a:round/>
                  <a:headEnd/>
                  <a:tailEnd/>
                </a:ln>
              </p:spPr>
              <p:txBody>
                <a:bodyPr/>
                <a:lstStyle/>
                <a:p>
                  <a:endParaRPr lang="fr-FR"/>
                </a:p>
              </p:txBody>
            </p:sp>
            <p:sp>
              <p:nvSpPr>
                <p:cNvPr id="17327" name="Freeform 943"/>
                <p:cNvSpPr>
                  <a:spLocks/>
                </p:cNvSpPr>
                <p:nvPr/>
              </p:nvSpPr>
              <p:spPr bwMode="auto">
                <a:xfrm>
                  <a:off x="6598" y="23673"/>
                  <a:ext cx="33" cy="23"/>
                </a:xfrm>
                <a:custGeom>
                  <a:avLst/>
                  <a:gdLst/>
                  <a:ahLst/>
                  <a:cxnLst>
                    <a:cxn ang="0">
                      <a:pos x="33" y="11"/>
                    </a:cxn>
                    <a:cxn ang="0">
                      <a:pos x="0" y="0"/>
                    </a:cxn>
                    <a:cxn ang="0">
                      <a:pos x="0" y="23"/>
                    </a:cxn>
                    <a:cxn ang="0">
                      <a:pos x="33" y="11"/>
                    </a:cxn>
                  </a:cxnLst>
                  <a:rect l="0" t="0" r="r" b="b"/>
                  <a:pathLst>
                    <a:path w="33" h="23">
                      <a:moveTo>
                        <a:pt x="33" y="11"/>
                      </a:moveTo>
                      <a:lnTo>
                        <a:pt x="0" y="0"/>
                      </a:lnTo>
                      <a:lnTo>
                        <a:pt x="0" y="23"/>
                      </a:lnTo>
                      <a:lnTo>
                        <a:pt x="33" y="11"/>
                      </a:lnTo>
                      <a:close/>
                    </a:path>
                  </a:pathLst>
                </a:custGeom>
                <a:noFill/>
                <a:ln w="12700" cap="rnd">
                  <a:solidFill>
                    <a:srgbClr val="000000"/>
                  </a:solidFill>
                  <a:prstDash val="solid"/>
                  <a:round/>
                  <a:headEnd/>
                  <a:tailEnd/>
                </a:ln>
              </p:spPr>
              <p:txBody>
                <a:bodyPr/>
                <a:lstStyle/>
                <a:p>
                  <a:endParaRPr lang="fr-FR"/>
                </a:p>
              </p:txBody>
            </p:sp>
            <p:sp>
              <p:nvSpPr>
                <p:cNvPr id="17328" name="Freeform 944"/>
                <p:cNvSpPr>
                  <a:spLocks/>
                </p:cNvSpPr>
                <p:nvPr/>
              </p:nvSpPr>
              <p:spPr bwMode="auto">
                <a:xfrm>
                  <a:off x="6575" y="23626"/>
                  <a:ext cx="32" cy="32"/>
                </a:xfrm>
                <a:custGeom>
                  <a:avLst/>
                  <a:gdLst/>
                  <a:ahLst/>
                  <a:cxnLst>
                    <a:cxn ang="0">
                      <a:pos x="32" y="0"/>
                    </a:cxn>
                    <a:cxn ang="0">
                      <a:pos x="0" y="15"/>
                    </a:cxn>
                    <a:cxn ang="0">
                      <a:pos x="17" y="32"/>
                    </a:cxn>
                    <a:cxn ang="0">
                      <a:pos x="32" y="0"/>
                    </a:cxn>
                  </a:cxnLst>
                  <a:rect l="0" t="0" r="r" b="b"/>
                  <a:pathLst>
                    <a:path w="32" h="32">
                      <a:moveTo>
                        <a:pt x="32" y="0"/>
                      </a:moveTo>
                      <a:lnTo>
                        <a:pt x="0" y="15"/>
                      </a:lnTo>
                      <a:lnTo>
                        <a:pt x="17" y="32"/>
                      </a:lnTo>
                      <a:lnTo>
                        <a:pt x="32" y="0"/>
                      </a:lnTo>
                      <a:close/>
                    </a:path>
                  </a:pathLst>
                </a:custGeom>
                <a:noFill/>
                <a:ln w="12700" cap="rnd">
                  <a:solidFill>
                    <a:srgbClr val="000000"/>
                  </a:solidFill>
                  <a:prstDash val="solid"/>
                  <a:round/>
                  <a:headEnd/>
                  <a:tailEnd/>
                </a:ln>
              </p:spPr>
              <p:txBody>
                <a:bodyPr/>
                <a:lstStyle/>
                <a:p>
                  <a:endParaRPr lang="fr-FR"/>
                </a:p>
              </p:txBody>
            </p:sp>
            <p:sp>
              <p:nvSpPr>
                <p:cNvPr id="17329" name="Freeform 945"/>
                <p:cNvSpPr>
                  <a:spLocks/>
                </p:cNvSpPr>
                <p:nvPr/>
              </p:nvSpPr>
              <p:spPr bwMode="auto">
                <a:xfrm>
                  <a:off x="6537" y="23602"/>
                  <a:ext cx="23" cy="33"/>
                </a:xfrm>
                <a:custGeom>
                  <a:avLst/>
                  <a:gdLst/>
                  <a:ahLst/>
                  <a:cxnLst>
                    <a:cxn ang="0">
                      <a:pos x="12" y="0"/>
                    </a:cxn>
                    <a:cxn ang="0">
                      <a:pos x="0" y="33"/>
                    </a:cxn>
                    <a:cxn ang="0">
                      <a:pos x="23" y="33"/>
                    </a:cxn>
                    <a:cxn ang="0">
                      <a:pos x="12" y="0"/>
                    </a:cxn>
                  </a:cxnLst>
                  <a:rect l="0" t="0" r="r" b="b"/>
                  <a:pathLst>
                    <a:path w="23" h="33">
                      <a:moveTo>
                        <a:pt x="12" y="0"/>
                      </a:moveTo>
                      <a:lnTo>
                        <a:pt x="0" y="33"/>
                      </a:lnTo>
                      <a:lnTo>
                        <a:pt x="23" y="33"/>
                      </a:lnTo>
                      <a:lnTo>
                        <a:pt x="12" y="0"/>
                      </a:lnTo>
                      <a:close/>
                    </a:path>
                  </a:pathLst>
                </a:custGeom>
                <a:noFill/>
                <a:ln w="12700" cap="rnd">
                  <a:solidFill>
                    <a:srgbClr val="000000"/>
                  </a:solidFill>
                  <a:prstDash val="solid"/>
                  <a:round/>
                  <a:headEnd/>
                  <a:tailEnd/>
                </a:ln>
              </p:spPr>
              <p:txBody>
                <a:bodyPr/>
                <a:lstStyle/>
                <a:p>
                  <a:endParaRPr lang="fr-FR"/>
                </a:p>
              </p:txBody>
            </p:sp>
            <p:sp>
              <p:nvSpPr>
                <p:cNvPr id="17330" name="Freeform 946"/>
                <p:cNvSpPr>
                  <a:spLocks/>
                </p:cNvSpPr>
                <p:nvPr/>
              </p:nvSpPr>
              <p:spPr bwMode="auto">
                <a:xfrm>
                  <a:off x="6491" y="23626"/>
                  <a:ext cx="31" cy="32"/>
                </a:xfrm>
                <a:custGeom>
                  <a:avLst/>
                  <a:gdLst/>
                  <a:ahLst/>
                  <a:cxnLst>
                    <a:cxn ang="0">
                      <a:pos x="0" y="0"/>
                    </a:cxn>
                    <a:cxn ang="0">
                      <a:pos x="15" y="32"/>
                    </a:cxn>
                    <a:cxn ang="0">
                      <a:pos x="31" y="15"/>
                    </a:cxn>
                    <a:cxn ang="0">
                      <a:pos x="0" y="0"/>
                    </a:cxn>
                  </a:cxnLst>
                  <a:rect l="0" t="0" r="r" b="b"/>
                  <a:pathLst>
                    <a:path w="31" h="32">
                      <a:moveTo>
                        <a:pt x="0" y="0"/>
                      </a:moveTo>
                      <a:lnTo>
                        <a:pt x="15" y="32"/>
                      </a:lnTo>
                      <a:lnTo>
                        <a:pt x="31" y="15"/>
                      </a:lnTo>
                      <a:lnTo>
                        <a:pt x="0" y="0"/>
                      </a:lnTo>
                      <a:close/>
                    </a:path>
                  </a:pathLst>
                </a:custGeom>
                <a:noFill/>
                <a:ln w="12700" cap="rnd">
                  <a:solidFill>
                    <a:srgbClr val="000000"/>
                  </a:solidFill>
                  <a:prstDash val="solid"/>
                  <a:round/>
                  <a:headEnd/>
                  <a:tailEnd/>
                </a:ln>
              </p:spPr>
              <p:txBody>
                <a:bodyPr/>
                <a:lstStyle/>
                <a:p>
                  <a:endParaRPr lang="fr-FR"/>
                </a:p>
              </p:txBody>
            </p:sp>
            <p:sp>
              <p:nvSpPr>
                <p:cNvPr id="17331" name="Freeform 947"/>
                <p:cNvSpPr>
                  <a:spLocks/>
                </p:cNvSpPr>
                <p:nvPr/>
              </p:nvSpPr>
              <p:spPr bwMode="auto">
                <a:xfrm>
                  <a:off x="6467" y="23673"/>
                  <a:ext cx="33" cy="23"/>
                </a:xfrm>
                <a:custGeom>
                  <a:avLst/>
                  <a:gdLst/>
                  <a:ahLst/>
                  <a:cxnLst>
                    <a:cxn ang="0">
                      <a:pos x="0" y="11"/>
                    </a:cxn>
                    <a:cxn ang="0">
                      <a:pos x="33" y="23"/>
                    </a:cxn>
                    <a:cxn ang="0">
                      <a:pos x="33" y="0"/>
                    </a:cxn>
                    <a:cxn ang="0">
                      <a:pos x="0" y="11"/>
                    </a:cxn>
                  </a:cxnLst>
                  <a:rect l="0" t="0" r="r" b="b"/>
                  <a:pathLst>
                    <a:path w="33" h="23">
                      <a:moveTo>
                        <a:pt x="0" y="11"/>
                      </a:moveTo>
                      <a:lnTo>
                        <a:pt x="33" y="23"/>
                      </a:lnTo>
                      <a:lnTo>
                        <a:pt x="33" y="0"/>
                      </a:lnTo>
                      <a:lnTo>
                        <a:pt x="0" y="11"/>
                      </a:lnTo>
                      <a:close/>
                    </a:path>
                  </a:pathLst>
                </a:custGeom>
                <a:noFill/>
                <a:ln w="12700" cap="rnd">
                  <a:solidFill>
                    <a:srgbClr val="000000"/>
                  </a:solidFill>
                  <a:prstDash val="solid"/>
                  <a:round/>
                  <a:headEnd/>
                  <a:tailEnd/>
                </a:ln>
              </p:spPr>
              <p:txBody>
                <a:bodyPr/>
                <a:lstStyle/>
                <a:p>
                  <a:endParaRPr lang="fr-FR"/>
                </a:p>
              </p:txBody>
            </p:sp>
            <p:sp>
              <p:nvSpPr>
                <p:cNvPr id="17332" name="Freeform 948"/>
                <p:cNvSpPr>
                  <a:spLocks/>
                </p:cNvSpPr>
                <p:nvPr/>
              </p:nvSpPr>
              <p:spPr bwMode="auto">
                <a:xfrm>
                  <a:off x="6491" y="23711"/>
                  <a:ext cx="31" cy="31"/>
                </a:xfrm>
                <a:custGeom>
                  <a:avLst/>
                  <a:gdLst/>
                  <a:ahLst/>
                  <a:cxnLst>
                    <a:cxn ang="0">
                      <a:pos x="0" y="31"/>
                    </a:cxn>
                    <a:cxn ang="0">
                      <a:pos x="31" y="16"/>
                    </a:cxn>
                    <a:cxn ang="0">
                      <a:pos x="15" y="0"/>
                    </a:cxn>
                    <a:cxn ang="0">
                      <a:pos x="0" y="31"/>
                    </a:cxn>
                  </a:cxnLst>
                  <a:rect l="0" t="0" r="r" b="b"/>
                  <a:pathLst>
                    <a:path w="31" h="31">
                      <a:moveTo>
                        <a:pt x="0" y="31"/>
                      </a:moveTo>
                      <a:lnTo>
                        <a:pt x="31" y="16"/>
                      </a:lnTo>
                      <a:lnTo>
                        <a:pt x="15" y="0"/>
                      </a:lnTo>
                      <a:lnTo>
                        <a:pt x="0" y="31"/>
                      </a:lnTo>
                      <a:close/>
                    </a:path>
                  </a:pathLst>
                </a:custGeom>
                <a:noFill/>
                <a:ln w="12700" cap="rnd">
                  <a:solidFill>
                    <a:srgbClr val="000000"/>
                  </a:solidFill>
                  <a:prstDash val="solid"/>
                  <a:round/>
                  <a:headEnd/>
                  <a:tailEnd/>
                </a:ln>
              </p:spPr>
              <p:txBody>
                <a:bodyPr/>
                <a:lstStyle/>
                <a:p>
                  <a:endParaRPr lang="fr-FR"/>
                </a:p>
              </p:txBody>
            </p:sp>
            <p:sp>
              <p:nvSpPr>
                <p:cNvPr id="17333" name="Freeform 949"/>
                <p:cNvSpPr>
                  <a:spLocks/>
                </p:cNvSpPr>
                <p:nvPr/>
              </p:nvSpPr>
              <p:spPr bwMode="auto">
                <a:xfrm>
                  <a:off x="6537" y="23733"/>
                  <a:ext cx="23" cy="33"/>
                </a:xfrm>
                <a:custGeom>
                  <a:avLst/>
                  <a:gdLst/>
                  <a:ahLst/>
                  <a:cxnLst>
                    <a:cxn ang="0">
                      <a:pos x="12" y="33"/>
                    </a:cxn>
                    <a:cxn ang="0">
                      <a:pos x="23" y="0"/>
                    </a:cxn>
                    <a:cxn ang="0">
                      <a:pos x="0" y="0"/>
                    </a:cxn>
                    <a:cxn ang="0">
                      <a:pos x="12" y="33"/>
                    </a:cxn>
                  </a:cxnLst>
                  <a:rect l="0" t="0" r="r" b="b"/>
                  <a:pathLst>
                    <a:path w="23" h="33">
                      <a:moveTo>
                        <a:pt x="12" y="33"/>
                      </a:moveTo>
                      <a:lnTo>
                        <a:pt x="23" y="0"/>
                      </a:lnTo>
                      <a:lnTo>
                        <a:pt x="0" y="0"/>
                      </a:lnTo>
                      <a:lnTo>
                        <a:pt x="12" y="33"/>
                      </a:lnTo>
                      <a:close/>
                    </a:path>
                  </a:pathLst>
                </a:custGeom>
                <a:noFill/>
                <a:ln w="12700" cap="rnd">
                  <a:solidFill>
                    <a:srgbClr val="000000"/>
                  </a:solidFill>
                  <a:prstDash val="solid"/>
                  <a:round/>
                  <a:headEnd/>
                  <a:tailEnd/>
                </a:ln>
              </p:spPr>
              <p:txBody>
                <a:bodyPr/>
                <a:lstStyle/>
                <a:p>
                  <a:endParaRPr lang="fr-FR"/>
                </a:p>
              </p:txBody>
            </p:sp>
            <p:sp>
              <p:nvSpPr>
                <p:cNvPr id="17334" name="Freeform 950"/>
                <p:cNvSpPr>
                  <a:spLocks/>
                </p:cNvSpPr>
                <p:nvPr/>
              </p:nvSpPr>
              <p:spPr bwMode="auto">
                <a:xfrm>
                  <a:off x="6575" y="23711"/>
                  <a:ext cx="32" cy="31"/>
                </a:xfrm>
                <a:custGeom>
                  <a:avLst/>
                  <a:gdLst/>
                  <a:ahLst/>
                  <a:cxnLst>
                    <a:cxn ang="0">
                      <a:pos x="32" y="31"/>
                    </a:cxn>
                    <a:cxn ang="0">
                      <a:pos x="17" y="0"/>
                    </a:cxn>
                    <a:cxn ang="0">
                      <a:pos x="0" y="16"/>
                    </a:cxn>
                    <a:cxn ang="0">
                      <a:pos x="32" y="31"/>
                    </a:cxn>
                  </a:cxnLst>
                  <a:rect l="0" t="0" r="r" b="b"/>
                  <a:pathLst>
                    <a:path w="32" h="31">
                      <a:moveTo>
                        <a:pt x="32" y="31"/>
                      </a:moveTo>
                      <a:lnTo>
                        <a:pt x="17" y="0"/>
                      </a:lnTo>
                      <a:lnTo>
                        <a:pt x="0" y="16"/>
                      </a:lnTo>
                      <a:lnTo>
                        <a:pt x="32" y="31"/>
                      </a:lnTo>
                      <a:close/>
                    </a:path>
                  </a:pathLst>
                </a:custGeom>
                <a:noFill/>
                <a:ln w="12700" cap="rnd">
                  <a:solidFill>
                    <a:srgbClr val="000000"/>
                  </a:solidFill>
                  <a:prstDash val="solid"/>
                  <a:round/>
                  <a:headEnd/>
                  <a:tailEnd/>
                </a:ln>
              </p:spPr>
              <p:txBody>
                <a:bodyPr/>
                <a:lstStyle/>
                <a:p>
                  <a:endParaRPr lang="fr-FR"/>
                </a:p>
              </p:txBody>
            </p:sp>
            <p:sp>
              <p:nvSpPr>
                <p:cNvPr id="17335" name="Oval 951"/>
                <p:cNvSpPr>
                  <a:spLocks noChangeArrowheads="1"/>
                </p:cNvSpPr>
                <p:nvPr/>
              </p:nvSpPr>
              <p:spPr bwMode="auto">
                <a:xfrm>
                  <a:off x="6508" y="23643"/>
                  <a:ext cx="82" cy="82"/>
                </a:xfrm>
                <a:prstGeom prst="ellipse">
                  <a:avLst/>
                </a:prstGeom>
                <a:noFill/>
                <a:ln w="12700" cap="rnd">
                  <a:solidFill>
                    <a:srgbClr val="000000"/>
                  </a:solidFill>
                  <a:round/>
                  <a:headEnd/>
                  <a:tailEnd/>
                </a:ln>
              </p:spPr>
              <p:txBody>
                <a:bodyPr/>
                <a:lstStyle/>
                <a:p>
                  <a:endParaRPr lang="fr-FR"/>
                </a:p>
              </p:txBody>
            </p:sp>
          </p:grpSp>
          <p:sp>
            <p:nvSpPr>
              <p:cNvPr id="17337" name="Rectangle 953"/>
              <p:cNvSpPr>
                <a:spLocks noChangeArrowheads="1"/>
              </p:cNvSpPr>
              <p:nvPr/>
            </p:nvSpPr>
            <p:spPr bwMode="auto">
              <a:xfrm>
                <a:off x="6791" y="20478"/>
                <a:ext cx="305" cy="182"/>
              </a:xfrm>
              <a:prstGeom prst="rect">
                <a:avLst/>
              </a:prstGeom>
              <a:noFill/>
              <a:ln w="9525">
                <a:noFill/>
                <a:miter lim="800000"/>
                <a:headEnd/>
                <a:tailEnd/>
              </a:ln>
            </p:spPr>
            <p:txBody>
              <a:bodyPr wrap="none" lIns="0" tIns="0" rIns="0" bIns="0">
                <a:spAutoFit/>
              </a:bodyPr>
              <a:lstStyle/>
              <a:p>
                <a:r>
                  <a:rPr lang="fr-FR" sz="1900">
                    <a:solidFill>
                      <a:srgbClr val="000000"/>
                    </a:solidFill>
                  </a:rPr>
                  <a:t>Univ</a:t>
                </a:r>
                <a:endParaRPr lang="fr-FR"/>
              </a:p>
            </p:txBody>
          </p:sp>
          <p:sp>
            <p:nvSpPr>
              <p:cNvPr id="17338" name="Rectangle 954"/>
              <p:cNvSpPr>
                <a:spLocks noChangeArrowheads="1"/>
              </p:cNvSpPr>
              <p:nvPr/>
            </p:nvSpPr>
            <p:spPr bwMode="auto">
              <a:xfrm>
                <a:off x="7133" y="20478"/>
                <a:ext cx="483" cy="182"/>
              </a:xfrm>
              <a:prstGeom prst="rect">
                <a:avLst/>
              </a:prstGeom>
              <a:noFill/>
              <a:ln w="9525">
                <a:noFill/>
                <a:miter lim="800000"/>
                <a:headEnd/>
                <a:tailEnd/>
              </a:ln>
            </p:spPr>
            <p:txBody>
              <a:bodyPr wrap="none" lIns="0" tIns="0" rIns="0" bIns="0">
                <a:spAutoFit/>
              </a:bodyPr>
              <a:lstStyle/>
              <a:p>
                <a:r>
                  <a:rPr lang="fr-FR" sz="1900">
                    <a:solidFill>
                      <a:srgbClr val="000000"/>
                    </a:solidFill>
                  </a:rPr>
                  <a:t>Aarhus</a:t>
                </a:r>
                <a:endParaRPr lang="fr-FR"/>
              </a:p>
            </p:txBody>
          </p:sp>
          <p:sp>
            <p:nvSpPr>
              <p:cNvPr id="17339" name="Rectangle 955"/>
              <p:cNvSpPr>
                <a:spLocks noChangeArrowheads="1"/>
              </p:cNvSpPr>
              <p:nvPr/>
            </p:nvSpPr>
            <p:spPr bwMode="auto">
              <a:xfrm>
                <a:off x="9596" y="24311"/>
                <a:ext cx="628" cy="182"/>
              </a:xfrm>
              <a:prstGeom prst="rect">
                <a:avLst/>
              </a:prstGeom>
              <a:noFill/>
              <a:ln w="9525">
                <a:noFill/>
                <a:miter lim="800000"/>
                <a:headEnd/>
                <a:tailEnd/>
              </a:ln>
            </p:spPr>
            <p:txBody>
              <a:bodyPr wrap="none" lIns="0" tIns="0" rIns="0" bIns="0">
                <a:spAutoFit/>
              </a:bodyPr>
              <a:lstStyle/>
              <a:p>
                <a:r>
                  <a:rPr lang="fr-FR" sz="1900">
                    <a:solidFill>
                      <a:srgbClr val="000000"/>
                    </a:solidFill>
                  </a:rPr>
                  <a:t>Technion</a:t>
                </a:r>
                <a:endParaRPr lang="fr-FR"/>
              </a:p>
            </p:txBody>
          </p:sp>
          <p:sp>
            <p:nvSpPr>
              <p:cNvPr id="17340" name="Rectangle 956"/>
              <p:cNvSpPr>
                <a:spLocks noChangeArrowheads="1"/>
              </p:cNvSpPr>
              <p:nvPr/>
            </p:nvSpPr>
            <p:spPr bwMode="auto">
              <a:xfrm>
                <a:off x="4085" y="24737"/>
                <a:ext cx="354" cy="182"/>
              </a:xfrm>
              <a:prstGeom prst="rect">
                <a:avLst/>
              </a:prstGeom>
              <a:noFill/>
              <a:ln w="9525">
                <a:noFill/>
                <a:miter lim="800000"/>
                <a:headEnd/>
                <a:tailEnd/>
              </a:ln>
            </p:spPr>
            <p:txBody>
              <a:bodyPr wrap="none" lIns="0" tIns="0" rIns="0" bIns="0">
                <a:spAutoFit/>
              </a:bodyPr>
              <a:lstStyle/>
              <a:p>
                <a:r>
                  <a:rPr lang="fr-FR" sz="1900">
                    <a:solidFill>
                      <a:srgbClr val="000000"/>
                    </a:solidFill>
                  </a:rPr>
                  <a:t>ITQB</a:t>
                </a:r>
                <a:endParaRPr lang="fr-FR"/>
              </a:p>
            </p:txBody>
          </p:sp>
          <p:sp>
            <p:nvSpPr>
              <p:cNvPr id="17341" name="Rectangle 957"/>
              <p:cNvSpPr>
                <a:spLocks noChangeArrowheads="1"/>
              </p:cNvSpPr>
              <p:nvPr/>
            </p:nvSpPr>
            <p:spPr bwMode="auto">
              <a:xfrm>
                <a:off x="8926" y="24873"/>
                <a:ext cx="313" cy="182"/>
              </a:xfrm>
              <a:prstGeom prst="rect">
                <a:avLst/>
              </a:prstGeom>
              <a:noFill/>
              <a:ln w="9525">
                <a:noFill/>
                <a:miter lim="800000"/>
                <a:headEnd/>
                <a:tailEnd/>
              </a:ln>
            </p:spPr>
            <p:txBody>
              <a:bodyPr wrap="none" lIns="0" tIns="0" rIns="0" bIns="0">
                <a:spAutoFit/>
              </a:bodyPr>
              <a:lstStyle/>
              <a:p>
                <a:r>
                  <a:rPr lang="fr-FR" sz="1900">
                    <a:solidFill>
                      <a:srgbClr val="000000"/>
                    </a:solidFill>
                  </a:rPr>
                  <a:t>Pom</a:t>
                </a:r>
                <a:endParaRPr lang="fr-FR"/>
              </a:p>
            </p:txBody>
          </p:sp>
          <p:sp>
            <p:nvSpPr>
              <p:cNvPr id="17342" name="Rectangle 958"/>
              <p:cNvSpPr>
                <a:spLocks noChangeArrowheads="1"/>
              </p:cNvSpPr>
              <p:nvPr/>
            </p:nvSpPr>
            <p:spPr bwMode="auto">
              <a:xfrm>
                <a:off x="9278" y="24873"/>
                <a:ext cx="339" cy="182"/>
              </a:xfrm>
              <a:prstGeom prst="rect">
                <a:avLst/>
              </a:prstGeom>
              <a:noFill/>
              <a:ln w="9525">
                <a:noFill/>
                <a:miter lim="800000"/>
                <a:headEnd/>
                <a:tailEnd/>
              </a:ln>
            </p:spPr>
            <p:txBody>
              <a:bodyPr wrap="none" lIns="0" tIns="0" rIns="0" bIns="0">
                <a:spAutoFit/>
              </a:bodyPr>
              <a:lstStyle/>
              <a:p>
                <a:r>
                  <a:rPr lang="fr-FR" sz="1900">
                    <a:solidFill>
                      <a:srgbClr val="000000"/>
                    </a:solidFill>
                  </a:rPr>
                  <a:t>Med </a:t>
                </a:r>
                <a:endParaRPr lang="fr-FR"/>
              </a:p>
            </p:txBody>
          </p:sp>
          <p:sp>
            <p:nvSpPr>
              <p:cNvPr id="17343" name="Rectangle 959"/>
              <p:cNvSpPr>
                <a:spLocks noChangeArrowheads="1"/>
              </p:cNvSpPr>
              <p:nvPr/>
            </p:nvSpPr>
            <p:spPr bwMode="auto">
              <a:xfrm>
                <a:off x="9611" y="24873"/>
                <a:ext cx="305" cy="182"/>
              </a:xfrm>
              <a:prstGeom prst="rect">
                <a:avLst/>
              </a:prstGeom>
              <a:noFill/>
              <a:ln w="9525">
                <a:noFill/>
                <a:miter lim="800000"/>
                <a:headEnd/>
                <a:tailEnd/>
              </a:ln>
            </p:spPr>
            <p:txBody>
              <a:bodyPr wrap="none" lIns="0" tIns="0" rIns="0" bIns="0">
                <a:spAutoFit/>
              </a:bodyPr>
              <a:lstStyle/>
              <a:p>
                <a:r>
                  <a:rPr lang="fr-FR" sz="1900">
                    <a:solidFill>
                      <a:srgbClr val="000000"/>
                    </a:solidFill>
                  </a:rPr>
                  <a:t>Univ</a:t>
                </a:r>
                <a:endParaRPr lang="fr-FR"/>
              </a:p>
            </p:txBody>
          </p:sp>
          <p:sp>
            <p:nvSpPr>
              <p:cNvPr id="17344" name="Rectangle 960"/>
              <p:cNvSpPr>
                <a:spLocks noChangeArrowheads="1"/>
              </p:cNvSpPr>
              <p:nvPr/>
            </p:nvSpPr>
            <p:spPr bwMode="auto">
              <a:xfrm>
                <a:off x="3616" y="20478"/>
                <a:ext cx="839" cy="182"/>
              </a:xfrm>
              <a:prstGeom prst="rect">
                <a:avLst/>
              </a:prstGeom>
              <a:noFill/>
              <a:ln w="9525">
                <a:noFill/>
                <a:miter lim="800000"/>
                <a:headEnd/>
                <a:tailEnd/>
              </a:ln>
            </p:spPr>
            <p:txBody>
              <a:bodyPr wrap="none" lIns="0" tIns="0" rIns="0" bIns="0">
                <a:spAutoFit/>
              </a:bodyPr>
              <a:lstStyle/>
              <a:p>
                <a:r>
                  <a:rPr lang="fr-FR" sz="1900">
                    <a:solidFill>
                      <a:srgbClr val="000000"/>
                    </a:solidFill>
                  </a:rPr>
                  <a:t>Manchester </a:t>
                </a:r>
                <a:endParaRPr lang="fr-FR"/>
              </a:p>
            </p:txBody>
          </p:sp>
          <p:sp>
            <p:nvSpPr>
              <p:cNvPr id="17345" name="Rectangle 961"/>
              <p:cNvSpPr>
                <a:spLocks noChangeArrowheads="1"/>
              </p:cNvSpPr>
              <p:nvPr/>
            </p:nvSpPr>
            <p:spPr bwMode="auto">
              <a:xfrm>
                <a:off x="4444" y="20478"/>
                <a:ext cx="305" cy="182"/>
              </a:xfrm>
              <a:prstGeom prst="rect">
                <a:avLst/>
              </a:prstGeom>
              <a:noFill/>
              <a:ln w="9525">
                <a:noFill/>
                <a:miter lim="800000"/>
                <a:headEnd/>
                <a:tailEnd/>
              </a:ln>
            </p:spPr>
            <p:txBody>
              <a:bodyPr wrap="none" lIns="0" tIns="0" rIns="0" bIns="0">
                <a:spAutoFit/>
              </a:bodyPr>
              <a:lstStyle/>
              <a:p>
                <a:r>
                  <a:rPr lang="fr-FR" sz="1900">
                    <a:solidFill>
                      <a:srgbClr val="000000"/>
                    </a:solidFill>
                  </a:rPr>
                  <a:t>Univ</a:t>
                </a:r>
                <a:endParaRPr lang="fr-FR"/>
              </a:p>
            </p:txBody>
          </p:sp>
          <p:sp>
            <p:nvSpPr>
              <p:cNvPr id="17346" name="Rectangle 962"/>
              <p:cNvSpPr>
                <a:spLocks noChangeArrowheads="1"/>
              </p:cNvSpPr>
              <p:nvPr/>
            </p:nvSpPr>
            <p:spPr bwMode="auto">
              <a:xfrm>
                <a:off x="3524" y="20770"/>
                <a:ext cx="856" cy="182"/>
              </a:xfrm>
              <a:prstGeom prst="rect">
                <a:avLst/>
              </a:prstGeom>
              <a:noFill/>
              <a:ln w="9525">
                <a:noFill/>
                <a:miter lim="800000"/>
                <a:headEnd/>
                <a:tailEnd/>
              </a:ln>
            </p:spPr>
            <p:txBody>
              <a:bodyPr wrap="none" lIns="0" tIns="0" rIns="0" bIns="0">
                <a:spAutoFit/>
              </a:bodyPr>
              <a:lstStyle/>
              <a:p>
                <a:r>
                  <a:rPr lang="fr-FR" sz="1900">
                    <a:solidFill>
                      <a:srgbClr val="000000"/>
                    </a:solidFill>
                  </a:rPr>
                  <a:t>Birmingham </a:t>
                </a:r>
                <a:endParaRPr lang="fr-FR"/>
              </a:p>
            </p:txBody>
          </p:sp>
          <p:sp>
            <p:nvSpPr>
              <p:cNvPr id="17347" name="Rectangle 963"/>
              <p:cNvSpPr>
                <a:spLocks noChangeArrowheads="1"/>
              </p:cNvSpPr>
              <p:nvPr/>
            </p:nvSpPr>
            <p:spPr bwMode="auto">
              <a:xfrm>
                <a:off x="4369" y="20770"/>
                <a:ext cx="305" cy="182"/>
              </a:xfrm>
              <a:prstGeom prst="rect">
                <a:avLst/>
              </a:prstGeom>
              <a:noFill/>
              <a:ln w="9525">
                <a:noFill/>
                <a:miter lim="800000"/>
                <a:headEnd/>
                <a:tailEnd/>
              </a:ln>
            </p:spPr>
            <p:txBody>
              <a:bodyPr wrap="none" lIns="0" tIns="0" rIns="0" bIns="0">
                <a:spAutoFit/>
              </a:bodyPr>
              <a:lstStyle/>
              <a:p>
                <a:r>
                  <a:rPr lang="fr-FR" sz="1900">
                    <a:solidFill>
                      <a:srgbClr val="000000"/>
                    </a:solidFill>
                  </a:rPr>
                  <a:t>Univ</a:t>
                </a:r>
                <a:endParaRPr lang="fr-FR"/>
              </a:p>
            </p:txBody>
          </p:sp>
          <p:sp>
            <p:nvSpPr>
              <p:cNvPr id="17348" name="Rectangle 964"/>
              <p:cNvSpPr>
                <a:spLocks noChangeArrowheads="1"/>
              </p:cNvSpPr>
              <p:nvPr/>
            </p:nvSpPr>
            <p:spPr bwMode="auto">
              <a:xfrm>
                <a:off x="6850" y="25286"/>
                <a:ext cx="245" cy="182"/>
              </a:xfrm>
              <a:prstGeom prst="rect">
                <a:avLst/>
              </a:prstGeom>
              <a:noFill/>
              <a:ln w="9525">
                <a:noFill/>
                <a:miter lim="800000"/>
                <a:headEnd/>
                <a:tailEnd/>
              </a:ln>
            </p:spPr>
            <p:txBody>
              <a:bodyPr wrap="none" lIns="0" tIns="0" rIns="0" bIns="0">
                <a:spAutoFit/>
              </a:bodyPr>
              <a:lstStyle/>
              <a:p>
                <a:r>
                  <a:rPr lang="fr-FR" sz="1900">
                    <a:solidFill>
                      <a:srgbClr val="000000"/>
                    </a:solidFill>
                  </a:rPr>
                  <a:t>Inst</a:t>
                </a:r>
                <a:endParaRPr lang="fr-FR"/>
              </a:p>
            </p:txBody>
          </p:sp>
          <p:sp>
            <p:nvSpPr>
              <p:cNvPr id="17349" name="Rectangle 965"/>
              <p:cNvSpPr>
                <a:spLocks noChangeArrowheads="1"/>
              </p:cNvSpPr>
              <p:nvPr/>
            </p:nvSpPr>
            <p:spPr bwMode="auto">
              <a:xfrm>
                <a:off x="7136" y="25286"/>
                <a:ext cx="636" cy="182"/>
              </a:xfrm>
              <a:prstGeom prst="rect">
                <a:avLst/>
              </a:prstGeom>
              <a:noFill/>
              <a:ln w="9525">
                <a:noFill/>
                <a:miter lim="800000"/>
                <a:headEnd/>
                <a:tailEnd/>
              </a:ln>
            </p:spPr>
            <p:txBody>
              <a:bodyPr wrap="none" lIns="0" tIns="0" rIns="0" bIns="0">
                <a:spAutoFit/>
              </a:bodyPr>
              <a:lstStyle/>
              <a:p>
                <a:r>
                  <a:rPr lang="fr-FR" sz="1900">
                    <a:solidFill>
                      <a:srgbClr val="000000"/>
                    </a:solidFill>
                  </a:rPr>
                  <a:t>Chemical</a:t>
                </a:r>
                <a:endParaRPr lang="fr-FR"/>
              </a:p>
            </p:txBody>
          </p:sp>
          <p:sp>
            <p:nvSpPr>
              <p:cNvPr id="17350" name="Rectangle 966"/>
              <p:cNvSpPr>
                <a:spLocks noChangeArrowheads="1"/>
              </p:cNvSpPr>
              <p:nvPr/>
            </p:nvSpPr>
            <p:spPr bwMode="auto">
              <a:xfrm>
                <a:off x="7803" y="25286"/>
                <a:ext cx="789" cy="182"/>
              </a:xfrm>
              <a:prstGeom prst="rect">
                <a:avLst/>
              </a:prstGeom>
              <a:noFill/>
              <a:ln w="9525">
                <a:noFill/>
                <a:miter lim="800000"/>
                <a:headEnd/>
                <a:tailEnd/>
              </a:ln>
            </p:spPr>
            <p:txBody>
              <a:bodyPr wrap="none" lIns="0" tIns="0" rIns="0" bIns="0">
                <a:spAutoFit/>
              </a:bodyPr>
              <a:lstStyle/>
              <a:p>
                <a:r>
                  <a:rPr lang="fr-FR" sz="1900">
                    <a:solidFill>
                      <a:srgbClr val="000000"/>
                    </a:solidFill>
                  </a:rPr>
                  <a:t>Technology</a:t>
                </a:r>
                <a:endParaRPr lang="fr-FR"/>
              </a:p>
            </p:txBody>
          </p:sp>
          <p:grpSp>
            <p:nvGrpSpPr>
              <p:cNvPr id="17369" name="Group 985"/>
              <p:cNvGrpSpPr>
                <a:grpSpLocks/>
              </p:cNvGrpSpPr>
              <p:nvPr/>
            </p:nvGrpSpPr>
            <p:grpSpPr bwMode="auto">
              <a:xfrm>
                <a:off x="6955" y="23316"/>
                <a:ext cx="164" cy="164"/>
                <a:chOff x="6955" y="23316"/>
                <a:chExt cx="164" cy="164"/>
              </a:xfrm>
            </p:grpSpPr>
            <p:sp>
              <p:nvSpPr>
                <p:cNvPr id="17351" name="Freeform 967"/>
                <p:cNvSpPr>
                  <a:spLocks/>
                </p:cNvSpPr>
                <p:nvPr/>
              </p:nvSpPr>
              <p:spPr bwMode="auto">
                <a:xfrm>
                  <a:off x="7086" y="23386"/>
                  <a:ext cx="33" cy="23"/>
                </a:xfrm>
                <a:custGeom>
                  <a:avLst/>
                  <a:gdLst/>
                  <a:ahLst/>
                  <a:cxnLst>
                    <a:cxn ang="0">
                      <a:pos x="33" y="12"/>
                    </a:cxn>
                    <a:cxn ang="0">
                      <a:pos x="0" y="0"/>
                    </a:cxn>
                    <a:cxn ang="0">
                      <a:pos x="0" y="23"/>
                    </a:cxn>
                    <a:cxn ang="0">
                      <a:pos x="33" y="12"/>
                    </a:cxn>
                  </a:cxnLst>
                  <a:rect l="0" t="0" r="r" b="b"/>
                  <a:pathLst>
                    <a:path w="33" h="23">
                      <a:moveTo>
                        <a:pt x="33" y="12"/>
                      </a:moveTo>
                      <a:lnTo>
                        <a:pt x="0" y="0"/>
                      </a:lnTo>
                      <a:lnTo>
                        <a:pt x="0" y="23"/>
                      </a:lnTo>
                      <a:lnTo>
                        <a:pt x="33" y="12"/>
                      </a:lnTo>
                      <a:close/>
                    </a:path>
                  </a:pathLst>
                </a:custGeom>
                <a:solidFill>
                  <a:srgbClr val="FFFF00"/>
                </a:solidFill>
                <a:ln w="9525">
                  <a:noFill/>
                  <a:round/>
                  <a:headEnd/>
                  <a:tailEnd/>
                </a:ln>
              </p:spPr>
              <p:txBody>
                <a:bodyPr/>
                <a:lstStyle/>
                <a:p>
                  <a:endParaRPr lang="fr-FR"/>
                </a:p>
              </p:txBody>
            </p:sp>
            <p:sp>
              <p:nvSpPr>
                <p:cNvPr id="17352" name="Freeform 968"/>
                <p:cNvSpPr>
                  <a:spLocks/>
                </p:cNvSpPr>
                <p:nvPr/>
              </p:nvSpPr>
              <p:spPr bwMode="auto">
                <a:xfrm>
                  <a:off x="7063" y="23340"/>
                  <a:ext cx="32" cy="31"/>
                </a:xfrm>
                <a:custGeom>
                  <a:avLst/>
                  <a:gdLst/>
                  <a:ahLst/>
                  <a:cxnLst>
                    <a:cxn ang="0">
                      <a:pos x="32" y="0"/>
                    </a:cxn>
                    <a:cxn ang="0">
                      <a:pos x="0" y="15"/>
                    </a:cxn>
                    <a:cxn ang="0">
                      <a:pos x="17" y="31"/>
                    </a:cxn>
                    <a:cxn ang="0">
                      <a:pos x="32" y="0"/>
                    </a:cxn>
                  </a:cxnLst>
                  <a:rect l="0" t="0" r="r" b="b"/>
                  <a:pathLst>
                    <a:path w="32" h="31">
                      <a:moveTo>
                        <a:pt x="32" y="0"/>
                      </a:moveTo>
                      <a:lnTo>
                        <a:pt x="0" y="15"/>
                      </a:lnTo>
                      <a:lnTo>
                        <a:pt x="17" y="31"/>
                      </a:lnTo>
                      <a:lnTo>
                        <a:pt x="32" y="0"/>
                      </a:lnTo>
                      <a:close/>
                    </a:path>
                  </a:pathLst>
                </a:custGeom>
                <a:solidFill>
                  <a:srgbClr val="FFFF00"/>
                </a:solidFill>
                <a:ln w="9525">
                  <a:noFill/>
                  <a:round/>
                  <a:headEnd/>
                  <a:tailEnd/>
                </a:ln>
              </p:spPr>
              <p:txBody>
                <a:bodyPr/>
                <a:lstStyle/>
                <a:p>
                  <a:endParaRPr lang="fr-FR"/>
                </a:p>
              </p:txBody>
            </p:sp>
            <p:sp>
              <p:nvSpPr>
                <p:cNvPr id="17353" name="Freeform 969"/>
                <p:cNvSpPr>
                  <a:spLocks/>
                </p:cNvSpPr>
                <p:nvPr/>
              </p:nvSpPr>
              <p:spPr bwMode="auto">
                <a:xfrm>
                  <a:off x="7025" y="23316"/>
                  <a:ext cx="24" cy="33"/>
                </a:xfrm>
                <a:custGeom>
                  <a:avLst/>
                  <a:gdLst/>
                  <a:ahLst/>
                  <a:cxnLst>
                    <a:cxn ang="0">
                      <a:pos x="12" y="0"/>
                    </a:cxn>
                    <a:cxn ang="0">
                      <a:pos x="0" y="33"/>
                    </a:cxn>
                    <a:cxn ang="0">
                      <a:pos x="24" y="33"/>
                    </a:cxn>
                    <a:cxn ang="0">
                      <a:pos x="12" y="0"/>
                    </a:cxn>
                  </a:cxnLst>
                  <a:rect l="0" t="0" r="r" b="b"/>
                  <a:pathLst>
                    <a:path w="24" h="33">
                      <a:moveTo>
                        <a:pt x="12" y="0"/>
                      </a:moveTo>
                      <a:lnTo>
                        <a:pt x="0" y="33"/>
                      </a:lnTo>
                      <a:lnTo>
                        <a:pt x="24" y="33"/>
                      </a:lnTo>
                      <a:lnTo>
                        <a:pt x="12" y="0"/>
                      </a:lnTo>
                      <a:close/>
                    </a:path>
                  </a:pathLst>
                </a:custGeom>
                <a:solidFill>
                  <a:srgbClr val="FFFF00"/>
                </a:solidFill>
                <a:ln w="9525">
                  <a:noFill/>
                  <a:round/>
                  <a:headEnd/>
                  <a:tailEnd/>
                </a:ln>
              </p:spPr>
              <p:txBody>
                <a:bodyPr/>
                <a:lstStyle/>
                <a:p>
                  <a:endParaRPr lang="fr-FR"/>
                </a:p>
              </p:txBody>
            </p:sp>
            <p:sp>
              <p:nvSpPr>
                <p:cNvPr id="17354" name="Freeform 970"/>
                <p:cNvSpPr>
                  <a:spLocks/>
                </p:cNvSpPr>
                <p:nvPr/>
              </p:nvSpPr>
              <p:spPr bwMode="auto">
                <a:xfrm>
                  <a:off x="6979" y="23340"/>
                  <a:ext cx="32" cy="31"/>
                </a:xfrm>
                <a:custGeom>
                  <a:avLst/>
                  <a:gdLst/>
                  <a:ahLst/>
                  <a:cxnLst>
                    <a:cxn ang="0">
                      <a:pos x="0" y="0"/>
                    </a:cxn>
                    <a:cxn ang="0">
                      <a:pos x="15" y="31"/>
                    </a:cxn>
                    <a:cxn ang="0">
                      <a:pos x="32" y="15"/>
                    </a:cxn>
                    <a:cxn ang="0">
                      <a:pos x="0" y="0"/>
                    </a:cxn>
                  </a:cxnLst>
                  <a:rect l="0" t="0" r="r" b="b"/>
                  <a:pathLst>
                    <a:path w="32" h="31">
                      <a:moveTo>
                        <a:pt x="0" y="0"/>
                      </a:moveTo>
                      <a:lnTo>
                        <a:pt x="15" y="31"/>
                      </a:lnTo>
                      <a:lnTo>
                        <a:pt x="32" y="15"/>
                      </a:lnTo>
                      <a:lnTo>
                        <a:pt x="0" y="0"/>
                      </a:lnTo>
                      <a:close/>
                    </a:path>
                  </a:pathLst>
                </a:custGeom>
                <a:solidFill>
                  <a:srgbClr val="FFFF00"/>
                </a:solidFill>
                <a:ln w="9525">
                  <a:noFill/>
                  <a:round/>
                  <a:headEnd/>
                  <a:tailEnd/>
                </a:ln>
              </p:spPr>
              <p:txBody>
                <a:bodyPr/>
                <a:lstStyle/>
                <a:p>
                  <a:endParaRPr lang="fr-FR"/>
                </a:p>
              </p:txBody>
            </p:sp>
            <p:sp>
              <p:nvSpPr>
                <p:cNvPr id="17355" name="Freeform 971"/>
                <p:cNvSpPr>
                  <a:spLocks/>
                </p:cNvSpPr>
                <p:nvPr/>
              </p:nvSpPr>
              <p:spPr bwMode="auto">
                <a:xfrm>
                  <a:off x="6955" y="23386"/>
                  <a:ext cx="33" cy="23"/>
                </a:xfrm>
                <a:custGeom>
                  <a:avLst/>
                  <a:gdLst/>
                  <a:ahLst/>
                  <a:cxnLst>
                    <a:cxn ang="0">
                      <a:pos x="0" y="12"/>
                    </a:cxn>
                    <a:cxn ang="0">
                      <a:pos x="33" y="23"/>
                    </a:cxn>
                    <a:cxn ang="0">
                      <a:pos x="33" y="0"/>
                    </a:cxn>
                    <a:cxn ang="0">
                      <a:pos x="0" y="12"/>
                    </a:cxn>
                  </a:cxnLst>
                  <a:rect l="0" t="0" r="r" b="b"/>
                  <a:pathLst>
                    <a:path w="33" h="23">
                      <a:moveTo>
                        <a:pt x="0" y="12"/>
                      </a:moveTo>
                      <a:lnTo>
                        <a:pt x="33" y="23"/>
                      </a:lnTo>
                      <a:lnTo>
                        <a:pt x="33" y="0"/>
                      </a:lnTo>
                      <a:lnTo>
                        <a:pt x="0" y="12"/>
                      </a:lnTo>
                      <a:close/>
                    </a:path>
                  </a:pathLst>
                </a:custGeom>
                <a:solidFill>
                  <a:srgbClr val="FFFF00"/>
                </a:solidFill>
                <a:ln w="9525">
                  <a:noFill/>
                  <a:round/>
                  <a:headEnd/>
                  <a:tailEnd/>
                </a:ln>
              </p:spPr>
              <p:txBody>
                <a:bodyPr/>
                <a:lstStyle/>
                <a:p>
                  <a:endParaRPr lang="fr-FR"/>
                </a:p>
              </p:txBody>
            </p:sp>
            <p:sp>
              <p:nvSpPr>
                <p:cNvPr id="17356" name="Freeform 972"/>
                <p:cNvSpPr>
                  <a:spLocks/>
                </p:cNvSpPr>
                <p:nvPr/>
              </p:nvSpPr>
              <p:spPr bwMode="auto">
                <a:xfrm>
                  <a:off x="6979" y="23424"/>
                  <a:ext cx="32" cy="32"/>
                </a:xfrm>
                <a:custGeom>
                  <a:avLst/>
                  <a:gdLst/>
                  <a:ahLst/>
                  <a:cxnLst>
                    <a:cxn ang="0">
                      <a:pos x="0" y="32"/>
                    </a:cxn>
                    <a:cxn ang="0">
                      <a:pos x="32" y="17"/>
                    </a:cxn>
                    <a:cxn ang="0">
                      <a:pos x="15" y="0"/>
                    </a:cxn>
                    <a:cxn ang="0">
                      <a:pos x="0" y="32"/>
                    </a:cxn>
                  </a:cxnLst>
                  <a:rect l="0" t="0" r="r" b="b"/>
                  <a:pathLst>
                    <a:path w="32" h="32">
                      <a:moveTo>
                        <a:pt x="0" y="32"/>
                      </a:moveTo>
                      <a:lnTo>
                        <a:pt x="32" y="17"/>
                      </a:lnTo>
                      <a:lnTo>
                        <a:pt x="15" y="0"/>
                      </a:lnTo>
                      <a:lnTo>
                        <a:pt x="0" y="32"/>
                      </a:lnTo>
                      <a:close/>
                    </a:path>
                  </a:pathLst>
                </a:custGeom>
                <a:solidFill>
                  <a:srgbClr val="FFFF00"/>
                </a:solidFill>
                <a:ln w="9525">
                  <a:noFill/>
                  <a:round/>
                  <a:headEnd/>
                  <a:tailEnd/>
                </a:ln>
              </p:spPr>
              <p:txBody>
                <a:bodyPr/>
                <a:lstStyle/>
                <a:p>
                  <a:endParaRPr lang="fr-FR"/>
                </a:p>
              </p:txBody>
            </p:sp>
            <p:sp>
              <p:nvSpPr>
                <p:cNvPr id="17357" name="Freeform 973"/>
                <p:cNvSpPr>
                  <a:spLocks/>
                </p:cNvSpPr>
                <p:nvPr/>
              </p:nvSpPr>
              <p:spPr bwMode="auto">
                <a:xfrm>
                  <a:off x="7025" y="23447"/>
                  <a:ext cx="24" cy="33"/>
                </a:xfrm>
                <a:custGeom>
                  <a:avLst/>
                  <a:gdLst/>
                  <a:ahLst/>
                  <a:cxnLst>
                    <a:cxn ang="0">
                      <a:pos x="12" y="33"/>
                    </a:cxn>
                    <a:cxn ang="0">
                      <a:pos x="24" y="0"/>
                    </a:cxn>
                    <a:cxn ang="0">
                      <a:pos x="0" y="0"/>
                    </a:cxn>
                    <a:cxn ang="0">
                      <a:pos x="12" y="33"/>
                    </a:cxn>
                  </a:cxnLst>
                  <a:rect l="0" t="0" r="r" b="b"/>
                  <a:pathLst>
                    <a:path w="24" h="33">
                      <a:moveTo>
                        <a:pt x="12" y="33"/>
                      </a:moveTo>
                      <a:lnTo>
                        <a:pt x="24" y="0"/>
                      </a:lnTo>
                      <a:lnTo>
                        <a:pt x="0" y="0"/>
                      </a:lnTo>
                      <a:lnTo>
                        <a:pt x="12" y="33"/>
                      </a:lnTo>
                      <a:close/>
                    </a:path>
                  </a:pathLst>
                </a:custGeom>
                <a:solidFill>
                  <a:srgbClr val="FFFF00"/>
                </a:solidFill>
                <a:ln w="9525">
                  <a:noFill/>
                  <a:round/>
                  <a:headEnd/>
                  <a:tailEnd/>
                </a:ln>
              </p:spPr>
              <p:txBody>
                <a:bodyPr/>
                <a:lstStyle/>
                <a:p>
                  <a:endParaRPr lang="fr-FR"/>
                </a:p>
              </p:txBody>
            </p:sp>
            <p:sp>
              <p:nvSpPr>
                <p:cNvPr id="17358" name="Freeform 974"/>
                <p:cNvSpPr>
                  <a:spLocks/>
                </p:cNvSpPr>
                <p:nvPr/>
              </p:nvSpPr>
              <p:spPr bwMode="auto">
                <a:xfrm>
                  <a:off x="7063" y="23424"/>
                  <a:ext cx="32" cy="32"/>
                </a:xfrm>
                <a:custGeom>
                  <a:avLst/>
                  <a:gdLst/>
                  <a:ahLst/>
                  <a:cxnLst>
                    <a:cxn ang="0">
                      <a:pos x="32" y="32"/>
                    </a:cxn>
                    <a:cxn ang="0">
                      <a:pos x="17" y="0"/>
                    </a:cxn>
                    <a:cxn ang="0">
                      <a:pos x="0" y="17"/>
                    </a:cxn>
                    <a:cxn ang="0">
                      <a:pos x="32" y="32"/>
                    </a:cxn>
                  </a:cxnLst>
                  <a:rect l="0" t="0" r="r" b="b"/>
                  <a:pathLst>
                    <a:path w="32" h="32">
                      <a:moveTo>
                        <a:pt x="32" y="32"/>
                      </a:moveTo>
                      <a:lnTo>
                        <a:pt x="17" y="0"/>
                      </a:lnTo>
                      <a:lnTo>
                        <a:pt x="0" y="17"/>
                      </a:lnTo>
                      <a:lnTo>
                        <a:pt x="32" y="32"/>
                      </a:lnTo>
                      <a:close/>
                    </a:path>
                  </a:pathLst>
                </a:custGeom>
                <a:solidFill>
                  <a:srgbClr val="FFFF00"/>
                </a:solidFill>
                <a:ln w="9525">
                  <a:noFill/>
                  <a:round/>
                  <a:headEnd/>
                  <a:tailEnd/>
                </a:ln>
              </p:spPr>
              <p:txBody>
                <a:bodyPr/>
                <a:lstStyle/>
                <a:p>
                  <a:endParaRPr lang="fr-FR"/>
                </a:p>
              </p:txBody>
            </p:sp>
            <p:sp>
              <p:nvSpPr>
                <p:cNvPr id="17359" name="Oval 975"/>
                <p:cNvSpPr>
                  <a:spLocks noChangeArrowheads="1"/>
                </p:cNvSpPr>
                <p:nvPr/>
              </p:nvSpPr>
              <p:spPr bwMode="auto">
                <a:xfrm>
                  <a:off x="6996" y="23357"/>
                  <a:ext cx="82" cy="82"/>
                </a:xfrm>
                <a:prstGeom prst="ellipse">
                  <a:avLst/>
                </a:prstGeom>
                <a:solidFill>
                  <a:srgbClr val="FFFF00"/>
                </a:solidFill>
                <a:ln w="0">
                  <a:solidFill>
                    <a:srgbClr val="000000"/>
                  </a:solidFill>
                  <a:round/>
                  <a:headEnd/>
                  <a:tailEnd/>
                </a:ln>
              </p:spPr>
              <p:txBody>
                <a:bodyPr/>
                <a:lstStyle/>
                <a:p>
                  <a:endParaRPr lang="fr-FR"/>
                </a:p>
              </p:txBody>
            </p:sp>
            <p:sp>
              <p:nvSpPr>
                <p:cNvPr id="17360" name="Freeform 976"/>
                <p:cNvSpPr>
                  <a:spLocks/>
                </p:cNvSpPr>
                <p:nvPr/>
              </p:nvSpPr>
              <p:spPr bwMode="auto">
                <a:xfrm>
                  <a:off x="7086" y="23386"/>
                  <a:ext cx="33" cy="23"/>
                </a:xfrm>
                <a:custGeom>
                  <a:avLst/>
                  <a:gdLst/>
                  <a:ahLst/>
                  <a:cxnLst>
                    <a:cxn ang="0">
                      <a:pos x="33" y="12"/>
                    </a:cxn>
                    <a:cxn ang="0">
                      <a:pos x="0" y="0"/>
                    </a:cxn>
                    <a:cxn ang="0">
                      <a:pos x="0" y="23"/>
                    </a:cxn>
                    <a:cxn ang="0">
                      <a:pos x="33" y="12"/>
                    </a:cxn>
                  </a:cxnLst>
                  <a:rect l="0" t="0" r="r" b="b"/>
                  <a:pathLst>
                    <a:path w="33" h="23">
                      <a:moveTo>
                        <a:pt x="33" y="12"/>
                      </a:moveTo>
                      <a:lnTo>
                        <a:pt x="0" y="0"/>
                      </a:lnTo>
                      <a:lnTo>
                        <a:pt x="0" y="23"/>
                      </a:lnTo>
                      <a:lnTo>
                        <a:pt x="33" y="12"/>
                      </a:lnTo>
                      <a:close/>
                    </a:path>
                  </a:pathLst>
                </a:custGeom>
                <a:noFill/>
                <a:ln w="12700" cap="rnd">
                  <a:solidFill>
                    <a:srgbClr val="000000"/>
                  </a:solidFill>
                  <a:prstDash val="solid"/>
                  <a:round/>
                  <a:headEnd/>
                  <a:tailEnd/>
                </a:ln>
              </p:spPr>
              <p:txBody>
                <a:bodyPr/>
                <a:lstStyle/>
                <a:p>
                  <a:endParaRPr lang="fr-FR"/>
                </a:p>
              </p:txBody>
            </p:sp>
            <p:sp>
              <p:nvSpPr>
                <p:cNvPr id="17361" name="Freeform 977"/>
                <p:cNvSpPr>
                  <a:spLocks/>
                </p:cNvSpPr>
                <p:nvPr/>
              </p:nvSpPr>
              <p:spPr bwMode="auto">
                <a:xfrm>
                  <a:off x="7063" y="23340"/>
                  <a:ext cx="32" cy="31"/>
                </a:xfrm>
                <a:custGeom>
                  <a:avLst/>
                  <a:gdLst/>
                  <a:ahLst/>
                  <a:cxnLst>
                    <a:cxn ang="0">
                      <a:pos x="32" y="0"/>
                    </a:cxn>
                    <a:cxn ang="0">
                      <a:pos x="0" y="15"/>
                    </a:cxn>
                    <a:cxn ang="0">
                      <a:pos x="17" y="31"/>
                    </a:cxn>
                    <a:cxn ang="0">
                      <a:pos x="32" y="0"/>
                    </a:cxn>
                  </a:cxnLst>
                  <a:rect l="0" t="0" r="r" b="b"/>
                  <a:pathLst>
                    <a:path w="32" h="31">
                      <a:moveTo>
                        <a:pt x="32" y="0"/>
                      </a:moveTo>
                      <a:lnTo>
                        <a:pt x="0" y="15"/>
                      </a:lnTo>
                      <a:lnTo>
                        <a:pt x="17" y="31"/>
                      </a:lnTo>
                      <a:lnTo>
                        <a:pt x="32" y="0"/>
                      </a:lnTo>
                      <a:close/>
                    </a:path>
                  </a:pathLst>
                </a:custGeom>
                <a:noFill/>
                <a:ln w="12700" cap="rnd">
                  <a:solidFill>
                    <a:srgbClr val="000000"/>
                  </a:solidFill>
                  <a:prstDash val="solid"/>
                  <a:round/>
                  <a:headEnd/>
                  <a:tailEnd/>
                </a:ln>
              </p:spPr>
              <p:txBody>
                <a:bodyPr/>
                <a:lstStyle/>
                <a:p>
                  <a:endParaRPr lang="fr-FR"/>
                </a:p>
              </p:txBody>
            </p:sp>
            <p:sp>
              <p:nvSpPr>
                <p:cNvPr id="17362" name="Freeform 978"/>
                <p:cNvSpPr>
                  <a:spLocks/>
                </p:cNvSpPr>
                <p:nvPr/>
              </p:nvSpPr>
              <p:spPr bwMode="auto">
                <a:xfrm>
                  <a:off x="7025" y="23316"/>
                  <a:ext cx="24" cy="33"/>
                </a:xfrm>
                <a:custGeom>
                  <a:avLst/>
                  <a:gdLst/>
                  <a:ahLst/>
                  <a:cxnLst>
                    <a:cxn ang="0">
                      <a:pos x="12" y="0"/>
                    </a:cxn>
                    <a:cxn ang="0">
                      <a:pos x="0" y="33"/>
                    </a:cxn>
                    <a:cxn ang="0">
                      <a:pos x="24" y="33"/>
                    </a:cxn>
                    <a:cxn ang="0">
                      <a:pos x="12" y="0"/>
                    </a:cxn>
                  </a:cxnLst>
                  <a:rect l="0" t="0" r="r" b="b"/>
                  <a:pathLst>
                    <a:path w="24" h="33">
                      <a:moveTo>
                        <a:pt x="12" y="0"/>
                      </a:moveTo>
                      <a:lnTo>
                        <a:pt x="0" y="33"/>
                      </a:lnTo>
                      <a:lnTo>
                        <a:pt x="24" y="33"/>
                      </a:lnTo>
                      <a:lnTo>
                        <a:pt x="12" y="0"/>
                      </a:lnTo>
                      <a:close/>
                    </a:path>
                  </a:pathLst>
                </a:custGeom>
                <a:noFill/>
                <a:ln w="12700" cap="rnd">
                  <a:solidFill>
                    <a:srgbClr val="000000"/>
                  </a:solidFill>
                  <a:prstDash val="solid"/>
                  <a:round/>
                  <a:headEnd/>
                  <a:tailEnd/>
                </a:ln>
              </p:spPr>
              <p:txBody>
                <a:bodyPr/>
                <a:lstStyle/>
                <a:p>
                  <a:endParaRPr lang="fr-FR"/>
                </a:p>
              </p:txBody>
            </p:sp>
            <p:sp>
              <p:nvSpPr>
                <p:cNvPr id="17363" name="Freeform 979"/>
                <p:cNvSpPr>
                  <a:spLocks/>
                </p:cNvSpPr>
                <p:nvPr/>
              </p:nvSpPr>
              <p:spPr bwMode="auto">
                <a:xfrm>
                  <a:off x="6979" y="23340"/>
                  <a:ext cx="32" cy="31"/>
                </a:xfrm>
                <a:custGeom>
                  <a:avLst/>
                  <a:gdLst/>
                  <a:ahLst/>
                  <a:cxnLst>
                    <a:cxn ang="0">
                      <a:pos x="0" y="0"/>
                    </a:cxn>
                    <a:cxn ang="0">
                      <a:pos x="15" y="31"/>
                    </a:cxn>
                    <a:cxn ang="0">
                      <a:pos x="32" y="15"/>
                    </a:cxn>
                    <a:cxn ang="0">
                      <a:pos x="0" y="0"/>
                    </a:cxn>
                  </a:cxnLst>
                  <a:rect l="0" t="0" r="r" b="b"/>
                  <a:pathLst>
                    <a:path w="32" h="31">
                      <a:moveTo>
                        <a:pt x="0" y="0"/>
                      </a:moveTo>
                      <a:lnTo>
                        <a:pt x="15" y="31"/>
                      </a:lnTo>
                      <a:lnTo>
                        <a:pt x="32" y="15"/>
                      </a:lnTo>
                      <a:lnTo>
                        <a:pt x="0" y="0"/>
                      </a:lnTo>
                      <a:close/>
                    </a:path>
                  </a:pathLst>
                </a:custGeom>
                <a:noFill/>
                <a:ln w="12700" cap="rnd">
                  <a:solidFill>
                    <a:srgbClr val="000000"/>
                  </a:solidFill>
                  <a:prstDash val="solid"/>
                  <a:round/>
                  <a:headEnd/>
                  <a:tailEnd/>
                </a:ln>
              </p:spPr>
              <p:txBody>
                <a:bodyPr/>
                <a:lstStyle/>
                <a:p>
                  <a:endParaRPr lang="fr-FR"/>
                </a:p>
              </p:txBody>
            </p:sp>
            <p:sp>
              <p:nvSpPr>
                <p:cNvPr id="17364" name="Freeform 980"/>
                <p:cNvSpPr>
                  <a:spLocks/>
                </p:cNvSpPr>
                <p:nvPr/>
              </p:nvSpPr>
              <p:spPr bwMode="auto">
                <a:xfrm>
                  <a:off x="6955" y="23386"/>
                  <a:ext cx="33" cy="23"/>
                </a:xfrm>
                <a:custGeom>
                  <a:avLst/>
                  <a:gdLst/>
                  <a:ahLst/>
                  <a:cxnLst>
                    <a:cxn ang="0">
                      <a:pos x="0" y="12"/>
                    </a:cxn>
                    <a:cxn ang="0">
                      <a:pos x="33" y="23"/>
                    </a:cxn>
                    <a:cxn ang="0">
                      <a:pos x="33" y="0"/>
                    </a:cxn>
                    <a:cxn ang="0">
                      <a:pos x="0" y="12"/>
                    </a:cxn>
                  </a:cxnLst>
                  <a:rect l="0" t="0" r="r" b="b"/>
                  <a:pathLst>
                    <a:path w="33" h="23">
                      <a:moveTo>
                        <a:pt x="0" y="12"/>
                      </a:moveTo>
                      <a:lnTo>
                        <a:pt x="33" y="23"/>
                      </a:lnTo>
                      <a:lnTo>
                        <a:pt x="33" y="0"/>
                      </a:lnTo>
                      <a:lnTo>
                        <a:pt x="0" y="12"/>
                      </a:lnTo>
                      <a:close/>
                    </a:path>
                  </a:pathLst>
                </a:custGeom>
                <a:noFill/>
                <a:ln w="12700" cap="rnd">
                  <a:solidFill>
                    <a:srgbClr val="000000"/>
                  </a:solidFill>
                  <a:prstDash val="solid"/>
                  <a:round/>
                  <a:headEnd/>
                  <a:tailEnd/>
                </a:ln>
              </p:spPr>
              <p:txBody>
                <a:bodyPr/>
                <a:lstStyle/>
                <a:p>
                  <a:endParaRPr lang="fr-FR"/>
                </a:p>
              </p:txBody>
            </p:sp>
            <p:sp>
              <p:nvSpPr>
                <p:cNvPr id="17365" name="Freeform 981"/>
                <p:cNvSpPr>
                  <a:spLocks/>
                </p:cNvSpPr>
                <p:nvPr/>
              </p:nvSpPr>
              <p:spPr bwMode="auto">
                <a:xfrm>
                  <a:off x="6979" y="23424"/>
                  <a:ext cx="32" cy="32"/>
                </a:xfrm>
                <a:custGeom>
                  <a:avLst/>
                  <a:gdLst/>
                  <a:ahLst/>
                  <a:cxnLst>
                    <a:cxn ang="0">
                      <a:pos x="0" y="32"/>
                    </a:cxn>
                    <a:cxn ang="0">
                      <a:pos x="32" y="17"/>
                    </a:cxn>
                    <a:cxn ang="0">
                      <a:pos x="15" y="0"/>
                    </a:cxn>
                    <a:cxn ang="0">
                      <a:pos x="0" y="32"/>
                    </a:cxn>
                  </a:cxnLst>
                  <a:rect l="0" t="0" r="r" b="b"/>
                  <a:pathLst>
                    <a:path w="32" h="32">
                      <a:moveTo>
                        <a:pt x="0" y="32"/>
                      </a:moveTo>
                      <a:lnTo>
                        <a:pt x="32" y="17"/>
                      </a:lnTo>
                      <a:lnTo>
                        <a:pt x="15" y="0"/>
                      </a:lnTo>
                      <a:lnTo>
                        <a:pt x="0" y="32"/>
                      </a:lnTo>
                      <a:close/>
                    </a:path>
                  </a:pathLst>
                </a:custGeom>
                <a:noFill/>
                <a:ln w="12700" cap="rnd">
                  <a:solidFill>
                    <a:srgbClr val="000000"/>
                  </a:solidFill>
                  <a:prstDash val="solid"/>
                  <a:round/>
                  <a:headEnd/>
                  <a:tailEnd/>
                </a:ln>
              </p:spPr>
              <p:txBody>
                <a:bodyPr/>
                <a:lstStyle/>
                <a:p>
                  <a:endParaRPr lang="fr-FR"/>
                </a:p>
              </p:txBody>
            </p:sp>
            <p:sp>
              <p:nvSpPr>
                <p:cNvPr id="17366" name="Freeform 982"/>
                <p:cNvSpPr>
                  <a:spLocks/>
                </p:cNvSpPr>
                <p:nvPr/>
              </p:nvSpPr>
              <p:spPr bwMode="auto">
                <a:xfrm>
                  <a:off x="7025" y="23447"/>
                  <a:ext cx="24" cy="33"/>
                </a:xfrm>
                <a:custGeom>
                  <a:avLst/>
                  <a:gdLst/>
                  <a:ahLst/>
                  <a:cxnLst>
                    <a:cxn ang="0">
                      <a:pos x="12" y="33"/>
                    </a:cxn>
                    <a:cxn ang="0">
                      <a:pos x="24" y="0"/>
                    </a:cxn>
                    <a:cxn ang="0">
                      <a:pos x="0" y="0"/>
                    </a:cxn>
                    <a:cxn ang="0">
                      <a:pos x="12" y="33"/>
                    </a:cxn>
                  </a:cxnLst>
                  <a:rect l="0" t="0" r="r" b="b"/>
                  <a:pathLst>
                    <a:path w="24" h="33">
                      <a:moveTo>
                        <a:pt x="12" y="33"/>
                      </a:moveTo>
                      <a:lnTo>
                        <a:pt x="24" y="0"/>
                      </a:lnTo>
                      <a:lnTo>
                        <a:pt x="0" y="0"/>
                      </a:lnTo>
                      <a:lnTo>
                        <a:pt x="12" y="33"/>
                      </a:lnTo>
                      <a:close/>
                    </a:path>
                  </a:pathLst>
                </a:custGeom>
                <a:noFill/>
                <a:ln w="12700" cap="rnd">
                  <a:solidFill>
                    <a:srgbClr val="000000"/>
                  </a:solidFill>
                  <a:prstDash val="solid"/>
                  <a:round/>
                  <a:headEnd/>
                  <a:tailEnd/>
                </a:ln>
              </p:spPr>
              <p:txBody>
                <a:bodyPr/>
                <a:lstStyle/>
                <a:p>
                  <a:endParaRPr lang="fr-FR"/>
                </a:p>
              </p:txBody>
            </p:sp>
            <p:sp>
              <p:nvSpPr>
                <p:cNvPr id="17367" name="Freeform 983"/>
                <p:cNvSpPr>
                  <a:spLocks/>
                </p:cNvSpPr>
                <p:nvPr/>
              </p:nvSpPr>
              <p:spPr bwMode="auto">
                <a:xfrm>
                  <a:off x="7063" y="23424"/>
                  <a:ext cx="32" cy="32"/>
                </a:xfrm>
                <a:custGeom>
                  <a:avLst/>
                  <a:gdLst/>
                  <a:ahLst/>
                  <a:cxnLst>
                    <a:cxn ang="0">
                      <a:pos x="32" y="32"/>
                    </a:cxn>
                    <a:cxn ang="0">
                      <a:pos x="17" y="0"/>
                    </a:cxn>
                    <a:cxn ang="0">
                      <a:pos x="0" y="17"/>
                    </a:cxn>
                    <a:cxn ang="0">
                      <a:pos x="32" y="32"/>
                    </a:cxn>
                  </a:cxnLst>
                  <a:rect l="0" t="0" r="r" b="b"/>
                  <a:pathLst>
                    <a:path w="32" h="32">
                      <a:moveTo>
                        <a:pt x="32" y="32"/>
                      </a:moveTo>
                      <a:lnTo>
                        <a:pt x="17" y="0"/>
                      </a:lnTo>
                      <a:lnTo>
                        <a:pt x="0" y="17"/>
                      </a:lnTo>
                      <a:lnTo>
                        <a:pt x="32" y="32"/>
                      </a:lnTo>
                      <a:close/>
                    </a:path>
                  </a:pathLst>
                </a:custGeom>
                <a:noFill/>
                <a:ln w="12700" cap="rnd">
                  <a:solidFill>
                    <a:srgbClr val="000000"/>
                  </a:solidFill>
                  <a:prstDash val="solid"/>
                  <a:round/>
                  <a:headEnd/>
                  <a:tailEnd/>
                </a:ln>
              </p:spPr>
              <p:txBody>
                <a:bodyPr/>
                <a:lstStyle/>
                <a:p>
                  <a:endParaRPr lang="fr-FR"/>
                </a:p>
              </p:txBody>
            </p:sp>
            <p:sp>
              <p:nvSpPr>
                <p:cNvPr id="17368" name="Oval 984"/>
                <p:cNvSpPr>
                  <a:spLocks noChangeArrowheads="1"/>
                </p:cNvSpPr>
                <p:nvPr/>
              </p:nvSpPr>
              <p:spPr bwMode="auto">
                <a:xfrm>
                  <a:off x="6996" y="23357"/>
                  <a:ext cx="82" cy="82"/>
                </a:xfrm>
                <a:prstGeom prst="ellipse">
                  <a:avLst/>
                </a:prstGeom>
                <a:noFill/>
                <a:ln w="12700" cap="rnd">
                  <a:solidFill>
                    <a:srgbClr val="000000"/>
                  </a:solidFill>
                  <a:round/>
                  <a:headEnd/>
                  <a:tailEnd/>
                </a:ln>
              </p:spPr>
              <p:txBody>
                <a:bodyPr/>
                <a:lstStyle/>
                <a:p>
                  <a:endParaRPr lang="fr-FR"/>
                </a:p>
              </p:txBody>
            </p:sp>
          </p:grpSp>
          <p:sp>
            <p:nvSpPr>
              <p:cNvPr id="17370" name="Rectangle 986"/>
              <p:cNvSpPr>
                <a:spLocks noChangeArrowheads="1"/>
              </p:cNvSpPr>
              <p:nvPr/>
            </p:nvSpPr>
            <p:spPr bwMode="auto">
              <a:xfrm>
                <a:off x="3738" y="24981"/>
                <a:ext cx="321" cy="182"/>
              </a:xfrm>
              <a:prstGeom prst="rect">
                <a:avLst/>
              </a:prstGeom>
              <a:noFill/>
              <a:ln w="9525">
                <a:noFill/>
                <a:miter lim="800000"/>
                <a:headEnd/>
                <a:tailEnd/>
              </a:ln>
            </p:spPr>
            <p:txBody>
              <a:bodyPr wrap="none" lIns="0" tIns="0" rIns="0" bIns="0">
                <a:spAutoFit/>
              </a:bodyPr>
              <a:lstStyle/>
              <a:p>
                <a:r>
                  <a:rPr lang="fr-FR" sz="1900">
                    <a:solidFill>
                      <a:srgbClr val="000000"/>
                    </a:solidFill>
                  </a:rPr>
                  <a:t>TNO</a:t>
                </a:r>
                <a:endParaRPr lang="fr-FR"/>
              </a:p>
            </p:txBody>
          </p:sp>
          <p:grpSp>
            <p:nvGrpSpPr>
              <p:cNvPr id="19105" name="Group 1697"/>
              <p:cNvGrpSpPr>
                <a:grpSpLocks/>
              </p:cNvGrpSpPr>
              <p:nvPr/>
            </p:nvGrpSpPr>
            <p:grpSpPr bwMode="auto">
              <a:xfrm>
                <a:off x="7031" y="22544"/>
                <a:ext cx="164" cy="164"/>
                <a:chOff x="6710" y="23968"/>
                <a:chExt cx="164" cy="164"/>
              </a:xfrm>
            </p:grpSpPr>
            <p:sp>
              <p:nvSpPr>
                <p:cNvPr id="19106" name="Freeform 1698"/>
                <p:cNvSpPr>
                  <a:spLocks/>
                </p:cNvSpPr>
                <p:nvPr/>
              </p:nvSpPr>
              <p:spPr bwMode="auto">
                <a:xfrm>
                  <a:off x="6841" y="24038"/>
                  <a:ext cx="33" cy="24"/>
                </a:xfrm>
                <a:custGeom>
                  <a:avLst/>
                  <a:gdLst/>
                  <a:ahLst/>
                  <a:cxnLst>
                    <a:cxn ang="0">
                      <a:pos x="33" y="12"/>
                    </a:cxn>
                    <a:cxn ang="0">
                      <a:pos x="0" y="0"/>
                    </a:cxn>
                    <a:cxn ang="0">
                      <a:pos x="0" y="24"/>
                    </a:cxn>
                    <a:cxn ang="0">
                      <a:pos x="33" y="12"/>
                    </a:cxn>
                  </a:cxnLst>
                  <a:rect l="0" t="0" r="r" b="b"/>
                  <a:pathLst>
                    <a:path w="33" h="24">
                      <a:moveTo>
                        <a:pt x="33" y="12"/>
                      </a:moveTo>
                      <a:lnTo>
                        <a:pt x="0" y="0"/>
                      </a:lnTo>
                      <a:lnTo>
                        <a:pt x="0" y="24"/>
                      </a:lnTo>
                      <a:lnTo>
                        <a:pt x="33" y="12"/>
                      </a:lnTo>
                      <a:close/>
                    </a:path>
                  </a:pathLst>
                </a:custGeom>
                <a:solidFill>
                  <a:srgbClr val="FFFF00"/>
                </a:solidFill>
                <a:ln w="9525">
                  <a:noFill/>
                  <a:round/>
                  <a:headEnd/>
                  <a:tailEnd/>
                </a:ln>
              </p:spPr>
              <p:txBody>
                <a:bodyPr/>
                <a:lstStyle/>
                <a:p>
                  <a:endParaRPr lang="fr-FR"/>
                </a:p>
              </p:txBody>
            </p:sp>
            <p:sp>
              <p:nvSpPr>
                <p:cNvPr id="19107" name="Freeform 1699"/>
                <p:cNvSpPr>
                  <a:spLocks/>
                </p:cNvSpPr>
                <p:nvPr/>
              </p:nvSpPr>
              <p:spPr bwMode="auto">
                <a:xfrm>
                  <a:off x="6818" y="23992"/>
                  <a:ext cx="32" cy="32"/>
                </a:xfrm>
                <a:custGeom>
                  <a:avLst/>
                  <a:gdLst/>
                  <a:ahLst/>
                  <a:cxnLst>
                    <a:cxn ang="0">
                      <a:pos x="32" y="0"/>
                    </a:cxn>
                    <a:cxn ang="0">
                      <a:pos x="0" y="15"/>
                    </a:cxn>
                    <a:cxn ang="0">
                      <a:pos x="17" y="32"/>
                    </a:cxn>
                    <a:cxn ang="0">
                      <a:pos x="32" y="0"/>
                    </a:cxn>
                  </a:cxnLst>
                  <a:rect l="0" t="0" r="r" b="b"/>
                  <a:pathLst>
                    <a:path w="32" h="32">
                      <a:moveTo>
                        <a:pt x="32" y="0"/>
                      </a:moveTo>
                      <a:lnTo>
                        <a:pt x="0" y="15"/>
                      </a:lnTo>
                      <a:lnTo>
                        <a:pt x="17" y="32"/>
                      </a:lnTo>
                      <a:lnTo>
                        <a:pt x="32" y="0"/>
                      </a:lnTo>
                      <a:close/>
                    </a:path>
                  </a:pathLst>
                </a:custGeom>
                <a:solidFill>
                  <a:srgbClr val="FFFF00"/>
                </a:solidFill>
                <a:ln w="9525">
                  <a:noFill/>
                  <a:round/>
                  <a:headEnd/>
                  <a:tailEnd/>
                </a:ln>
              </p:spPr>
              <p:txBody>
                <a:bodyPr/>
                <a:lstStyle/>
                <a:p>
                  <a:endParaRPr lang="fr-FR"/>
                </a:p>
              </p:txBody>
            </p:sp>
            <p:sp>
              <p:nvSpPr>
                <p:cNvPr id="19108" name="Freeform 1700"/>
                <p:cNvSpPr>
                  <a:spLocks/>
                </p:cNvSpPr>
                <p:nvPr/>
              </p:nvSpPr>
              <p:spPr bwMode="auto">
                <a:xfrm>
                  <a:off x="6781" y="23968"/>
                  <a:ext cx="23" cy="33"/>
                </a:xfrm>
                <a:custGeom>
                  <a:avLst/>
                  <a:gdLst/>
                  <a:ahLst/>
                  <a:cxnLst>
                    <a:cxn ang="0">
                      <a:pos x="11" y="0"/>
                    </a:cxn>
                    <a:cxn ang="0">
                      <a:pos x="0" y="33"/>
                    </a:cxn>
                    <a:cxn ang="0">
                      <a:pos x="23" y="33"/>
                    </a:cxn>
                    <a:cxn ang="0">
                      <a:pos x="11" y="0"/>
                    </a:cxn>
                  </a:cxnLst>
                  <a:rect l="0" t="0" r="r" b="b"/>
                  <a:pathLst>
                    <a:path w="23" h="33">
                      <a:moveTo>
                        <a:pt x="11" y="0"/>
                      </a:moveTo>
                      <a:lnTo>
                        <a:pt x="0" y="33"/>
                      </a:lnTo>
                      <a:lnTo>
                        <a:pt x="23" y="33"/>
                      </a:lnTo>
                      <a:lnTo>
                        <a:pt x="11" y="0"/>
                      </a:lnTo>
                      <a:close/>
                    </a:path>
                  </a:pathLst>
                </a:custGeom>
                <a:solidFill>
                  <a:srgbClr val="FFFF00"/>
                </a:solidFill>
                <a:ln w="9525">
                  <a:noFill/>
                  <a:round/>
                  <a:headEnd/>
                  <a:tailEnd/>
                </a:ln>
              </p:spPr>
              <p:txBody>
                <a:bodyPr/>
                <a:lstStyle/>
                <a:p>
                  <a:endParaRPr lang="fr-FR"/>
                </a:p>
              </p:txBody>
            </p:sp>
            <p:sp>
              <p:nvSpPr>
                <p:cNvPr id="19109" name="Freeform 1701"/>
                <p:cNvSpPr>
                  <a:spLocks/>
                </p:cNvSpPr>
                <p:nvPr/>
              </p:nvSpPr>
              <p:spPr bwMode="auto">
                <a:xfrm>
                  <a:off x="6734" y="23992"/>
                  <a:ext cx="32" cy="32"/>
                </a:xfrm>
                <a:custGeom>
                  <a:avLst/>
                  <a:gdLst/>
                  <a:ahLst/>
                  <a:cxnLst>
                    <a:cxn ang="0">
                      <a:pos x="0" y="0"/>
                    </a:cxn>
                    <a:cxn ang="0">
                      <a:pos x="15" y="32"/>
                    </a:cxn>
                    <a:cxn ang="0">
                      <a:pos x="32" y="15"/>
                    </a:cxn>
                    <a:cxn ang="0">
                      <a:pos x="0" y="0"/>
                    </a:cxn>
                  </a:cxnLst>
                  <a:rect l="0" t="0" r="r" b="b"/>
                  <a:pathLst>
                    <a:path w="32" h="32">
                      <a:moveTo>
                        <a:pt x="0" y="0"/>
                      </a:moveTo>
                      <a:lnTo>
                        <a:pt x="15" y="32"/>
                      </a:lnTo>
                      <a:lnTo>
                        <a:pt x="32" y="15"/>
                      </a:lnTo>
                      <a:lnTo>
                        <a:pt x="0" y="0"/>
                      </a:lnTo>
                      <a:close/>
                    </a:path>
                  </a:pathLst>
                </a:custGeom>
                <a:solidFill>
                  <a:srgbClr val="FFFF00"/>
                </a:solidFill>
                <a:ln w="9525">
                  <a:noFill/>
                  <a:round/>
                  <a:headEnd/>
                  <a:tailEnd/>
                </a:ln>
              </p:spPr>
              <p:txBody>
                <a:bodyPr/>
                <a:lstStyle/>
                <a:p>
                  <a:endParaRPr lang="fr-FR"/>
                </a:p>
              </p:txBody>
            </p:sp>
            <p:sp>
              <p:nvSpPr>
                <p:cNvPr id="19110" name="Freeform 1702"/>
                <p:cNvSpPr>
                  <a:spLocks/>
                </p:cNvSpPr>
                <p:nvPr/>
              </p:nvSpPr>
              <p:spPr bwMode="auto">
                <a:xfrm>
                  <a:off x="6710" y="24038"/>
                  <a:ext cx="33" cy="24"/>
                </a:xfrm>
                <a:custGeom>
                  <a:avLst/>
                  <a:gdLst/>
                  <a:ahLst/>
                  <a:cxnLst>
                    <a:cxn ang="0">
                      <a:pos x="0" y="12"/>
                    </a:cxn>
                    <a:cxn ang="0">
                      <a:pos x="33" y="24"/>
                    </a:cxn>
                    <a:cxn ang="0">
                      <a:pos x="33" y="0"/>
                    </a:cxn>
                    <a:cxn ang="0">
                      <a:pos x="0" y="12"/>
                    </a:cxn>
                  </a:cxnLst>
                  <a:rect l="0" t="0" r="r" b="b"/>
                  <a:pathLst>
                    <a:path w="33" h="24">
                      <a:moveTo>
                        <a:pt x="0" y="12"/>
                      </a:moveTo>
                      <a:lnTo>
                        <a:pt x="33" y="24"/>
                      </a:lnTo>
                      <a:lnTo>
                        <a:pt x="33" y="0"/>
                      </a:lnTo>
                      <a:lnTo>
                        <a:pt x="0" y="12"/>
                      </a:lnTo>
                      <a:close/>
                    </a:path>
                  </a:pathLst>
                </a:custGeom>
                <a:solidFill>
                  <a:srgbClr val="FFFF00"/>
                </a:solidFill>
                <a:ln w="9525">
                  <a:noFill/>
                  <a:round/>
                  <a:headEnd/>
                  <a:tailEnd/>
                </a:ln>
              </p:spPr>
              <p:txBody>
                <a:bodyPr/>
                <a:lstStyle/>
                <a:p>
                  <a:endParaRPr lang="fr-FR"/>
                </a:p>
              </p:txBody>
            </p:sp>
            <p:sp>
              <p:nvSpPr>
                <p:cNvPr id="19111" name="Freeform 1703"/>
                <p:cNvSpPr>
                  <a:spLocks/>
                </p:cNvSpPr>
                <p:nvPr/>
              </p:nvSpPr>
              <p:spPr bwMode="auto">
                <a:xfrm>
                  <a:off x="6734" y="24077"/>
                  <a:ext cx="32" cy="31"/>
                </a:xfrm>
                <a:custGeom>
                  <a:avLst/>
                  <a:gdLst/>
                  <a:ahLst/>
                  <a:cxnLst>
                    <a:cxn ang="0">
                      <a:pos x="0" y="31"/>
                    </a:cxn>
                    <a:cxn ang="0">
                      <a:pos x="32" y="16"/>
                    </a:cxn>
                    <a:cxn ang="0">
                      <a:pos x="15" y="0"/>
                    </a:cxn>
                    <a:cxn ang="0">
                      <a:pos x="0" y="31"/>
                    </a:cxn>
                  </a:cxnLst>
                  <a:rect l="0" t="0" r="r" b="b"/>
                  <a:pathLst>
                    <a:path w="32" h="31">
                      <a:moveTo>
                        <a:pt x="0" y="31"/>
                      </a:moveTo>
                      <a:lnTo>
                        <a:pt x="32" y="16"/>
                      </a:lnTo>
                      <a:lnTo>
                        <a:pt x="15" y="0"/>
                      </a:lnTo>
                      <a:lnTo>
                        <a:pt x="0" y="31"/>
                      </a:lnTo>
                      <a:close/>
                    </a:path>
                  </a:pathLst>
                </a:custGeom>
                <a:solidFill>
                  <a:srgbClr val="FFFF00"/>
                </a:solidFill>
                <a:ln w="9525">
                  <a:noFill/>
                  <a:round/>
                  <a:headEnd/>
                  <a:tailEnd/>
                </a:ln>
              </p:spPr>
              <p:txBody>
                <a:bodyPr/>
                <a:lstStyle/>
                <a:p>
                  <a:endParaRPr lang="fr-FR"/>
                </a:p>
              </p:txBody>
            </p:sp>
            <p:sp>
              <p:nvSpPr>
                <p:cNvPr id="19112" name="Freeform 1704"/>
                <p:cNvSpPr>
                  <a:spLocks/>
                </p:cNvSpPr>
                <p:nvPr/>
              </p:nvSpPr>
              <p:spPr bwMode="auto">
                <a:xfrm>
                  <a:off x="6781" y="24099"/>
                  <a:ext cx="23" cy="33"/>
                </a:xfrm>
                <a:custGeom>
                  <a:avLst/>
                  <a:gdLst/>
                  <a:ahLst/>
                  <a:cxnLst>
                    <a:cxn ang="0">
                      <a:pos x="11" y="33"/>
                    </a:cxn>
                    <a:cxn ang="0">
                      <a:pos x="23" y="0"/>
                    </a:cxn>
                    <a:cxn ang="0">
                      <a:pos x="0" y="0"/>
                    </a:cxn>
                    <a:cxn ang="0">
                      <a:pos x="11" y="33"/>
                    </a:cxn>
                  </a:cxnLst>
                  <a:rect l="0" t="0" r="r" b="b"/>
                  <a:pathLst>
                    <a:path w="23" h="33">
                      <a:moveTo>
                        <a:pt x="11" y="33"/>
                      </a:moveTo>
                      <a:lnTo>
                        <a:pt x="23" y="0"/>
                      </a:lnTo>
                      <a:lnTo>
                        <a:pt x="0" y="0"/>
                      </a:lnTo>
                      <a:lnTo>
                        <a:pt x="11" y="33"/>
                      </a:lnTo>
                      <a:close/>
                    </a:path>
                  </a:pathLst>
                </a:custGeom>
                <a:solidFill>
                  <a:srgbClr val="FFFF00"/>
                </a:solidFill>
                <a:ln w="9525">
                  <a:noFill/>
                  <a:round/>
                  <a:headEnd/>
                  <a:tailEnd/>
                </a:ln>
              </p:spPr>
              <p:txBody>
                <a:bodyPr/>
                <a:lstStyle/>
                <a:p>
                  <a:endParaRPr lang="fr-FR"/>
                </a:p>
              </p:txBody>
            </p:sp>
            <p:sp>
              <p:nvSpPr>
                <p:cNvPr id="19113" name="Freeform 1705"/>
                <p:cNvSpPr>
                  <a:spLocks/>
                </p:cNvSpPr>
                <p:nvPr/>
              </p:nvSpPr>
              <p:spPr bwMode="auto">
                <a:xfrm>
                  <a:off x="6818" y="24077"/>
                  <a:ext cx="32" cy="31"/>
                </a:xfrm>
                <a:custGeom>
                  <a:avLst/>
                  <a:gdLst/>
                  <a:ahLst/>
                  <a:cxnLst>
                    <a:cxn ang="0">
                      <a:pos x="32" y="31"/>
                    </a:cxn>
                    <a:cxn ang="0">
                      <a:pos x="17" y="0"/>
                    </a:cxn>
                    <a:cxn ang="0">
                      <a:pos x="0" y="16"/>
                    </a:cxn>
                    <a:cxn ang="0">
                      <a:pos x="32" y="31"/>
                    </a:cxn>
                  </a:cxnLst>
                  <a:rect l="0" t="0" r="r" b="b"/>
                  <a:pathLst>
                    <a:path w="32" h="31">
                      <a:moveTo>
                        <a:pt x="32" y="31"/>
                      </a:moveTo>
                      <a:lnTo>
                        <a:pt x="17" y="0"/>
                      </a:lnTo>
                      <a:lnTo>
                        <a:pt x="0" y="16"/>
                      </a:lnTo>
                      <a:lnTo>
                        <a:pt x="32" y="31"/>
                      </a:lnTo>
                      <a:close/>
                    </a:path>
                  </a:pathLst>
                </a:custGeom>
                <a:solidFill>
                  <a:srgbClr val="FFFF00"/>
                </a:solidFill>
                <a:ln w="9525">
                  <a:noFill/>
                  <a:round/>
                  <a:headEnd/>
                  <a:tailEnd/>
                </a:ln>
              </p:spPr>
              <p:txBody>
                <a:bodyPr/>
                <a:lstStyle/>
                <a:p>
                  <a:endParaRPr lang="fr-FR"/>
                </a:p>
              </p:txBody>
            </p:sp>
            <p:sp>
              <p:nvSpPr>
                <p:cNvPr id="19114" name="Oval 1706"/>
                <p:cNvSpPr>
                  <a:spLocks noChangeArrowheads="1"/>
                </p:cNvSpPr>
                <p:nvPr/>
              </p:nvSpPr>
              <p:spPr bwMode="auto">
                <a:xfrm>
                  <a:off x="6751" y="24009"/>
                  <a:ext cx="82" cy="82"/>
                </a:xfrm>
                <a:prstGeom prst="ellipse">
                  <a:avLst/>
                </a:prstGeom>
                <a:solidFill>
                  <a:srgbClr val="FFFF00"/>
                </a:solidFill>
                <a:ln w="0">
                  <a:solidFill>
                    <a:srgbClr val="000000"/>
                  </a:solidFill>
                  <a:round/>
                  <a:headEnd/>
                  <a:tailEnd/>
                </a:ln>
              </p:spPr>
              <p:txBody>
                <a:bodyPr/>
                <a:lstStyle/>
                <a:p>
                  <a:endParaRPr lang="fr-FR"/>
                </a:p>
              </p:txBody>
            </p:sp>
            <p:sp>
              <p:nvSpPr>
                <p:cNvPr id="19115" name="Freeform 1707"/>
                <p:cNvSpPr>
                  <a:spLocks/>
                </p:cNvSpPr>
                <p:nvPr/>
              </p:nvSpPr>
              <p:spPr bwMode="auto">
                <a:xfrm>
                  <a:off x="6841" y="24038"/>
                  <a:ext cx="33" cy="24"/>
                </a:xfrm>
                <a:custGeom>
                  <a:avLst/>
                  <a:gdLst/>
                  <a:ahLst/>
                  <a:cxnLst>
                    <a:cxn ang="0">
                      <a:pos x="33" y="12"/>
                    </a:cxn>
                    <a:cxn ang="0">
                      <a:pos x="0" y="0"/>
                    </a:cxn>
                    <a:cxn ang="0">
                      <a:pos x="0" y="24"/>
                    </a:cxn>
                    <a:cxn ang="0">
                      <a:pos x="33" y="12"/>
                    </a:cxn>
                  </a:cxnLst>
                  <a:rect l="0" t="0" r="r" b="b"/>
                  <a:pathLst>
                    <a:path w="33" h="24">
                      <a:moveTo>
                        <a:pt x="33" y="12"/>
                      </a:moveTo>
                      <a:lnTo>
                        <a:pt x="0" y="0"/>
                      </a:lnTo>
                      <a:lnTo>
                        <a:pt x="0" y="24"/>
                      </a:lnTo>
                      <a:lnTo>
                        <a:pt x="33" y="12"/>
                      </a:lnTo>
                      <a:close/>
                    </a:path>
                  </a:pathLst>
                </a:custGeom>
                <a:noFill/>
                <a:ln w="12700" cap="rnd">
                  <a:solidFill>
                    <a:srgbClr val="000000"/>
                  </a:solidFill>
                  <a:prstDash val="solid"/>
                  <a:round/>
                  <a:headEnd/>
                  <a:tailEnd/>
                </a:ln>
              </p:spPr>
              <p:txBody>
                <a:bodyPr/>
                <a:lstStyle/>
                <a:p>
                  <a:endParaRPr lang="fr-FR"/>
                </a:p>
              </p:txBody>
            </p:sp>
            <p:sp>
              <p:nvSpPr>
                <p:cNvPr id="19116" name="Freeform 1708"/>
                <p:cNvSpPr>
                  <a:spLocks/>
                </p:cNvSpPr>
                <p:nvPr/>
              </p:nvSpPr>
              <p:spPr bwMode="auto">
                <a:xfrm>
                  <a:off x="6818" y="23992"/>
                  <a:ext cx="32" cy="32"/>
                </a:xfrm>
                <a:custGeom>
                  <a:avLst/>
                  <a:gdLst/>
                  <a:ahLst/>
                  <a:cxnLst>
                    <a:cxn ang="0">
                      <a:pos x="32" y="0"/>
                    </a:cxn>
                    <a:cxn ang="0">
                      <a:pos x="0" y="15"/>
                    </a:cxn>
                    <a:cxn ang="0">
                      <a:pos x="17" y="32"/>
                    </a:cxn>
                    <a:cxn ang="0">
                      <a:pos x="32" y="0"/>
                    </a:cxn>
                  </a:cxnLst>
                  <a:rect l="0" t="0" r="r" b="b"/>
                  <a:pathLst>
                    <a:path w="32" h="32">
                      <a:moveTo>
                        <a:pt x="32" y="0"/>
                      </a:moveTo>
                      <a:lnTo>
                        <a:pt x="0" y="15"/>
                      </a:lnTo>
                      <a:lnTo>
                        <a:pt x="17" y="32"/>
                      </a:lnTo>
                      <a:lnTo>
                        <a:pt x="32" y="0"/>
                      </a:lnTo>
                      <a:close/>
                    </a:path>
                  </a:pathLst>
                </a:custGeom>
                <a:noFill/>
                <a:ln w="12700" cap="rnd">
                  <a:solidFill>
                    <a:srgbClr val="000000"/>
                  </a:solidFill>
                  <a:prstDash val="solid"/>
                  <a:round/>
                  <a:headEnd/>
                  <a:tailEnd/>
                </a:ln>
              </p:spPr>
              <p:txBody>
                <a:bodyPr/>
                <a:lstStyle/>
                <a:p>
                  <a:endParaRPr lang="fr-FR"/>
                </a:p>
              </p:txBody>
            </p:sp>
            <p:sp>
              <p:nvSpPr>
                <p:cNvPr id="19117" name="Freeform 1709"/>
                <p:cNvSpPr>
                  <a:spLocks/>
                </p:cNvSpPr>
                <p:nvPr/>
              </p:nvSpPr>
              <p:spPr bwMode="auto">
                <a:xfrm>
                  <a:off x="6781" y="23968"/>
                  <a:ext cx="23" cy="33"/>
                </a:xfrm>
                <a:custGeom>
                  <a:avLst/>
                  <a:gdLst/>
                  <a:ahLst/>
                  <a:cxnLst>
                    <a:cxn ang="0">
                      <a:pos x="11" y="0"/>
                    </a:cxn>
                    <a:cxn ang="0">
                      <a:pos x="0" y="33"/>
                    </a:cxn>
                    <a:cxn ang="0">
                      <a:pos x="23" y="33"/>
                    </a:cxn>
                    <a:cxn ang="0">
                      <a:pos x="11" y="0"/>
                    </a:cxn>
                  </a:cxnLst>
                  <a:rect l="0" t="0" r="r" b="b"/>
                  <a:pathLst>
                    <a:path w="23" h="33">
                      <a:moveTo>
                        <a:pt x="11" y="0"/>
                      </a:moveTo>
                      <a:lnTo>
                        <a:pt x="0" y="33"/>
                      </a:lnTo>
                      <a:lnTo>
                        <a:pt x="23" y="33"/>
                      </a:lnTo>
                      <a:lnTo>
                        <a:pt x="11" y="0"/>
                      </a:lnTo>
                      <a:close/>
                    </a:path>
                  </a:pathLst>
                </a:custGeom>
                <a:noFill/>
                <a:ln w="12700" cap="rnd">
                  <a:solidFill>
                    <a:srgbClr val="000000"/>
                  </a:solidFill>
                  <a:prstDash val="solid"/>
                  <a:round/>
                  <a:headEnd/>
                  <a:tailEnd/>
                </a:ln>
              </p:spPr>
              <p:txBody>
                <a:bodyPr/>
                <a:lstStyle/>
                <a:p>
                  <a:endParaRPr lang="fr-FR"/>
                </a:p>
              </p:txBody>
            </p:sp>
            <p:sp>
              <p:nvSpPr>
                <p:cNvPr id="19118" name="Freeform 1710"/>
                <p:cNvSpPr>
                  <a:spLocks/>
                </p:cNvSpPr>
                <p:nvPr/>
              </p:nvSpPr>
              <p:spPr bwMode="auto">
                <a:xfrm>
                  <a:off x="6734" y="23992"/>
                  <a:ext cx="32" cy="32"/>
                </a:xfrm>
                <a:custGeom>
                  <a:avLst/>
                  <a:gdLst/>
                  <a:ahLst/>
                  <a:cxnLst>
                    <a:cxn ang="0">
                      <a:pos x="0" y="0"/>
                    </a:cxn>
                    <a:cxn ang="0">
                      <a:pos x="15" y="32"/>
                    </a:cxn>
                    <a:cxn ang="0">
                      <a:pos x="32" y="15"/>
                    </a:cxn>
                    <a:cxn ang="0">
                      <a:pos x="0" y="0"/>
                    </a:cxn>
                  </a:cxnLst>
                  <a:rect l="0" t="0" r="r" b="b"/>
                  <a:pathLst>
                    <a:path w="32" h="32">
                      <a:moveTo>
                        <a:pt x="0" y="0"/>
                      </a:moveTo>
                      <a:lnTo>
                        <a:pt x="15" y="32"/>
                      </a:lnTo>
                      <a:lnTo>
                        <a:pt x="32" y="15"/>
                      </a:lnTo>
                      <a:lnTo>
                        <a:pt x="0" y="0"/>
                      </a:lnTo>
                      <a:close/>
                    </a:path>
                  </a:pathLst>
                </a:custGeom>
                <a:noFill/>
                <a:ln w="12700" cap="rnd">
                  <a:solidFill>
                    <a:srgbClr val="000000"/>
                  </a:solidFill>
                  <a:prstDash val="solid"/>
                  <a:round/>
                  <a:headEnd/>
                  <a:tailEnd/>
                </a:ln>
              </p:spPr>
              <p:txBody>
                <a:bodyPr/>
                <a:lstStyle/>
                <a:p>
                  <a:endParaRPr lang="fr-FR"/>
                </a:p>
              </p:txBody>
            </p:sp>
            <p:sp>
              <p:nvSpPr>
                <p:cNvPr id="19119" name="Freeform 1711"/>
                <p:cNvSpPr>
                  <a:spLocks/>
                </p:cNvSpPr>
                <p:nvPr/>
              </p:nvSpPr>
              <p:spPr bwMode="auto">
                <a:xfrm>
                  <a:off x="6710" y="24038"/>
                  <a:ext cx="33" cy="24"/>
                </a:xfrm>
                <a:custGeom>
                  <a:avLst/>
                  <a:gdLst/>
                  <a:ahLst/>
                  <a:cxnLst>
                    <a:cxn ang="0">
                      <a:pos x="0" y="12"/>
                    </a:cxn>
                    <a:cxn ang="0">
                      <a:pos x="33" y="24"/>
                    </a:cxn>
                    <a:cxn ang="0">
                      <a:pos x="33" y="0"/>
                    </a:cxn>
                    <a:cxn ang="0">
                      <a:pos x="0" y="12"/>
                    </a:cxn>
                  </a:cxnLst>
                  <a:rect l="0" t="0" r="r" b="b"/>
                  <a:pathLst>
                    <a:path w="33" h="24">
                      <a:moveTo>
                        <a:pt x="0" y="12"/>
                      </a:moveTo>
                      <a:lnTo>
                        <a:pt x="33" y="24"/>
                      </a:lnTo>
                      <a:lnTo>
                        <a:pt x="33" y="0"/>
                      </a:lnTo>
                      <a:lnTo>
                        <a:pt x="0" y="12"/>
                      </a:lnTo>
                      <a:close/>
                    </a:path>
                  </a:pathLst>
                </a:custGeom>
                <a:noFill/>
                <a:ln w="12700" cap="rnd">
                  <a:solidFill>
                    <a:srgbClr val="000000"/>
                  </a:solidFill>
                  <a:prstDash val="solid"/>
                  <a:round/>
                  <a:headEnd/>
                  <a:tailEnd/>
                </a:ln>
              </p:spPr>
              <p:txBody>
                <a:bodyPr/>
                <a:lstStyle/>
                <a:p>
                  <a:endParaRPr lang="fr-FR"/>
                </a:p>
              </p:txBody>
            </p:sp>
            <p:sp>
              <p:nvSpPr>
                <p:cNvPr id="19120" name="Freeform 1712"/>
                <p:cNvSpPr>
                  <a:spLocks/>
                </p:cNvSpPr>
                <p:nvPr/>
              </p:nvSpPr>
              <p:spPr bwMode="auto">
                <a:xfrm>
                  <a:off x="6734" y="24077"/>
                  <a:ext cx="32" cy="31"/>
                </a:xfrm>
                <a:custGeom>
                  <a:avLst/>
                  <a:gdLst/>
                  <a:ahLst/>
                  <a:cxnLst>
                    <a:cxn ang="0">
                      <a:pos x="0" y="31"/>
                    </a:cxn>
                    <a:cxn ang="0">
                      <a:pos x="32" y="16"/>
                    </a:cxn>
                    <a:cxn ang="0">
                      <a:pos x="15" y="0"/>
                    </a:cxn>
                    <a:cxn ang="0">
                      <a:pos x="0" y="31"/>
                    </a:cxn>
                  </a:cxnLst>
                  <a:rect l="0" t="0" r="r" b="b"/>
                  <a:pathLst>
                    <a:path w="32" h="31">
                      <a:moveTo>
                        <a:pt x="0" y="31"/>
                      </a:moveTo>
                      <a:lnTo>
                        <a:pt x="32" y="16"/>
                      </a:lnTo>
                      <a:lnTo>
                        <a:pt x="15" y="0"/>
                      </a:lnTo>
                      <a:lnTo>
                        <a:pt x="0" y="31"/>
                      </a:lnTo>
                      <a:close/>
                    </a:path>
                  </a:pathLst>
                </a:custGeom>
                <a:noFill/>
                <a:ln w="12700" cap="rnd">
                  <a:solidFill>
                    <a:srgbClr val="000000"/>
                  </a:solidFill>
                  <a:prstDash val="solid"/>
                  <a:round/>
                  <a:headEnd/>
                  <a:tailEnd/>
                </a:ln>
              </p:spPr>
              <p:txBody>
                <a:bodyPr/>
                <a:lstStyle/>
                <a:p>
                  <a:endParaRPr lang="fr-FR"/>
                </a:p>
              </p:txBody>
            </p:sp>
            <p:sp>
              <p:nvSpPr>
                <p:cNvPr id="19121" name="Freeform 1713"/>
                <p:cNvSpPr>
                  <a:spLocks/>
                </p:cNvSpPr>
                <p:nvPr/>
              </p:nvSpPr>
              <p:spPr bwMode="auto">
                <a:xfrm>
                  <a:off x="6781" y="24099"/>
                  <a:ext cx="23" cy="33"/>
                </a:xfrm>
                <a:custGeom>
                  <a:avLst/>
                  <a:gdLst/>
                  <a:ahLst/>
                  <a:cxnLst>
                    <a:cxn ang="0">
                      <a:pos x="11" y="33"/>
                    </a:cxn>
                    <a:cxn ang="0">
                      <a:pos x="23" y="0"/>
                    </a:cxn>
                    <a:cxn ang="0">
                      <a:pos x="0" y="0"/>
                    </a:cxn>
                    <a:cxn ang="0">
                      <a:pos x="11" y="33"/>
                    </a:cxn>
                  </a:cxnLst>
                  <a:rect l="0" t="0" r="r" b="b"/>
                  <a:pathLst>
                    <a:path w="23" h="33">
                      <a:moveTo>
                        <a:pt x="11" y="33"/>
                      </a:moveTo>
                      <a:lnTo>
                        <a:pt x="23" y="0"/>
                      </a:lnTo>
                      <a:lnTo>
                        <a:pt x="0" y="0"/>
                      </a:lnTo>
                      <a:lnTo>
                        <a:pt x="11" y="33"/>
                      </a:lnTo>
                      <a:close/>
                    </a:path>
                  </a:pathLst>
                </a:custGeom>
                <a:noFill/>
                <a:ln w="12700" cap="rnd">
                  <a:solidFill>
                    <a:srgbClr val="000000"/>
                  </a:solidFill>
                  <a:prstDash val="solid"/>
                  <a:round/>
                  <a:headEnd/>
                  <a:tailEnd/>
                </a:ln>
              </p:spPr>
              <p:txBody>
                <a:bodyPr/>
                <a:lstStyle/>
                <a:p>
                  <a:endParaRPr lang="fr-FR"/>
                </a:p>
              </p:txBody>
            </p:sp>
            <p:sp>
              <p:nvSpPr>
                <p:cNvPr id="19122" name="Freeform 1714"/>
                <p:cNvSpPr>
                  <a:spLocks/>
                </p:cNvSpPr>
                <p:nvPr/>
              </p:nvSpPr>
              <p:spPr bwMode="auto">
                <a:xfrm>
                  <a:off x="6818" y="24077"/>
                  <a:ext cx="32" cy="31"/>
                </a:xfrm>
                <a:custGeom>
                  <a:avLst/>
                  <a:gdLst/>
                  <a:ahLst/>
                  <a:cxnLst>
                    <a:cxn ang="0">
                      <a:pos x="32" y="31"/>
                    </a:cxn>
                    <a:cxn ang="0">
                      <a:pos x="17" y="0"/>
                    </a:cxn>
                    <a:cxn ang="0">
                      <a:pos x="0" y="16"/>
                    </a:cxn>
                    <a:cxn ang="0">
                      <a:pos x="32" y="31"/>
                    </a:cxn>
                  </a:cxnLst>
                  <a:rect l="0" t="0" r="r" b="b"/>
                  <a:pathLst>
                    <a:path w="32" h="31">
                      <a:moveTo>
                        <a:pt x="32" y="31"/>
                      </a:moveTo>
                      <a:lnTo>
                        <a:pt x="17" y="0"/>
                      </a:lnTo>
                      <a:lnTo>
                        <a:pt x="0" y="16"/>
                      </a:lnTo>
                      <a:lnTo>
                        <a:pt x="32" y="31"/>
                      </a:lnTo>
                      <a:close/>
                    </a:path>
                  </a:pathLst>
                </a:custGeom>
                <a:noFill/>
                <a:ln w="12700" cap="rnd">
                  <a:solidFill>
                    <a:srgbClr val="000000"/>
                  </a:solidFill>
                  <a:prstDash val="solid"/>
                  <a:round/>
                  <a:headEnd/>
                  <a:tailEnd/>
                </a:ln>
              </p:spPr>
              <p:txBody>
                <a:bodyPr/>
                <a:lstStyle/>
                <a:p>
                  <a:endParaRPr lang="fr-FR"/>
                </a:p>
              </p:txBody>
            </p:sp>
            <p:sp>
              <p:nvSpPr>
                <p:cNvPr id="19123" name="Oval 1715"/>
                <p:cNvSpPr>
                  <a:spLocks noChangeArrowheads="1"/>
                </p:cNvSpPr>
                <p:nvPr/>
              </p:nvSpPr>
              <p:spPr bwMode="auto">
                <a:xfrm>
                  <a:off x="6751" y="24009"/>
                  <a:ext cx="82" cy="82"/>
                </a:xfrm>
                <a:prstGeom prst="ellipse">
                  <a:avLst/>
                </a:prstGeom>
                <a:noFill/>
                <a:ln w="12700" cap="rnd">
                  <a:solidFill>
                    <a:srgbClr val="000000"/>
                  </a:solidFill>
                  <a:round/>
                  <a:headEnd/>
                  <a:tailEnd/>
                </a:ln>
              </p:spPr>
              <p:txBody>
                <a:bodyPr/>
                <a:lstStyle/>
                <a:p>
                  <a:endParaRPr lang="fr-FR"/>
                </a:p>
              </p:txBody>
            </p:sp>
          </p:grpSp>
          <p:sp>
            <p:nvSpPr>
              <p:cNvPr id="19124" name="Rectangle 1716"/>
              <p:cNvSpPr>
                <a:spLocks noChangeArrowheads="1"/>
              </p:cNvSpPr>
              <p:nvPr/>
            </p:nvSpPr>
            <p:spPr bwMode="auto">
              <a:xfrm>
                <a:off x="4699" y="25219"/>
                <a:ext cx="729" cy="182"/>
              </a:xfrm>
              <a:prstGeom prst="rect">
                <a:avLst/>
              </a:prstGeom>
              <a:noFill/>
              <a:ln w="9525">
                <a:noFill/>
                <a:miter lim="800000"/>
                <a:headEnd/>
                <a:tailEnd/>
              </a:ln>
            </p:spPr>
            <p:txBody>
              <a:bodyPr wrap="none" lIns="0" tIns="0" rIns="0" bIns="0">
                <a:spAutoFit/>
              </a:bodyPr>
              <a:lstStyle/>
              <a:p>
                <a:r>
                  <a:rPr lang="fr-FR" sz="1900">
                    <a:solidFill>
                      <a:srgbClr val="000000"/>
                    </a:solidFill>
                  </a:rPr>
                  <a:t>Lund Univ </a:t>
                </a:r>
                <a:endParaRPr lang="fr-FR"/>
              </a:p>
            </p:txBody>
          </p:sp>
        </p:gr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Action-Factsheet-2pages-1">
  <a:themeElements>
    <a:clrScheme name="">
      <a:dk1>
        <a:srgbClr val="000000"/>
      </a:dk1>
      <a:lt1>
        <a:srgbClr val="FFFFFF"/>
      </a:lt1>
      <a:dk2>
        <a:srgbClr val="56324C"/>
      </a:dk2>
      <a:lt2>
        <a:srgbClr val="4B4E4C"/>
      </a:lt2>
      <a:accent1>
        <a:srgbClr val="F6D0A9"/>
      </a:accent1>
      <a:accent2>
        <a:srgbClr val="DB5926"/>
      </a:accent2>
      <a:accent3>
        <a:srgbClr val="FFFFFF"/>
      </a:accent3>
      <a:accent4>
        <a:srgbClr val="000000"/>
      </a:accent4>
      <a:accent5>
        <a:srgbClr val="FAE4D1"/>
      </a:accent5>
      <a:accent6>
        <a:srgbClr val="C65021"/>
      </a:accent6>
      <a:hlink>
        <a:srgbClr val="214B68"/>
      </a:hlink>
      <a:folHlink>
        <a:srgbClr val="701548"/>
      </a:folHlink>
    </a:clrScheme>
    <a:fontScheme name="Leere Prä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Action-Factsheet-2pages-1</Template>
  <TotalTime>383</TotalTime>
  <Words>460</Words>
  <Application>Microsoft Office PowerPoint</Application>
  <PresentationFormat>Personnalisé</PresentationFormat>
  <Paragraphs>247</Paragraphs>
  <Slides>1</Slides>
  <Notes>0</Notes>
  <HiddenSlides>0</HiddenSlides>
  <MMClips>0</MMClips>
  <ScaleCrop>false</ScaleCrop>
  <HeadingPairs>
    <vt:vector size="6" baseType="variant">
      <vt:variant>
        <vt:lpstr>Polices utilisées</vt:lpstr>
      </vt:variant>
      <vt:variant>
        <vt:i4>4</vt:i4>
      </vt:variant>
      <vt:variant>
        <vt:lpstr>Modèle de conception</vt:lpstr>
      </vt:variant>
      <vt:variant>
        <vt:i4>2</vt:i4>
      </vt:variant>
      <vt:variant>
        <vt:lpstr>Titres des diapositives</vt:lpstr>
      </vt:variant>
      <vt:variant>
        <vt:i4>1</vt:i4>
      </vt:variant>
    </vt:vector>
  </HeadingPairs>
  <TitlesOfParts>
    <vt:vector size="7" baseType="lpstr">
      <vt:lpstr>Arial</vt:lpstr>
      <vt:lpstr>ＭＳ Ｐゴシック</vt:lpstr>
      <vt:lpstr>Calibri</vt:lpstr>
      <vt:lpstr>Symbol</vt:lpstr>
      <vt:lpstr>Action-Factsheet-2pages-1</vt:lpstr>
      <vt:lpstr>Custom Design</vt:lpstr>
      <vt:lpstr>Diapositive 1</vt:lpstr>
    </vt:vector>
  </TitlesOfParts>
  <Company>COST Office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Ioanna Stavridou</dc:creator>
  <cp:lastModifiedBy>STLO</cp:lastModifiedBy>
  <cp:revision>15</cp:revision>
  <cp:lastPrinted>2009-02-25T11:53:53Z</cp:lastPrinted>
  <dcterms:created xsi:type="dcterms:W3CDTF">2011-05-06T13:51:32Z</dcterms:created>
  <dcterms:modified xsi:type="dcterms:W3CDTF">2011-10-07T09:30:11Z</dcterms:modified>
</cp:coreProperties>
</file>