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3.xml" ContentType="application/vnd.openxmlformats-officedocument.presentationml.notesSlide+xml"/>
  <Override PartName="/ppt/charts/chart3.xml" ContentType="application/vnd.openxmlformats-officedocument.drawingml.chart+xml"/>
  <Override PartName="/ppt/notesSlides/notesSlide14.xml" ContentType="application/vnd.openxmlformats-officedocument.presentationml.notesSlide+xml"/>
  <Override PartName="/ppt/charts/chart4.xml" ContentType="application/vnd.openxmlformats-officedocument.drawingml.char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9" r:id="rId2"/>
    <p:sldId id="273" r:id="rId3"/>
    <p:sldId id="289" r:id="rId4"/>
    <p:sldId id="298" r:id="rId5"/>
    <p:sldId id="280" r:id="rId6"/>
    <p:sldId id="281" r:id="rId7"/>
    <p:sldId id="282" r:id="rId8"/>
    <p:sldId id="283" r:id="rId9"/>
    <p:sldId id="299" r:id="rId10"/>
    <p:sldId id="290" r:id="rId11"/>
    <p:sldId id="300" r:id="rId12"/>
    <p:sldId id="284" r:id="rId13"/>
    <p:sldId id="285" r:id="rId14"/>
    <p:sldId id="286" r:id="rId15"/>
    <p:sldId id="302" r:id="rId16"/>
    <p:sldId id="305" r:id="rId17"/>
    <p:sldId id="306" r:id="rId18"/>
    <p:sldId id="293" r:id="rId19"/>
    <p:sldId id="29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D000"/>
    <a:srgbClr val="BE0697"/>
    <a:srgbClr val="E3DE00"/>
    <a:srgbClr val="CC0000"/>
    <a:srgbClr val="C86D28"/>
    <a:srgbClr val="FC9EE8"/>
    <a:srgbClr val="E907B9"/>
    <a:srgbClr val="80197F"/>
    <a:srgbClr val="CC9900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06" autoAdjust="0"/>
    <p:restoredTop sz="96532" autoAdjust="0"/>
  </p:normalViewPr>
  <p:slideViewPr>
    <p:cSldViewPr>
      <p:cViewPr varScale="1">
        <p:scale>
          <a:sx n="71" d="100"/>
          <a:sy n="71" d="100"/>
        </p:scale>
        <p:origin x="130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lina\Desktop\BRT%201%20-%20METRO%204%20-%20V01\Book1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lina\Desktop\BRT%201%20-%20METRO%204%20-%20V01\Book1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r-vosooghi\Desktop\Book1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r-vosooghi\Desktop\Book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500" b="1" dirty="0" smtClean="0"/>
              <a:t>PASSENGERS MODE SHARE IN COMMON ITINERARY</a:t>
            </a:r>
            <a:endParaRPr lang="en-US" sz="1500" b="1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3.4463193210972985E-2"/>
          <c:y val="0.33015300863290831"/>
          <c:w val="0.93107361357805474"/>
          <c:h val="0.5546724004638581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Sheet1!$J$10</c:f>
              <c:strCache>
                <c:ptCount val="1"/>
                <c:pt idx="0">
                  <c:v>METRO</c:v>
                </c:pt>
              </c:strCache>
            </c:strRef>
          </c:tx>
          <c:spPr>
            <a:solidFill>
              <a:srgbClr val="FFFF00"/>
            </a:solidFill>
            <a:ln w="3175"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Cambria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Sheet1!$K$2:$N$2</c:f>
              <c:strCache>
                <c:ptCount val="4"/>
                <c:pt idx="0">
                  <c:v>Feb 12</c:v>
                </c:pt>
                <c:pt idx="1">
                  <c:v>Jul 12</c:v>
                </c:pt>
                <c:pt idx="2">
                  <c:v>Dec 12</c:v>
                </c:pt>
                <c:pt idx="3">
                  <c:v>Feb 13</c:v>
                </c:pt>
              </c:strCache>
            </c:strRef>
          </c:cat>
          <c:val>
            <c:numRef>
              <c:f>Sheet1!$K$10:$N$10</c:f>
              <c:numCache>
                <c:formatCode>0%</c:formatCode>
                <c:ptCount val="4"/>
                <c:pt idx="0">
                  <c:v>0.42342773010716384</c:v>
                </c:pt>
                <c:pt idx="1">
                  <c:v>0.48508164651676106</c:v>
                </c:pt>
                <c:pt idx="2">
                  <c:v>0.59018229057413962</c:v>
                </c:pt>
                <c:pt idx="3">
                  <c:v>0.59695740919838103</c:v>
                </c:pt>
              </c:numCache>
            </c:numRef>
          </c:val>
        </c:ser>
        <c:ser>
          <c:idx val="1"/>
          <c:order val="1"/>
          <c:tx>
            <c:strRef>
              <c:f>Sheet1!$J$9</c:f>
              <c:strCache>
                <c:ptCount val="1"/>
                <c:pt idx="0">
                  <c:v>BRT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Cambria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Sheet1!$K$2:$N$2</c:f>
              <c:strCache>
                <c:ptCount val="4"/>
                <c:pt idx="0">
                  <c:v>Feb 12</c:v>
                </c:pt>
                <c:pt idx="1">
                  <c:v>Jul 12</c:v>
                </c:pt>
                <c:pt idx="2">
                  <c:v>Dec 12</c:v>
                </c:pt>
                <c:pt idx="3">
                  <c:v>Feb 13</c:v>
                </c:pt>
              </c:strCache>
            </c:strRef>
          </c:cat>
          <c:val>
            <c:numRef>
              <c:f>Sheet1!$K$9:$N$9</c:f>
              <c:numCache>
                <c:formatCode>0%</c:formatCode>
                <c:ptCount val="4"/>
                <c:pt idx="0">
                  <c:v>0.57657226989283539</c:v>
                </c:pt>
                <c:pt idx="1">
                  <c:v>0.514918353483239</c:v>
                </c:pt>
                <c:pt idx="2">
                  <c:v>0.40981770942586127</c:v>
                </c:pt>
                <c:pt idx="3">
                  <c:v>0.40304259080161997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169111536"/>
        <c:axId val="169112096"/>
      </c:barChart>
      <c:catAx>
        <c:axId val="1691115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69112096"/>
        <c:crosses val="autoZero"/>
        <c:auto val="1"/>
        <c:lblAlgn val="ctr"/>
        <c:lblOffset val="100"/>
        <c:noMultiLvlLbl val="0"/>
      </c:catAx>
      <c:valAx>
        <c:axId val="169112096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169111536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spPr>
    <a:ln w="6350">
      <a:solidFill>
        <a:schemeClr val="bg1">
          <a:lumMod val="50000"/>
        </a:schemeClr>
      </a:solidFill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/>
          <a:lstStyle/>
          <a:p>
            <a:pPr>
              <a:defRPr sz="1500">
                <a:latin typeface="+mj-lt"/>
                <a:cs typeface="Arial" pitchFamily="34" charset="0"/>
              </a:defRPr>
            </a:pPr>
            <a:r>
              <a:rPr lang="en-US" sz="1500" b="1" dirty="0" smtClean="0">
                <a:latin typeface="+mj-lt"/>
              </a:rPr>
              <a:t>TOTAL PASSENGERS IN COMMON ITINERARY</a:t>
            </a:r>
            <a:endParaRPr lang="en-US" sz="1500" dirty="0">
              <a:latin typeface="+mj-lt"/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5452200686452675"/>
          <c:y val="0.21504790816810576"/>
          <c:w val="0.84692957130358992"/>
          <c:h val="0.6566533889146209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Sheet1!$J$7</c:f>
              <c:strCache>
                <c:ptCount val="1"/>
                <c:pt idx="0">
                  <c:v>Total Passengers in commun itinerary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300" b="1">
                        <a:latin typeface="Cambria" pitchFamily="18" charset="0"/>
                      </a:rPr>
                      <a:t>4</a:t>
                    </a:r>
                    <a:r>
                      <a:rPr lang="en-US" sz="1300">
                        <a:latin typeface="Cambria" pitchFamily="18" charset="0"/>
                      </a:rPr>
                      <a:t>24,231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300" b="1">
                        <a:latin typeface="Cambria" pitchFamily="18" charset="0"/>
                      </a:rPr>
                      <a:t>4</a:t>
                    </a:r>
                    <a:r>
                      <a:rPr lang="en-US" sz="1300">
                        <a:latin typeface="Cambria" pitchFamily="18" charset="0"/>
                      </a:rPr>
                      <a:t>45,445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300" b="1">
                        <a:latin typeface="Cambria" pitchFamily="18" charset="0"/>
                      </a:rPr>
                      <a:t>5</a:t>
                    </a:r>
                    <a:r>
                      <a:rPr lang="en-US" sz="1300">
                        <a:latin typeface="Cambria" pitchFamily="18" charset="0"/>
                      </a:rPr>
                      <a:t>45,848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1300" b="1">
                        <a:latin typeface="Cambria" pitchFamily="18" charset="0"/>
                      </a:rPr>
                      <a:t>4</a:t>
                    </a:r>
                    <a:r>
                      <a:rPr lang="en-US" sz="1300">
                        <a:latin typeface="Cambria" pitchFamily="18" charset="0"/>
                      </a:rPr>
                      <a:t>82,668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 b="1">
                    <a:latin typeface="Cambria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Sheet1!$K$2:$N$2</c:f>
              <c:strCache>
                <c:ptCount val="4"/>
                <c:pt idx="0">
                  <c:v>Feb 12</c:v>
                </c:pt>
                <c:pt idx="1">
                  <c:v>Jul 12</c:v>
                </c:pt>
                <c:pt idx="2">
                  <c:v>Dec 12</c:v>
                </c:pt>
                <c:pt idx="3">
                  <c:v>Feb 13</c:v>
                </c:pt>
              </c:strCache>
            </c:strRef>
          </c:cat>
          <c:val>
            <c:numRef>
              <c:f>Sheet1!$K$7:$N$7</c:f>
              <c:numCache>
                <c:formatCode>_-* #,##0_-;\-* #,##0_-;_-* "-"??_-;_-@_-</c:formatCode>
                <c:ptCount val="4"/>
                <c:pt idx="0">
                  <c:v>424230.6</c:v>
                </c:pt>
                <c:pt idx="1">
                  <c:v>445444.6</c:v>
                </c:pt>
                <c:pt idx="2">
                  <c:v>545848.30000000005</c:v>
                </c:pt>
                <c:pt idx="3">
                  <c:v>482667.6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6"/>
        <c:overlap val="100"/>
        <c:axId val="127609184"/>
        <c:axId val="127609744"/>
      </c:barChart>
      <c:catAx>
        <c:axId val="1276091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27609744"/>
        <c:crosses val="autoZero"/>
        <c:auto val="1"/>
        <c:lblAlgn val="ctr"/>
        <c:lblOffset val="100"/>
        <c:noMultiLvlLbl val="0"/>
      </c:catAx>
      <c:valAx>
        <c:axId val="127609744"/>
        <c:scaling>
          <c:orientation val="minMax"/>
        </c:scaling>
        <c:delete val="0"/>
        <c:axPos val="l"/>
        <c:numFmt formatCode="_-* #,##0_-;\-* #,##0_-;_-* &quot;-&quot;??_-;_-@_-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27609184"/>
        <c:crosses val="autoZero"/>
        <c:crossBetween val="between"/>
      </c:valAx>
    </c:plotArea>
    <c:plotVisOnly val="1"/>
    <c:dispBlanksAs val="gap"/>
    <c:showDLblsOverMax val="0"/>
  </c:chart>
  <c:spPr>
    <a:ln w="6350">
      <a:solidFill>
        <a:schemeClr val="bg1">
          <a:lumMod val="50000"/>
        </a:schemeClr>
      </a:solidFill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Sheet1!$B$25</c:f>
              <c:strCache>
                <c:ptCount val="1"/>
                <c:pt idx="0">
                  <c:v>BRT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tx1"/>
              </a:solidFill>
            </a:ln>
          </c:spPr>
          <c:invertIfNegative val="0"/>
          <c:val>
            <c:numRef>
              <c:f>Sheet1!$C$25:$N$25</c:f>
              <c:numCache>
                <c:formatCode>General</c:formatCode>
                <c:ptCount val="12"/>
                <c:pt idx="0">
                  <c:v>9.1</c:v>
                </c:pt>
                <c:pt idx="2">
                  <c:v>6.5</c:v>
                </c:pt>
                <c:pt idx="3">
                  <c:v>5</c:v>
                </c:pt>
                <c:pt idx="4">
                  <c:v>4.2</c:v>
                </c:pt>
                <c:pt idx="5">
                  <c:v>4.5</c:v>
                </c:pt>
                <c:pt idx="6">
                  <c:v>5.5</c:v>
                </c:pt>
                <c:pt idx="7">
                  <c:v>6.7</c:v>
                </c:pt>
                <c:pt idx="8">
                  <c:v>5</c:v>
                </c:pt>
                <c:pt idx="9">
                  <c:v>5.2</c:v>
                </c:pt>
                <c:pt idx="10">
                  <c:v>4.9000000000000004</c:v>
                </c:pt>
                <c:pt idx="11">
                  <c:v>5.8</c:v>
                </c:pt>
              </c:numCache>
            </c:numRef>
          </c:val>
        </c:ser>
        <c:ser>
          <c:idx val="1"/>
          <c:order val="1"/>
          <c:tx>
            <c:strRef>
              <c:f>Sheet1!$B$26</c:f>
              <c:strCache>
                <c:ptCount val="1"/>
                <c:pt idx="0">
                  <c:v>Metro</c:v>
                </c:pt>
              </c:strCache>
            </c:strRef>
          </c:tx>
          <c:spPr>
            <a:solidFill>
              <a:srgbClr val="FFFF00"/>
            </a:solidFill>
            <a:ln w="3175">
              <a:solidFill>
                <a:schemeClr val="tx1"/>
              </a:solidFill>
            </a:ln>
          </c:spPr>
          <c:invertIfNegative val="0"/>
          <c:val>
            <c:numRef>
              <c:f>Sheet1!$C$26:$N$26</c:f>
              <c:numCache>
                <c:formatCode>General</c:formatCode>
                <c:ptCount val="12"/>
                <c:pt idx="0">
                  <c:v>7.5</c:v>
                </c:pt>
                <c:pt idx="2">
                  <c:v>7.1</c:v>
                </c:pt>
                <c:pt idx="3">
                  <c:v>5.7</c:v>
                </c:pt>
                <c:pt idx="5">
                  <c:v>5.6</c:v>
                </c:pt>
                <c:pt idx="7">
                  <c:v>7.1</c:v>
                </c:pt>
                <c:pt idx="8">
                  <c:v>7.1</c:v>
                </c:pt>
                <c:pt idx="9">
                  <c:v>5.8</c:v>
                </c:pt>
                <c:pt idx="10">
                  <c:v>5.2</c:v>
                </c:pt>
                <c:pt idx="11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6232224"/>
        <c:axId val="176232784"/>
      </c:barChart>
      <c:catAx>
        <c:axId val="176232224"/>
        <c:scaling>
          <c:orientation val="minMax"/>
        </c:scaling>
        <c:delete val="1"/>
        <c:axPos val="b"/>
        <c:majorTickMark val="none"/>
        <c:minorTickMark val="none"/>
        <c:tickLblPos val="none"/>
        <c:crossAx val="176232784"/>
        <c:crosses val="autoZero"/>
        <c:auto val="1"/>
        <c:lblAlgn val="ctr"/>
        <c:lblOffset val="100"/>
        <c:noMultiLvlLbl val="0"/>
      </c:catAx>
      <c:valAx>
        <c:axId val="176232784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Average Trip</a:t>
                </a:r>
                <a:r>
                  <a:rPr lang="en-US" baseline="0"/>
                  <a:t> Dist. (kilometer)</a:t>
                </a:r>
                <a:endParaRPr lang="en-US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7623222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9267937560540889"/>
          <c:y val="0.16628280839895018"/>
          <c:w val="8.8609020630075627E-2"/>
          <c:h val="0.16743438320210094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Sheet1!$N$4</c:f>
              <c:strCache>
                <c:ptCount val="1"/>
                <c:pt idx="0">
                  <c:v>BRT</c:v>
                </c:pt>
              </c:strCache>
            </c:strRef>
          </c:tx>
          <c:spPr>
            <a:ln w="28575">
              <a:noFill/>
            </a:ln>
          </c:spPr>
          <c:marker>
            <c:spPr>
              <a:solidFill>
                <a:srgbClr val="FF0000"/>
              </a:solidFill>
            </c:spPr>
          </c:marker>
          <c:trendline>
            <c:trendlineType val="linear"/>
            <c:dispRSqr val="0"/>
            <c:dispEq val="0"/>
          </c:trendline>
          <c:xVal>
            <c:numRef>
              <c:f>Sheet1!$B$3:$L$3</c:f>
              <c:numCache>
                <c:formatCode>General</c:formatCode>
                <c:ptCount val="11"/>
                <c:pt idx="0">
                  <c:v>9.7000000000000011</c:v>
                </c:pt>
                <c:pt idx="1">
                  <c:v>9.1</c:v>
                </c:pt>
                <c:pt idx="2">
                  <c:v>8.4</c:v>
                </c:pt>
                <c:pt idx="3">
                  <c:v>7.1</c:v>
                </c:pt>
                <c:pt idx="4">
                  <c:v>6.6</c:v>
                </c:pt>
                <c:pt idx="5">
                  <c:v>5.6</c:v>
                </c:pt>
                <c:pt idx="6">
                  <c:v>4.8</c:v>
                </c:pt>
                <c:pt idx="7">
                  <c:v>4.0999999999999996</c:v>
                </c:pt>
                <c:pt idx="8">
                  <c:v>3.2</c:v>
                </c:pt>
                <c:pt idx="9">
                  <c:v>1.8</c:v>
                </c:pt>
                <c:pt idx="10">
                  <c:v>1.2</c:v>
                </c:pt>
              </c:numCache>
            </c:numRef>
          </c:xVal>
          <c:yVal>
            <c:numRef>
              <c:f>Sheet1!$B$5:$L$5</c:f>
              <c:numCache>
                <c:formatCode>General</c:formatCode>
                <c:ptCount val="11"/>
                <c:pt idx="0">
                  <c:v>1973</c:v>
                </c:pt>
                <c:pt idx="1">
                  <c:v>1883</c:v>
                </c:pt>
                <c:pt idx="2">
                  <c:v>1728</c:v>
                </c:pt>
                <c:pt idx="3">
                  <c:v>1529</c:v>
                </c:pt>
                <c:pt idx="4">
                  <c:v>1397</c:v>
                </c:pt>
                <c:pt idx="5">
                  <c:v>1213</c:v>
                </c:pt>
                <c:pt idx="6">
                  <c:v>1065</c:v>
                </c:pt>
                <c:pt idx="7">
                  <c:v>837</c:v>
                </c:pt>
                <c:pt idx="8">
                  <c:v>666</c:v>
                </c:pt>
                <c:pt idx="9">
                  <c:v>455</c:v>
                </c:pt>
                <c:pt idx="10">
                  <c:v>386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Sheet1!$N$6</c:f>
              <c:strCache>
                <c:ptCount val="1"/>
                <c:pt idx="0">
                  <c:v>Metro</c:v>
                </c:pt>
              </c:strCache>
            </c:strRef>
          </c:tx>
          <c:spPr>
            <a:ln w="28575">
              <a:noFill/>
            </a:ln>
          </c:spPr>
          <c:marker>
            <c:spPr>
              <a:solidFill>
                <a:srgbClr val="FFFF00"/>
              </a:solidFill>
            </c:spPr>
          </c:marker>
          <c:trendline>
            <c:trendlineType val="linear"/>
            <c:dispRSqr val="0"/>
            <c:dispEq val="0"/>
          </c:trendline>
          <c:xVal>
            <c:numRef>
              <c:f>Sheet1!$B$3:$L$3</c:f>
              <c:numCache>
                <c:formatCode>General</c:formatCode>
                <c:ptCount val="11"/>
                <c:pt idx="0">
                  <c:v>9.7000000000000011</c:v>
                </c:pt>
                <c:pt idx="1">
                  <c:v>9.1</c:v>
                </c:pt>
                <c:pt idx="2">
                  <c:v>8.4</c:v>
                </c:pt>
                <c:pt idx="3">
                  <c:v>7.1</c:v>
                </c:pt>
                <c:pt idx="4">
                  <c:v>6.6</c:v>
                </c:pt>
                <c:pt idx="5">
                  <c:v>5.6</c:v>
                </c:pt>
                <c:pt idx="6">
                  <c:v>4.8</c:v>
                </c:pt>
                <c:pt idx="7">
                  <c:v>4.0999999999999996</c:v>
                </c:pt>
                <c:pt idx="8">
                  <c:v>3.2</c:v>
                </c:pt>
                <c:pt idx="9">
                  <c:v>1.8</c:v>
                </c:pt>
                <c:pt idx="10">
                  <c:v>1.2</c:v>
                </c:pt>
              </c:numCache>
            </c:numRef>
          </c:xVal>
          <c:yVal>
            <c:numRef>
              <c:f>Sheet1!$B$8:$L$8</c:f>
              <c:numCache>
                <c:formatCode>General</c:formatCode>
                <c:ptCount val="11"/>
                <c:pt idx="0">
                  <c:v>1649</c:v>
                </c:pt>
                <c:pt idx="1">
                  <c:v>1511</c:v>
                </c:pt>
                <c:pt idx="2">
                  <c:v>1385</c:v>
                </c:pt>
                <c:pt idx="3">
                  <c:v>1250</c:v>
                </c:pt>
                <c:pt idx="5">
                  <c:v>1108</c:v>
                </c:pt>
                <c:pt idx="7">
                  <c:v>968</c:v>
                </c:pt>
                <c:pt idx="9">
                  <c:v>782</c:v>
                </c:pt>
                <c:pt idx="10">
                  <c:v>672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6235584"/>
        <c:axId val="176236144"/>
      </c:scatterChart>
      <c:valAx>
        <c:axId val="176235584"/>
        <c:scaling>
          <c:orientation val="minMax"/>
          <c:max val="11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Distance (Km)</a:t>
                </a:r>
              </a:p>
            </c:rich>
          </c:tx>
          <c:layout>
            <c:manualLayout>
              <c:xMode val="edge"/>
              <c:yMode val="edge"/>
              <c:x val="0.6650805297065141"/>
              <c:y val="0.86552755905511813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crossAx val="176236144"/>
        <c:crosses val="autoZero"/>
        <c:crossBetween val="midCat"/>
      </c:valAx>
      <c:valAx>
        <c:axId val="176236144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Travel Time (s)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176235584"/>
        <c:crosses val="autoZero"/>
        <c:crossBetween val="midCat"/>
      </c:valAx>
    </c:plotArea>
    <c:legend>
      <c:legendPos val="r"/>
      <c:legendEntry>
        <c:idx val="2"/>
        <c:delete val="1"/>
      </c:legendEntry>
      <c:legendEntry>
        <c:idx val="3"/>
        <c:delete val="1"/>
      </c:legendEntry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E8BD99-2762-4AB1-A017-883C9F1B2A85}" type="datetimeFigureOut">
              <a:rPr lang="en-US" smtClean="0"/>
              <a:pPr/>
              <a:t>1/17/2017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A4010E-6614-4A8A-A4A3-DC5A8E236A8C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230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A4010E-6614-4A8A-A4A3-DC5A8E236A8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023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A4010E-6614-4A8A-A4A3-DC5A8E236A8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2697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A4010E-6614-4A8A-A4A3-DC5A8E236A8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3245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A4010E-6614-4A8A-A4A3-DC5A8E236A8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6507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A4010E-6614-4A8A-A4A3-DC5A8E236A8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3000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A4010E-6614-4A8A-A4A3-DC5A8E236A8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2331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A4010E-6614-4A8A-A4A3-DC5A8E236A8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2517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A4010E-6614-4A8A-A4A3-DC5A8E236A8C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2737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A4010E-6614-4A8A-A4A3-DC5A8E236A8C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2425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A4010E-6614-4A8A-A4A3-DC5A8E236A8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9091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A4010E-6614-4A8A-A4A3-DC5A8E236A8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3203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A4010E-6614-4A8A-A4A3-DC5A8E236A8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2844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A4010E-6614-4A8A-A4A3-DC5A8E236A8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767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A4010E-6614-4A8A-A4A3-DC5A8E236A8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4567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A4010E-6614-4A8A-A4A3-DC5A8E236A8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9025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A4010E-6614-4A8A-A4A3-DC5A8E236A8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7445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A4010E-6614-4A8A-A4A3-DC5A8E236A8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587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130425"/>
            <a:ext cx="7086600" cy="1470025"/>
          </a:xfrm>
        </p:spPr>
        <p:txBody>
          <a:bodyPr/>
          <a:lstStyle>
            <a:lvl1pPr>
              <a:defRPr>
                <a:latin typeface="Franklin Gothic Demi Cond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Franklin Gothic Demi Cond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6096000" cy="868362"/>
          </a:xfrm>
        </p:spPr>
        <p:txBody>
          <a:bodyPr>
            <a:normAutofit/>
          </a:bodyPr>
          <a:lstStyle>
            <a:lvl1pPr algn="l">
              <a:defRPr sz="2800">
                <a:latin typeface="Franklin Gothic Demi Cond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00200"/>
            <a:ext cx="7696200" cy="4525963"/>
          </a:xfrm>
        </p:spPr>
        <p:txBody>
          <a:bodyPr>
            <a:normAutofit/>
          </a:bodyPr>
          <a:lstStyle>
            <a:lvl1pPr>
              <a:defRPr sz="2400">
                <a:latin typeface="Franklin Gothic Book" pitchFamily="34" charset="0"/>
              </a:defRPr>
            </a:lvl1pPr>
            <a:lvl2pPr>
              <a:defRPr sz="2000">
                <a:latin typeface="Franklin Gothic Book" pitchFamily="34" charset="0"/>
              </a:defRPr>
            </a:lvl2pPr>
            <a:lvl3pPr>
              <a:defRPr sz="1800">
                <a:latin typeface="Franklin Gothic Book" pitchFamily="34" charset="0"/>
              </a:defRPr>
            </a:lvl3pPr>
            <a:lvl4pPr>
              <a:defRPr sz="1600">
                <a:latin typeface="Franklin Gothic Book" pitchFamily="34" charset="0"/>
              </a:defRPr>
            </a:lvl4pPr>
            <a:lvl5pPr>
              <a:defRPr sz="1600">
                <a:latin typeface="Franklin Gothic Book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17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wmf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17.png"/><Relationship Id="rId10" Type="http://schemas.openxmlformats.org/officeDocument/2006/relationships/image" Target="../media/image22.jpeg"/><Relationship Id="rId4" Type="http://schemas.openxmlformats.org/officeDocument/2006/relationships/image" Target="../media/image14.png"/><Relationship Id="rId9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chart" Target="../charts/chart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.xml"/><Relationship Id="rId5" Type="http://schemas.openxmlformats.org/officeDocument/2006/relationships/image" Target="../media/image17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image" Target="../media/image17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3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7.png"/><Relationship Id="rId4" Type="http://schemas.openxmlformats.org/officeDocument/2006/relationships/image" Target="../media/image14.png"/><Relationship Id="rId9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hrdari-logo.jpg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67600" y="5257800"/>
            <a:ext cx="1374453" cy="981075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438400" y="1524001"/>
            <a:ext cx="6019800" cy="3428999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/>
              <a:t>Keeping or not a BRT line on the route of a new subway?</a:t>
            </a:r>
            <a:endParaRPr lang="en-US" sz="36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2438400" y="4876800"/>
            <a:ext cx="6248400" cy="1752600"/>
          </a:xfrm>
        </p:spPr>
        <p:txBody>
          <a:bodyPr>
            <a:normAutofit/>
          </a:bodyPr>
          <a:lstStyle/>
          <a:p>
            <a:pPr algn="l"/>
            <a:r>
              <a:rPr lang="en-US" sz="2400" dirty="0"/>
              <a:t>Reza </a:t>
            </a:r>
            <a:r>
              <a:rPr lang="en-US" sz="2400" dirty="0" err="1" smtClean="0"/>
              <a:t>Vosooghi</a:t>
            </a:r>
            <a:endParaRPr lang="en-US" sz="2400" dirty="0" smtClean="0"/>
          </a:p>
          <a:p>
            <a:pPr algn="l"/>
            <a:endParaRPr lang="en-US" sz="2400" dirty="0"/>
          </a:p>
          <a:p>
            <a:pPr algn="l"/>
            <a:r>
              <a:rPr lang="en-US" sz="2000" dirty="0"/>
              <a:t>Tehran Transportation and Traffic Organization</a:t>
            </a:r>
          </a:p>
          <a:p>
            <a:pPr algn="l"/>
            <a:r>
              <a:rPr lang="en-US" sz="2000" dirty="0"/>
              <a:t>Tehran, Iran</a:t>
            </a:r>
          </a:p>
          <a:p>
            <a:pPr algn="l"/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4" descr="C:\Program Files\Microsoft Office\MEDIA\CAGCAT10\j0222015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605" y="4846835"/>
            <a:ext cx="561347" cy="563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4" descr="C:\Program Files\Microsoft Office\MEDIA\CAGCAT10\j0222015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605" y="5608835"/>
            <a:ext cx="561347" cy="563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" name="Picture 4" descr="C:\Program Files\Microsoft Office\MEDIA\CAGCAT10\j0222015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605" y="5227835"/>
            <a:ext cx="561347" cy="563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" name="Picture 4" descr="C:\Program Files\Microsoft Office\MEDIA\CAGCAT10\j0222015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605" y="6066035"/>
            <a:ext cx="561347" cy="563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4" descr="C:\Program Files\Microsoft Office\MEDIA\CAGCAT10\j0222015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846835"/>
            <a:ext cx="561347" cy="563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4" descr="C:\Program Files\Microsoft Office\MEDIA\CAGCAT10\j0222015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5608835"/>
            <a:ext cx="561347" cy="563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" name="Picture 4" descr="C:\Program Files\Microsoft Office\MEDIA\CAGCAT10\j0222015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5227835"/>
            <a:ext cx="561347" cy="563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" name="Picture 4" descr="C:\Program Files\Microsoft Office\MEDIA\CAGCAT10\j0222015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6066035"/>
            <a:ext cx="561347" cy="563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" name="Picture 4" descr="C:\Program Files\Microsoft Office\MEDIA\CAGCAT10\j0222015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4253" y="4851400"/>
            <a:ext cx="561347" cy="563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" name="Picture 4" descr="C:\Program Files\Microsoft Office\MEDIA\CAGCAT10\j0222015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4253" y="5613400"/>
            <a:ext cx="561347" cy="563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" name="Picture 4" descr="C:\Program Files\Microsoft Office\MEDIA\CAGCAT10\j0222015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4253" y="5232400"/>
            <a:ext cx="561347" cy="563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5" name="Rectangle 119"/>
          <p:cNvSpPr/>
          <p:nvPr/>
        </p:nvSpPr>
        <p:spPr>
          <a:xfrm>
            <a:off x="1219200" y="5867400"/>
            <a:ext cx="1317486" cy="198635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4876800" y="4800600"/>
            <a:ext cx="2044044" cy="1828801"/>
          </a:xfrm>
          <a:prstGeom prst="rect">
            <a:avLst/>
          </a:prstGeom>
          <a:noFill/>
          <a:ln w="12700">
            <a:solidFill>
              <a:srgbClr val="D5D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2857157" y="4800600"/>
            <a:ext cx="1943443" cy="1828799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z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4" name="Picture 4" descr="C:\Program Files\Microsoft Office\MEDIA\CAGCAT10\j0222015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075435"/>
            <a:ext cx="561347" cy="563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8" name="TextBox 97"/>
          <p:cNvSpPr txBox="1"/>
          <p:nvPr/>
        </p:nvSpPr>
        <p:spPr>
          <a:xfrm>
            <a:off x="2958738" y="4812268"/>
            <a:ext cx="19180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Total investment</a:t>
            </a:r>
          </a:p>
        </p:txBody>
      </p:sp>
      <p:sp>
        <p:nvSpPr>
          <p:cNvPr id="148" name="TextBox 147"/>
          <p:cNvSpPr txBox="1"/>
          <p:nvPr/>
        </p:nvSpPr>
        <p:spPr>
          <a:xfrm>
            <a:off x="4953000" y="5859959"/>
            <a:ext cx="19180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Arial" pitchFamily="34" charset="0"/>
                <a:cs typeface="Arial" pitchFamily="34" charset="0"/>
              </a:rPr>
              <a:t>10</a:t>
            </a:r>
            <a:endParaRPr lang="en-US" sz="16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4894868" y="5574268"/>
            <a:ext cx="20393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Current investment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4955503" y="4800600"/>
            <a:ext cx="19180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Total investment</a:t>
            </a:r>
          </a:p>
        </p:txBody>
      </p:sp>
      <p:sp>
        <p:nvSpPr>
          <p:cNvPr id="80" name="Rectangle 121"/>
          <p:cNvSpPr/>
          <p:nvPr/>
        </p:nvSpPr>
        <p:spPr>
          <a:xfrm>
            <a:off x="1219200" y="5867400"/>
            <a:ext cx="1317486" cy="19863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Rectangle 121"/>
          <p:cNvSpPr/>
          <p:nvPr/>
        </p:nvSpPr>
        <p:spPr>
          <a:xfrm>
            <a:off x="1219200" y="5388994"/>
            <a:ext cx="1317486" cy="19863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86" name="Rectangle 130"/>
          <p:cNvSpPr/>
          <p:nvPr/>
        </p:nvSpPr>
        <p:spPr>
          <a:xfrm>
            <a:off x="7356614" y="5385053"/>
            <a:ext cx="1317486" cy="198635"/>
          </a:xfrm>
          <a:prstGeom prst="rect">
            <a:avLst/>
          </a:prstGeom>
          <a:noFill/>
          <a:ln>
            <a:solidFill>
              <a:srgbClr val="D5D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130" name="Rectangle 129"/>
          <p:cNvSpPr/>
          <p:nvPr/>
        </p:nvSpPr>
        <p:spPr>
          <a:xfrm>
            <a:off x="7356144" y="5625152"/>
            <a:ext cx="1317486" cy="198635"/>
          </a:xfrm>
          <a:prstGeom prst="rect">
            <a:avLst/>
          </a:prstGeom>
          <a:noFill/>
          <a:ln>
            <a:solidFill>
              <a:srgbClr val="D5D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88" name="Rectangle 130"/>
          <p:cNvSpPr/>
          <p:nvPr/>
        </p:nvSpPr>
        <p:spPr>
          <a:xfrm>
            <a:off x="7353300" y="5867400"/>
            <a:ext cx="1317486" cy="198635"/>
          </a:xfrm>
          <a:prstGeom prst="rect">
            <a:avLst/>
          </a:prstGeom>
          <a:noFill/>
          <a:ln>
            <a:solidFill>
              <a:srgbClr val="D5D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864325" y="1219200"/>
            <a:ext cx="3949337" cy="338554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en-US" altLang="ko-KR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BRT 1 (2007)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4876800" y="1219200"/>
            <a:ext cx="4114800" cy="338554"/>
          </a:xfrm>
          <a:prstGeom prst="rect">
            <a:avLst/>
          </a:prstGeom>
          <a:noFill/>
          <a:ln w="12700">
            <a:solidFill>
              <a:srgbClr val="D5D000"/>
            </a:solidFill>
          </a:ln>
        </p:spPr>
        <p:txBody>
          <a:bodyPr wrap="square" rtlCol="0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en-US" altLang="ko-KR" sz="1600" b="1" dirty="0" smtClean="0">
                <a:solidFill>
                  <a:srgbClr val="D5D000"/>
                </a:solidFill>
                <a:latin typeface="Arial" pitchFamily="34" charset="0"/>
                <a:cs typeface="Arial" pitchFamily="34" charset="0"/>
              </a:rPr>
              <a:t>Subway 4 (2008-2012)</a:t>
            </a:r>
          </a:p>
        </p:txBody>
      </p:sp>
      <p:sp>
        <p:nvSpPr>
          <p:cNvPr id="3" name="Rectangle 2"/>
          <p:cNvSpPr/>
          <p:nvPr/>
        </p:nvSpPr>
        <p:spPr>
          <a:xfrm>
            <a:off x="864325" y="1630008"/>
            <a:ext cx="3949337" cy="2422028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4876800" y="1630007"/>
            <a:ext cx="4101737" cy="2422029"/>
          </a:xfrm>
          <a:prstGeom prst="rect">
            <a:avLst/>
          </a:prstGeom>
          <a:noFill/>
          <a:ln w="12700">
            <a:solidFill>
              <a:srgbClr val="D5D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84467" y="1676400"/>
            <a:ext cx="19746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280 buses</a:t>
            </a:r>
          </a:p>
          <a:p>
            <a:pPr algn="ctr">
              <a:lnSpc>
                <a:spcPct val="150000"/>
              </a:lnSpc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(200 articulated)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0" y="2351769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rial" pitchFamily="34" charset="0"/>
                <a:cs typeface="Arial" pitchFamily="34" charset="0"/>
              </a:rPr>
              <a:t>=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3124200" y="2738735"/>
            <a:ext cx="1974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60,000,000 $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7315200" y="1947446"/>
            <a:ext cx="19746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13 rams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8001000" y="2351769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rial" pitchFamily="34" charset="0"/>
                <a:cs typeface="Arial" pitchFamily="34" charset="0"/>
              </a:rPr>
              <a:t>=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7287904" y="2738735"/>
            <a:ext cx="1974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90,000,000 $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914400" y="3401704"/>
            <a:ext cx="342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Actual headway : 1  min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Programmed headway : 1 min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864325" y="4094494"/>
            <a:ext cx="3949200" cy="5847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Passengers No. : 280,000 </a:t>
            </a:r>
          </a:p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Record : 530,000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4876800" y="4098959"/>
            <a:ext cx="4101737" cy="584775"/>
          </a:xfrm>
          <a:prstGeom prst="rect">
            <a:avLst/>
          </a:prstGeom>
          <a:noFill/>
          <a:ln>
            <a:solidFill>
              <a:srgbClr val="D5D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Passengers No. : 320,000</a:t>
            </a:r>
          </a:p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Programmed Passengers No. : 1,000,000</a:t>
            </a:r>
          </a:p>
        </p:txBody>
      </p:sp>
      <p:sp>
        <p:nvSpPr>
          <p:cNvPr id="93" name="Rectangle 92"/>
          <p:cNvSpPr/>
          <p:nvPr/>
        </p:nvSpPr>
        <p:spPr>
          <a:xfrm>
            <a:off x="864325" y="4800600"/>
            <a:ext cx="1941427" cy="1828799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z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6982260" y="4800600"/>
            <a:ext cx="1996277" cy="1828801"/>
          </a:xfrm>
          <a:prstGeom prst="rect">
            <a:avLst/>
          </a:prstGeom>
          <a:noFill/>
          <a:ln w="12700">
            <a:solidFill>
              <a:srgbClr val="D5D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4950303" y="5021759"/>
            <a:ext cx="19180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Arial" pitchFamily="34" charset="0"/>
                <a:cs typeface="Arial" pitchFamily="34" charset="0"/>
              </a:rPr>
              <a:t>11</a:t>
            </a:r>
            <a:endParaRPr lang="en-US" sz="16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2895600" y="5257800"/>
            <a:ext cx="19180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Arial" pitchFamily="34" charset="0"/>
                <a:cs typeface="Arial" pitchFamily="34" charset="0"/>
              </a:rPr>
              <a:t>1</a:t>
            </a:r>
            <a:endParaRPr lang="en-US" sz="16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19200" y="6139612"/>
            <a:ext cx="1317486" cy="198635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120" name="Rectangle 119"/>
          <p:cNvSpPr/>
          <p:nvPr/>
        </p:nvSpPr>
        <p:spPr>
          <a:xfrm>
            <a:off x="1219200" y="6123296"/>
            <a:ext cx="1317486" cy="198635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122" name="Rectangle 121"/>
          <p:cNvSpPr/>
          <p:nvPr/>
        </p:nvSpPr>
        <p:spPr>
          <a:xfrm>
            <a:off x="1219200" y="5630840"/>
            <a:ext cx="1317486" cy="19863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123" name="Rectangle 122"/>
          <p:cNvSpPr/>
          <p:nvPr/>
        </p:nvSpPr>
        <p:spPr>
          <a:xfrm>
            <a:off x="1219200" y="5146344"/>
            <a:ext cx="1317486" cy="19863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124" name="Rectangle 123"/>
          <p:cNvSpPr/>
          <p:nvPr/>
        </p:nvSpPr>
        <p:spPr>
          <a:xfrm>
            <a:off x="1219200" y="6381861"/>
            <a:ext cx="1317486" cy="198635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928048" y="4824968"/>
            <a:ext cx="19180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Performance</a:t>
            </a:r>
          </a:p>
        </p:txBody>
      </p:sp>
      <p:sp>
        <p:nvSpPr>
          <p:cNvPr id="127" name="Rectangle 126"/>
          <p:cNvSpPr/>
          <p:nvPr/>
        </p:nvSpPr>
        <p:spPr>
          <a:xfrm>
            <a:off x="7356144" y="6133924"/>
            <a:ext cx="1317486" cy="198635"/>
          </a:xfrm>
          <a:prstGeom prst="rect">
            <a:avLst/>
          </a:prstGeom>
          <a:solidFill>
            <a:srgbClr val="D5D000"/>
          </a:solidFill>
          <a:ln>
            <a:solidFill>
              <a:srgbClr val="D5D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128" name="Rectangle 127"/>
          <p:cNvSpPr/>
          <p:nvPr/>
        </p:nvSpPr>
        <p:spPr>
          <a:xfrm>
            <a:off x="7356144" y="6117608"/>
            <a:ext cx="1317486" cy="198635"/>
          </a:xfrm>
          <a:prstGeom prst="rect">
            <a:avLst/>
          </a:prstGeom>
          <a:noFill/>
          <a:ln>
            <a:solidFill>
              <a:srgbClr val="D5D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131" name="Rectangle 130"/>
          <p:cNvSpPr/>
          <p:nvPr/>
        </p:nvSpPr>
        <p:spPr>
          <a:xfrm>
            <a:off x="7356144" y="5140656"/>
            <a:ext cx="1317486" cy="198635"/>
          </a:xfrm>
          <a:prstGeom prst="rect">
            <a:avLst/>
          </a:prstGeom>
          <a:noFill/>
          <a:ln>
            <a:solidFill>
              <a:srgbClr val="D5D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132" name="Rectangle 131"/>
          <p:cNvSpPr/>
          <p:nvPr/>
        </p:nvSpPr>
        <p:spPr>
          <a:xfrm>
            <a:off x="7356144" y="6376173"/>
            <a:ext cx="1317486" cy="198635"/>
          </a:xfrm>
          <a:prstGeom prst="rect">
            <a:avLst/>
          </a:prstGeom>
          <a:solidFill>
            <a:srgbClr val="D5D000"/>
          </a:solidFill>
          <a:ln>
            <a:solidFill>
              <a:srgbClr val="D5D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7277100" y="5461000"/>
            <a:ext cx="16132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Arial" pitchFamily="34" charset="0"/>
                <a:cs typeface="Arial" pitchFamily="34" charset="0"/>
              </a:rPr>
              <a:t>35%</a:t>
            </a:r>
            <a:endParaRPr lang="en-US" sz="16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7037696" y="4826000"/>
            <a:ext cx="19180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Performance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4912056" y="3415352"/>
            <a:ext cx="342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Actual headway : 7-10  min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Programmed headway &lt; 3 min</a:t>
            </a:r>
          </a:p>
        </p:txBody>
      </p:sp>
      <p:pic>
        <p:nvPicPr>
          <p:cNvPr id="60" name="Рисунок 11" descr="20130205120159304_easyicon_cn_512.pn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CC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4267200" y="1199864"/>
            <a:ext cx="409496" cy="409496"/>
          </a:xfrm>
          <a:prstGeom prst="rect">
            <a:avLst/>
          </a:prstGeom>
        </p:spPr>
      </p:pic>
      <p:pic>
        <p:nvPicPr>
          <p:cNvPr id="61" name="Рисунок 12" descr="20130205120151583_easyicon_cn_512.png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FFFF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8458200" y="1172568"/>
            <a:ext cx="457200" cy="457200"/>
          </a:xfrm>
          <a:prstGeom prst="rect">
            <a:avLst/>
          </a:prstGeom>
        </p:spPr>
      </p:pic>
      <p:sp>
        <p:nvSpPr>
          <p:cNvPr id="58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6172200" cy="868362"/>
          </a:xfrm>
        </p:spPr>
        <p:txBody>
          <a:bodyPr>
            <a:normAutofit/>
          </a:bodyPr>
          <a:lstStyle/>
          <a:p>
            <a:r>
              <a:rPr lang="en-US" sz="2400" spc="300" dirty="0" smtClean="0">
                <a:solidFill>
                  <a:srgbClr val="80197F"/>
                </a:solidFill>
                <a:latin typeface="Arial" pitchFamily="34" charset="0"/>
                <a:cs typeface="Arial" pitchFamily="34" charset="0"/>
              </a:rPr>
              <a:t>BRT Vs. Subway?</a:t>
            </a:r>
            <a:endParaRPr lang="en-US" sz="2400" spc="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977538" y="5478959"/>
            <a:ext cx="19180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Arial" pitchFamily="34" charset="0"/>
                <a:cs typeface="Arial" pitchFamily="34" charset="0"/>
              </a:rPr>
              <a:t>50%</a:t>
            </a:r>
            <a:endParaRPr lang="en-US" sz="16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048" y="1721218"/>
            <a:ext cx="2411363" cy="16075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09"/>
          <a:stretch/>
        </p:blipFill>
        <p:spPr>
          <a:xfrm>
            <a:off x="4950303" y="1721218"/>
            <a:ext cx="2517297" cy="160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107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0.20834 0.50972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00" y="255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4.44444E-6 L -0.37066 0.50972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00" y="25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4" descr="C:\Program Files\Microsoft Office\MEDIA\CAGCAT10\j0222015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605" y="4846835"/>
            <a:ext cx="561347" cy="563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4" descr="C:\Program Files\Microsoft Office\MEDIA\CAGCAT10\j0222015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605" y="5608835"/>
            <a:ext cx="561347" cy="563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" name="Picture 4" descr="C:\Program Files\Microsoft Office\MEDIA\CAGCAT10\j0222015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605" y="5227835"/>
            <a:ext cx="561347" cy="563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" name="Picture 4" descr="C:\Program Files\Microsoft Office\MEDIA\CAGCAT10\j0222015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605" y="6066035"/>
            <a:ext cx="561347" cy="563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4" descr="C:\Program Files\Microsoft Office\MEDIA\CAGCAT10\j0222015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846835"/>
            <a:ext cx="561347" cy="563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4" descr="C:\Program Files\Microsoft Office\MEDIA\CAGCAT10\j0222015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5608835"/>
            <a:ext cx="561347" cy="563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" name="Picture 4" descr="C:\Program Files\Microsoft Office\MEDIA\CAGCAT10\j0222015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5227835"/>
            <a:ext cx="561347" cy="563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" name="Picture 4" descr="C:\Program Files\Microsoft Office\MEDIA\CAGCAT10\j0222015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6066035"/>
            <a:ext cx="561347" cy="563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" name="Picture 4" descr="C:\Program Files\Microsoft Office\MEDIA\CAGCAT10\j0222015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4253" y="4851400"/>
            <a:ext cx="561347" cy="563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" name="Picture 4" descr="C:\Program Files\Microsoft Office\MEDIA\CAGCAT10\j0222015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4253" y="5613400"/>
            <a:ext cx="561347" cy="563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" name="Picture 4" descr="C:\Program Files\Microsoft Office\MEDIA\CAGCAT10\j0222015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4253" y="5232400"/>
            <a:ext cx="561347" cy="563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5" name="Rectangle 119"/>
          <p:cNvSpPr/>
          <p:nvPr/>
        </p:nvSpPr>
        <p:spPr>
          <a:xfrm>
            <a:off x="1219200" y="5867400"/>
            <a:ext cx="1317486" cy="198635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4876800" y="4800600"/>
            <a:ext cx="2044044" cy="1828801"/>
          </a:xfrm>
          <a:prstGeom prst="rect">
            <a:avLst/>
          </a:prstGeom>
          <a:noFill/>
          <a:ln w="12700">
            <a:solidFill>
              <a:srgbClr val="D5D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2857157" y="4800600"/>
            <a:ext cx="1943443" cy="1828799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z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4" name="Picture 4" descr="C:\Program Files\Microsoft Office\MEDIA\CAGCAT10\j0222015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075435"/>
            <a:ext cx="561347" cy="563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8" name="TextBox 97"/>
          <p:cNvSpPr txBox="1"/>
          <p:nvPr/>
        </p:nvSpPr>
        <p:spPr>
          <a:xfrm>
            <a:off x="2958738" y="4812268"/>
            <a:ext cx="19180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Total investment</a:t>
            </a:r>
          </a:p>
        </p:txBody>
      </p:sp>
      <p:sp>
        <p:nvSpPr>
          <p:cNvPr id="148" name="TextBox 147"/>
          <p:cNvSpPr txBox="1"/>
          <p:nvPr/>
        </p:nvSpPr>
        <p:spPr>
          <a:xfrm>
            <a:off x="4953000" y="5859959"/>
            <a:ext cx="19180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Arial" pitchFamily="34" charset="0"/>
                <a:cs typeface="Arial" pitchFamily="34" charset="0"/>
              </a:rPr>
              <a:t>10</a:t>
            </a:r>
            <a:endParaRPr lang="en-US" sz="16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4894868" y="5574268"/>
            <a:ext cx="20393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Current investment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4955503" y="4800600"/>
            <a:ext cx="19180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Total investment</a:t>
            </a:r>
          </a:p>
        </p:txBody>
      </p:sp>
      <p:sp>
        <p:nvSpPr>
          <p:cNvPr id="80" name="Rectangle 121"/>
          <p:cNvSpPr/>
          <p:nvPr/>
        </p:nvSpPr>
        <p:spPr>
          <a:xfrm>
            <a:off x="1219200" y="5867400"/>
            <a:ext cx="1317486" cy="19863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Rectangle 121"/>
          <p:cNvSpPr/>
          <p:nvPr/>
        </p:nvSpPr>
        <p:spPr>
          <a:xfrm>
            <a:off x="1219200" y="5388994"/>
            <a:ext cx="1317486" cy="19863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86" name="Rectangle 130"/>
          <p:cNvSpPr/>
          <p:nvPr/>
        </p:nvSpPr>
        <p:spPr>
          <a:xfrm>
            <a:off x="7356614" y="5385053"/>
            <a:ext cx="1317486" cy="198635"/>
          </a:xfrm>
          <a:prstGeom prst="rect">
            <a:avLst/>
          </a:prstGeom>
          <a:noFill/>
          <a:ln>
            <a:solidFill>
              <a:srgbClr val="D5D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130" name="Rectangle 129"/>
          <p:cNvSpPr/>
          <p:nvPr/>
        </p:nvSpPr>
        <p:spPr>
          <a:xfrm>
            <a:off x="7356144" y="5625152"/>
            <a:ext cx="1317486" cy="198635"/>
          </a:xfrm>
          <a:prstGeom prst="rect">
            <a:avLst/>
          </a:prstGeom>
          <a:noFill/>
          <a:ln>
            <a:solidFill>
              <a:srgbClr val="D5D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88" name="Rectangle 130"/>
          <p:cNvSpPr/>
          <p:nvPr/>
        </p:nvSpPr>
        <p:spPr>
          <a:xfrm>
            <a:off x="7353300" y="5867400"/>
            <a:ext cx="1317486" cy="198635"/>
          </a:xfrm>
          <a:prstGeom prst="rect">
            <a:avLst/>
          </a:prstGeom>
          <a:noFill/>
          <a:ln>
            <a:solidFill>
              <a:srgbClr val="D5D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864325" y="1219200"/>
            <a:ext cx="3949337" cy="338554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en-US" altLang="ko-KR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BRT 1 (2007)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4876800" y="1219200"/>
            <a:ext cx="4114800" cy="338554"/>
          </a:xfrm>
          <a:prstGeom prst="rect">
            <a:avLst/>
          </a:prstGeom>
          <a:noFill/>
          <a:ln w="12700">
            <a:solidFill>
              <a:srgbClr val="D5D000"/>
            </a:solidFill>
          </a:ln>
        </p:spPr>
        <p:txBody>
          <a:bodyPr wrap="square" rtlCol="0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en-US" altLang="ko-KR" sz="1600" b="1" dirty="0" smtClean="0">
                <a:solidFill>
                  <a:srgbClr val="D5D000"/>
                </a:solidFill>
                <a:latin typeface="Arial" pitchFamily="34" charset="0"/>
                <a:cs typeface="Arial" pitchFamily="34" charset="0"/>
              </a:rPr>
              <a:t>Subway 4 (2008-2012)</a:t>
            </a:r>
          </a:p>
        </p:txBody>
      </p:sp>
      <p:sp>
        <p:nvSpPr>
          <p:cNvPr id="3" name="Rectangle 2"/>
          <p:cNvSpPr/>
          <p:nvPr/>
        </p:nvSpPr>
        <p:spPr>
          <a:xfrm>
            <a:off x="864325" y="1630008"/>
            <a:ext cx="3949337" cy="2422028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4876800" y="1630007"/>
            <a:ext cx="4101737" cy="2422029"/>
          </a:xfrm>
          <a:prstGeom prst="rect">
            <a:avLst/>
          </a:prstGeom>
          <a:noFill/>
          <a:ln w="12700">
            <a:solidFill>
              <a:srgbClr val="D5D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84467" y="1676400"/>
            <a:ext cx="19746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280 buses</a:t>
            </a:r>
          </a:p>
          <a:p>
            <a:pPr algn="ctr">
              <a:lnSpc>
                <a:spcPct val="150000"/>
              </a:lnSpc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(200 articulated)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0" y="2351769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rial" pitchFamily="34" charset="0"/>
                <a:cs typeface="Arial" pitchFamily="34" charset="0"/>
              </a:rPr>
              <a:t>=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3124200" y="2738735"/>
            <a:ext cx="1974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60,000,000 $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7315200" y="1947446"/>
            <a:ext cx="19746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13 rams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8001000" y="2351769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rial" pitchFamily="34" charset="0"/>
                <a:cs typeface="Arial" pitchFamily="34" charset="0"/>
              </a:rPr>
              <a:t>=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7287904" y="2738735"/>
            <a:ext cx="1974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90,000,000 $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914400" y="3401704"/>
            <a:ext cx="342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Actual headway : 1  min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Programmed headway : 1 min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864325" y="4094494"/>
            <a:ext cx="3949200" cy="5847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Passengers No. : 280,000 </a:t>
            </a:r>
          </a:p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Record : 530,000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4876800" y="4098959"/>
            <a:ext cx="4101737" cy="584775"/>
          </a:xfrm>
          <a:prstGeom prst="rect">
            <a:avLst/>
          </a:prstGeom>
          <a:noFill/>
          <a:ln>
            <a:solidFill>
              <a:srgbClr val="D5D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Passengers No. : 320,000</a:t>
            </a:r>
          </a:p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Programmed Passengers No. : 1,000,000</a:t>
            </a:r>
          </a:p>
        </p:txBody>
      </p:sp>
      <p:sp>
        <p:nvSpPr>
          <p:cNvPr id="93" name="Rectangle 92"/>
          <p:cNvSpPr/>
          <p:nvPr/>
        </p:nvSpPr>
        <p:spPr>
          <a:xfrm>
            <a:off x="864325" y="4800600"/>
            <a:ext cx="1941427" cy="1828799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z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6982260" y="4800600"/>
            <a:ext cx="1996277" cy="1828801"/>
          </a:xfrm>
          <a:prstGeom prst="rect">
            <a:avLst/>
          </a:prstGeom>
          <a:noFill/>
          <a:ln w="12700">
            <a:solidFill>
              <a:srgbClr val="D5D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4950303" y="5021759"/>
            <a:ext cx="19180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Arial" pitchFamily="34" charset="0"/>
                <a:cs typeface="Arial" pitchFamily="34" charset="0"/>
              </a:rPr>
              <a:t>11</a:t>
            </a:r>
            <a:endParaRPr lang="en-US" sz="16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2895600" y="5257800"/>
            <a:ext cx="19180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Arial" pitchFamily="34" charset="0"/>
                <a:cs typeface="Arial" pitchFamily="34" charset="0"/>
              </a:rPr>
              <a:t>1</a:t>
            </a:r>
            <a:endParaRPr lang="en-US" sz="16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19200" y="6139612"/>
            <a:ext cx="1317486" cy="198635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120" name="Rectangle 119"/>
          <p:cNvSpPr/>
          <p:nvPr/>
        </p:nvSpPr>
        <p:spPr>
          <a:xfrm>
            <a:off x="1219200" y="6123296"/>
            <a:ext cx="1317486" cy="198635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122" name="Rectangle 121"/>
          <p:cNvSpPr/>
          <p:nvPr/>
        </p:nvSpPr>
        <p:spPr>
          <a:xfrm>
            <a:off x="1219200" y="5630840"/>
            <a:ext cx="1317486" cy="19863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123" name="Rectangle 122"/>
          <p:cNvSpPr/>
          <p:nvPr/>
        </p:nvSpPr>
        <p:spPr>
          <a:xfrm>
            <a:off x="1219200" y="5146344"/>
            <a:ext cx="1317486" cy="19863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124" name="Rectangle 123"/>
          <p:cNvSpPr/>
          <p:nvPr/>
        </p:nvSpPr>
        <p:spPr>
          <a:xfrm>
            <a:off x="1219200" y="6381861"/>
            <a:ext cx="1317486" cy="198635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928048" y="4824968"/>
            <a:ext cx="19180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Performance</a:t>
            </a:r>
          </a:p>
        </p:txBody>
      </p:sp>
      <p:sp>
        <p:nvSpPr>
          <p:cNvPr id="127" name="Rectangle 126"/>
          <p:cNvSpPr/>
          <p:nvPr/>
        </p:nvSpPr>
        <p:spPr>
          <a:xfrm>
            <a:off x="7356144" y="6133924"/>
            <a:ext cx="1317486" cy="198635"/>
          </a:xfrm>
          <a:prstGeom prst="rect">
            <a:avLst/>
          </a:prstGeom>
          <a:solidFill>
            <a:srgbClr val="D5D000"/>
          </a:solidFill>
          <a:ln>
            <a:solidFill>
              <a:srgbClr val="D5D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128" name="Rectangle 127"/>
          <p:cNvSpPr/>
          <p:nvPr/>
        </p:nvSpPr>
        <p:spPr>
          <a:xfrm>
            <a:off x="7356144" y="6117608"/>
            <a:ext cx="1317486" cy="198635"/>
          </a:xfrm>
          <a:prstGeom prst="rect">
            <a:avLst/>
          </a:prstGeom>
          <a:noFill/>
          <a:ln>
            <a:solidFill>
              <a:srgbClr val="D5D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131" name="Rectangle 130"/>
          <p:cNvSpPr/>
          <p:nvPr/>
        </p:nvSpPr>
        <p:spPr>
          <a:xfrm>
            <a:off x="7356144" y="5140656"/>
            <a:ext cx="1317486" cy="198635"/>
          </a:xfrm>
          <a:prstGeom prst="rect">
            <a:avLst/>
          </a:prstGeom>
          <a:noFill/>
          <a:ln>
            <a:solidFill>
              <a:srgbClr val="D5D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132" name="Rectangle 131"/>
          <p:cNvSpPr/>
          <p:nvPr/>
        </p:nvSpPr>
        <p:spPr>
          <a:xfrm>
            <a:off x="7356144" y="6376173"/>
            <a:ext cx="1317486" cy="198635"/>
          </a:xfrm>
          <a:prstGeom prst="rect">
            <a:avLst/>
          </a:prstGeom>
          <a:solidFill>
            <a:srgbClr val="D5D000"/>
          </a:solidFill>
          <a:ln>
            <a:solidFill>
              <a:srgbClr val="D5D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7277100" y="5461000"/>
            <a:ext cx="16132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Arial" pitchFamily="34" charset="0"/>
                <a:cs typeface="Arial" pitchFamily="34" charset="0"/>
              </a:rPr>
              <a:t>35%</a:t>
            </a:r>
            <a:endParaRPr lang="en-US" sz="16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7037696" y="4826000"/>
            <a:ext cx="19180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Performance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4912056" y="3415352"/>
            <a:ext cx="342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Actual headway : 7-10  min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Programmed headway &lt; 3 min</a:t>
            </a:r>
          </a:p>
        </p:txBody>
      </p:sp>
      <p:pic>
        <p:nvPicPr>
          <p:cNvPr id="60" name="Рисунок 11" descr="20130205120159304_easyicon_cn_512.pn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CC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4267200" y="1199864"/>
            <a:ext cx="409496" cy="409496"/>
          </a:xfrm>
          <a:prstGeom prst="rect">
            <a:avLst/>
          </a:prstGeom>
        </p:spPr>
      </p:pic>
      <p:pic>
        <p:nvPicPr>
          <p:cNvPr id="61" name="Рисунок 12" descr="20130205120151583_easyicon_cn_512.png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FFFF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8458200" y="1172568"/>
            <a:ext cx="457200" cy="457200"/>
          </a:xfrm>
          <a:prstGeom prst="rect">
            <a:avLst/>
          </a:prstGeom>
        </p:spPr>
      </p:pic>
      <p:sp>
        <p:nvSpPr>
          <p:cNvPr id="58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6172200" cy="868362"/>
          </a:xfrm>
        </p:spPr>
        <p:txBody>
          <a:bodyPr>
            <a:normAutofit/>
          </a:bodyPr>
          <a:lstStyle/>
          <a:p>
            <a:r>
              <a:rPr lang="en-US" sz="2400" spc="300" dirty="0" smtClean="0">
                <a:solidFill>
                  <a:srgbClr val="80197F"/>
                </a:solidFill>
                <a:latin typeface="Arial" pitchFamily="34" charset="0"/>
                <a:cs typeface="Arial" pitchFamily="34" charset="0"/>
              </a:rPr>
              <a:t>BRT Vs. Subway?</a:t>
            </a:r>
            <a:endParaRPr lang="en-US" sz="2400" spc="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977538" y="5478959"/>
            <a:ext cx="19180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Arial" pitchFamily="34" charset="0"/>
                <a:cs typeface="Arial" pitchFamily="34" charset="0"/>
              </a:rPr>
              <a:t>50%</a:t>
            </a:r>
            <a:endParaRPr lang="en-US" sz="16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838200" y="4762500"/>
            <a:ext cx="8153400" cy="2057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2438400" y="4842233"/>
            <a:ext cx="2514600" cy="306467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Arial" pitchFamily="34" charset="0"/>
                <a:cs typeface="Arial" pitchFamily="34" charset="0"/>
              </a:rPr>
              <a:t>INFRASTRUCTURE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5257800" y="4841081"/>
            <a:ext cx="1752600" cy="306467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Arial" pitchFamily="34" charset="0"/>
                <a:cs typeface="Arial" pitchFamily="34" charset="0"/>
              </a:rPr>
              <a:t>REQUIREMENTS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7086600" y="4841081"/>
            <a:ext cx="1828800" cy="306467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Arial" pitchFamily="34" charset="0"/>
                <a:cs typeface="Arial" pitchFamily="34" charset="0"/>
              </a:rPr>
              <a:t>CHALLENGES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1007487" y="4572000"/>
            <a:ext cx="401970" cy="23622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wordArtVert" wrap="square" rtlCol="0">
            <a:spAutoFit/>
          </a:bodyPr>
          <a:lstStyle/>
          <a:p>
            <a:pPr algn="ctr"/>
            <a:r>
              <a:rPr lang="en-US" sz="1300" b="1" spc="-15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OBJECTIVE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5410200" y="52578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Passengers demand</a:t>
            </a:r>
          </a:p>
        </p:txBody>
      </p:sp>
      <p:grpSp>
        <p:nvGrpSpPr>
          <p:cNvPr id="73" name="Группа 72"/>
          <p:cNvGrpSpPr/>
          <p:nvPr/>
        </p:nvGrpSpPr>
        <p:grpSpPr>
          <a:xfrm>
            <a:off x="7334250" y="5276850"/>
            <a:ext cx="1428750" cy="1352550"/>
            <a:chOff x="6934200" y="2133600"/>
            <a:chExt cx="1733550" cy="1581150"/>
          </a:xfrm>
        </p:grpSpPr>
        <p:pic>
          <p:nvPicPr>
            <p:cNvPr id="74" name="Рисунок 73" descr="th (1)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391400" y="2438400"/>
              <a:ext cx="1276350" cy="1276350"/>
            </a:xfrm>
            <a:prstGeom prst="rect">
              <a:avLst/>
            </a:prstGeom>
          </p:spPr>
        </p:pic>
        <p:pic>
          <p:nvPicPr>
            <p:cNvPr id="75" name="Рисунок 74" descr="20130205123051812_easyicon_cn_256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934200" y="2133600"/>
              <a:ext cx="1371600" cy="1371600"/>
            </a:xfrm>
            <a:prstGeom prst="rect">
              <a:avLst/>
            </a:prstGeom>
          </p:spPr>
        </p:pic>
      </p:grpSp>
      <p:pic>
        <p:nvPicPr>
          <p:cNvPr id="77" name="Рисунок 76" descr="population_icon.pn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5791200" y="5816600"/>
            <a:ext cx="838200" cy="838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048" y="1721218"/>
            <a:ext cx="2411363" cy="16075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09"/>
          <a:stretch/>
        </p:blipFill>
        <p:spPr>
          <a:xfrm>
            <a:off x="4950303" y="1721218"/>
            <a:ext cx="2517297" cy="1607575"/>
          </a:xfrm>
          <a:prstGeom prst="rect">
            <a:avLst/>
          </a:prstGeom>
        </p:spPr>
      </p:pic>
      <p:sp>
        <p:nvSpPr>
          <p:cNvPr id="119" name="Прямоугольник 118"/>
          <p:cNvSpPr/>
          <p:nvPr/>
        </p:nvSpPr>
        <p:spPr>
          <a:xfrm>
            <a:off x="2971800" y="6477000"/>
            <a:ext cx="1295400" cy="1524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140" name="Прямоугольник 139"/>
          <p:cNvSpPr/>
          <p:nvPr/>
        </p:nvSpPr>
        <p:spPr>
          <a:xfrm>
            <a:off x="2971800" y="6248400"/>
            <a:ext cx="1295400" cy="15240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141" name="Прямоугольник 140"/>
          <p:cNvSpPr/>
          <p:nvPr/>
        </p:nvSpPr>
        <p:spPr>
          <a:xfrm>
            <a:off x="2971800" y="6019800"/>
            <a:ext cx="1295400" cy="15240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142" name="Прямоугольник 141"/>
          <p:cNvSpPr/>
          <p:nvPr/>
        </p:nvSpPr>
        <p:spPr>
          <a:xfrm>
            <a:off x="2971800" y="5791200"/>
            <a:ext cx="1295400" cy="15240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144" name="Прямоугольник 143"/>
          <p:cNvSpPr/>
          <p:nvPr/>
        </p:nvSpPr>
        <p:spPr>
          <a:xfrm>
            <a:off x="2971800" y="5562600"/>
            <a:ext cx="1295400" cy="15240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145" name="Прямоугольник 144"/>
          <p:cNvSpPr/>
          <p:nvPr/>
        </p:nvSpPr>
        <p:spPr>
          <a:xfrm>
            <a:off x="2971800" y="5334000"/>
            <a:ext cx="1295400" cy="15240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146" name="Прямоугольник 145"/>
          <p:cNvSpPr/>
          <p:nvPr/>
        </p:nvSpPr>
        <p:spPr>
          <a:xfrm>
            <a:off x="2971800" y="6248400"/>
            <a:ext cx="1295400" cy="1524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149" name="Прямоугольник 148"/>
          <p:cNvSpPr/>
          <p:nvPr/>
        </p:nvSpPr>
        <p:spPr>
          <a:xfrm>
            <a:off x="2971800" y="6019800"/>
            <a:ext cx="1295400" cy="1524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150" name="Прямоугольник 149"/>
          <p:cNvSpPr/>
          <p:nvPr/>
        </p:nvSpPr>
        <p:spPr>
          <a:xfrm>
            <a:off x="2971800" y="5791200"/>
            <a:ext cx="1295400" cy="1524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151" name="Прямоугольник 150"/>
          <p:cNvSpPr/>
          <p:nvPr/>
        </p:nvSpPr>
        <p:spPr>
          <a:xfrm>
            <a:off x="2971800" y="5562600"/>
            <a:ext cx="1295400" cy="1524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39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0.20834 0.50972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00" y="255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4.44444E-6 L -0.37066 0.50972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00" y="25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3" grpId="0" animBg="1"/>
      <p:bldP spid="64" grpId="0" animBg="1"/>
      <p:bldP spid="65" grpId="0" animBg="1"/>
      <p:bldP spid="67" grpId="0"/>
      <p:bldP spid="70" grpId="0"/>
      <p:bldP spid="119" grpId="0" animBg="1"/>
      <p:bldP spid="140" grpId="0" animBg="1"/>
      <p:bldP spid="141" grpId="0" animBg="1"/>
      <p:bldP spid="142" grpId="0" animBg="1"/>
      <p:bldP spid="144" grpId="0" animBg="1"/>
      <p:bldP spid="145" grpId="0" animBg="1"/>
      <p:bldP spid="146" grpId="0" animBg="1"/>
      <p:bldP spid="149" grpId="0" animBg="1"/>
      <p:bldP spid="150" grpId="0" animBg="1"/>
      <p:bldP spid="15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990600" y="914400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itchFamily="2" charset="2"/>
              <a:buChar char="§"/>
            </a:pPr>
            <a:r>
              <a:rPr lang="en-US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Total passengers : 600,000</a:t>
            </a:r>
          </a:p>
          <a:p>
            <a:pPr marL="285750" lvl="0" indent="-285750">
              <a:buFont typeface="Wingdings" pitchFamily="2" charset="2"/>
              <a:buChar char="§"/>
            </a:pPr>
            <a:r>
              <a:rPr lang="en-US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74% of BRT passengers are in common itinerary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87104" y="4758554"/>
            <a:ext cx="8077200" cy="1828800"/>
          </a:xfrm>
          <a:prstGeom prst="rect">
            <a:avLst/>
          </a:prstGeom>
          <a:ln w="127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Полилиния 55"/>
          <p:cNvSpPr/>
          <p:nvPr/>
        </p:nvSpPr>
        <p:spPr>
          <a:xfrm>
            <a:off x="991607" y="5276714"/>
            <a:ext cx="6910251" cy="1097280"/>
          </a:xfrm>
          <a:custGeom>
            <a:avLst/>
            <a:gdLst>
              <a:gd name="connsiteX0" fmla="*/ 0 w 6910251"/>
              <a:gd name="connsiteY0" fmla="*/ 0 h 1097280"/>
              <a:gd name="connsiteX1" fmla="*/ 91440 w 6910251"/>
              <a:gd name="connsiteY1" fmla="*/ 169817 h 1097280"/>
              <a:gd name="connsiteX2" fmla="*/ 91440 w 6910251"/>
              <a:gd name="connsiteY2" fmla="*/ 431074 h 1097280"/>
              <a:gd name="connsiteX3" fmla="*/ 52251 w 6910251"/>
              <a:gd name="connsiteY3" fmla="*/ 627017 h 1097280"/>
              <a:gd name="connsiteX4" fmla="*/ 117566 w 6910251"/>
              <a:gd name="connsiteY4" fmla="*/ 705394 h 1097280"/>
              <a:gd name="connsiteX5" fmla="*/ 444137 w 6910251"/>
              <a:gd name="connsiteY5" fmla="*/ 744583 h 1097280"/>
              <a:gd name="connsiteX6" fmla="*/ 1658983 w 6910251"/>
              <a:gd name="connsiteY6" fmla="*/ 718457 h 1097280"/>
              <a:gd name="connsiteX7" fmla="*/ 3788228 w 6910251"/>
              <a:gd name="connsiteY7" fmla="*/ 679269 h 1097280"/>
              <a:gd name="connsiteX8" fmla="*/ 4415246 w 6910251"/>
              <a:gd name="connsiteY8" fmla="*/ 666206 h 1097280"/>
              <a:gd name="connsiteX9" fmla="*/ 4676503 w 6910251"/>
              <a:gd name="connsiteY9" fmla="*/ 692331 h 1097280"/>
              <a:gd name="connsiteX10" fmla="*/ 4833257 w 6910251"/>
              <a:gd name="connsiteY10" fmla="*/ 757646 h 1097280"/>
              <a:gd name="connsiteX11" fmla="*/ 5055326 w 6910251"/>
              <a:gd name="connsiteY11" fmla="*/ 927463 h 1097280"/>
              <a:gd name="connsiteX12" fmla="*/ 5342708 w 6910251"/>
              <a:gd name="connsiteY12" fmla="*/ 1071154 h 1097280"/>
              <a:gd name="connsiteX13" fmla="*/ 5603966 w 6910251"/>
              <a:gd name="connsiteY13" fmla="*/ 1084217 h 1097280"/>
              <a:gd name="connsiteX14" fmla="*/ 6492240 w 6910251"/>
              <a:gd name="connsiteY14" fmla="*/ 1045029 h 1097280"/>
              <a:gd name="connsiteX15" fmla="*/ 6910251 w 6910251"/>
              <a:gd name="connsiteY15" fmla="*/ 979714 h 1097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910251" h="1097280">
                <a:moveTo>
                  <a:pt x="0" y="0"/>
                </a:moveTo>
                <a:cubicBezTo>
                  <a:pt x="38100" y="48985"/>
                  <a:pt x="76200" y="97971"/>
                  <a:pt x="91440" y="169817"/>
                </a:cubicBezTo>
                <a:cubicBezTo>
                  <a:pt x="106680" y="241663"/>
                  <a:pt x="97971" y="354874"/>
                  <a:pt x="91440" y="431074"/>
                </a:cubicBezTo>
                <a:cubicBezTo>
                  <a:pt x="84909" y="507274"/>
                  <a:pt x="47897" y="581297"/>
                  <a:pt x="52251" y="627017"/>
                </a:cubicBezTo>
                <a:cubicBezTo>
                  <a:pt x="56605" y="672737"/>
                  <a:pt x="52252" y="685800"/>
                  <a:pt x="117566" y="705394"/>
                </a:cubicBezTo>
                <a:cubicBezTo>
                  <a:pt x="182880" y="724988"/>
                  <a:pt x="187234" y="742406"/>
                  <a:pt x="444137" y="744583"/>
                </a:cubicBezTo>
                <a:cubicBezTo>
                  <a:pt x="701040" y="746760"/>
                  <a:pt x="1658983" y="718457"/>
                  <a:pt x="1658983" y="718457"/>
                </a:cubicBezTo>
                <a:lnTo>
                  <a:pt x="3788228" y="679269"/>
                </a:lnTo>
                <a:cubicBezTo>
                  <a:pt x="4247605" y="670561"/>
                  <a:pt x="4267200" y="664029"/>
                  <a:pt x="4415246" y="666206"/>
                </a:cubicBezTo>
                <a:cubicBezTo>
                  <a:pt x="4563292" y="668383"/>
                  <a:pt x="4606835" y="677091"/>
                  <a:pt x="4676503" y="692331"/>
                </a:cubicBezTo>
                <a:cubicBezTo>
                  <a:pt x="4746171" y="707571"/>
                  <a:pt x="4770120" y="718457"/>
                  <a:pt x="4833257" y="757646"/>
                </a:cubicBezTo>
                <a:cubicBezTo>
                  <a:pt x="4896394" y="796835"/>
                  <a:pt x="4970418" y="875212"/>
                  <a:pt x="5055326" y="927463"/>
                </a:cubicBezTo>
                <a:cubicBezTo>
                  <a:pt x="5140234" y="979714"/>
                  <a:pt x="5251268" y="1045028"/>
                  <a:pt x="5342708" y="1071154"/>
                </a:cubicBezTo>
                <a:cubicBezTo>
                  <a:pt x="5434148" y="1097280"/>
                  <a:pt x="5412377" y="1088571"/>
                  <a:pt x="5603966" y="1084217"/>
                </a:cubicBezTo>
                <a:cubicBezTo>
                  <a:pt x="5795555" y="1079863"/>
                  <a:pt x="6274526" y="1062446"/>
                  <a:pt x="6492240" y="1045029"/>
                </a:cubicBezTo>
                <a:cubicBezTo>
                  <a:pt x="6709954" y="1027612"/>
                  <a:pt x="6810102" y="1003663"/>
                  <a:pt x="6910251" y="979714"/>
                </a:cubicBezTo>
              </a:path>
            </a:pathLst>
          </a:cu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Полилиния 11"/>
          <p:cNvSpPr/>
          <p:nvPr/>
        </p:nvSpPr>
        <p:spPr>
          <a:xfrm>
            <a:off x="2148345" y="4910954"/>
            <a:ext cx="6605752" cy="1040524"/>
          </a:xfrm>
          <a:custGeom>
            <a:avLst/>
            <a:gdLst>
              <a:gd name="connsiteX0" fmla="*/ 0 w 6605752"/>
              <a:gd name="connsiteY0" fmla="*/ 1040524 h 1040524"/>
              <a:gd name="connsiteX1" fmla="*/ 2822028 w 6605752"/>
              <a:gd name="connsiteY1" fmla="*/ 977462 h 1040524"/>
              <a:gd name="connsiteX2" fmla="*/ 3831021 w 6605752"/>
              <a:gd name="connsiteY2" fmla="*/ 961697 h 1040524"/>
              <a:gd name="connsiteX3" fmla="*/ 4351283 w 6605752"/>
              <a:gd name="connsiteY3" fmla="*/ 882869 h 1040524"/>
              <a:gd name="connsiteX4" fmla="*/ 5155325 w 6605752"/>
              <a:gd name="connsiteY4" fmla="*/ 583324 h 1040524"/>
              <a:gd name="connsiteX5" fmla="*/ 6605752 w 6605752"/>
              <a:gd name="connsiteY5" fmla="*/ 0 h 1040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05752" h="1040524">
                <a:moveTo>
                  <a:pt x="0" y="1040524"/>
                </a:moveTo>
                <a:lnTo>
                  <a:pt x="2822028" y="977462"/>
                </a:lnTo>
                <a:cubicBezTo>
                  <a:pt x="3460531" y="964324"/>
                  <a:pt x="3576145" y="977462"/>
                  <a:pt x="3831021" y="961697"/>
                </a:cubicBezTo>
                <a:cubicBezTo>
                  <a:pt x="4085897" y="945932"/>
                  <a:pt x="4130566" y="945931"/>
                  <a:pt x="4351283" y="882869"/>
                </a:cubicBezTo>
                <a:cubicBezTo>
                  <a:pt x="4572000" y="819807"/>
                  <a:pt x="4779580" y="730469"/>
                  <a:pt x="5155325" y="583324"/>
                </a:cubicBezTo>
                <a:cubicBezTo>
                  <a:pt x="5531070" y="436179"/>
                  <a:pt x="6068411" y="218089"/>
                  <a:pt x="6605752" y="0"/>
                </a:cubicBezTo>
              </a:path>
            </a:pathLst>
          </a:cu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Рисунок 7" descr="20130205120159304_easyicon_cn_512.pn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CC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1725304" y="5520554"/>
            <a:ext cx="304800" cy="304800"/>
          </a:xfrm>
          <a:prstGeom prst="rect">
            <a:avLst/>
          </a:prstGeom>
        </p:spPr>
      </p:pic>
      <p:pic>
        <p:nvPicPr>
          <p:cNvPr id="11" name="Рисунок 8" descr="20130205120151583_easyicon_cn_512.png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FFFF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1725304" y="5749154"/>
            <a:ext cx="304800" cy="304800"/>
          </a:xfrm>
          <a:prstGeom prst="rect">
            <a:avLst/>
          </a:prstGeom>
        </p:spPr>
      </p:pic>
      <p:pic>
        <p:nvPicPr>
          <p:cNvPr id="12" name="Рисунок 22" descr="20130205120151583_easyicon_cn_512.png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FFFF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2334904" y="5964691"/>
            <a:ext cx="304800" cy="304800"/>
          </a:xfrm>
          <a:prstGeom prst="rect">
            <a:avLst/>
          </a:prstGeom>
        </p:spPr>
      </p:pic>
      <p:pic>
        <p:nvPicPr>
          <p:cNvPr id="13" name="Рисунок 23" descr="20130205120151583_easyicon_cn_512.png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FFFF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2689778" y="5964691"/>
            <a:ext cx="304800" cy="304800"/>
          </a:xfrm>
          <a:prstGeom prst="rect">
            <a:avLst/>
          </a:prstGeom>
        </p:spPr>
      </p:pic>
      <p:pic>
        <p:nvPicPr>
          <p:cNvPr id="14" name="Рисунок 24" descr="20130205120151583_easyicon_cn_512.png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FFFF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3477904" y="5951628"/>
            <a:ext cx="304800" cy="304800"/>
          </a:xfrm>
          <a:prstGeom prst="rect">
            <a:avLst/>
          </a:prstGeom>
        </p:spPr>
      </p:pic>
      <p:pic>
        <p:nvPicPr>
          <p:cNvPr id="15" name="Рисунок 26" descr="20130205120151583_easyicon_cn_512.png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FFFF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4786367" y="5925502"/>
            <a:ext cx="304800" cy="304800"/>
          </a:xfrm>
          <a:prstGeom prst="rect">
            <a:avLst/>
          </a:prstGeom>
        </p:spPr>
      </p:pic>
      <p:pic>
        <p:nvPicPr>
          <p:cNvPr id="17" name="Рисунок 27" descr="20130205120151583_easyicon_cn_512.png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FFFF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4379241" y="5938565"/>
            <a:ext cx="304800" cy="304800"/>
          </a:xfrm>
          <a:prstGeom prst="rect">
            <a:avLst/>
          </a:prstGeom>
        </p:spPr>
      </p:pic>
      <p:pic>
        <p:nvPicPr>
          <p:cNvPr id="18" name="Рисунок 31" descr="20130205120151583_easyicon_cn_512.png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FFFF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5992504" y="6206354"/>
            <a:ext cx="304800" cy="304800"/>
          </a:xfrm>
          <a:prstGeom prst="rect">
            <a:avLst/>
          </a:prstGeom>
        </p:spPr>
      </p:pic>
      <p:pic>
        <p:nvPicPr>
          <p:cNvPr id="19" name="Рисунок 32" descr="20130205120151583_easyicon_cn_512.png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FFFF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6396318" y="6219801"/>
            <a:ext cx="304800" cy="304800"/>
          </a:xfrm>
          <a:prstGeom prst="rect">
            <a:avLst/>
          </a:prstGeom>
        </p:spPr>
      </p:pic>
      <p:pic>
        <p:nvPicPr>
          <p:cNvPr id="20" name="Рисунок 34" descr="20130205120151583_easyicon_cn_512.png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FFFF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7010400" y="6193675"/>
            <a:ext cx="304800" cy="304800"/>
          </a:xfrm>
          <a:prstGeom prst="rect">
            <a:avLst/>
          </a:prstGeom>
        </p:spPr>
      </p:pic>
      <p:pic>
        <p:nvPicPr>
          <p:cNvPr id="21" name="Рисунок 36" descr="20130205120151583_easyicon_cn_512.png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FFFF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7745104" y="6130154"/>
            <a:ext cx="304800" cy="304800"/>
          </a:xfrm>
          <a:prstGeom prst="rect">
            <a:avLst/>
          </a:prstGeom>
        </p:spPr>
      </p:pic>
      <p:pic>
        <p:nvPicPr>
          <p:cNvPr id="22" name="Рисунок 38" descr="20130205120151583_easyicon_cn_512.png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FFFF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1257219" y="5762217"/>
            <a:ext cx="304800" cy="304800"/>
          </a:xfrm>
          <a:prstGeom prst="rect">
            <a:avLst/>
          </a:prstGeom>
        </p:spPr>
      </p:pic>
      <p:pic>
        <p:nvPicPr>
          <p:cNvPr id="23" name="Рисунок 39" descr="20130205120151583_easyicon_cn_512.png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FFFF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887104" y="5444354"/>
            <a:ext cx="304800" cy="304800"/>
          </a:xfrm>
          <a:prstGeom prst="rect">
            <a:avLst/>
          </a:prstGeom>
        </p:spPr>
      </p:pic>
      <p:pic>
        <p:nvPicPr>
          <p:cNvPr id="24" name="Рисунок 40" descr="20130205120151583_easyicon_cn_512.png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FFFF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847915" y="5037228"/>
            <a:ext cx="304800" cy="304800"/>
          </a:xfrm>
          <a:prstGeom prst="rect">
            <a:avLst/>
          </a:prstGeom>
        </p:spPr>
      </p:pic>
      <p:pic>
        <p:nvPicPr>
          <p:cNvPr id="25" name="Рисунок 42" descr="20130205120159304_easyicon_cn_512.pn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CC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2258704" y="5709965"/>
            <a:ext cx="304800" cy="304800"/>
          </a:xfrm>
          <a:prstGeom prst="rect">
            <a:avLst/>
          </a:prstGeom>
        </p:spPr>
      </p:pic>
      <p:pic>
        <p:nvPicPr>
          <p:cNvPr id="26" name="Рисунок 43" descr="20130205120159304_easyicon_cn_512.pn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CC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2676715" y="5683839"/>
            <a:ext cx="304800" cy="304800"/>
          </a:xfrm>
          <a:prstGeom prst="rect">
            <a:avLst/>
          </a:prstGeom>
        </p:spPr>
      </p:pic>
      <p:pic>
        <p:nvPicPr>
          <p:cNvPr id="27" name="Рисунок 44" descr="20130205120159304_easyicon_cn_512.pn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CC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3401704" y="5670776"/>
            <a:ext cx="304800" cy="304800"/>
          </a:xfrm>
          <a:prstGeom prst="rect">
            <a:avLst/>
          </a:prstGeom>
        </p:spPr>
      </p:pic>
      <p:pic>
        <p:nvPicPr>
          <p:cNvPr id="28" name="Рисунок 45" descr="20130205120159304_easyicon_cn_512.pn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CC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3706504" y="5657713"/>
            <a:ext cx="304800" cy="304800"/>
          </a:xfrm>
          <a:prstGeom prst="rect">
            <a:avLst/>
          </a:prstGeom>
        </p:spPr>
      </p:pic>
      <p:pic>
        <p:nvPicPr>
          <p:cNvPr id="29" name="Рисунок 46" descr="20130205120151583_easyicon_cn_512.png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FFFF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3046830" y="5964691"/>
            <a:ext cx="304800" cy="304800"/>
          </a:xfrm>
          <a:prstGeom prst="rect">
            <a:avLst/>
          </a:prstGeom>
        </p:spPr>
      </p:pic>
      <p:pic>
        <p:nvPicPr>
          <p:cNvPr id="30" name="Рисунок 47" descr="20130205120159304_easyicon_cn_512.pn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CC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3046830" y="5683839"/>
            <a:ext cx="304800" cy="304800"/>
          </a:xfrm>
          <a:prstGeom prst="rect">
            <a:avLst/>
          </a:prstGeom>
        </p:spPr>
      </p:pic>
      <p:pic>
        <p:nvPicPr>
          <p:cNvPr id="31" name="Рисунок 48" descr="20130205120151583_easyicon_cn_512.png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FFFF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3935104" y="5938565"/>
            <a:ext cx="304800" cy="304800"/>
          </a:xfrm>
          <a:prstGeom prst="rect">
            <a:avLst/>
          </a:prstGeom>
        </p:spPr>
      </p:pic>
      <p:pic>
        <p:nvPicPr>
          <p:cNvPr id="32" name="Рисунок 49" descr="20130205120159304_easyicon_cn_512.pn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CC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3935104" y="5657713"/>
            <a:ext cx="304800" cy="304800"/>
          </a:xfrm>
          <a:prstGeom prst="rect">
            <a:avLst/>
          </a:prstGeom>
        </p:spPr>
      </p:pic>
      <p:pic>
        <p:nvPicPr>
          <p:cNvPr id="33" name="Рисунок 50" descr="20130205120159304_easyicon_cn_512.pn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CC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4416252" y="5644650"/>
            <a:ext cx="304800" cy="304800"/>
          </a:xfrm>
          <a:prstGeom prst="rect">
            <a:avLst/>
          </a:prstGeom>
        </p:spPr>
      </p:pic>
      <p:pic>
        <p:nvPicPr>
          <p:cNvPr id="34" name="Рисунок 51" descr="20130205120159304_easyicon_cn_512.pn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CC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4775482" y="5642472"/>
            <a:ext cx="304800" cy="304800"/>
          </a:xfrm>
          <a:prstGeom prst="rect">
            <a:avLst/>
          </a:prstGeom>
        </p:spPr>
      </p:pic>
      <p:pic>
        <p:nvPicPr>
          <p:cNvPr id="35" name="Рисунок 52" descr="20130205120159304_easyicon_cn_512.pn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CC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4176767" y="5646828"/>
            <a:ext cx="304800" cy="304800"/>
          </a:xfrm>
          <a:prstGeom prst="rect">
            <a:avLst/>
          </a:prstGeom>
        </p:spPr>
      </p:pic>
      <p:pic>
        <p:nvPicPr>
          <p:cNvPr id="36" name="Рисунок 53" descr="20130205120151583_easyicon_cn_512.png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FFFF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5206556" y="5929858"/>
            <a:ext cx="304800" cy="304800"/>
          </a:xfrm>
          <a:prstGeom prst="rect">
            <a:avLst/>
          </a:prstGeom>
        </p:spPr>
      </p:pic>
      <p:pic>
        <p:nvPicPr>
          <p:cNvPr id="37" name="Рисунок 54" descr="20130205120159304_easyicon_cn_512.pn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CC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5195671" y="5633765"/>
            <a:ext cx="304800" cy="304800"/>
          </a:xfrm>
          <a:prstGeom prst="rect">
            <a:avLst/>
          </a:prstGeom>
        </p:spPr>
      </p:pic>
      <p:pic>
        <p:nvPicPr>
          <p:cNvPr id="38" name="Рисунок 56" descr="20130205120151583_easyicon_cn_512.png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FFFF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5611504" y="5969047"/>
            <a:ext cx="304800" cy="304800"/>
          </a:xfrm>
          <a:prstGeom prst="rect">
            <a:avLst/>
          </a:prstGeom>
        </p:spPr>
      </p:pic>
      <p:pic>
        <p:nvPicPr>
          <p:cNvPr id="39" name="Рисунок 57" descr="20130205120159304_easyicon_cn_512.pn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CC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5600619" y="5633765"/>
            <a:ext cx="304800" cy="304800"/>
          </a:xfrm>
          <a:prstGeom prst="rect">
            <a:avLst/>
          </a:prstGeom>
        </p:spPr>
      </p:pic>
      <p:pic>
        <p:nvPicPr>
          <p:cNvPr id="40" name="Рисунок 58" descr="20130205120159304_easyicon_cn_512.pn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CC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6096000" y="5609817"/>
            <a:ext cx="304800" cy="304800"/>
          </a:xfrm>
          <a:prstGeom prst="rect">
            <a:avLst/>
          </a:prstGeom>
        </p:spPr>
      </p:pic>
      <p:pic>
        <p:nvPicPr>
          <p:cNvPr id="41" name="Рисунок 59" descr="20130205120159304_easyicon_cn_512.pn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CC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6332560" y="5534202"/>
            <a:ext cx="304800" cy="304800"/>
          </a:xfrm>
          <a:prstGeom prst="rect">
            <a:avLst/>
          </a:prstGeom>
        </p:spPr>
      </p:pic>
      <p:pic>
        <p:nvPicPr>
          <p:cNvPr id="42" name="Рисунок 60" descr="20130205120159304_easyicon_cn_512.pn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CC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6795448" y="5354506"/>
            <a:ext cx="304800" cy="304800"/>
          </a:xfrm>
          <a:prstGeom prst="rect">
            <a:avLst/>
          </a:prstGeom>
        </p:spPr>
      </p:pic>
      <p:pic>
        <p:nvPicPr>
          <p:cNvPr id="43" name="Рисунок 61" descr="20130205120159304_easyicon_cn_512.pn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CC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7053616" y="5229402"/>
            <a:ext cx="304800" cy="304800"/>
          </a:xfrm>
          <a:prstGeom prst="rect">
            <a:avLst/>
          </a:prstGeom>
        </p:spPr>
      </p:pic>
      <p:pic>
        <p:nvPicPr>
          <p:cNvPr id="44" name="Рисунок 62" descr="20130205120159304_easyicon_cn_512.pn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CC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7557448" y="5049706"/>
            <a:ext cx="304800" cy="304800"/>
          </a:xfrm>
          <a:prstGeom prst="rect">
            <a:avLst/>
          </a:prstGeom>
        </p:spPr>
      </p:pic>
      <p:pic>
        <p:nvPicPr>
          <p:cNvPr id="45" name="Рисунок 63" descr="20130205120159304_easyicon_cn_512.pn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CC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7829264" y="4938250"/>
            <a:ext cx="304800" cy="304800"/>
          </a:xfrm>
          <a:prstGeom prst="rect">
            <a:avLst/>
          </a:prstGeom>
        </p:spPr>
      </p:pic>
      <p:pic>
        <p:nvPicPr>
          <p:cNvPr id="46" name="Рисунок 64" descr="20130205120159304_easyicon_cn_512.pn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CC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8278504" y="4758554"/>
            <a:ext cx="304800" cy="304800"/>
          </a:xfrm>
          <a:prstGeom prst="rect">
            <a:avLst/>
          </a:prstGeom>
        </p:spPr>
      </p:pic>
      <p:pic>
        <p:nvPicPr>
          <p:cNvPr id="47" name="Рисунок 68" descr="20130205120159304_easyicon_cn_512.pn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CC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8583304" y="4722128"/>
            <a:ext cx="304800" cy="304800"/>
          </a:xfrm>
          <a:prstGeom prst="rect">
            <a:avLst/>
          </a:prstGeom>
        </p:spPr>
      </p:pic>
      <p:cxnSp>
        <p:nvCxnSpPr>
          <p:cNvPr id="48" name="Прямая со стрелкой 17"/>
          <p:cNvCxnSpPr/>
          <p:nvPr/>
        </p:nvCxnSpPr>
        <p:spPr>
          <a:xfrm flipV="1">
            <a:off x="2030104" y="5596754"/>
            <a:ext cx="3733800" cy="762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2639704" y="5291954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b="1" dirty="0" smtClean="0"/>
              <a:t>10 km</a:t>
            </a:r>
          </a:p>
        </p:txBody>
      </p:sp>
      <p:pic>
        <p:nvPicPr>
          <p:cNvPr id="50" name="Рисунок 34" descr="20130205120151583_easyicon_cn_512.png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FFFF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7328647" y="6165812"/>
            <a:ext cx="304800" cy="304800"/>
          </a:xfrm>
          <a:prstGeom prst="rect">
            <a:avLst/>
          </a:prstGeom>
        </p:spPr>
      </p:pic>
      <p:pic>
        <p:nvPicPr>
          <p:cNvPr id="51" name="Рисунок 34" descr="20130205120151583_easyicon_cn_512.png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FFFF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6705600" y="6206153"/>
            <a:ext cx="304800" cy="304800"/>
          </a:xfrm>
          <a:prstGeom prst="rect">
            <a:avLst/>
          </a:prstGeom>
        </p:spPr>
      </p:pic>
      <p:pic>
        <p:nvPicPr>
          <p:cNvPr id="52" name="Рисунок 58" descr="20130205120159304_easyicon_cn_512.pn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CC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5853752" y="5632010"/>
            <a:ext cx="304800" cy="304800"/>
          </a:xfrm>
          <a:prstGeom prst="rect">
            <a:avLst/>
          </a:prstGeom>
        </p:spPr>
      </p:pic>
      <p:pic>
        <p:nvPicPr>
          <p:cNvPr id="53" name="Рисунок 59" descr="20130205120159304_easyicon_cn_512.pn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CC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6566848" y="5444354"/>
            <a:ext cx="304800" cy="304800"/>
          </a:xfrm>
          <a:prstGeom prst="rect">
            <a:avLst/>
          </a:prstGeom>
        </p:spPr>
      </p:pic>
      <p:pic>
        <p:nvPicPr>
          <p:cNvPr id="54" name="Рисунок 61" descr="20130205120159304_easyicon_cn_512.pn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CC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7315200" y="5139554"/>
            <a:ext cx="304800" cy="304800"/>
          </a:xfrm>
          <a:prstGeom prst="rect">
            <a:avLst/>
          </a:prstGeom>
        </p:spPr>
      </p:pic>
      <p:pic>
        <p:nvPicPr>
          <p:cNvPr id="55" name="Рисунок 63" descr="20130205120159304_easyicon_cn_512.pn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CC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8055592" y="4848402"/>
            <a:ext cx="304800" cy="304800"/>
          </a:xfrm>
          <a:prstGeom prst="rect">
            <a:avLst/>
          </a:prstGeom>
        </p:spPr>
      </p:pic>
      <p:sp>
        <p:nvSpPr>
          <p:cNvPr id="58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6477000" cy="868362"/>
          </a:xfrm>
        </p:spPr>
        <p:txBody>
          <a:bodyPr>
            <a:normAutofit fontScale="90000"/>
          </a:bodyPr>
          <a:lstStyle/>
          <a:p>
            <a:r>
              <a:rPr lang="en-US" spc="300" dirty="0" smtClean="0">
                <a:solidFill>
                  <a:srgbClr val="80197F"/>
                </a:solidFill>
              </a:rPr>
              <a:t>ANALYSIS : increase in Subway 4 share</a:t>
            </a:r>
            <a:endParaRPr lang="en-US" spc="300" dirty="0"/>
          </a:p>
        </p:txBody>
      </p:sp>
      <p:graphicFrame>
        <p:nvGraphicFramePr>
          <p:cNvPr id="61" name="Диаграмма 60"/>
          <p:cNvGraphicFramePr/>
          <p:nvPr>
            <p:extLst>
              <p:ext uri="{D42A27DB-BD31-4B8C-83A1-F6EECF244321}">
                <p14:modId xmlns:p14="http://schemas.microsoft.com/office/powerpoint/2010/main" val="2383040089"/>
              </p:ext>
            </p:extLst>
          </p:nvPr>
        </p:nvGraphicFramePr>
        <p:xfrm>
          <a:off x="4925300" y="1600200"/>
          <a:ext cx="4053600" cy="310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63" name="Диаграмма 62"/>
          <p:cNvGraphicFramePr/>
          <p:nvPr>
            <p:extLst>
              <p:ext uri="{D42A27DB-BD31-4B8C-83A1-F6EECF244321}">
                <p14:modId xmlns:p14="http://schemas.microsoft.com/office/powerpoint/2010/main" val="1584327156"/>
              </p:ext>
            </p:extLst>
          </p:nvPr>
        </p:nvGraphicFramePr>
        <p:xfrm>
          <a:off x="886700" y="1600200"/>
          <a:ext cx="3962400" cy="312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87104" y="4191000"/>
            <a:ext cx="8077200" cy="1828800"/>
          </a:xfrm>
          <a:prstGeom prst="rect">
            <a:avLst/>
          </a:prstGeom>
          <a:ln w="127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9" name="Полилиния 55"/>
          <p:cNvSpPr/>
          <p:nvPr/>
        </p:nvSpPr>
        <p:spPr>
          <a:xfrm>
            <a:off x="991607" y="4709160"/>
            <a:ext cx="6910251" cy="1097280"/>
          </a:xfrm>
          <a:custGeom>
            <a:avLst/>
            <a:gdLst>
              <a:gd name="connsiteX0" fmla="*/ 0 w 6910251"/>
              <a:gd name="connsiteY0" fmla="*/ 0 h 1097280"/>
              <a:gd name="connsiteX1" fmla="*/ 91440 w 6910251"/>
              <a:gd name="connsiteY1" fmla="*/ 169817 h 1097280"/>
              <a:gd name="connsiteX2" fmla="*/ 91440 w 6910251"/>
              <a:gd name="connsiteY2" fmla="*/ 431074 h 1097280"/>
              <a:gd name="connsiteX3" fmla="*/ 52251 w 6910251"/>
              <a:gd name="connsiteY3" fmla="*/ 627017 h 1097280"/>
              <a:gd name="connsiteX4" fmla="*/ 117566 w 6910251"/>
              <a:gd name="connsiteY4" fmla="*/ 705394 h 1097280"/>
              <a:gd name="connsiteX5" fmla="*/ 444137 w 6910251"/>
              <a:gd name="connsiteY5" fmla="*/ 744583 h 1097280"/>
              <a:gd name="connsiteX6" fmla="*/ 1658983 w 6910251"/>
              <a:gd name="connsiteY6" fmla="*/ 718457 h 1097280"/>
              <a:gd name="connsiteX7" fmla="*/ 3788228 w 6910251"/>
              <a:gd name="connsiteY7" fmla="*/ 679269 h 1097280"/>
              <a:gd name="connsiteX8" fmla="*/ 4415246 w 6910251"/>
              <a:gd name="connsiteY8" fmla="*/ 666206 h 1097280"/>
              <a:gd name="connsiteX9" fmla="*/ 4676503 w 6910251"/>
              <a:gd name="connsiteY9" fmla="*/ 692331 h 1097280"/>
              <a:gd name="connsiteX10" fmla="*/ 4833257 w 6910251"/>
              <a:gd name="connsiteY10" fmla="*/ 757646 h 1097280"/>
              <a:gd name="connsiteX11" fmla="*/ 5055326 w 6910251"/>
              <a:gd name="connsiteY11" fmla="*/ 927463 h 1097280"/>
              <a:gd name="connsiteX12" fmla="*/ 5342708 w 6910251"/>
              <a:gd name="connsiteY12" fmla="*/ 1071154 h 1097280"/>
              <a:gd name="connsiteX13" fmla="*/ 5603966 w 6910251"/>
              <a:gd name="connsiteY13" fmla="*/ 1084217 h 1097280"/>
              <a:gd name="connsiteX14" fmla="*/ 6492240 w 6910251"/>
              <a:gd name="connsiteY14" fmla="*/ 1045029 h 1097280"/>
              <a:gd name="connsiteX15" fmla="*/ 6910251 w 6910251"/>
              <a:gd name="connsiteY15" fmla="*/ 979714 h 1097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910251" h="1097280">
                <a:moveTo>
                  <a:pt x="0" y="0"/>
                </a:moveTo>
                <a:cubicBezTo>
                  <a:pt x="38100" y="48985"/>
                  <a:pt x="76200" y="97971"/>
                  <a:pt x="91440" y="169817"/>
                </a:cubicBezTo>
                <a:cubicBezTo>
                  <a:pt x="106680" y="241663"/>
                  <a:pt x="97971" y="354874"/>
                  <a:pt x="91440" y="431074"/>
                </a:cubicBezTo>
                <a:cubicBezTo>
                  <a:pt x="84909" y="507274"/>
                  <a:pt x="47897" y="581297"/>
                  <a:pt x="52251" y="627017"/>
                </a:cubicBezTo>
                <a:cubicBezTo>
                  <a:pt x="56605" y="672737"/>
                  <a:pt x="52252" y="685800"/>
                  <a:pt x="117566" y="705394"/>
                </a:cubicBezTo>
                <a:cubicBezTo>
                  <a:pt x="182880" y="724988"/>
                  <a:pt x="187234" y="742406"/>
                  <a:pt x="444137" y="744583"/>
                </a:cubicBezTo>
                <a:cubicBezTo>
                  <a:pt x="701040" y="746760"/>
                  <a:pt x="1658983" y="718457"/>
                  <a:pt x="1658983" y="718457"/>
                </a:cubicBezTo>
                <a:lnTo>
                  <a:pt x="3788228" y="679269"/>
                </a:lnTo>
                <a:cubicBezTo>
                  <a:pt x="4247605" y="670561"/>
                  <a:pt x="4267200" y="664029"/>
                  <a:pt x="4415246" y="666206"/>
                </a:cubicBezTo>
                <a:cubicBezTo>
                  <a:pt x="4563292" y="668383"/>
                  <a:pt x="4606835" y="677091"/>
                  <a:pt x="4676503" y="692331"/>
                </a:cubicBezTo>
                <a:cubicBezTo>
                  <a:pt x="4746171" y="707571"/>
                  <a:pt x="4770120" y="718457"/>
                  <a:pt x="4833257" y="757646"/>
                </a:cubicBezTo>
                <a:cubicBezTo>
                  <a:pt x="4896394" y="796835"/>
                  <a:pt x="4970418" y="875212"/>
                  <a:pt x="5055326" y="927463"/>
                </a:cubicBezTo>
                <a:cubicBezTo>
                  <a:pt x="5140234" y="979714"/>
                  <a:pt x="5251268" y="1045028"/>
                  <a:pt x="5342708" y="1071154"/>
                </a:cubicBezTo>
                <a:cubicBezTo>
                  <a:pt x="5434148" y="1097280"/>
                  <a:pt x="5412377" y="1088571"/>
                  <a:pt x="5603966" y="1084217"/>
                </a:cubicBezTo>
                <a:cubicBezTo>
                  <a:pt x="5795555" y="1079863"/>
                  <a:pt x="6274526" y="1062446"/>
                  <a:pt x="6492240" y="1045029"/>
                </a:cubicBezTo>
                <a:cubicBezTo>
                  <a:pt x="6709954" y="1027612"/>
                  <a:pt x="6810102" y="1003663"/>
                  <a:pt x="6910251" y="979714"/>
                </a:cubicBezTo>
              </a:path>
            </a:pathLst>
          </a:cu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Полилиния 11"/>
          <p:cNvSpPr/>
          <p:nvPr/>
        </p:nvSpPr>
        <p:spPr>
          <a:xfrm>
            <a:off x="2148345" y="4343400"/>
            <a:ext cx="6605752" cy="1040524"/>
          </a:xfrm>
          <a:custGeom>
            <a:avLst/>
            <a:gdLst>
              <a:gd name="connsiteX0" fmla="*/ 0 w 6605752"/>
              <a:gd name="connsiteY0" fmla="*/ 1040524 h 1040524"/>
              <a:gd name="connsiteX1" fmla="*/ 2822028 w 6605752"/>
              <a:gd name="connsiteY1" fmla="*/ 977462 h 1040524"/>
              <a:gd name="connsiteX2" fmla="*/ 3831021 w 6605752"/>
              <a:gd name="connsiteY2" fmla="*/ 961697 h 1040524"/>
              <a:gd name="connsiteX3" fmla="*/ 4351283 w 6605752"/>
              <a:gd name="connsiteY3" fmla="*/ 882869 h 1040524"/>
              <a:gd name="connsiteX4" fmla="*/ 5155325 w 6605752"/>
              <a:gd name="connsiteY4" fmla="*/ 583324 h 1040524"/>
              <a:gd name="connsiteX5" fmla="*/ 6605752 w 6605752"/>
              <a:gd name="connsiteY5" fmla="*/ 0 h 1040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05752" h="1040524">
                <a:moveTo>
                  <a:pt x="0" y="1040524"/>
                </a:moveTo>
                <a:lnTo>
                  <a:pt x="2822028" y="977462"/>
                </a:lnTo>
                <a:cubicBezTo>
                  <a:pt x="3460531" y="964324"/>
                  <a:pt x="3576145" y="977462"/>
                  <a:pt x="3831021" y="961697"/>
                </a:cubicBezTo>
                <a:cubicBezTo>
                  <a:pt x="4085897" y="945932"/>
                  <a:pt x="4130566" y="945931"/>
                  <a:pt x="4351283" y="882869"/>
                </a:cubicBezTo>
                <a:cubicBezTo>
                  <a:pt x="4572000" y="819807"/>
                  <a:pt x="4779580" y="730469"/>
                  <a:pt x="5155325" y="583324"/>
                </a:cubicBezTo>
                <a:cubicBezTo>
                  <a:pt x="5531070" y="436179"/>
                  <a:pt x="6068411" y="218089"/>
                  <a:pt x="6605752" y="0"/>
                </a:cubicBezTo>
              </a:path>
            </a:pathLst>
          </a:cu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1" name="Рисунок 7" descr="20130205120159304_easyicon_cn_512.pn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CC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1725304" y="4953000"/>
            <a:ext cx="304800" cy="304800"/>
          </a:xfrm>
          <a:prstGeom prst="rect">
            <a:avLst/>
          </a:prstGeom>
        </p:spPr>
      </p:pic>
      <p:pic>
        <p:nvPicPr>
          <p:cNvPr id="132" name="Рисунок 8" descr="20130205120151583_easyicon_cn_512.png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FFFF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1725304" y="5181600"/>
            <a:ext cx="304800" cy="304800"/>
          </a:xfrm>
          <a:prstGeom prst="rect">
            <a:avLst/>
          </a:prstGeom>
        </p:spPr>
      </p:pic>
      <p:pic>
        <p:nvPicPr>
          <p:cNvPr id="133" name="Рисунок 22" descr="20130205120151583_easyicon_cn_512.png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FFFF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2334904" y="5397137"/>
            <a:ext cx="304800" cy="304800"/>
          </a:xfrm>
          <a:prstGeom prst="rect">
            <a:avLst/>
          </a:prstGeom>
        </p:spPr>
      </p:pic>
      <p:pic>
        <p:nvPicPr>
          <p:cNvPr id="134" name="Рисунок 23" descr="20130205120151583_easyicon_cn_512.png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FFFF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2689778" y="5397137"/>
            <a:ext cx="304800" cy="304800"/>
          </a:xfrm>
          <a:prstGeom prst="rect">
            <a:avLst/>
          </a:prstGeom>
        </p:spPr>
      </p:pic>
      <p:pic>
        <p:nvPicPr>
          <p:cNvPr id="135" name="Рисунок 24" descr="20130205120151583_easyicon_cn_512.png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FFFF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3477904" y="5384074"/>
            <a:ext cx="304800" cy="304800"/>
          </a:xfrm>
          <a:prstGeom prst="rect">
            <a:avLst/>
          </a:prstGeom>
        </p:spPr>
      </p:pic>
      <p:pic>
        <p:nvPicPr>
          <p:cNvPr id="136" name="Рисунок 26" descr="20130205120151583_easyicon_cn_512.png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FFFF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4786367" y="5357948"/>
            <a:ext cx="304800" cy="304800"/>
          </a:xfrm>
          <a:prstGeom prst="rect">
            <a:avLst/>
          </a:prstGeom>
        </p:spPr>
      </p:pic>
      <p:pic>
        <p:nvPicPr>
          <p:cNvPr id="137" name="Рисунок 27" descr="20130205120151583_easyicon_cn_512.png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FFFF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4379241" y="5371011"/>
            <a:ext cx="304800" cy="304800"/>
          </a:xfrm>
          <a:prstGeom prst="rect">
            <a:avLst/>
          </a:prstGeom>
        </p:spPr>
      </p:pic>
      <p:pic>
        <p:nvPicPr>
          <p:cNvPr id="138" name="Рисунок 31" descr="20130205120151583_easyicon_cn_512.png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FFFF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5992504" y="5638800"/>
            <a:ext cx="304800" cy="304800"/>
          </a:xfrm>
          <a:prstGeom prst="rect">
            <a:avLst/>
          </a:prstGeom>
        </p:spPr>
      </p:pic>
      <p:pic>
        <p:nvPicPr>
          <p:cNvPr id="139" name="Рисунок 32" descr="20130205120151583_easyicon_cn_512.png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FFFF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6396318" y="5652247"/>
            <a:ext cx="304800" cy="304800"/>
          </a:xfrm>
          <a:prstGeom prst="rect">
            <a:avLst/>
          </a:prstGeom>
        </p:spPr>
      </p:pic>
      <p:pic>
        <p:nvPicPr>
          <p:cNvPr id="140" name="Рисунок 34" descr="20130205120151583_easyicon_cn_512.png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FFFF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7010400" y="5626121"/>
            <a:ext cx="304800" cy="304800"/>
          </a:xfrm>
          <a:prstGeom prst="rect">
            <a:avLst/>
          </a:prstGeom>
        </p:spPr>
      </p:pic>
      <p:pic>
        <p:nvPicPr>
          <p:cNvPr id="141" name="Рисунок 36" descr="20130205120151583_easyicon_cn_512.png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FFFF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7745104" y="5562600"/>
            <a:ext cx="304800" cy="304800"/>
          </a:xfrm>
          <a:prstGeom prst="rect">
            <a:avLst/>
          </a:prstGeom>
        </p:spPr>
      </p:pic>
      <p:pic>
        <p:nvPicPr>
          <p:cNvPr id="142" name="Рисунок 38" descr="20130205120151583_easyicon_cn_512.png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FFFF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1257219" y="5194663"/>
            <a:ext cx="304800" cy="304800"/>
          </a:xfrm>
          <a:prstGeom prst="rect">
            <a:avLst/>
          </a:prstGeom>
        </p:spPr>
      </p:pic>
      <p:pic>
        <p:nvPicPr>
          <p:cNvPr id="143" name="Рисунок 39" descr="20130205120151583_easyicon_cn_512.png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FFFF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887104" y="4876800"/>
            <a:ext cx="304800" cy="304800"/>
          </a:xfrm>
          <a:prstGeom prst="rect">
            <a:avLst/>
          </a:prstGeom>
        </p:spPr>
      </p:pic>
      <p:pic>
        <p:nvPicPr>
          <p:cNvPr id="144" name="Рисунок 40" descr="20130205120151583_easyicon_cn_512.png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FFFF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847915" y="4469674"/>
            <a:ext cx="304800" cy="304800"/>
          </a:xfrm>
          <a:prstGeom prst="rect">
            <a:avLst/>
          </a:prstGeom>
        </p:spPr>
      </p:pic>
      <p:pic>
        <p:nvPicPr>
          <p:cNvPr id="145" name="Рисунок 42" descr="20130205120159304_easyicon_cn_512.pn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CC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2258704" y="5142411"/>
            <a:ext cx="304800" cy="304800"/>
          </a:xfrm>
          <a:prstGeom prst="rect">
            <a:avLst/>
          </a:prstGeom>
        </p:spPr>
      </p:pic>
      <p:pic>
        <p:nvPicPr>
          <p:cNvPr id="146" name="Рисунок 43" descr="20130205120159304_easyicon_cn_512.pn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CC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2676715" y="5116285"/>
            <a:ext cx="304800" cy="304800"/>
          </a:xfrm>
          <a:prstGeom prst="rect">
            <a:avLst/>
          </a:prstGeom>
        </p:spPr>
      </p:pic>
      <p:pic>
        <p:nvPicPr>
          <p:cNvPr id="147" name="Рисунок 44" descr="20130205120159304_easyicon_cn_512.pn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CC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3401704" y="5103222"/>
            <a:ext cx="304800" cy="304800"/>
          </a:xfrm>
          <a:prstGeom prst="rect">
            <a:avLst/>
          </a:prstGeom>
        </p:spPr>
      </p:pic>
      <p:pic>
        <p:nvPicPr>
          <p:cNvPr id="148" name="Рисунок 45" descr="20130205120159304_easyicon_cn_512.pn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CC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3706504" y="5090159"/>
            <a:ext cx="304800" cy="304800"/>
          </a:xfrm>
          <a:prstGeom prst="rect">
            <a:avLst/>
          </a:prstGeom>
        </p:spPr>
      </p:pic>
      <p:pic>
        <p:nvPicPr>
          <p:cNvPr id="149" name="Рисунок 46" descr="20130205120151583_easyicon_cn_512.png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FFFF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3046830" y="5397137"/>
            <a:ext cx="304800" cy="304800"/>
          </a:xfrm>
          <a:prstGeom prst="rect">
            <a:avLst/>
          </a:prstGeom>
        </p:spPr>
      </p:pic>
      <p:pic>
        <p:nvPicPr>
          <p:cNvPr id="150" name="Рисунок 47" descr="20130205120159304_easyicon_cn_512.pn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CC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3046830" y="5116285"/>
            <a:ext cx="304800" cy="304800"/>
          </a:xfrm>
          <a:prstGeom prst="rect">
            <a:avLst/>
          </a:prstGeom>
        </p:spPr>
      </p:pic>
      <p:pic>
        <p:nvPicPr>
          <p:cNvPr id="151" name="Рисунок 48" descr="20130205120151583_easyicon_cn_512.png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FFFF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3935104" y="5371011"/>
            <a:ext cx="304800" cy="304800"/>
          </a:xfrm>
          <a:prstGeom prst="rect">
            <a:avLst/>
          </a:prstGeom>
        </p:spPr>
      </p:pic>
      <p:pic>
        <p:nvPicPr>
          <p:cNvPr id="152" name="Рисунок 49" descr="20130205120159304_easyicon_cn_512.pn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CC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3935104" y="5090159"/>
            <a:ext cx="304800" cy="304800"/>
          </a:xfrm>
          <a:prstGeom prst="rect">
            <a:avLst/>
          </a:prstGeom>
        </p:spPr>
      </p:pic>
      <p:pic>
        <p:nvPicPr>
          <p:cNvPr id="153" name="Рисунок 50" descr="20130205120159304_easyicon_cn_512.pn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CC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4416252" y="5077096"/>
            <a:ext cx="304800" cy="304800"/>
          </a:xfrm>
          <a:prstGeom prst="rect">
            <a:avLst/>
          </a:prstGeom>
        </p:spPr>
      </p:pic>
      <p:pic>
        <p:nvPicPr>
          <p:cNvPr id="154" name="Рисунок 51" descr="20130205120159304_easyicon_cn_512.pn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CC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4775482" y="5074918"/>
            <a:ext cx="304800" cy="304800"/>
          </a:xfrm>
          <a:prstGeom prst="rect">
            <a:avLst/>
          </a:prstGeom>
        </p:spPr>
      </p:pic>
      <p:pic>
        <p:nvPicPr>
          <p:cNvPr id="155" name="Рисунок 52" descr="20130205120159304_easyicon_cn_512.pn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CC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4176767" y="5079274"/>
            <a:ext cx="304800" cy="304800"/>
          </a:xfrm>
          <a:prstGeom prst="rect">
            <a:avLst/>
          </a:prstGeom>
        </p:spPr>
      </p:pic>
      <p:pic>
        <p:nvPicPr>
          <p:cNvPr id="156" name="Рисунок 53" descr="20130205120151583_easyicon_cn_512.png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FFFF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5206556" y="5362304"/>
            <a:ext cx="304800" cy="304800"/>
          </a:xfrm>
          <a:prstGeom prst="rect">
            <a:avLst/>
          </a:prstGeom>
        </p:spPr>
      </p:pic>
      <p:pic>
        <p:nvPicPr>
          <p:cNvPr id="157" name="Рисунок 54" descr="20130205120159304_easyicon_cn_512.pn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CC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5195671" y="5066211"/>
            <a:ext cx="304800" cy="304800"/>
          </a:xfrm>
          <a:prstGeom prst="rect">
            <a:avLst/>
          </a:prstGeom>
        </p:spPr>
      </p:pic>
      <p:pic>
        <p:nvPicPr>
          <p:cNvPr id="158" name="Рисунок 56" descr="20130205120151583_easyicon_cn_512.png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FFFF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5611504" y="5401493"/>
            <a:ext cx="304800" cy="304800"/>
          </a:xfrm>
          <a:prstGeom prst="rect">
            <a:avLst/>
          </a:prstGeom>
        </p:spPr>
      </p:pic>
      <p:pic>
        <p:nvPicPr>
          <p:cNvPr id="159" name="Рисунок 57" descr="20130205120159304_easyicon_cn_512.pn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CC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5600619" y="5066211"/>
            <a:ext cx="304800" cy="304800"/>
          </a:xfrm>
          <a:prstGeom prst="rect">
            <a:avLst/>
          </a:prstGeom>
        </p:spPr>
      </p:pic>
      <p:pic>
        <p:nvPicPr>
          <p:cNvPr id="160" name="Рисунок 58" descr="20130205120159304_easyicon_cn_512.pn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CC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6096000" y="5042263"/>
            <a:ext cx="304800" cy="304800"/>
          </a:xfrm>
          <a:prstGeom prst="rect">
            <a:avLst/>
          </a:prstGeom>
        </p:spPr>
      </p:pic>
      <p:pic>
        <p:nvPicPr>
          <p:cNvPr id="161" name="Рисунок 59" descr="20130205120159304_easyicon_cn_512.pn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CC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6332560" y="4966648"/>
            <a:ext cx="304800" cy="304800"/>
          </a:xfrm>
          <a:prstGeom prst="rect">
            <a:avLst/>
          </a:prstGeom>
        </p:spPr>
      </p:pic>
      <p:pic>
        <p:nvPicPr>
          <p:cNvPr id="162" name="Рисунок 60" descr="20130205120159304_easyicon_cn_512.pn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CC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6795448" y="4786952"/>
            <a:ext cx="304800" cy="304800"/>
          </a:xfrm>
          <a:prstGeom prst="rect">
            <a:avLst/>
          </a:prstGeom>
        </p:spPr>
      </p:pic>
      <p:pic>
        <p:nvPicPr>
          <p:cNvPr id="163" name="Рисунок 61" descr="20130205120159304_easyicon_cn_512.pn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CC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7053616" y="4661848"/>
            <a:ext cx="304800" cy="304800"/>
          </a:xfrm>
          <a:prstGeom prst="rect">
            <a:avLst/>
          </a:prstGeom>
        </p:spPr>
      </p:pic>
      <p:pic>
        <p:nvPicPr>
          <p:cNvPr id="164" name="Рисунок 62" descr="20130205120159304_easyicon_cn_512.pn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CC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7557448" y="4482152"/>
            <a:ext cx="304800" cy="304800"/>
          </a:xfrm>
          <a:prstGeom prst="rect">
            <a:avLst/>
          </a:prstGeom>
        </p:spPr>
      </p:pic>
      <p:pic>
        <p:nvPicPr>
          <p:cNvPr id="165" name="Рисунок 63" descr="20130205120159304_easyicon_cn_512.pn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CC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7829264" y="4370696"/>
            <a:ext cx="304800" cy="304800"/>
          </a:xfrm>
          <a:prstGeom prst="rect">
            <a:avLst/>
          </a:prstGeom>
        </p:spPr>
      </p:pic>
      <p:pic>
        <p:nvPicPr>
          <p:cNvPr id="166" name="Рисунок 64" descr="20130205120159304_easyicon_cn_512.pn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CC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8278504" y="4191000"/>
            <a:ext cx="304800" cy="304800"/>
          </a:xfrm>
          <a:prstGeom prst="rect">
            <a:avLst/>
          </a:prstGeom>
        </p:spPr>
      </p:pic>
      <p:pic>
        <p:nvPicPr>
          <p:cNvPr id="167" name="Рисунок 68" descr="20130205120159304_easyicon_cn_512.pn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CC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8583304" y="4154574"/>
            <a:ext cx="304800" cy="304800"/>
          </a:xfrm>
          <a:prstGeom prst="rect">
            <a:avLst/>
          </a:prstGeom>
        </p:spPr>
      </p:pic>
      <p:pic>
        <p:nvPicPr>
          <p:cNvPr id="170" name="Рисунок 34" descr="20130205120151583_easyicon_cn_512.png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FFFF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7328647" y="5598258"/>
            <a:ext cx="304800" cy="304800"/>
          </a:xfrm>
          <a:prstGeom prst="rect">
            <a:avLst/>
          </a:prstGeom>
        </p:spPr>
      </p:pic>
      <p:pic>
        <p:nvPicPr>
          <p:cNvPr id="171" name="Рисунок 34" descr="20130205120151583_easyicon_cn_512.png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FFFF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6705600" y="5638599"/>
            <a:ext cx="304800" cy="304800"/>
          </a:xfrm>
          <a:prstGeom prst="rect">
            <a:avLst/>
          </a:prstGeom>
        </p:spPr>
      </p:pic>
      <p:pic>
        <p:nvPicPr>
          <p:cNvPr id="172" name="Рисунок 58" descr="20130205120159304_easyicon_cn_512.pn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CC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5853752" y="5064456"/>
            <a:ext cx="304800" cy="304800"/>
          </a:xfrm>
          <a:prstGeom prst="rect">
            <a:avLst/>
          </a:prstGeom>
        </p:spPr>
      </p:pic>
      <p:pic>
        <p:nvPicPr>
          <p:cNvPr id="173" name="Рисунок 59" descr="20130205120159304_easyicon_cn_512.pn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CC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6566848" y="4876800"/>
            <a:ext cx="304800" cy="304800"/>
          </a:xfrm>
          <a:prstGeom prst="rect">
            <a:avLst/>
          </a:prstGeom>
        </p:spPr>
      </p:pic>
      <p:pic>
        <p:nvPicPr>
          <p:cNvPr id="174" name="Рисунок 61" descr="20130205120159304_easyicon_cn_512.pn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CC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7315200" y="4572000"/>
            <a:ext cx="304800" cy="304800"/>
          </a:xfrm>
          <a:prstGeom prst="rect">
            <a:avLst/>
          </a:prstGeom>
        </p:spPr>
      </p:pic>
      <p:pic>
        <p:nvPicPr>
          <p:cNvPr id="175" name="Рисунок 63" descr="20130205120159304_easyicon_cn_512.pn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CC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8055592" y="4280848"/>
            <a:ext cx="304800" cy="304800"/>
          </a:xfrm>
          <a:prstGeom prst="rect">
            <a:avLst/>
          </a:prstGeom>
        </p:spPr>
      </p:pic>
      <p:graphicFrame>
        <p:nvGraphicFramePr>
          <p:cNvPr id="111" name="Chart 110"/>
          <p:cNvGraphicFramePr/>
          <p:nvPr>
            <p:extLst>
              <p:ext uri="{D42A27DB-BD31-4B8C-83A1-F6EECF244321}">
                <p14:modId xmlns:p14="http://schemas.microsoft.com/office/powerpoint/2010/main" val="3174074932"/>
              </p:ext>
            </p:extLst>
          </p:nvPr>
        </p:nvGraphicFramePr>
        <p:xfrm>
          <a:off x="838201" y="1371600"/>
          <a:ext cx="6108509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cxnSp>
        <p:nvCxnSpPr>
          <p:cNvPr id="3" name="Straight Connector 2"/>
          <p:cNvCxnSpPr/>
          <p:nvPr/>
        </p:nvCxnSpPr>
        <p:spPr>
          <a:xfrm>
            <a:off x="1436915" y="2375848"/>
            <a:ext cx="4811485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1434152" y="2354240"/>
            <a:ext cx="4811485" cy="0"/>
          </a:xfrm>
          <a:prstGeom prst="line">
            <a:avLst/>
          </a:prstGeom>
          <a:ln>
            <a:solidFill>
              <a:srgbClr val="D5D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6" name="TextBox 175"/>
          <p:cNvSpPr txBox="1"/>
          <p:nvPr/>
        </p:nvSpPr>
        <p:spPr>
          <a:xfrm>
            <a:off x="1600200" y="1358572"/>
            <a:ext cx="4737468" cy="34051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AVERAGE TRIP DISTANCE</a:t>
            </a:r>
          </a:p>
        </p:txBody>
      </p:sp>
      <p:sp>
        <p:nvSpPr>
          <p:cNvPr id="177" name="Rectangle 176"/>
          <p:cNvSpPr/>
          <p:nvPr/>
        </p:nvSpPr>
        <p:spPr>
          <a:xfrm>
            <a:off x="6434517" y="2527300"/>
            <a:ext cx="1134454" cy="1429869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BRT 1</a:t>
            </a:r>
          </a:p>
          <a:p>
            <a:pPr algn="ctr"/>
            <a:endParaRPr lang="en-US" sz="1400" b="1" dirty="0" smtClean="0">
              <a:solidFill>
                <a:schemeClr val="dk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b="1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6.54 km</a:t>
            </a:r>
            <a:endParaRPr lang="en-US" b="1" dirty="0">
              <a:solidFill>
                <a:schemeClr val="dk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8" name="Rectangle 177"/>
          <p:cNvSpPr/>
          <p:nvPr/>
        </p:nvSpPr>
        <p:spPr>
          <a:xfrm>
            <a:off x="7664889" y="2527299"/>
            <a:ext cx="1174311" cy="1429869"/>
          </a:xfrm>
          <a:prstGeom prst="rect">
            <a:avLst/>
          </a:prstGeom>
          <a:noFill/>
          <a:ln w="12700">
            <a:solidFill>
              <a:srgbClr val="D5D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SUBWAY 4</a:t>
            </a:r>
          </a:p>
          <a:p>
            <a:pPr algn="ctr"/>
            <a:endParaRPr lang="en-US" b="1" dirty="0" smtClean="0">
              <a:solidFill>
                <a:schemeClr val="dk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b="1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6.58 </a:t>
            </a:r>
            <a:r>
              <a:rPr lang="en-US" b="1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km</a:t>
            </a:r>
          </a:p>
        </p:txBody>
      </p:sp>
      <p:sp>
        <p:nvSpPr>
          <p:cNvPr id="180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6324600" cy="868362"/>
          </a:xfrm>
        </p:spPr>
        <p:txBody>
          <a:bodyPr>
            <a:normAutofit fontScale="90000"/>
          </a:bodyPr>
          <a:lstStyle/>
          <a:p>
            <a:r>
              <a:rPr lang="en-US" spc="300" dirty="0" smtClean="0">
                <a:solidFill>
                  <a:srgbClr val="80197F"/>
                </a:solidFill>
              </a:rPr>
              <a:t>ANALYSIS: equal average trip distance</a:t>
            </a:r>
            <a:endParaRPr lang="en-US" spc="300" dirty="0"/>
          </a:p>
        </p:txBody>
      </p:sp>
      <p:sp>
        <p:nvSpPr>
          <p:cNvPr id="58" name="Прямоугольник 57"/>
          <p:cNvSpPr/>
          <p:nvPr/>
        </p:nvSpPr>
        <p:spPr>
          <a:xfrm>
            <a:off x="901700" y="1295400"/>
            <a:ext cx="8077200" cy="2819400"/>
          </a:xfrm>
          <a:prstGeom prst="rect">
            <a:avLst/>
          </a:prstGeom>
          <a:noFill/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5" name="Straight Arrow Connector 64"/>
          <p:cNvCxnSpPr/>
          <p:nvPr/>
        </p:nvCxnSpPr>
        <p:spPr>
          <a:xfrm rot="16200000" flipV="1">
            <a:off x="1295400" y="4343400"/>
            <a:ext cx="99060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 rot="5400000" flipH="1" flipV="1">
            <a:off x="3703322" y="4373879"/>
            <a:ext cx="1127759" cy="3048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/>
          <p:nvPr/>
        </p:nvCxnSpPr>
        <p:spPr>
          <a:xfrm rot="5400000" flipH="1" flipV="1">
            <a:off x="5107578" y="4230190"/>
            <a:ext cx="1103811" cy="56823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extBox 98"/>
          <p:cNvSpPr txBox="1"/>
          <p:nvPr/>
        </p:nvSpPr>
        <p:spPr>
          <a:xfrm>
            <a:off x="990600" y="1335881"/>
            <a:ext cx="4401312" cy="340519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AVERAGE TRAVEL TIME / DISTANCE</a:t>
            </a:r>
          </a:p>
        </p:txBody>
      </p:sp>
      <p:sp>
        <p:nvSpPr>
          <p:cNvPr id="100" name="Rectangle 99"/>
          <p:cNvSpPr/>
          <p:nvPr/>
        </p:nvSpPr>
        <p:spPr>
          <a:xfrm>
            <a:off x="6096000" y="1828801"/>
            <a:ext cx="1244371" cy="1429869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BRT 1 </a:t>
            </a:r>
          </a:p>
          <a:p>
            <a:pPr algn="ctr"/>
            <a:endParaRPr lang="en-US" sz="1400" b="1" dirty="0" smtClean="0">
              <a:solidFill>
                <a:schemeClr val="dk1"/>
              </a:solidFill>
            </a:endParaRPr>
          </a:p>
          <a:p>
            <a:pPr algn="ctr"/>
            <a:r>
              <a:rPr lang="en-US" b="1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19,3 km/h</a:t>
            </a:r>
            <a:endParaRPr lang="en-US" b="1" dirty="0">
              <a:solidFill>
                <a:schemeClr val="dk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7436289" y="1828800"/>
            <a:ext cx="1250511" cy="1429869"/>
          </a:xfrm>
          <a:prstGeom prst="rect">
            <a:avLst/>
          </a:prstGeom>
          <a:noFill/>
          <a:ln w="12700">
            <a:solidFill>
              <a:srgbClr val="D5D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SUBWAY 4 </a:t>
            </a:r>
          </a:p>
          <a:p>
            <a:pPr algn="ctr"/>
            <a:endParaRPr lang="en-US" b="1" dirty="0">
              <a:solidFill>
                <a:schemeClr val="dk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b="1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36,2 km/h</a:t>
            </a:r>
            <a:endParaRPr lang="en-US" b="1" dirty="0">
              <a:solidFill>
                <a:schemeClr val="dk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6172200" cy="868362"/>
          </a:xfrm>
        </p:spPr>
        <p:txBody>
          <a:bodyPr>
            <a:normAutofit/>
          </a:bodyPr>
          <a:lstStyle/>
          <a:p>
            <a:r>
              <a:rPr lang="en-US" spc="300" dirty="0" smtClean="0">
                <a:solidFill>
                  <a:srgbClr val="80197F"/>
                </a:solidFill>
              </a:rPr>
              <a:t>ANALYSIS : </a:t>
            </a:r>
            <a:r>
              <a:rPr lang="en-US" i="1" spc="300" dirty="0" smtClean="0">
                <a:solidFill>
                  <a:srgbClr val="80197F"/>
                </a:solidFill>
              </a:rPr>
              <a:t>“Why not Subway?”</a:t>
            </a:r>
            <a:endParaRPr lang="en-US" i="1" spc="300" dirty="0"/>
          </a:p>
        </p:txBody>
      </p:sp>
      <p:graphicFrame>
        <p:nvGraphicFramePr>
          <p:cNvPr id="8" name="Chart 7"/>
          <p:cNvGraphicFramePr/>
          <p:nvPr/>
        </p:nvGraphicFramePr>
        <p:xfrm>
          <a:off x="838200" y="1524000"/>
          <a:ext cx="50292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2209800" y="3395246"/>
            <a:ext cx="19180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5 km</a:t>
            </a:r>
          </a:p>
        </p:txBody>
      </p:sp>
      <p:sp>
        <p:nvSpPr>
          <p:cNvPr id="12" name="Овал 11"/>
          <p:cNvSpPr/>
          <p:nvPr/>
        </p:nvSpPr>
        <p:spPr>
          <a:xfrm>
            <a:off x="3048000" y="2438400"/>
            <a:ext cx="228600" cy="228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3149600" y="2540000"/>
            <a:ext cx="0" cy="685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436049" y="3804047"/>
            <a:ext cx="679355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/>
            <a:r>
              <a:rPr lang="en-US" sz="1700" dirty="0" smtClean="0">
                <a:solidFill>
                  <a:sysClr val="windowText" lastClr="000000"/>
                </a:solidFill>
              </a:rPr>
              <a:t>Current headway (7 min)  </a:t>
            </a:r>
            <a:r>
              <a:rPr lang="en-US" sz="1700" dirty="0" smtClean="0">
                <a:solidFill>
                  <a:sysClr val="windowText" lastClr="000000"/>
                </a:solidFill>
                <a:sym typeface="Wingdings" pitchFamily="2" charset="2"/>
              </a:rPr>
              <a:t></a:t>
            </a:r>
            <a:r>
              <a:rPr lang="en-US" sz="1700" dirty="0" smtClean="0">
                <a:solidFill>
                  <a:sysClr val="windowText" lastClr="000000"/>
                </a:solidFill>
              </a:rPr>
              <a:t>    For distance &gt; </a:t>
            </a:r>
            <a:r>
              <a:rPr lang="en-US" sz="1700" b="1" dirty="0" smtClean="0">
                <a:solidFill>
                  <a:sysClr val="windowText" lastClr="000000"/>
                </a:solidFill>
              </a:rPr>
              <a:t>5 km   </a:t>
            </a:r>
            <a:r>
              <a:rPr lang="en-US" sz="1700" dirty="0" smtClean="0">
                <a:solidFill>
                  <a:sysClr val="windowText" lastClr="000000"/>
                </a:solidFill>
                <a:sym typeface="Wingdings" pitchFamily="2" charset="2"/>
              </a:rPr>
              <a:t>   ATT Subway </a:t>
            </a:r>
            <a:r>
              <a:rPr lang="en-US" sz="1700" dirty="0" smtClean="0">
                <a:solidFill>
                  <a:sysClr val="windowText" lastClr="000000"/>
                </a:solidFill>
              </a:rPr>
              <a:t>&lt; BRT </a:t>
            </a:r>
          </a:p>
          <a:p>
            <a:pPr marL="285750" lvl="0" indent="-285750"/>
            <a:r>
              <a:rPr lang="en-US" sz="1700" dirty="0" smtClean="0">
                <a:solidFill>
                  <a:sysClr val="windowText" lastClr="000000"/>
                </a:solidFill>
              </a:rPr>
              <a:t>IF headway achieve 3 min </a:t>
            </a:r>
            <a:r>
              <a:rPr lang="en-US" sz="1700" dirty="0" smtClean="0">
                <a:solidFill>
                  <a:sysClr val="windowText" lastClr="000000"/>
                </a:solidFill>
                <a:sym typeface="Wingdings" pitchFamily="2" charset="2"/>
              </a:rPr>
              <a:t></a:t>
            </a:r>
            <a:r>
              <a:rPr lang="en-US" sz="1700" dirty="0" smtClean="0">
                <a:solidFill>
                  <a:sysClr val="windowText" lastClr="000000"/>
                </a:solidFill>
              </a:rPr>
              <a:t>  For Distance &gt; </a:t>
            </a:r>
            <a:r>
              <a:rPr lang="en-US" sz="1700" b="1" dirty="0" smtClean="0">
                <a:solidFill>
                  <a:sysClr val="windowText" lastClr="000000"/>
                </a:solidFill>
              </a:rPr>
              <a:t>3,5 km </a:t>
            </a:r>
            <a:r>
              <a:rPr lang="en-US" sz="1700" dirty="0" smtClean="0">
                <a:solidFill>
                  <a:sysClr val="windowText" lastClr="000000"/>
                </a:solidFill>
                <a:sym typeface="Wingdings" pitchFamily="2" charset="2"/>
              </a:rPr>
              <a:t>   ATT Subway </a:t>
            </a:r>
            <a:r>
              <a:rPr lang="en-US" sz="1700" dirty="0" smtClean="0">
                <a:solidFill>
                  <a:sysClr val="windowText" lastClr="000000"/>
                </a:solidFill>
              </a:rPr>
              <a:t>&lt; BRT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990600" y="1219200"/>
            <a:ext cx="7848600" cy="3200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Группа 26"/>
          <p:cNvGrpSpPr/>
          <p:nvPr/>
        </p:nvGrpSpPr>
        <p:grpSpPr>
          <a:xfrm>
            <a:off x="990600" y="4523601"/>
            <a:ext cx="7848600" cy="2220099"/>
            <a:chOff x="990600" y="4523601"/>
            <a:chExt cx="7848600" cy="2220099"/>
          </a:xfrm>
        </p:grpSpPr>
        <p:sp>
          <p:nvSpPr>
            <p:cNvPr id="29" name="TextBox 28"/>
            <p:cNvSpPr txBox="1"/>
            <p:nvPr/>
          </p:nvSpPr>
          <p:spPr>
            <a:xfrm>
              <a:off x="1222248" y="4523601"/>
              <a:ext cx="5181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latin typeface="Arial" pitchFamily="34" charset="0"/>
                  <a:cs typeface="Arial" pitchFamily="34" charset="0"/>
                </a:rPr>
                <a:t>SURVEY :  “</a:t>
              </a:r>
              <a:r>
                <a:rPr lang="en-US" sz="1400" b="1" i="1" dirty="0" smtClean="0">
                  <a:latin typeface="Arial" pitchFamily="34" charset="0"/>
                  <a:cs typeface="Arial" pitchFamily="34" charset="0"/>
                </a:rPr>
                <a:t>Why </a:t>
              </a:r>
              <a:r>
                <a:rPr lang="en-US" sz="1400" b="1" i="1" dirty="0">
                  <a:latin typeface="Arial" pitchFamily="34" charset="0"/>
                  <a:cs typeface="Arial" pitchFamily="34" charset="0"/>
                </a:rPr>
                <a:t>don't you take the </a:t>
              </a:r>
              <a:r>
                <a:rPr lang="en-US" sz="1400" b="1" i="1" dirty="0" smtClean="0">
                  <a:latin typeface="Arial" pitchFamily="34" charset="0"/>
                  <a:cs typeface="Arial" pitchFamily="34" charset="0"/>
                </a:rPr>
                <a:t>Subway </a:t>
              </a:r>
              <a:r>
                <a:rPr lang="en-US" sz="1400" b="1" i="1" dirty="0">
                  <a:latin typeface="Arial" pitchFamily="34" charset="0"/>
                  <a:cs typeface="Arial" pitchFamily="34" charset="0"/>
                </a:rPr>
                <a:t>line 4</a:t>
              </a:r>
              <a:r>
                <a:rPr lang="en-US" sz="1400" b="1" i="1" dirty="0" smtClean="0">
                  <a:latin typeface="Arial" pitchFamily="34" charset="0"/>
                  <a:cs typeface="Arial" pitchFamily="34" charset="0"/>
                </a:rPr>
                <a:t>?”</a:t>
              </a:r>
              <a:endParaRPr lang="en-US" sz="1400" b="1" i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222248" y="5692063"/>
              <a:ext cx="1905000" cy="307777"/>
            </a:xfrm>
            <a:prstGeom prst="borderCallout1">
              <a:avLst>
                <a:gd name="adj1" fmla="val -25593"/>
                <a:gd name="adj2" fmla="val 17458"/>
                <a:gd name="adj3" fmla="val -78175"/>
                <a:gd name="adj4" fmla="val 31160"/>
              </a:avLst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Arial" pitchFamily="34" charset="0"/>
                  <a:cs typeface="Arial" pitchFamily="34" charset="0"/>
                </a:rPr>
                <a:t>I </a:t>
              </a:r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didn't </a:t>
              </a:r>
              <a:r>
                <a:rPr lang="en-US" sz="1400" dirty="0">
                  <a:latin typeface="Arial" pitchFamily="34" charset="0"/>
                  <a:cs typeface="Arial" pitchFamily="34" charset="0"/>
                </a:rPr>
                <a:t>know it exists</a:t>
              </a:r>
              <a:endParaRPr lang="en-US" sz="1400" i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Line Callout 1 6"/>
            <p:cNvSpPr/>
            <p:nvPr/>
          </p:nvSpPr>
          <p:spPr>
            <a:xfrm>
              <a:off x="2520827" y="6144280"/>
              <a:ext cx="2409570" cy="523220"/>
            </a:xfrm>
            <a:prstGeom prst="borderCallout1">
              <a:avLst>
                <a:gd name="adj1" fmla="val -30027"/>
                <a:gd name="adj2" fmla="val 35846"/>
                <a:gd name="adj3" fmla="val -117271"/>
                <a:gd name="adj4" fmla="val 53540"/>
              </a:avLst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Much time to go down to the station and wait for a train</a:t>
              </a:r>
            </a:p>
          </p:txBody>
        </p:sp>
        <p:sp>
          <p:nvSpPr>
            <p:cNvPr id="32" name="Line Callout 1 21"/>
            <p:cNvSpPr/>
            <p:nvPr/>
          </p:nvSpPr>
          <p:spPr>
            <a:xfrm>
              <a:off x="5262063" y="5693903"/>
              <a:ext cx="1521570" cy="307777"/>
            </a:xfrm>
            <a:prstGeom prst="borderCallout1">
              <a:avLst>
                <a:gd name="adj1" fmla="val -25593"/>
                <a:gd name="adj2" fmla="val 32927"/>
                <a:gd name="adj3" fmla="val -65329"/>
                <a:gd name="adj4" fmla="val 38911"/>
              </a:avLst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Arial" pitchFamily="34" charset="0"/>
                  <a:cs typeface="Arial" pitchFamily="34" charset="0"/>
                </a:rPr>
                <a:t>It's very crowded</a:t>
              </a:r>
            </a:p>
          </p:txBody>
        </p:sp>
        <p:sp>
          <p:nvSpPr>
            <p:cNvPr id="33" name="Line Callout 1 8"/>
            <p:cNvSpPr/>
            <p:nvPr/>
          </p:nvSpPr>
          <p:spPr>
            <a:xfrm>
              <a:off x="5169308" y="6298168"/>
              <a:ext cx="2951449" cy="307777"/>
            </a:xfrm>
            <a:prstGeom prst="borderCallout1">
              <a:avLst>
                <a:gd name="adj1" fmla="val -34462"/>
                <a:gd name="adj2" fmla="val 82762"/>
                <a:gd name="adj3" fmla="val -211205"/>
                <a:gd name="adj4" fmla="val 83743"/>
              </a:avLst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Arial" pitchFamily="34" charset="0"/>
                  <a:cs typeface="Arial" pitchFamily="34" charset="0"/>
                </a:rPr>
                <a:t>I 'm afraid of traveling underground</a:t>
              </a:r>
            </a:p>
          </p:txBody>
        </p:sp>
        <p:sp>
          <p:nvSpPr>
            <p:cNvPr id="34" name="Rectangle 23"/>
            <p:cNvSpPr/>
            <p:nvPr/>
          </p:nvSpPr>
          <p:spPr>
            <a:xfrm>
              <a:off x="7854267" y="5600026"/>
              <a:ext cx="591829" cy="307777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Arial" pitchFamily="34" charset="0"/>
                  <a:cs typeface="Arial" pitchFamily="34" charset="0"/>
                </a:rPr>
                <a:t>other</a:t>
              </a:r>
            </a:p>
          </p:txBody>
        </p:sp>
        <p:grpSp>
          <p:nvGrpSpPr>
            <p:cNvPr id="35" name="Group 24"/>
            <p:cNvGrpSpPr/>
            <p:nvPr/>
          </p:nvGrpSpPr>
          <p:grpSpPr>
            <a:xfrm>
              <a:off x="1222248" y="4929482"/>
              <a:ext cx="7315200" cy="785518"/>
              <a:chOff x="1033317" y="4919000"/>
              <a:chExt cx="7315200" cy="785518"/>
            </a:xfrm>
          </p:grpSpPr>
          <p:grpSp>
            <p:nvGrpSpPr>
              <p:cNvPr id="36" name="Group 22"/>
              <p:cNvGrpSpPr/>
              <p:nvPr/>
            </p:nvGrpSpPr>
            <p:grpSpPr>
              <a:xfrm>
                <a:off x="1033317" y="4919000"/>
                <a:ext cx="7315200" cy="457200"/>
                <a:chOff x="1033317" y="4919000"/>
                <a:chExt cx="7315200" cy="457200"/>
              </a:xfrm>
            </p:grpSpPr>
            <p:sp>
              <p:nvSpPr>
                <p:cNvPr id="38" name="Rectangle 5"/>
                <p:cNvSpPr/>
                <p:nvPr/>
              </p:nvSpPr>
              <p:spPr>
                <a:xfrm>
                  <a:off x="1033317" y="4919000"/>
                  <a:ext cx="1243584" cy="457200"/>
                </a:xfrm>
                <a:prstGeom prst="rect">
                  <a:avLst/>
                </a:prstGeom>
                <a:solidFill>
                  <a:srgbClr val="FFC000"/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b="1" dirty="0" smtClean="0">
                      <a:latin typeface="Arial" pitchFamily="34" charset="0"/>
                      <a:cs typeface="Arial" pitchFamily="34" charset="0"/>
                    </a:rPr>
                    <a:t>17%</a:t>
                  </a:r>
                  <a:endParaRPr lang="en-US" sz="1600" b="1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9" name="Rectangle 16"/>
                <p:cNvSpPr/>
                <p:nvPr/>
              </p:nvSpPr>
              <p:spPr>
                <a:xfrm>
                  <a:off x="2276901" y="4919000"/>
                  <a:ext cx="2926080" cy="457200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b="1" dirty="0" smtClean="0">
                      <a:latin typeface="Arial" pitchFamily="34" charset="0"/>
                      <a:cs typeface="Arial" pitchFamily="34" charset="0"/>
                    </a:rPr>
                    <a:t>40%</a:t>
                  </a:r>
                  <a:endParaRPr lang="en-US" sz="1600" b="1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0" name="Rectangle 17"/>
                <p:cNvSpPr/>
                <p:nvPr/>
              </p:nvSpPr>
              <p:spPr>
                <a:xfrm>
                  <a:off x="5202981" y="4919000"/>
                  <a:ext cx="2194560" cy="45720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b="1" dirty="0" smtClean="0">
                      <a:latin typeface="Arial" pitchFamily="34" charset="0"/>
                      <a:cs typeface="Arial" pitchFamily="34" charset="0"/>
                    </a:rPr>
                    <a:t>30%</a:t>
                  </a:r>
                  <a:endParaRPr lang="en-US" sz="1600" b="1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1" name="Rectangle 18"/>
                <p:cNvSpPr/>
                <p:nvPr/>
              </p:nvSpPr>
              <p:spPr>
                <a:xfrm>
                  <a:off x="7397541" y="4919000"/>
                  <a:ext cx="219456" cy="457200"/>
                </a:xfrm>
                <a:prstGeom prst="rect">
                  <a:avLst/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2" name="Rectangle 19"/>
                <p:cNvSpPr/>
                <p:nvPr/>
              </p:nvSpPr>
              <p:spPr>
                <a:xfrm>
                  <a:off x="7616997" y="4919000"/>
                  <a:ext cx="731520" cy="457200"/>
                </a:xfrm>
                <a:prstGeom prst="rect">
                  <a:avLst/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b="1" dirty="0" smtClean="0">
                      <a:latin typeface="Arial" pitchFamily="34" charset="0"/>
                      <a:cs typeface="Arial" pitchFamily="34" charset="0"/>
                    </a:rPr>
                    <a:t>10%</a:t>
                  </a:r>
                  <a:endParaRPr lang="en-US" sz="1600" b="1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37" name="TextBox 36"/>
              <p:cNvSpPr txBox="1"/>
              <p:nvPr/>
            </p:nvSpPr>
            <p:spPr>
              <a:xfrm>
                <a:off x="7230576" y="5365964"/>
                <a:ext cx="59324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>
                    <a:latin typeface="Arial" pitchFamily="34" charset="0"/>
                    <a:cs typeface="Arial" pitchFamily="34" charset="0"/>
                  </a:rPr>
                  <a:t>3%</a:t>
                </a:r>
                <a:endParaRPr lang="en-US" sz="1600" b="1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44" name="Прямоугольник 43"/>
            <p:cNvSpPr/>
            <p:nvPr/>
          </p:nvSpPr>
          <p:spPr>
            <a:xfrm>
              <a:off x="990600" y="4533900"/>
              <a:ext cx="7848600" cy="2209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6251390" y="1335881"/>
            <a:ext cx="2283010" cy="340519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COMMERCIAL SPEED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/>
          <a:srcRect l="12519" r="12519"/>
          <a:stretch/>
        </p:blipFill>
        <p:spPr>
          <a:xfrm>
            <a:off x="0" y="4482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54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12519" r="12519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54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12519" r="12519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78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199" y="1154876"/>
            <a:ext cx="7086601" cy="1896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5715000" y="301619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AFTER</a:t>
            </a:r>
          </a:p>
        </p:txBody>
      </p:sp>
      <p:sp>
        <p:nvSpPr>
          <p:cNvPr id="101" name="Rectangle 100"/>
          <p:cNvSpPr/>
          <p:nvPr/>
        </p:nvSpPr>
        <p:spPr>
          <a:xfrm>
            <a:off x="900875" y="3172322"/>
            <a:ext cx="2743200" cy="1060593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ct val="20000"/>
              </a:spcBef>
              <a:defRPr/>
            </a:pPr>
            <a:r>
              <a:rPr lang="en-US" altLang="ko-K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Total Passengers No.</a:t>
            </a:r>
          </a:p>
          <a:p>
            <a:pPr>
              <a:spcBef>
                <a:spcPct val="20000"/>
              </a:spcBef>
              <a:defRPr/>
            </a:pPr>
            <a:r>
              <a:rPr lang="en-US" altLang="ko-K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Passengers No. (10 km)</a:t>
            </a:r>
            <a:endParaRPr lang="en-US" altLang="ko-KR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05200" y="29972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BEFORE</a:t>
            </a:r>
            <a:endParaRPr lang="en-US" sz="2400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842000" y="3406590"/>
            <a:ext cx="2133600" cy="632010"/>
          </a:xfrm>
          <a:prstGeom prst="rect">
            <a:avLst/>
          </a:prstGeom>
          <a:noFill/>
          <a:ln w="12700">
            <a:solidFill>
              <a:srgbClr val="D5D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altLang="ko-K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600,000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altLang="ko-K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440,000</a:t>
            </a:r>
            <a:endParaRPr lang="en-US" altLang="ko-KR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632200" y="3406591"/>
            <a:ext cx="2133600" cy="632009"/>
          </a:xfrm>
          <a:prstGeom prst="rect">
            <a:avLst/>
          </a:prstGeom>
          <a:noFill/>
          <a:ln w="12700">
            <a:solidFill>
              <a:srgbClr val="D5D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altLang="ko-K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320,000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altLang="ko-K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280,000</a:t>
            </a:r>
            <a:endParaRPr lang="en-US" altLang="ko-KR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89000" y="3121843"/>
            <a:ext cx="113043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ko-KR" sz="1600" b="1" dirty="0" smtClean="0">
                <a:solidFill>
                  <a:srgbClr val="D5D000"/>
                </a:solidFill>
                <a:latin typeface="Arial" pitchFamily="34" charset="0"/>
                <a:cs typeface="Arial" pitchFamily="34" charset="0"/>
              </a:rPr>
              <a:t>Subway 4</a:t>
            </a:r>
            <a:endParaRPr lang="en-US" altLang="ko-KR" sz="1600" b="1" dirty="0">
              <a:solidFill>
                <a:srgbClr val="D5D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Straight Connector 3"/>
          <p:cNvCxnSpPr>
            <a:stCxn id="101" idx="1"/>
            <a:endCxn id="12" idx="3"/>
          </p:cNvCxnSpPr>
          <p:nvPr/>
        </p:nvCxnSpPr>
        <p:spPr>
          <a:xfrm>
            <a:off x="900875" y="3702619"/>
            <a:ext cx="7074725" cy="19976"/>
          </a:xfrm>
          <a:prstGeom prst="line">
            <a:avLst/>
          </a:prstGeom>
          <a:ln>
            <a:solidFill>
              <a:srgbClr val="D5D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900875" y="4029997"/>
            <a:ext cx="2743200" cy="1060593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ct val="20000"/>
              </a:spcBef>
              <a:defRPr/>
            </a:pPr>
            <a:r>
              <a:rPr lang="en-US" altLang="ko-K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Total Passengers No.</a:t>
            </a:r>
          </a:p>
          <a:p>
            <a:pPr>
              <a:spcBef>
                <a:spcPct val="20000"/>
              </a:spcBef>
              <a:defRPr/>
            </a:pPr>
            <a:r>
              <a:rPr lang="en-US" altLang="ko-K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Passengers No. (10 km)</a:t>
            </a:r>
            <a:endParaRPr lang="en-US" altLang="ko-KR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842000" y="4227815"/>
            <a:ext cx="2133600" cy="674385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altLang="ko-K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110,000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altLang="ko-K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80,000</a:t>
            </a:r>
            <a:endParaRPr lang="en-US" altLang="ko-KR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632200" y="4227815"/>
            <a:ext cx="2133600" cy="674385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altLang="ko-K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280,000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altLang="ko-K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208,000</a:t>
            </a:r>
            <a:endParaRPr lang="en-US" altLang="ko-KR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89000" y="4007218"/>
            <a:ext cx="77617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ko-KR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BRT 1</a:t>
            </a:r>
            <a:endParaRPr lang="en-US" altLang="ko-KR" sz="1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3" name="Straight Connector 22"/>
          <p:cNvCxnSpPr>
            <a:stCxn id="19" idx="1"/>
            <a:endCxn id="20" idx="3"/>
          </p:cNvCxnSpPr>
          <p:nvPr/>
        </p:nvCxnSpPr>
        <p:spPr>
          <a:xfrm>
            <a:off x="900875" y="4560294"/>
            <a:ext cx="7074725" cy="471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5842000" y="5000540"/>
            <a:ext cx="2133600" cy="35130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altLang="ko-K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190,000</a:t>
            </a:r>
            <a:endParaRPr lang="en-US" altLang="ko-KR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967674" y="4889500"/>
            <a:ext cx="4026726" cy="571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20000"/>
              </a:spcBef>
              <a:defRPr/>
            </a:pPr>
            <a:r>
              <a:rPr lang="en-US" altLang="ko-K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Passengers No. in special line</a:t>
            </a:r>
            <a:endParaRPr lang="en-US" altLang="ko-KR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842000" y="5506215"/>
            <a:ext cx="2133600" cy="1095500"/>
          </a:xfrm>
          <a:prstGeom prst="rect">
            <a:avLst/>
          </a:prstGeom>
          <a:noFill/>
          <a:ln w="127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ts val="300"/>
              </a:spcBef>
              <a:spcAft>
                <a:spcPts val="300"/>
              </a:spcAft>
              <a:defRPr/>
            </a:pPr>
            <a:r>
              <a:rPr lang="en-US" altLang="ko-K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16,000</a:t>
            </a:r>
          </a:p>
          <a:p>
            <a:pPr algn="ctr">
              <a:spcBef>
                <a:spcPts val="300"/>
              </a:spcBef>
              <a:spcAft>
                <a:spcPts val="300"/>
              </a:spcAft>
              <a:defRPr/>
            </a:pPr>
            <a:r>
              <a:rPr lang="en-US" altLang="ko-K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+160,000</a:t>
            </a:r>
          </a:p>
          <a:p>
            <a:pPr algn="ctr">
              <a:spcBef>
                <a:spcPts val="300"/>
              </a:spcBef>
              <a:spcAft>
                <a:spcPts val="300"/>
              </a:spcAft>
              <a:defRPr/>
            </a:pPr>
            <a:r>
              <a:rPr lang="en-US" altLang="ko-K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- 5%</a:t>
            </a:r>
            <a:endParaRPr lang="en-US" altLang="ko-KR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900874" y="5477515"/>
            <a:ext cx="5169726" cy="4572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ct val="20000"/>
              </a:spcBef>
              <a:defRPr/>
            </a:pPr>
            <a:r>
              <a:rPr lang="en-US" altLang="ko-K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Transfer : private car to public transport </a:t>
            </a:r>
          </a:p>
        </p:txBody>
      </p:sp>
      <p:cxnSp>
        <p:nvCxnSpPr>
          <p:cNvPr id="30" name="Straight Connector 29"/>
          <p:cNvCxnSpPr/>
          <p:nvPr/>
        </p:nvCxnSpPr>
        <p:spPr>
          <a:xfrm flipV="1">
            <a:off x="889000" y="5899090"/>
            <a:ext cx="7092000" cy="1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Up Arrow 14"/>
          <p:cNvSpPr/>
          <p:nvPr/>
        </p:nvSpPr>
        <p:spPr>
          <a:xfrm>
            <a:off x="8051800" y="3428526"/>
            <a:ext cx="990600" cy="511464"/>
          </a:xfrm>
          <a:prstGeom prst="upArrow">
            <a:avLst>
              <a:gd name="adj1" fmla="val 66783"/>
              <a:gd name="adj2" fmla="val 50000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87%</a:t>
            </a:r>
            <a:endParaRPr lang="en-US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Down Arrow 33"/>
          <p:cNvSpPr/>
          <p:nvPr/>
        </p:nvSpPr>
        <p:spPr>
          <a:xfrm>
            <a:off x="8051800" y="5020315"/>
            <a:ext cx="978408" cy="354275"/>
          </a:xfrm>
          <a:prstGeom prst="downArrow">
            <a:avLst>
              <a:gd name="adj1" fmla="val 59710"/>
              <a:gd name="adj2" fmla="val 56930"/>
            </a:avLst>
          </a:prstGeom>
          <a:solidFill>
            <a:srgbClr val="CC000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32%</a:t>
            </a:r>
            <a:endParaRPr lang="en-US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6172200" cy="868362"/>
          </a:xfrm>
        </p:spPr>
        <p:txBody>
          <a:bodyPr>
            <a:normAutofit fontScale="90000"/>
          </a:bodyPr>
          <a:lstStyle/>
          <a:p>
            <a:r>
              <a:rPr lang="en-US" spc="300" dirty="0" smtClean="0">
                <a:solidFill>
                  <a:srgbClr val="80197F"/>
                </a:solidFill>
              </a:rPr>
              <a:t>RESULTS : BEFORE </a:t>
            </a:r>
            <a:r>
              <a:rPr lang="en-US" spc="300" dirty="0" smtClean="0">
                <a:solidFill>
                  <a:srgbClr val="80197F"/>
                </a:solidFill>
                <a:sym typeface="Wingdings" pitchFamily="2" charset="2"/>
              </a:rPr>
              <a:t></a:t>
            </a:r>
            <a:r>
              <a:rPr lang="en-US" spc="300" dirty="0" smtClean="0">
                <a:solidFill>
                  <a:srgbClr val="80197F"/>
                </a:solidFill>
              </a:rPr>
              <a:t> AFTER</a:t>
            </a:r>
            <a:br>
              <a:rPr lang="en-US" spc="300" dirty="0" smtClean="0">
                <a:solidFill>
                  <a:srgbClr val="80197F"/>
                </a:solidFill>
              </a:rPr>
            </a:br>
            <a:r>
              <a:rPr lang="en-US" spc="300" dirty="0" smtClean="0">
                <a:solidFill>
                  <a:srgbClr val="80197F"/>
                </a:solidFill>
              </a:rPr>
              <a:t>                 ME modeling</a:t>
            </a:r>
            <a:endParaRPr lang="en-US" spc="300" dirty="0"/>
          </a:p>
        </p:txBody>
      </p:sp>
      <p:cxnSp>
        <p:nvCxnSpPr>
          <p:cNvPr id="32" name="Straight Connector 31"/>
          <p:cNvCxnSpPr/>
          <p:nvPr/>
        </p:nvCxnSpPr>
        <p:spPr>
          <a:xfrm>
            <a:off x="889001" y="6236812"/>
            <a:ext cx="7092000" cy="3104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889000" y="5867400"/>
            <a:ext cx="5181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altLang="ko-KR" sz="1600" dirty="0" smtClean="0">
                <a:latin typeface="Arial" pitchFamily="34" charset="0"/>
                <a:cs typeface="Arial" pitchFamily="34" charset="0"/>
              </a:rPr>
              <a:t>Growth in number of passengers of public transport</a:t>
            </a:r>
            <a:endParaRPr lang="en-US" altLang="ko-KR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889000" y="6203890"/>
            <a:ext cx="4724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Emissions decrease (CO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&amp;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NO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x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 in Tehran</a:t>
            </a:r>
            <a:endParaRPr lang="en-US" altLang="ko-K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Up Arrow 14"/>
          <p:cNvSpPr/>
          <p:nvPr/>
        </p:nvSpPr>
        <p:spPr>
          <a:xfrm>
            <a:off x="8051800" y="5899090"/>
            <a:ext cx="990600" cy="304800"/>
          </a:xfrm>
          <a:prstGeom prst="upArrow">
            <a:avLst>
              <a:gd name="adj1" fmla="val 66783"/>
              <a:gd name="adj2" fmla="val 50000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4%</a:t>
            </a:r>
            <a:endParaRPr lang="en-US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Down Arrow 33"/>
          <p:cNvSpPr/>
          <p:nvPr/>
        </p:nvSpPr>
        <p:spPr>
          <a:xfrm>
            <a:off x="8063992" y="6280090"/>
            <a:ext cx="978408" cy="320964"/>
          </a:xfrm>
          <a:prstGeom prst="downArrow">
            <a:avLst>
              <a:gd name="adj1" fmla="val 67498"/>
              <a:gd name="adj2" fmla="val 56930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5%</a:t>
            </a:r>
            <a:endParaRPr lang="en-US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27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92628" y="5135940"/>
            <a:ext cx="77941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itchFamily="2" charset="2"/>
              <a:buChar char="§"/>
            </a:pPr>
            <a:r>
              <a:rPr lang="fr-FR" sz="2400" dirty="0" smtClean="0"/>
              <a:t>Optimum use of infrastructure</a:t>
            </a:r>
          </a:p>
          <a:p>
            <a:pPr marL="285750" lvl="0" indent="-285750">
              <a:buFont typeface="Wingdings" pitchFamily="2" charset="2"/>
              <a:buChar char="§"/>
            </a:pPr>
            <a:r>
              <a:rPr lang="en-US" sz="2400" dirty="0" smtClean="0"/>
              <a:t>Increased number of public transport passengers</a:t>
            </a:r>
          </a:p>
          <a:p>
            <a:pPr marL="285750" lvl="0" indent="-285750">
              <a:buFont typeface="Wingdings" pitchFamily="2" charset="2"/>
              <a:buChar char="§"/>
            </a:pPr>
            <a:r>
              <a:rPr lang="en-US" sz="2400" dirty="0" smtClean="0"/>
              <a:t>Reduction of air pollution</a:t>
            </a:r>
          </a:p>
          <a:p>
            <a:pPr marL="285750" lvl="0" indent="-285750">
              <a:buFont typeface="Wingdings" pitchFamily="2" charset="2"/>
              <a:buChar char="§"/>
            </a:pPr>
            <a:r>
              <a:rPr lang="en-US" sz="2400" dirty="0" smtClean="0"/>
              <a:t>And finally: progress towards a sustainable city</a:t>
            </a:r>
            <a:endParaRPr lang="en-US" sz="240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6172200" cy="868362"/>
          </a:xfrm>
        </p:spPr>
        <p:txBody>
          <a:bodyPr>
            <a:normAutofit fontScale="90000"/>
          </a:bodyPr>
          <a:lstStyle/>
          <a:p>
            <a:r>
              <a:rPr lang="en-US" spc="300" dirty="0" smtClean="0">
                <a:solidFill>
                  <a:srgbClr val="80197F"/>
                </a:solidFill>
              </a:rPr>
              <a:t>CONCLUSION: </a:t>
            </a:r>
            <a:br>
              <a:rPr lang="en-US" spc="300" dirty="0" smtClean="0">
                <a:solidFill>
                  <a:srgbClr val="80197F"/>
                </a:solidFill>
              </a:rPr>
            </a:br>
            <a:r>
              <a:rPr lang="en-US" spc="300" dirty="0" smtClean="0">
                <a:solidFill>
                  <a:srgbClr val="80197F"/>
                </a:solidFill>
              </a:rPr>
              <a:t>            </a:t>
            </a:r>
            <a:r>
              <a:rPr lang="en-US" spc="300" dirty="0" smtClean="0">
                <a:solidFill>
                  <a:srgbClr val="80197F"/>
                </a:solidFill>
                <a:sym typeface="Wingdings" pitchFamily="2" charset="2"/>
              </a:rPr>
              <a:t> </a:t>
            </a:r>
            <a:r>
              <a:rPr lang="en-US" spc="300" dirty="0" smtClean="0">
                <a:solidFill>
                  <a:srgbClr val="80197F"/>
                </a:solidFill>
              </a:rPr>
              <a:t>towards a sustainable city</a:t>
            </a:r>
            <a:endParaRPr lang="en-US" spc="300" dirty="0"/>
          </a:p>
        </p:txBody>
      </p:sp>
      <p:pic>
        <p:nvPicPr>
          <p:cNvPr id="5" name="Picture 4" descr="untitl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99015" y="2341540"/>
            <a:ext cx="4121146" cy="27545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76800" y="1334072"/>
            <a:ext cx="3823648" cy="919401"/>
          </a:xfrm>
          <a:prstGeom prst="roundRect">
            <a:avLst/>
          </a:prstGeom>
          <a:noFill/>
          <a:ln>
            <a:solidFill>
              <a:srgbClr val="E3DE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START OF CONSTRUCTION: </a:t>
            </a:r>
            <a:r>
              <a:rPr lang="en-US" sz="2400" i="1" dirty="0" smtClean="0"/>
              <a:t>2004</a:t>
            </a:r>
            <a:endParaRPr lang="en-US" i="1" dirty="0" smtClean="0"/>
          </a:p>
          <a:p>
            <a:pPr algn="ctr"/>
            <a:r>
              <a:rPr lang="en-US" dirty="0" smtClean="0"/>
              <a:t>START OF OPERATION: </a:t>
            </a:r>
            <a:r>
              <a:rPr lang="en-US" sz="2400" i="1" dirty="0" smtClean="0"/>
              <a:t>2008-2012</a:t>
            </a:r>
            <a:endParaRPr lang="en-US" i="1" dirty="0" smtClean="0"/>
          </a:p>
        </p:txBody>
      </p:sp>
      <p:pic>
        <p:nvPicPr>
          <p:cNvPr id="7" name="Picture 6" descr="DSC00882.JPG"/>
          <p:cNvPicPr>
            <a:picLocks noChangeAspect="1"/>
          </p:cNvPicPr>
          <p:nvPr/>
        </p:nvPicPr>
        <p:blipFill>
          <a:blip r:embed="rId4" cstate="print"/>
          <a:srcRect l="14143" r="8714"/>
          <a:stretch>
            <a:fillRect/>
          </a:stretch>
        </p:blipFill>
        <p:spPr>
          <a:xfrm>
            <a:off x="914400" y="2352916"/>
            <a:ext cx="3739488" cy="272671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90600" y="1347720"/>
            <a:ext cx="3567752" cy="919401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START OF CONSTRUCTION: </a:t>
            </a:r>
            <a:r>
              <a:rPr lang="en-US" sz="2400" i="1" dirty="0" smtClean="0"/>
              <a:t>2007</a:t>
            </a:r>
            <a:endParaRPr lang="en-US" i="1" dirty="0" smtClean="0"/>
          </a:p>
          <a:p>
            <a:pPr algn="ctr"/>
            <a:r>
              <a:rPr lang="en-US" dirty="0" smtClean="0"/>
              <a:t>START OF OPERATION: </a:t>
            </a:r>
            <a:r>
              <a:rPr lang="en-US" sz="2400" i="1" dirty="0" smtClean="0"/>
              <a:t>2007</a:t>
            </a:r>
            <a:endParaRPr lang="en-US" i="1" dirty="0" smtClean="0"/>
          </a:p>
        </p:txBody>
      </p:sp>
    </p:spTree>
    <p:extLst>
      <p:ext uri="{BB962C8B-B14F-4D97-AF65-F5344CB8AC3E}">
        <p14:creationId xmlns:p14="http://schemas.microsoft.com/office/powerpoint/2010/main" val="268327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300" dirty="0" smtClean="0">
                <a:solidFill>
                  <a:srgbClr val="80197F"/>
                </a:solidFill>
              </a:rPr>
              <a:t>CONTENTS</a:t>
            </a:r>
            <a:endParaRPr lang="en-US" spc="300" dirty="0">
              <a:solidFill>
                <a:srgbClr val="80197F"/>
              </a:solidFill>
            </a:endParaRPr>
          </a:p>
        </p:txBody>
      </p:sp>
      <p:sp>
        <p:nvSpPr>
          <p:cNvPr id="5" name="Content Placeholder 7"/>
          <p:cNvSpPr>
            <a:spLocks noGrp="1"/>
          </p:cNvSpPr>
          <p:nvPr>
            <p:ph idx="1"/>
          </p:nvPr>
        </p:nvSpPr>
        <p:spPr>
          <a:xfrm>
            <a:off x="850900" y="1905000"/>
            <a:ext cx="8293100" cy="3200400"/>
          </a:xfrm>
        </p:spPr>
        <p:txBody>
          <a:bodyPr>
            <a:noAutofit/>
          </a:bodyPr>
          <a:lstStyle/>
          <a:p>
            <a:pPr marL="177800" indent="-177800">
              <a:lnSpc>
                <a:spcPct val="150000"/>
              </a:lnSpc>
              <a:buClr>
                <a:srgbClr val="80197F"/>
              </a:buClr>
              <a:buFont typeface="Wingdings" pitchFamily="2" charset="2"/>
              <a:buChar char="§"/>
            </a:pPr>
            <a:r>
              <a:rPr lang="en-US" sz="2500" dirty="0" smtClean="0"/>
              <a:t>Tehran : rapid urbanization &amp; ecological challenge</a:t>
            </a:r>
          </a:p>
          <a:p>
            <a:pPr marL="177800" indent="-177800">
              <a:lnSpc>
                <a:spcPct val="150000"/>
              </a:lnSpc>
              <a:buClr>
                <a:srgbClr val="80197F"/>
              </a:buClr>
              <a:buFont typeface="Wingdings" pitchFamily="2" charset="2"/>
              <a:buChar char="§"/>
            </a:pPr>
            <a:r>
              <a:rPr lang="en-US" sz="2500" dirty="0" smtClean="0"/>
              <a:t>Public transport development : Subway &amp; BRT</a:t>
            </a:r>
          </a:p>
          <a:p>
            <a:pPr marL="177800" indent="-177800">
              <a:lnSpc>
                <a:spcPct val="150000"/>
              </a:lnSpc>
              <a:buClr>
                <a:srgbClr val="80197F"/>
              </a:buClr>
              <a:buFont typeface="Wingdings" pitchFamily="2" charset="2"/>
              <a:buChar char="§"/>
            </a:pPr>
            <a:r>
              <a:rPr lang="en-US" sz="2500" dirty="0" smtClean="0"/>
              <a:t>Azadi-Enghelab corridor : two public transportation modes</a:t>
            </a:r>
          </a:p>
          <a:p>
            <a:pPr marL="177800" indent="-177800">
              <a:lnSpc>
                <a:spcPct val="150000"/>
              </a:lnSpc>
              <a:buClr>
                <a:srgbClr val="80197F"/>
              </a:buClr>
              <a:buFont typeface="Wingdings" pitchFamily="2" charset="2"/>
              <a:buChar char="§"/>
            </a:pPr>
            <a:r>
              <a:rPr lang="en-US" sz="2500" dirty="0" smtClean="0"/>
              <a:t>Analysis and solutions</a:t>
            </a:r>
          </a:p>
          <a:p>
            <a:pPr marL="177800" indent="-177800">
              <a:lnSpc>
                <a:spcPct val="150000"/>
              </a:lnSpc>
              <a:buClr>
                <a:srgbClr val="80197F"/>
              </a:buClr>
              <a:buFont typeface="Wingdings" pitchFamily="2" charset="2"/>
              <a:buChar char="§"/>
            </a:pPr>
            <a:r>
              <a:rPr lang="en-US" sz="2500" dirty="0" smtClean="0"/>
              <a:t>Conclusion : towards a sustainable city </a:t>
            </a:r>
            <a:endParaRPr lang="en-US" sz="2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15827" r="13384"/>
          <a:stretch>
            <a:fillRect/>
          </a:stretch>
        </p:blipFill>
        <p:spPr bwMode="auto">
          <a:xfrm>
            <a:off x="1066800" y="4470267"/>
            <a:ext cx="3352800" cy="2235333"/>
          </a:xfrm>
          <a:prstGeom prst="rect">
            <a:avLst/>
          </a:prstGeom>
          <a:ln w="127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1066799" y="3736676"/>
            <a:ext cx="4239937" cy="66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altLang="ko-KR" sz="1700" dirty="0" smtClean="0">
                <a:latin typeface="Arial" pitchFamily="34" charset="0"/>
                <a:cs typeface="Arial" pitchFamily="34" charset="0"/>
              </a:rPr>
              <a:t>Day time </a:t>
            </a:r>
            <a:r>
              <a:rPr lang="en-US" altLang="ko-KR" sz="1700" dirty="0">
                <a:latin typeface="Arial" pitchFamily="34" charset="0"/>
                <a:cs typeface="Arial" pitchFamily="34" charset="0"/>
              </a:rPr>
              <a:t>population: 12 million</a:t>
            </a:r>
          </a:p>
          <a:p>
            <a:pPr marL="285750" lvl="0" indent="-28575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altLang="ko-KR" sz="1700" dirty="0" smtClean="0">
                <a:latin typeface="Arial" pitchFamily="34" charset="0"/>
                <a:cs typeface="Arial" pitchFamily="34" charset="0"/>
              </a:rPr>
              <a:t>Night time </a:t>
            </a:r>
            <a:r>
              <a:rPr lang="en-US" altLang="ko-KR" sz="1700" dirty="0">
                <a:latin typeface="Arial" pitchFamily="34" charset="0"/>
                <a:cs typeface="Arial" pitchFamily="34" charset="0"/>
              </a:rPr>
              <a:t>population: 8,2 million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181600" y="3736676"/>
            <a:ext cx="3657600" cy="66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altLang="ko-KR" sz="1700" dirty="0" smtClean="0">
                <a:latin typeface="Arial" pitchFamily="34" charset="0"/>
                <a:cs typeface="Arial" pitchFamily="34" charset="0"/>
              </a:rPr>
              <a:t>Area </a:t>
            </a:r>
            <a:r>
              <a:rPr lang="en-US" altLang="ko-KR" sz="1700" dirty="0">
                <a:latin typeface="Arial" pitchFamily="34" charset="0"/>
                <a:cs typeface="Arial" pitchFamily="34" charset="0"/>
              </a:rPr>
              <a:t>(Tehran): 740 km2</a:t>
            </a:r>
          </a:p>
          <a:p>
            <a:pPr marL="285750" indent="-28575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altLang="ko-KR" sz="1700" dirty="0" smtClean="0">
                <a:latin typeface="Arial" pitchFamily="34" charset="0"/>
                <a:cs typeface="Arial" pitchFamily="34" charset="0"/>
              </a:rPr>
              <a:t>Residents </a:t>
            </a:r>
            <a:r>
              <a:rPr lang="en-US" altLang="ko-KR" sz="1700" dirty="0">
                <a:latin typeface="Arial" pitchFamily="34" charset="0"/>
                <a:cs typeface="Arial" pitchFamily="34" charset="0"/>
              </a:rPr>
              <a:t>Trip: 17.1 million/day</a:t>
            </a:r>
            <a:endParaRPr lang="fr-BE" sz="17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9"/>
          <p:cNvGrpSpPr/>
          <p:nvPr/>
        </p:nvGrpSpPr>
        <p:grpSpPr>
          <a:xfrm>
            <a:off x="5043810" y="4476217"/>
            <a:ext cx="3537658" cy="2235333"/>
            <a:chOff x="1066800" y="4470267"/>
            <a:chExt cx="3399868" cy="2235333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70" r="6136"/>
            <a:stretch/>
          </p:blipFill>
          <p:spPr bwMode="auto">
            <a:xfrm>
              <a:off x="1066800" y="4470267"/>
              <a:ext cx="3352800" cy="2235333"/>
            </a:xfrm>
            <a:prstGeom prst="rect">
              <a:avLst/>
            </a:prstGeom>
            <a:ln w="127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grpSp>
          <p:nvGrpSpPr>
            <p:cNvPr id="3" name="Group 8"/>
            <p:cNvGrpSpPr/>
            <p:nvPr/>
          </p:nvGrpSpPr>
          <p:grpSpPr>
            <a:xfrm>
              <a:off x="1066800" y="4470267"/>
              <a:ext cx="3399868" cy="2130760"/>
              <a:chOff x="1066800" y="4470267"/>
              <a:chExt cx="3399868" cy="2130760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1600200" y="4489850"/>
                <a:ext cx="9906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 smtClean="0">
                    <a:latin typeface="Arial" pitchFamily="34" charset="0"/>
                    <a:cs typeface="Arial" pitchFamily="34" charset="0"/>
                  </a:rPr>
                  <a:t>Subway</a:t>
                </a:r>
                <a:endParaRPr lang="en-US" sz="14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1143000" y="5181600"/>
                <a:ext cx="9906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 smtClean="0">
                    <a:latin typeface="Arial" pitchFamily="34" charset="0"/>
                    <a:cs typeface="Arial" pitchFamily="34" charset="0"/>
                  </a:rPr>
                  <a:t>Bus</a:t>
                </a:r>
                <a:endParaRPr lang="en-US" sz="14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1066800" y="6096000"/>
                <a:ext cx="116460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 smtClean="0">
                    <a:latin typeface="Arial" pitchFamily="34" charset="0"/>
                    <a:cs typeface="Arial" pitchFamily="34" charset="0"/>
                  </a:rPr>
                  <a:t>Motorcycle</a:t>
                </a:r>
                <a:endParaRPr lang="en-US" sz="14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3162300" y="6293250"/>
                <a:ext cx="121351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 smtClean="0">
                    <a:latin typeface="Arial" pitchFamily="34" charset="0"/>
                    <a:cs typeface="Arial" pitchFamily="34" charset="0"/>
                  </a:rPr>
                  <a:t>Taxi Share</a:t>
                </a:r>
                <a:endParaRPr lang="en-US" sz="14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3429000" y="4870850"/>
                <a:ext cx="103766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 smtClean="0">
                    <a:latin typeface="Arial" pitchFamily="34" charset="0"/>
                    <a:cs typeface="Arial" pitchFamily="34" charset="0"/>
                  </a:rPr>
                  <a:t>Private car</a:t>
                </a:r>
                <a:endParaRPr lang="en-US" sz="14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3048000" y="4470267"/>
                <a:ext cx="1372737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600" b="1" i="1" u="sng" dirty="0" smtClean="0">
                    <a:latin typeface="Arial" pitchFamily="34" charset="0"/>
                    <a:cs typeface="Arial" pitchFamily="34" charset="0"/>
                  </a:rPr>
                  <a:t>Daily trips</a:t>
                </a:r>
                <a:endParaRPr lang="en-US" sz="1600" b="1" i="1" u="sng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300" dirty="0" smtClean="0">
                <a:solidFill>
                  <a:srgbClr val="80197F"/>
                </a:solidFill>
              </a:rPr>
              <a:t>TEHRAN: rapid urbanization</a:t>
            </a:r>
            <a:endParaRPr lang="en-US" spc="300" dirty="0">
              <a:solidFill>
                <a:srgbClr val="80197F"/>
              </a:solidFill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799" y="1295400"/>
            <a:ext cx="7514669" cy="2382261"/>
          </a:xfrm>
          <a:prstGeom prst="rect">
            <a:avLst/>
          </a:prstGeom>
          <a:ln w="127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4865077" y="1994848"/>
            <a:ext cx="357467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9" grpId="0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6" descr="Tehran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838200" y="1371600"/>
            <a:ext cx="4099565" cy="2743200"/>
          </a:xfrm>
          <a:prstGeom prst="rect">
            <a:avLst/>
          </a:prstGeom>
          <a:ln w="127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pc="300" dirty="0" smtClean="0">
                <a:solidFill>
                  <a:srgbClr val="80197F"/>
                </a:solidFill>
              </a:rPr>
              <a:t>TEHRAN: </a:t>
            </a:r>
            <a:r>
              <a:rPr lang="en-US" spc="300" dirty="0">
                <a:solidFill>
                  <a:srgbClr val="80197F"/>
                </a:solidFill>
              </a:rPr>
              <a:t>ecological </a:t>
            </a:r>
            <a:r>
              <a:rPr lang="en-US" spc="300" dirty="0" smtClean="0">
                <a:solidFill>
                  <a:srgbClr val="80197F"/>
                </a:solidFill>
              </a:rPr>
              <a:t>challenge</a:t>
            </a:r>
            <a:endParaRPr lang="en-US" spc="300" dirty="0"/>
          </a:p>
        </p:txBody>
      </p:sp>
      <p:pic>
        <p:nvPicPr>
          <p:cNvPr id="12" name="Picture 5" descr="687007_HJnWRxih.JPG"/>
          <p:cNvPicPr>
            <a:picLocks noChangeAspect="1"/>
          </p:cNvPicPr>
          <p:nvPr/>
        </p:nvPicPr>
        <p:blipFill rotWithShape="1">
          <a:blip r:embed="rId4" cstate="screen"/>
          <a:srcRect/>
          <a:stretch/>
        </p:blipFill>
        <p:spPr>
          <a:xfrm>
            <a:off x="5029200" y="1377288"/>
            <a:ext cx="4038600" cy="2736588"/>
          </a:xfrm>
          <a:prstGeom prst="rect">
            <a:avLst/>
          </a:prstGeom>
        </p:spPr>
      </p:pic>
      <p:pic>
        <p:nvPicPr>
          <p:cNvPr id="15" name="Picture 7" descr="Milad-Tower-9.jpg"/>
          <p:cNvPicPr>
            <a:picLocks noChangeAspect="1"/>
          </p:cNvPicPr>
          <p:nvPr/>
        </p:nvPicPr>
        <p:blipFill rotWithShape="1">
          <a:blip r:embed="rId5" cstate="screen"/>
          <a:srcRect/>
          <a:stretch/>
        </p:blipFill>
        <p:spPr>
          <a:xfrm>
            <a:off x="838200" y="4196688"/>
            <a:ext cx="4114800" cy="2354239"/>
          </a:xfrm>
          <a:prstGeom prst="rect">
            <a:avLst/>
          </a:prstGeom>
        </p:spPr>
      </p:pic>
      <p:pic>
        <p:nvPicPr>
          <p:cNvPr id="16" name="Picture 8" descr="آلودگی هوا 2.jpg"/>
          <p:cNvPicPr>
            <a:picLocks noChangeAspect="1"/>
          </p:cNvPicPr>
          <p:nvPr/>
        </p:nvPicPr>
        <p:blipFill rotWithShape="1">
          <a:blip r:embed="rId6" cstate="screen"/>
          <a:srcRect/>
          <a:stretch/>
        </p:blipFill>
        <p:spPr>
          <a:xfrm>
            <a:off x="5029200" y="4196688"/>
            <a:ext cx="4038600" cy="2354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269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pc="300" dirty="0" smtClean="0">
                <a:solidFill>
                  <a:srgbClr val="80197F"/>
                </a:solidFill>
              </a:rPr>
              <a:t>TEHRAN: </a:t>
            </a:r>
            <a:r>
              <a:rPr lang="en-US" spc="300" dirty="0">
                <a:solidFill>
                  <a:srgbClr val="80197F"/>
                </a:solidFill>
              </a:rPr>
              <a:t>ecological </a:t>
            </a:r>
            <a:r>
              <a:rPr lang="en-US" spc="300" dirty="0" smtClean="0">
                <a:solidFill>
                  <a:srgbClr val="80197F"/>
                </a:solidFill>
              </a:rPr>
              <a:t>challenge</a:t>
            </a:r>
            <a:endParaRPr lang="en-US" spc="300" dirty="0"/>
          </a:p>
        </p:txBody>
      </p:sp>
      <p:grpSp>
        <p:nvGrpSpPr>
          <p:cNvPr id="8" name="Group 7"/>
          <p:cNvGrpSpPr/>
          <p:nvPr/>
        </p:nvGrpSpPr>
        <p:grpSpPr>
          <a:xfrm>
            <a:off x="1219200" y="1206938"/>
            <a:ext cx="7620000" cy="5422462"/>
            <a:chOff x="1270265" y="1276457"/>
            <a:chExt cx="7620000" cy="5422462"/>
          </a:xfrm>
        </p:grpSpPr>
        <p:grpSp>
          <p:nvGrpSpPr>
            <p:cNvPr id="26" name="Group 25"/>
            <p:cNvGrpSpPr/>
            <p:nvPr/>
          </p:nvGrpSpPr>
          <p:grpSpPr>
            <a:xfrm>
              <a:off x="1270265" y="1276457"/>
              <a:ext cx="7620000" cy="5422462"/>
              <a:chOff x="1155713" y="1178150"/>
              <a:chExt cx="4187065" cy="2784248"/>
            </a:xfrm>
          </p:grpSpPr>
          <p:pic>
            <p:nvPicPr>
              <p:cNvPr id="27" name="Picture 26" descr="Tehran.jpg"/>
              <p:cNvPicPr>
                <a:picLocks noChangeAspect="1"/>
              </p:cNvPicPr>
              <p:nvPr/>
            </p:nvPicPr>
            <p:blipFill>
              <a:blip r:embed="rId3" cstate="screen"/>
              <a:stretch>
                <a:fillRect/>
              </a:stretch>
            </p:blipFill>
            <p:spPr>
              <a:xfrm>
                <a:off x="1174359" y="1178150"/>
                <a:ext cx="4056618" cy="2784248"/>
              </a:xfrm>
              <a:prstGeom prst="rect">
                <a:avLst/>
              </a:prstGeom>
              <a:ln w="127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  <p:sp>
            <p:nvSpPr>
              <p:cNvPr id="28" name="TextBox 27"/>
              <p:cNvSpPr txBox="1"/>
              <p:nvPr/>
            </p:nvSpPr>
            <p:spPr>
              <a:xfrm>
                <a:off x="1155713" y="2397355"/>
                <a:ext cx="700521" cy="2370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i="1" dirty="0" smtClean="0">
                    <a:solidFill>
                      <a:srgbClr val="CC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rPr>
                  <a:t>Tehran</a:t>
                </a:r>
                <a:endParaRPr lang="en-US" sz="2400" b="1" i="1" dirty="0">
                  <a:solidFill>
                    <a:srgbClr val="CC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3993325" y="2329642"/>
                <a:ext cx="1349453" cy="205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i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cs typeface="Arial" pitchFamily="34" charset="0"/>
                  </a:rPr>
                  <a:t>Caspian Sea</a:t>
                </a:r>
                <a:endParaRPr lang="en-US" sz="2000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itchFamily="34" charset="0"/>
                </a:endParaRPr>
              </a:p>
            </p:txBody>
          </p:sp>
          <p:sp>
            <p:nvSpPr>
              <p:cNvPr id="30" name="Freeform 29"/>
              <p:cNvSpPr/>
              <p:nvPr/>
            </p:nvSpPr>
            <p:spPr>
              <a:xfrm>
                <a:off x="1295136" y="2545022"/>
                <a:ext cx="816774" cy="382801"/>
              </a:xfrm>
              <a:custGeom>
                <a:avLst/>
                <a:gdLst>
                  <a:gd name="connsiteX0" fmla="*/ 596900 w 876300"/>
                  <a:gd name="connsiteY0" fmla="*/ 0 h 393700"/>
                  <a:gd name="connsiteX1" fmla="*/ 571500 w 876300"/>
                  <a:gd name="connsiteY1" fmla="*/ 69850 h 393700"/>
                  <a:gd name="connsiteX2" fmla="*/ 476250 w 876300"/>
                  <a:gd name="connsiteY2" fmla="*/ 95250 h 393700"/>
                  <a:gd name="connsiteX3" fmla="*/ 342900 w 876300"/>
                  <a:gd name="connsiteY3" fmla="*/ 114300 h 393700"/>
                  <a:gd name="connsiteX4" fmla="*/ 139700 w 876300"/>
                  <a:gd name="connsiteY4" fmla="*/ 152400 h 393700"/>
                  <a:gd name="connsiteX5" fmla="*/ 171450 w 876300"/>
                  <a:gd name="connsiteY5" fmla="*/ 215900 h 393700"/>
                  <a:gd name="connsiteX6" fmla="*/ 38100 w 876300"/>
                  <a:gd name="connsiteY6" fmla="*/ 241300 h 393700"/>
                  <a:gd name="connsiteX7" fmla="*/ 0 w 876300"/>
                  <a:gd name="connsiteY7" fmla="*/ 298450 h 393700"/>
                  <a:gd name="connsiteX8" fmla="*/ 88900 w 876300"/>
                  <a:gd name="connsiteY8" fmla="*/ 342900 h 393700"/>
                  <a:gd name="connsiteX9" fmla="*/ 209550 w 876300"/>
                  <a:gd name="connsiteY9" fmla="*/ 311150 h 393700"/>
                  <a:gd name="connsiteX10" fmla="*/ 330200 w 876300"/>
                  <a:gd name="connsiteY10" fmla="*/ 317500 h 393700"/>
                  <a:gd name="connsiteX11" fmla="*/ 450850 w 876300"/>
                  <a:gd name="connsiteY11" fmla="*/ 317500 h 393700"/>
                  <a:gd name="connsiteX12" fmla="*/ 615950 w 876300"/>
                  <a:gd name="connsiteY12" fmla="*/ 298450 h 393700"/>
                  <a:gd name="connsiteX13" fmla="*/ 717550 w 876300"/>
                  <a:gd name="connsiteY13" fmla="*/ 342900 h 393700"/>
                  <a:gd name="connsiteX14" fmla="*/ 723900 w 876300"/>
                  <a:gd name="connsiteY14" fmla="*/ 393700 h 393700"/>
                  <a:gd name="connsiteX15" fmla="*/ 787400 w 876300"/>
                  <a:gd name="connsiteY15" fmla="*/ 304800 h 393700"/>
                  <a:gd name="connsiteX16" fmla="*/ 787400 w 876300"/>
                  <a:gd name="connsiteY16" fmla="*/ 304800 h 393700"/>
                  <a:gd name="connsiteX17" fmla="*/ 876300 w 876300"/>
                  <a:gd name="connsiteY17" fmla="*/ 285750 h 393700"/>
                  <a:gd name="connsiteX18" fmla="*/ 819150 w 876300"/>
                  <a:gd name="connsiteY18" fmla="*/ 171450 h 393700"/>
                  <a:gd name="connsiteX19" fmla="*/ 660400 w 876300"/>
                  <a:gd name="connsiteY19" fmla="*/ 120650 h 393700"/>
                  <a:gd name="connsiteX20" fmla="*/ 596900 w 876300"/>
                  <a:gd name="connsiteY20" fmla="*/ 0 h 393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76300" h="393700">
                    <a:moveTo>
                      <a:pt x="596900" y="0"/>
                    </a:moveTo>
                    <a:lnTo>
                      <a:pt x="571500" y="69850"/>
                    </a:lnTo>
                    <a:lnTo>
                      <a:pt x="476250" y="95250"/>
                    </a:lnTo>
                    <a:lnTo>
                      <a:pt x="342900" y="114300"/>
                    </a:lnTo>
                    <a:lnTo>
                      <a:pt x="139700" y="152400"/>
                    </a:lnTo>
                    <a:lnTo>
                      <a:pt x="171450" y="215900"/>
                    </a:lnTo>
                    <a:lnTo>
                      <a:pt x="38100" y="241300"/>
                    </a:lnTo>
                    <a:lnTo>
                      <a:pt x="0" y="298450"/>
                    </a:lnTo>
                    <a:lnTo>
                      <a:pt x="88900" y="342900"/>
                    </a:lnTo>
                    <a:lnTo>
                      <a:pt x="209550" y="311150"/>
                    </a:lnTo>
                    <a:lnTo>
                      <a:pt x="330200" y="317500"/>
                    </a:lnTo>
                    <a:lnTo>
                      <a:pt x="450850" y="317500"/>
                    </a:lnTo>
                    <a:lnTo>
                      <a:pt x="615950" y="298450"/>
                    </a:lnTo>
                    <a:lnTo>
                      <a:pt x="717550" y="342900"/>
                    </a:lnTo>
                    <a:lnTo>
                      <a:pt x="723900" y="393700"/>
                    </a:lnTo>
                    <a:lnTo>
                      <a:pt x="787400" y="304800"/>
                    </a:lnTo>
                    <a:lnTo>
                      <a:pt x="787400" y="304800"/>
                    </a:lnTo>
                    <a:lnTo>
                      <a:pt x="876300" y="285750"/>
                    </a:lnTo>
                    <a:lnTo>
                      <a:pt x="819150" y="171450"/>
                    </a:lnTo>
                    <a:lnTo>
                      <a:pt x="660400" y="120650"/>
                    </a:lnTo>
                    <a:lnTo>
                      <a:pt x="596900" y="0"/>
                    </a:lnTo>
                    <a:close/>
                  </a:path>
                </a:pathLst>
              </a:custGeom>
              <a:noFill/>
              <a:ln w="38100">
                <a:solidFill>
                  <a:srgbClr val="CC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</p:grpSp>
        <p:sp>
          <p:nvSpPr>
            <p:cNvPr id="31" name="Content Placeholder 9"/>
            <p:cNvSpPr txBox="1">
              <a:spLocks/>
            </p:cNvSpPr>
            <p:nvPr/>
          </p:nvSpPr>
          <p:spPr>
            <a:xfrm>
              <a:off x="1582174" y="1524000"/>
              <a:ext cx="6647426" cy="80589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Franklin Gothic Book" pitchFamily="34" charset="0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Franklin Gothic Book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Franklin Gothic Book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600" kern="1200">
                  <a:solidFill>
                    <a:schemeClr val="tx1"/>
                  </a:solidFill>
                  <a:latin typeface="Franklin Gothic Book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600" kern="1200">
                  <a:solidFill>
                    <a:schemeClr val="tx1"/>
                  </a:solidFill>
                  <a:latin typeface="Franklin Gothic Book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itchFamily="34" charset="0"/>
                <a:buNone/>
              </a:pPr>
              <a:r>
                <a:rPr lang="en-US" dirty="0" smtClean="0">
                  <a:solidFill>
                    <a:schemeClr val="bg1"/>
                  </a:solidFill>
                </a:rPr>
                <a:t>Tehran is surrounded by mountains and natural ventilation and air flows are blocked 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1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18"/>
          <p:cNvSpPr/>
          <p:nvPr/>
        </p:nvSpPr>
        <p:spPr>
          <a:xfrm>
            <a:off x="2118360" y="2331720"/>
            <a:ext cx="106680" cy="53340"/>
          </a:xfrm>
          <a:custGeom>
            <a:avLst/>
            <a:gdLst>
              <a:gd name="connsiteX0" fmla="*/ 0 w 106680"/>
              <a:gd name="connsiteY0" fmla="*/ 0 h 53340"/>
              <a:gd name="connsiteX1" fmla="*/ 106680 w 106680"/>
              <a:gd name="connsiteY1" fmla="*/ 53340 h 53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6680" h="53340">
                <a:moveTo>
                  <a:pt x="0" y="0"/>
                </a:moveTo>
                <a:cubicBezTo>
                  <a:pt x="42545" y="19685"/>
                  <a:pt x="85090" y="39370"/>
                  <a:pt x="106680" y="53340"/>
                </a:cubicBezTo>
              </a:path>
            </a:pathLst>
          </a:custGeom>
          <a:ln w="28575">
            <a:solidFill>
              <a:srgbClr val="00B05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676400"/>
            <a:ext cx="7562850" cy="3233292"/>
          </a:xfrm>
          <a:prstGeom prst="rect">
            <a:avLst/>
          </a:prstGeom>
          <a:ln w="127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2" name="Group 175"/>
          <p:cNvGrpSpPr/>
          <p:nvPr/>
        </p:nvGrpSpPr>
        <p:grpSpPr>
          <a:xfrm>
            <a:off x="2270760" y="2415540"/>
            <a:ext cx="3253740" cy="919480"/>
            <a:chOff x="2270760" y="2720340"/>
            <a:chExt cx="3253740" cy="919480"/>
          </a:xfrm>
        </p:grpSpPr>
        <p:sp>
          <p:nvSpPr>
            <p:cNvPr id="22" name="Freeform 21"/>
            <p:cNvSpPr/>
            <p:nvPr/>
          </p:nvSpPr>
          <p:spPr>
            <a:xfrm>
              <a:off x="2270760" y="2720340"/>
              <a:ext cx="2385060" cy="906780"/>
            </a:xfrm>
            <a:custGeom>
              <a:avLst/>
              <a:gdLst>
                <a:gd name="connsiteX0" fmla="*/ 0 w 2385060"/>
                <a:gd name="connsiteY0" fmla="*/ 0 h 906780"/>
                <a:gd name="connsiteX1" fmla="*/ 160020 w 2385060"/>
                <a:gd name="connsiteY1" fmla="*/ 83820 h 906780"/>
                <a:gd name="connsiteX2" fmla="*/ 350520 w 2385060"/>
                <a:gd name="connsiteY2" fmla="*/ 251460 h 906780"/>
                <a:gd name="connsiteX3" fmla="*/ 556260 w 2385060"/>
                <a:gd name="connsiteY3" fmla="*/ 388620 h 906780"/>
                <a:gd name="connsiteX4" fmla="*/ 624840 w 2385060"/>
                <a:gd name="connsiteY4" fmla="*/ 403860 h 906780"/>
                <a:gd name="connsiteX5" fmla="*/ 670560 w 2385060"/>
                <a:gd name="connsiteY5" fmla="*/ 434340 h 906780"/>
                <a:gd name="connsiteX6" fmla="*/ 739140 w 2385060"/>
                <a:gd name="connsiteY6" fmla="*/ 480060 h 906780"/>
                <a:gd name="connsiteX7" fmla="*/ 838200 w 2385060"/>
                <a:gd name="connsiteY7" fmla="*/ 525780 h 906780"/>
                <a:gd name="connsiteX8" fmla="*/ 1028700 w 2385060"/>
                <a:gd name="connsiteY8" fmla="*/ 548640 h 906780"/>
                <a:gd name="connsiteX9" fmla="*/ 1264920 w 2385060"/>
                <a:gd name="connsiteY9" fmla="*/ 510540 h 906780"/>
                <a:gd name="connsiteX10" fmla="*/ 1440180 w 2385060"/>
                <a:gd name="connsiteY10" fmla="*/ 571500 h 906780"/>
                <a:gd name="connsiteX11" fmla="*/ 1813560 w 2385060"/>
                <a:gd name="connsiteY11" fmla="*/ 739140 h 906780"/>
                <a:gd name="connsiteX12" fmla="*/ 2026920 w 2385060"/>
                <a:gd name="connsiteY12" fmla="*/ 838200 h 906780"/>
                <a:gd name="connsiteX13" fmla="*/ 2209800 w 2385060"/>
                <a:gd name="connsiteY13" fmla="*/ 853440 h 906780"/>
                <a:gd name="connsiteX14" fmla="*/ 2385060 w 2385060"/>
                <a:gd name="connsiteY14" fmla="*/ 906780 h 906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385060" h="906780">
                  <a:moveTo>
                    <a:pt x="0" y="0"/>
                  </a:moveTo>
                  <a:cubicBezTo>
                    <a:pt x="50800" y="20955"/>
                    <a:pt x="101600" y="41910"/>
                    <a:pt x="160020" y="83820"/>
                  </a:cubicBezTo>
                  <a:cubicBezTo>
                    <a:pt x="218440" y="125730"/>
                    <a:pt x="284480" y="200660"/>
                    <a:pt x="350520" y="251460"/>
                  </a:cubicBezTo>
                  <a:cubicBezTo>
                    <a:pt x="416560" y="302260"/>
                    <a:pt x="510540" y="363220"/>
                    <a:pt x="556260" y="388620"/>
                  </a:cubicBezTo>
                  <a:cubicBezTo>
                    <a:pt x="601980" y="414020"/>
                    <a:pt x="605790" y="396240"/>
                    <a:pt x="624840" y="403860"/>
                  </a:cubicBezTo>
                  <a:cubicBezTo>
                    <a:pt x="643890" y="411480"/>
                    <a:pt x="670560" y="434340"/>
                    <a:pt x="670560" y="434340"/>
                  </a:cubicBezTo>
                  <a:cubicBezTo>
                    <a:pt x="689610" y="447040"/>
                    <a:pt x="711200" y="464820"/>
                    <a:pt x="739140" y="480060"/>
                  </a:cubicBezTo>
                  <a:cubicBezTo>
                    <a:pt x="767080" y="495300"/>
                    <a:pt x="789940" y="514350"/>
                    <a:pt x="838200" y="525780"/>
                  </a:cubicBezTo>
                  <a:cubicBezTo>
                    <a:pt x="886460" y="537210"/>
                    <a:pt x="957580" y="551180"/>
                    <a:pt x="1028700" y="548640"/>
                  </a:cubicBezTo>
                  <a:cubicBezTo>
                    <a:pt x="1099820" y="546100"/>
                    <a:pt x="1196340" y="506730"/>
                    <a:pt x="1264920" y="510540"/>
                  </a:cubicBezTo>
                  <a:cubicBezTo>
                    <a:pt x="1333500" y="514350"/>
                    <a:pt x="1348740" y="533400"/>
                    <a:pt x="1440180" y="571500"/>
                  </a:cubicBezTo>
                  <a:cubicBezTo>
                    <a:pt x="1531620" y="609600"/>
                    <a:pt x="1813560" y="739140"/>
                    <a:pt x="1813560" y="739140"/>
                  </a:cubicBezTo>
                  <a:cubicBezTo>
                    <a:pt x="1911350" y="783590"/>
                    <a:pt x="1960880" y="819150"/>
                    <a:pt x="2026920" y="838200"/>
                  </a:cubicBezTo>
                  <a:cubicBezTo>
                    <a:pt x="2092960" y="857250"/>
                    <a:pt x="2150110" y="842010"/>
                    <a:pt x="2209800" y="853440"/>
                  </a:cubicBezTo>
                  <a:cubicBezTo>
                    <a:pt x="2269490" y="864870"/>
                    <a:pt x="2327275" y="885825"/>
                    <a:pt x="2385060" y="906780"/>
                  </a:cubicBezTo>
                </a:path>
              </a:pathLst>
            </a:custGeom>
            <a:ln w="38100">
              <a:solidFill>
                <a:srgbClr val="00B050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4648200" y="3604260"/>
              <a:ext cx="350520" cy="35560"/>
            </a:xfrm>
            <a:custGeom>
              <a:avLst/>
              <a:gdLst>
                <a:gd name="connsiteX0" fmla="*/ 0 w 350520"/>
                <a:gd name="connsiteY0" fmla="*/ 30480 h 35560"/>
                <a:gd name="connsiteX1" fmla="*/ 160020 w 350520"/>
                <a:gd name="connsiteY1" fmla="*/ 30480 h 35560"/>
                <a:gd name="connsiteX2" fmla="*/ 350520 w 350520"/>
                <a:gd name="connsiteY2" fmla="*/ 0 h 35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0520" h="35560">
                  <a:moveTo>
                    <a:pt x="0" y="30480"/>
                  </a:moveTo>
                  <a:cubicBezTo>
                    <a:pt x="50800" y="33020"/>
                    <a:pt x="101600" y="35560"/>
                    <a:pt x="160020" y="30480"/>
                  </a:cubicBezTo>
                  <a:cubicBezTo>
                    <a:pt x="218440" y="25400"/>
                    <a:pt x="284480" y="12700"/>
                    <a:pt x="350520" y="0"/>
                  </a:cubicBezTo>
                </a:path>
              </a:pathLst>
            </a:custGeom>
            <a:ln w="38100">
              <a:solidFill>
                <a:srgbClr val="00B050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5021580" y="3611880"/>
              <a:ext cx="198120" cy="15240"/>
            </a:xfrm>
            <a:custGeom>
              <a:avLst/>
              <a:gdLst>
                <a:gd name="connsiteX0" fmla="*/ 0 w 198120"/>
                <a:gd name="connsiteY0" fmla="*/ 15240 h 15240"/>
                <a:gd name="connsiteX1" fmla="*/ 198120 w 198120"/>
                <a:gd name="connsiteY1" fmla="*/ 0 h 15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8120" h="15240">
                  <a:moveTo>
                    <a:pt x="0" y="15240"/>
                  </a:moveTo>
                  <a:lnTo>
                    <a:pt x="198120" y="0"/>
                  </a:lnTo>
                </a:path>
              </a:pathLst>
            </a:custGeom>
            <a:ln w="38100">
              <a:solidFill>
                <a:srgbClr val="00B050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5242560" y="3611880"/>
              <a:ext cx="281940" cy="0"/>
            </a:xfrm>
            <a:custGeom>
              <a:avLst/>
              <a:gdLst>
                <a:gd name="connsiteX0" fmla="*/ 0 w 281940"/>
                <a:gd name="connsiteY0" fmla="*/ 0 h 0"/>
                <a:gd name="connsiteX1" fmla="*/ 281940 w 28194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1940">
                  <a:moveTo>
                    <a:pt x="0" y="0"/>
                  </a:moveTo>
                  <a:lnTo>
                    <a:pt x="281940" y="0"/>
                  </a:lnTo>
                </a:path>
              </a:pathLst>
            </a:custGeom>
            <a:ln w="38100">
              <a:solidFill>
                <a:srgbClr val="00B050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Flowchart: Connector 17"/>
          <p:cNvSpPr/>
          <p:nvPr/>
        </p:nvSpPr>
        <p:spPr>
          <a:xfrm>
            <a:off x="2209800" y="2362200"/>
            <a:ext cx="76200" cy="76200"/>
          </a:xfrm>
          <a:prstGeom prst="flowChartConnector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owchart: Connector 16"/>
          <p:cNvSpPr/>
          <p:nvPr/>
        </p:nvSpPr>
        <p:spPr>
          <a:xfrm>
            <a:off x="4610100" y="3291840"/>
            <a:ext cx="72000" cy="72000"/>
          </a:xfrm>
          <a:prstGeom prst="flowChartConnector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Connector 15"/>
          <p:cNvSpPr/>
          <p:nvPr/>
        </p:nvSpPr>
        <p:spPr>
          <a:xfrm>
            <a:off x="4953000" y="3276600"/>
            <a:ext cx="76200" cy="76200"/>
          </a:xfrm>
          <a:prstGeom prst="flowChartConnector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177"/>
          <p:cNvGrpSpPr/>
          <p:nvPr/>
        </p:nvGrpSpPr>
        <p:grpSpPr>
          <a:xfrm>
            <a:off x="5526881" y="3304381"/>
            <a:ext cx="873919" cy="343694"/>
            <a:chOff x="5526881" y="3609181"/>
            <a:chExt cx="873919" cy="343694"/>
          </a:xfrm>
        </p:grpSpPr>
        <p:sp>
          <p:nvSpPr>
            <p:cNvPr id="50" name="Freeform 49"/>
            <p:cNvSpPr/>
            <p:nvPr/>
          </p:nvSpPr>
          <p:spPr>
            <a:xfrm>
              <a:off x="5526881" y="3609181"/>
              <a:ext cx="97632" cy="26988"/>
            </a:xfrm>
            <a:custGeom>
              <a:avLst/>
              <a:gdLst>
                <a:gd name="connsiteX0" fmla="*/ 0 w 97632"/>
                <a:gd name="connsiteY0" fmla="*/ 7938 h 26988"/>
                <a:gd name="connsiteX1" fmla="*/ 52388 w 97632"/>
                <a:gd name="connsiteY1" fmla="*/ 3175 h 26988"/>
                <a:gd name="connsiteX2" fmla="*/ 97632 w 97632"/>
                <a:gd name="connsiteY2" fmla="*/ 26988 h 26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632" h="26988">
                  <a:moveTo>
                    <a:pt x="0" y="7938"/>
                  </a:moveTo>
                  <a:cubicBezTo>
                    <a:pt x="18058" y="3969"/>
                    <a:pt x="36116" y="0"/>
                    <a:pt x="52388" y="3175"/>
                  </a:cubicBezTo>
                  <a:cubicBezTo>
                    <a:pt x="68660" y="6350"/>
                    <a:pt x="83146" y="16669"/>
                    <a:pt x="97632" y="26988"/>
                  </a:cubicBezTo>
                </a:path>
              </a:pathLst>
            </a:custGeom>
            <a:ln w="38100">
              <a:solidFill>
                <a:srgbClr val="333399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5624513" y="3636169"/>
              <a:ext cx="83343" cy="83344"/>
            </a:xfrm>
            <a:custGeom>
              <a:avLst/>
              <a:gdLst>
                <a:gd name="connsiteX0" fmla="*/ 0 w 83343"/>
                <a:gd name="connsiteY0" fmla="*/ 0 h 83344"/>
                <a:gd name="connsiteX1" fmla="*/ 83343 w 83343"/>
                <a:gd name="connsiteY1" fmla="*/ 83344 h 83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3343" h="83344">
                  <a:moveTo>
                    <a:pt x="0" y="0"/>
                  </a:moveTo>
                  <a:lnTo>
                    <a:pt x="83343" y="83344"/>
                  </a:lnTo>
                </a:path>
              </a:pathLst>
            </a:custGeom>
            <a:ln w="38100">
              <a:solidFill>
                <a:srgbClr val="333399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5717381" y="3726656"/>
              <a:ext cx="97632" cy="57150"/>
            </a:xfrm>
            <a:custGeom>
              <a:avLst/>
              <a:gdLst>
                <a:gd name="connsiteX0" fmla="*/ 0 w 97632"/>
                <a:gd name="connsiteY0" fmla="*/ 0 h 57150"/>
                <a:gd name="connsiteX1" fmla="*/ 97632 w 97632"/>
                <a:gd name="connsiteY1" fmla="*/ 57150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7632" h="57150">
                  <a:moveTo>
                    <a:pt x="0" y="0"/>
                  </a:moveTo>
                  <a:lnTo>
                    <a:pt x="97632" y="57150"/>
                  </a:lnTo>
                </a:path>
              </a:pathLst>
            </a:custGeom>
            <a:ln w="38100">
              <a:solidFill>
                <a:srgbClr val="333399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 52"/>
            <p:cNvSpPr/>
            <p:nvPr/>
          </p:nvSpPr>
          <p:spPr>
            <a:xfrm>
              <a:off x="5819775" y="3786188"/>
              <a:ext cx="157163" cy="66675"/>
            </a:xfrm>
            <a:custGeom>
              <a:avLst/>
              <a:gdLst>
                <a:gd name="connsiteX0" fmla="*/ 0 w 157163"/>
                <a:gd name="connsiteY0" fmla="*/ 0 h 66675"/>
                <a:gd name="connsiteX1" fmla="*/ 66675 w 157163"/>
                <a:gd name="connsiteY1" fmla="*/ 35718 h 66675"/>
                <a:gd name="connsiteX2" fmla="*/ 157163 w 157163"/>
                <a:gd name="connsiteY2" fmla="*/ 66675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7163" h="66675">
                  <a:moveTo>
                    <a:pt x="0" y="0"/>
                  </a:moveTo>
                  <a:cubicBezTo>
                    <a:pt x="20240" y="12303"/>
                    <a:pt x="40481" y="24606"/>
                    <a:pt x="66675" y="35718"/>
                  </a:cubicBezTo>
                  <a:cubicBezTo>
                    <a:pt x="92869" y="46830"/>
                    <a:pt x="125016" y="56752"/>
                    <a:pt x="157163" y="66675"/>
                  </a:cubicBezTo>
                </a:path>
              </a:pathLst>
            </a:custGeom>
            <a:ln w="38100">
              <a:solidFill>
                <a:srgbClr val="333399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>
              <a:off x="5986463" y="3855244"/>
              <a:ext cx="140493" cy="54769"/>
            </a:xfrm>
            <a:custGeom>
              <a:avLst/>
              <a:gdLst>
                <a:gd name="connsiteX0" fmla="*/ 0 w 140493"/>
                <a:gd name="connsiteY0" fmla="*/ 0 h 54769"/>
                <a:gd name="connsiteX1" fmla="*/ 52387 w 140493"/>
                <a:gd name="connsiteY1" fmla="*/ 35719 h 54769"/>
                <a:gd name="connsiteX2" fmla="*/ 140493 w 140493"/>
                <a:gd name="connsiteY2" fmla="*/ 54769 h 54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0493" h="54769">
                  <a:moveTo>
                    <a:pt x="0" y="0"/>
                  </a:moveTo>
                  <a:cubicBezTo>
                    <a:pt x="14486" y="13295"/>
                    <a:pt x="28972" y="26591"/>
                    <a:pt x="52387" y="35719"/>
                  </a:cubicBezTo>
                  <a:cubicBezTo>
                    <a:pt x="75802" y="44847"/>
                    <a:pt x="108147" y="49808"/>
                    <a:pt x="140493" y="54769"/>
                  </a:cubicBezTo>
                </a:path>
              </a:pathLst>
            </a:custGeom>
            <a:ln w="38100">
              <a:solidFill>
                <a:srgbClr val="333399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 55"/>
            <p:cNvSpPr/>
            <p:nvPr/>
          </p:nvSpPr>
          <p:spPr>
            <a:xfrm>
              <a:off x="6136481" y="3914775"/>
              <a:ext cx="66675" cy="16669"/>
            </a:xfrm>
            <a:custGeom>
              <a:avLst/>
              <a:gdLst>
                <a:gd name="connsiteX0" fmla="*/ 0 w 66675"/>
                <a:gd name="connsiteY0" fmla="*/ 0 h 16669"/>
                <a:gd name="connsiteX1" fmla="*/ 66675 w 66675"/>
                <a:gd name="connsiteY1" fmla="*/ 16669 h 16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6675" h="16669">
                  <a:moveTo>
                    <a:pt x="0" y="0"/>
                  </a:moveTo>
                  <a:cubicBezTo>
                    <a:pt x="22225" y="5556"/>
                    <a:pt x="55563" y="14685"/>
                    <a:pt x="66675" y="16669"/>
                  </a:cubicBezTo>
                </a:path>
              </a:pathLst>
            </a:custGeom>
            <a:ln w="38100">
              <a:solidFill>
                <a:srgbClr val="333399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6210300" y="3936206"/>
              <a:ext cx="107156" cy="11907"/>
            </a:xfrm>
            <a:custGeom>
              <a:avLst/>
              <a:gdLst>
                <a:gd name="connsiteX0" fmla="*/ 0 w 107156"/>
                <a:gd name="connsiteY0" fmla="*/ 0 h 11907"/>
                <a:gd name="connsiteX1" fmla="*/ 107156 w 107156"/>
                <a:gd name="connsiteY1" fmla="*/ 11907 h 11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7156" h="11907">
                  <a:moveTo>
                    <a:pt x="0" y="0"/>
                  </a:moveTo>
                  <a:lnTo>
                    <a:pt x="107156" y="11907"/>
                  </a:lnTo>
                </a:path>
              </a:pathLst>
            </a:custGeom>
            <a:ln w="38100">
              <a:solidFill>
                <a:srgbClr val="333399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>
              <a:off x="6326981" y="3948113"/>
              <a:ext cx="73819" cy="4762"/>
            </a:xfrm>
            <a:custGeom>
              <a:avLst/>
              <a:gdLst>
                <a:gd name="connsiteX0" fmla="*/ 0 w 73819"/>
                <a:gd name="connsiteY0" fmla="*/ 4762 h 4762"/>
                <a:gd name="connsiteX1" fmla="*/ 73819 w 73819"/>
                <a:gd name="connsiteY1" fmla="*/ 0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819" h="4762">
                  <a:moveTo>
                    <a:pt x="0" y="4762"/>
                  </a:moveTo>
                  <a:lnTo>
                    <a:pt x="73819" y="0"/>
                  </a:lnTo>
                </a:path>
              </a:pathLst>
            </a:custGeom>
            <a:ln w="38100">
              <a:solidFill>
                <a:srgbClr val="333399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180"/>
          <p:cNvGrpSpPr/>
          <p:nvPr/>
        </p:nvGrpSpPr>
        <p:grpSpPr>
          <a:xfrm>
            <a:off x="6405563" y="3079354"/>
            <a:ext cx="1585912" cy="568721"/>
            <a:chOff x="6405563" y="3384154"/>
            <a:chExt cx="1585912" cy="568721"/>
          </a:xfrm>
        </p:grpSpPr>
        <p:sp>
          <p:nvSpPr>
            <p:cNvPr id="59" name="Freeform 58"/>
            <p:cNvSpPr/>
            <p:nvPr/>
          </p:nvSpPr>
          <p:spPr>
            <a:xfrm>
              <a:off x="6405563" y="3893344"/>
              <a:ext cx="97631" cy="59531"/>
            </a:xfrm>
            <a:custGeom>
              <a:avLst/>
              <a:gdLst>
                <a:gd name="connsiteX0" fmla="*/ 0 w 97631"/>
                <a:gd name="connsiteY0" fmla="*/ 59531 h 59531"/>
                <a:gd name="connsiteX1" fmla="*/ 52387 w 97631"/>
                <a:gd name="connsiteY1" fmla="*/ 30956 h 59531"/>
                <a:gd name="connsiteX2" fmla="*/ 97631 w 97631"/>
                <a:gd name="connsiteY2" fmla="*/ 0 h 59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631" h="59531">
                  <a:moveTo>
                    <a:pt x="0" y="59531"/>
                  </a:moveTo>
                  <a:cubicBezTo>
                    <a:pt x="18057" y="50204"/>
                    <a:pt x="36115" y="40878"/>
                    <a:pt x="52387" y="30956"/>
                  </a:cubicBezTo>
                  <a:cubicBezTo>
                    <a:pt x="68659" y="21034"/>
                    <a:pt x="83145" y="10517"/>
                    <a:pt x="97631" y="0"/>
                  </a:cubicBezTo>
                </a:path>
              </a:pathLst>
            </a:custGeom>
            <a:ln w="38100">
              <a:solidFill>
                <a:srgbClr val="333399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6505575" y="3807619"/>
              <a:ext cx="69056" cy="78581"/>
            </a:xfrm>
            <a:custGeom>
              <a:avLst/>
              <a:gdLst>
                <a:gd name="connsiteX0" fmla="*/ 0 w 69056"/>
                <a:gd name="connsiteY0" fmla="*/ 78581 h 78581"/>
                <a:gd name="connsiteX1" fmla="*/ 69056 w 69056"/>
                <a:gd name="connsiteY1" fmla="*/ 0 h 78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9056" h="78581">
                  <a:moveTo>
                    <a:pt x="0" y="78581"/>
                  </a:moveTo>
                  <a:lnTo>
                    <a:pt x="69056" y="0"/>
                  </a:lnTo>
                </a:path>
              </a:pathLst>
            </a:custGeom>
            <a:ln w="38100">
              <a:solidFill>
                <a:srgbClr val="333399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6579394" y="3748088"/>
              <a:ext cx="78581" cy="54768"/>
            </a:xfrm>
            <a:custGeom>
              <a:avLst/>
              <a:gdLst>
                <a:gd name="connsiteX0" fmla="*/ 0 w 78581"/>
                <a:gd name="connsiteY0" fmla="*/ 54768 h 54768"/>
                <a:gd name="connsiteX1" fmla="*/ 78581 w 78581"/>
                <a:gd name="connsiteY1" fmla="*/ 0 h 54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8581" h="54768">
                  <a:moveTo>
                    <a:pt x="0" y="54768"/>
                  </a:moveTo>
                  <a:lnTo>
                    <a:pt x="78581" y="0"/>
                  </a:lnTo>
                </a:path>
              </a:pathLst>
            </a:custGeom>
            <a:ln w="38100">
              <a:solidFill>
                <a:srgbClr val="333399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6662738" y="3690938"/>
              <a:ext cx="66675" cy="47625"/>
            </a:xfrm>
            <a:custGeom>
              <a:avLst/>
              <a:gdLst>
                <a:gd name="connsiteX0" fmla="*/ 0 w 66675"/>
                <a:gd name="connsiteY0" fmla="*/ 47625 h 47625"/>
                <a:gd name="connsiteX1" fmla="*/ 66675 w 66675"/>
                <a:gd name="connsiteY1" fmla="*/ 0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6675" h="47625">
                  <a:moveTo>
                    <a:pt x="0" y="47625"/>
                  </a:moveTo>
                  <a:lnTo>
                    <a:pt x="66675" y="0"/>
                  </a:lnTo>
                </a:path>
              </a:pathLst>
            </a:custGeom>
            <a:ln w="38100">
              <a:solidFill>
                <a:srgbClr val="333399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6738938" y="3600450"/>
              <a:ext cx="95250" cy="90488"/>
            </a:xfrm>
            <a:custGeom>
              <a:avLst/>
              <a:gdLst>
                <a:gd name="connsiteX0" fmla="*/ 0 w 95250"/>
                <a:gd name="connsiteY0" fmla="*/ 90488 h 90488"/>
                <a:gd name="connsiteX1" fmla="*/ 95250 w 95250"/>
                <a:gd name="connsiteY1" fmla="*/ 0 h 90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0" h="90488">
                  <a:moveTo>
                    <a:pt x="0" y="90488"/>
                  </a:moveTo>
                  <a:lnTo>
                    <a:pt x="95250" y="0"/>
                  </a:lnTo>
                </a:path>
              </a:pathLst>
            </a:custGeom>
            <a:ln w="38100">
              <a:solidFill>
                <a:srgbClr val="333399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 63"/>
            <p:cNvSpPr/>
            <p:nvPr/>
          </p:nvSpPr>
          <p:spPr>
            <a:xfrm>
              <a:off x="6841331" y="3490913"/>
              <a:ext cx="97632" cy="107156"/>
            </a:xfrm>
            <a:custGeom>
              <a:avLst/>
              <a:gdLst>
                <a:gd name="connsiteX0" fmla="*/ 0 w 97632"/>
                <a:gd name="connsiteY0" fmla="*/ 107156 h 107156"/>
                <a:gd name="connsiteX1" fmla="*/ 97632 w 97632"/>
                <a:gd name="connsiteY1" fmla="*/ 0 h 10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7632" h="107156">
                  <a:moveTo>
                    <a:pt x="0" y="107156"/>
                  </a:moveTo>
                  <a:lnTo>
                    <a:pt x="97632" y="0"/>
                  </a:lnTo>
                </a:path>
              </a:pathLst>
            </a:custGeom>
            <a:ln w="38100">
              <a:solidFill>
                <a:srgbClr val="333399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 64"/>
            <p:cNvSpPr/>
            <p:nvPr/>
          </p:nvSpPr>
          <p:spPr>
            <a:xfrm>
              <a:off x="6946106" y="3398044"/>
              <a:ext cx="109538" cy="92869"/>
            </a:xfrm>
            <a:custGeom>
              <a:avLst/>
              <a:gdLst>
                <a:gd name="connsiteX0" fmla="*/ 0 w 109538"/>
                <a:gd name="connsiteY0" fmla="*/ 92869 h 92869"/>
                <a:gd name="connsiteX1" fmla="*/ 59532 w 109538"/>
                <a:gd name="connsiteY1" fmla="*/ 30956 h 92869"/>
                <a:gd name="connsiteX2" fmla="*/ 109538 w 109538"/>
                <a:gd name="connsiteY2" fmla="*/ 0 h 92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9538" h="92869">
                  <a:moveTo>
                    <a:pt x="0" y="92869"/>
                  </a:moveTo>
                  <a:cubicBezTo>
                    <a:pt x="20638" y="69651"/>
                    <a:pt x="41276" y="46434"/>
                    <a:pt x="59532" y="30956"/>
                  </a:cubicBezTo>
                  <a:cubicBezTo>
                    <a:pt x="77788" y="15478"/>
                    <a:pt x="93663" y="7739"/>
                    <a:pt x="109538" y="0"/>
                  </a:cubicBezTo>
                </a:path>
              </a:pathLst>
            </a:custGeom>
            <a:ln w="38100">
              <a:solidFill>
                <a:srgbClr val="333399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 65"/>
            <p:cNvSpPr/>
            <p:nvPr/>
          </p:nvSpPr>
          <p:spPr>
            <a:xfrm>
              <a:off x="7062788" y="3384154"/>
              <a:ext cx="102393" cy="13890"/>
            </a:xfrm>
            <a:custGeom>
              <a:avLst/>
              <a:gdLst>
                <a:gd name="connsiteX0" fmla="*/ 0 w 102393"/>
                <a:gd name="connsiteY0" fmla="*/ 1984 h 13890"/>
                <a:gd name="connsiteX1" fmla="*/ 57150 w 102393"/>
                <a:gd name="connsiteY1" fmla="*/ 1984 h 13890"/>
                <a:gd name="connsiteX2" fmla="*/ 102393 w 102393"/>
                <a:gd name="connsiteY2" fmla="*/ 13890 h 13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2393" h="13890">
                  <a:moveTo>
                    <a:pt x="0" y="1984"/>
                  </a:moveTo>
                  <a:cubicBezTo>
                    <a:pt x="20042" y="992"/>
                    <a:pt x="40085" y="0"/>
                    <a:pt x="57150" y="1984"/>
                  </a:cubicBezTo>
                  <a:cubicBezTo>
                    <a:pt x="74215" y="3968"/>
                    <a:pt x="88304" y="8929"/>
                    <a:pt x="102393" y="13890"/>
                  </a:cubicBezTo>
                </a:path>
              </a:pathLst>
            </a:custGeom>
            <a:ln w="38100">
              <a:solidFill>
                <a:srgbClr val="333399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7162800" y="3398044"/>
              <a:ext cx="83344" cy="11906"/>
            </a:xfrm>
            <a:custGeom>
              <a:avLst/>
              <a:gdLst>
                <a:gd name="connsiteX0" fmla="*/ 0 w 83344"/>
                <a:gd name="connsiteY0" fmla="*/ 0 h 11906"/>
                <a:gd name="connsiteX1" fmla="*/ 83344 w 83344"/>
                <a:gd name="connsiteY1" fmla="*/ 11906 h 11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3344" h="11906">
                  <a:moveTo>
                    <a:pt x="0" y="0"/>
                  </a:moveTo>
                  <a:lnTo>
                    <a:pt x="83344" y="11906"/>
                  </a:lnTo>
                </a:path>
              </a:pathLst>
            </a:custGeom>
            <a:ln w="38100">
              <a:solidFill>
                <a:srgbClr val="333399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>
              <a:off x="7248525" y="3409950"/>
              <a:ext cx="104775" cy="21431"/>
            </a:xfrm>
            <a:custGeom>
              <a:avLst/>
              <a:gdLst>
                <a:gd name="connsiteX0" fmla="*/ 0 w 104775"/>
                <a:gd name="connsiteY0" fmla="*/ 0 h 21431"/>
                <a:gd name="connsiteX1" fmla="*/ 104775 w 104775"/>
                <a:gd name="connsiteY1" fmla="*/ 21431 h 2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4775" h="21431">
                  <a:moveTo>
                    <a:pt x="0" y="0"/>
                  </a:moveTo>
                  <a:lnTo>
                    <a:pt x="104775" y="21431"/>
                  </a:lnTo>
                </a:path>
              </a:pathLst>
            </a:custGeom>
            <a:ln w="38100">
              <a:solidFill>
                <a:srgbClr val="333399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>
              <a:off x="7355681" y="3433763"/>
              <a:ext cx="104775" cy="9525"/>
            </a:xfrm>
            <a:custGeom>
              <a:avLst/>
              <a:gdLst>
                <a:gd name="connsiteX0" fmla="*/ 0 w 104775"/>
                <a:gd name="connsiteY0" fmla="*/ 0 h 9525"/>
                <a:gd name="connsiteX1" fmla="*/ 104775 w 104775"/>
                <a:gd name="connsiteY1" fmla="*/ 952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4775" h="9525">
                  <a:moveTo>
                    <a:pt x="0" y="0"/>
                  </a:moveTo>
                  <a:lnTo>
                    <a:pt x="104775" y="9525"/>
                  </a:lnTo>
                </a:path>
              </a:pathLst>
            </a:custGeom>
            <a:ln w="38100">
              <a:solidFill>
                <a:srgbClr val="333399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>
              <a:off x="7460456" y="3441700"/>
              <a:ext cx="190500" cy="53975"/>
            </a:xfrm>
            <a:custGeom>
              <a:avLst/>
              <a:gdLst>
                <a:gd name="connsiteX0" fmla="*/ 0 w 190500"/>
                <a:gd name="connsiteY0" fmla="*/ 1588 h 53975"/>
                <a:gd name="connsiteX1" fmla="*/ 92869 w 190500"/>
                <a:gd name="connsiteY1" fmla="*/ 8731 h 53975"/>
                <a:gd name="connsiteX2" fmla="*/ 190500 w 190500"/>
                <a:gd name="connsiteY2" fmla="*/ 53975 h 53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0" h="53975">
                  <a:moveTo>
                    <a:pt x="0" y="1588"/>
                  </a:moveTo>
                  <a:cubicBezTo>
                    <a:pt x="30559" y="794"/>
                    <a:pt x="61119" y="0"/>
                    <a:pt x="92869" y="8731"/>
                  </a:cubicBezTo>
                  <a:cubicBezTo>
                    <a:pt x="124619" y="17462"/>
                    <a:pt x="157559" y="35718"/>
                    <a:pt x="190500" y="53975"/>
                  </a:cubicBezTo>
                </a:path>
              </a:pathLst>
            </a:custGeom>
            <a:ln w="38100">
              <a:solidFill>
                <a:srgbClr val="333399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>
              <a:off x="7655719" y="3493294"/>
              <a:ext cx="197644" cy="28178"/>
            </a:xfrm>
            <a:custGeom>
              <a:avLst/>
              <a:gdLst>
                <a:gd name="connsiteX0" fmla="*/ 0 w 197644"/>
                <a:gd name="connsiteY0" fmla="*/ 0 h 28178"/>
                <a:gd name="connsiteX1" fmla="*/ 59531 w 197644"/>
                <a:gd name="connsiteY1" fmla="*/ 23812 h 28178"/>
                <a:gd name="connsiteX2" fmla="*/ 197644 w 197644"/>
                <a:gd name="connsiteY2" fmla="*/ 26194 h 2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644" h="28178">
                  <a:moveTo>
                    <a:pt x="0" y="0"/>
                  </a:moveTo>
                  <a:cubicBezTo>
                    <a:pt x="13295" y="9723"/>
                    <a:pt x="26590" y="19446"/>
                    <a:pt x="59531" y="23812"/>
                  </a:cubicBezTo>
                  <a:cubicBezTo>
                    <a:pt x="92472" y="28178"/>
                    <a:pt x="197644" y="26194"/>
                    <a:pt x="197644" y="26194"/>
                  </a:cubicBezTo>
                </a:path>
              </a:pathLst>
            </a:custGeom>
            <a:ln w="38100">
              <a:solidFill>
                <a:srgbClr val="333399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7850981" y="3519488"/>
              <a:ext cx="140494" cy="7143"/>
            </a:xfrm>
            <a:custGeom>
              <a:avLst/>
              <a:gdLst>
                <a:gd name="connsiteX0" fmla="*/ 0 w 140494"/>
                <a:gd name="connsiteY0" fmla="*/ 7143 h 7143"/>
                <a:gd name="connsiteX1" fmla="*/ 140494 w 140494"/>
                <a:gd name="connsiteY1" fmla="*/ 0 h 7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0494" h="7143">
                  <a:moveTo>
                    <a:pt x="0" y="7143"/>
                  </a:moveTo>
                  <a:lnTo>
                    <a:pt x="140494" y="0"/>
                  </a:lnTo>
                </a:path>
              </a:pathLst>
            </a:custGeom>
            <a:ln w="38100">
              <a:solidFill>
                <a:srgbClr val="333399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Flowchart: Connector 25"/>
          <p:cNvSpPr/>
          <p:nvPr/>
        </p:nvSpPr>
        <p:spPr>
          <a:xfrm>
            <a:off x="5585460" y="3291840"/>
            <a:ext cx="76200" cy="76200"/>
          </a:xfrm>
          <a:prstGeom prst="flowChartConnector">
            <a:avLst/>
          </a:prstGeom>
          <a:solidFill>
            <a:srgbClr val="333399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Connector 27"/>
          <p:cNvSpPr/>
          <p:nvPr/>
        </p:nvSpPr>
        <p:spPr>
          <a:xfrm>
            <a:off x="5669280" y="3375660"/>
            <a:ext cx="76200" cy="76200"/>
          </a:xfrm>
          <a:prstGeom prst="flowChartConnector">
            <a:avLst/>
          </a:prstGeom>
          <a:solidFill>
            <a:srgbClr val="333399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lowchart: Connector 29"/>
          <p:cNvSpPr/>
          <p:nvPr/>
        </p:nvSpPr>
        <p:spPr>
          <a:xfrm>
            <a:off x="5941219" y="3509962"/>
            <a:ext cx="76200" cy="76200"/>
          </a:xfrm>
          <a:prstGeom prst="flowChartConnector">
            <a:avLst/>
          </a:prstGeom>
          <a:solidFill>
            <a:srgbClr val="333399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lowchart: Connector 30"/>
          <p:cNvSpPr/>
          <p:nvPr/>
        </p:nvSpPr>
        <p:spPr>
          <a:xfrm>
            <a:off x="6080760" y="3565683"/>
            <a:ext cx="76200" cy="76200"/>
          </a:xfrm>
          <a:prstGeom prst="flowChartConnector">
            <a:avLst/>
          </a:prstGeom>
          <a:solidFill>
            <a:srgbClr val="333399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lowchart: Connector 31"/>
          <p:cNvSpPr/>
          <p:nvPr/>
        </p:nvSpPr>
        <p:spPr>
          <a:xfrm>
            <a:off x="6179820" y="3589020"/>
            <a:ext cx="76200" cy="76200"/>
          </a:xfrm>
          <a:prstGeom prst="flowChartConnector">
            <a:avLst/>
          </a:prstGeom>
          <a:solidFill>
            <a:srgbClr val="333399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lowchart: Connector 32"/>
          <p:cNvSpPr/>
          <p:nvPr/>
        </p:nvSpPr>
        <p:spPr>
          <a:xfrm>
            <a:off x="6271260" y="3604260"/>
            <a:ext cx="76200" cy="76200"/>
          </a:xfrm>
          <a:prstGeom prst="flowChartConnector">
            <a:avLst/>
          </a:prstGeom>
          <a:solidFill>
            <a:srgbClr val="333399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lowchart: Connector 34"/>
          <p:cNvSpPr/>
          <p:nvPr/>
        </p:nvSpPr>
        <p:spPr>
          <a:xfrm>
            <a:off x="6461760" y="3550920"/>
            <a:ext cx="76200" cy="76200"/>
          </a:xfrm>
          <a:prstGeom prst="flowChartConnector">
            <a:avLst/>
          </a:prstGeom>
          <a:solidFill>
            <a:srgbClr val="333399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lowchart: Connector 37"/>
          <p:cNvSpPr/>
          <p:nvPr/>
        </p:nvSpPr>
        <p:spPr>
          <a:xfrm>
            <a:off x="6614160" y="3406140"/>
            <a:ext cx="76200" cy="76200"/>
          </a:xfrm>
          <a:prstGeom prst="flowChartConnector">
            <a:avLst/>
          </a:prstGeom>
          <a:solidFill>
            <a:srgbClr val="333399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lowchart: Connector 38"/>
          <p:cNvSpPr/>
          <p:nvPr/>
        </p:nvSpPr>
        <p:spPr>
          <a:xfrm>
            <a:off x="6690360" y="3345180"/>
            <a:ext cx="76200" cy="76200"/>
          </a:xfrm>
          <a:prstGeom prst="flowChartConnector">
            <a:avLst/>
          </a:prstGeom>
          <a:solidFill>
            <a:srgbClr val="333399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lowchart: Connector 39"/>
          <p:cNvSpPr/>
          <p:nvPr/>
        </p:nvSpPr>
        <p:spPr>
          <a:xfrm>
            <a:off x="6797040" y="3246120"/>
            <a:ext cx="76200" cy="76200"/>
          </a:xfrm>
          <a:prstGeom prst="flowChartConnector">
            <a:avLst/>
          </a:prstGeom>
          <a:solidFill>
            <a:srgbClr val="333399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lowchart: Connector 40"/>
          <p:cNvSpPr/>
          <p:nvPr/>
        </p:nvSpPr>
        <p:spPr>
          <a:xfrm>
            <a:off x="6903720" y="3139440"/>
            <a:ext cx="76200" cy="76200"/>
          </a:xfrm>
          <a:prstGeom prst="flowChartConnector">
            <a:avLst/>
          </a:prstGeom>
          <a:solidFill>
            <a:srgbClr val="333399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lowchart: Connector 41"/>
          <p:cNvSpPr/>
          <p:nvPr/>
        </p:nvSpPr>
        <p:spPr>
          <a:xfrm>
            <a:off x="7010400" y="3048000"/>
            <a:ext cx="76200" cy="76200"/>
          </a:xfrm>
          <a:prstGeom prst="flowChartConnector">
            <a:avLst/>
          </a:prstGeom>
          <a:solidFill>
            <a:srgbClr val="333399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lowchart: Connector 42"/>
          <p:cNvSpPr/>
          <p:nvPr/>
        </p:nvSpPr>
        <p:spPr>
          <a:xfrm>
            <a:off x="7117080" y="3055620"/>
            <a:ext cx="76200" cy="76200"/>
          </a:xfrm>
          <a:prstGeom prst="flowChartConnector">
            <a:avLst/>
          </a:prstGeom>
          <a:solidFill>
            <a:srgbClr val="333399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lowchart: Connector 43"/>
          <p:cNvSpPr/>
          <p:nvPr/>
        </p:nvSpPr>
        <p:spPr>
          <a:xfrm>
            <a:off x="7208520" y="3063240"/>
            <a:ext cx="76200" cy="76200"/>
          </a:xfrm>
          <a:prstGeom prst="flowChartConnector">
            <a:avLst/>
          </a:prstGeom>
          <a:solidFill>
            <a:srgbClr val="333399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lowchart: Connector 44"/>
          <p:cNvSpPr/>
          <p:nvPr/>
        </p:nvSpPr>
        <p:spPr>
          <a:xfrm>
            <a:off x="7315200" y="3086100"/>
            <a:ext cx="76200" cy="76200"/>
          </a:xfrm>
          <a:prstGeom prst="flowChartConnector">
            <a:avLst/>
          </a:prstGeom>
          <a:solidFill>
            <a:srgbClr val="333399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lowchart: Connector 45"/>
          <p:cNvSpPr/>
          <p:nvPr/>
        </p:nvSpPr>
        <p:spPr>
          <a:xfrm>
            <a:off x="7421880" y="3101340"/>
            <a:ext cx="76200" cy="76200"/>
          </a:xfrm>
          <a:prstGeom prst="flowChartConnector">
            <a:avLst/>
          </a:prstGeom>
          <a:solidFill>
            <a:srgbClr val="333399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lowchart: Connector 46"/>
          <p:cNvSpPr/>
          <p:nvPr/>
        </p:nvSpPr>
        <p:spPr>
          <a:xfrm>
            <a:off x="7604760" y="3147060"/>
            <a:ext cx="76200" cy="76200"/>
          </a:xfrm>
          <a:prstGeom prst="flowChartConnector">
            <a:avLst/>
          </a:prstGeom>
          <a:solidFill>
            <a:srgbClr val="333399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lowchart: Connector 47"/>
          <p:cNvSpPr/>
          <p:nvPr/>
        </p:nvSpPr>
        <p:spPr>
          <a:xfrm>
            <a:off x="7810500" y="3177540"/>
            <a:ext cx="76200" cy="76200"/>
          </a:xfrm>
          <a:prstGeom prst="flowChartConnector">
            <a:avLst/>
          </a:prstGeom>
          <a:solidFill>
            <a:srgbClr val="333399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lowchart: Connector 48"/>
          <p:cNvSpPr/>
          <p:nvPr/>
        </p:nvSpPr>
        <p:spPr>
          <a:xfrm>
            <a:off x="7955280" y="3177540"/>
            <a:ext cx="76200" cy="76200"/>
          </a:xfrm>
          <a:prstGeom prst="flowChartConnector">
            <a:avLst/>
          </a:prstGeom>
          <a:solidFill>
            <a:srgbClr val="333399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lowchart: Connector 36"/>
          <p:cNvSpPr/>
          <p:nvPr/>
        </p:nvSpPr>
        <p:spPr>
          <a:xfrm>
            <a:off x="6530340" y="3474720"/>
            <a:ext cx="76200" cy="76200"/>
          </a:xfrm>
          <a:prstGeom prst="flowChartConnector">
            <a:avLst/>
          </a:prstGeom>
          <a:solidFill>
            <a:srgbClr val="333399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lowchart: Connector 28"/>
          <p:cNvSpPr/>
          <p:nvPr/>
        </p:nvSpPr>
        <p:spPr>
          <a:xfrm>
            <a:off x="5775960" y="3436620"/>
            <a:ext cx="76200" cy="76200"/>
          </a:xfrm>
          <a:prstGeom prst="flowChartConnector">
            <a:avLst/>
          </a:prstGeom>
          <a:solidFill>
            <a:srgbClr val="333399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182"/>
          <p:cNvGrpSpPr/>
          <p:nvPr/>
        </p:nvGrpSpPr>
        <p:grpSpPr>
          <a:xfrm>
            <a:off x="6429375" y="2308225"/>
            <a:ext cx="190500" cy="514350"/>
            <a:chOff x="6429375" y="2613025"/>
            <a:chExt cx="190500" cy="514350"/>
          </a:xfrm>
        </p:grpSpPr>
        <p:sp>
          <p:nvSpPr>
            <p:cNvPr id="125" name="Freeform 124"/>
            <p:cNvSpPr/>
            <p:nvPr/>
          </p:nvSpPr>
          <p:spPr>
            <a:xfrm>
              <a:off x="6429375" y="2613025"/>
              <a:ext cx="92075" cy="44450"/>
            </a:xfrm>
            <a:custGeom>
              <a:avLst/>
              <a:gdLst>
                <a:gd name="connsiteX0" fmla="*/ 0 w 92075"/>
                <a:gd name="connsiteY0" fmla="*/ 0 h 44450"/>
                <a:gd name="connsiteX1" fmla="*/ 92075 w 92075"/>
                <a:gd name="connsiteY1" fmla="*/ 44450 h 44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2075" h="44450">
                  <a:moveTo>
                    <a:pt x="0" y="0"/>
                  </a:moveTo>
                  <a:lnTo>
                    <a:pt x="92075" y="44450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Freeform 125"/>
            <p:cNvSpPr/>
            <p:nvPr/>
          </p:nvSpPr>
          <p:spPr>
            <a:xfrm>
              <a:off x="6515100" y="2657475"/>
              <a:ext cx="17992" cy="120650"/>
            </a:xfrm>
            <a:custGeom>
              <a:avLst/>
              <a:gdLst>
                <a:gd name="connsiteX0" fmla="*/ 15875 w 17992"/>
                <a:gd name="connsiteY0" fmla="*/ 0 h 120650"/>
                <a:gd name="connsiteX1" fmla="*/ 15875 w 17992"/>
                <a:gd name="connsiteY1" fmla="*/ 50800 h 120650"/>
                <a:gd name="connsiteX2" fmla="*/ 3175 w 17992"/>
                <a:gd name="connsiteY2" fmla="*/ 95250 h 120650"/>
                <a:gd name="connsiteX3" fmla="*/ 0 w 17992"/>
                <a:gd name="connsiteY3" fmla="*/ 120650 h 12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992" h="120650">
                  <a:moveTo>
                    <a:pt x="15875" y="0"/>
                  </a:moveTo>
                  <a:cubicBezTo>
                    <a:pt x="16933" y="17462"/>
                    <a:pt x="17992" y="34925"/>
                    <a:pt x="15875" y="50800"/>
                  </a:cubicBezTo>
                  <a:cubicBezTo>
                    <a:pt x="13758" y="66675"/>
                    <a:pt x="5821" y="83608"/>
                    <a:pt x="3175" y="95250"/>
                  </a:cubicBezTo>
                  <a:cubicBezTo>
                    <a:pt x="529" y="106892"/>
                    <a:pt x="264" y="113771"/>
                    <a:pt x="0" y="120650"/>
                  </a:cubicBezTo>
                </a:path>
              </a:pathLst>
            </a:custGeom>
            <a:ln w="38100">
              <a:solidFill>
                <a:srgbClr val="FF0000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Freeform 126"/>
            <p:cNvSpPr/>
            <p:nvPr/>
          </p:nvSpPr>
          <p:spPr>
            <a:xfrm>
              <a:off x="6515100" y="2787650"/>
              <a:ext cx="9525" cy="60325"/>
            </a:xfrm>
            <a:custGeom>
              <a:avLst/>
              <a:gdLst>
                <a:gd name="connsiteX0" fmla="*/ 0 w 9525"/>
                <a:gd name="connsiteY0" fmla="*/ 0 h 60325"/>
                <a:gd name="connsiteX1" fmla="*/ 9525 w 9525"/>
                <a:gd name="connsiteY1" fmla="*/ 60325 h 60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60325">
                  <a:moveTo>
                    <a:pt x="0" y="0"/>
                  </a:moveTo>
                  <a:lnTo>
                    <a:pt x="9525" y="60325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Freeform 127"/>
            <p:cNvSpPr/>
            <p:nvPr/>
          </p:nvSpPr>
          <p:spPr>
            <a:xfrm>
              <a:off x="6518275" y="2851150"/>
              <a:ext cx="50800" cy="136525"/>
            </a:xfrm>
            <a:custGeom>
              <a:avLst/>
              <a:gdLst>
                <a:gd name="connsiteX0" fmla="*/ 0 w 50800"/>
                <a:gd name="connsiteY0" fmla="*/ 0 h 136525"/>
                <a:gd name="connsiteX1" fmla="*/ 15875 w 50800"/>
                <a:gd name="connsiteY1" fmla="*/ 73025 h 136525"/>
                <a:gd name="connsiteX2" fmla="*/ 50800 w 50800"/>
                <a:gd name="connsiteY2" fmla="*/ 136525 h 136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800" h="136525">
                  <a:moveTo>
                    <a:pt x="0" y="0"/>
                  </a:moveTo>
                  <a:cubicBezTo>
                    <a:pt x="3704" y="25135"/>
                    <a:pt x="7408" y="50271"/>
                    <a:pt x="15875" y="73025"/>
                  </a:cubicBezTo>
                  <a:cubicBezTo>
                    <a:pt x="24342" y="95779"/>
                    <a:pt x="37571" y="116152"/>
                    <a:pt x="50800" y="136525"/>
                  </a:cubicBezTo>
                </a:path>
              </a:pathLst>
            </a:custGeom>
            <a:ln w="38100">
              <a:solidFill>
                <a:srgbClr val="FF0000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Freeform 129"/>
            <p:cNvSpPr/>
            <p:nvPr/>
          </p:nvSpPr>
          <p:spPr>
            <a:xfrm>
              <a:off x="6572250" y="3000375"/>
              <a:ext cx="34925" cy="60325"/>
            </a:xfrm>
            <a:custGeom>
              <a:avLst/>
              <a:gdLst>
                <a:gd name="connsiteX0" fmla="*/ 0 w 34925"/>
                <a:gd name="connsiteY0" fmla="*/ 0 h 60325"/>
                <a:gd name="connsiteX1" fmla="*/ 34925 w 34925"/>
                <a:gd name="connsiteY1" fmla="*/ 60325 h 60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925" h="60325">
                  <a:moveTo>
                    <a:pt x="0" y="0"/>
                  </a:moveTo>
                  <a:lnTo>
                    <a:pt x="34925" y="60325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Freeform 130"/>
            <p:cNvSpPr/>
            <p:nvPr/>
          </p:nvSpPr>
          <p:spPr>
            <a:xfrm>
              <a:off x="6515100" y="3076575"/>
              <a:ext cx="104775" cy="50800"/>
            </a:xfrm>
            <a:custGeom>
              <a:avLst/>
              <a:gdLst>
                <a:gd name="connsiteX0" fmla="*/ 104775 w 104775"/>
                <a:gd name="connsiteY0" fmla="*/ 0 h 50800"/>
                <a:gd name="connsiteX1" fmla="*/ 57150 w 104775"/>
                <a:gd name="connsiteY1" fmla="*/ 38100 h 50800"/>
                <a:gd name="connsiteX2" fmla="*/ 0 w 104775"/>
                <a:gd name="connsiteY2" fmla="*/ 50800 h 5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4775" h="50800">
                  <a:moveTo>
                    <a:pt x="104775" y="0"/>
                  </a:moveTo>
                  <a:cubicBezTo>
                    <a:pt x="89693" y="14816"/>
                    <a:pt x="74612" y="29633"/>
                    <a:pt x="57150" y="38100"/>
                  </a:cubicBezTo>
                  <a:cubicBezTo>
                    <a:pt x="39688" y="46567"/>
                    <a:pt x="19844" y="48683"/>
                    <a:pt x="0" y="50800"/>
                  </a:cubicBezTo>
                </a:path>
              </a:pathLst>
            </a:custGeom>
            <a:ln w="38100">
              <a:solidFill>
                <a:srgbClr val="FF0000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178"/>
          <p:cNvGrpSpPr/>
          <p:nvPr/>
        </p:nvGrpSpPr>
        <p:grpSpPr>
          <a:xfrm>
            <a:off x="6435725" y="2832100"/>
            <a:ext cx="60325" cy="508000"/>
            <a:chOff x="6435725" y="3136900"/>
            <a:chExt cx="60325" cy="508000"/>
          </a:xfrm>
        </p:grpSpPr>
        <p:sp>
          <p:nvSpPr>
            <p:cNvPr id="132" name="Freeform 131"/>
            <p:cNvSpPr/>
            <p:nvPr/>
          </p:nvSpPr>
          <p:spPr>
            <a:xfrm>
              <a:off x="6435725" y="3136900"/>
              <a:ext cx="60325" cy="22225"/>
            </a:xfrm>
            <a:custGeom>
              <a:avLst/>
              <a:gdLst>
                <a:gd name="connsiteX0" fmla="*/ 60325 w 60325"/>
                <a:gd name="connsiteY0" fmla="*/ 0 h 22225"/>
                <a:gd name="connsiteX1" fmla="*/ 0 w 60325"/>
                <a:gd name="connsiteY1" fmla="*/ 22225 h 22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0325" h="22225">
                  <a:moveTo>
                    <a:pt x="60325" y="0"/>
                  </a:moveTo>
                  <a:lnTo>
                    <a:pt x="0" y="22225"/>
                  </a:lnTo>
                </a:path>
              </a:pathLst>
            </a:custGeom>
            <a:ln w="28575">
              <a:solidFill>
                <a:srgbClr val="FF0000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Freeform 132"/>
            <p:cNvSpPr/>
            <p:nvPr/>
          </p:nvSpPr>
          <p:spPr>
            <a:xfrm>
              <a:off x="6435725" y="3162300"/>
              <a:ext cx="3175" cy="85725"/>
            </a:xfrm>
            <a:custGeom>
              <a:avLst/>
              <a:gdLst>
                <a:gd name="connsiteX0" fmla="*/ 0 w 3175"/>
                <a:gd name="connsiteY0" fmla="*/ 0 h 85725"/>
                <a:gd name="connsiteX1" fmla="*/ 3175 w 3175"/>
                <a:gd name="connsiteY1" fmla="*/ 85725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175" h="85725">
                  <a:moveTo>
                    <a:pt x="0" y="0"/>
                  </a:moveTo>
                  <a:lnTo>
                    <a:pt x="3175" y="85725"/>
                  </a:lnTo>
                </a:path>
              </a:pathLst>
            </a:custGeom>
            <a:ln w="28575">
              <a:solidFill>
                <a:srgbClr val="FF0000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Freeform 133"/>
            <p:cNvSpPr/>
            <p:nvPr/>
          </p:nvSpPr>
          <p:spPr>
            <a:xfrm>
              <a:off x="6438900" y="3260725"/>
              <a:ext cx="12700" cy="98425"/>
            </a:xfrm>
            <a:custGeom>
              <a:avLst/>
              <a:gdLst>
                <a:gd name="connsiteX0" fmla="*/ 0 w 12700"/>
                <a:gd name="connsiteY0" fmla="*/ 0 h 98425"/>
                <a:gd name="connsiteX1" fmla="*/ 12700 w 12700"/>
                <a:gd name="connsiteY1" fmla="*/ 98425 h 98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0" h="98425">
                  <a:moveTo>
                    <a:pt x="0" y="0"/>
                  </a:moveTo>
                  <a:lnTo>
                    <a:pt x="12700" y="98425"/>
                  </a:lnTo>
                </a:path>
              </a:pathLst>
            </a:custGeom>
            <a:ln w="28575">
              <a:solidFill>
                <a:srgbClr val="FF0000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Freeform 134"/>
            <p:cNvSpPr/>
            <p:nvPr/>
          </p:nvSpPr>
          <p:spPr>
            <a:xfrm>
              <a:off x="6454775" y="3349625"/>
              <a:ext cx="0" cy="107950"/>
            </a:xfrm>
            <a:custGeom>
              <a:avLst/>
              <a:gdLst>
                <a:gd name="connsiteX0" fmla="*/ 0 w 0"/>
                <a:gd name="connsiteY0" fmla="*/ 0 h 107950"/>
                <a:gd name="connsiteX1" fmla="*/ 0 w 0"/>
                <a:gd name="connsiteY1" fmla="*/ 107950 h 107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07950">
                  <a:moveTo>
                    <a:pt x="0" y="0"/>
                  </a:moveTo>
                  <a:lnTo>
                    <a:pt x="0" y="107950"/>
                  </a:lnTo>
                </a:path>
              </a:pathLst>
            </a:custGeom>
            <a:ln w="28575">
              <a:solidFill>
                <a:srgbClr val="FF0000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Freeform 135"/>
            <p:cNvSpPr/>
            <p:nvPr/>
          </p:nvSpPr>
          <p:spPr>
            <a:xfrm>
              <a:off x="6457950" y="3463925"/>
              <a:ext cx="0" cy="76200"/>
            </a:xfrm>
            <a:custGeom>
              <a:avLst/>
              <a:gdLst>
                <a:gd name="connsiteX0" fmla="*/ 0 w 0"/>
                <a:gd name="connsiteY0" fmla="*/ 0 h 76200"/>
                <a:gd name="connsiteX1" fmla="*/ 0 w 0"/>
                <a:gd name="connsiteY1" fmla="*/ 762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76200">
                  <a:moveTo>
                    <a:pt x="0" y="0"/>
                  </a:moveTo>
                  <a:lnTo>
                    <a:pt x="0" y="76200"/>
                  </a:lnTo>
                </a:path>
              </a:pathLst>
            </a:custGeom>
            <a:ln w="28575">
              <a:solidFill>
                <a:srgbClr val="FF0000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Freeform 136"/>
            <p:cNvSpPr/>
            <p:nvPr/>
          </p:nvSpPr>
          <p:spPr>
            <a:xfrm>
              <a:off x="6448425" y="3546475"/>
              <a:ext cx="12700" cy="98425"/>
            </a:xfrm>
            <a:custGeom>
              <a:avLst/>
              <a:gdLst>
                <a:gd name="connsiteX0" fmla="*/ 12700 w 12700"/>
                <a:gd name="connsiteY0" fmla="*/ 0 h 98425"/>
                <a:gd name="connsiteX1" fmla="*/ 0 w 12700"/>
                <a:gd name="connsiteY1" fmla="*/ 98425 h 98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0" h="98425">
                  <a:moveTo>
                    <a:pt x="12700" y="0"/>
                  </a:moveTo>
                  <a:lnTo>
                    <a:pt x="0" y="98425"/>
                  </a:lnTo>
                </a:path>
              </a:pathLst>
            </a:custGeom>
            <a:ln w="28575">
              <a:solidFill>
                <a:srgbClr val="FF0000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179"/>
          <p:cNvGrpSpPr/>
          <p:nvPr/>
        </p:nvGrpSpPr>
        <p:grpSpPr>
          <a:xfrm>
            <a:off x="6343650" y="3492500"/>
            <a:ext cx="107950" cy="1162050"/>
            <a:chOff x="6343650" y="3797300"/>
            <a:chExt cx="107950" cy="1162050"/>
          </a:xfrm>
        </p:grpSpPr>
        <p:sp>
          <p:nvSpPr>
            <p:cNvPr id="140" name="Freeform 139"/>
            <p:cNvSpPr/>
            <p:nvPr/>
          </p:nvSpPr>
          <p:spPr>
            <a:xfrm>
              <a:off x="6426200" y="3797300"/>
              <a:ext cx="25400" cy="73025"/>
            </a:xfrm>
            <a:custGeom>
              <a:avLst/>
              <a:gdLst>
                <a:gd name="connsiteX0" fmla="*/ 25400 w 25400"/>
                <a:gd name="connsiteY0" fmla="*/ 0 h 73025"/>
                <a:gd name="connsiteX1" fmla="*/ 0 w 25400"/>
                <a:gd name="connsiteY1" fmla="*/ 73025 h 73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400" h="73025">
                  <a:moveTo>
                    <a:pt x="25400" y="0"/>
                  </a:moveTo>
                  <a:lnTo>
                    <a:pt x="0" y="73025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Freeform 140"/>
            <p:cNvSpPr/>
            <p:nvPr/>
          </p:nvSpPr>
          <p:spPr>
            <a:xfrm>
              <a:off x="6356350" y="3876675"/>
              <a:ext cx="63500" cy="168275"/>
            </a:xfrm>
            <a:custGeom>
              <a:avLst/>
              <a:gdLst>
                <a:gd name="connsiteX0" fmla="*/ 63500 w 63500"/>
                <a:gd name="connsiteY0" fmla="*/ 0 h 168275"/>
                <a:gd name="connsiteX1" fmla="*/ 44450 w 63500"/>
                <a:gd name="connsiteY1" fmla="*/ 69850 h 168275"/>
                <a:gd name="connsiteX2" fmla="*/ 15875 w 63500"/>
                <a:gd name="connsiteY2" fmla="*/ 111125 h 168275"/>
                <a:gd name="connsiteX3" fmla="*/ 0 w 63500"/>
                <a:gd name="connsiteY3" fmla="*/ 168275 h 168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500" h="168275">
                  <a:moveTo>
                    <a:pt x="63500" y="0"/>
                  </a:moveTo>
                  <a:cubicBezTo>
                    <a:pt x="57943" y="25664"/>
                    <a:pt x="52387" y="51329"/>
                    <a:pt x="44450" y="69850"/>
                  </a:cubicBezTo>
                  <a:cubicBezTo>
                    <a:pt x="36513" y="88371"/>
                    <a:pt x="23283" y="94721"/>
                    <a:pt x="15875" y="111125"/>
                  </a:cubicBezTo>
                  <a:cubicBezTo>
                    <a:pt x="8467" y="127529"/>
                    <a:pt x="4233" y="147902"/>
                    <a:pt x="0" y="168275"/>
                  </a:cubicBezTo>
                </a:path>
              </a:pathLst>
            </a:custGeom>
            <a:ln w="38100">
              <a:solidFill>
                <a:srgbClr val="FF0000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Freeform 141"/>
            <p:cNvSpPr/>
            <p:nvPr/>
          </p:nvSpPr>
          <p:spPr>
            <a:xfrm>
              <a:off x="6353175" y="4051300"/>
              <a:ext cx="3175" cy="69850"/>
            </a:xfrm>
            <a:custGeom>
              <a:avLst/>
              <a:gdLst>
                <a:gd name="connsiteX0" fmla="*/ 0 w 3175"/>
                <a:gd name="connsiteY0" fmla="*/ 0 h 69850"/>
                <a:gd name="connsiteX1" fmla="*/ 3175 w 3175"/>
                <a:gd name="connsiteY1" fmla="*/ 69850 h 69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175" h="69850">
                  <a:moveTo>
                    <a:pt x="0" y="0"/>
                  </a:moveTo>
                  <a:lnTo>
                    <a:pt x="3175" y="69850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Freeform 142"/>
            <p:cNvSpPr/>
            <p:nvPr/>
          </p:nvSpPr>
          <p:spPr>
            <a:xfrm>
              <a:off x="6343650" y="4133850"/>
              <a:ext cx="9525" cy="120650"/>
            </a:xfrm>
            <a:custGeom>
              <a:avLst/>
              <a:gdLst>
                <a:gd name="connsiteX0" fmla="*/ 9525 w 9525"/>
                <a:gd name="connsiteY0" fmla="*/ 0 h 120650"/>
                <a:gd name="connsiteX1" fmla="*/ 0 w 9525"/>
                <a:gd name="connsiteY1" fmla="*/ 120650 h 12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20650">
                  <a:moveTo>
                    <a:pt x="9525" y="0"/>
                  </a:moveTo>
                  <a:lnTo>
                    <a:pt x="0" y="120650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Freeform 143"/>
            <p:cNvSpPr/>
            <p:nvPr/>
          </p:nvSpPr>
          <p:spPr>
            <a:xfrm>
              <a:off x="6346825" y="4260850"/>
              <a:ext cx="3175" cy="85725"/>
            </a:xfrm>
            <a:custGeom>
              <a:avLst/>
              <a:gdLst>
                <a:gd name="connsiteX0" fmla="*/ 3175 w 3175"/>
                <a:gd name="connsiteY0" fmla="*/ 0 h 85725"/>
                <a:gd name="connsiteX1" fmla="*/ 0 w 3175"/>
                <a:gd name="connsiteY1" fmla="*/ 85725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175" h="85725">
                  <a:moveTo>
                    <a:pt x="3175" y="0"/>
                  </a:moveTo>
                  <a:lnTo>
                    <a:pt x="0" y="85725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Freeform 144"/>
            <p:cNvSpPr/>
            <p:nvPr/>
          </p:nvSpPr>
          <p:spPr>
            <a:xfrm>
              <a:off x="6343650" y="4349750"/>
              <a:ext cx="3175" cy="146050"/>
            </a:xfrm>
            <a:custGeom>
              <a:avLst/>
              <a:gdLst>
                <a:gd name="connsiteX0" fmla="*/ 0 w 3175"/>
                <a:gd name="connsiteY0" fmla="*/ 0 h 146050"/>
                <a:gd name="connsiteX1" fmla="*/ 3175 w 3175"/>
                <a:gd name="connsiteY1" fmla="*/ 146050 h 146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175" h="146050">
                  <a:moveTo>
                    <a:pt x="0" y="0"/>
                  </a:moveTo>
                  <a:cubicBezTo>
                    <a:pt x="1058" y="48683"/>
                    <a:pt x="2116" y="97366"/>
                    <a:pt x="3175" y="146050"/>
                  </a:cubicBezTo>
                </a:path>
              </a:pathLst>
            </a:custGeom>
            <a:ln w="38100">
              <a:solidFill>
                <a:srgbClr val="FF0000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Freeform 145"/>
            <p:cNvSpPr/>
            <p:nvPr/>
          </p:nvSpPr>
          <p:spPr>
            <a:xfrm>
              <a:off x="6343650" y="4495800"/>
              <a:ext cx="15875" cy="117475"/>
            </a:xfrm>
            <a:custGeom>
              <a:avLst/>
              <a:gdLst>
                <a:gd name="connsiteX0" fmla="*/ 0 w 15875"/>
                <a:gd name="connsiteY0" fmla="*/ 0 h 117475"/>
                <a:gd name="connsiteX1" fmla="*/ 15875 w 15875"/>
                <a:gd name="connsiteY1" fmla="*/ 117475 h 117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875" h="117475">
                  <a:moveTo>
                    <a:pt x="0" y="0"/>
                  </a:moveTo>
                  <a:lnTo>
                    <a:pt x="15875" y="117475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Freeform 146"/>
            <p:cNvSpPr/>
            <p:nvPr/>
          </p:nvSpPr>
          <p:spPr>
            <a:xfrm>
              <a:off x="6365875" y="4613275"/>
              <a:ext cx="22225" cy="95250"/>
            </a:xfrm>
            <a:custGeom>
              <a:avLst/>
              <a:gdLst>
                <a:gd name="connsiteX0" fmla="*/ 0 w 22225"/>
                <a:gd name="connsiteY0" fmla="*/ 0 h 95250"/>
                <a:gd name="connsiteX1" fmla="*/ 22225 w 22225"/>
                <a:gd name="connsiteY1" fmla="*/ 95250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2225" h="95250">
                  <a:moveTo>
                    <a:pt x="0" y="0"/>
                  </a:moveTo>
                  <a:lnTo>
                    <a:pt x="22225" y="95250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Freeform 147"/>
            <p:cNvSpPr/>
            <p:nvPr/>
          </p:nvSpPr>
          <p:spPr>
            <a:xfrm>
              <a:off x="6384925" y="4718050"/>
              <a:ext cx="41275" cy="241300"/>
            </a:xfrm>
            <a:custGeom>
              <a:avLst/>
              <a:gdLst>
                <a:gd name="connsiteX0" fmla="*/ 0 w 41275"/>
                <a:gd name="connsiteY0" fmla="*/ 0 h 241300"/>
                <a:gd name="connsiteX1" fmla="*/ 31750 w 41275"/>
                <a:gd name="connsiteY1" fmla="*/ 171450 h 241300"/>
                <a:gd name="connsiteX2" fmla="*/ 41275 w 41275"/>
                <a:gd name="connsiteY2" fmla="*/ 241300 h 24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275" h="241300">
                  <a:moveTo>
                    <a:pt x="0" y="0"/>
                  </a:moveTo>
                  <a:cubicBezTo>
                    <a:pt x="12435" y="65616"/>
                    <a:pt x="24871" y="131233"/>
                    <a:pt x="31750" y="171450"/>
                  </a:cubicBezTo>
                  <a:cubicBezTo>
                    <a:pt x="38629" y="211667"/>
                    <a:pt x="39952" y="226483"/>
                    <a:pt x="41275" y="241300"/>
                  </a:cubicBezTo>
                </a:path>
              </a:pathLst>
            </a:custGeom>
            <a:ln w="38100">
              <a:solidFill>
                <a:srgbClr val="FF0000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9" name="Freeform 148"/>
          <p:cNvSpPr/>
          <p:nvPr/>
        </p:nvSpPr>
        <p:spPr>
          <a:xfrm>
            <a:off x="6276976" y="4670425"/>
            <a:ext cx="159279" cy="184150"/>
          </a:xfrm>
          <a:custGeom>
            <a:avLst/>
            <a:gdLst>
              <a:gd name="connsiteX0" fmla="*/ 155575 w 159279"/>
              <a:gd name="connsiteY0" fmla="*/ 0 h 184150"/>
              <a:gd name="connsiteX1" fmla="*/ 133350 w 159279"/>
              <a:gd name="connsiteY1" fmla="*/ 73025 h 184150"/>
              <a:gd name="connsiteX2" fmla="*/ 0 w 159279"/>
              <a:gd name="connsiteY2" fmla="*/ 184150 h 184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9279" h="184150">
                <a:moveTo>
                  <a:pt x="155575" y="0"/>
                </a:moveTo>
                <a:cubicBezTo>
                  <a:pt x="157427" y="21166"/>
                  <a:pt x="159279" y="42333"/>
                  <a:pt x="133350" y="73025"/>
                </a:cubicBezTo>
                <a:cubicBezTo>
                  <a:pt x="107421" y="103717"/>
                  <a:pt x="53710" y="143933"/>
                  <a:pt x="0" y="184150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lowchart: Connector 73"/>
          <p:cNvSpPr/>
          <p:nvPr/>
        </p:nvSpPr>
        <p:spPr>
          <a:xfrm>
            <a:off x="6400800" y="2263140"/>
            <a:ext cx="76200" cy="76200"/>
          </a:xfrm>
          <a:prstGeom prst="flowChartConnector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lowchart: Connector 74"/>
          <p:cNvSpPr/>
          <p:nvPr/>
        </p:nvSpPr>
        <p:spPr>
          <a:xfrm>
            <a:off x="6477000" y="2305052"/>
            <a:ext cx="76200" cy="76200"/>
          </a:xfrm>
          <a:prstGeom prst="flowChartConnector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lowchart: Connector 75"/>
          <p:cNvSpPr/>
          <p:nvPr/>
        </p:nvSpPr>
        <p:spPr>
          <a:xfrm>
            <a:off x="6477000" y="2428874"/>
            <a:ext cx="76200" cy="76200"/>
          </a:xfrm>
          <a:prstGeom prst="flowChartConnector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Flowchart: Connector 76"/>
          <p:cNvSpPr/>
          <p:nvPr/>
        </p:nvSpPr>
        <p:spPr>
          <a:xfrm>
            <a:off x="6486518" y="2514600"/>
            <a:ext cx="76200" cy="76200"/>
          </a:xfrm>
          <a:prstGeom prst="flowChartConnector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Flowchart: Connector 77"/>
          <p:cNvSpPr/>
          <p:nvPr/>
        </p:nvSpPr>
        <p:spPr>
          <a:xfrm>
            <a:off x="6524622" y="2652711"/>
            <a:ext cx="76200" cy="76200"/>
          </a:xfrm>
          <a:prstGeom prst="flowChartConnector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Flowchart: Connector 78"/>
          <p:cNvSpPr/>
          <p:nvPr/>
        </p:nvSpPr>
        <p:spPr>
          <a:xfrm>
            <a:off x="6586533" y="2747963"/>
            <a:ext cx="76200" cy="76200"/>
          </a:xfrm>
          <a:prstGeom prst="flowChartConnector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Flowchart: Connector 79"/>
          <p:cNvSpPr/>
          <p:nvPr/>
        </p:nvSpPr>
        <p:spPr>
          <a:xfrm>
            <a:off x="6477000" y="2781296"/>
            <a:ext cx="76200" cy="76200"/>
          </a:xfrm>
          <a:prstGeom prst="flowChartConnector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lowchart: Connector 80"/>
          <p:cNvSpPr/>
          <p:nvPr/>
        </p:nvSpPr>
        <p:spPr>
          <a:xfrm>
            <a:off x="6400800" y="2805111"/>
            <a:ext cx="76200" cy="76200"/>
          </a:xfrm>
          <a:prstGeom prst="flowChartConnector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Flowchart: Connector 81"/>
          <p:cNvSpPr/>
          <p:nvPr/>
        </p:nvSpPr>
        <p:spPr>
          <a:xfrm>
            <a:off x="6400800" y="2914652"/>
            <a:ext cx="76200" cy="76200"/>
          </a:xfrm>
          <a:prstGeom prst="flowChartConnector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Flowchart: Connector 82"/>
          <p:cNvSpPr/>
          <p:nvPr/>
        </p:nvSpPr>
        <p:spPr>
          <a:xfrm>
            <a:off x="6410326" y="3005133"/>
            <a:ext cx="76200" cy="76200"/>
          </a:xfrm>
          <a:prstGeom prst="flowChartConnector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lowchart: Connector 84"/>
          <p:cNvSpPr/>
          <p:nvPr/>
        </p:nvSpPr>
        <p:spPr>
          <a:xfrm>
            <a:off x="6419844" y="3195637"/>
            <a:ext cx="76200" cy="76200"/>
          </a:xfrm>
          <a:prstGeom prst="flowChartConnector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Flowchart: Connector 85"/>
          <p:cNvSpPr/>
          <p:nvPr/>
        </p:nvSpPr>
        <p:spPr>
          <a:xfrm>
            <a:off x="6403181" y="3293267"/>
            <a:ext cx="76200" cy="76200"/>
          </a:xfrm>
          <a:prstGeom prst="flowChartConnector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Flowchart: Connector 86"/>
          <p:cNvSpPr/>
          <p:nvPr/>
        </p:nvSpPr>
        <p:spPr>
          <a:xfrm>
            <a:off x="6405562" y="3367086"/>
            <a:ext cx="76200" cy="76200"/>
          </a:xfrm>
          <a:prstGeom prst="flowChartConnector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Flowchart: Connector 88"/>
          <p:cNvSpPr/>
          <p:nvPr/>
        </p:nvSpPr>
        <p:spPr>
          <a:xfrm>
            <a:off x="6386511" y="3529007"/>
            <a:ext cx="76200" cy="76200"/>
          </a:xfrm>
          <a:prstGeom prst="flowChartConnector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Flowchart: Connector 89"/>
          <p:cNvSpPr/>
          <p:nvPr/>
        </p:nvSpPr>
        <p:spPr>
          <a:xfrm>
            <a:off x="6319837" y="3690941"/>
            <a:ext cx="76200" cy="76200"/>
          </a:xfrm>
          <a:prstGeom prst="flowChartConnector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Flowchart: Connector 90"/>
          <p:cNvSpPr/>
          <p:nvPr/>
        </p:nvSpPr>
        <p:spPr>
          <a:xfrm>
            <a:off x="6315074" y="3781430"/>
            <a:ext cx="76200" cy="76200"/>
          </a:xfrm>
          <a:prstGeom prst="flowChartConnector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Flowchart: Connector 91"/>
          <p:cNvSpPr/>
          <p:nvPr/>
        </p:nvSpPr>
        <p:spPr>
          <a:xfrm>
            <a:off x="6305548" y="3905252"/>
            <a:ext cx="76200" cy="76200"/>
          </a:xfrm>
          <a:prstGeom prst="flowChartConnector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Flowchart: Connector 92"/>
          <p:cNvSpPr/>
          <p:nvPr/>
        </p:nvSpPr>
        <p:spPr>
          <a:xfrm>
            <a:off x="6310311" y="4000504"/>
            <a:ext cx="76200" cy="76200"/>
          </a:xfrm>
          <a:prstGeom prst="flowChartConnector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Flowchart: Connector 93"/>
          <p:cNvSpPr/>
          <p:nvPr/>
        </p:nvSpPr>
        <p:spPr>
          <a:xfrm>
            <a:off x="6305548" y="4157667"/>
            <a:ext cx="76200" cy="76200"/>
          </a:xfrm>
          <a:prstGeom prst="flowChartConnector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Flowchart: Connector 94"/>
          <p:cNvSpPr/>
          <p:nvPr/>
        </p:nvSpPr>
        <p:spPr>
          <a:xfrm>
            <a:off x="6324600" y="4267200"/>
            <a:ext cx="76200" cy="76200"/>
          </a:xfrm>
          <a:prstGeom prst="flowChartConnector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Flowchart: Connector 95"/>
          <p:cNvSpPr/>
          <p:nvPr/>
        </p:nvSpPr>
        <p:spPr>
          <a:xfrm>
            <a:off x="6343652" y="4371970"/>
            <a:ext cx="76200" cy="76200"/>
          </a:xfrm>
          <a:prstGeom prst="flowChartConnector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Flowchart: Connector 96"/>
          <p:cNvSpPr/>
          <p:nvPr/>
        </p:nvSpPr>
        <p:spPr>
          <a:xfrm>
            <a:off x="6400800" y="4614859"/>
            <a:ext cx="76200" cy="76200"/>
          </a:xfrm>
          <a:prstGeom prst="flowChartConnector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Flowchart: Connector 97"/>
          <p:cNvSpPr/>
          <p:nvPr/>
        </p:nvSpPr>
        <p:spPr>
          <a:xfrm>
            <a:off x="6229348" y="4814889"/>
            <a:ext cx="76200" cy="76200"/>
          </a:xfrm>
          <a:prstGeom prst="flowChartConnector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Flowchart: Connector 87"/>
          <p:cNvSpPr/>
          <p:nvPr/>
        </p:nvSpPr>
        <p:spPr>
          <a:xfrm>
            <a:off x="6405563" y="3438526"/>
            <a:ext cx="76200" cy="76200"/>
          </a:xfrm>
          <a:prstGeom prst="flowChartConnector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lowchart: Connector 83"/>
          <p:cNvSpPr/>
          <p:nvPr/>
        </p:nvSpPr>
        <p:spPr>
          <a:xfrm>
            <a:off x="6415089" y="3109911"/>
            <a:ext cx="76200" cy="76200"/>
          </a:xfrm>
          <a:prstGeom prst="flowChartConnector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184"/>
          <p:cNvGrpSpPr/>
          <p:nvPr/>
        </p:nvGrpSpPr>
        <p:grpSpPr>
          <a:xfrm>
            <a:off x="5226844" y="3305175"/>
            <a:ext cx="1021556" cy="211137"/>
            <a:chOff x="5226844" y="3609975"/>
            <a:chExt cx="1021556" cy="211137"/>
          </a:xfrm>
        </p:grpSpPr>
        <p:sp>
          <p:nvSpPr>
            <p:cNvPr id="150" name="Freeform 149"/>
            <p:cNvSpPr/>
            <p:nvPr/>
          </p:nvSpPr>
          <p:spPr>
            <a:xfrm>
              <a:off x="5226844" y="3609975"/>
              <a:ext cx="31353" cy="111919"/>
            </a:xfrm>
            <a:custGeom>
              <a:avLst/>
              <a:gdLst>
                <a:gd name="connsiteX0" fmla="*/ 0 w 31353"/>
                <a:gd name="connsiteY0" fmla="*/ 0 h 111919"/>
                <a:gd name="connsiteX1" fmla="*/ 26194 w 31353"/>
                <a:gd name="connsiteY1" fmla="*/ 45244 h 111919"/>
                <a:gd name="connsiteX2" fmla="*/ 30956 w 31353"/>
                <a:gd name="connsiteY2" fmla="*/ 111919 h 111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353" h="111919">
                  <a:moveTo>
                    <a:pt x="0" y="0"/>
                  </a:moveTo>
                  <a:cubicBezTo>
                    <a:pt x="10517" y="13295"/>
                    <a:pt x="21035" y="26591"/>
                    <a:pt x="26194" y="45244"/>
                  </a:cubicBezTo>
                  <a:cubicBezTo>
                    <a:pt x="31353" y="63897"/>
                    <a:pt x="31154" y="87908"/>
                    <a:pt x="30956" y="111919"/>
                  </a:cubicBezTo>
                </a:path>
              </a:pathLst>
            </a:custGeom>
            <a:ln w="38100">
              <a:solidFill>
                <a:srgbClr val="FFFF00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Freeform 150"/>
            <p:cNvSpPr/>
            <p:nvPr/>
          </p:nvSpPr>
          <p:spPr>
            <a:xfrm>
              <a:off x="5235972" y="3743325"/>
              <a:ext cx="131366" cy="77787"/>
            </a:xfrm>
            <a:custGeom>
              <a:avLst/>
              <a:gdLst>
                <a:gd name="connsiteX0" fmla="*/ 31353 w 131366"/>
                <a:gd name="connsiteY0" fmla="*/ 0 h 77787"/>
                <a:gd name="connsiteX1" fmla="*/ 5159 w 131366"/>
                <a:gd name="connsiteY1" fmla="*/ 66675 h 77787"/>
                <a:gd name="connsiteX2" fmla="*/ 62309 w 131366"/>
                <a:gd name="connsiteY2" fmla="*/ 66675 h 77787"/>
                <a:gd name="connsiteX3" fmla="*/ 131366 w 131366"/>
                <a:gd name="connsiteY3" fmla="*/ 64294 h 77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1366" h="77787">
                  <a:moveTo>
                    <a:pt x="31353" y="0"/>
                  </a:moveTo>
                  <a:cubicBezTo>
                    <a:pt x="15676" y="27781"/>
                    <a:pt x="0" y="55563"/>
                    <a:pt x="5159" y="66675"/>
                  </a:cubicBezTo>
                  <a:cubicBezTo>
                    <a:pt x="10318" y="77787"/>
                    <a:pt x="41275" y="67072"/>
                    <a:pt x="62309" y="66675"/>
                  </a:cubicBezTo>
                  <a:cubicBezTo>
                    <a:pt x="83343" y="66278"/>
                    <a:pt x="107354" y="65286"/>
                    <a:pt x="131366" y="64294"/>
                  </a:cubicBezTo>
                </a:path>
              </a:pathLst>
            </a:custGeom>
            <a:ln w="38100">
              <a:solidFill>
                <a:srgbClr val="FFFF00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Freeform 151"/>
            <p:cNvSpPr/>
            <p:nvPr/>
          </p:nvSpPr>
          <p:spPr>
            <a:xfrm>
              <a:off x="5367338" y="3805238"/>
              <a:ext cx="80962" cy="2381"/>
            </a:xfrm>
            <a:custGeom>
              <a:avLst/>
              <a:gdLst>
                <a:gd name="connsiteX0" fmla="*/ 0 w 80962"/>
                <a:gd name="connsiteY0" fmla="*/ 0 h 2381"/>
                <a:gd name="connsiteX1" fmla="*/ 80962 w 80962"/>
                <a:gd name="connsiteY1" fmla="*/ 2381 h 2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0962" h="2381">
                  <a:moveTo>
                    <a:pt x="0" y="0"/>
                  </a:moveTo>
                  <a:lnTo>
                    <a:pt x="80962" y="2381"/>
                  </a:lnTo>
                </a:path>
              </a:pathLst>
            </a:custGeom>
            <a:ln w="38100">
              <a:solidFill>
                <a:srgbClr val="FFFF00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Freeform 152"/>
            <p:cNvSpPr/>
            <p:nvPr/>
          </p:nvSpPr>
          <p:spPr>
            <a:xfrm>
              <a:off x="5445919" y="3795713"/>
              <a:ext cx="78581" cy="14287"/>
            </a:xfrm>
            <a:custGeom>
              <a:avLst/>
              <a:gdLst>
                <a:gd name="connsiteX0" fmla="*/ 0 w 78581"/>
                <a:gd name="connsiteY0" fmla="*/ 14287 h 14287"/>
                <a:gd name="connsiteX1" fmla="*/ 78581 w 78581"/>
                <a:gd name="connsiteY1" fmla="*/ 0 h 14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8581" h="14287">
                  <a:moveTo>
                    <a:pt x="0" y="14287"/>
                  </a:moveTo>
                  <a:lnTo>
                    <a:pt x="78581" y="0"/>
                  </a:lnTo>
                </a:path>
              </a:pathLst>
            </a:custGeom>
            <a:ln w="38100">
              <a:solidFill>
                <a:srgbClr val="FFFF00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Freeform 153"/>
            <p:cNvSpPr/>
            <p:nvPr/>
          </p:nvSpPr>
          <p:spPr>
            <a:xfrm>
              <a:off x="5524500" y="3793331"/>
              <a:ext cx="90488" cy="14288"/>
            </a:xfrm>
            <a:custGeom>
              <a:avLst/>
              <a:gdLst>
                <a:gd name="connsiteX0" fmla="*/ 0 w 90488"/>
                <a:gd name="connsiteY0" fmla="*/ 0 h 14288"/>
                <a:gd name="connsiteX1" fmla="*/ 90488 w 90488"/>
                <a:gd name="connsiteY1" fmla="*/ 14288 h 14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0488" h="14288">
                  <a:moveTo>
                    <a:pt x="0" y="0"/>
                  </a:moveTo>
                  <a:lnTo>
                    <a:pt x="90488" y="14288"/>
                  </a:lnTo>
                </a:path>
              </a:pathLst>
            </a:custGeom>
            <a:ln w="38100">
              <a:solidFill>
                <a:srgbClr val="FFFF00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Freeform 154"/>
            <p:cNvSpPr/>
            <p:nvPr/>
          </p:nvSpPr>
          <p:spPr>
            <a:xfrm>
              <a:off x="5614988" y="3805238"/>
              <a:ext cx="90487" cy="2381"/>
            </a:xfrm>
            <a:custGeom>
              <a:avLst/>
              <a:gdLst>
                <a:gd name="connsiteX0" fmla="*/ 0 w 90487"/>
                <a:gd name="connsiteY0" fmla="*/ 0 h 2381"/>
                <a:gd name="connsiteX1" fmla="*/ 90487 w 90487"/>
                <a:gd name="connsiteY1" fmla="*/ 2381 h 2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0487" h="2381">
                  <a:moveTo>
                    <a:pt x="0" y="0"/>
                  </a:moveTo>
                  <a:lnTo>
                    <a:pt x="90487" y="2381"/>
                  </a:lnTo>
                </a:path>
              </a:pathLst>
            </a:custGeom>
            <a:ln w="38100">
              <a:solidFill>
                <a:srgbClr val="FFFF00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Freeform 156"/>
            <p:cNvSpPr/>
            <p:nvPr/>
          </p:nvSpPr>
          <p:spPr>
            <a:xfrm>
              <a:off x="5719763" y="3779044"/>
              <a:ext cx="102393" cy="21431"/>
            </a:xfrm>
            <a:custGeom>
              <a:avLst/>
              <a:gdLst>
                <a:gd name="connsiteX0" fmla="*/ 0 w 102393"/>
                <a:gd name="connsiteY0" fmla="*/ 21431 h 21431"/>
                <a:gd name="connsiteX1" fmla="*/ 102393 w 102393"/>
                <a:gd name="connsiteY1" fmla="*/ 0 h 2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2393" h="21431">
                  <a:moveTo>
                    <a:pt x="0" y="21431"/>
                  </a:moveTo>
                  <a:lnTo>
                    <a:pt x="102393" y="0"/>
                  </a:lnTo>
                </a:path>
              </a:pathLst>
            </a:custGeom>
            <a:ln w="38100">
              <a:solidFill>
                <a:srgbClr val="FFFF00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Freeform 157"/>
            <p:cNvSpPr/>
            <p:nvPr/>
          </p:nvSpPr>
          <p:spPr>
            <a:xfrm>
              <a:off x="5822156" y="3781425"/>
              <a:ext cx="135732" cy="9525"/>
            </a:xfrm>
            <a:custGeom>
              <a:avLst/>
              <a:gdLst>
                <a:gd name="connsiteX0" fmla="*/ 0 w 135732"/>
                <a:gd name="connsiteY0" fmla="*/ 0 h 9525"/>
                <a:gd name="connsiteX1" fmla="*/ 135732 w 135732"/>
                <a:gd name="connsiteY1" fmla="*/ 952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5732" h="9525">
                  <a:moveTo>
                    <a:pt x="0" y="0"/>
                  </a:moveTo>
                  <a:lnTo>
                    <a:pt x="135732" y="9525"/>
                  </a:lnTo>
                </a:path>
              </a:pathLst>
            </a:custGeom>
            <a:ln w="38100">
              <a:solidFill>
                <a:srgbClr val="FFFF00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Freeform 158"/>
            <p:cNvSpPr/>
            <p:nvPr/>
          </p:nvSpPr>
          <p:spPr>
            <a:xfrm>
              <a:off x="5962650" y="3790950"/>
              <a:ext cx="128588" cy="4763"/>
            </a:xfrm>
            <a:custGeom>
              <a:avLst/>
              <a:gdLst>
                <a:gd name="connsiteX0" fmla="*/ 0 w 128588"/>
                <a:gd name="connsiteY0" fmla="*/ 4763 h 4763"/>
                <a:gd name="connsiteX1" fmla="*/ 128588 w 128588"/>
                <a:gd name="connsiteY1" fmla="*/ 0 h 4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8588" h="4763">
                  <a:moveTo>
                    <a:pt x="0" y="4763"/>
                  </a:moveTo>
                  <a:lnTo>
                    <a:pt x="128588" y="0"/>
                  </a:lnTo>
                </a:path>
              </a:pathLst>
            </a:custGeom>
            <a:ln w="38100">
              <a:solidFill>
                <a:srgbClr val="FFFF00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Freeform 159"/>
            <p:cNvSpPr/>
            <p:nvPr/>
          </p:nvSpPr>
          <p:spPr>
            <a:xfrm>
              <a:off x="6096000" y="3781425"/>
              <a:ext cx="76200" cy="19050"/>
            </a:xfrm>
            <a:custGeom>
              <a:avLst/>
              <a:gdLst>
                <a:gd name="connsiteX0" fmla="*/ 0 w 76200"/>
                <a:gd name="connsiteY0" fmla="*/ 19050 h 19050"/>
                <a:gd name="connsiteX1" fmla="*/ 76200 w 76200"/>
                <a:gd name="connsiteY1" fmla="*/ 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6200" h="19050">
                  <a:moveTo>
                    <a:pt x="0" y="19050"/>
                  </a:moveTo>
                  <a:lnTo>
                    <a:pt x="76200" y="0"/>
                  </a:lnTo>
                </a:path>
              </a:pathLst>
            </a:custGeom>
            <a:ln w="38100">
              <a:solidFill>
                <a:srgbClr val="FFFF00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Freeform 160"/>
            <p:cNvSpPr/>
            <p:nvPr/>
          </p:nvSpPr>
          <p:spPr>
            <a:xfrm>
              <a:off x="6176963" y="3774281"/>
              <a:ext cx="71437" cy="7144"/>
            </a:xfrm>
            <a:custGeom>
              <a:avLst/>
              <a:gdLst>
                <a:gd name="connsiteX0" fmla="*/ 0 w 71437"/>
                <a:gd name="connsiteY0" fmla="*/ 0 h 7144"/>
                <a:gd name="connsiteX1" fmla="*/ 71437 w 71437"/>
                <a:gd name="connsiteY1" fmla="*/ 7144 h 7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1437" h="7144">
                  <a:moveTo>
                    <a:pt x="0" y="0"/>
                  </a:moveTo>
                  <a:lnTo>
                    <a:pt x="71437" y="7144"/>
                  </a:lnTo>
                </a:path>
              </a:pathLst>
            </a:custGeom>
            <a:ln w="38100">
              <a:solidFill>
                <a:srgbClr val="FFFF00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81"/>
          <p:cNvGrpSpPr/>
          <p:nvPr/>
        </p:nvGrpSpPr>
        <p:grpSpPr>
          <a:xfrm>
            <a:off x="6348413" y="3474244"/>
            <a:ext cx="240903" cy="52387"/>
            <a:chOff x="6348413" y="3779044"/>
            <a:chExt cx="240903" cy="52387"/>
          </a:xfrm>
        </p:grpSpPr>
        <p:sp>
          <p:nvSpPr>
            <p:cNvPr id="163" name="Freeform 162"/>
            <p:cNvSpPr/>
            <p:nvPr/>
          </p:nvSpPr>
          <p:spPr>
            <a:xfrm>
              <a:off x="6348413" y="3779044"/>
              <a:ext cx="121443" cy="7144"/>
            </a:xfrm>
            <a:custGeom>
              <a:avLst/>
              <a:gdLst>
                <a:gd name="connsiteX0" fmla="*/ 0 w 121443"/>
                <a:gd name="connsiteY0" fmla="*/ 0 h 7144"/>
                <a:gd name="connsiteX1" fmla="*/ 121443 w 121443"/>
                <a:gd name="connsiteY1" fmla="*/ 7144 h 7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443" h="7144">
                  <a:moveTo>
                    <a:pt x="0" y="0"/>
                  </a:moveTo>
                  <a:lnTo>
                    <a:pt x="121443" y="7144"/>
                  </a:lnTo>
                </a:path>
              </a:pathLst>
            </a:custGeom>
            <a:ln w="38100">
              <a:solidFill>
                <a:srgbClr val="FFFF00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Freeform 163"/>
            <p:cNvSpPr/>
            <p:nvPr/>
          </p:nvSpPr>
          <p:spPr>
            <a:xfrm>
              <a:off x="6484144" y="3783806"/>
              <a:ext cx="105172" cy="47625"/>
            </a:xfrm>
            <a:custGeom>
              <a:avLst/>
              <a:gdLst>
                <a:gd name="connsiteX0" fmla="*/ 0 w 105172"/>
                <a:gd name="connsiteY0" fmla="*/ 0 h 47625"/>
                <a:gd name="connsiteX1" fmla="*/ 88106 w 105172"/>
                <a:gd name="connsiteY1" fmla="*/ 26194 h 47625"/>
                <a:gd name="connsiteX2" fmla="*/ 102394 w 105172"/>
                <a:gd name="connsiteY2" fmla="*/ 47625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172" h="47625">
                  <a:moveTo>
                    <a:pt x="0" y="0"/>
                  </a:moveTo>
                  <a:cubicBezTo>
                    <a:pt x="35520" y="9128"/>
                    <a:pt x="71040" y="18257"/>
                    <a:pt x="88106" y="26194"/>
                  </a:cubicBezTo>
                  <a:cubicBezTo>
                    <a:pt x="105172" y="34131"/>
                    <a:pt x="103783" y="40878"/>
                    <a:pt x="102394" y="47625"/>
                  </a:cubicBezTo>
                </a:path>
              </a:pathLst>
            </a:custGeom>
            <a:ln w="38100">
              <a:solidFill>
                <a:srgbClr val="FFFF00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83"/>
          <p:cNvGrpSpPr/>
          <p:nvPr/>
        </p:nvGrpSpPr>
        <p:grpSpPr>
          <a:xfrm>
            <a:off x="6591300" y="3481388"/>
            <a:ext cx="607219" cy="111918"/>
            <a:chOff x="6591300" y="3786188"/>
            <a:chExt cx="607219" cy="111918"/>
          </a:xfrm>
        </p:grpSpPr>
        <p:sp>
          <p:nvSpPr>
            <p:cNvPr id="165" name="Freeform 164"/>
            <p:cNvSpPr/>
            <p:nvPr/>
          </p:nvSpPr>
          <p:spPr>
            <a:xfrm>
              <a:off x="6591300" y="3840956"/>
              <a:ext cx="61913" cy="52388"/>
            </a:xfrm>
            <a:custGeom>
              <a:avLst/>
              <a:gdLst>
                <a:gd name="connsiteX0" fmla="*/ 0 w 61913"/>
                <a:gd name="connsiteY0" fmla="*/ 0 h 52388"/>
                <a:gd name="connsiteX1" fmla="*/ 61913 w 61913"/>
                <a:gd name="connsiteY1" fmla="*/ 52388 h 52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1913" h="52388">
                  <a:moveTo>
                    <a:pt x="0" y="0"/>
                  </a:moveTo>
                  <a:lnTo>
                    <a:pt x="61913" y="52388"/>
                  </a:lnTo>
                </a:path>
              </a:pathLst>
            </a:custGeom>
            <a:ln w="38100">
              <a:solidFill>
                <a:srgbClr val="FFFF00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Freeform 165"/>
            <p:cNvSpPr/>
            <p:nvPr/>
          </p:nvSpPr>
          <p:spPr>
            <a:xfrm>
              <a:off x="6653213" y="3895725"/>
              <a:ext cx="107156" cy="2381"/>
            </a:xfrm>
            <a:custGeom>
              <a:avLst/>
              <a:gdLst>
                <a:gd name="connsiteX0" fmla="*/ 0 w 107156"/>
                <a:gd name="connsiteY0" fmla="*/ 0 h 2381"/>
                <a:gd name="connsiteX1" fmla="*/ 107156 w 107156"/>
                <a:gd name="connsiteY1" fmla="*/ 2381 h 2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7156" h="2381">
                  <a:moveTo>
                    <a:pt x="0" y="0"/>
                  </a:moveTo>
                  <a:lnTo>
                    <a:pt x="107156" y="2381"/>
                  </a:lnTo>
                </a:path>
              </a:pathLst>
            </a:custGeom>
            <a:ln w="38100">
              <a:solidFill>
                <a:srgbClr val="FFFF00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Freeform 166"/>
            <p:cNvSpPr/>
            <p:nvPr/>
          </p:nvSpPr>
          <p:spPr>
            <a:xfrm>
              <a:off x="6762750" y="3895725"/>
              <a:ext cx="90488" cy="0"/>
            </a:xfrm>
            <a:custGeom>
              <a:avLst/>
              <a:gdLst>
                <a:gd name="connsiteX0" fmla="*/ 0 w 90488"/>
                <a:gd name="connsiteY0" fmla="*/ 0 h 0"/>
                <a:gd name="connsiteX1" fmla="*/ 90488 w 90488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0488">
                  <a:moveTo>
                    <a:pt x="0" y="0"/>
                  </a:moveTo>
                  <a:lnTo>
                    <a:pt x="90488" y="0"/>
                  </a:lnTo>
                </a:path>
              </a:pathLst>
            </a:custGeom>
            <a:ln w="38100">
              <a:solidFill>
                <a:srgbClr val="FFFF00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Freeform 167"/>
            <p:cNvSpPr/>
            <p:nvPr/>
          </p:nvSpPr>
          <p:spPr>
            <a:xfrm>
              <a:off x="6848475" y="3874294"/>
              <a:ext cx="114300" cy="16669"/>
            </a:xfrm>
            <a:custGeom>
              <a:avLst/>
              <a:gdLst>
                <a:gd name="connsiteX0" fmla="*/ 0 w 114300"/>
                <a:gd name="connsiteY0" fmla="*/ 16669 h 16669"/>
                <a:gd name="connsiteX1" fmla="*/ 114300 w 114300"/>
                <a:gd name="connsiteY1" fmla="*/ 0 h 16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16669">
                  <a:moveTo>
                    <a:pt x="0" y="16669"/>
                  </a:moveTo>
                  <a:lnTo>
                    <a:pt x="114300" y="0"/>
                  </a:lnTo>
                </a:path>
              </a:pathLst>
            </a:custGeom>
            <a:ln w="38100">
              <a:solidFill>
                <a:srgbClr val="FFFF00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Freeform 169"/>
            <p:cNvSpPr/>
            <p:nvPr/>
          </p:nvSpPr>
          <p:spPr>
            <a:xfrm>
              <a:off x="7058025" y="3848100"/>
              <a:ext cx="71438" cy="7144"/>
            </a:xfrm>
            <a:custGeom>
              <a:avLst/>
              <a:gdLst>
                <a:gd name="connsiteX0" fmla="*/ 0 w 71438"/>
                <a:gd name="connsiteY0" fmla="*/ 7144 h 7144"/>
                <a:gd name="connsiteX1" fmla="*/ 71438 w 71438"/>
                <a:gd name="connsiteY1" fmla="*/ 0 h 7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1438" h="7144">
                  <a:moveTo>
                    <a:pt x="0" y="7144"/>
                  </a:moveTo>
                  <a:lnTo>
                    <a:pt x="71438" y="0"/>
                  </a:lnTo>
                </a:path>
              </a:pathLst>
            </a:custGeom>
            <a:ln w="38100">
              <a:solidFill>
                <a:srgbClr val="FFFF00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Freeform 170"/>
            <p:cNvSpPr/>
            <p:nvPr/>
          </p:nvSpPr>
          <p:spPr>
            <a:xfrm>
              <a:off x="7131844" y="3786188"/>
              <a:ext cx="66675" cy="69056"/>
            </a:xfrm>
            <a:custGeom>
              <a:avLst/>
              <a:gdLst>
                <a:gd name="connsiteX0" fmla="*/ 0 w 66675"/>
                <a:gd name="connsiteY0" fmla="*/ 69056 h 69056"/>
                <a:gd name="connsiteX1" fmla="*/ 66675 w 66675"/>
                <a:gd name="connsiteY1" fmla="*/ 0 h 69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6675" h="69056">
                  <a:moveTo>
                    <a:pt x="0" y="69056"/>
                  </a:moveTo>
                  <a:lnTo>
                    <a:pt x="66675" y="0"/>
                  </a:lnTo>
                </a:path>
              </a:pathLst>
            </a:custGeom>
            <a:ln w="38100">
              <a:solidFill>
                <a:srgbClr val="FFFF00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Freeform 171"/>
            <p:cNvSpPr/>
            <p:nvPr/>
          </p:nvSpPr>
          <p:spPr>
            <a:xfrm>
              <a:off x="6965156" y="3855244"/>
              <a:ext cx="92869" cy="16669"/>
            </a:xfrm>
            <a:custGeom>
              <a:avLst/>
              <a:gdLst>
                <a:gd name="connsiteX0" fmla="*/ 0 w 92869"/>
                <a:gd name="connsiteY0" fmla="*/ 16669 h 16669"/>
                <a:gd name="connsiteX1" fmla="*/ 92869 w 92869"/>
                <a:gd name="connsiteY1" fmla="*/ 0 h 16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2869" h="16669">
                  <a:moveTo>
                    <a:pt x="0" y="16669"/>
                  </a:moveTo>
                  <a:lnTo>
                    <a:pt x="92869" y="0"/>
                  </a:lnTo>
                </a:path>
              </a:pathLst>
            </a:custGeom>
            <a:ln w="38100">
              <a:solidFill>
                <a:srgbClr val="FFFF00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9" name="Flowchart: Connector 98"/>
          <p:cNvSpPr/>
          <p:nvPr/>
        </p:nvSpPr>
        <p:spPr>
          <a:xfrm>
            <a:off x="5224467" y="3378991"/>
            <a:ext cx="64800" cy="64800"/>
          </a:xfrm>
          <a:prstGeom prst="flowChartConnector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Flowchart: Connector 99"/>
          <p:cNvSpPr/>
          <p:nvPr/>
        </p:nvSpPr>
        <p:spPr>
          <a:xfrm>
            <a:off x="5319711" y="3464709"/>
            <a:ext cx="76200" cy="76200"/>
          </a:xfrm>
          <a:prstGeom prst="flowChartConnector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Flowchart: Connector 100"/>
          <p:cNvSpPr/>
          <p:nvPr/>
        </p:nvSpPr>
        <p:spPr>
          <a:xfrm>
            <a:off x="5405437" y="3464709"/>
            <a:ext cx="76200" cy="76200"/>
          </a:xfrm>
          <a:prstGeom prst="flowChartConnector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Flowchart: Connector 101"/>
          <p:cNvSpPr/>
          <p:nvPr/>
        </p:nvSpPr>
        <p:spPr>
          <a:xfrm>
            <a:off x="5486400" y="3450428"/>
            <a:ext cx="76200" cy="76200"/>
          </a:xfrm>
          <a:prstGeom prst="flowChartConnector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Flowchart: Connector 102"/>
          <p:cNvSpPr/>
          <p:nvPr/>
        </p:nvSpPr>
        <p:spPr>
          <a:xfrm>
            <a:off x="5576889" y="3459946"/>
            <a:ext cx="76200" cy="76200"/>
          </a:xfrm>
          <a:prstGeom prst="flowChartConnector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Flowchart: Connector 103"/>
          <p:cNvSpPr/>
          <p:nvPr/>
        </p:nvSpPr>
        <p:spPr>
          <a:xfrm>
            <a:off x="5676904" y="3459946"/>
            <a:ext cx="76200" cy="76200"/>
          </a:xfrm>
          <a:prstGeom prst="flowChartConnector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Flowchart: Connector 104"/>
          <p:cNvSpPr/>
          <p:nvPr/>
        </p:nvSpPr>
        <p:spPr>
          <a:xfrm>
            <a:off x="5791200" y="3426613"/>
            <a:ext cx="76200" cy="76200"/>
          </a:xfrm>
          <a:prstGeom prst="flowChartConnector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Flowchart: Connector 105"/>
          <p:cNvSpPr/>
          <p:nvPr/>
        </p:nvSpPr>
        <p:spPr>
          <a:xfrm>
            <a:off x="5924548" y="3440902"/>
            <a:ext cx="76200" cy="76200"/>
          </a:xfrm>
          <a:prstGeom prst="flowChartConnector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Flowchart: Connector 106"/>
          <p:cNvSpPr/>
          <p:nvPr/>
        </p:nvSpPr>
        <p:spPr>
          <a:xfrm>
            <a:off x="6053133" y="3440902"/>
            <a:ext cx="76200" cy="76200"/>
          </a:xfrm>
          <a:prstGeom prst="flowChartConnector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Flowchart: Connector 107"/>
          <p:cNvSpPr/>
          <p:nvPr/>
        </p:nvSpPr>
        <p:spPr>
          <a:xfrm>
            <a:off x="6129333" y="3436139"/>
            <a:ext cx="76200" cy="76200"/>
          </a:xfrm>
          <a:prstGeom prst="flowChartConnector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Flowchart: Connector 109"/>
          <p:cNvSpPr/>
          <p:nvPr/>
        </p:nvSpPr>
        <p:spPr>
          <a:xfrm>
            <a:off x="6300785" y="3438526"/>
            <a:ext cx="76200" cy="76200"/>
          </a:xfrm>
          <a:prstGeom prst="flowChartConnector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Flowchart: Connector 110"/>
          <p:cNvSpPr/>
          <p:nvPr/>
        </p:nvSpPr>
        <p:spPr>
          <a:xfrm>
            <a:off x="6438896" y="3438526"/>
            <a:ext cx="76200" cy="76200"/>
          </a:xfrm>
          <a:prstGeom prst="flowChartConnector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Flowchart: Connector 111"/>
          <p:cNvSpPr/>
          <p:nvPr/>
        </p:nvSpPr>
        <p:spPr>
          <a:xfrm>
            <a:off x="6548437" y="3486148"/>
            <a:ext cx="76200" cy="76200"/>
          </a:xfrm>
          <a:prstGeom prst="flowChartConnector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Flowchart: Connector 112"/>
          <p:cNvSpPr/>
          <p:nvPr/>
        </p:nvSpPr>
        <p:spPr>
          <a:xfrm>
            <a:off x="6619874" y="3548059"/>
            <a:ext cx="76200" cy="76200"/>
          </a:xfrm>
          <a:prstGeom prst="flowChartConnector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Flowchart: Connector 113"/>
          <p:cNvSpPr/>
          <p:nvPr/>
        </p:nvSpPr>
        <p:spPr>
          <a:xfrm>
            <a:off x="6715126" y="3552822"/>
            <a:ext cx="76200" cy="76200"/>
          </a:xfrm>
          <a:prstGeom prst="flowChartConnector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Flowchart: Connector 114"/>
          <p:cNvSpPr/>
          <p:nvPr/>
        </p:nvSpPr>
        <p:spPr>
          <a:xfrm>
            <a:off x="6810370" y="3548067"/>
            <a:ext cx="76200" cy="76200"/>
          </a:xfrm>
          <a:prstGeom prst="flowChartConnector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Flowchart: Connector 115"/>
          <p:cNvSpPr/>
          <p:nvPr/>
        </p:nvSpPr>
        <p:spPr>
          <a:xfrm>
            <a:off x="6915148" y="3533778"/>
            <a:ext cx="76200" cy="76200"/>
          </a:xfrm>
          <a:prstGeom prst="flowChartConnector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Flowchart: Connector 116"/>
          <p:cNvSpPr/>
          <p:nvPr/>
        </p:nvSpPr>
        <p:spPr>
          <a:xfrm>
            <a:off x="7005645" y="3524252"/>
            <a:ext cx="76200" cy="76200"/>
          </a:xfrm>
          <a:prstGeom prst="flowChartConnector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18" name="Flowchart: Connector 117"/>
          <p:cNvSpPr/>
          <p:nvPr/>
        </p:nvSpPr>
        <p:spPr>
          <a:xfrm>
            <a:off x="7096126" y="3509963"/>
            <a:ext cx="76200" cy="76200"/>
          </a:xfrm>
          <a:prstGeom prst="flowChartConnector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Flowchart: Connector 118"/>
          <p:cNvSpPr/>
          <p:nvPr/>
        </p:nvSpPr>
        <p:spPr>
          <a:xfrm>
            <a:off x="7162800" y="3429000"/>
            <a:ext cx="76200" cy="76200"/>
          </a:xfrm>
          <a:prstGeom prst="flowChartConnector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Flowchart: Connector 108"/>
          <p:cNvSpPr/>
          <p:nvPr/>
        </p:nvSpPr>
        <p:spPr>
          <a:xfrm>
            <a:off x="6205541" y="3436139"/>
            <a:ext cx="76200" cy="76200"/>
          </a:xfrm>
          <a:prstGeom prst="flowChartConnector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Connector 14"/>
          <p:cNvSpPr/>
          <p:nvPr/>
        </p:nvSpPr>
        <p:spPr>
          <a:xfrm>
            <a:off x="5173980" y="3276600"/>
            <a:ext cx="76200" cy="76200"/>
          </a:xfrm>
          <a:prstGeom prst="flowChartConnector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85"/>
          <p:cNvGrpSpPr/>
          <p:nvPr/>
        </p:nvGrpSpPr>
        <p:grpSpPr>
          <a:xfrm>
            <a:off x="6226969" y="3145631"/>
            <a:ext cx="169069" cy="330994"/>
            <a:chOff x="6226969" y="3450431"/>
            <a:chExt cx="169069" cy="330994"/>
          </a:xfrm>
        </p:grpSpPr>
        <p:sp>
          <p:nvSpPr>
            <p:cNvPr id="173" name="Freeform 172"/>
            <p:cNvSpPr/>
            <p:nvPr/>
          </p:nvSpPr>
          <p:spPr>
            <a:xfrm>
              <a:off x="6274594" y="3450431"/>
              <a:ext cx="121444" cy="90488"/>
            </a:xfrm>
            <a:custGeom>
              <a:avLst/>
              <a:gdLst>
                <a:gd name="connsiteX0" fmla="*/ 121444 w 121444"/>
                <a:gd name="connsiteY0" fmla="*/ 0 h 90488"/>
                <a:gd name="connsiteX1" fmla="*/ 54769 w 121444"/>
                <a:gd name="connsiteY1" fmla="*/ 16669 h 90488"/>
                <a:gd name="connsiteX2" fmla="*/ 0 w 121444"/>
                <a:gd name="connsiteY2" fmla="*/ 90488 h 90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1444" h="90488">
                  <a:moveTo>
                    <a:pt x="121444" y="0"/>
                  </a:moveTo>
                  <a:cubicBezTo>
                    <a:pt x="98227" y="794"/>
                    <a:pt x="75010" y="1588"/>
                    <a:pt x="54769" y="16669"/>
                  </a:cubicBezTo>
                  <a:cubicBezTo>
                    <a:pt x="34528" y="31750"/>
                    <a:pt x="17264" y="61119"/>
                    <a:pt x="0" y="90488"/>
                  </a:cubicBezTo>
                </a:path>
              </a:pathLst>
            </a:custGeom>
            <a:ln w="28575">
              <a:solidFill>
                <a:srgbClr val="00B0F0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Freeform 173"/>
            <p:cNvSpPr/>
            <p:nvPr/>
          </p:nvSpPr>
          <p:spPr>
            <a:xfrm>
              <a:off x="6226969" y="3695700"/>
              <a:ext cx="26194" cy="85725"/>
            </a:xfrm>
            <a:custGeom>
              <a:avLst/>
              <a:gdLst>
                <a:gd name="connsiteX0" fmla="*/ 26194 w 26194"/>
                <a:gd name="connsiteY0" fmla="*/ 0 h 85725"/>
                <a:gd name="connsiteX1" fmla="*/ 0 w 26194"/>
                <a:gd name="connsiteY1" fmla="*/ 85725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194" h="85725">
                  <a:moveTo>
                    <a:pt x="26194" y="0"/>
                  </a:moveTo>
                  <a:lnTo>
                    <a:pt x="0" y="85725"/>
                  </a:lnTo>
                </a:path>
              </a:pathLst>
            </a:custGeom>
            <a:ln w="28575">
              <a:solidFill>
                <a:srgbClr val="00B0F0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0" name="Flowchart: Connector 119"/>
          <p:cNvSpPr/>
          <p:nvPr/>
        </p:nvSpPr>
        <p:spPr>
          <a:xfrm>
            <a:off x="6393976" y="3107850"/>
            <a:ext cx="76200" cy="76200"/>
          </a:xfrm>
          <a:prstGeom prst="flowChartConnector">
            <a:avLst/>
          </a:prstGeom>
          <a:solidFill>
            <a:srgbClr val="00B0F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Flowchart: Connector 120"/>
          <p:cNvSpPr/>
          <p:nvPr/>
        </p:nvSpPr>
        <p:spPr>
          <a:xfrm>
            <a:off x="6262048" y="3165144"/>
            <a:ext cx="76200" cy="76200"/>
          </a:xfrm>
          <a:prstGeom prst="flowChartConnector">
            <a:avLst/>
          </a:prstGeom>
          <a:solidFill>
            <a:srgbClr val="00B0F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Flowchart: Connector 121"/>
          <p:cNvSpPr/>
          <p:nvPr/>
        </p:nvSpPr>
        <p:spPr>
          <a:xfrm>
            <a:off x="6234111" y="3256128"/>
            <a:ext cx="76200" cy="76200"/>
          </a:xfrm>
          <a:prstGeom prst="flowChartConnector">
            <a:avLst/>
          </a:prstGeom>
          <a:solidFill>
            <a:srgbClr val="00B0F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Flowchart: Connector 122"/>
          <p:cNvSpPr/>
          <p:nvPr/>
        </p:nvSpPr>
        <p:spPr>
          <a:xfrm>
            <a:off x="6217761" y="3339152"/>
            <a:ext cx="76200" cy="76200"/>
          </a:xfrm>
          <a:prstGeom prst="flowChartConnector">
            <a:avLst/>
          </a:prstGeom>
          <a:solidFill>
            <a:srgbClr val="00B0F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Flowchart: Connector 123"/>
          <p:cNvSpPr/>
          <p:nvPr/>
        </p:nvSpPr>
        <p:spPr>
          <a:xfrm>
            <a:off x="6210301" y="3436143"/>
            <a:ext cx="76200" cy="76200"/>
          </a:xfrm>
          <a:prstGeom prst="flowChartConnector">
            <a:avLst/>
          </a:prstGeom>
          <a:solidFill>
            <a:srgbClr val="00B0F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Connector 10"/>
          <p:cNvSpPr/>
          <p:nvPr/>
        </p:nvSpPr>
        <p:spPr>
          <a:xfrm>
            <a:off x="5486400" y="3276600"/>
            <a:ext cx="76200" cy="76200"/>
          </a:xfrm>
          <a:prstGeom prst="flowChartConnector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lowchart: Connector 33"/>
          <p:cNvSpPr/>
          <p:nvPr/>
        </p:nvSpPr>
        <p:spPr>
          <a:xfrm>
            <a:off x="6362700" y="3604260"/>
            <a:ext cx="76200" cy="76200"/>
          </a:xfrm>
          <a:prstGeom prst="flowChartConnector">
            <a:avLst/>
          </a:prstGeom>
          <a:solidFill>
            <a:srgbClr val="333399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TextBox 195"/>
          <p:cNvSpPr txBox="1"/>
          <p:nvPr/>
        </p:nvSpPr>
        <p:spPr>
          <a:xfrm>
            <a:off x="1066800" y="4953001"/>
            <a:ext cx="75438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Subway length </a:t>
            </a:r>
          </a:p>
          <a:p>
            <a:pPr lvl="0">
              <a:lnSpc>
                <a:spcPct val="150000"/>
              </a:lnSpc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       (km)</a:t>
            </a:r>
          </a:p>
          <a:p>
            <a:endParaRPr lang="fr-BE" sz="17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00" name="TextBox 199"/>
          <p:cNvSpPr txBox="1"/>
          <p:nvPr/>
        </p:nvSpPr>
        <p:spPr>
          <a:xfrm>
            <a:off x="2590800" y="5943600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400" b="1" dirty="0" smtClean="0">
                <a:latin typeface="Arial" pitchFamily="34" charset="0"/>
                <a:cs typeface="Arial" pitchFamily="34" charset="0"/>
              </a:rPr>
              <a:t>1999</a:t>
            </a:r>
            <a:endParaRPr lang="fr-BE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1" name="TextBox 200"/>
          <p:cNvSpPr txBox="1"/>
          <p:nvPr/>
        </p:nvSpPr>
        <p:spPr>
          <a:xfrm>
            <a:off x="3276600" y="5943600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400" b="1" dirty="0" smtClean="0">
                <a:latin typeface="Arial" pitchFamily="34" charset="0"/>
                <a:cs typeface="Arial" pitchFamily="34" charset="0"/>
              </a:rPr>
              <a:t>2001</a:t>
            </a:r>
            <a:endParaRPr lang="fr-BE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2" name="TextBox 201"/>
          <p:cNvSpPr txBox="1"/>
          <p:nvPr/>
        </p:nvSpPr>
        <p:spPr>
          <a:xfrm>
            <a:off x="4038600" y="5943600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400" b="1" dirty="0" smtClean="0">
                <a:latin typeface="Arial" pitchFamily="34" charset="0"/>
                <a:cs typeface="Arial" pitchFamily="34" charset="0"/>
              </a:rPr>
              <a:t>2003</a:t>
            </a:r>
            <a:endParaRPr lang="fr-BE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3" name="TextBox 202"/>
          <p:cNvSpPr txBox="1"/>
          <p:nvPr/>
        </p:nvSpPr>
        <p:spPr>
          <a:xfrm>
            <a:off x="4724400" y="5943600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400" b="1" dirty="0" smtClean="0">
                <a:latin typeface="Arial" pitchFamily="34" charset="0"/>
                <a:cs typeface="Arial" pitchFamily="34" charset="0"/>
              </a:rPr>
              <a:t>2005</a:t>
            </a:r>
            <a:endParaRPr lang="fr-BE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4" name="TextBox 203"/>
          <p:cNvSpPr txBox="1"/>
          <p:nvPr/>
        </p:nvSpPr>
        <p:spPr>
          <a:xfrm>
            <a:off x="5486400" y="5943600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400" b="1" dirty="0" smtClean="0">
                <a:latin typeface="Arial" pitchFamily="34" charset="0"/>
                <a:cs typeface="Arial" pitchFamily="34" charset="0"/>
              </a:rPr>
              <a:t>2007</a:t>
            </a:r>
            <a:endParaRPr lang="fr-BE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5" name="TextBox 204"/>
          <p:cNvSpPr txBox="1"/>
          <p:nvPr/>
        </p:nvSpPr>
        <p:spPr>
          <a:xfrm>
            <a:off x="6248400" y="5943600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400" b="1" dirty="0" smtClean="0">
                <a:latin typeface="Arial" pitchFamily="34" charset="0"/>
                <a:cs typeface="Arial" pitchFamily="34" charset="0"/>
              </a:rPr>
              <a:t>2009</a:t>
            </a:r>
            <a:endParaRPr lang="fr-BE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6" name="TextBox 205"/>
          <p:cNvSpPr txBox="1"/>
          <p:nvPr/>
        </p:nvSpPr>
        <p:spPr>
          <a:xfrm>
            <a:off x="7010400" y="5943600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400" b="1" dirty="0" smtClean="0">
                <a:latin typeface="Arial" pitchFamily="34" charset="0"/>
                <a:cs typeface="Arial" pitchFamily="34" charset="0"/>
              </a:rPr>
              <a:t>2011</a:t>
            </a:r>
            <a:endParaRPr lang="fr-BE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7" name="TextBox 206"/>
          <p:cNvSpPr txBox="1"/>
          <p:nvPr/>
        </p:nvSpPr>
        <p:spPr>
          <a:xfrm>
            <a:off x="7772400" y="5943600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400" b="1" dirty="0" smtClean="0">
                <a:latin typeface="Arial" pitchFamily="34" charset="0"/>
                <a:cs typeface="Arial" pitchFamily="34" charset="0"/>
              </a:rPr>
              <a:t>2013</a:t>
            </a:r>
            <a:endParaRPr lang="fr-BE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2" name="TextBox 211"/>
          <p:cNvSpPr txBox="1"/>
          <p:nvPr/>
        </p:nvSpPr>
        <p:spPr>
          <a:xfrm>
            <a:off x="2895600" y="5029200"/>
            <a:ext cx="381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31</a:t>
            </a:r>
          </a:p>
        </p:txBody>
      </p:sp>
      <p:sp>
        <p:nvSpPr>
          <p:cNvPr id="213" name="TextBox 212"/>
          <p:cNvSpPr txBox="1"/>
          <p:nvPr/>
        </p:nvSpPr>
        <p:spPr>
          <a:xfrm>
            <a:off x="3505200" y="5029200"/>
            <a:ext cx="381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40</a:t>
            </a:r>
          </a:p>
        </p:txBody>
      </p:sp>
      <p:sp>
        <p:nvSpPr>
          <p:cNvPr id="214" name="TextBox 213"/>
          <p:cNvSpPr txBox="1"/>
          <p:nvPr/>
        </p:nvSpPr>
        <p:spPr>
          <a:xfrm>
            <a:off x="4267200" y="5029200"/>
            <a:ext cx="381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68</a:t>
            </a:r>
          </a:p>
        </p:txBody>
      </p:sp>
      <p:sp>
        <p:nvSpPr>
          <p:cNvPr id="215" name="TextBox 214"/>
          <p:cNvSpPr txBox="1"/>
          <p:nvPr/>
        </p:nvSpPr>
        <p:spPr>
          <a:xfrm>
            <a:off x="4953000" y="5029200"/>
            <a:ext cx="381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79</a:t>
            </a:r>
          </a:p>
        </p:txBody>
      </p:sp>
      <p:sp>
        <p:nvSpPr>
          <p:cNvPr id="216" name="TextBox 215"/>
          <p:cNvSpPr txBox="1"/>
          <p:nvPr/>
        </p:nvSpPr>
        <p:spPr>
          <a:xfrm>
            <a:off x="5715000" y="5029200"/>
            <a:ext cx="381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89</a:t>
            </a:r>
          </a:p>
        </p:txBody>
      </p:sp>
      <p:sp>
        <p:nvSpPr>
          <p:cNvPr id="221" name="TextBox 220"/>
          <p:cNvSpPr txBox="1"/>
          <p:nvPr/>
        </p:nvSpPr>
        <p:spPr>
          <a:xfrm>
            <a:off x="6477000" y="5029200"/>
            <a:ext cx="381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98</a:t>
            </a:r>
          </a:p>
        </p:txBody>
      </p:sp>
      <p:sp>
        <p:nvSpPr>
          <p:cNvPr id="222" name="TextBox 221"/>
          <p:cNvSpPr txBox="1"/>
          <p:nvPr/>
        </p:nvSpPr>
        <p:spPr>
          <a:xfrm>
            <a:off x="7162800" y="5029200"/>
            <a:ext cx="5715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125</a:t>
            </a:r>
          </a:p>
        </p:txBody>
      </p:sp>
      <p:sp>
        <p:nvSpPr>
          <p:cNvPr id="223" name="TextBox 222"/>
          <p:cNvSpPr txBox="1"/>
          <p:nvPr/>
        </p:nvSpPr>
        <p:spPr>
          <a:xfrm>
            <a:off x="7924800" y="5029200"/>
            <a:ext cx="6096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140</a:t>
            </a:r>
          </a:p>
        </p:txBody>
      </p:sp>
      <p:cxnSp>
        <p:nvCxnSpPr>
          <p:cNvPr id="254" name="Straight Arrow Connector 253"/>
          <p:cNvCxnSpPr/>
          <p:nvPr/>
        </p:nvCxnSpPr>
        <p:spPr>
          <a:xfrm>
            <a:off x="2743200" y="5867400"/>
            <a:ext cx="5867400" cy="1588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Freeform 19"/>
          <p:cNvSpPr/>
          <p:nvPr/>
        </p:nvSpPr>
        <p:spPr>
          <a:xfrm>
            <a:off x="6486525" y="2252125"/>
            <a:ext cx="847725" cy="886363"/>
          </a:xfrm>
          <a:custGeom>
            <a:avLst/>
            <a:gdLst>
              <a:gd name="connsiteX0" fmla="*/ 0 w 847725"/>
              <a:gd name="connsiteY0" fmla="*/ 886363 h 886363"/>
              <a:gd name="connsiteX1" fmla="*/ 119063 w 847725"/>
              <a:gd name="connsiteY1" fmla="*/ 853025 h 886363"/>
              <a:gd name="connsiteX2" fmla="*/ 266700 w 847725"/>
              <a:gd name="connsiteY2" fmla="*/ 781588 h 886363"/>
              <a:gd name="connsiteX3" fmla="*/ 328613 w 847725"/>
              <a:gd name="connsiteY3" fmla="*/ 591088 h 886363"/>
              <a:gd name="connsiteX4" fmla="*/ 381000 w 847725"/>
              <a:gd name="connsiteY4" fmla="*/ 410113 h 886363"/>
              <a:gd name="connsiteX5" fmla="*/ 504825 w 847725"/>
              <a:gd name="connsiteY5" fmla="*/ 248188 h 886363"/>
              <a:gd name="connsiteX6" fmla="*/ 614363 w 847725"/>
              <a:gd name="connsiteY6" fmla="*/ 57688 h 886363"/>
              <a:gd name="connsiteX7" fmla="*/ 671513 w 847725"/>
              <a:gd name="connsiteY7" fmla="*/ 538 h 886363"/>
              <a:gd name="connsiteX8" fmla="*/ 847725 w 847725"/>
              <a:gd name="connsiteY8" fmla="*/ 33875 h 886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7725" h="886363">
                <a:moveTo>
                  <a:pt x="0" y="886363"/>
                </a:moveTo>
                <a:cubicBezTo>
                  <a:pt x="37306" y="878425"/>
                  <a:pt x="74613" y="870487"/>
                  <a:pt x="119063" y="853025"/>
                </a:cubicBezTo>
                <a:cubicBezTo>
                  <a:pt x="163513" y="835563"/>
                  <a:pt x="231775" y="825244"/>
                  <a:pt x="266700" y="781588"/>
                </a:cubicBezTo>
                <a:cubicBezTo>
                  <a:pt x="301625" y="737932"/>
                  <a:pt x="309563" y="653001"/>
                  <a:pt x="328613" y="591088"/>
                </a:cubicBezTo>
                <a:cubicBezTo>
                  <a:pt x="347663" y="529175"/>
                  <a:pt x="351631" y="467263"/>
                  <a:pt x="381000" y="410113"/>
                </a:cubicBezTo>
                <a:cubicBezTo>
                  <a:pt x="410369" y="352963"/>
                  <a:pt x="465931" y="306926"/>
                  <a:pt x="504825" y="248188"/>
                </a:cubicBezTo>
                <a:cubicBezTo>
                  <a:pt x="543719" y="189450"/>
                  <a:pt x="586582" y="98963"/>
                  <a:pt x="614363" y="57688"/>
                </a:cubicBezTo>
                <a:cubicBezTo>
                  <a:pt x="642144" y="16413"/>
                  <a:pt x="632620" y="4507"/>
                  <a:pt x="671513" y="538"/>
                </a:cubicBezTo>
                <a:cubicBezTo>
                  <a:pt x="710406" y="-3431"/>
                  <a:pt x="779065" y="15222"/>
                  <a:pt x="847725" y="33875"/>
                </a:cubicBezTo>
              </a:path>
            </a:pathLst>
          </a:custGeom>
          <a:noFill/>
          <a:ln w="44450">
            <a:solidFill>
              <a:srgbClr val="00B0F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>
            <a:off x="6877050" y="2152650"/>
            <a:ext cx="254000" cy="112559"/>
          </a:xfrm>
          <a:custGeom>
            <a:avLst/>
            <a:gdLst>
              <a:gd name="connsiteX0" fmla="*/ 254000 w 254000"/>
              <a:gd name="connsiteY0" fmla="*/ 82550 h 112559"/>
              <a:gd name="connsiteX1" fmla="*/ 95250 w 254000"/>
              <a:gd name="connsiteY1" fmla="*/ 107950 h 112559"/>
              <a:gd name="connsiteX2" fmla="*/ 0 w 254000"/>
              <a:gd name="connsiteY2" fmla="*/ 0 h 112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4000" h="112559">
                <a:moveTo>
                  <a:pt x="254000" y="82550"/>
                </a:moveTo>
                <a:cubicBezTo>
                  <a:pt x="195791" y="102129"/>
                  <a:pt x="137583" y="121708"/>
                  <a:pt x="95250" y="107950"/>
                </a:cubicBezTo>
                <a:cubicBezTo>
                  <a:pt x="52917" y="94192"/>
                  <a:pt x="26458" y="47096"/>
                  <a:pt x="0" y="0"/>
                </a:cubicBezTo>
              </a:path>
            </a:pathLst>
          </a:custGeom>
          <a:noFill/>
          <a:ln w="44450">
            <a:solidFill>
              <a:srgbClr val="00B0F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 53"/>
          <p:cNvSpPr/>
          <p:nvPr/>
        </p:nvSpPr>
        <p:spPr>
          <a:xfrm>
            <a:off x="5454650" y="3524250"/>
            <a:ext cx="787400" cy="971550"/>
          </a:xfrm>
          <a:custGeom>
            <a:avLst/>
            <a:gdLst>
              <a:gd name="connsiteX0" fmla="*/ 787400 w 787400"/>
              <a:gd name="connsiteY0" fmla="*/ 0 h 971550"/>
              <a:gd name="connsiteX1" fmla="*/ 749300 w 787400"/>
              <a:gd name="connsiteY1" fmla="*/ 171450 h 971550"/>
              <a:gd name="connsiteX2" fmla="*/ 717550 w 787400"/>
              <a:gd name="connsiteY2" fmla="*/ 336550 h 971550"/>
              <a:gd name="connsiteX3" fmla="*/ 654050 w 787400"/>
              <a:gd name="connsiteY3" fmla="*/ 425450 h 971550"/>
              <a:gd name="connsiteX4" fmla="*/ 495300 w 787400"/>
              <a:gd name="connsiteY4" fmla="*/ 654050 h 971550"/>
              <a:gd name="connsiteX5" fmla="*/ 330200 w 787400"/>
              <a:gd name="connsiteY5" fmla="*/ 762000 h 971550"/>
              <a:gd name="connsiteX6" fmla="*/ 101600 w 787400"/>
              <a:gd name="connsiteY6" fmla="*/ 882650 h 971550"/>
              <a:gd name="connsiteX7" fmla="*/ 0 w 787400"/>
              <a:gd name="connsiteY7" fmla="*/ 971550 h 971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7400" h="971550">
                <a:moveTo>
                  <a:pt x="787400" y="0"/>
                </a:moveTo>
                <a:cubicBezTo>
                  <a:pt x="774171" y="57679"/>
                  <a:pt x="760942" y="115358"/>
                  <a:pt x="749300" y="171450"/>
                </a:cubicBezTo>
                <a:cubicBezTo>
                  <a:pt x="737658" y="227542"/>
                  <a:pt x="733425" y="294217"/>
                  <a:pt x="717550" y="336550"/>
                </a:cubicBezTo>
                <a:cubicBezTo>
                  <a:pt x="701675" y="378883"/>
                  <a:pt x="691092" y="372533"/>
                  <a:pt x="654050" y="425450"/>
                </a:cubicBezTo>
                <a:cubicBezTo>
                  <a:pt x="617008" y="478367"/>
                  <a:pt x="549275" y="597958"/>
                  <a:pt x="495300" y="654050"/>
                </a:cubicBezTo>
                <a:cubicBezTo>
                  <a:pt x="441325" y="710142"/>
                  <a:pt x="395817" y="723900"/>
                  <a:pt x="330200" y="762000"/>
                </a:cubicBezTo>
                <a:cubicBezTo>
                  <a:pt x="264583" y="800100"/>
                  <a:pt x="156633" y="847725"/>
                  <a:pt x="101600" y="882650"/>
                </a:cubicBezTo>
                <a:cubicBezTo>
                  <a:pt x="46567" y="917575"/>
                  <a:pt x="23283" y="944562"/>
                  <a:pt x="0" y="971550"/>
                </a:cubicBezTo>
              </a:path>
            </a:pathLst>
          </a:custGeom>
          <a:noFill/>
          <a:ln w="44450">
            <a:solidFill>
              <a:srgbClr val="00B0F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 72"/>
          <p:cNvSpPr/>
          <p:nvPr/>
        </p:nvSpPr>
        <p:spPr>
          <a:xfrm>
            <a:off x="5945943" y="2876550"/>
            <a:ext cx="1121607" cy="997918"/>
          </a:xfrm>
          <a:custGeom>
            <a:avLst/>
            <a:gdLst>
              <a:gd name="connsiteX0" fmla="*/ 67507 w 1121607"/>
              <a:gd name="connsiteY0" fmla="*/ 0 h 997918"/>
              <a:gd name="connsiteX1" fmla="*/ 35757 w 1121607"/>
              <a:gd name="connsiteY1" fmla="*/ 133350 h 997918"/>
              <a:gd name="connsiteX2" fmla="*/ 54807 w 1121607"/>
              <a:gd name="connsiteY2" fmla="*/ 203200 h 997918"/>
              <a:gd name="connsiteX3" fmla="*/ 29407 w 1121607"/>
              <a:gd name="connsiteY3" fmla="*/ 311150 h 997918"/>
              <a:gd name="connsiteX4" fmla="*/ 4007 w 1121607"/>
              <a:gd name="connsiteY4" fmla="*/ 476250 h 997918"/>
              <a:gd name="connsiteX5" fmla="*/ 4007 w 1121607"/>
              <a:gd name="connsiteY5" fmla="*/ 711200 h 997918"/>
              <a:gd name="connsiteX6" fmla="*/ 42107 w 1121607"/>
              <a:gd name="connsiteY6" fmla="*/ 882650 h 997918"/>
              <a:gd name="connsiteX7" fmla="*/ 67507 w 1121607"/>
              <a:gd name="connsiteY7" fmla="*/ 965200 h 997918"/>
              <a:gd name="connsiteX8" fmla="*/ 150057 w 1121607"/>
              <a:gd name="connsiteY8" fmla="*/ 984250 h 997918"/>
              <a:gd name="connsiteX9" fmla="*/ 270707 w 1121607"/>
              <a:gd name="connsiteY9" fmla="*/ 996950 h 997918"/>
              <a:gd name="connsiteX10" fmla="*/ 467557 w 1121607"/>
              <a:gd name="connsiteY10" fmla="*/ 990600 h 997918"/>
              <a:gd name="connsiteX11" fmla="*/ 600907 w 1121607"/>
              <a:gd name="connsiteY11" fmla="*/ 939800 h 997918"/>
              <a:gd name="connsiteX12" fmla="*/ 778707 w 1121607"/>
              <a:gd name="connsiteY12" fmla="*/ 971550 h 997918"/>
              <a:gd name="connsiteX13" fmla="*/ 975557 w 1121607"/>
              <a:gd name="connsiteY13" fmla="*/ 990600 h 997918"/>
              <a:gd name="connsiteX14" fmla="*/ 1121607 w 1121607"/>
              <a:gd name="connsiteY14" fmla="*/ 990600 h 997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21607" h="997918">
                <a:moveTo>
                  <a:pt x="67507" y="0"/>
                </a:moveTo>
                <a:cubicBezTo>
                  <a:pt x="52690" y="49741"/>
                  <a:pt x="37874" y="99483"/>
                  <a:pt x="35757" y="133350"/>
                </a:cubicBezTo>
                <a:cubicBezTo>
                  <a:pt x="33640" y="167217"/>
                  <a:pt x="55865" y="173567"/>
                  <a:pt x="54807" y="203200"/>
                </a:cubicBezTo>
                <a:cubicBezTo>
                  <a:pt x="53749" y="232833"/>
                  <a:pt x="37874" y="265642"/>
                  <a:pt x="29407" y="311150"/>
                </a:cubicBezTo>
                <a:cubicBezTo>
                  <a:pt x="20940" y="356658"/>
                  <a:pt x="8240" y="409575"/>
                  <a:pt x="4007" y="476250"/>
                </a:cubicBezTo>
                <a:cubicBezTo>
                  <a:pt x="-226" y="542925"/>
                  <a:pt x="-2343" y="643467"/>
                  <a:pt x="4007" y="711200"/>
                </a:cubicBezTo>
                <a:cubicBezTo>
                  <a:pt x="10357" y="778933"/>
                  <a:pt x="31524" y="840317"/>
                  <a:pt x="42107" y="882650"/>
                </a:cubicBezTo>
                <a:cubicBezTo>
                  <a:pt x="52690" y="924983"/>
                  <a:pt x="49515" y="948267"/>
                  <a:pt x="67507" y="965200"/>
                </a:cubicBezTo>
                <a:cubicBezTo>
                  <a:pt x="85499" y="982133"/>
                  <a:pt x="116190" y="978958"/>
                  <a:pt x="150057" y="984250"/>
                </a:cubicBezTo>
                <a:cubicBezTo>
                  <a:pt x="183924" y="989542"/>
                  <a:pt x="217790" y="995892"/>
                  <a:pt x="270707" y="996950"/>
                </a:cubicBezTo>
                <a:cubicBezTo>
                  <a:pt x="323624" y="998008"/>
                  <a:pt x="412524" y="1000125"/>
                  <a:pt x="467557" y="990600"/>
                </a:cubicBezTo>
                <a:cubicBezTo>
                  <a:pt x="522590" y="981075"/>
                  <a:pt x="549049" y="942975"/>
                  <a:pt x="600907" y="939800"/>
                </a:cubicBezTo>
                <a:cubicBezTo>
                  <a:pt x="652765" y="936625"/>
                  <a:pt x="716265" y="963083"/>
                  <a:pt x="778707" y="971550"/>
                </a:cubicBezTo>
                <a:cubicBezTo>
                  <a:pt x="841149" y="980017"/>
                  <a:pt x="918407" y="987425"/>
                  <a:pt x="975557" y="990600"/>
                </a:cubicBezTo>
                <a:cubicBezTo>
                  <a:pt x="1032707" y="993775"/>
                  <a:pt x="1077157" y="992187"/>
                  <a:pt x="1121607" y="990600"/>
                </a:cubicBezTo>
              </a:path>
            </a:pathLst>
          </a:custGeom>
          <a:noFill/>
          <a:ln w="44450">
            <a:solidFill>
              <a:srgbClr val="E907B9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Freeform 128"/>
          <p:cNvSpPr/>
          <p:nvPr/>
        </p:nvSpPr>
        <p:spPr>
          <a:xfrm>
            <a:off x="5848350" y="3295623"/>
            <a:ext cx="882650" cy="850927"/>
          </a:xfrm>
          <a:custGeom>
            <a:avLst/>
            <a:gdLst>
              <a:gd name="connsiteX0" fmla="*/ 882650 w 882650"/>
              <a:gd name="connsiteY0" fmla="*/ 850927 h 850927"/>
              <a:gd name="connsiteX1" fmla="*/ 800100 w 882650"/>
              <a:gd name="connsiteY1" fmla="*/ 660427 h 850927"/>
              <a:gd name="connsiteX2" fmla="*/ 819150 w 882650"/>
              <a:gd name="connsiteY2" fmla="*/ 387377 h 850927"/>
              <a:gd name="connsiteX3" fmla="*/ 819150 w 882650"/>
              <a:gd name="connsiteY3" fmla="*/ 82577 h 850927"/>
              <a:gd name="connsiteX4" fmla="*/ 717550 w 882650"/>
              <a:gd name="connsiteY4" fmla="*/ 19077 h 850927"/>
              <a:gd name="connsiteX5" fmla="*/ 501650 w 882650"/>
              <a:gd name="connsiteY5" fmla="*/ 31777 h 850927"/>
              <a:gd name="connsiteX6" fmla="*/ 298450 w 882650"/>
              <a:gd name="connsiteY6" fmla="*/ 27 h 850927"/>
              <a:gd name="connsiteX7" fmla="*/ 107950 w 882650"/>
              <a:gd name="connsiteY7" fmla="*/ 38127 h 850927"/>
              <a:gd name="connsiteX8" fmla="*/ 0 w 882650"/>
              <a:gd name="connsiteY8" fmla="*/ 27 h 850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2650" h="850927">
                <a:moveTo>
                  <a:pt x="882650" y="850927"/>
                </a:moveTo>
                <a:cubicBezTo>
                  <a:pt x="846666" y="794306"/>
                  <a:pt x="810683" y="737685"/>
                  <a:pt x="800100" y="660427"/>
                </a:cubicBezTo>
                <a:cubicBezTo>
                  <a:pt x="789517" y="583169"/>
                  <a:pt x="815975" y="483685"/>
                  <a:pt x="819150" y="387377"/>
                </a:cubicBezTo>
                <a:cubicBezTo>
                  <a:pt x="822325" y="291069"/>
                  <a:pt x="836083" y="143960"/>
                  <a:pt x="819150" y="82577"/>
                </a:cubicBezTo>
                <a:cubicBezTo>
                  <a:pt x="802217" y="21194"/>
                  <a:pt x="770467" y="27544"/>
                  <a:pt x="717550" y="19077"/>
                </a:cubicBezTo>
                <a:cubicBezTo>
                  <a:pt x="664633" y="10610"/>
                  <a:pt x="571500" y="34952"/>
                  <a:pt x="501650" y="31777"/>
                </a:cubicBezTo>
                <a:cubicBezTo>
                  <a:pt x="431800" y="28602"/>
                  <a:pt x="364067" y="-1031"/>
                  <a:pt x="298450" y="27"/>
                </a:cubicBezTo>
                <a:cubicBezTo>
                  <a:pt x="232833" y="1085"/>
                  <a:pt x="157692" y="38127"/>
                  <a:pt x="107950" y="38127"/>
                </a:cubicBezTo>
                <a:cubicBezTo>
                  <a:pt x="58208" y="38127"/>
                  <a:pt x="29104" y="19077"/>
                  <a:pt x="0" y="27"/>
                </a:cubicBezTo>
              </a:path>
            </a:pathLst>
          </a:custGeom>
          <a:noFill/>
          <a:ln w="44450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6565106" cy="1249362"/>
          </a:xfrm>
        </p:spPr>
        <p:txBody>
          <a:bodyPr>
            <a:normAutofit/>
          </a:bodyPr>
          <a:lstStyle/>
          <a:p>
            <a:r>
              <a:rPr lang="en-US" spc="300" dirty="0" smtClean="0">
                <a:solidFill>
                  <a:srgbClr val="80197F"/>
                </a:solidFill>
              </a:rPr>
              <a:t>TEHRAN: public transport development</a:t>
            </a:r>
            <a:endParaRPr lang="en-US" spc="300" dirty="0"/>
          </a:p>
        </p:txBody>
      </p:sp>
      <p:sp>
        <p:nvSpPr>
          <p:cNvPr id="186" name="Прямоугольник 185"/>
          <p:cNvSpPr/>
          <p:nvPr/>
        </p:nvSpPr>
        <p:spPr>
          <a:xfrm>
            <a:off x="3238500" y="927100"/>
            <a:ext cx="20955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300" spc="300" dirty="0" smtClean="0">
                <a:solidFill>
                  <a:srgbClr val="80197F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en-US" sz="2300" spc="300" dirty="0" smtClean="0">
                <a:solidFill>
                  <a:srgbClr val="80197F"/>
                </a:solidFill>
                <a:latin typeface="Arial" pitchFamily="34" charset="0"/>
                <a:cs typeface="Arial" pitchFamily="34" charset="0"/>
              </a:rPr>
              <a:t> Subway</a:t>
            </a:r>
            <a:endParaRPr lang="en-US" sz="23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4" dur="1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2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7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4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900"/>
                            </p:stCondLst>
                            <p:childTnLst>
                              <p:par>
                                <p:cTn id="1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13400"/>
                            </p:stCondLst>
                            <p:childTnLst>
                              <p:par>
                                <p:cTn id="1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14400"/>
                            </p:stCondLst>
                            <p:childTnLst>
                              <p:par>
                                <p:cTn id="2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22" presetClass="entr" presetSubtype="4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15800"/>
                            </p:stCondLst>
                            <p:childTnLst>
                              <p:par>
                                <p:cTn id="2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6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6800"/>
                            </p:stCondLst>
                            <p:childTnLst>
                              <p:par>
                                <p:cTn id="2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10" presetClass="entr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4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0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6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9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2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5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8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3"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6"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18300"/>
                            </p:stCondLst>
                            <p:childTnLst>
                              <p:par>
                                <p:cTn id="3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0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6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9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8"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1"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>
                            <p:stCondLst>
                              <p:cond delay="19300"/>
                            </p:stCondLst>
                            <p:childTnLst>
                              <p:par>
                                <p:cTn id="3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4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7" grpId="0" animBg="1"/>
      <p:bldP spid="16" grpId="0" animBg="1"/>
      <p:bldP spid="26" grpId="0" animBg="1"/>
      <p:bldP spid="28" grpId="0" animBg="1"/>
      <p:bldP spid="30" grpId="0" animBg="1"/>
      <p:bldP spid="31" grpId="0" animBg="1"/>
      <p:bldP spid="32" grpId="0" animBg="1"/>
      <p:bldP spid="33" grpId="0" animBg="1"/>
      <p:bldP spid="35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37" grpId="0" animBg="1"/>
      <p:bldP spid="29" grpId="0" animBg="1"/>
      <p:bldP spid="149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5" grpId="0" animBg="1"/>
      <p:bldP spid="86" grpId="0" animBg="1"/>
      <p:bldP spid="87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88" grpId="0" animBg="1"/>
      <p:bldP spid="84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10" grpId="0" animBg="1"/>
      <p:bldP spid="110" grpId="1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09" grpId="0" animBg="1"/>
      <p:bldP spid="15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1" grpId="0" animBg="1"/>
      <p:bldP spid="34" grpId="0" animBg="1"/>
      <p:bldP spid="196" grpId="0"/>
      <p:bldP spid="200" grpId="0"/>
      <p:bldP spid="201" grpId="0"/>
      <p:bldP spid="202" grpId="0"/>
      <p:bldP spid="203" grpId="0"/>
      <p:bldP spid="204" grpId="0"/>
      <p:bldP spid="205" grpId="0"/>
      <p:bldP spid="206" grpId="0"/>
      <p:bldP spid="207" grpId="0"/>
      <p:bldP spid="212" grpId="0"/>
      <p:bldP spid="213" grpId="0"/>
      <p:bldP spid="214" grpId="0"/>
      <p:bldP spid="215" grpId="0"/>
      <p:bldP spid="216" grpId="0"/>
      <p:bldP spid="221" grpId="0"/>
      <p:bldP spid="222" grpId="0"/>
      <p:bldP spid="223" grpId="0"/>
      <p:bldP spid="20" grpId="0" animBg="1"/>
      <p:bldP spid="36" grpId="0" animBg="1"/>
      <p:bldP spid="54" grpId="0" animBg="1"/>
      <p:bldP spid="73" grpId="0" animBg="1"/>
      <p:bldP spid="129" grpId="0" animBg="1"/>
      <p:bldP spid="18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18"/>
          <p:cNvSpPr/>
          <p:nvPr/>
        </p:nvSpPr>
        <p:spPr>
          <a:xfrm>
            <a:off x="2118360" y="2331720"/>
            <a:ext cx="106680" cy="53340"/>
          </a:xfrm>
          <a:custGeom>
            <a:avLst/>
            <a:gdLst>
              <a:gd name="connsiteX0" fmla="*/ 0 w 106680"/>
              <a:gd name="connsiteY0" fmla="*/ 0 h 53340"/>
              <a:gd name="connsiteX1" fmla="*/ 106680 w 106680"/>
              <a:gd name="connsiteY1" fmla="*/ 53340 h 53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6680" h="53340">
                <a:moveTo>
                  <a:pt x="0" y="0"/>
                </a:moveTo>
                <a:cubicBezTo>
                  <a:pt x="42545" y="19685"/>
                  <a:pt x="85090" y="39370"/>
                  <a:pt x="106680" y="53340"/>
                </a:cubicBez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676400"/>
            <a:ext cx="7562850" cy="3233292"/>
          </a:xfrm>
          <a:prstGeom prst="rect">
            <a:avLst/>
          </a:prstGeom>
          <a:ln w="127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2" name="Group 175"/>
          <p:cNvGrpSpPr/>
          <p:nvPr/>
        </p:nvGrpSpPr>
        <p:grpSpPr>
          <a:xfrm>
            <a:off x="2270760" y="2415540"/>
            <a:ext cx="3253740" cy="919480"/>
            <a:chOff x="2270760" y="2720340"/>
            <a:chExt cx="3253740" cy="919480"/>
          </a:xfrm>
        </p:grpSpPr>
        <p:sp>
          <p:nvSpPr>
            <p:cNvPr id="22" name="Freeform 21"/>
            <p:cNvSpPr/>
            <p:nvPr/>
          </p:nvSpPr>
          <p:spPr>
            <a:xfrm>
              <a:off x="2270760" y="2720340"/>
              <a:ext cx="2385060" cy="906780"/>
            </a:xfrm>
            <a:custGeom>
              <a:avLst/>
              <a:gdLst>
                <a:gd name="connsiteX0" fmla="*/ 0 w 2385060"/>
                <a:gd name="connsiteY0" fmla="*/ 0 h 906780"/>
                <a:gd name="connsiteX1" fmla="*/ 160020 w 2385060"/>
                <a:gd name="connsiteY1" fmla="*/ 83820 h 906780"/>
                <a:gd name="connsiteX2" fmla="*/ 350520 w 2385060"/>
                <a:gd name="connsiteY2" fmla="*/ 251460 h 906780"/>
                <a:gd name="connsiteX3" fmla="*/ 556260 w 2385060"/>
                <a:gd name="connsiteY3" fmla="*/ 388620 h 906780"/>
                <a:gd name="connsiteX4" fmla="*/ 624840 w 2385060"/>
                <a:gd name="connsiteY4" fmla="*/ 403860 h 906780"/>
                <a:gd name="connsiteX5" fmla="*/ 670560 w 2385060"/>
                <a:gd name="connsiteY5" fmla="*/ 434340 h 906780"/>
                <a:gd name="connsiteX6" fmla="*/ 739140 w 2385060"/>
                <a:gd name="connsiteY6" fmla="*/ 480060 h 906780"/>
                <a:gd name="connsiteX7" fmla="*/ 838200 w 2385060"/>
                <a:gd name="connsiteY7" fmla="*/ 525780 h 906780"/>
                <a:gd name="connsiteX8" fmla="*/ 1028700 w 2385060"/>
                <a:gd name="connsiteY8" fmla="*/ 548640 h 906780"/>
                <a:gd name="connsiteX9" fmla="*/ 1264920 w 2385060"/>
                <a:gd name="connsiteY9" fmla="*/ 510540 h 906780"/>
                <a:gd name="connsiteX10" fmla="*/ 1440180 w 2385060"/>
                <a:gd name="connsiteY10" fmla="*/ 571500 h 906780"/>
                <a:gd name="connsiteX11" fmla="*/ 1813560 w 2385060"/>
                <a:gd name="connsiteY11" fmla="*/ 739140 h 906780"/>
                <a:gd name="connsiteX12" fmla="*/ 2026920 w 2385060"/>
                <a:gd name="connsiteY12" fmla="*/ 838200 h 906780"/>
                <a:gd name="connsiteX13" fmla="*/ 2209800 w 2385060"/>
                <a:gd name="connsiteY13" fmla="*/ 853440 h 906780"/>
                <a:gd name="connsiteX14" fmla="*/ 2385060 w 2385060"/>
                <a:gd name="connsiteY14" fmla="*/ 906780 h 906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385060" h="906780">
                  <a:moveTo>
                    <a:pt x="0" y="0"/>
                  </a:moveTo>
                  <a:cubicBezTo>
                    <a:pt x="50800" y="20955"/>
                    <a:pt x="101600" y="41910"/>
                    <a:pt x="160020" y="83820"/>
                  </a:cubicBezTo>
                  <a:cubicBezTo>
                    <a:pt x="218440" y="125730"/>
                    <a:pt x="284480" y="200660"/>
                    <a:pt x="350520" y="251460"/>
                  </a:cubicBezTo>
                  <a:cubicBezTo>
                    <a:pt x="416560" y="302260"/>
                    <a:pt x="510540" y="363220"/>
                    <a:pt x="556260" y="388620"/>
                  </a:cubicBezTo>
                  <a:cubicBezTo>
                    <a:pt x="601980" y="414020"/>
                    <a:pt x="605790" y="396240"/>
                    <a:pt x="624840" y="403860"/>
                  </a:cubicBezTo>
                  <a:cubicBezTo>
                    <a:pt x="643890" y="411480"/>
                    <a:pt x="670560" y="434340"/>
                    <a:pt x="670560" y="434340"/>
                  </a:cubicBezTo>
                  <a:cubicBezTo>
                    <a:pt x="689610" y="447040"/>
                    <a:pt x="711200" y="464820"/>
                    <a:pt x="739140" y="480060"/>
                  </a:cubicBezTo>
                  <a:cubicBezTo>
                    <a:pt x="767080" y="495300"/>
                    <a:pt x="789940" y="514350"/>
                    <a:pt x="838200" y="525780"/>
                  </a:cubicBezTo>
                  <a:cubicBezTo>
                    <a:pt x="886460" y="537210"/>
                    <a:pt x="957580" y="551180"/>
                    <a:pt x="1028700" y="548640"/>
                  </a:cubicBezTo>
                  <a:cubicBezTo>
                    <a:pt x="1099820" y="546100"/>
                    <a:pt x="1196340" y="506730"/>
                    <a:pt x="1264920" y="510540"/>
                  </a:cubicBezTo>
                  <a:cubicBezTo>
                    <a:pt x="1333500" y="514350"/>
                    <a:pt x="1348740" y="533400"/>
                    <a:pt x="1440180" y="571500"/>
                  </a:cubicBezTo>
                  <a:cubicBezTo>
                    <a:pt x="1531620" y="609600"/>
                    <a:pt x="1813560" y="739140"/>
                    <a:pt x="1813560" y="739140"/>
                  </a:cubicBezTo>
                  <a:cubicBezTo>
                    <a:pt x="1911350" y="783590"/>
                    <a:pt x="1960880" y="819150"/>
                    <a:pt x="2026920" y="838200"/>
                  </a:cubicBezTo>
                  <a:cubicBezTo>
                    <a:pt x="2092960" y="857250"/>
                    <a:pt x="2150110" y="842010"/>
                    <a:pt x="2209800" y="853440"/>
                  </a:cubicBezTo>
                  <a:cubicBezTo>
                    <a:pt x="2269490" y="864870"/>
                    <a:pt x="2327275" y="885825"/>
                    <a:pt x="2385060" y="906780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4648200" y="3604260"/>
              <a:ext cx="350520" cy="35560"/>
            </a:xfrm>
            <a:custGeom>
              <a:avLst/>
              <a:gdLst>
                <a:gd name="connsiteX0" fmla="*/ 0 w 350520"/>
                <a:gd name="connsiteY0" fmla="*/ 30480 h 35560"/>
                <a:gd name="connsiteX1" fmla="*/ 160020 w 350520"/>
                <a:gd name="connsiteY1" fmla="*/ 30480 h 35560"/>
                <a:gd name="connsiteX2" fmla="*/ 350520 w 350520"/>
                <a:gd name="connsiteY2" fmla="*/ 0 h 35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0520" h="35560">
                  <a:moveTo>
                    <a:pt x="0" y="30480"/>
                  </a:moveTo>
                  <a:cubicBezTo>
                    <a:pt x="50800" y="33020"/>
                    <a:pt x="101600" y="35560"/>
                    <a:pt x="160020" y="30480"/>
                  </a:cubicBezTo>
                  <a:cubicBezTo>
                    <a:pt x="218440" y="25400"/>
                    <a:pt x="284480" y="12700"/>
                    <a:pt x="350520" y="0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5021580" y="3611880"/>
              <a:ext cx="198120" cy="15240"/>
            </a:xfrm>
            <a:custGeom>
              <a:avLst/>
              <a:gdLst>
                <a:gd name="connsiteX0" fmla="*/ 0 w 198120"/>
                <a:gd name="connsiteY0" fmla="*/ 15240 h 15240"/>
                <a:gd name="connsiteX1" fmla="*/ 198120 w 198120"/>
                <a:gd name="connsiteY1" fmla="*/ 0 h 15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8120" h="15240">
                  <a:moveTo>
                    <a:pt x="0" y="15240"/>
                  </a:moveTo>
                  <a:lnTo>
                    <a:pt x="198120" y="0"/>
                  </a:ln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5242560" y="3611880"/>
              <a:ext cx="281940" cy="0"/>
            </a:xfrm>
            <a:custGeom>
              <a:avLst/>
              <a:gdLst>
                <a:gd name="connsiteX0" fmla="*/ 0 w 281940"/>
                <a:gd name="connsiteY0" fmla="*/ 0 h 0"/>
                <a:gd name="connsiteX1" fmla="*/ 281940 w 28194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1940">
                  <a:moveTo>
                    <a:pt x="0" y="0"/>
                  </a:moveTo>
                  <a:lnTo>
                    <a:pt x="281940" y="0"/>
                  </a:ln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Flowchart: Connector 17"/>
          <p:cNvSpPr/>
          <p:nvPr/>
        </p:nvSpPr>
        <p:spPr>
          <a:xfrm>
            <a:off x="2209800" y="2362200"/>
            <a:ext cx="76200" cy="76200"/>
          </a:xfrm>
          <a:prstGeom prst="flowChartConnector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owchart: Connector 16"/>
          <p:cNvSpPr/>
          <p:nvPr/>
        </p:nvSpPr>
        <p:spPr>
          <a:xfrm>
            <a:off x="4610100" y="3291840"/>
            <a:ext cx="72000" cy="72000"/>
          </a:xfrm>
          <a:prstGeom prst="flowChartConnector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Connector 15"/>
          <p:cNvSpPr/>
          <p:nvPr/>
        </p:nvSpPr>
        <p:spPr>
          <a:xfrm>
            <a:off x="4953000" y="3276600"/>
            <a:ext cx="76200" cy="76200"/>
          </a:xfrm>
          <a:prstGeom prst="flowChartConnector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177"/>
          <p:cNvGrpSpPr/>
          <p:nvPr/>
        </p:nvGrpSpPr>
        <p:grpSpPr>
          <a:xfrm>
            <a:off x="5526881" y="3304381"/>
            <a:ext cx="873919" cy="343694"/>
            <a:chOff x="5526881" y="3609181"/>
            <a:chExt cx="873919" cy="343694"/>
          </a:xfrm>
        </p:grpSpPr>
        <p:sp>
          <p:nvSpPr>
            <p:cNvPr id="50" name="Freeform 49"/>
            <p:cNvSpPr/>
            <p:nvPr/>
          </p:nvSpPr>
          <p:spPr>
            <a:xfrm>
              <a:off x="5526881" y="3609181"/>
              <a:ext cx="97632" cy="26988"/>
            </a:xfrm>
            <a:custGeom>
              <a:avLst/>
              <a:gdLst>
                <a:gd name="connsiteX0" fmla="*/ 0 w 97632"/>
                <a:gd name="connsiteY0" fmla="*/ 7938 h 26988"/>
                <a:gd name="connsiteX1" fmla="*/ 52388 w 97632"/>
                <a:gd name="connsiteY1" fmla="*/ 3175 h 26988"/>
                <a:gd name="connsiteX2" fmla="*/ 97632 w 97632"/>
                <a:gd name="connsiteY2" fmla="*/ 26988 h 26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632" h="26988">
                  <a:moveTo>
                    <a:pt x="0" y="7938"/>
                  </a:moveTo>
                  <a:cubicBezTo>
                    <a:pt x="18058" y="3969"/>
                    <a:pt x="36116" y="0"/>
                    <a:pt x="52388" y="3175"/>
                  </a:cubicBezTo>
                  <a:cubicBezTo>
                    <a:pt x="68660" y="6350"/>
                    <a:pt x="83146" y="16669"/>
                    <a:pt x="97632" y="26988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5624513" y="3636169"/>
              <a:ext cx="83343" cy="83344"/>
            </a:xfrm>
            <a:custGeom>
              <a:avLst/>
              <a:gdLst>
                <a:gd name="connsiteX0" fmla="*/ 0 w 83343"/>
                <a:gd name="connsiteY0" fmla="*/ 0 h 83344"/>
                <a:gd name="connsiteX1" fmla="*/ 83343 w 83343"/>
                <a:gd name="connsiteY1" fmla="*/ 83344 h 83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3343" h="83344">
                  <a:moveTo>
                    <a:pt x="0" y="0"/>
                  </a:moveTo>
                  <a:lnTo>
                    <a:pt x="83343" y="83344"/>
                  </a:ln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5717381" y="3726656"/>
              <a:ext cx="97632" cy="57150"/>
            </a:xfrm>
            <a:custGeom>
              <a:avLst/>
              <a:gdLst>
                <a:gd name="connsiteX0" fmla="*/ 0 w 97632"/>
                <a:gd name="connsiteY0" fmla="*/ 0 h 57150"/>
                <a:gd name="connsiteX1" fmla="*/ 97632 w 97632"/>
                <a:gd name="connsiteY1" fmla="*/ 57150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7632" h="57150">
                  <a:moveTo>
                    <a:pt x="0" y="0"/>
                  </a:moveTo>
                  <a:lnTo>
                    <a:pt x="97632" y="57150"/>
                  </a:ln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 52"/>
            <p:cNvSpPr/>
            <p:nvPr/>
          </p:nvSpPr>
          <p:spPr>
            <a:xfrm>
              <a:off x="5819775" y="3786188"/>
              <a:ext cx="157163" cy="66675"/>
            </a:xfrm>
            <a:custGeom>
              <a:avLst/>
              <a:gdLst>
                <a:gd name="connsiteX0" fmla="*/ 0 w 157163"/>
                <a:gd name="connsiteY0" fmla="*/ 0 h 66675"/>
                <a:gd name="connsiteX1" fmla="*/ 66675 w 157163"/>
                <a:gd name="connsiteY1" fmla="*/ 35718 h 66675"/>
                <a:gd name="connsiteX2" fmla="*/ 157163 w 157163"/>
                <a:gd name="connsiteY2" fmla="*/ 66675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7163" h="66675">
                  <a:moveTo>
                    <a:pt x="0" y="0"/>
                  </a:moveTo>
                  <a:cubicBezTo>
                    <a:pt x="20240" y="12303"/>
                    <a:pt x="40481" y="24606"/>
                    <a:pt x="66675" y="35718"/>
                  </a:cubicBezTo>
                  <a:cubicBezTo>
                    <a:pt x="92869" y="46830"/>
                    <a:pt x="125016" y="56752"/>
                    <a:pt x="157163" y="66675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>
              <a:off x="5986463" y="3855244"/>
              <a:ext cx="140493" cy="54769"/>
            </a:xfrm>
            <a:custGeom>
              <a:avLst/>
              <a:gdLst>
                <a:gd name="connsiteX0" fmla="*/ 0 w 140493"/>
                <a:gd name="connsiteY0" fmla="*/ 0 h 54769"/>
                <a:gd name="connsiteX1" fmla="*/ 52387 w 140493"/>
                <a:gd name="connsiteY1" fmla="*/ 35719 h 54769"/>
                <a:gd name="connsiteX2" fmla="*/ 140493 w 140493"/>
                <a:gd name="connsiteY2" fmla="*/ 54769 h 54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0493" h="54769">
                  <a:moveTo>
                    <a:pt x="0" y="0"/>
                  </a:moveTo>
                  <a:cubicBezTo>
                    <a:pt x="14486" y="13295"/>
                    <a:pt x="28972" y="26591"/>
                    <a:pt x="52387" y="35719"/>
                  </a:cubicBezTo>
                  <a:cubicBezTo>
                    <a:pt x="75802" y="44847"/>
                    <a:pt x="108147" y="49808"/>
                    <a:pt x="140493" y="54769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 55"/>
            <p:cNvSpPr/>
            <p:nvPr/>
          </p:nvSpPr>
          <p:spPr>
            <a:xfrm>
              <a:off x="6136481" y="3914775"/>
              <a:ext cx="66675" cy="16669"/>
            </a:xfrm>
            <a:custGeom>
              <a:avLst/>
              <a:gdLst>
                <a:gd name="connsiteX0" fmla="*/ 0 w 66675"/>
                <a:gd name="connsiteY0" fmla="*/ 0 h 16669"/>
                <a:gd name="connsiteX1" fmla="*/ 66675 w 66675"/>
                <a:gd name="connsiteY1" fmla="*/ 16669 h 16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6675" h="16669">
                  <a:moveTo>
                    <a:pt x="0" y="0"/>
                  </a:moveTo>
                  <a:cubicBezTo>
                    <a:pt x="22225" y="5556"/>
                    <a:pt x="55563" y="14685"/>
                    <a:pt x="66675" y="16669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6210300" y="3936206"/>
              <a:ext cx="107156" cy="11907"/>
            </a:xfrm>
            <a:custGeom>
              <a:avLst/>
              <a:gdLst>
                <a:gd name="connsiteX0" fmla="*/ 0 w 107156"/>
                <a:gd name="connsiteY0" fmla="*/ 0 h 11907"/>
                <a:gd name="connsiteX1" fmla="*/ 107156 w 107156"/>
                <a:gd name="connsiteY1" fmla="*/ 11907 h 11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7156" h="11907">
                  <a:moveTo>
                    <a:pt x="0" y="0"/>
                  </a:moveTo>
                  <a:lnTo>
                    <a:pt x="107156" y="11907"/>
                  </a:ln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>
              <a:off x="6326981" y="3948113"/>
              <a:ext cx="73819" cy="4762"/>
            </a:xfrm>
            <a:custGeom>
              <a:avLst/>
              <a:gdLst>
                <a:gd name="connsiteX0" fmla="*/ 0 w 73819"/>
                <a:gd name="connsiteY0" fmla="*/ 4762 h 4762"/>
                <a:gd name="connsiteX1" fmla="*/ 73819 w 73819"/>
                <a:gd name="connsiteY1" fmla="*/ 0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819" h="4762">
                  <a:moveTo>
                    <a:pt x="0" y="4762"/>
                  </a:moveTo>
                  <a:lnTo>
                    <a:pt x="73819" y="0"/>
                  </a:ln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180"/>
          <p:cNvGrpSpPr/>
          <p:nvPr/>
        </p:nvGrpSpPr>
        <p:grpSpPr>
          <a:xfrm>
            <a:off x="6405563" y="3079354"/>
            <a:ext cx="1585912" cy="568721"/>
            <a:chOff x="6405563" y="3384154"/>
            <a:chExt cx="1585912" cy="568721"/>
          </a:xfrm>
        </p:grpSpPr>
        <p:sp>
          <p:nvSpPr>
            <p:cNvPr id="59" name="Freeform 58"/>
            <p:cNvSpPr/>
            <p:nvPr/>
          </p:nvSpPr>
          <p:spPr>
            <a:xfrm>
              <a:off x="6405563" y="3893344"/>
              <a:ext cx="97631" cy="59531"/>
            </a:xfrm>
            <a:custGeom>
              <a:avLst/>
              <a:gdLst>
                <a:gd name="connsiteX0" fmla="*/ 0 w 97631"/>
                <a:gd name="connsiteY0" fmla="*/ 59531 h 59531"/>
                <a:gd name="connsiteX1" fmla="*/ 52387 w 97631"/>
                <a:gd name="connsiteY1" fmla="*/ 30956 h 59531"/>
                <a:gd name="connsiteX2" fmla="*/ 97631 w 97631"/>
                <a:gd name="connsiteY2" fmla="*/ 0 h 59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631" h="59531">
                  <a:moveTo>
                    <a:pt x="0" y="59531"/>
                  </a:moveTo>
                  <a:cubicBezTo>
                    <a:pt x="18057" y="50204"/>
                    <a:pt x="36115" y="40878"/>
                    <a:pt x="52387" y="30956"/>
                  </a:cubicBezTo>
                  <a:cubicBezTo>
                    <a:pt x="68659" y="21034"/>
                    <a:pt x="83145" y="10517"/>
                    <a:pt x="97631" y="0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6505575" y="3807619"/>
              <a:ext cx="69056" cy="78581"/>
            </a:xfrm>
            <a:custGeom>
              <a:avLst/>
              <a:gdLst>
                <a:gd name="connsiteX0" fmla="*/ 0 w 69056"/>
                <a:gd name="connsiteY0" fmla="*/ 78581 h 78581"/>
                <a:gd name="connsiteX1" fmla="*/ 69056 w 69056"/>
                <a:gd name="connsiteY1" fmla="*/ 0 h 78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9056" h="78581">
                  <a:moveTo>
                    <a:pt x="0" y="78581"/>
                  </a:moveTo>
                  <a:lnTo>
                    <a:pt x="69056" y="0"/>
                  </a:ln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6579394" y="3748088"/>
              <a:ext cx="78581" cy="54768"/>
            </a:xfrm>
            <a:custGeom>
              <a:avLst/>
              <a:gdLst>
                <a:gd name="connsiteX0" fmla="*/ 0 w 78581"/>
                <a:gd name="connsiteY0" fmla="*/ 54768 h 54768"/>
                <a:gd name="connsiteX1" fmla="*/ 78581 w 78581"/>
                <a:gd name="connsiteY1" fmla="*/ 0 h 54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8581" h="54768">
                  <a:moveTo>
                    <a:pt x="0" y="54768"/>
                  </a:moveTo>
                  <a:lnTo>
                    <a:pt x="78581" y="0"/>
                  </a:ln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6662738" y="3690938"/>
              <a:ext cx="66675" cy="47625"/>
            </a:xfrm>
            <a:custGeom>
              <a:avLst/>
              <a:gdLst>
                <a:gd name="connsiteX0" fmla="*/ 0 w 66675"/>
                <a:gd name="connsiteY0" fmla="*/ 47625 h 47625"/>
                <a:gd name="connsiteX1" fmla="*/ 66675 w 66675"/>
                <a:gd name="connsiteY1" fmla="*/ 0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6675" h="47625">
                  <a:moveTo>
                    <a:pt x="0" y="47625"/>
                  </a:moveTo>
                  <a:lnTo>
                    <a:pt x="66675" y="0"/>
                  </a:ln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6738938" y="3600450"/>
              <a:ext cx="95250" cy="90488"/>
            </a:xfrm>
            <a:custGeom>
              <a:avLst/>
              <a:gdLst>
                <a:gd name="connsiteX0" fmla="*/ 0 w 95250"/>
                <a:gd name="connsiteY0" fmla="*/ 90488 h 90488"/>
                <a:gd name="connsiteX1" fmla="*/ 95250 w 95250"/>
                <a:gd name="connsiteY1" fmla="*/ 0 h 90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0" h="90488">
                  <a:moveTo>
                    <a:pt x="0" y="90488"/>
                  </a:moveTo>
                  <a:lnTo>
                    <a:pt x="95250" y="0"/>
                  </a:ln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 63"/>
            <p:cNvSpPr/>
            <p:nvPr/>
          </p:nvSpPr>
          <p:spPr>
            <a:xfrm>
              <a:off x="6841331" y="3490913"/>
              <a:ext cx="97632" cy="107156"/>
            </a:xfrm>
            <a:custGeom>
              <a:avLst/>
              <a:gdLst>
                <a:gd name="connsiteX0" fmla="*/ 0 w 97632"/>
                <a:gd name="connsiteY0" fmla="*/ 107156 h 107156"/>
                <a:gd name="connsiteX1" fmla="*/ 97632 w 97632"/>
                <a:gd name="connsiteY1" fmla="*/ 0 h 10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7632" h="107156">
                  <a:moveTo>
                    <a:pt x="0" y="107156"/>
                  </a:moveTo>
                  <a:lnTo>
                    <a:pt x="97632" y="0"/>
                  </a:ln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 64"/>
            <p:cNvSpPr/>
            <p:nvPr/>
          </p:nvSpPr>
          <p:spPr>
            <a:xfrm>
              <a:off x="6946106" y="3398044"/>
              <a:ext cx="109538" cy="92869"/>
            </a:xfrm>
            <a:custGeom>
              <a:avLst/>
              <a:gdLst>
                <a:gd name="connsiteX0" fmla="*/ 0 w 109538"/>
                <a:gd name="connsiteY0" fmla="*/ 92869 h 92869"/>
                <a:gd name="connsiteX1" fmla="*/ 59532 w 109538"/>
                <a:gd name="connsiteY1" fmla="*/ 30956 h 92869"/>
                <a:gd name="connsiteX2" fmla="*/ 109538 w 109538"/>
                <a:gd name="connsiteY2" fmla="*/ 0 h 92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9538" h="92869">
                  <a:moveTo>
                    <a:pt x="0" y="92869"/>
                  </a:moveTo>
                  <a:cubicBezTo>
                    <a:pt x="20638" y="69651"/>
                    <a:pt x="41276" y="46434"/>
                    <a:pt x="59532" y="30956"/>
                  </a:cubicBezTo>
                  <a:cubicBezTo>
                    <a:pt x="77788" y="15478"/>
                    <a:pt x="93663" y="7739"/>
                    <a:pt x="109538" y="0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 65"/>
            <p:cNvSpPr/>
            <p:nvPr/>
          </p:nvSpPr>
          <p:spPr>
            <a:xfrm>
              <a:off x="7062788" y="3384154"/>
              <a:ext cx="102393" cy="13890"/>
            </a:xfrm>
            <a:custGeom>
              <a:avLst/>
              <a:gdLst>
                <a:gd name="connsiteX0" fmla="*/ 0 w 102393"/>
                <a:gd name="connsiteY0" fmla="*/ 1984 h 13890"/>
                <a:gd name="connsiteX1" fmla="*/ 57150 w 102393"/>
                <a:gd name="connsiteY1" fmla="*/ 1984 h 13890"/>
                <a:gd name="connsiteX2" fmla="*/ 102393 w 102393"/>
                <a:gd name="connsiteY2" fmla="*/ 13890 h 13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2393" h="13890">
                  <a:moveTo>
                    <a:pt x="0" y="1984"/>
                  </a:moveTo>
                  <a:cubicBezTo>
                    <a:pt x="20042" y="992"/>
                    <a:pt x="40085" y="0"/>
                    <a:pt x="57150" y="1984"/>
                  </a:cubicBezTo>
                  <a:cubicBezTo>
                    <a:pt x="74215" y="3968"/>
                    <a:pt x="88304" y="8929"/>
                    <a:pt x="102393" y="13890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7162800" y="3398044"/>
              <a:ext cx="83344" cy="11906"/>
            </a:xfrm>
            <a:custGeom>
              <a:avLst/>
              <a:gdLst>
                <a:gd name="connsiteX0" fmla="*/ 0 w 83344"/>
                <a:gd name="connsiteY0" fmla="*/ 0 h 11906"/>
                <a:gd name="connsiteX1" fmla="*/ 83344 w 83344"/>
                <a:gd name="connsiteY1" fmla="*/ 11906 h 11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3344" h="11906">
                  <a:moveTo>
                    <a:pt x="0" y="0"/>
                  </a:moveTo>
                  <a:lnTo>
                    <a:pt x="83344" y="11906"/>
                  </a:ln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>
              <a:off x="7248525" y="3409950"/>
              <a:ext cx="104775" cy="21431"/>
            </a:xfrm>
            <a:custGeom>
              <a:avLst/>
              <a:gdLst>
                <a:gd name="connsiteX0" fmla="*/ 0 w 104775"/>
                <a:gd name="connsiteY0" fmla="*/ 0 h 21431"/>
                <a:gd name="connsiteX1" fmla="*/ 104775 w 104775"/>
                <a:gd name="connsiteY1" fmla="*/ 21431 h 2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4775" h="21431">
                  <a:moveTo>
                    <a:pt x="0" y="0"/>
                  </a:moveTo>
                  <a:lnTo>
                    <a:pt x="104775" y="21431"/>
                  </a:ln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>
              <a:off x="7355681" y="3433763"/>
              <a:ext cx="104775" cy="9525"/>
            </a:xfrm>
            <a:custGeom>
              <a:avLst/>
              <a:gdLst>
                <a:gd name="connsiteX0" fmla="*/ 0 w 104775"/>
                <a:gd name="connsiteY0" fmla="*/ 0 h 9525"/>
                <a:gd name="connsiteX1" fmla="*/ 104775 w 104775"/>
                <a:gd name="connsiteY1" fmla="*/ 952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4775" h="9525">
                  <a:moveTo>
                    <a:pt x="0" y="0"/>
                  </a:moveTo>
                  <a:lnTo>
                    <a:pt x="104775" y="9525"/>
                  </a:ln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>
              <a:off x="7460456" y="3441700"/>
              <a:ext cx="190500" cy="53975"/>
            </a:xfrm>
            <a:custGeom>
              <a:avLst/>
              <a:gdLst>
                <a:gd name="connsiteX0" fmla="*/ 0 w 190500"/>
                <a:gd name="connsiteY0" fmla="*/ 1588 h 53975"/>
                <a:gd name="connsiteX1" fmla="*/ 92869 w 190500"/>
                <a:gd name="connsiteY1" fmla="*/ 8731 h 53975"/>
                <a:gd name="connsiteX2" fmla="*/ 190500 w 190500"/>
                <a:gd name="connsiteY2" fmla="*/ 53975 h 53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0" h="53975">
                  <a:moveTo>
                    <a:pt x="0" y="1588"/>
                  </a:moveTo>
                  <a:cubicBezTo>
                    <a:pt x="30559" y="794"/>
                    <a:pt x="61119" y="0"/>
                    <a:pt x="92869" y="8731"/>
                  </a:cubicBezTo>
                  <a:cubicBezTo>
                    <a:pt x="124619" y="17462"/>
                    <a:pt x="157559" y="35718"/>
                    <a:pt x="190500" y="53975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>
              <a:off x="7655719" y="3493294"/>
              <a:ext cx="197644" cy="28178"/>
            </a:xfrm>
            <a:custGeom>
              <a:avLst/>
              <a:gdLst>
                <a:gd name="connsiteX0" fmla="*/ 0 w 197644"/>
                <a:gd name="connsiteY0" fmla="*/ 0 h 28178"/>
                <a:gd name="connsiteX1" fmla="*/ 59531 w 197644"/>
                <a:gd name="connsiteY1" fmla="*/ 23812 h 28178"/>
                <a:gd name="connsiteX2" fmla="*/ 197644 w 197644"/>
                <a:gd name="connsiteY2" fmla="*/ 26194 h 2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644" h="28178">
                  <a:moveTo>
                    <a:pt x="0" y="0"/>
                  </a:moveTo>
                  <a:cubicBezTo>
                    <a:pt x="13295" y="9723"/>
                    <a:pt x="26590" y="19446"/>
                    <a:pt x="59531" y="23812"/>
                  </a:cubicBezTo>
                  <a:cubicBezTo>
                    <a:pt x="92472" y="28178"/>
                    <a:pt x="197644" y="26194"/>
                    <a:pt x="197644" y="26194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7850981" y="3519488"/>
              <a:ext cx="140494" cy="7143"/>
            </a:xfrm>
            <a:custGeom>
              <a:avLst/>
              <a:gdLst>
                <a:gd name="connsiteX0" fmla="*/ 0 w 140494"/>
                <a:gd name="connsiteY0" fmla="*/ 7143 h 7143"/>
                <a:gd name="connsiteX1" fmla="*/ 140494 w 140494"/>
                <a:gd name="connsiteY1" fmla="*/ 0 h 7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0494" h="7143">
                  <a:moveTo>
                    <a:pt x="0" y="7143"/>
                  </a:moveTo>
                  <a:lnTo>
                    <a:pt x="140494" y="0"/>
                  </a:ln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Flowchart: Connector 25"/>
          <p:cNvSpPr/>
          <p:nvPr/>
        </p:nvSpPr>
        <p:spPr>
          <a:xfrm>
            <a:off x="5585460" y="3291840"/>
            <a:ext cx="76200" cy="76200"/>
          </a:xfrm>
          <a:prstGeom prst="flowChartConnector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Connector 27"/>
          <p:cNvSpPr/>
          <p:nvPr/>
        </p:nvSpPr>
        <p:spPr>
          <a:xfrm>
            <a:off x="5669280" y="3375660"/>
            <a:ext cx="76200" cy="76200"/>
          </a:xfrm>
          <a:prstGeom prst="flowChartConnector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lowchart: Connector 29"/>
          <p:cNvSpPr/>
          <p:nvPr/>
        </p:nvSpPr>
        <p:spPr>
          <a:xfrm>
            <a:off x="5941219" y="3509962"/>
            <a:ext cx="76200" cy="76200"/>
          </a:xfrm>
          <a:prstGeom prst="flowChartConnector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lowchart: Connector 30"/>
          <p:cNvSpPr/>
          <p:nvPr/>
        </p:nvSpPr>
        <p:spPr>
          <a:xfrm>
            <a:off x="6080760" y="3565683"/>
            <a:ext cx="76200" cy="76200"/>
          </a:xfrm>
          <a:prstGeom prst="flowChartConnector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lowchart: Connector 31"/>
          <p:cNvSpPr/>
          <p:nvPr/>
        </p:nvSpPr>
        <p:spPr>
          <a:xfrm>
            <a:off x="6179820" y="3589020"/>
            <a:ext cx="76200" cy="76200"/>
          </a:xfrm>
          <a:prstGeom prst="flowChartConnector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lowchart: Connector 32"/>
          <p:cNvSpPr/>
          <p:nvPr/>
        </p:nvSpPr>
        <p:spPr>
          <a:xfrm>
            <a:off x="6271260" y="3604260"/>
            <a:ext cx="76200" cy="76200"/>
          </a:xfrm>
          <a:prstGeom prst="flowChartConnector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lowchart: Connector 34"/>
          <p:cNvSpPr/>
          <p:nvPr/>
        </p:nvSpPr>
        <p:spPr>
          <a:xfrm>
            <a:off x="6461760" y="3550920"/>
            <a:ext cx="76200" cy="76200"/>
          </a:xfrm>
          <a:prstGeom prst="flowChartConnector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lowchart: Connector 37"/>
          <p:cNvSpPr/>
          <p:nvPr/>
        </p:nvSpPr>
        <p:spPr>
          <a:xfrm>
            <a:off x="6614160" y="3406140"/>
            <a:ext cx="76200" cy="76200"/>
          </a:xfrm>
          <a:prstGeom prst="flowChartConnector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lowchart: Connector 38"/>
          <p:cNvSpPr/>
          <p:nvPr/>
        </p:nvSpPr>
        <p:spPr>
          <a:xfrm>
            <a:off x="6690360" y="3345180"/>
            <a:ext cx="76200" cy="76200"/>
          </a:xfrm>
          <a:prstGeom prst="flowChartConnector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lowchart: Connector 39"/>
          <p:cNvSpPr/>
          <p:nvPr/>
        </p:nvSpPr>
        <p:spPr>
          <a:xfrm>
            <a:off x="6797040" y="3246120"/>
            <a:ext cx="76200" cy="76200"/>
          </a:xfrm>
          <a:prstGeom prst="flowChartConnector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lowchart: Connector 40"/>
          <p:cNvSpPr/>
          <p:nvPr/>
        </p:nvSpPr>
        <p:spPr>
          <a:xfrm>
            <a:off x="6903720" y="3139440"/>
            <a:ext cx="76200" cy="76200"/>
          </a:xfrm>
          <a:prstGeom prst="flowChartConnector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lowchart: Connector 41"/>
          <p:cNvSpPr/>
          <p:nvPr/>
        </p:nvSpPr>
        <p:spPr>
          <a:xfrm>
            <a:off x="7010400" y="3048000"/>
            <a:ext cx="76200" cy="76200"/>
          </a:xfrm>
          <a:prstGeom prst="flowChartConnector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lowchart: Connector 42"/>
          <p:cNvSpPr/>
          <p:nvPr/>
        </p:nvSpPr>
        <p:spPr>
          <a:xfrm>
            <a:off x="7117080" y="3055620"/>
            <a:ext cx="76200" cy="76200"/>
          </a:xfrm>
          <a:prstGeom prst="flowChartConnector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lowchart: Connector 43"/>
          <p:cNvSpPr/>
          <p:nvPr/>
        </p:nvSpPr>
        <p:spPr>
          <a:xfrm>
            <a:off x="7208520" y="3063240"/>
            <a:ext cx="76200" cy="76200"/>
          </a:xfrm>
          <a:prstGeom prst="flowChartConnector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lowchart: Connector 44"/>
          <p:cNvSpPr/>
          <p:nvPr/>
        </p:nvSpPr>
        <p:spPr>
          <a:xfrm>
            <a:off x="7315200" y="3086100"/>
            <a:ext cx="76200" cy="76200"/>
          </a:xfrm>
          <a:prstGeom prst="flowChartConnector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lowchart: Connector 45"/>
          <p:cNvSpPr/>
          <p:nvPr/>
        </p:nvSpPr>
        <p:spPr>
          <a:xfrm>
            <a:off x="7421880" y="3101340"/>
            <a:ext cx="76200" cy="76200"/>
          </a:xfrm>
          <a:prstGeom prst="flowChartConnector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lowchart: Connector 46"/>
          <p:cNvSpPr/>
          <p:nvPr/>
        </p:nvSpPr>
        <p:spPr>
          <a:xfrm>
            <a:off x="7604760" y="3147060"/>
            <a:ext cx="76200" cy="76200"/>
          </a:xfrm>
          <a:prstGeom prst="flowChartConnector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lowchart: Connector 47"/>
          <p:cNvSpPr/>
          <p:nvPr/>
        </p:nvSpPr>
        <p:spPr>
          <a:xfrm>
            <a:off x="7810500" y="3177540"/>
            <a:ext cx="76200" cy="76200"/>
          </a:xfrm>
          <a:prstGeom prst="flowChartConnector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lowchart: Connector 48"/>
          <p:cNvSpPr/>
          <p:nvPr/>
        </p:nvSpPr>
        <p:spPr>
          <a:xfrm>
            <a:off x="7955280" y="3177540"/>
            <a:ext cx="76200" cy="76200"/>
          </a:xfrm>
          <a:prstGeom prst="flowChartConnector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lowchart: Connector 36"/>
          <p:cNvSpPr/>
          <p:nvPr/>
        </p:nvSpPr>
        <p:spPr>
          <a:xfrm>
            <a:off x="6530340" y="3474720"/>
            <a:ext cx="76200" cy="76200"/>
          </a:xfrm>
          <a:prstGeom prst="flowChartConnector">
            <a:avLst/>
          </a:prstGeom>
          <a:solidFill>
            <a:srgbClr val="333399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lowchart: Connector 28"/>
          <p:cNvSpPr/>
          <p:nvPr/>
        </p:nvSpPr>
        <p:spPr>
          <a:xfrm>
            <a:off x="5775960" y="3436620"/>
            <a:ext cx="76200" cy="76200"/>
          </a:xfrm>
          <a:prstGeom prst="flowChartConnector">
            <a:avLst/>
          </a:prstGeom>
          <a:solidFill>
            <a:srgbClr val="333399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182"/>
          <p:cNvGrpSpPr/>
          <p:nvPr/>
        </p:nvGrpSpPr>
        <p:grpSpPr>
          <a:xfrm>
            <a:off x="6429375" y="2308225"/>
            <a:ext cx="190500" cy="514350"/>
            <a:chOff x="6429375" y="2613025"/>
            <a:chExt cx="190500" cy="514350"/>
          </a:xfrm>
        </p:grpSpPr>
        <p:sp>
          <p:nvSpPr>
            <p:cNvPr id="125" name="Freeform 124"/>
            <p:cNvSpPr/>
            <p:nvPr/>
          </p:nvSpPr>
          <p:spPr>
            <a:xfrm>
              <a:off x="6429375" y="2613025"/>
              <a:ext cx="92075" cy="44450"/>
            </a:xfrm>
            <a:custGeom>
              <a:avLst/>
              <a:gdLst>
                <a:gd name="connsiteX0" fmla="*/ 0 w 92075"/>
                <a:gd name="connsiteY0" fmla="*/ 0 h 44450"/>
                <a:gd name="connsiteX1" fmla="*/ 92075 w 92075"/>
                <a:gd name="connsiteY1" fmla="*/ 44450 h 44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2075" h="44450">
                  <a:moveTo>
                    <a:pt x="0" y="0"/>
                  </a:moveTo>
                  <a:lnTo>
                    <a:pt x="92075" y="44450"/>
                  </a:ln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Freeform 125"/>
            <p:cNvSpPr/>
            <p:nvPr/>
          </p:nvSpPr>
          <p:spPr>
            <a:xfrm>
              <a:off x="6515100" y="2657475"/>
              <a:ext cx="17992" cy="120650"/>
            </a:xfrm>
            <a:custGeom>
              <a:avLst/>
              <a:gdLst>
                <a:gd name="connsiteX0" fmla="*/ 15875 w 17992"/>
                <a:gd name="connsiteY0" fmla="*/ 0 h 120650"/>
                <a:gd name="connsiteX1" fmla="*/ 15875 w 17992"/>
                <a:gd name="connsiteY1" fmla="*/ 50800 h 120650"/>
                <a:gd name="connsiteX2" fmla="*/ 3175 w 17992"/>
                <a:gd name="connsiteY2" fmla="*/ 95250 h 120650"/>
                <a:gd name="connsiteX3" fmla="*/ 0 w 17992"/>
                <a:gd name="connsiteY3" fmla="*/ 120650 h 12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992" h="120650">
                  <a:moveTo>
                    <a:pt x="15875" y="0"/>
                  </a:moveTo>
                  <a:cubicBezTo>
                    <a:pt x="16933" y="17462"/>
                    <a:pt x="17992" y="34925"/>
                    <a:pt x="15875" y="50800"/>
                  </a:cubicBezTo>
                  <a:cubicBezTo>
                    <a:pt x="13758" y="66675"/>
                    <a:pt x="5821" y="83608"/>
                    <a:pt x="3175" y="95250"/>
                  </a:cubicBezTo>
                  <a:cubicBezTo>
                    <a:pt x="529" y="106892"/>
                    <a:pt x="264" y="113771"/>
                    <a:pt x="0" y="120650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Freeform 126"/>
            <p:cNvSpPr/>
            <p:nvPr/>
          </p:nvSpPr>
          <p:spPr>
            <a:xfrm>
              <a:off x="6515100" y="2787650"/>
              <a:ext cx="9525" cy="60325"/>
            </a:xfrm>
            <a:custGeom>
              <a:avLst/>
              <a:gdLst>
                <a:gd name="connsiteX0" fmla="*/ 0 w 9525"/>
                <a:gd name="connsiteY0" fmla="*/ 0 h 60325"/>
                <a:gd name="connsiteX1" fmla="*/ 9525 w 9525"/>
                <a:gd name="connsiteY1" fmla="*/ 60325 h 60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60325">
                  <a:moveTo>
                    <a:pt x="0" y="0"/>
                  </a:moveTo>
                  <a:lnTo>
                    <a:pt x="9525" y="60325"/>
                  </a:ln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Freeform 127"/>
            <p:cNvSpPr/>
            <p:nvPr/>
          </p:nvSpPr>
          <p:spPr>
            <a:xfrm>
              <a:off x="6518275" y="2851150"/>
              <a:ext cx="50800" cy="136525"/>
            </a:xfrm>
            <a:custGeom>
              <a:avLst/>
              <a:gdLst>
                <a:gd name="connsiteX0" fmla="*/ 0 w 50800"/>
                <a:gd name="connsiteY0" fmla="*/ 0 h 136525"/>
                <a:gd name="connsiteX1" fmla="*/ 15875 w 50800"/>
                <a:gd name="connsiteY1" fmla="*/ 73025 h 136525"/>
                <a:gd name="connsiteX2" fmla="*/ 50800 w 50800"/>
                <a:gd name="connsiteY2" fmla="*/ 136525 h 136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800" h="136525">
                  <a:moveTo>
                    <a:pt x="0" y="0"/>
                  </a:moveTo>
                  <a:cubicBezTo>
                    <a:pt x="3704" y="25135"/>
                    <a:pt x="7408" y="50271"/>
                    <a:pt x="15875" y="73025"/>
                  </a:cubicBezTo>
                  <a:cubicBezTo>
                    <a:pt x="24342" y="95779"/>
                    <a:pt x="37571" y="116152"/>
                    <a:pt x="50800" y="136525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Freeform 129"/>
            <p:cNvSpPr/>
            <p:nvPr/>
          </p:nvSpPr>
          <p:spPr>
            <a:xfrm>
              <a:off x="6572250" y="3000375"/>
              <a:ext cx="34925" cy="60325"/>
            </a:xfrm>
            <a:custGeom>
              <a:avLst/>
              <a:gdLst>
                <a:gd name="connsiteX0" fmla="*/ 0 w 34925"/>
                <a:gd name="connsiteY0" fmla="*/ 0 h 60325"/>
                <a:gd name="connsiteX1" fmla="*/ 34925 w 34925"/>
                <a:gd name="connsiteY1" fmla="*/ 60325 h 60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925" h="60325">
                  <a:moveTo>
                    <a:pt x="0" y="0"/>
                  </a:moveTo>
                  <a:lnTo>
                    <a:pt x="34925" y="60325"/>
                  </a:ln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Freeform 130"/>
            <p:cNvSpPr/>
            <p:nvPr/>
          </p:nvSpPr>
          <p:spPr>
            <a:xfrm>
              <a:off x="6515100" y="3076575"/>
              <a:ext cx="104775" cy="50800"/>
            </a:xfrm>
            <a:custGeom>
              <a:avLst/>
              <a:gdLst>
                <a:gd name="connsiteX0" fmla="*/ 104775 w 104775"/>
                <a:gd name="connsiteY0" fmla="*/ 0 h 50800"/>
                <a:gd name="connsiteX1" fmla="*/ 57150 w 104775"/>
                <a:gd name="connsiteY1" fmla="*/ 38100 h 50800"/>
                <a:gd name="connsiteX2" fmla="*/ 0 w 104775"/>
                <a:gd name="connsiteY2" fmla="*/ 50800 h 5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4775" h="50800">
                  <a:moveTo>
                    <a:pt x="104775" y="0"/>
                  </a:moveTo>
                  <a:cubicBezTo>
                    <a:pt x="89693" y="14816"/>
                    <a:pt x="74612" y="29633"/>
                    <a:pt x="57150" y="38100"/>
                  </a:cubicBezTo>
                  <a:cubicBezTo>
                    <a:pt x="39688" y="46567"/>
                    <a:pt x="19844" y="48683"/>
                    <a:pt x="0" y="50800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178"/>
          <p:cNvGrpSpPr/>
          <p:nvPr/>
        </p:nvGrpSpPr>
        <p:grpSpPr>
          <a:xfrm>
            <a:off x="6435725" y="2832100"/>
            <a:ext cx="60325" cy="508000"/>
            <a:chOff x="6435725" y="3136900"/>
            <a:chExt cx="60325" cy="508000"/>
          </a:xfrm>
        </p:grpSpPr>
        <p:sp>
          <p:nvSpPr>
            <p:cNvPr id="132" name="Freeform 131"/>
            <p:cNvSpPr/>
            <p:nvPr/>
          </p:nvSpPr>
          <p:spPr>
            <a:xfrm>
              <a:off x="6435725" y="3136900"/>
              <a:ext cx="60325" cy="22225"/>
            </a:xfrm>
            <a:custGeom>
              <a:avLst/>
              <a:gdLst>
                <a:gd name="connsiteX0" fmla="*/ 60325 w 60325"/>
                <a:gd name="connsiteY0" fmla="*/ 0 h 22225"/>
                <a:gd name="connsiteX1" fmla="*/ 0 w 60325"/>
                <a:gd name="connsiteY1" fmla="*/ 22225 h 22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0325" h="22225">
                  <a:moveTo>
                    <a:pt x="60325" y="0"/>
                  </a:moveTo>
                  <a:lnTo>
                    <a:pt x="0" y="22225"/>
                  </a:ln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Freeform 132"/>
            <p:cNvSpPr/>
            <p:nvPr/>
          </p:nvSpPr>
          <p:spPr>
            <a:xfrm>
              <a:off x="6435725" y="3162300"/>
              <a:ext cx="3175" cy="85725"/>
            </a:xfrm>
            <a:custGeom>
              <a:avLst/>
              <a:gdLst>
                <a:gd name="connsiteX0" fmla="*/ 0 w 3175"/>
                <a:gd name="connsiteY0" fmla="*/ 0 h 85725"/>
                <a:gd name="connsiteX1" fmla="*/ 3175 w 3175"/>
                <a:gd name="connsiteY1" fmla="*/ 85725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175" h="85725">
                  <a:moveTo>
                    <a:pt x="0" y="0"/>
                  </a:moveTo>
                  <a:lnTo>
                    <a:pt x="3175" y="85725"/>
                  </a:ln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Freeform 133"/>
            <p:cNvSpPr/>
            <p:nvPr/>
          </p:nvSpPr>
          <p:spPr>
            <a:xfrm>
              <a:off x="6438900" y="3260725"/>
              <a:ext cx="12700" cy="98425"/>
            </a:xfrm>
            <a:custGeom>
              <a:avLst/>
              <a:gdLst>
                <a:gd name="connsiteX0" fmla="*/ 0 w 12700"/>
                <a:gd name="connsiteY0" fmla="*/ 0 h 98425"/>
                <a:gd name="connsiteX1" fmla="*/ 12700 w 12700"/>
                <a:gd name="connsiteY1" fmla="*/ 98425 h 98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0" h="98425">
                  <a:moveTo>
                    <a:pt x="0" y="0"/>
                  </a:moveTo>
                  <a:lnTo>
                    <a:pt x="12700" y="98425"/>
                  </a:ln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Freeform 134"/>
            <p:cNvSpPr/>
            <p:nvPr/>
          </p:nvSpPr>
          <p:spPr>
            <a:xfrm>
              <a:off x="6454775" y="3349625"/>
              <a:ext cx="0" cy="107950"/>
            </a:xfrm>
            <a:custGeom>
              <a:avLst/>
              <a:gdLst>
                <a:gd name="connsiteX0" fmla="*/ 0 w 0"/>
                <a:gd name="connsiteY0" fmla="*/ 0 h 107950"/>
                <a:gd name="connsiteX1" fmla="*/ 0 w 0"/>
                <a:gd name="connsiteY1" fmla="*/ 107950 h 107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07950">
                  <a:moveTo>
                    <a:pt x="0" y="0"/>
                  </a:moveTo>
                  <a:lnTo>
                    <a:pt x="0" y="107950"/>
                  </a:ln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Freeform 135"/>
            <p:cNvSpPr/>
            <p:nvPr/>
          </p:nvSpPr>
          <p:spPr>
            <a:xfrm>
              <a:off x="6457950" y="3463925"/>
              <a:ext cx="0" cy="76200"/>
            </a:xfrm>
            <a:custGeom>
              <a:avLst/>
              <a:gdLst>
                <a:gd name="connsiteX0" fmla="*/ 0 w 0"/>
                <a:gd name="connsiteY0" fmla="*/ 0 h 76200"/>
                <a:gd name="connsiteX1" fmla="*/ 0 w 0"/>
                <a:gd name="connsiteY1" fmla="*/ 762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76200">
                  <a:moveTo>
                    <a:pt x="0" y="0"/>
                  </a:moveTo>
                  <a:lnTo>
                    <a:pt x="0" y="76200"/>
                  </a:ln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Freeform 136"/>
            <p:cNvSpPr/>
            <p:nvPr/>
          </p:nvSpPr>
          <p:spPr>
            <a:xfrm>
              <a:off x="6448425" y="3546475"/>
              <a:ext cx="12700" cy="98425"/>
            </a:xfrm>
            <a:custGeom>
              <a:avLst/>
              <a:gdLst>
                <a:gd name="connsiteX0" fmla="*/ 12700 w 12700"/>
                <a:gd name="connsiteY0" fmla="*/ 0 h 98425"/>
                <a:gd name="connsiteX1" fmla="*/ 0 w 12700"/>
                <a:gd name="connsiteY1" fmla="*/ 98425 h 98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0" h="98425">
                  <a:moveTo>
                    <a:pt x="12700" y="0"/>
                  </a:moveTo>
                  <a:lnTo>
                    <a:pt x="0" y="98425"/>
                  </a:ln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179"/>
          <p:cNvGrpSpPr/>
          <p:nvPr/>
        </p:nvGrpSpPr>
        <p:grpSpPr>
          <a:xfrm>
            <a:off x="6343650" y="3492500"/>
            <a:ext cx="107950" cy="1162050"/>
            <a:chOff x="6343650" y="3797300"/>
            <a:chExt cx="107950" cy="1162050"/>
          </a:xfrm>
        </p:grpSpPr>
        <p:sp>
          <p:nvSpPr>
            <p:cNvPr id="140" name="Freeform 139"/>
            <p:cNvSpPr/>
            <p:nvPr/>
          </p:nvSpPr>
          <p:spPr>
            <a:xfrm>
              <a:off x="6426200" y="3797300"/>
              <a:ext cx="25400" cy="73025"/>
            </a:xfrm>
            <a:custGeom>
              <a:avLst/>
              <a:gdLst>
                <a:gd name="connsiteX0" fmla="*/ 25400 w 25400"/>
                <a:gd name="connsiteY0" fmla="*/ 0 h 73025"/>
                <a:gd name="connsiteX1" fmla="*/ 0 w 25400"/>
                <a:gd name="connsiteY1" fmla="*/ 73025 h 73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400" h="73025">
                  <a:moveTo>
                    <a:pt x="25400" y="0"/>
                  </a:moveTo>
                  <a:lnTo>
                    <a:pt x="0" y="73025"/>
                  </a:ln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Freeform 140"/>
            <p:cNvSpPr/>
            <p:nvPr/>
          </p:nvSpPr>
          <p:spPr>
            <a:xfrm>
              <a:off x="6356350" y="3876675"/>
              <a:ext cx="63500" cy="168275"/>
            </a:xfrm>
            <a:custGeom>
              <a:avLst/>
              <a:gdLst>
                <a:gd name="connsiteX0" fmla="*/ 63500 w 63500"/>
                <a:gd name="connsiteY0" fmla="*/ 0 h 168275"/>
                <a:gd name="connsiteX1" fmla="*/ 44450 w 63500"/>
                <a:gd name="connsiteY1" fmla="*/ 69850 h 168275"/>
                <a:gd name="connsiteX2" fmla="*/ 15875 w 63500"/>
                <a:gd name="connsiteY2" fmla="*/ 111125 h 168275"/>
                <a:gd name="connsiteX3" fmla="*/ 0 w 63500"/>
                <a:gd name="connsiteY3" fmla="*/ 168275 h 168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500" h="168275">
                  <a:moveTo>
                    <a:pt x="63500" y="0"/>
                  </a:moveTo>
                  <a:cubicBezTo>
                    <a:pt x="57943" y="25664"/>
                    <a:pt x="52387" y="51329"/>
                    <a:pt x="44450" y="69850"/>
                  </a:cubicBezTo>
                  <a:cubicBezTo>
                    <a:pt x="36513" y="88371"/>
                    <a:pt x="23283" y="94721"/>
                    <a:pt x="15875" y="111125"/>
                  </a:cubicBezTo>
                  <a:cubicBezTo>
                    <a:pt x="8467" y="127529"/>
                    <a:pt x="4233" y="147902"/>
                    <a:pt x="0" y="168275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Freeform 141"/>
            <p:cNvSpPr/>
            <p:nvPr/>
          </p:nvSpPr>
          <p:spPr>
            <a:xfrm>
              <a:off x="6353175" y="4051300"/>
              <a:ext cx="3175" cy="69850"/>
            </a:xfrm>
            <a:custGeom>
              <a:avLst/>
              <a:gdLst>
                <a:gd name="connsiteX0" fmla="*/ 0 w 3175"/>
                <a:gd name="connsiteY0" fmla="*/ 0 h 69850"/>
                <a:gd name="connsiteX1" fmla="*/ 3175 w 3175"/>
                <a:gd name="connsiteY1" fmla="*/ 69850 h 69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175" h="69850">
                  <a:moveTo>
                    <a:pt x="0" y="0"/>
                  </a:moveTo>
                  <a:lnTo>
                    <a:pt x="3175" y="69850"/>
                  </a:ln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Freeform 142"/>
            <p:cNvSpPr/>
            <p:nvPr/>
          </p:nvSpPr>
          <p:spPr>
            <a:xfrm>
              <a:off x="6343650" y="4133850"/>
              <a:ext cx="9525" cy="120650"/>
            </a:xfrm>
            <a:custGeom>
              <a:avLst/>
              <a:gdLst>
                <a:gd name="connsiteX0" fmla="*/ 9525 w 9525"/>
                <a:gd name="connsiteY0" fmla="*/ 0 h 120650"/>
                <a:gd name="connsiteX1" fmla="*/ 0 w 9525"/>
                <a:gd name="connsiteY1" fmla="*/ 120650 h 12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20650">
                  <a:moveTo>
                    <a:pt x="9525" y="0"/>
                  </a:moveTo>
                  <a:lnTo>
                    <a:pt x="0" y="120650"/>
                  </a:ln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Freeform 143"/>
            <p:cNvSpPr/>
            <p:nvPr/>
          </p:nvSpPr>
          <p:spPr>
            <a:xfrm>
              <a:off x="6346825" y="4260850"/>
              <a:ext cx="3175" cy="85725"/>
            </a:xfrm>
            <a:custGeom>
              <a:avLst/>
              <a:gdLst>
                <a:gd name="connsiteX0" fmla="*/ 3175 w 3175"/>
                <a:gd name="connsiteY0" fmla="*/ 0 h 85725"/>
                <a:gd name="connsiteX1" fmla="*/ 0 w 3175"/>
                <a:gd name="connsiteY1" fmla="*/ 85725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175" h="85725">
                  <a:moveTo>
                    <a:pt x="3175" y="0"/>
                  </a:moveTo>
                  <a:lnTo>
                    <a:pt x="0" y="85725"/>
                  </a:ln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Freeform 144"/>
            <p:cNvSpPr/>
            <p:nvPr/>
          </p:nvSpPr>
          <p:spPr>
            <a:xfrm>
              <a:off x="6343650" y="4349750"/>
              <a:ext cx="3175" cy="146050"/>
            </a:xfrm>
            <a:custGeom>
              <a:avLst/>
              <a:gdLst>
                <a:gd name="connsiteX0" fmla="*/ 0 w 3175"/>
                <a:gd name="connsiteY0" fmla="*/ 0 h 146050"/>
                <a:gd name="connsiteX1" fmla="*/ 3175 w 3175"/>
                <a:gd name="connsiteY1" fmla="*/ 146050 h 146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175" h="146050">
                  <a:moveTo>
                    <a:pt x="0" y="0"/>
                  </a:moveTo>
                  <a:cubicBezTo>
                    <a:pt x="1058" y="48683"/>
                    <a:pt x="2116" y="97366"/>
                    <a:pt x="3175" y="146050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Freeform 145"/>
            <p:cNvSpPr/>
            <p:nvPr/>
          </p:nvSpPr>
          <p:spPr>
            <a:xfrm>
              <a:off x="6343650" y="4495800"/>
              <a:ext cx="15875" cy="117475"/>
            </a:xfrm>
            <a:custGeom>
              <a:avLst/>
              <a:gdLst>
                <a:gd name="connsiteX0" fmla="*/ 0 w 15875"/>
                <a:gd name="connsiteY0" fmla="*/ 0 h 117475"/>
                <a:gd name="connsiteX1" fmla="*/ 15875 w 15875"/>
                <a:gd name="connsiteY1" fmla="*/ 117475 h 117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875" h="117475">
                  <a:moveTo>
                    <a:pt x="0" y="0"/>
                  </a:moveTo>
                  <a:lnTo>
                    <a:pt x="15875" y="117475"/>
                  </a:ln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Freeform 146"/>
            <p:cNvSpPr/>
            <p:nvPr/>
          </p:nvSpPr>
          <p:spPr>
            <a:xfrm>
              <a:off x="6365875" y="4613275"/>
              <a:ext cx="22225" cy="95250"/>
            </a:xfrm>
            <a:custGeom>
              <a:avLst/>
              <a:gdLst>
                <a:gd name="connsiteX0" fmla="*/ 0 w 22225"/>
                <a:gd name="connsiteY0" fmla="*/ 0 h 95250"/>
                <a:gd name="connsiteX1" fmla="*/ 22225 w 22225"/>
                <a:gd name="connsiteY1" fmla="*/ 95250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2225" h="95250">
                  <a:moveTo>
                    <a:pt x="0" y="0"/>
                  </a:moveTo>
                  <a:lnTo>
                    <a:pt x="22225" y="95250"/>
                  </a:ln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Freeform 147"/>
            <p:cNvSpPr/>
            <p:nvPr/>
          </p:nvSpPr>
          <p:spPr>
            <a:xfrm>
              <a:off x="6384925" y="4718050"/>
              <a:ext cx="41275" cy="241300"/>
            </a:xfrm>
            <a:custGeom>
              <a:avLst/>
              <a:gdLst>
                <a:gd name="connsiteX0" fmla="*/ 0 w 41275"/>
                <a:gd name="connsiteY0" fmla="*/ 0 h 241300"/>
                <a:gd name="connsiteX1" fmla="*/ 31750 w 41275"/>
                <a:gd name="connsiteY1" fmla="*/ 171450 h 241300"/>
                <a:gd name="connsiteX2" fmla="*/ 41275 w 41275"/>
                <a:gd name="connsiteY2" fmla="*/ 241300 h 24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275" h="241300">
                  <a:moveTo>
                    <a:pt x="0" y="0"/>
                  </a:moveTo>
                  <a:cubicBezTo>
                    <a:pt x="12435" y="65616"/>
                    <a:pt x="24871" y="131233"/>
                    <a:pt x="31750" y="171450"/>
                  </a:cubicBezTo>
                  <a:cubicBezTo>
                    <a:pt x="38629" y="211667"/>
                    <a:pt x="39952" y="226483"/>
                    <a:pt x="41275" y="241300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9" name="Freeform 148"/>
          <p:cNvSpPr/>
          <p:nvPr/>
        </p:nvSpPr>
        <p:spPr>
          <a:xfrm>
            <a:off x="6276976" y="4670425"/>
            <a:ext cx="159279" cy="184150"/>
          </a:xfrm>
          <a:custGeom>
            <a:avLst/>
            <a:gdLst>
              <a:gd name="connsiteX0" fmla="*/ 155575 w 159279"/>
              <a:gd name="connsiteY0" fmla="*/ 0 h 184150"/>
              <a:gd name="connsiteX1" fmla="*/ 133350 w 159279"/>
              <a:gd name="connsiteY1" fmla="*/ 73025 h 184150"/>
              <a:gd name="connsiteX2" fmla="*/ 0 w 159279"/>
              <a:gd name="connsiteY2" fmla="*/ 184150 h 184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9279" h="184150">
                <a:moveTo>
                  <a:pt x="155575" y="0"/>
                </a:moveTo>
                <a:cubicBezTo>
                  <a:pt x="157427" y="21166"/>
                  <a:pt x="159279" y="42333"/>
                  <a:pt x="133350" y="73025"/>
                </a:cubicBezTo>
                <a:cubicBezTo>
                  <a:pt x="107421" y="103717"/>
                  <a:pt x="53710" y="143933"/>
                  <a:pt x="0" y="184150"/>
                </a:cubicBez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lowchart: Connector 73"/>
          <p:cNvSpPr/>
          <p:nvPr/>
        </p:nvSpPr>
        <p:spPr>
          <a:xfrm>
            <a:off x="6400800" y="2263140"/>
            <a:ext cx="76200" cy="76200"/>
          </a:xfrm>
          <a:prstGeom prst="flowChartConnector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lowchart: Connector 74"/>
          <p:cNvSpPr/>
          <p:nvPr/>
        </p:nvSpPr>
        <p:spPr>
          <a:xfrm>
            <a:off x="6477000" y="2305052"/>
            <a:ext cx="76200" cy="76200"/>
          </a:xfrm>
          <a:prstGeom prst="flowChartConnector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lowchart: Connector 75"/>
          <p:cNvSpPr/>
          <p:nvPr/>
        </p:nvSpPr>
        <p:spPr>
          <a:xfrm>
            <a:off x="6477000" y="2428874"/>
            <a:ext cx="76200" cy="76200"/>
          </a:xfrm>
          <a:prstGeom prst="flowChartConnector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Flowchart: Connector 76"/>
          <p:cNvSpPr/>
          <p:nvPr/>
        </p:nvSpPr>
        <p:spPr>
          <a:xfrm>
            <a:off x="6486518" y="2514600"/>
            <a:ext cx="76200" cy="76200"/>
          </a:xfrm>
          <a:prstGeom prst="flowChartConnector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Flowchart: Connector 77"/>
          <p:cNvSpPr/>
          <p:nvPr/>
        </p:nvSpPr>
        <p:spPr>
          <a:xfrm>
            <a:off x="6524622" y="2652711"/>
            <a:ext cx="76200" cy="76200"/>
          </a:xfrm>
          <a:prstGeom prst="flowChartConnector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Flowchart: Connector 78"/>
          <p:cNvSpPr/>
          <p:nvPr/>
        </p:nvSpPr>
        <p:spPr>
          <a:xfrm>
            <a:off x="6586533" y="2747963"/>
            <a:ext cx="76200" cy="76200"/>
          </a:xfrm>
          <a:prstGeom prst="flowChartConnector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Flowchart: Connector 79"/>
          <p:cNvSpPr/>
          <p:nvPr/>
        </p:nvSpPr>
        <p:spPr>
          <a:xfrm>
            <a:off x="6477000" y="2781296"/>
            <a:ext cx="76200" cy="76200"/>
          </a:xfrm>
          <a:prstGeom prst="flowChartConnector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lowchart: Connector 80"/>
          <p:cNvSpPr/>
          <p:nvPr/>
        </p:nvSpPr>
        <p:spPr>
          <a:xfrm>
            <a:off x="6400800" y="2805111"/>
            <a:ext cx="76200" cy="76200"/>
          </a:xfrm>
          <a:prstGeom prst="flowChartConnector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Flowchart: Connector 81"/>
          <p:cNvSpPr/>
          <p:nvPr/>
        </p:nvSpPr>
        <p:spPr>
          <a:xfrm>
            <a:off x="6400800" y="2914652"/>
            <a:ext cx="76200" cy="76200"/>
          </a:xfrm>
          <a:prstGeom prst="flowChartConnector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Flowchart: Connector 82"/>
          <p:cNvSpPr/>
          <p:nvPr/>
        </p:nvSpPr>
        <p:spPr>
          <a:xfrm>
            <a:off x="6410326" y="3005133"/>
            <a:ext cx="76200" cy="76200"/>
          </a:xfrm>
          <a:prstGeom prst="flowChartConnector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lowchart: Connector 84"/>
          <p:cNvSpPr/>
          <p:nvPr/>
        </p:nvSpPr>
        <p:spPr>
          <a:xfrm>
            <a:off x="6419844" y="3195637"/>
            <a:ext cx="76200" cy="76200"/>
          </a:xfrm>
          <a:prstGeom prst="flowChartConnector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Flowchart: Connector 85"/>
          <p:cNvSpPr/>
          <p:nvPr/>
        </p:nvSpPr>
        <p:spPr>
          <a:xfrm>
            <a:off x="6403181" y="3293267"/>
            <a:ext cx="76200" cy="76200"/>
          </a:xfrm>
          <a:prstGeom prst="flowChartConnector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Flowchart: Connector 86"/>
          <p:cNvSpPr/>
          <p:nvPr/>
        </p:nvSpPr>
        <p:spPr>
          <a:xfrm>
            <a:off x="6405562" y="3367086"/>
            <a:ext cx="76200" cy="76200"/>
          </a:xfrm>
          <a:prstGeom prst="flowChartConnector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Flowchart: Connector 88"/>
          <p:cNvSpPr/>
          <p:nvPr/>
        </p:nvSpPr>
        <p:spPr>
          <a:xfrm>
            <a:off x="6386511" y="3529007"/>
            <a:ext cx="76200" cy="76200"/>
          </a:xfrm>
          <a:prstGeom prst="flowChartConnector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Flowchart: Connector 89"/>
          <p:cNvSpPr/>
          <p:nvPr/>
        </p:nvSpPr>
        <p:spPr>
          <a:xfrm>
            <a:off x="6319837" y="3690941"/>
            <a:ext cx="76200" cy="76200"/>
          </a:xfrm>
          <a:prstGeom prst="flowChartConnector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Flowchart: Connector 90"/>
          <p:cNvSpPr/>
          <p:nvPr/>
        </p:nvSpPr>
        <p:spPr>
          <a:xfrm>
            <a:off x="6315074" y="3781430"/>
            <a:ext cx="76200" cy="76200"/>
          </a:xfrm>
          <a:prstGeom prst="flowChartConnector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Flowchart: Connector 91"/>
          <p:cNvSpPr/>
          <p:nvPr/>
        </p:nvSpPr>
        <p:spPr>
          <a:xfrm>
            <a:off x="6305548" y="3905252"/>
            <a:ext cx="76200" cy="76200"/>
          </a:xfrm>
          <a:prstGeom prst="flowChartConnector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Flowchart: Connector 92"/>
          <p:cNvSpPr/>
          <p:nvPr/>
        </p:nvSpPr>
        <p:spPr>
          <a:xfrm>
            <a:off x="6310311" y="4000504"/>
            <a:ext cx="76200" cy="76200"/>
          </a:xfrm>
          <a:prstGeom prst="flowChartConnector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Flowchart: Connector 93"/>
          <p:cNvSpPr/>
          <p:nvPr/>
        </p:nvSpPr>
        <p:spPr>
          <a:xfrm>
            <a:off x="6305548" y="4157667"/>
            <a:ext cx="76200" cy="76200"/>
          </a:xfrm>
          <a:prstGeom prst="flowChartConnector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Flowchart: Connector 94"/>
          <p:cNvSpPr/>
          <p:nvPr/>
        </p:nvSpPr>
        <p:spPr>
          <a:xfrm>
            <a:off x="6324600" y="4267200"/>
            <a:ext cx="76200" cy="76200"/>
          </a:xfrm>
          <a:prstGeom prst="flowChartConnector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Flowchart: Connector 95"/>
          <p:cNvSpPr/>
          <p:nvPr/>
        </p:nvSpPr>
        <p:spPr>
          <a:xfrm>
            <a:off x="6343652" y="4371970"/>
            <a:ext cx="76200" cy="76200"/>
          </a:xfrm>
          <a:prstGeom prst="flowChartConnector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Flowchart: Connector 96"/>
          <p:cNvSpPr/>
          <p:nvPr/>
        </p:nvSpPr>
        <p:spPr>
          <a:xfrm>
            <a:off x="6400800" y="4614859"/>
            <a:ext cx="76200" cy="76200"/>
          </a:xfrm>
          <a:prstGeom prst="flowChartConnector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Flowchart: Connector 97"/>
          <p:cNvSpPr/>
          <p:nvPr/>
        </p:nvSpPr>
        <p:spPr>
          <a:xfrm>
            <a:off x="6229348" y="4814889"/>
            <a:ext cx="76200" cy="76200"/>
          </a:xfrm>
          <a:prstGeom prst="flowChartConnector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Flowchart: Connector 87"/>
          <p:cNvSpPr/>
          <p:nvPr/>
        </p:nvSpPr>
        <p:spPr>
          <a:xfrm>
            <a:off x="6405563" y="3438526"/>
            <a:ext cx="76200" cy="76200"/>
          </a:xfrm>
          <a:prstGeom prst="flowChartConnector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lowchart: Connector 83"/>
          <p:cNvSpPr/>
          <p:nvPr/>
        </p:nvSpPr>
        <p:spPr>
          <a:xfrm>
            <a:off x="6415089" y="3109911"/>
            <a:ext cx="76200" cy="76200"/>
          </a:xfrm>
          <a:prstGeom prst="flowChartConnector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184"/>
          <p:cNvGrpSpPr/>
          <p:nvPr/>
        </p:nvGrpSpPr>
        <p:grpSpPr>
          <a:xfrm>
            <a:off x="5226844" y="3305175"/>
            <a:ext cx="1021556" cy="211137"/>
            <a:chOff x="5226844" y="3609975"/>
            <a:chExt cx="1021556" cy="211137"/>
          </a:xfrm>
        </p:grpSpPr>
        <p:sp>
          <p:nvSpPr>
            <p:cNvPr id="150" name="Freeform 149"/>
            <p:cNvSpPr/>
            <p:nvPr/>
          </p:nvSpPr>
          <p:spPr>
            <a:xfrm>
              <a:off x="5226844" y="3609975"/>
              <a:ext cx="31353" cy="111919"/>
            </a:xfrm>
            <a:custGeom>
              <a:avLst/>
              <a:gdLst>
                <a:gd name="connsiteX0" fmla="*/ 0 w 31353"/>
                <a:gd name="connsiteY0" fmla="*/ 0 h 111919"/>
                <a:gd name="connsiteX1" fmla="*/ 26194 w 31353"/>
                <a:gd name="connsiteY1" fmla="*/ 45244 h 111919"/>
                <a:gd name="connsiteX2" fmla="*/ 30956 w 31353"/>
                <a:gd name="connsiteY2" fmla="*/ 111919 h 111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353" h="111919">
                  <a:moveTo>
                    <a:pt x="0" y="0"/>
                  </a:moveTo>
                  <a:cubicBezTo>
                    <a:pt x="10517" y="13295"/>
                    <a:pt x="21035" y="26591"/>
                    <a:pt x="26194" y="45244"/>
                  </a:cubicBezTo>
                  <a:cubicBezTo>
                    <a:pt x="31353" y="63897"/>
                    <a:pt x="31154" y="87908"/>
                    <a:pt x="30956" y="111919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Freeform 150"/>
            <p:cNvSpPr/>
            <p:nvPr/>
          </p:nvSpPr>
          <p:spPr>
            <a:xfrm>
              <a:off x="5235972" y="3743325"/>
              <a:ext cx="131366" cy="77787"/>
            </a:xfrm>
            <a:custGeom>
              <a:avLst/>
              <a:gdLst>
                <a:gd name="connsiteX0" fmla="*/ 31353 w 131366"/>
                <a:gd name="connsiteY0" fmla="*/ 0 h 77787"/>
                <a:gd name="connsiteX1" fmla="*/ 5159 w 131366"/>
                <a:gd name="connsiteY1" fmla="*/ 66675 h 77787"/>
                <a:gd name="connsiteX2" fmla="*/ 62309 w 131366"/>
                <a:gd name="connsiteY2" fmla="*/ 66675 h 77787"/>
                <a:gd name="connsiteX3" fmla="*/ 131366 w 131366"/>
                <a:gd name="connsiteY3" fmla="*/ 64294 h 77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1366" h="77787">
                  <a:moveTo>
                    <a:pt x="31353" y="0"/>
                  </a:moveTo>
                  <a:cubicBezTo>
                    <a:pt x="15676" y="27781"/>
                    <a:pt x="0" y="55563"/>
                    <a:pt x="5159" y="66675"/>
                  </a:cubicBezTo>
                  <a:cubicBezTo>
                    <a:pt x="10318" y="77787"/>
                    <a:pt x="41275" y="67072"/>
                    <a:pt x="62309" y="66675"/>
                  </a:cubicBezTo>
                  <a:cubicBezTo>
                    <a:pt x="83343" y="66278"/>
                    <a:pt x="107354" y="65286"/>
                    <a:pt x="131366" y="64294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Freeform 151"/>
            <p:cNvSpPr/>
            <p:nvPr/>
          </p:nvSpPr>
          <p:spPr>
            <a:xfrm>
              <a:off x="5367338" y="3805238"/>
              <a:ext cx="80962" cy="2381"/>
            </a:xfrm>
            <a:custGeom>
              <a:avLst/>
              <a:gdLst>
                <a:gd name="connsiteX0" fmla="*/ 0 w 80962"/>
                <a:gd name="connsiteY0" fmla="*/ 0 h 2381"/>
                <a:gd name="connsiteX1" fmla="*/ 80962 w 80962"/>
                <a:gd name="connsiteY1" fmla="*/ 2381 h 2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0962" h="2381">
                  <a:moveTo>
                    <a:pt x="0" y="0"/>
                  </a:moveTo>
                  <a:lnTo>
                    <a:pt x="80962" y="2381"/>
                  </a:ln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Freeform 152"/>
            <p:cNvSpPr/>
            <p:nvPr/>
          </p:nvSpPr>
          <p:spPr>
            <a:xfrm>
              <a:off x="5445919" y="3795713"/>
              <a:ext cx="78581" cy="14287"/>
            </a:xfrm>
            <a:custGeom>
              <a:avLst/>
              <a:gdLst>
                <a:gd name="connsiteX0" fmla="*/ 0 w 78581"/>
                <a:gd name="connsiteY0" fmla="*/ 14287 h 14287"/>
                <a:gd name="connsiteX1" fmla="*/ 78581 w 78581"/>
                <a:gd name="connsiteY1" fmla="*/ 0 h 14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8581" h="14287">
                  <a:moveTo>
                    <a:pt x="0" y="14287"/>
                  </a:moveTo>
                  <a:lnTo>
                    <a:pt x="78581" y="0"/>
                  </a:ln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Freeform 153"/>
            <p:cNvSpPr/>
            <p:nvPr/>
          </p:nvSpPr>
          <p:spPr>
            <a:xfrm>
              <a:off x="5524500" y="3793331"/>
              <a:ext cx="90488" cy="14288"/>
            </a:xfrm>
            <a:custGeom>
              <a:avLst/>
              <a:gdLst>
                <a:gd name="connsiteX0" fmla="*/ 0 w 90488"/>
                <a:gd name="connsiteY0" fmla="*/ 0 h 14288"/>
                <a:gd name="connsiteX1" fmla="*/ 90488 w 90488"/>
                <a:gd name="connsiteY1" fmla="*/ 14288 h 14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0488" h="14288">
                  <a:moveTo>
                    <a:pt x="0" y="0"/>
                  </a:moveTo>
                  <a:lnTo>
                    <a:pt x="90488" y="14288"/>
                  </a:ln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Freeform 154"/>
            <p:cNvSpPr/>
            <p:nvPr/>
          </p:nvSpPr>
          <p:spPr>
            <a:xfrm>
              <a:off x="5614988" y="3805238"/>
              <a:ext cx="90487" cy="2381"/>
            </a:xfrm>
            <a:custGeom>
              <a:avLst/>
              <a:gdLst>
                <a:gd name="connsiteX0" fmla="*/ 0 w 90487"/>
                <a:gd name="connsiteY0" fmla="*/ 0 h 2381"/>
                <a:gd name="connsiteX1" fmla="*/ 90487 w 90487"/>
                <a:gd name="connsiteY1" fmla="*/ 2381 h 2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0487" h="2381">
                  <a:moveTo>
                    <a:pt x="0" y="0"/>
                  </a:moveTo>
                  <a:lnTo>
                    <a:pt x="90487" y="2381"/>
                  </a:ln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Freeform 156"/>
            <p:cNvSpPr/>
            <p:nvPr/>
          </p:nvSpPr>
          <p:spPr>
            <a:xfrm>
              <a:off x="5719763" y="3779044"/>
              <a:ext cx="102393" cy="21431"/>
            </a:xfrm>
            <a:custGeom>
              <a:avLst/>
              <a:gdLst>
                <a:gd name="connsiteX0" fmla="*/ 0 w 102393"/>
                <a:gd name="connsiteY0" fmla="*/ 21431 h 21431"/>
                <a:gd name="connsiteX1" fmla="*/ 102393 w 102393"/>
                <a:gd name="connsiteY1" fmla="*/ 0 h 2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2393" h="21431">
                  <a:moveTo>
                    <a:pt x="0" y="21431"/>
                  </a:moveTo>
                  <a:lnTo>
                    <a:pt x="102393" y="0"/>
                  </a:ln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Freeform 157"/>
            <p:cNvSpPr/>
            <p:nvPr/>
          </p:nvSpPr>
          <p:spPr>
            <a:xfrm>
              <a:off x="5822156" y="3781425"/>
              <a:ext cx="135732" cy="9525"/>
            </a:xfrm>
            <a:custGeom>
              <a:avLst/>
              <a:gdLst>
                <a:gd name="connsiteX0" fmla="*/ 0 w 135732"/>
                <a:gd name="connsiteY0" fmla="*/ 0 h 9525"/>
                <a:gd name="connsiteX1" fmla="*/ 135732 w 135732"/>
                <a:gd name="connsiteY1" fmla="*/ 952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5732" h="9525">
                  <a:moveTo>
                    <a:pt x="0" y="0"/>
                  </a:moveTo>
                  <a:lnTo>
                    <a:pt x="135732" y="9525"/>
                  </a:ln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Freeform 158"/>
            <p:cNvSpPr/>
            <p:nvPr/>
          </p:nvSpPr>
          <p:spPr>
            <a:xfrm>
              <a:off x="5962650" y="3790950"/>
              <a:ext cx="128588" cy="4763"/>
            </a:xfrm>
            <a:custGeom>
              <a:avLst/>
              <a:gdLst>
                <a:gd name="connsiteX0" fmla="*/ 0 w 128588"/>
                <a:gd name="connsiteY0" fmla="*/ 4763 h 4763"/>
                <a:gd name="connsiteX1" fmla="*/ 128588 w 128588"/>
                <a:gd name="connsiteY1" fmla="*/ 0 h 4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8588" h="4763">
                  <a:moveTo>
                    <a:pt x="0" y="4763"/>
                  </a:moveTo>
                  <a:lnTo>
                    <a:pt x="128588" y="0"/>
                  </a:ln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Freeform 159"/>
            <p:cNvSpPr/>
            <p:nvPr/>
          </p:nvSpPr>
          <p:spPr>
            <a:xfrm>
              <a:off x="6096000" y="3781425"/>
              <a:ext cx="76200" cy="19050"/>
            </a:xfrm>
            <a:custGeom>
              <a:avLst/>
              <a:gdLst>
                <a:gd name="connsiteX0" fmla="*/ 0 w 76200"/>
                <a:gd name="connsiteY0" fmla="*/ 19050 h 19050"/>
                <a:gd name="connsiteX1" fmla="*/ 76200 w 76200"/>
                <a:gd name="connsiteY1" fmla="*/ 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6200" h="19050">
                  <a:moveTo>
                    <a:pt x="0" y="19050"/>
                  </a:moveTo>
                  <a:lnTo>
                    <a:pt x="76200" y="0"/>
                  </a:ln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Freeform 160"/>
            <p:cNvSpPr/>
            <p:nvPr/>
          </p:nvSpPr>
          <p:spPr>
            <a:xfrm>
              <a:off x="6176963" y="3774281"/>
              <a:ext cx="71437" cy="7144"/>
            </a:xfrm>
            <a:custGeom>
              <a:avLst/>
              <a:gdLst>
                <a:gd name="connsiteX0" fmla="*/ 0 w 71437"/>
                <a:gd name="connsiteY0" fmla="*/ 0 h 7144"/>
                <a:gd name="connsiteX1" fmla="*/ 71437 w 71437"/>
                <a:gd name="connsiteY1" fmla="*/ 7144 h 7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1437" h="7144">
                  <a:moveTo>
                    <a:pt x="0" y="0"/>
                  </a:moveTo>
                  <a:lnTo>
                    <a:pt x="71437" y="7144"/>
                  </a:ln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81"/>
          <p:cNvGrpSpPr/>
          <p:nvPr/>
        </p:nvGrpSpPr>
        <p:grpSpPr>
          <a:xfrm>
            <a:off x="6348413" y="3474244"/>
            <a:ext cx="240903" cy="52387"/>
            <a:chOff x="6348413" y="3779044"/>
            <a:chExt cx="240903" cy="52387"/>
          </a:xfrm>
        </p:grpSpPr>
        <p:sp>
          <p:nvSpPr>
            <p:cNvPr id="163" name="Freeform 162"/>
            <p:cNvSpPr/>
            <p:nvPr/>
          </p:nvSpPr>
          <p:spPr>
            <a:xfrm>
              <a:off x="6348413" y="3779044"/>
              <a:ext cx="121443" cy="7144"/>
            </a:xfrm>
            <a:custGeom>
              <a:avLst/>
              <a:gdLst>
                <a:gd name="connsiteX0" fmla="*/ 0 w 121443"/>
                <a:gd name="connsiteY0" fmla="*/ 0 h 7144"/>
                <a:gd name="connsiteX1" fmla="*/ 121443 w 121443"/>
                <a:gd name="connsiteY1" fmla="*/ 7144 h 7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443" h="7144">
                  <a:moveTo>
                    <a:pt x="0" y="0"/>
                  </a:moveTo>
                  <a:lnTo>
                    <a:pt x="121443" y="7144"/>
                  </a:ln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Freeform 163"/>
            <p:cNvSpPr/>
            <p:nvPr/>
          </p:nvSpPr>
          <p:spPr>
            <a:xfrm>
              <a:off x="6484144" y="3783806"/>
              <a:ext cx="105172" cy="47625"/>
            </a:xfrm>
            <a:custGeom>
              <a:avLst/>
              <a:gdLst>
                <a:gd name="connsiteX0" fmla="*/ 0 w 105172"/>
                <a:gd name="connsiteY0" fmla="*/ 0 h 47625"/>
                <a:gd name="connsiteX1" fmla="*/ 88106 w 105172"/>
                <a:gd name="connsiteY1" fmla="*/ 26194 h 47625"/>
                <a:gd name="connsiteX2" fmla="*/ 102394 w 105172"/>
                <a:gd name="connsiteY2" fmla="*/ 47625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172" h="47625">
                  <a:moveTo>
                    <a:pt x="0" y="0"/>
                  </a:moveTo>
                  <a:cubicBezTo>
                    <a:pt x="35520" y="9128"/>
                    <a:pt x="71040" y="18257"/>
                    <a:pt x="88106" y="26194"/>
                  </a:cubicBezTo>
                  <a:cubicBezTo>
                    <a:pt x="105172" y="34131"/>
                    <a:pt x="103783" y="40878"/>
                    <a:pt x="102394" y="47625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83"/>
          <p:cNvGrpSpPr/>
          <p:nvPr/>
        </p:nvGrpSpPr>
        <p:grpSpPr>
          <a:xfrm>
            <a:off x="6591300" y="3481388"/>
            <a:ext cx="607219" cy="111918"/>
            <a:chOff x="6591300" y="3786188"/>
            <a:chExt cx="607219" cy="111918"/>
          </a:xfrm>
        </p:grpSpPr>
        <p:sp>
          <p:nvSpPr>
            <p:cNvPr id="165" name="Freeform 164"/>
            <p:cNvSpPr/>
            <p:nvPr/>
          </p:nvSpPr>
          <p:spPr>
            <a:xfrm>
              <a:off x="6591300" y="3840956"/>
              <a:ext cx="61913" cy="52388"/>
            </a:xfrm>
            <a:custGeom>
              <a:avLst/>
              <a:gdLst>
                <a:gd name="connsiteX0" fmla="*/ 0 w 61913"/>
                <a:gd name="connsiteY0" fmla="*/ 0 h 52388"/>
                <a:gd name="connsiteX1" fmla="*/ 61913 w 61913"/>
                <a:gd name="connsiteY1" fmla="*/ 52388 h 52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1913" h="52388">
                  <a:moveTo>
                    <a:pt x="0" y="0"/>
                  </a:moveTo>
                  <a:lnTo>
                    <a:pt x="61913" y="52388"/>
                  </a:ln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Freeform 165"/>
            <p:cNvSpPr/>
            <p:nvPr/>
          </p:nvSpPr>
          <p:spPr>
            <a:xfrm>
              <a:off x="6653213" y="3895725"/>
              <a:ext cx="107156" cy="2381"/>
            </a:xfrm>
            <a:custGeom>
              <a:avLst/>
              <a:gdLst>
                <a:gd name="connsiteX0" fmla="*/ 0 w 107156"/>
                <a:gd name="connsiteY0" fmla="*/ 0 h 2381"/>
                <a:gd name="connsiteX1" fmla="*/ 107156 w 107156"/>
                <a:gd name="connsiteY1" fmla="*/ 2381 h 2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7156" h="2381">
                  <a:moveTo>
                    <a:pt x="0" y="0"/>
                  </a:moveTo>
                  <a:lnTo>
                    <a:pt x="107156" y="2381"/>
                  </a:ln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Freeform 166"/>
            <p:cNvSpPr/>
            <p:nvPr/>
          </p:nvSpPr>
          <p:spPr>
            <a:xfrm>
              <a:off x="6762750" y="3895725"/>
              <a:ext cx="90488" cy="0"/>
            </a:xfrm>
            <a:custGeom>
              <a:avLst/>
              <a:gdLst>
                <a:gd name="connsiteX0" fmla="*/ 0 w 90488"/>
                <a:gd name="connsiteY0" fmla="*/ 0 h 0"/>
                <a:gd name="connsiteX1" fmla="*/ 90488 w 90488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0488">
                  <a:moveTo>
                    <a:pt x="0" y="0"/>
                  </a:moveTo>
                  <a:lnTo>
                    <a:pt x="90488" y="0"/>
                  </a:ln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Freeform 167"/>
            <p:cNvSpPr/>
            <p:nvPr/>
          </p:nvSpPr>
          <p:spPr>
            <a:xfrm>
              <a:off x="6848475" y="3874294"/>
              <a:ext cx="114300" cy="16669"/>
            </a:xfrm>
            <a:custGeom>
              <a:avLst/>
              <a:gdLst>
                <a:gd name="connsiteX0" fmla="*/ 0 w 114300"/>
                <a:gd name="connsiteY0" fmla="*/ 16669 h 16669"/>
                <a:gd name="connsiteX1" fmla="*/ 114300 w 114300"/>
                <a:gd name="connsiteY1" fmla="*/ 0 h 16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16669">
                  <a:moveTo>
                    <a:pt x="0" y="16669"/>
                  </a:moveTo>
                  <a:lnTo>
                    <a:pt x="114300" y="0"/>
                  </a:ln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Freeform 169"/>
            <p:cNvSpPr/>
            <p:nvPr/>
          </p:nvSpPr>
          <p:spPr>
            <a:xfrm>
              <a:off x="7058025" y="3848100"/>
              <a:ext cx="71438" cy="7144"/>
            </a:xfrm>
            <a:custGeom>
              <a:avLst/>
              <a:gdLst>
                <a:gd name="connsiteX0" fmla="*/ 0 w 71438"/>
                <a:gd name="connsiteY0" fmla="*/ 7144 h 7144"/>
                <a:gd name="connsiteX1" fmla="*/ 71438 w 71438"/>
                <a:gd name="connsiteY1" fmla="*/ 0 h 7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1438" h="7144">
                  <a:moveTo>
                    <a:pt x="0" y="7144"/>
                  </a:moveTo>
                  <a:lnTo>
                    <a:pt x="71438" y="0"/>
                  </a:ln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Freeform 170"/>
            <p:cNvSpPr/>
            <p:nvPr/>
          </p:nvSpPr>
          <p:spPr>
            <a:xfrm>
              <a:off x="7131844" y="3786188"/>
              <a:ext cx="66675" cy="69056"/>
            </a:xfrm>
            <a:custGeom>
              <a:avLst/>
              <a:gdLst>
                <a:gd name="connsiteX0" fmla="*/ 0 w 66675"/>
                <a:gd name="connsiteY0" fmla="*/ 69056 h 69056"/>
                <a:gd name="connsiteX1" fmla="*/ 66675 w 66675"/>
                <a:gd name="connsiteY1" fmla="*/ 0 h 69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6675" h="69056">
                  <a:moveTo>
                    <a:pt x="0" y="69056"/>
                  </a:moveTo>
                  <a:lnTo>
                    <a:pt x="66675" y="0"/>
                  </a:ln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Freeform 171"/>
            <p:cNvSpPr/>
            <p:nvPr/>
          </p:nvSpPr>
          <p:spPr>
            <a:xfrm>
              <a:off x="6965156" y="3855244"/>
              <a:ext cx="92869" cy="16669"/>
            </a:xfrm>
            <a:custGeom>
              <a:avLst/>
              <a:gdLst>
                <a:gd name="connsiteX0" fmla="*/ 0 w 92869"/>
                <a:gd name="connsiteY0" fmla="*/ 16669 h 16669"/>
                <a:gd name="connsiteX1" fmla="*/ 92869 w 92869"/>
                <a:gd name="connsiteY1" fmla="*/ 0 h 16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2869" h="16669">
                  <a:moveTo>
                    <a:pt x="0" y="16669"/>
                  </a:moveTo>
                  <a:lnTo>
                    <a:pt x="92869" y="0"/>
                  </a:ln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9" name="Flowchart: Connector 98"/>
          <p:cNvSpPr/>
          <p:nvPr/>
        </p:nvSpPr>
        <p:spPr>
          <a:xfrm>
            <a:off x="5224467" y="3378991"/>
            <a:ext cx="64800" cy="64800"/>
          </a:xfrm>
          <a:prstGeom prst="flowChartConnector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Flowchart: Connector 99"/>
          <p:cNvSpPr/>
          <p:nvPr/>
        </p:nvSpPr>
        <p:spPr>
          <a:xfrm>
            <a:off x="5319711" y="3464709"/>
            <a:ext cx="76200" cy="76200"/>
          </a:xfrm>
          <a:prstGeom prst="flowChartConnector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Flowchart: Connector 100"/>
          <p:cNvSpPr/>
          <p:nvPr/>
        </p:nvSpPr>
        <p:spPr>
          <a:xfrm>
            <a:off x="5405437" y="3464709"/>
            <a:ext cx="76200" cy="76200"/>
          </a:xfrm>
          <a:prstGeom prst="flowChartConnector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Flowchart: Connector 101"/>
          <p:cNvSpPr/>
          <p:nvPr/>
        </p:nvSpPr>
        <p:spPr>
          <a:xfrm>
            <a:off x="5486400" y="3450428"/>
            <a:ext cx="76200" cy="76200"/>
          </a:xfrm>
          <a:prstGeom prst="flowChartConnector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Flowchart: Connector 102"/>
          <p:cNvSpPr/>
          <p:nvPr/>
        </p:nvSpPr>
        <p:spPr>
          <a:xfrm>
            <a:off x="5576889" y="3459946"/>
            <a:ext cx="76200" cy="76200"/>
          </a:xfrm>
          <a:prstGeom prst="flowChartConnector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Flowchart: Connector 103"/>
          <p:cNvSpPr/>
          <p:nvPr/>
        </p:nvSpPr>
        <p:spPr>
          <a:xfrm>
            <a:off x="5676904" y="3459946"/>
            <a:ext cx="76200" cy="76200"/>
          </a:xfrm>
          <a:prstGeom prst="flowChartConnector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Flowchart: Connector 104"/>
          <p:cNvSpPr/>
          <p:nvPr/>
        </p:nvSpPr>
        <p:spPr>
          <a:xfrm>
            <a:off x="5791200" y="3426613"/>
            <a:ext cx="76200" cy="76200"/>
          </a:xfrm>
          <a:prstGeom prst="flowChartConnector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Flowchart: Connector 105"/>
          <p:cNvSpPr/>
          <p:nvPr/>
        </p:nvSpPr>
        <p:spPr>
          <a:xfrm>
            <a:off x="5924548" y="3440902"/>
            <a:ext cx="76200" cy="76200"/>
          </a:xfrm>
          <a:prstGeom prst="flowChartConnector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Flowchart: Connector 106"/>
          <p:cNvSpPr/>
          <p:nvPr/>
        </p:nvSpPr>
        <p:spPr>
          <a:xfrm>
            <a:off x="6053133" y="3440902"/>
            <a:ext cx="76200" cy="76200"/>
          </a:xfrm>
          <a:prstGeom prst="flowChartConnector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Flowchart: Connector 107"/>
          <p:cNvSpPr/>
          <p:nvPr/>
        </p:nvSpPr>
        <p:spPr>
          <a:xfrm>
            <a:off x="6129333" y="3436139"/>
            <a:ext cx="76200" cy="76200"/>
          </a:xfrm>
          <a:prstGeom prst="flowChartConnector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Flowchart: Connector 109"/>
          <p:cNvSpPr/>
          <p:nvPr/>
        </p:nvSpPr>
        <p:spPr>
          <a:xfrm>
            <a:off x="6300785" y="3438526"/>
            <a:ext cx="76200" cy="76200"/>
          </a:xfrm>
          <a:prstGeom prst="flowChartConnector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Flowchart: Connector 110"/>
          <p:cNvSpPr/>
          <p:nvPr/>
        </p:nvSpPr>
        <p:spPr>
          <a:xfrm>
            <a:off x="6438896" y="3438526"/>
            <a:ext cx="76200" cy="76200"/>
          </a:xfrm>
          <a:prstGeom prst="flowChartConnector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Flowchart: Connector 111"/>
          <p:cNvSpPr/>
          <p:nvPr/>
        </p:nvSpPr>
        <p:spPr>
          <a:xfrm>
            <a:off x="6548437" y="3486148"/>
            <a:ext cx="76200" cy="76200"/>
          </a:xfrm>
          <a:prstGeom prst="flowChartConnector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Flowchart: Connector 112"/>
          <p:cNvSpPr/>
          <p:nvPr/>
        </p:nvSpPr>
        <p:spPr>
          <a:xfrm>
            <a:off x="6619874" y="3548059"/>
            <a:ext cx="76200" cy="76200"/>
          </a:xfrm>
          <a:prstGeom prst="flowChartConnector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Flowchart: Connector 113"/>
          <p:cNvSpPr/>
          <p:nvPr/>
        </p:nvSpPr>
        <p:spPr>
          <a:xfrm>
            <a:off x="6715126" y="3552822"/>
            <a:ext cx="76200" cy="76200"/>
          </a:xfrm>
          <a:prstGeom prst="flowChartConnector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Flowchart: Connector 114"/>
          <p:cNvSpPr/>
          <p:nvPr/>
        </p:nvSpPr>
        <p:spPr>
          <a:xfrm>
            <a:off x="6810370" y="3548067"/>
            <a:ext cx="76200" cy="76200"/>
          </a:xfrm>
          <a:prstGeom prst="flowChartConnector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Flowchart: Connector 115"/>
          <p:cNvSpPr/>
          <p:nvPr/>
        </p:nvSpPr>
        <p:spPr>
          <a:xfrm>
            <a:off x="6915148" y="3533778"/>
            <a:ext cx="76200" cy="76200"/>
          </a:xfrm>
          <a:prstGeom prst="flowChartConnector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Flowchart: Connector 116"/>
          <p:cNvSpPr/>
          <p:nvPr/>
        </p:nvSpPr>
        <p:spPr>
          <a:xfrm>
            <a:off x="7005645" y="3524252"/>
            <a:ext cx="76200" cy="76200"/>
          </a:xfrm>
          <a:prstGeom prst="flowChartConnector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18" name="Flowchart: Connector 117"/>
          <p:cNvSpPr/>
          <p:nvPr/>
        </p:nvSpPr>
        <p:spPr>
          <a:xfrm>
            <a:off x="7096126" y="3509963"/>
            <a:ext cx="76200" cy="76200"/>
          </a:xfrm>
          <a:prstGeom prst="flowChartConnector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Flowchart: Connector 118"/>
          <p:cNvSpPr/>
          <p:nvPr/>
        </p:nvSpPr>
        <p:spPr>
          <a:xfrm>
            <a:off x="7162800" y="3429000"/>
            <a:ext cx="76200" cy="76200"/>
          </a:xfrm>
          <a:prstGeom prst="flowChartConnector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Flowchart: Connector 108"/>
          <p:cNvSpPr/>
          <p:nvPr/>
        </p:nvSpPr>
        <p:spPr>
          <a:xfrm>
            <a:off x="6205541" y="3436139"/>
            <a:ext cx="76200" cy="76200"/>
          </a:xfrm>
          <a:prstGeom prst="flowChartConnector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Connector 14"/>
          <p:cNvSpPr/>
          <p:nvPr/>
        </p:nvSpPr>
        <p:spPr>
          <a:xfrm>
            <a:off x="5173980" y="3276600"/>
            <a:ext cx="76200" cy="76200"/>
          </a:xfrm>
          <a:prstGeom prst="flowChartConnector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85"/>
          <p:cNvGrpSpPr/>
          <p:nvPr/>
        </p:nvGrpSpPr>
        <p:grpSpPr>
          <a:xfrm>
            <a:off x="6226969" y="3145631"/>
            <a:ext cx="169069" cy="330994"/>
            <a:chOff x="6226969" y="3450431"/>
            <a:chExt cx="169069" cy="330994"/>
          </a:xfrm>
        </p:grpSpPr>
        <p:sp>
          <p:nvSpPr>
            <p:cNvPr id="173" name="Freeform 172"/>
            <p:cNvSpPr/>
            <p:nvPr/>
          </p:nvSpPr>
          <p:spPr>
            <a:xfrm>
              <a:off x="6274594" y="3450431"/>
              <a:ext cx="121444" cy="90488"/>
            </a:xfrm>
            <a:custGeom>
              <a:avLst/>
              <a:gdLst>
                <a:gd name="connsiteX0" fmla="*/ 121444 w 121444"/>
                <a:gd name="connsiteY0" fmla="*/ 0 h 90488"/>
                <a:gd name="connsiteX1" fmla="*/ 54769 w 121444"/>
                <a:gd name="connsiteY1" fmla="*/ 16669 h 90488"/>
                <a:gd name="connsiteX2" fmla="*/ 0 w 121444"/>
                <a:gd name="connsiteY2" fmla="*/ 90488 h 90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1444" h="90488">
                  <a:moveTo>
                    <a:pt x="121444" y="0"/>
                  </a:moveTo>
                  <a:cubicBezTo>
                    <a:pt x="98227" y="794"/>
                    <a:pt x="75010" y="1588"/>
                    <a:pt x="54769" y="16669"/>
                  </a:cubicBezTo>
                  <a:cubicBezTo>
                    <a:pt x="34528" y="31750"/>
                    <a:pt x="17264" y="61119"/>
                    <a:pt x="0" y="90488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Freeform 173"/>
            <p:cNvSpPr/>
            <p:nvPr/>
          </p:nvSpPr>
          <p:spPr>
            <a:xfrm>
              <a:off x="6226969" y="3695700"/>
              <a:ext cx="26194" cy="85725"/>
            </a:xfrm>
            <a:custGeom>
              <a:avLst/>
              <a:gdLst>
                <a:gd name="connsiteX0" fmla="*/ 26194 w 26194"/>
                <a:gd name="connsiteY0" fmla="*/ 0 h 85725"/>
                <a:gd name="connsiteX1" fmla="*/ 0 w 26194"/>
                <a:gd name="connsiteY1" fmla="*/ 85725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194" h="85725">
                  <a:moveTo>
                    <a:pt x="26194" y="0"/>
                  </a:moveTo>
                  <a:lnTo>
                    <a:pt x="0" y="85725"/>
                  </a:ln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0" name="Flowchart: Connector 119"/>
          <p:cNvSpPr/>
          <p:nvPr/>
        </p:nvSpPr>
        <p:spPr>
          <a:xfrm>
            <a:off x="6393976" y="3107850"/>
            <a:ext cx="76200" cy="76200"/>
          </a:xfrm>
          <a:prstGeom prst="flowChartConnector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Flowchart: Connector 120"/>
          <p:cNvSpPr/>
          <p:nvPr/>
        </p:nvSpPr>
        <p:spPr>
          <a:xfrm>
            <a:off x="6262048" y="3165144"/>
            <a:ext cx="76200" cy="76200"/>
          </a:xfrm>
          <a:prstGeom prst="flowChartConnector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Flowchart: Connector 121"/>
          <p:cNvSpPr/>
          <p:nvPr/>
        </p:nvSpPr>
        <p:spPr>
          <a:xfrm>
            <a:off x="6234111" y="3256128"/>
            <a:ext cx="76200" cy="76200"/>
          </a:xfrm>
          <a:prstGeom prst="flowChartConnector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Flowchart: Connector 122"/>
          <p:cNvSpPr/>
          <p:nvPr/>
        </p:nvSpPr>
        <p:spPr>
          <a:xfrm>
            <a:off x="6217761" y="3339152"/>
            <a:ext cx="76200" cy="76200"/>
          </a:xfrm>
          <a:prstGeom prst="flowChartConnector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Flowchart: Connector 123"/>
          <p:cNvSpPr/>
          <p:nvPr/>
        </p:nvSpPr>
        <p:spPr>
          <a:xfrm>
            <a:off x="6210301" y="3436143"/>
            <a:ext cx="76200" cy="76200"/>
          </a:xfrm>
          <a:prstGeom prst="flowChartConnector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Connector 10"/>
          <p:cNvSpPr/>
          <p:nvPr/>
        </p:nvSpPr>
        <p:spPr>
          <a:xfrm>
            <a:off x="5486400" y="3276600"/>
            <a:ext cx="76200" cy="76200"/>
          </a:xfrm>
          <a:prstGeom prst="flowChartConnector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lowchart: Connector 33"/>
          <p:cNvSpPr/>
          <p:nvPr/>
        </p:nvSpPr>
        <p:spPr>
          <a:xfrm>
            <a:off x="6362700" y="3604260"/>
            <a:ext cx="76200" cy="76200"/>
          </a:xfrm>
          <a:prstGeom prst="flowChartConnector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TextBox 195"/>
          <p:cNvSpPr txBox="1"/>
          <p:nvPr/>
        </p:nvSpPr>
        <p:spPr>
          <a:xfrm>
            <a:off x="1066800" y="4953001"/>
            <a:ext cx="7543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Subway length:</a:t>
            </a:r>
          </a:p>
          <a:p>
            <a:endParaRPr lang="fr-BE" sz="17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00" name="TextBox 199"/>
          <p:cNvSpPr txBox="1"/>
          <p:nvPr/>
        </p:nvSpPr>
        <p:spPr>
          <a:xfrm>
            <a:off x="2590800" y="5943600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400" b="1" dirty="0" smtClean="0">
                <a:latin typeface="Arial" pitchFamily="34" charset="0"/>
                <a:cs typeface="Arial" pitchFamily="34" charset="0"/>
              </a:rPr>
              <a:t>1999</a:t>
            </a:r>
            <a:endParaRPr lang="fr-BE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1" name="TextBox 200"/>
          <p:cNvSpPr txBox="1"/>
          <p:nvPr/>
        </p:nvSpPr>
        <p:spPr>
          <a:xfrm>
            <a:off x="3276600" y="5943600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400" b="1" dirty="0" smtClean="0">
                <a:latin typeface="Arial" pitchFamily="34" charset="0"/>
                <a:cs typeface="Arial" pitchFamily="34" charset="0"/>
              </a:rPr>
              <a:t>2001</a:t>
            </a:r>
            <a:endParaRPr lang="fr-BE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2" name="TextBox 201"/>
          <p:cNvSpPr txBox="1"/>
          <p:nvPr/>
        </p:nvSpPr>
        <p:spPr>
          <a:xfrm>
            <a:off x="4038600" y="5943600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400" b="1" dirty="0" smtClean="0">
                <a:latin typeface="Arial" pitchFamily="34" charset="0"/>
                <a:cs typeface="Arial" pitchFamily="34" charset="0"/>
              </a:rPr>
              <a:t>2003</a:t>
            </a:r>
            <a:endParaRPr lang="fr-BE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3" name="TextBox 202"/>
          <p:cNvSpPr txBox="1"/>
          <p:nvPr/>
        </p:nvSpPr>
        <p:spPr>
          <a:xfrm>
            <a:off x="4724400" y="5943600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400" b="1" dirty="0" smtClean="0">
                <a:latin typeface="Arial" pitchFamily="34" charset="0"/>
                <a:cs typeface="Arial" pitchFamily="34" charset="0"/>
              </a:rPr>
              <a:t>2005</a:t>
            </a:r>
            <a:endParaRPr lang="fr-BE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4" name="TextBox 203"/>
          <p:cNvSpPr txBox="1"/>
          <p:nvPr/>
        </p:nvSpPr>
        <p:spPr>
          <a:xfrm>
            <a:off x="5486400" y="5943600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400" b="1" dirty="0" smtClean="0">
                <a:latin typeface="Arial" pitchFamily="34" charset="0"/>
                <a:cs typeface="Arial" pitchFamily="34" charset="0"/>
              </a:rPr>
              <a:t>2007</a:t>
            </a:r>
            <a:endParaRPr lang="fr-BE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5" name="TextBox 204"/>
          <p:cNvSpPr txBox="1"/>
          <p:nvPr/>
        </p:nvSpPr>
        <p:spPr>
          <a:xfrm>
            <a:off x="6248400" y="5943600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400" b="1" dirty="0" smtClean="0">
                <a:latin typeface="Arial" pitchFamily="34" charset="0"/>
                <a:cs typeface="Arial" pitchFamily="34" charset="0"/>
              </a:rPr>
              <a:t>2009</a:t>
            </a:r>
            <a:endParaRPr lang="fr-BE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6" name="TextBox 205"/>
          <p:cNvSpPr txBox="1"/>
          <p:nvPr/>
        </p:nvSpPr>
        <p:spPr>
          <a:xfrm>
            <a:off x="7010400" y="5943600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400" b="1" dirty="0" smtClean="0">
                <a:latin typeface="Arial" pitchFamily="34" charset="0"/>
                <a:cs typeface="Arial" pitchFamily="34" charset="0"/>
              </a:rPr>
              <a:t>2011</a:t>
            </a:r>
            <a:endParaRPr lang="fr-BE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7" name="TextBox 206"/>
          <p:cNvSpPr txBox="1"/>
          <p:nvPr/>
        </p:nvSpPr>
        <p:spPr>
          <a:xfrm>
            <a:off x="7772400" y="5943600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400" b="1" dirty="0" smtClean="0">
                <a:latin typeface="Arial" pitchFamily="34" charset="0"/>
                <a:cs typeface="Arial" pitchFamily="34" charset="0"/>
              </a:rPr>
              <a:t>2013</a:t>
            </a:r>
            <a:endParaRPr lang="fr-BE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2" name="TextBox 211"/>
          <p:cNvSpPr txBox="1"/>
          <p:nvPr/>
        </p:nvSpPr>
        <p:spPr>
          <a:xfrm>
            <a:off x="2895600" y="5029200"/>
            <a:ext cx="381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31</a:t>
            </a:r>
          </a:p>
        </p:txBody>
      </p:sp>
      <p:sp>
        <p:nvSpPr>
          <p:cNvPr id="213" name="TextBox 212"/>
          <p:cNvSpPr txBox="1"/>
          <p:nvPr/>
        </p:nvSpPr>
        <p:spPr>
          <a:xfrm>
            <a:off x="3505200" y="5029200"/>
            <a:ext cx="381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40</a:t>
            </a:r>
          </a:p>
        </p:txBody>
      </p:sp>
      <p:sp>
        <p:nvSpPr>
          <p:cNvPr id="214" name="TextBox 213"/>
          <p:cNvSpPr txBox="1"/>
          <p:nvPr/>
        </p:nvSpPr>
        <p:spPr>
          <a:xfrm>
            <a:off x="4267200" y="5029200"/>
            <a:ext cx="381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68</a:t>
            </a:r>
          </a:p>
        </p:txBody>
      </p:sp>
      <p:sp>
        <p:nvSpPr>
          <p:cNvPr id="215" name="TextBox 214"/>
          <p:cNvSpPr txBox="1"/>
          <p:nvPr/>
        </p:nvSpPr>
        <p:spPr>
          <a:xfrm>
            <a:off x="4953000" y="5029200"/>
            <a:ext cx="381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79</a:t>
            </a:r>
          </a:p>
        </p:txBody>
      </p:sp>
      <p:sp>
        <p:nvSpPr>
          <p:cNvPr id="216" name="TextBox 215"/>
          <p:cNvSpPr txBox="1"/>
          <p:nvPr/>
        </p:nvSpPr>
        <p:spPr>
          <a:xfrm>
            <a:off x="5715000" y="5029200"/>
            <a:ext cx="381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89</a:t>
            </a:r>
          </a:p>
        </p:txBody>
      </p:sp>
      <p:sp>
        <p:nvSpPr>
          <p:cNvPr id="221" name="TextBox 220"/>
          <p:cNvSpPr txBox="1"/>
          <p:nvPr/>
        </p:nvSpPr>
        <p:spPr>
          <a:xfrm>
            <a:off x="6477000" y="5029200"/>
            <a:ext cx="381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98</a:t>
            </a:r>
          </a:p>
        </p:txBody>
      </p:sp>
      <p:sp>
        <p:nvSpPr>
          <p:cNvPr id="222" name="TextBox 221"/>
          <p:cNvSpPr txBox="1"/>
          <p:nvPr/>
        </p:nvSpPr>
        <p:spPr>
          <a:xfrm>
            <a:off x="7162800" y="5029200"/>
            <a:ext cx="5715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125</a:t>
            </a:r>
          </a:p>
        </p:txBody>
      </p:sp>
      <p:sp>
        <p:nvSpPr>
          <p:cNvPr id="223" name="TextBox 222"/>
          <p:cNvSpPr txBox="1"/>
          <p:nvPr/>
        </p:nvSpPr>
        <p:spPr>
          <a:xfrm>
            <a:off x="7924800" y="5029200"/>
            <a:ext cx="6096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140</a:t>
            </a:r>
          </a:p>
        </p:txBody>
      </p:sp>
      <p:cxnSp>
        <p:nvCxnSpPr>
          <p:cNvPr id="254" name="Straight Arrow Connector 253"/>
          <p:cNvCxnSpPr/>
          <p:nvPr/>
        </p:nvCxnSpPr>
        <p:spPr>
          <a:xfrm>
            <a:off x="2743200" y="5867400"/>
            <a:ext cx="5867400" cy="1588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7" name="Прямоугольник 186"/>
          <p:cNvSpPr/>
          <p:nvPr/>
        </p:nvSpPr>
        <p:spPr>
          <a:xfrm>
            <a:off x="5687426" y="5386252"/>
            <a:ext cx="383438" cy="375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19</a:t>
            </a:r>
            <a:endParaRPr lang="fr-BE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9" name="Прямоугольник 188"/>
          <p:cNvSpPr/>
          <p:nvPr/>
        </p:nvSpPr>
        <p:spPr>
          <a:xfrm>
            <a:off x="6482577" y="5386252"/>
            <a:ext cx="383438" cy="375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62</a:t>
            </a:r>
            <a:endParaRPr lang="fr-BE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0" name="Прямоугольник 189"/>
          <p:cNvSpPr/>
          <p:nvPr/>
        </p:nvSpPr>
        <p:spPr>
          <a:xfrm>
            <a:off x="7218303" y="5384074"/>
            <a:ext cx="482824" cy="375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105</a:t>
            </a:r>
            <a:endParaRPr lang="fr-BE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1" name="Прямоугольник 190"/>
          <p:cNvSpPr/>
          <p:nvPr/>
        </p:nvSpPr>
        <p:spPr>
          <a:xfrm>
            <a:off x="7992336" y="5382982"/>
            <a:ext cx="472950" cy="375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115</a:t>
            </a:r>
            <a:endParaRPr lang="fr-BE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3" name="Прямоугольник 192"/>
          <p:cNvSpPr/>
          <p:nvPr/>
        </p:nvSpPr>
        <p:spPr>
          <a:xfrm>
            <a:off x="1066800" y="5410200"/>
            <a:ext cx="1394613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 smtClean="0">
                <a:latin typeface="Arial" pitchFamily="34" charset="0"/>
                <a:cs typeface="Arial" pitchFamily="34" charset="0"/>
              </a:rPr>
              <a:t>BRT length:</a:t>
            </a:r>
          </a:p>
          <a:p>
            <a:pPr lvl="0"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(km)</a:t>
            </a:r>
          </a:p>
        </p:txBody>
      </p:sp>
      <p:sp>
        <p:nvSpPr>
          <p:cNvPr id="197" name="Полилиния 196"/>
          <p:cNvSpPr/>
          <p:nvPr/>
        </p:nvSpPr>
        <p:spPr>
          <a:xfrm>
            <a:off x="5548184" y="3229232"/>
            <a:ext cx="1797908" cy="278027"/>
          </a:xfrm>
          <a:custGeom>
            <a:avLst/>
            <a:gdLst>
              <a:gd name="connsiteX0" fmla="*/ 0 w 1797908"/>
              <a:gd name="connsiteY0" fmla="*/ 278027 h 278027"/>
              <a:gd name="connsiteX1" fmla="*/ 704335 w 1797908"/>
              <a:gd name="connsiteY1" fmla="*/ 247136 h 278027"/>
              <a:gd name="connsiteX2" fmla="*/ 889686 w 1797908"/>
              <a:gd name="connsiteY2" fmla="*/ 253314 h 278027"/>
              <a:gd name="connsiteX3" fmla="*/ 1056502 w 1797908"/>
              <a:gd name="connsiteY3" fmla="*/ 240957 h 278027"/>
              <a:gd name="connsiteX4" fmla="*/ 1297459 w 1797908"/>
              <a:gd name="connsiteY4" fmla="*/ 166817 h 278027"/>
              <a:gd name="connsiteX5" fmla="*/ 1797908 w 1797908"/>
              <a:gd name="connsiteY5" fmla="*/ 0 h 278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97908" h="278027">
                <a:moveTo>
                  <a:pt x="0" y="278027"/>
                </a:moveTo>
                <a:lnTo>
                  <a:pt x="704335" y="247136"/>
                </a:lnTo>
                <a:cubicBezTo>
                  <a:pt x="852616" y="243017"/>
                  <a:pt x="830992" y="254344"/>
                  <a:pt x="889686" y="253314"/>
                </a:cubicBezTo>
                <a:cubicBezTo>
                  <a:pt x="948380" y="252284"/>
                  <a:pt x="988540" y="255373"/>
                  <a:pt x="1056502" y="240957"/>
                </a:cubicBezTo>
                <a:cubicBezTo>
                  <a:pt x="1124464" y="226541"/>
                  <a:pt x="1297459" y="166817"/>
                  <a:pt x="1297459" y="166817"/>
                </a:cubicBezTo>
                <a:lnTo>
                  <a:pt x="1797908" y="0"/>
                </a:lnTo>
              </a:path>
            </a:pathLst>
          </a:custGeom>
          <a:ln w="38100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Полилиния 198"/>
          <p:cNvSpPr/>
          <p:nvPr/>
        </p:nvSpPr>
        <p:spPr>
          <a:xfrm>
            <a:off x="5560541" y="3488724"/>
            <a:ext cx="1427205" cy="778476"/>
          </a:xfrm>
          <a:custGeom>
            <a:avLst/>
            <a:gdLst>
              <a:gd name="connsiteX0" fmla="*/ 0 w 1427205"/>
              <a:gd name="connsiteY0" fmla="*/ 0 h 778476"/>
              <a:gd name="connsiteX1" fmla="*/ 12356 w 1427205"/>
              <a:gd name="connsiteY1" fmla="*/ 160638 h 778476"/>
              <a:gd name="connsiteX2" fmla="*/ 30891 w 1427205"/>
              <a:gd name="connsiteY2" fmla="*/ 240957 h 778476"/>
              <a:gd name="connsiteX3" fmla="*/ 61783 w 1427205"/>
              <a:gd name="connsiteY3" fmla="*/ 333633 h 778476"/>
              <a:gd name="connsiteX4" fmla="*/ 222421 w 1427205"/>
              <a:gd name="connsiteY4" fmla="*/ 401595 h 778476"/>
              <a:gd name="connsiteX5" fmla="*/ 426308 w 1427205"/>
              <a:gd name="connsiteY5" fmla="*/ 389238 h 778476"/>
              <a:gd name="connsiteX6" fmla="*/ 617837 w 1427205"/>
              <a:gd name="connsiteY6" fmla="*/ 420130 h 778476"/>
              <a:gd name="connsiteX7" fmla="*/ 803189 w 1427205"/>
              <a:gd name="connsiteY7" fmla="*/ 395417 h 778476"/>
              <a:gd name="connsiteX8" fmla="*/ 982362 w 1427205"/>
              <a:gd name="connsiteY8" fmla="*/ 383060 h 778476"/>
              <a:gd name="connsiteX9" fmla="*/ 1136821 w 1427205"/>
              <a:gd name="connsiteY9" fmla="*/ 457200 h 778476"/>
              <a:gd name="connsiteX10" fmla="*/ 1272745 w 1427205"/>
              <a:gd name="connsiteY10" fmla="*/ 562233 h 778476"/>
              <a:gd name="connsiteX11" fmla="*/ 1427205 w 1427205"/>
              <a:gd name="connsiteY11" fmla="*/ 778476 h 778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27205" h="778476">
                <a:moveTo>
                  <a:pt x="0" y="0"/>
                </a:moveTo>
                <a:cubicBezTo>
                  <a:pt x="3604" y="60239"/>
                  <a:pt x="7208" y="120479"/>
                  <a:pt x="12356" y="160638"/>
                </a:cubicBezTo>
                <a:cubicBezTo>
                  <a:pt x="17505" y="200798"/>
                  <a:pt x="22653" y="212125"/>
                  <a:pt x="30891" y="240957"/>
                </a:cubicBezTo>
                <a:cubicBezTo>
                  <a:pt x="39129" y="269789"/>
                  <a:pt x="29861" y="306860"/>
                  <a:pt x="61783" y="333633"/>
                </a:cubicBezTo>
                <a:cubicBezTo>
                  <a:pt x="93705" y="360406"/>
                  <a:pt x="161667" y="392328"/>
                  <a:pt x="222421" y="401595"/>
                </a:cubicBezTo>
                <a:cubicBezTo>
                  <a:pt x="283175" y="410862"/>
                  <a:pt x="360405" y="386149"/>
                  <a:pt x="426308" y="389238"/>
                </a:cubicBezTo>
                <a:cubicBezTo>
                  <a:pt x="492211" y="392327"/>
                  <a:pt x="555024" y="419100"/>
                  <a:pt x="617837" y="420130"/>
                </a:cubicBezTo>
                <a:cubicBezTo>
                  <a:pt x="680650" y="421160"/>
                  <a:pt x="742435" y="401595"/>
                  <a:pt x="803189" y="395417"/>
                </a:cubicBezTo>
                <a:cubicBezTo>
                  <a:pt x="863943" y="389239"/>
                  <a:pt x="926757" y="372763"/>
                  <a:pt x="982362" y="383060"/>
                </a:cubicBezTo>
                <a:cubicBezTo>
                  <a:pt x="1037967" y="393357"/>
                  <a:pt x="1088424" y="427338"/>
                  <a:pt x="1136821" y="457200"/>
                </a:cubicBezTo>
                <a:cubicBezTo>
                  <a:pt x="1185218" y="487062"/>
                  <a:pt x="1224348" y="508687"/>
                  <a:pt x="1272745" y="562233"/>
                </a:cubicBezTo>
                <a:cubicBezTo>
                  <a:pt x="1321142" y="615779"/>
                  <a:pt x="1374173" y="697127"/>
                  <a:pt x="1427205" y="778476"/>
                </a:cubicBezTo>
              </a:path>
            </a:pathLst>
          </a:cu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Полилиния 208"/>
          <p:cNvSpPr/>
          <p:nvPr/>
        </p:nvSpPr>
        <p:spPr>
          <a:xfrm>
            <a:off x="6993924" y="3085071"/>
            <a:ext cx="360406" cy="1163594"/>
          </a:xfrm>
          <a:custGeom>
            <a:avLst/>
            <a:gdLst>
              <a:gd name="connsiteX0" fmla="*/ 0 w 360406"/>
              <a:gd name="connsiteY0" fmla="*/ 1163594 h 1163594"/>
              <a:gd name="connsiteX1" fmla="*/ 61784 w 360406"/>
              <a:gd name="connsiteY1" fmla="*/ 978243 h 1163594"/>
              <a:gd name="connsiteX2" fmla="*/ 111211 w 360406"/>
              <a:gd name="connsiteY2" fmla="*/ 817605 h 1163594"/>
              <a:gd name="connsiteX3" fmla="*/ 111211 w 360406"/>
              <a:gd name="connsiteY3" fmla="*/ 644610 h 1163594"/>
              <a:gd name="connsiteX4" fmla="*/ 154460 w 360406"/>
              <a:gd name="connsiteY4" fmla="*/ 403653 h 1163594"/>
              <a:gd name="connsiteX5" fmla="*/ 240957 w 360406"/>
              <a:gd name="connsiteY5" fmla="*/ 243015 h 1163594"/>
              <a:gd name="connsiteX6" fmla="*/ 228600 w 360406"/>
              <a:gd name="connsiteY6" fmla="*/ 125626 h 1163594"/>
              <a:gd name="connsiteX7" fmla="*/ 339811 w 360406"/>
              <a:gd name="connsiteY7" fmla="*/ 20594 h 1163594"/>
              <a:gd name="connsiteX8" fmla="*/ 352168 w 360406"/>
              <a:gd name="connsiteY8" fmla="*/ 2059 h 1163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0406" h="1163594">
                <a:moveTo>
                  <a:pt x="0" y="1163594"/>
                </a:moveTo>
                <a:cubicBezTo>
                  <a:pt x="21624" y="1099751"/>
                  <a:pt x="43249" y="1035908"/>
                  <a:pt x="61784" y="978243"/>
                </a:cubicBezTo>
                <a:cubicBezTo>
                  <a:pt x="80319" y="920578"/>
                  <a:pt x="102973" y="873210"/>
                  <a:pt x="111211" y="817605"/>
                </a:cubicBezTo>
                <a:cubicBezTo>
                  <a:pt x="119449" y="762000"/>
                  <a:pt x="104003" y="713602"/>
                  <a:pt x="111211" y="644610"/>
                </a:cubicBezTo>
                <a:cubicBezTo>
                  <a:pt x="118419" y="575618"/>
                  <a:pt x="132836" y="470585"/>
                  <a:pt x="154460" y="403653"/>
                </a:cubicBezTo>
                <a:cubicBezTo>
                  <a:pt x="176084" y="336721"/>
                  <a:pt x="228600" y="289353"/>
                  <a:pt x="240957" y="243015"/>
                </a:cubicBezTo>
                <a:cubicBezTo>
                  <a:pt x="253314" y="196677"/>
                  <a:pt x="212124" y="162696"/>
                  <a:pt x="228600" y="125626"/>
                </a:cubicBezTo>
                <a:cubicBezTo>
                  <a:pt x="245076" y="88556"/>
                  <a:pt x="319216" y="41188"/>
                  <a:pt x="339811" y="20594"/>
                </a:cubicBezTo>
                <a:cubicBezTo>
                  <a:pt x="360406" y="0"/>
                  <a:pt x="356287" y="1029"/>
                  <a:pt x="352168" y="2059"/>
                </a:cubicBezTo>
              </a:path>
            </a:pathLst>
          </a:custGeom>
          <a:ln w="38100"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Полилиния 209"/>
          <p:cNvSpPr/>
          <p:nvPr/>
        </p:nvSpPr>
        <p:spPr>
          <a:xfrm>
            <a:off x="5942570" y="2331309"/>
            <a:ext cx="402625" cy="1765986"/>
          </a:xfrm>
          <a:custGeom>
            <a:avLst/>
            <a:gdLst>
              <a:gd name="connsiteX0" fmla="*/ 402625 w 402625"/>
              <a:gd name="connsiteY0" fmla="*/ 32950 h 1765986"/>
              <a:gd name="connsiteX1" fmla="*/ 279057 w 402625"/>
              <a:gd name="connsiteY1" fmla="*/ 2059 h 1765986"/>
              <a:gd name="connsiteX2" fmla="*/ 198738 w 402625"/>
              <a:gd name="connsiteY2" fmla="*/ 20594 h 1765986"/>
              <a:gd name="connsiteX3" fmla="*/ 167846 w 402625"/>
              <a:gd name="connsiteY3" fmla="*/ 76199 h 1765986"/>
              <a:gd name="connsiteX4" fmla="*/ 167846 w 402625"/>
              <a:gd name="connsiteY4" fmla="*/ 156518 h 1765986"/>
              <a:gd name="connsiteX5" fmla="*/ 149311 w 402625"/>
              <a:gd name="connsiteY5" fmla="*/ 193588 h 1765986"/>
              <a:gd name="connsiteX6" fmla="*/ 112241 w 402625"/>
              <a:gd name="connsiteY6" fmla="*/ 273907 h 1765986"/>
              <a:gd name="connsiteX7" fmla="*/ 106062 w 402625"/>
              <a:gd name="connsiteY7" fmla="*/ 341869 h 1765986"/>
              <a:gd name="connsiteX8" fmla="*/ 93706 w 402625"/>
              <a:gd name="connsiteY8" fmla="*/ 465437 h 1765986"/>
              <a:gd name="connsiteX9" fmla="*/ 87527 w 402625"/>
              <a:gd name="connsiteY9" fmla="*/ 582826 h 1765986"/>
              <a:gd name="connsiteX10" fmla="*/ 44279 w 402625"/>
              <a:gd name="connsiteY10" fmla="*/ 768177 h 1765986"/>
              <a:gd name="connsiteX11" fmla="*/ 50457 w 402625"/>
              <a:gd name="connsiteY11" fmla="*/ 823783 h 1765986"/>
              <a:gd name="connsiteX12" fmla="*/ 13387 w 402625"/>
              <a:gd name="connsiteY12" fmla="*/ 916459 h 1765986"/>
              <a:gd name="connsiteX13" fmla="*/ 1030 w 402625"/>
              <a:gd name="connsiteY13" fmla="*/ 1015313 h 1765986"/>
              <a:gd name="connsiteX14" fmla="*/ 7208 w 402625"/>
              <a:gd name="connsiteY14" fmla="*/ 1237734 h 1765986"/>
              <a:gd name="connsiteX15" fmla="*/ 31922 w 402625"/>
              <a:gd name="connsiteY15" fmla="*/ 1423086 h 1765986"/>
              <a:gd name="connsiteX16" fmla="*/ 56635 w 402625"/>
              <a:gd name="connsiteY16" fmla="*/ 1577545 h 1765986"/>
              <a:gd name="connsiteX17" fmla="*/ 50457 w 402625"/>
              <a:gd name="connsiteY17" fmla="*/ 1738183 h 1765986"/>
              <a:gd name="connsiteX18" fmla="*/ 68992 w 402625"/>
              <a:gd name="connsiteY18" fmla="*/ 1744361 h 1765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02625" h="1765986">
                <a:moveTo>
                  <a:pt x="402625" y="32950"/>
                </a:moveTo>
                <a:cubicBezTo>
                  <a:pt x="357831" y="18534"/>
                  <a:pt x="313038" y="4118"/>
                  <a:pt x="279057" y="2059"/>
                </a:cubicBezTo>
                <a:cubicBezTo>
                  <a:pt x="245076" y="0"/>
                  <a:pt x="217273" y="8237"/>
                  <a:pt x="198738" y="20594"/>
                </a:cubicBezTo>
                <a:cubicBezTo>
                  <a:pt x="180203" y="32951"/>
                  <a:pt x="172995" y="53545"/>
                  <a:pt x="167846" y="76199"/>
                </a:cubicBezTo>
                <a:cubicBezTo>
                  <a:pt x="162697" y="98853"/>
                  <a:pt x="170935" y="136953"/>
                  <a:pt x="167846" y="156518"/>
                </a:cubicBezTo>
                <a:cubicBezTo>
                  <a:pt x="164757" y="176083"/>
                  <a:pt x="158578" y="174023"/>
                  <a:pt x="149311" y="193588"/>
                </a:cubicBezTo>
                <a:cubicBezTo>
                  <a:pt x="140044" y="213153"/>
                  <a:pt x="119449" y="249194"/>
                  <a:pt x="112241" y="273907"/>
                </a:cubicBezTo>
                <a:cubicBezTo>
                  <a:pt x="105033" y="298621"/>
                  <a:pt x="109151" y="309947"/>
                  <a:pt x="106062" y="341869"/>
                </a:cubicBezTo>
                <a:cubicBezTo>
                  <a:pt x="102973" y="373791"/>
                  <a:pt x="96795" y="425278"/>
                  <a:pt x="93706" y="465437"/>
                </a:cubicBezTo>
                <a:cubicBezTo>
                  <a:pt x="90617" y="505596"/>
                  <a:pt x="95765" y="532369"/>
                  <a:pt x="87527" y="582826"/>
                </a:cubicBezTo>
                <a:cubicBezTo>
                  <a:pt x="79289" y="633283"/>
                  <a:pt x="50457" y="728018"/>
                  <a:pt x="44279" y="768177"/>
                </a:cubicBezTo>
                <a:cubicBezTo>
                  <a:pt x="38101" y="808336"/>
                  <a:pt x="55606" y="799069"/>
                  <a:pt x="50457" y="823783"/>
                </a:cubicBezTo>
                <a:cubicBezTo>
                  <a:pt x="45308" y="848497"/>
                  <a:pt x="21625" y="884537"/>
                  <a:pt x="13387" y="916459"/>
                </a:cubicBezTo>
                <a:cubicBezTo>
                  <a:pt x="5149" y="948381"/>
                  <a:pt x="2060" y="961767"/>
                  <a:pt x="1030" y="1015313"/>
                </a:cubicBezTo>
                <a:cubicBezTo>
                  <a:pt x="0" y="1068859"/>
                  <a:pt x="2059" y="1169772"/>
                  <a:pt x="7208" y="1237734"/>
                </a:cubicBezTo>
                <a:cubicBezTo>
                  <a:pt x="12357" y="1305696"/>
                  <a:pt x="23684" y="1366451"/>
                  <a:pt x="31922" y="1423086"/>
                </a:cubicBezTo>
                <a:cubicBezTo>
                  <a:pt x="40160" y="1479721"/>
                  <a:pt x="53546" y="1525029"/>
                  <a:pt x="56635" y="1577545"/>
                </a:cubicBezTo>
                <a:cubicBezTo>
                  <a:pt x="59724" y="1630061"/>
                  <a:pt x="48398" y="1710380"/>
                  <a:pt x="50457" y="1738183"/>
                </a:cubicBezTo>
                <a:cubicBezTo>
                  <a:pt x="52516" y="1765986"/>
                  <a:pt x="60754" y="1755173"/>
                  <a:pt x="68992" y="1744361"/>
                </a:cubicBezTo>
              </a:path>
            </a:pathLst>
          </a:custGeom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Полилиния 210"/>
          <p:cNvSpPr/>
          <p:nvPr/>
        </p:nvSpPr>
        <p:spPr>
          <a:xfrm>
            <a:off x="6153665" y="2215978"/>
            <a:ext cx="222421" cy="1692876"/>
          </a:xfrm>
          <a:custGeom>
            <a:avLst/>
            <a:gdLst>
              <a:gd name="connsiteX0" fmla="*/ 222421 w 222421"/>
              <a:gd name="connsiteY0" fmla="*/ 0 h 1692876"/>
              <a:gd name="connsiteX1" fmla="*/ 191530 w 222421"/>
              <a:gd name="connsiteY1" fmla="*/ 92676 h 1692876"/>
              <a:gd name="connsiteX2" fmla="*/ 154459 w 222421"/>
              <a:gd name="connsiteY2" fmla="*/ 284206 h 1692876"/>
              <a:gd name="connsiteX3" fmla="*/ 123567 w 222421"/>
              <a:gd name="connsiteY3" fmla="*/ 475736 h 1692876"/>
              <a:gd name="connsiteX4" fmla="*/ 123567 w 222421"/>
              <a:gd name="connsiteY4" fmla="*/ 617838 h 1692876"/>
              <a:gd name="connsiteX5" fmla="*/ 148281 w 222421"/>
              <a:gd name="connsiteY5" fmla="*/ 803190 h 1692876"/>
              <a:gd name="connsiteX6" fmla="*/ 154459 w 222421"/>
              <a:gd name="connsiteY6" fmla="*/ 988541 h 1692876"/>
              <a:gd name="connsiteX7" fmla="*/ 92676 w 222421"/>
              <a:gd name="connsiteY7" fmla="*/ 1235676 h 1692876"/>
              <a:gd name="connsiteX8" fmla="*/ 30892 w 222421"/>
              <a:gd name="connsiteY8" fmla="*/ 1556952 h 1692876"/>
              <a:gd name="connsiteX9" fmla="*/ 0 w 222421"/>
              <a:gd name="connsiteY9" fmla="*/ 1692876 h 1692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2421" h="1692876">
                <a:moveTo>
                  <a:pt x="222421" y="0"/>
                </a:moveTo>
                <a:cubicBezTo>
                  <a:pt x="212639" y="22654"/>
                  <a:pt x="202857" y="45308"/>
                  <a:pt x="191530" y="92676"/>
                </a:cubicBezTo>
                <a:cubicBezTo>
                  <a:pt x="180203" y="140044"/>
                  <a:pt x="165786" y="220363"/>
                  <a:pt x="154459" y="284206"/>
                </a:cubicBezTo>
                <a:cubicBezTo>
                  <a:pt x="143132" y="348049"/>
                  <a:pt x="128716" y="420131"/>
                  <a:pt x="123567" y="475736"/>
                </a:cubicBezTo>
                <a:cubicBezTo>
                  <a:pt x="118418" y="531341"/>
                  <a:pt x="119448" y="563262"/>
                  <a:pt x="123567" y="617838"/>
                </a:cubicBezTo>
                <a:cubicBezTo>
                  <a:pt x="127686" y="672414"/>
                  <a:pt x="143132" y="741406"/>
                  <a:pt x="148281" y="803190"/>
                </a:cubicBezTo>
                <a:cubicBezTo>
                  <a:pt x="153430" y="864974"/>
                  <a:pt x="163726" y="916460"/>
                  <a:pt x="154459" y="988541"/>
                </a:cubicBezTo>
                <a:cubicBezTo>
                  <a:pt x="145192" y="1060622"/>
                  <a:pt x="113270" y="1140941"/>
                  <a:pt x="92676" y="1235676"/>
                </a:cubicBezTo>
                <a:cubicBezTo>
                  <a:pt x="72082" y="1330411"/>
                  <a:pt x="46338" y="1480752"/>
                  <a:pt x="30892" y="1556952"/>
                </a:cubicBezTo>
                <a:cubicBezTo>
                  <a:pt x="15446" y="1633152"/>
                  <a:pt x="7723" y="1663014"/>
                  <a:pt x="0" y="1692876"/>
                </a:cubicBezTo>
              </a:path>
            </a:pathLst>
          </a:custGeom>
          <a:ln w="38100">
            <a:solidFill>
              <a:srgbClr val="92D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Полилиния 216"/>
          <p:cNvSpPr/>
          <p:nvPr/>
        </p:nvSpPr>
        <p:spPr>
          <a:xfrm>
            <a:off x="5477133" y="2472381"/>
            <a:ext cx="71051" cy="1022522"/>
          </a:xfrm>
          <a:custGeom>
            <a:avLst/>
            <a:gdLst>
              <a:gd name="connsiteX0" fmla="*/ 71051 w 71051"/>
              <a:gd name="connsiteY0" fmla="*/ 1022522 h 1022522"/>
              <a:gd name="connsiteX1" fmla="*/ 58694 w 71051"/>
              <a:gd name="connsiteY1" fmla="*/ 861884 h 1022522"/>
              <a:gd name="connsiteX2" fmla="*/ 33981 w 71051"/>
              <a:gd name="connsiteY2" fmla="*/ 614749 h 1022522"/>
              <a:gd name="connsiteX3" fmla="*/ 3089 w 71051"/>
              <a:gd name="connsiteY3" fmla="*/ 398505 h 1022522"/>
              <a:gd name="connsiteX4" fmla="*/ 52516 w 71051"/>
              <a:gd name="connsiteY4" fmla="*/ 287295 h 1022522"/>
              <a:gd name="connsiteX5" fmla="*/ 58694 w 71051"/>
              <a:gd name="connsiteY5" fmla="*/ 132835 h 1022522"/>
              <a:gd name="connsiteX6" fmla="*/ 40159 w 71051"/>
              <a:gd name="connsiteY6" fmla="*/ 21624 h 1022522"/>
              <a:gd name="connsiteX7" fmla="*/ 3089 w 71051"/>
              <a:gd name="connsiteY7" fmla="*/ 3089 h 1022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051" h="1022522">
                <a:moveTo>
                  <a:pt x="71051" y="1022522"/>
                </a:moveTo>
                <a:cubicBezTo>
                  <a:pt x="67961" y="976184"/>
                  <a:pt x="64872" y="929846"/>
                  <a:pt x="58694" y="861884"/>
                </a:cubicBezTo>
                <a:cubicBezTo>
                  <a:pt x="52516" y="793922"/>
                  <a:pt x="43248" y="691979"/>
                  <a:pt x="33981" y="614749"/>
                </a:cubicBezTo>
                <a:cubicBezTo>
                  <a:pt x="24714" y="537519"/>
                  <a:pt x="0" y="453081"/>
                  <a:pt x="3089" y="398505"/>
                </a:cubicBezTo>
                <a:cubicBezTo>
                  <a:pt x="6178" y="343929"/>
                  <a:pt x="43249" y="331573"/>
                  <a:pt x="52516" y="287295"/>
                </a:cubicBezTo>
                <a:cubicBezTo>
                  <a:pt x="61784" y="243017"/>
                  <a:pt x="60753" y="177113"/>
                  <a:pt x="58694" y="132835"/>
                </a:cubicBezTo>
                <a:cubicBezTo>
                  <a:pt x="56635" y="88557"/>
                  <a:pt x="49426" y="43248"/>
                  <a:pt x="40159" y="21624"/>
                </a:cubicBezTo>
                <a:cubicBezTo>
                  <a:pt x="30892" y="0"/>
                  <a:pt x="16990" y="1544"/>
                  <a:pt x="3089" y="3089"/>
                </a:cubicBezTo>
              </a:path>
            </a:pathLst>
          </a:cu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Полилиния 217"/>
          <p:cNvSpPr/>
          <p:nvPr/>
        </p:nvSpPr>
        <p:spPr>
          <a:xfrm>
            <a:off x="6332838" y="2974889"/>
            <a:ext cx="1136821" cy="124597"/>
          </a:xfrm>
          <a:custGeom>
            <a:avLst/>
            <a:gdLst>
              <a:gd name="connsiteX0" fmla="*/ 1136821 w 1136821"/>
              <a:gd name="connsiteY0" fmla="*/ 124597 h 124597"/>
              <a:gd name="connsiteX1" fmla="*/ 834081 w 1136821"/>
              <a:gd name="connsiteY1" fmla="*/ 75170 h 124597"/>
              <a:gd name="connsiteX2" fmla="*/ 586946 w 1136821"/>
              <a:gd name="connsiteY2" fmla="*/ 19565 h 124597"/>
              <a:gd name="connsiteX3" fmla="*/ 339811 w 1136821"/>
              <a:gd name="connsiteY3" fmla="*/ 1030 h 124597"/>
              <a:gd name="connsiteX4" fmla="*/ 191530 w 1136821"/>
              <a:gd name="connsiteY4" fmla="*/ 13387 h 124597"/>
              <a:gd name="connsiteX5" fmla="*/ 92676 w 1136821"/>
              <a:gd name="connsiteY5" fmla="*/ 31922 h 124597"/>
              <a:gd name="connsiteX6" fmla="*/ 0 w 1136821"/>
              <a:gd name="connsiteY6" fmla="*/ 19565 h 124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36821" h="124597">
                <a:moveTo>
                  <a:pt x="1136821" y="124597"/>
                </a:moveTo>
                <a:cubicBezTo>
                  <a:pt x="1031274" y="108636"/>
                  <a:pt x="925727" y="92675"/>
                  <a:pt x="834081" y="75170"/>
                </a:cubicBezTo>
                <a:cubicBezTo>
                  <a:pt x="742435" y="57665"/>
                  <a:pt x="669324" y="31922"/>
                  <a:pt x="586946" y="19565"/>
                </a:cubicBezTo>
                <a:cubicBezTo>
                  <a:pt x="504568" y="7208"/>
                  <a:pt x="405714" y="2060"/>
                  <a:pt x="339811" y="1030"/>
                </a:cubicBezTo>
                <a:cubicBezTo>
                  <a:pt x="273908" y="0"/>
                  <a:pt x="232719" y="8238"/>
                  <a:pt x="191530" y="13387"/>
                </a:cubicBezTo>
                <a:cubicBezTo>
                  <a:pt x="150341" y="18536"/>
                  <a:pt x="124598" y="30892"/>
                  <a:pt x="92676" y="31922"/>
                </a:cubicBezTo>
                <a:cubicBezTo>
                  <a:pt x="60754" y="32952"/>
                  <a:pt x="30377" y="26258"/>
                  <a:pt x="0" y="19565"/>
                </a:cubicBezTo>
              </a:path>
            </a:pathLst>
          </a:custGeom>
          <a:ln w="38100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6565106" cy="1249362"/>
          </a:xfrm>
        </p:spPr>
        <p:txBody>
          <a:bodyPr>
            <a:normAutofit/>
          </a:bodyPr>
          <a:lstStyle/>
          <a:p>
            <a:r>
              <a:rPr lang="en-US" spc="300" dirty="0" smtClean="0">
                <a:solidFill>
                  <a:srgbClr val="80197F"/>
                </a:solidFill>
              </a:rPr>
              <a:t>TEHRAN: public transport development</a:t>
            </a:r>
            <a:endParaRPr lang="en-US" spc="300" dirty="0"/>
          </a:p>
        </p:txBody>
      </p:sp>
      <p:sp>
        <p:nvSpPr>
          <p:cNvPr id="195" name="Прямоугольник 194"/>
          <p:cNvSpPr/>
          <p:nvPr/>
        </p:nvSpPr>
        <p:spPr>
          <a:xfrm>
            <a:off x="3238500" y="927100"/>
            <a:ext cx="1676400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300" spc="300" dirty="0" smtClean="0">
                <a:solidFill>
                  <a:srgbClr val="80197F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en-US" sz="2300" spc="300" dirty="0" smtClean="0">
                <a:solidFill>
                  <a:srgbClr val="80197F"/>
                </a:solidFill>
                <a:latin typeface="Arial" pitchFamily="34" charset="0"/>
                <a:cs typeface="Arial" pitchFamily="34" charset="0"/>
              </a:rPr>
              <a:t> BRT</a:t>
            </a:r>
            <a:endParaRPr lang="en-US" sz="23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2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2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2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2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2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2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500"/>
                            </p:stCondLst>
                            <p:childTnLst>
                              <p:par>
                                <p:cTn id="4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2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" grpId="0"/>
      <p:bldP spid="189" grpId="0"/>
      <p:bldP spid="190" grpId="0"/>
      <p:bldP spid="191" grpId="0"/>
      <p:bldP spid="193" grpId="0"/>
      <p:bldP spid="197" grpId="0" animBg="1"/>
      <p:bldP spid="199" grpId="0" animBg="1"/>
      <p:bldP spid="209" grpId="0" animBg="1"/>
      <p:bldP spid="210" grpId="0" animBg="1"/>
      <p:bldP spid="211" grpId="0" animBg="1"/>
      <p:bldP spid="217" grpId="0" animBg="1"/>
      <p:bldP spid="218" grpId="0" animBg="1"/>
      <p:bldP spid="19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87104" y="3214048"/>
            <a:ext cx="8077200" cy="1828800"/>
          </a:xfrm>
          <a:prstGeom prst="rect">
            <a:avLst/>
          </a:prstGeom>
          <a:ln w="127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Полилиния 11"/>
          <p:cNvSpPr/>
          <p:nvPr/>
        </p:nvSpPr>
        <p:spPr>
          <a:xfrm>
            <a:off x="2148345" y="3366448"/>
            <a:ext cx="6605752" cy="1040524"/>
          </a:xfrm>
          <a:custGeom>
            <a:avLst/>
            <a:gdLst>
              <a:gd name="connsiteX0" fmla="*/ 0 w 6605752"/>
              <a:gd name="connsiteY0" fmla="*/ 1040524 h 1040524"/>
              <a:gd name="connsiteX1" fmla="*/ 2822028 w 6605752"/>
              <a:gd name="connsiteY1" fmla="*/ 977462 h 1040524"/>
              <a:gd name="connsiteX2" fmla="*/ 3831021 w 6605752"/>
              <a:gd name="connsiteY2" fmla="*/ 961697 h 1040524"/>
              <a:gd name="connsiteX3" fmla="*/ 4351283 w 6605752"/>
              <a:gd name="connsiteY3" fmla="*/ 882869 h 1040524"/>
              <a:gd name="connsiteX4" fmla="*/ 5155325 w 6605752"/>
              <a:gd name="connsiteY4" fmla="*/ 583324 h 1040524"/>
              <a:gd name="connsiteX5" fmla="*/ 6605752 w 6605752"/>
              <a:gd name="connsiteY5" fmla="*/ 0 h 1040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05752" h="1040524">
                <a:moveTo>
                  <a:pt x="0" y="1040524"/>
                </a:moveTo>
                <a:lnTo>
                  <a:pt x="2822028" y="977462"/>
                </a:lnTo>
                <a:cubicBezTo>
                  <a:pt x="3460531" y="964324"/>
                  <a:pt x="3576145" y="977462"/>
                  <a:pt x="3831021" y="961697"/>
                </a:cubicBezTo>
                <a:cubicBezTo>
                  <a:pt x="4085897" y="945932"/>
                  <a:pt x="4130566" y="945931"/>
                  <a:pt x="4351283" y="882869"/>
                </a:cubicBezTo>
                <a:cubicBezTo>
                  <a:pt x="4572000" y="819807"/>
                  <a:pt x="4779580" y="730469"/>
                  <a:pt x="5155325" y="583324"/>
                </a:cubicBezTo>
                <a:cubicBezTo>
                  <a:pt x="5531070" y="436179"/>
                  <a:pt x="6068411" y="218089"/>
                  <a:pt x="6605752" y="0"/>
                </a:cubicBezTo>
              </a:path>
            </a:pathLst>
          </a:cu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Рисунок 7" descr="20130205120159304_easyicon_cn_512.pn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CC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1725304" y="3976048"/>
            <a:ext cx="304800" cy="304800"/>
          </a:xfrm>
          <a:prstGeom prst="rect">
            <a:avLst/>
          </a:prstGeom>
        </p:spPr>
      </p:pic>
      <p:pic>
        <p:nvPicPr>
          <p:cNvPr id="43" name="Рисунок 42" descr="20130205120159304_easyicon_cn_512.pn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CC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2258704" y="4165459"/>
            <a:ext cx="304800" cy="304800"/>
          </a:xfrm>
          <a:prstGeom prst="rect">
            <a:avLst/>
          </a:prstGeom>
        </p:spPr>
      </p:pic>
      <p:pic>
        <p:nvPicPr>
          <p:cNvPr id="44" name="Рисунок 43" descr="20130205120159304_easyicon_cn_512.pn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CC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2676715" y="4139333"/>
            <a:ext cx="304800" cy="304800"/>
          </a:xfrm>
          <a:prstGeom prst="rect">
            <a:avLst/>
          </a:prstGeom>
        </p:spPr>
      </p:pic>
      <p:pic>
        <p:nvPicPr>
          <p:cNvPr id="45" name="Рисунок 44" descr="20130205120159304_easyicon_cn_512.pn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CC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3401704" y="4126270"/>
            <a:ext cx="304800" cy="304800"/>
          </a:xfrm>
          <a:prstGeom prst="rect">
            <a:avLst/>
          </a:prstGeom>
        </p:spPr>
      </p:pic>
      <p:pic>
        <p:nvPicPr>
          <p:cNvPr id="46" name="Рисунок 45" descr="20130205120159304_easyicon_cn_512.pn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CC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3706504" y="4113207"/>
            <a:ext cx="304800" cy="304800"/>
          </a:xfrm>
          <a:prstGeom prst="rect">
            <a:avLst/>
          </a:prstGeom>
        </p:spPr>
      </p:pic>
      <p:pic>
        <p:nvPicPr>
          <p:cNvPr id="48" name="Рисунок 47" descr="20130205120159304_easyicon_cn_512.pn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CC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3046830" y="4139333"/>
            <a:ext cx="304800" cy="304800"/>
          </a:xfrm>
          <a:prstGeom prst="rect">
            <a:avLst/>
          </a:prstGeom>
        </p:spPr>
      </p:pic>
      <p:pic>
        <p:nvPicPr>
          <p:cNvPr id="50" name="Рисунок 49" descr="20130205120159304_easyicon_cn_512.pn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CC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3935104" y="4113207"/>
            <a:ext cx="304800" cy="304800"/>
          </a:xfrm>
          <a:prstGeom prst="rect">
            <a:avLst/>
          </a:prstGeom>
        </p:spPr>
      </p:pic>
      <p:pic>
        <p:nvPicPr>
          <p:cNvPr id="51" name="Рисунок 50" descr="20130205120159304_easyicon_cn_512.pn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CC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4416252" y="4100144"/>
            <a:ext cx="304800" cy="304800"/>
          </a:xfrm>
          <a:prstGeom prst="rect">
            <a:avLst/>
          </a:prstGeom>
        </p:spPr>
      </p:pic>
      <p:pic>
        <p:nvPicPr>
          <p:cNvPr id="52" name="Рисунок 51" descr="20130205120159304_easyicon_cn_512.pn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CC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4775482" y="4097966"/>
            <a:ext cx="304800" cy="304800"/>
          </a:xfrm>
          <a:prstGeom prst="rect">
            <a:avLst/>
          </a:prstGeom>
        </p:spPr>
      </p:pic>
      <p:pic>
        <p:nvPicPr>
          <p:cNvPr id="53" name="Рисунок 52" descr="20130205120159304_easyicon_cn_512.pn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CC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4176767" y="4102322"/>
            <a:ext cx="304800" cy="304800"/>
          </a:xfrm>
          <a:prstGeom prst="rect">
            <a:avLst/>
          </a:prstGeom>
        </p:spPr>
      </p:pic>
      <p:pic>
        <p:nvPicPr>
          <p:cNvPr id="55" name="Рисунок 54" descr="20130205120159304_easyicon_cn_512.pn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CC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5195671" y="4089259"/>
            <a:ext cx="304800" cy="304800"/>
          </a:xfrm>
          <a:prstGeom prst="rect">
            <a:avLst/>
          </a:prstGeom>
        </p:spPr>
      </p:pic>
      <p:pic>
        <p:nvPicPr>
          <p:cNvPr id="58" name="Рисунок 57" descr="20130205120159304_easyicon_cn_512.pn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CC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5600619" y="4089259"/>
            <a:ext cx="304800" cy="304800"/>
          </a:xfrm>
          <a:prstGeom prst="rect">
            <a:avLst/>
          </a:prstGeom>
        </p:spPr>
      </p:pic>
      <p:pic>
        <p:nvPicPr>
          <p:cNvPr id="59" name="Рисунок 58" descr="20130205120159304_easyicon_cn_512.pn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CC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6096000" y="4065311"/>
            <a:ext cx="304800" cy="304800"/>
          </a:xfrm>
          <a:prstGeom prst="rect">
            <a:avLst/>
          </a:prstGeom>
        </p:spPr>
      </p:pic>
      <p:pic>
        <p:nvPicPr>
          <p:cNvPr id="60" name="Рисунок 59" descr="20130205120159304_easyicon_cn_512.pn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CC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6332560" y="3989696"/>
            <a:ext cx="304800" cy="304800"/>
          </a:xfrm>
          <a:prstGeom prst="rect">
            <a:avLst/>
          </a:prstGeom>
        </p:spPr>
      </p:pic>
      <p:pic>
        <p:nvPicPr>
          <p:cNvPr id="61" name="Рисунок 60" descr="20130205120159304_easyicon_cn_512.pn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CC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6795448" y="3810000"/>
            <a:ext cx="304800" cy="304800"/>
          </a:xfrm>
          <a:prstGeom prst="rect">
            <a:avLst/>
          </a:prstGeom>
        </p:spPr>
      </p:pic>
      <p:pic>
        <p:nvPicPr>
          <p:cNvPr id="62" name="Рисунок 61" descr="20130205120159304_easyicon_cn_512.pn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CC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7053616" y="3684896"/>
            <a:ext cx="304800" cy="304800"/>
          </a:xfrm>
          <a:prstGeom prst="rect">
            <a:avLst/>
          </a:prstGeom>
        </p:spPr>
      </p:pic>
      <p:pic>
        <p:nvPicPr>
          <p:cNvPr id="63" name="Рисунок 62" descr="20130205120159304_easyicon_cn_512.pn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CC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7557448" y="3505200"/>
            <a:ext cx="304800" cy="304800"/>
          </a:xfrm>
          <a:prstGeom prst="rect">
            <a:avLst/>
          </a:prstGeom>
        </p:spPr>
      </p:pic>
      <p:pic>
        <p:nvPicPr>
          <p:cNvPr id="64" name="Рисунок 63" descr="20130205120159304_easyicon_cn_512.pn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CC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7829264" y="3393744"/>
            <a:ext cx="304800" cy="304800"/>
          </a:xfrm>
          <a:prstGeom prst="rect">
            <a:avLst/>
          </a:prstGeom>
        </p:spPr>
      </p:pic>
      <p:pic>
        <p:nvPicPr>
          <p:cNvPr id="65" name="Рисунок 64" descr="20130205120159304_easyicon_cn_512.pn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CC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8278504" y="3214048"/>
            <a:ext cx="304800" cy="304800"/>
          </a:xfrm>
          <a:prstGeom prst="rect">
            <a:avLst/>
          </a:prstGeom>
        </p:spPr>
      </p:pic>
      <p:pic>
        <p:nvPicPr>
          <p:cNvPr id="69" name="Рисунок 68" descr="20130205120159304_easyicon_cn_512.pn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CC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8583304" y="3177622"/>
            <a:ext cx="304800" cy="304800"/>
          </a:xfrm>
          <a:prstGeom prst="rect">
            <a:avLst/>
          </a:prstGeom>
        </p:spPr>
      </p:pic>
      <p:sp>
        <p:nvSpPr>
          <p:cNvPr id="66" name="TextBox 65"/>
          <p:cNvSpPr txBox="1"/>
          <p:nvPr/>
        </p:nvSpPr>
        <p:spPr>
          <a:xfrm>
            <a:off x="864326" y="1219200"/>
            <a:ext cx="3582406" cy="1852815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en-US" altLang="ko-KR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 BRT 1 (2007)</a:t>
            </a:r>
          </a:p>
          <a:p>
            <a:pPr lvl="0">
              <a:spcBef>
                <a:spcPct val="20000"/>
              </a:spcBef>
              <a:buClr>
                <a:srgbClr val="FF0000"/>
              </a:buClr>
              <a:defRPr/>
            </a:pPr>
            <a:r>
              <a:rPr lang="en-US" altLang="ko-KR" sz="1600" dirty="0" smtClean="0">
                <a:latin typeface="Arial" pitchFamily="34" charset="0"/>
                <a:cs typeface="Arial" pitchFamily="34" charset="0"/>
              </a:rPr>
              <a:t>Length : 19 km ,  Station No. : 26  </a:t>
            </a:r>
          </a:p>
          <a:p>
            <a:pPr lvl="0">
              <a:spcBef>
                <a:spcPct val="20000"/>
              </a:spcBef>
              <a:buClr>
                <a:srgbClr val="FF0000"/>
              </a:buClr>
              <a:defRPr/>
            </a:pPr>
            <a:r>
              <a:rPr lang="en-US" altLang="ko-KR" sz="1600" dirty="0" smtClean="0">
                <a:latin typeface="Arial" pitchFamily="34" charset="0"/>
                <a:cs typeface="Arial" pitchFamily="34" charset="0"/>
              </a:rPr>
              <a:t>Fleet No. : 280 (200 articulated)</a:t>
            </a:r>
          </a:p>
          <a:p>
            <a:pPr>
              <a:spcBef>
                <a:spcPct val="20000"/>
              </a:spcBef>
              <a:buClr>
                <a:srgbClr val="FF0000"/>
              </a:buClr>
              <a:defRPr/>
            </a:pPr>
            <a:r>
              <a:rPr lang="en-US" altLang="ko-KR" sz="1600" dirty="0" smtClean="0">
                <a:latin typeface="Arial" pitchFamily="34" charset="0"/>
                <a:cs typeface="Arial" pitchFamily="34" charset="0"/>
              </a:rPr>
              <a:t>Passengers No. : 280,000</a:t>
            </a:r>
          </a:p>
          <a:p>
            <a:pPr>
              <a:spcBef>
                <a:spcPct val="20000"/>
              </a:spcBef>
              <a:buClr>
                <a:srgbClr val="FF0000"/>
              </a:buClr>
              <a:defRPr/>
            </a:pPr>
            <a:r>
              <a:rPr lang="en-US" altLang="ko-KR" sz="1600" dirty="0" smtClean="0">
                <a:latin typeface="Arial" pitchFamily="34" charset="0"/>
                <a:cs typeface="Arial" pitchFamily="34" charset="0"/>
              </a:rPr>
              <a:t>(Record : 530,000)</a:t>
            </a:r>
          </a:p>
          <a:p>
            <a:pPr lvl="0">
              <a:spcBef>
                <a:spcPct val="20000"/>
              </a:spcBef>
              <a:buClr>
                <a:srgbClr val="FF0000"/>
              </a:buClr>
              <a:defRPr/>
            </a:pPr>
            <a:r>
              <a:rPr lang="en-US" altLang="ko-KR" sz="1600" dirty="0" smtClean="0">
                <a:latin typeface="Arial" pitchFamily="34" charset="0"/>
                <a:cs typeface="Arial" pitchFamily="34" charset="0"/>
              </a:rPr>
              <a:t>Headway : 1 min</a:t>
            </a:r>
          </a:p>
        </p:txBody>
      </p:sp>
      <p:pic>
        <p:nvPicPr>
          <p:cNvPr id="67" name="Picture 11"/>
          <p:cNvPicPr>
            <a:picLocks noChangeAspect="1" noChangeArrowheads="1"/>
          </p:cNvPicPr>
          <p:nvPr/>
        </p:nvPicPr>
        <p:blipFill>
          <a:blip r:embed="rId5" cstate="print"/>
          <a:srcRect l="5363" r="13249"/>
          <a:stretch>
            <a:fillRect/>
          </a:stretch>
        </p:blipFill>
        <p:spPr bwMode="auto">
          <a:xfrm>
            <a:off x="876300" y="5181600"/>
            <a:ext cx="1638300" cy="150730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3" name="Прямая со стрелкой 17"/>
          <p:cNvCxnSpPr/>
          <p:nvPr/>
        </p:nvCxnSpPr>
        <p:spPr>
          <a:xfrm>
            <a:off x="2057400" y="4038600"/>
            <a:ext cx="3706504" cy="1364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2639704" y="3747448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b="1" dirty="0" smtClean="0"/>
              <a:t>10 km</a:t>
            </a:r>
          </a:p>
        </p:txBody>
      </p:sp>
      <p:pic>
        <p:nvPicPr>
          <p:cNvPr id="71" name="Рисунок 11" descr="20130205120159304_easyicon_cn_512.pn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CC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914400" y="1219200"/>
            <a:ext cx="409496" cy="409496"/>
          </a:xfrm>
          <a:prstGeom prst="rect">
            <a:avLst/>
          </a:prstGeom>
        </p:spPr>
      </p:pic>
      <p:pic>
        <p:nvPicPr>
          <p:cNvPr id="79" name="Рисунок 58" descr="20130205120159304_easyicon_cn_512.pn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CC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5853752" y="4087504"/>
            <a:ext cx="304800" cy="304800"/>
          </a:xfrm>
          <a:prstGeom prst="rect">
            <a:avLst/>
          </a:prstGeom>
        </p:spPr>
      </p:pic>
      <p:pic>
        <p:nvPicPr>
          <p:cNvPr id="80" name="Рисунок 59" descr="20130205120159304_easyicon_cn_512.pn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CC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6566848" y="3899848"/>
            <a:ext cx="304800" cy="304800"/>
          </a:xfrm>
          <a:prstGeom prst="rect">
            <a:avLst/>
          </a:prstGeom>
        </p:spPr>
      </p:pic>
      <p:pic>
        <p:nvPicPr>
          <p:cNvPr id="81" name="Рисунок 61" descr="20130205120159304_easyicon_cn_512.pn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CC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7315200" y="3595048"/>
            <a:ext cx="304800" cy="304800"/>
          </a:xfrm>
          <a:prstGeom prst="rect">
            <a:avLst/>
          </a:prstGeom>
        </p:spPr>
      </p:pic>
      <p:pic>
        <p:nvPicPr>
          <p:cNvPr id="82" name="Рисунок 63" descr="20130205120159304_easyicon_cn_512.pn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CC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8055592" y="3303896"/>
            <a:ext cx="304800" cy="304800"/>
          </a:xfrm>
          <a:prstGeom prst="rect">
            <a:avLst/>
          </a:prstGeom>
        </p:spPr>
      </p:pic>
      <p:sp>
        <p:nvSpPr>
          <p:cNvPr id="84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6172200" cy="868362"/>
          </a:xfrm>
        </p:spPr>
        <p:txBody>
          <a:bodyPr>
            <a:normAutofit fontScale="90000"/>
          </a:bodyPr>
          <a:lstStyle/>
          <a:p>
            <a:r>
              <a:rPr lang="en-US" spc="300" dirty="0" smtClean="0">
                <a:solidFill>
                  <a:srgbClr val="80197F"/>
                </a:solidFill>
              </a:rPr>
              <a:t>TEHRAN: public transport in the most congested corridor</a:t>
            </a:r>
            <a:endParaRPr lang="en-US" spc="300" dirty="0"/>
          </a:p>
        </p:txBody>
      </p:sp>
      <p:pic>
        <p:nvPicPr>
          <p:cNvPr id="77" name="Picture 76" descr="New Picture (1)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90800" y="5172373"/>
            <a:ext cx="2057400" cy="1518939"/>
          </a:xfrm>
          <a:prstGeom prst="rect">
            <a:avLst/>
          </a:prstGeom>
        </p:spPr>
      </p:pic>
      <p:cxnSp>
        <p:nvCxnSpPr>
          <p:cNvPr id="86" name="Прямая со стрелкой 85"/>
          <p:cNvCxnSpPr/>
          <p:nvPr/>
        </p:nvCxnSpPr>
        <p:spPr>
          <a:xfrm>
            <a:off x="4876800" y="4800600"/>
            <a:ext cx="1115704" cy="1364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4724400" y="4746008"/>
            <a:ext cx="1080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b="1" dirty="0" smtClean="0"/>
              <a:t>2008</a:t>
            </a:r>
          </a:p>
        </p:txBody>
      </p:sp>
      <p:cxnSp>
        <p:nvCxnSpPr>
          <p:cNvPr id="91" name="Прямая со стрелкой 90"/>
          <p:cNvCxnSpPr/>
          <p:nvPr/>
        </p:nvCxnSpPr>
        <p:spPr>
          <a:xfrm>
            <a:off x="4038600" y="4800600"/>
            <a:ext cx="802944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2" name="TextBox 91"/>
          <p:cNvSpPr txBox="1"/>
          <p:nvPr/>
        </p:nvSpPr>
        <p:spPr>
          <a:xfrm>
            <a:off x="3872552" y="4724400"/>
            <a:ext cx="1080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b="1" dirty="0" smtClean="0"/>
              <a:t>2009</a:t>
            </a:r>
          </a:p>
        </p:txBody>
      </p:sp>
      <p:cxnSp>
        <p:nvCxnSpPr>
          <p:cNvPr id="98" name="Прямая со стрелкой 97"/>
          <p:cNvCxnSpPr/>
          <p:nvPr/>
        </p:nvCxnSpPr>
        <p:spPr>
          <a:xfrm>
            <a:off x="6019800" y="4572000"/>
            <a:ext cx="19050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6463352" y="4231944"/>
            <a:ext cx="1080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b="1" dirty="0" smtClean="0"/>
              <a:t>2010</a:t>
            </a:r>
          </a:p>
        </p:txBody>
      </p:sp>
      <p:cxnSp>
        <p:nvCxnSpPr>
          <p:cNvPr id="102" name="Прямая со стрелкой 101"/>
          <p:cNvCxnSpPr/>
          <p:nvPr/>
        </p:nvCxnSpPr>
        <p:spPr>
          <a:xfrm>
            <a:off x="2057400" y="4800600"/>
            <a:ext cx="19812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3" name="TextBox 102"/>
          <p:cNvSpPr txBox="1"/>
          <p:nvPr/>
        </p:nvSpPr>
        <p:spPr>
          <a:xfrm>
            <a:off x="2438400" y="4724400"/>
            <a:ext cx="1080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b="1" dirty="0" smtClean="0"/>
              <a:t>2011</a:t>
            </a:r>
          </a:p>
        </p:txBody>
      </p:sp>
      <p:sp>
        <p:nvSpPr>
          <p:cNvPr id="115" name="Правая фигурная скобка 114"/>
          <p:cNvSpPr/>
          <p:nvPr/>
        </p:nvSpPr>
        <p:spPr>
          <a:xfrm rot="5400000">
            <a:off x="1371600" y="4191000"/>
            <a:ext cx="304800" cy="1066800"/>
          </a:xfrm>
          <a:prstGeom prst="rightBrace">
            <a:avLst>
              <a:gd name="adj1" fmla="val 5088"/>
              <a:gd name="adj2" fmla="val 52558"/>
            </a:avLst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TextBox 115"/>
          <p:cNvSpPr txBox="1"/>
          <p:nvPr/>
        </p:nvSpPr>
        <p:spPr>
          <a:xfrm>
            <a:off x="955344" y="4798620"/>
            <a:ext cx="1080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b="1" dirty="0" smtClean="0"/>
              <a:t>2012</a:t>
            </a:r>
          </a:p>
        </p:txBody>
      </p:sp>
      <p:sp>
        <p:nvSpPr>
          <p:cNvPr id="118" name="Стрелка вправо 117"/>
          <p:cNvSpPr/>
          <p:nvPr/>
        </p:nvSpPr>
        <p:spPr>
          <a:xfrm>
            <a:off x="4495800" y="1931126"/>
            <a:ext cx="457200" cy="484632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Левая фигурная скобка 118"/>
          <p:cNvSpPr/>
          <p:nvPr/>
        </p:nvSpPr>
        <p:spPr>
          <a:xfrm>
            <a:off x="5003800" y="1194526"/>
            <a:ext cx="228600" cy="1943100"/>
          </a:xfrm>
          <a:prstGeom prst="lef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Прямоугольник 119"/>
          <p:cNvSpPr/>
          <p:nvPr/>
        </p:nvSpPr>
        <p:spPr>
          <a:xfrm>
            <a:off x="5143500" y="1340584"/>
            <a:ext cx="3744604" cy="163121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120650" lvl="0" indent="-120650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Reduced travel time </a:t>
            </a:r>
            <a:r>
              <a:rPr lang="en-US" sz="1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35% </a:t>
            </a:r>
          </a:p>
          <a:p>
            <a:pPr marL="120650" lvl="0" indent="-120650"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Increased No. passengers of public </a:t>
            </a:r>
          </a:p>
          <a:p>
            <a:pPr lvl="0">
              <a:spcAft>
                <a:spcPts val="600"/>
              </a:spcAft>
              <a:buClr>
                <a:srgbClr val="C00000"/>
              </a:buClr>
              <a:defRPr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 transport </a:t>
            </a:r>
            <a:r>
              <a:rPr lang="en-US" sz="1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147% </a:t>
            </a:r>
          </a:p>
          <a:p>
            <a:pPr marL="120650" lvl="0" indent="-120650"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 Decreased emissions </a:t>
            </a:r>
            <a:r>
              <a:rPr lang="en-US" sz="1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46% </a:t>
            </a:r>
          </a:p>
          <a:p>
            <a:pPr>
              <a:spcAft>
                <a:spcPts val="600"/>
              </a:spcAft>
              <a:buClr>
                <a:srgbClr val="FF0000"/>
              </a:buClr>
              <a:defRPr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  (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in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18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km corridor)</a:t>
            </a:r>
            <a:endParaRPr lang="en-US" altLang="ko-KR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5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9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4" presetClass="entr" presetSubtype="32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2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5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500"/>
                            </p:stCondLst>
                            <p:childTnLst>
                              <p:par>
                                <p:cTn id="137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9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42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4500"/>
                            </p:stCondLst>
                            <p:childTnLst>
                              <p:par>
                                <p:cTn id="144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46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49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6500"/>
                            </p:stCondLst>
                            <p:childTnLst>
                              <p:par>
                                <p:cTn id="151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3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6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6" grpId="0" animBg="1"/>
      <p:bldP spid="74" grpId="0"/>
      <p:bldP spid="89" grpId="0"/>
      <p:bldP spid="92" grpId="0"/>
      <p:bldP spid="100" grpId="0"/>
      <p:bldP spid="103" grpId="0"/>
      <p:bldP spid="115" grpId="0" animBg="1"/>
      <p:bldP spid="116" grpId="0"/>
      <p:bldP spid="118" grpId="0" animBg="1"/>
      <p:bldP spid="118" grpId="1" animBg="1"/>
      <p:bldP spid="119" grpId="0" animBg="1"/>
      <p:bldP spid="119" grpId="1" animBg="1"/>
      <p:bldP spid="120" grpId="0" animBg="1"/>
      <p:bldP spid="120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87104" y="3214048"/>
            <a:ext cx="8077200" cy="1828800"/>
          </a:xfrm>
          <a:prstGeom prst="rect">
            <a:avLst/>
          </a:prstGeom>
          <a:ln w="127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6" name="Полилиния 55"/>
          <p:cNvSpPr/>
          <p:nvPr/>
        </p:nvSpPr>
        <p:spPr>
          <a:xfrm>
            <a:off x="991607" y="3732208"/>
            <a:ext cx="6910251" cy="1097280"/>
          </a:xfrm>
          <a:custGeom>
            <a:avLst/>
            <a:gdLst>
              <a:gd name="connsiteX0" fmla="*/ 0 w 6910251"/>
              <a:gd name="connsiteY0" fmla="*/ 0 h 1097280"/>
              <a:gd name="connsiteX1" fmla="*/ 91440 w 6910251"/>
              <a:gd name="connsiteY1" fmla="*/ 169817 h 1097280"/>
              <a:gd name="connsiteX2" fmla="*/ 91440 w 6910251"/>
              <a:gd name="connsiteY2" fmla="*/ 431074 h 1097280"/>
              <a:gd name="connsiteX3" fmla="*/ 52251 w 6910251"/>
              <a:gd name="connsiteY3" fmla="*/ 627017 h 1097280"/>
              <a:gd name="connsiteX4" fmla="*/ 117566 w 6910251"/>
              <a:gd name="connsiteY4" fmla="*/ 705394 h 1097280"/>
              <a:gd name="connsiteX5" fmla="*/ 444137 w 6910251"/>
              <a:gd name="connsiteY5" fmla="*/ 744583 h 1097280"/>
              <a:gd name="connsiteX6" fmla="*/ 1658983 w 6910251"/>
              <a:gd name="connsiteY6" fmla="*/ 718457 h 1097280"/>
              <a:gd name="connsiteX7" fmla="*/ 3788228 w 6910251"/>
              <a:gd name="connsiteY7" fmla="*/ 679269 h 1097280"/>
              <a:gd name="connsiteX8" fmla="*/ 4415246 w 6910251"/>
              <a:gd name="connsiteY8" fmla="*/ 666206 h 1097280"/>
              <a:gd name="connsiteX9" fmla="*/ 4676503 w 6910251"/>
              <a:gd name="connsiteY9" fmla="*/ 692331 h 1097280"/>
              <a:gd name="connsiteX10" fmla="*/ 4833257 w 6910251"/>
              <a:gd name="connsiteY10" fmla="*/ 757646 h 1097280"/>
              <a:gd name="connsiteX11" fmla="*/ 5055326 w 6910251"/>
              <a:gd name="connsiteY11" fmla="*/ 927463 h 1097280"/>
              <a:gd name="connsiteX12" fmla="*/ 5342708 w 6910251"/>
              <a:gd name="connsiteY12" fmla="*/ 1071154 h 1097280"/>
              <a:gd name="connsiteX13" fmla="*/ 5603966 w 6910251"/>
              <a:gd name="connsiteY13" fmla="*/ 1084217 h 1097280"/>
              <a:gd name="connsiteX14" fmla="*/ 6492240 w 6910251"/>
              <a:gd name="connsiteY14" fmla="*/ 1045029 h 1097280"/>
              <a:gd name="connsiteX15" fmla="*/ 6910251 w 6910251"/>
              <a:gd name="connsiteY15" fmla="*/ 979714 h 1097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910251" h="1097280">
                <a:moveTo>
                  <a:pt x="0" y="0"/>
                </a:moveTo>
                <a:cubicBezTo>
                  <a:pt x="38100" y="48985"/>
                  <a:pt x="76200" y="97971"/>
                  <a:pt x="91440" y="169817"/>
                </a:cubicBezTo>
                <a:cubicBezTo>
                  <a:pt x="106680" y="241663"/>
                  <a:pt x="97971" y="354874"/>
                  <a:pt x="91440" y="431074"/>
                </a:cubicBezTo>
                <a:cubicBezTo>
                  <a:pt x="84909" y="507274"/>
                  <a:pt x="47897" y="581297"/>
                  <a:pt x="52251" y="627017"/>
                </a:cubicBezTo>
                <a:cubicBezTo>
                  <a:pt x="56605" y="672737"/>
                  <a:pt x="52252" y="685800"/>
                  <a:pt x="117566" y="705394"/>
                </a:cubicBezTo>
                <a:cubicBezTo>
                  <a:pt x="182880" y="724988"/>
                  <a:pt x="187234" y="742406"/>
                  <a:pt x="444137" y="744583"/>
                </a:cubicBezTo>
                <a:cubicBezTo>
                  <a:pt x="701040" y="746760"/>
                  <a:pt x="1658983" y="718457"/>
                  <a:pt x="1658983" y="718457"/>
                </a:cubicBezTo>
                <a:lnTo>
                  <a:pt x="3788228" y="679269"/>
                </a:lnTo>
                <a:cubicBezTo>
                  <a:pt x="4247605" y="670561"/>
                  <a:pt x="4267200" y="664029"/>
                  <a:pt x="4415246" y="666206"/>
                </a:cubicBezTo>
                <a:cubicBezTo>
                  <a:pt x="4563292" y="668383"/>
                  <a:pt x="4606835" y="677091"/>
                  <a:pt x="4676503" y="692331"/>
                </a:cubicBezTo>
                <a:cubicBezTo>
                  <a:pt x="4746171" y="707571"/>
                  <a:pt x="4770120" y="718457"/>
                  <a:pt x="4833257" y="757646"/>
                </a:cubicBezTo>
                <a:cubicBezTo>
                  <a:pt x="4896394" y="796835"/>
                  <a:pt x="4970418" y="875212"/>
                  <a:pt x="5055326" y="927463"/>
                </a:cubicBezTo>
                <a:cubicBezTo>
                  <a:pt x="5140234" y="979714"/>
                  <a:pt x="5251268" y="1045028"/>
                  <a:pt x="5342708" y="1071154"/>
                </a:cubicBezTo>
                <a:cubicBezTo>
                  <a:pt x="5434148" y="1097280"/>
                  <a:pt x="5412377" y="1088571"/>
                  <a:pt x="5603966" y="1084217"/>
                </a:cubicBezTo>
                <a:cubicBezTo>
                  <a:pt x="5795555" y="1079863"/>
                  <a:pt x="6274526" y="1062446"/>
                  <a:pt x="6492240" y="1045029"/>
                </a:cubicBezTo>
                <a:cubicBezTo>
                  <a:pt x="6709954" y="1027612"/>
                  <a:pt x="6810102" y="1003663"/>
                  <a:pt x="6910251" y="979714"/>
                </a:cubicBezTo>
              </a:path>
            </a:pathLst>
          </a:cu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Полилиния 11"/>
          <p:cNvSpPr/>
          <p:nvPr/>
        </p:nvSpPr>
        <p:spPr>
          <a:xfrm>
            <a:off x="2148345" y="3366448"/>
            <a:ext cx="6605752" cy="1040524"/>
          </a:xfrm>
          <a:custGeom>
            <a:avLst/>
            <a:gdLst>
              <a:gd name="connsiteX0" fmla="*/ 0 w 6605752"/>
              <a:gd name="connsiteY0" fmla="*/ 1040524 h 1040524"/>
              <a:gd name="connsiteX1" fmla="*/ 2822028 w 6605752"/>
              <a:gd name="connsiteY1" fmla="*/ 977462 h 1040524"/>
              <a:gd name="connsiteX2" fmla="*/ 3831021 w 6605752"/>
              <a:gd name="connsiteY2" fmla="*/ 961697 h 1040524"/>
              <a:gd name="connsiteX3" fmla="*/ 4351283 w 6605752"/>
              <a:gd name="connsiteY3" fmla="*/ 882869 h 1040524"/>
              <a:gd name="connsiteX4" fmla="*/ 5155325 w 6605752"/>
              <a:gd name="connsiteY4" fmla="*/ 583324 h 1040524"/>
              <a:gd name="connsiteX5" fmla="*/ 6605752 w 6605752"/>
              <a:gd name="connsiteY5" fmla="*/ 0 h 1040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05752" h="1040524">
                <a:moveTo>
                  <a:pt x="0" y="1040524"/>
                </a:moveTo>
                <a:lnTo>
                  <a:pt x="2822028" y="977462"/>
                </a:lnTo>
                <a:cubicBezTo>
                  <a:pt x="3460531" y="964324"/>
                  <a:pt x="3576145" y="977462"/>
                  <a:pt x="3831021" y="961697"/>
                </a:cubicBezTo>
                <a:cubicBezTo>
                  <a:pt x="4085897" y="945932"/>
                  <a:pt x="4130566" y="945931"/>
                  <a:pt x="4351283" y="882869"/>
                </a:cubicBezTo>
                <a:cubicBezTo>
                  <a:pt x="4572000" y="819807"/>
                  <a:pt x="4779580" y="730469"/>
                  <a:pt x="5155325" y="583324"/>
                </a:cubicBezTo>
                <a:cubicBezTo>
                  <a:pt x="5531070" y="436179"/>
                  <a:pt x="6068411" y="218089"/>
                  <a:pt x="6605752" y="0"/>
                </a:cubicBezTo>
              </a:path>
            </a:pathLst>
          </a:cu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Рисунок 7" descr="20130205120159304_easyicon_cn_512.pn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CC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1725304" y="3976048"/>
            <a:ext cx="304800" cy="304800"/>
          </a:xfrm>
          <a:prstGeom prst="rect">
            <a:avLst/>
          </a:prstGeom>
        </p:spPr>
      </p:pic>
      <p:pic>
        <p:nvPicPr>
          <p:cNvPr id="9" name="Рисунок 8" descr="20130205120151583_easyicon_cn_512.png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FFFF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1725304" y="4204648"/>
            <a:ext cx="304800" cy="304800"/>
          </a:xfrm>
          <a:prstGeom prst="rect">
            <a:avLst/>
          </a:prstGeom>
        </p:spPr>
      </p:pic>
      <p:pic>
        <p:nvPicPr>
          <p:cNvPr id="23" name="Рисунок 22" descr="20130205120151583_easyicon_cn_512.png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FFFF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2334904" y="4420185"/>
            <a:ext cx="304800" cy="304800"/>
          </a:xfrm>
          <a:prstGeom prst="rect">
            <a:avLst/>
          </a:prstGeom>
        </p:spPr>
      </p:pic>
      <p:pic>
        <p:nvPicPr>
          <p:cNvPr id="24" name="Рисунок 23" descr="20130205120151583_easyicon_cn_512.png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FFFF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2689778" y="4420185"/>
            <a:ext cx="304800" cy="304800"/>
          </a:xfrm>
          <a:prstGeom prst="rect">
            <a:avLst/>
          </a:prstGeom>
        </p:spPr>
      </p:pic>
      <p:pic>
        <p:nvPicPr>
          <p:cNvPr id="25" name="Рисунок 24" descr="20130205120151583_easyicon_cn_512.png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FFFF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3477904" y="4407122"/>
            <a:ext cx="304800" cy="304800"/>
          </a:xfrm>
          <a:prstGeom prst="rect">
            <a:avLst/>
          </a:prstGeom>
        </p:spPr>
      </p:pic>
      <p:pic>
        <p:nvPicPr>
          <p:cNvPr id="27" name="Рисунок 26" descr="20130205120151583_easyicon_cn_512.png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FFFF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4786367" y="4380996"/>
            <a:ext cx="304800" cy="304800"/>
          </a:xfrm>
          <a:prstGeom prst="rect">
            <a:avLst/>
          </a:prstGeom>
        </p:spPr>
      </p:pic>
      <p:pic>
        <p:nvPicPr>
          <p:cNvPr id="28" name="Рисунок 27" descr="20130205120151583_easyicon_cn_512.png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FFFF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4379241" y="4394059"/>
            <a:ext cx="304800" cy="304800"/>
          </a:xfrm>
          <a:prstGeom prst="rect">
            <a:avLst/>
          </a:prstGeom>
        </p:spPr>
      </p:pic>
      <p:pic>
        <p:nvPicPr>
          <p:cNvPr id="32" name="Рисунок 31" descr="20130205120151583_easyicon_cn_512.png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FFFF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5992504" y="4661848"/>
            <a:ext cx="304800" cy="304800"/>
          </a:xfrm>
          <a:prstGeom prst="rect">
            <a:avLst/>
          </a:prstGeom>
        </p:spPr>
      </p:pic>
      <p:pic>
        <p:nvPicPr>
          <p:cNvPr id="33" name="Рисунок 32" descr="20130205120151583_easyicon_cn_512.png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FFFF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6396318" y="4675295"/>
            <a:ext cx="304800" cy="304800"/>
          </a:xfrm>
          <a:prstGeom prst="rect">
            <a:avLst/>
          </a:prstGeom>
        </p:spPr>
      </p:pic>
      <p:pic>
        <p:nvPicPr>
          <p:cNvPr id="35" name="Рисунок 34" descr="20130205120151583_easyicon_cn_512.png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FFFF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7010400" y="4649169"/>
            <a:ext cx="304800" cy="304800"/>
          </a:xfrm>
          <a:prstGeom prst="rect">
            <a:avLst/>
          </a:prstGeom>
        </p:spPr>
      </p:pic>
      <p:pic>
        <p:nvPicPr>
          <p:cNvPr id="37" name="Рисунок 36" descr="20130205120151583_easyicon_cn_512.png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FFFF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7745104" y="4585648"/>
            <a:ext cx="304800" cy="304800"/>
          </a:xfrm>
          <a:prstGeom prst="rect">
            <a:avLst/>
          </a:prstGeom>
        </p:spPr>
      </p:pic>
      <p:pic>
        <p:nvPicPr>
          <p:cNvPr id="39" name="Рисунок 38" descr="20130205120151583_easyicon_cn_512.png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FFFF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1257219" y="4217711"/>
            <a:ext cx="304800" cy="304800"/>
          </a:xfrm>
          <a:prstGeom prst="rect">
            <a:avLst/>
          </a:prstGeom>
        </p:spPr>
      </p:pic>
      <p:pic>
        <p:nvPicPr>
          <p:cNvPr id="40" name="Рисунок 39" descr="20130205120151583_easyicon_cn_512.png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FFFF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887104" y="3899848"/>
            <a:ext cx="304800" cy="304800"/>
          </a:xfrm>
          <a:prstGeom prst="rect">
            <a:avLst/>
          </a:prstGeom>
        </p:spPr>
      </p:pic>
      <p:pic>
        <p:nvPicPr>
          <p:cNvPr id="41" name="Рисунок 40" descr="20130205120151583_easyicon_cn_512.png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FFFF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847915" y="3492722"/>
            <a:ext cx="304800" cy="304800"/>
          </a:xfrm>
          <a:prstGeom prst="rect">
            <a:avLst/>
          </a:prstGeom>
        </p:spPr>
      </p:pic>
      <p:pic>
        <p:nvPicPr>
          <p:cNvPr id="43" name="Рисунок 42" descr="20130205120159304_easyicon_cn_512.pn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CC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2258704" y="4165459"/>
            <a:ext cx="304800" cy="304800"/>
          </a:xfrm>
          <a:prstGeom prst="rect">
            <a:avLst/>
          </a:prstGeom>
        </p:spPr>
      </p:pic>
      <p:pic>
        <p:nvPicPr>
          <p:cNvPr id="44" name="Рисунок 43" descr="20130205120159304_easyicon_cn_512.pn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CC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2676715" y="4139333"/>
            <a:ext cx="304800" cy="304800"/>
          </a:xfrm>
          <a:prstGeom prst="rect">
            <a:avLst/>
          </a:prstGeom>
        </p:spPr>
      </p:pic>
      <p:pic>
        <p:nvPicPr>
          <p:cNvPr id="45" name="Рисунок 44" descr="20130205120159304_easyicon_cn_512.pn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CC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3401704" y="4126270"/>
            <a:ext cx="304800" cy="304800"/>
          </a:xfrm>
          <a:prstGeom prst="rect">
            <a:avLst/>
          </a:prstGeom>
        </p:spPr>
      </p:pic>
      <p:pic>
        <p:nvPicPr>
          <p:cNvPr id="46" name="Рисунок 45" descr="20130205120159304_easyicon_cn_512.pn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CC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3706504" y="4113207"/>
            <a:ext cx="304800" cy="304800"/>
          </a:xfrm>
          <a:prstGeom prst="rect">
            <a:avLst/>
          </a:prstGeom>
        </p:spPr>
      </p:pic>
      <p:pic>
        <p:nvPicPr>
          <p:cNvPr id="47" name="Рисунок 46" descr="20130205120151583_easyicon_cn_512.png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FFFF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3046830" y="4420185"/>
            <a:ext cx="304800" cy="304800"/>
          </a:xfrm>
          <a:prstGeom prst="rect">
            <a:avLst/>
          </a:prstGeom>
        </p:spPr>
      </p:pic>
      <p:pic>
        <p:nvPicPr>
          <p:cNvPr id="48" name="Рисунок 47" descr="20130205120159304_easyicon_cn_512.pn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CC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3046830" y="4139333"/>
            <a:ext cx="304800" cy="304800"/>
          </a:xfrm>
          <a:prstGeom prst="rect">
            <a:avLst/>
          </a:prstGeom>
        </p:spPr>
      </p:pic>
      <p:pic>
        <p:nvPicPr>
          <p:cNvPr id="49" name="Рисунок 48" descr="20130205120151583_easyicon_cn_512.png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FFFF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3935104" y="4394059"/>
            <a:ext cx="304800" cy="304800"/>
          </a:xfrm>
          <a:prstGeom prst="rect">
            <a:avLst/>
          </a:prstGeom>
        </p:spPr>
      </p:pic>
      <p:pic>
        <p:nvPicPr>
          <p:cNvPr id="50" name="Рисунок 49" descr="20130205120159304_easyicon_cn_512.pn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CC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3935104" y="4113207"/>
            <a:ext cx="304800" cy="304800"/>
          </a:xfrm>
          <a:prstGeom prst="rect">
            <a:avLst/>
          </a:prstGeom>
        </p:spPr>
      </p:pic>
      <p:pic>
        <p:nvPicPr>
          <p:cNvPr id="51" name="Рисунок 50" descr="20130205120159304_easyicon_cn_512.pn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CC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4416252" y="4100144"/>
            <a:ext cx="304800" cy="304800"/>
          </a:xfrm>
          <a:prstGeom prst="rect">
            <a:avLst/>
          </a:prstGeom>
        </p:spPr>
      </p:pic>
      <p:pic>
        <p:nvPicPr>
          <p:cNvPr id="52" name="Рисунок 51" descr="20130205120159304_easyicon_cn_512.pn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CC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4775482" y="4097966"/>
            <a:ext cx="304800" cy="304800"/>
          </a:xfrm>
          <a:prstGeom prst="rect">
            <a:avLst/>
          </a:prstGeom>
        </p:spPr>
      </p:pic>
      <p:pic>
        <p:nvPicPr>
          <p:cNvPr id="53" name="Рисунок 52" descr="20130205120159304_easyicon_cn_512.pn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CC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4176767" y="4102322"/>
            <a:ext cx="304800" cy="304800"/>
          </a:xfrm>
          <a:prstGeom prst="rect">
            <a:avLst/>
          </a:prstGeom>
        </p:spPr>
      </p:pic>
      <p:pic>
        <p:nvPicPr>
          <p:cNvPr id="54" name="Рисунок 53" descr="20130205120151583_easyicon_cn_512.png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FFFF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5206556" y="4385352"/>
            <a:ext cx="304800" cy="304800"/>
          </a:xfrm>
          <a:prstGeom prst="rect">
            <a:avLst/>
          </a:prstGeom>
        </p:spPr>
      </p:pic>
      <p:pic>
        <p:nvPicPr>
          <p:cNvPr id="55" name="Рисунок 54" descr="20130205120159304_easyicon_cn_512.pn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CC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5195671" y="4089259"/>
            <a:ext cx="304800" cy="304800"/>
          </a:xfrm>
          <a:prstGeom prst="rect">
            <a:avLst/>
          </a:prstGeom>
        </p:spPr>
      </p:pic>
      <p:pic>
        <p:nvPicPr>
          <p:cNvPr id="57" name="Рисунок 56" descr="20130205120151583_easyicon_cn_512.png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FFFF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5611504" y="4424541"/>
            <a:ext cx="304800" cy="304800"/>
          </a:xfrm>
          <a:prstGeom prst="rect">
            <a:avLst/>
          </a:prstGeom>
        </p:spPr>
      </p:pic>
      <p:pic>
        <p:nvPicPr>
          <p:cNvPr id="58" name="Рисунок 57" descr="20130205120159304_easyicon_cn_512.pn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CC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5600619" y="4089259"/>
            <a:ext cx="304800" cy="304800"/>
          </a:xfrm>
          <a:prstGeom prst="rect">
            <a:avLst/>
          </a:prstGeom>
        </p:spPr>
      </p:pic>
      <p:pic>
        <p:nvPicPr>
          <p:cNvPr id="59" name="Рисунок 58" descr="20130205120159304_easyicon_cn_512.pn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CC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6096000" y="4065311"/>
            <a:ext cx="304800" cy="304800"/>
          </a:xfrm>
          <a:prstGeom prst="rect">
            <a:avLst/>
          </a:prstGeom>
        </p:spPr>
      </p:pic>
      <p:pic>
        <p:nvPicPr>
          <p:cNvPr id="60" name="Рисунок 59" descr="20130205120159304_easyicon_cn_512.pn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CC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6332560" y="3989696"/>
            <a:ext cx="304800" cy="304800"/>
          </a:xfrm>
          <a:prstGeom prst="rect">
            <a:avLst/>
          </a:prstGeom>
        </p:spPr>
      </p:pic>
      <p:pic>
        <p:nvPicPr>
          <p:cNvPr id="61" name="Рисунок 60" descr="20130205120159304_easyicon_cn_512.pn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CC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6795448" y="3810000"/>
            <a:ext cx="304800" cy="304800"/>
          </a:xfrm>
          <a:prstGeom prst="rect">
            <a:avLst/>
          </a:prstGeom>
        </p:spPr>
      </p:pic>
      <p:pic>
        <p:nvPicPr>
          <p:cNvPr id="62" name="Рисунок 61" descr="20130205120159304_easyicon_cn_512.pn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CC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7053616" y="3684896"/>
            <a:ext cx="304800" cy="304800"/>
          </a:xfrm>
          <a:prstGeom prst="rect">
            <a:avLst/>
          </a:prstGeom>
        </p:spPr>
      </p:pic>
      <p:pic>
        <p:nvPicPr>
          <p:cNvPr id="63" name="Рисунок 62" descr="20130205120159304_easyicon_cn_512.pn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CC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7557448" y="3505200"/>
            <a:ext cx="304800" cy="304800"/>
          </a:xfrm>
          <a:prstGeom prst="rect">
            <a:avLst/>
          </a:prstGeom>
        </p:spPr>
      </p:pic>
      <p:pic>
        <p:nvPicPr>
          <p:cNvPr id="64" name="Рисунок 63" descr="20130205120159304_easyicon_cn_512.pn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CC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7829264" y="3393744"/>
            <a:ext cx="304800" cy="304800"/>
          </a:xfrm>
          <a:prstGeom prst="rect">
            <a:avLst/>
          </a:prstGeom>
        </p:spPr>
      </p:pic>
      <p:pic>
        <p:nvPicPr>
          <p:cNvPr id="65" name="Рисунок 64" descr="20130205120159304_easyicon_cn_512.pn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CC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8278504" y="3214048"/>
            <a:ext cx="304800" cy="304800"/>
          </a:xfrm>
          <a:prstGeom prst="rect">
            <a:avLst/>
          </a:prstGeom>
        </p:spPr>
      </p:pic>
      <p:pic>
        <p:nvPicPr>
          <p:cNvPr id="69" name="Рисунок 68" descr="20130205120159304_easyicon_cn_512.pn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CC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8583304" y="3177622"/>
            <a:ext cx="304800" cy="304800"/>
          </a:xfrm>
          <a:prstGeom prst="rect">
            <a:avLst/>
          </a:prstGeom>
        </p:spPr>
      </p:pic>
      <p:sp>
        <p:nvSpPr>
          <p:cNvPr id="66" name="TextBox 65"/>
          <p:cNvSpPr txBox="1"/>
          <p:nvPr/>
        </p:nvSpPr>
        <p:spPr>
          <a:xfrm>
            <a:off x="864326" y="1219200"/>
            <a:ext cx="3582406" cy="1852815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en-US" altLang="ko-KR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 BRT 1 (2007)</a:t>
            </a:r>
          </a:p>
          <a:p>
            <a:pPr lvl="0">
              <a:spcBef>
                <a:spcPct val="20000"/>
              </a:spcBef>
              <a:buClr>
                <a:srgbClr val="FF0000"/>
              </a:buClr>
              <a:defRPr/>
            </a:pPr>
            <a:r>
              <a:rPr lang="en-US" altLang="ko-KR" sz="1600" dirty="0" smtClean="0">
                <a:latin typeface="Arial" pitchFamily="34" charset="0"/>
                <a:cs typeface="Arial" pitchFamily="34" charset="0"/>
              </a:rPr>
              <a:t>Length : 19 km ,  Station No. : 26  </a:t>
            </a:r>
          </a:p>
          <a:p>
            <a:pPr lvl="0">
              <a:spcBef>
                <a:spcPct val="20000"/>
              </a:spcBef>
              <a:buClr>
                <a:srgbClr val="FF0000"/>
              </a:buClr>
              <a:defRPr/>
            </a:pPr>
            <a:r>
              <a:rPr lang="en-US" altLang="ko-KR" sz="1600" dirty="0" smtClean="0">
                <a:latin typeface="Arial" pitchFamily="34" charset="0"/>
                <a:cs typeface="Arial" pitchFamily="34" charset="0"/>
              </a:rPr>
              <a:t>Fleet No. : 280 (200 articulated)</a:t>
            </a:r>
          </a:p>
          <a:p>
            <a:pPr>
              <a:spcBef>
                <a:spcPct val="20000"/>
              </a:spcBef>
              <a:buClr>
                <a:srgbClr val="FF0000"/>
              </a:buClr>
              <a:defRPr/>
            </a:pPr>
            <a:r>
              <a:rPr lang="en-US" altLang="ko-KR" sz="1600" dirty="0" smtClean="0">
                <a:latin typeface="Arial" pitchFamily="34" charset="0"/>
                <a:cs typeface="Arial" pitchFamily="34" charset="0"/>
              </a:rPr>
              <a:t>Passengers No. : 280,000</a:t>
            </a:r>
          </a:p>
          <a:p>
            <a:pPr>
              <a:spcBef>
                <a:spcPct val="20000"/>
              </a:spcBef>
              <a:buClr>
                <a:srgbClr val="FF0000"/>
              </a:buClr>
              <a:defRPr/>
            </a:pPr>
            <a:r>
              <a:rPr lang="en-US" altLang="ko-KR" sz="1600" dirty="0" smtClean="0">
                <a:latin typeface="Arial" pitchFamily="34" charset="0"/>
                <a:cs typeface="Arial" pitchFamily="34" charset="0"/>
              </a:rPr>
              <a:t>(Record : 530,000)</a:t>
            </a:r>
          </a:p>
          <a:p>
            <a:pPr lvl="0">
              <a:spcBef>
                <a:spcPct val="20000"/>
              </a:spcBef>
              <a:buClr>
                <a:srgbClr val="FF0000"/>
              </a:buClr>
              <a:defRPr/>
            </a:pPr>
            <a:r>
              <a:rPr lang="en-US" altLang="ko-KR" sz="1600" dirty="0" smtClean="0">
                <a:latin typeface="Arial" pitchFamily="34" charset="0"/>
                <a:cs typeface="Arial" pitchFamily="34" charset="0"/>
              </a:rPr>
              <a:t>Headway : 1 min</a:t>
            </a:r>
          </a:p>
        </p:txBody>
      </p:sp>
      <p:pic>
        <p:nvPicPr>
          <p:cNvPr id="67" name="Picture 11"/>
          <p:cNvPicPr>
            <a:picLocks noChangeAspect="1" noChangeArrowheads="1"/>
          </p:cNvPicPr>
          <p:nvPr/>
        </p:nvPicPr>
        <p:blipFill>
          <a:blip r:embed="rId6" cstate="print"/>
          <a:srcRect l="5363" r="13249"/>
          <a:stretch>
            <a:fillRect/>
          </a:stretch>
        </p:blipFill>
        <p:spPr bwMode="auto">
          <a:xfrm>
            <a:off x="876300" y="5181600"/>
            <a:ext cx="1638300" cy="1507305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TextBox 67"/>
          <p:cNvSpPr txBox="1"/>
          <p:nvPr/>
        </p:nvSpPr>
        <p:spPr>
          <a:xfrm>
            <a:off x="4483100" y="1219200"/>
            <a:ext cx="4510033" cy="1856232"/>
          </a:xfrm>
          <a:prstGeom prst="rect">
            <a:avLst/>
          </a:prstGeom>
          <a:noFill/>
          <a:ln w="12700">
            <a:solidFill>
              <a:srgbClr val="D5D000"/>
            </a:solidFill>
          </a:ln>
        </p:spPr>
        <p:txBody>
          <a:bodyPr wrap="square" rtlCol="0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en-US" altLang="ko-KR" sz="1600" b="1" dirty="0" smtClean="0">
                <a:solidFill>
                  <a:srgbClr val="D5D000"/>
                </a:solidFill>
                <a:latin typeface="Arial" pitchFamily="34" charset="0"/>
                <a:cs typeface="Arial" pitchFamily="34" charset="0"/>
              </a:rPr>
              <a:t>       Subway 4 (2008-2012)</a:t>
            </a:r>
          </a:p>
          <a:p>
            <a:pPr lvl="0">
              <a:spcBef>
                <a:spcPct val="20000"/>
              </a:spcBef>
              <a:defRPr/>
            </a:pPr>
            <a:r>
              <a:rPr lang="en-US" altLang="ko-KR" sz="1600" dirty="0">
                <a:latin typeface="Arial" pitchFamily="34" charset="0"/>
                <a:cs typeface="Arial" pitchFamily="34" charset="0"/>
              </a:rPr>
              <a:t>Length </a:t>
            </a:r>
            <a:r>
              <a:rPr lang="en-US" altLang="ko-KR" sz="1600" dirty="0" smtClean="0">
                <a:latin typeface="Arial" pitchFamily="34" charset="0"/>
                <a:cs typeface="Arial" pitchFamily="34" charset="0"/>
              </a:rPr>
              <a:t>: 24 </a:t>
            </a:r>
            <a:r>
              <a:rPr lang="en-US" altLang="ko-KR" sz="1600" dirty="0">
                <a:latin typeface="Arial" pitchFamily="34" charset="0"/>
                <a:cs typeface="Arial" pitchFamily="34" charset="0"/>
              </a:rPr>
              <a:t>km ,  Station No. :  </a:t>
            </a:r>
            <a:r>
              <a:rPr lang="en-US" altLang="ko-KR" sz="1600" dirty="0" smtClean="0">
                <a:latin typeface="Arial" pitchFamily="34" charset="0"/>
                <a:cs typeface="Arial" pitchFamily="34" charset="0"/>
              </a:rPr>
              <a:t>19</a:t>
            </a:r>
            <a:endParaRPr lang="en-US" altLang="ko-KR" sz="16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20000"/>
              </a:spcBef>
              <a:defRPr/>
            </a:pPr>
            <a:r>
              <a:rPr lang="en-US" altLang="ko-KR" sz="1600" dirty="0" smtClean="0">
                <a:latin typeface="Arial" pitchFamily="34" charset="0"/>
                <a:cs typeface="Arial" pitchFamily="34" charset="0"/>
              </a:rPr>
              <a:t>Fleet No. : 13 (programmed </a:t>
            </a:r>
            <a:r>
              <a:rPr lang="en-US" altLang="ko-KR" sz="1600" dirty="0">
                <a:latin typeface="Arial" pitchFamily="34" charset="0"/>
                <a:cs typeface="Arial" pitchFamily="34" charset="0"/>
              </a:rPr>
              <a:t>: </a:t>
            </a:r>
            <a:r>
              <a:rPr lang="en-US" altLang="ko-KR" sz="1600" dirty="0" smtClean="0">
                <a:latin typeface="Arial" pitchFamily="34" charset="0"/>
                <a:cs typeface="Arial" pitchFamily="34" charset="0"/>
              </a:rPr>
              <a:t>24)</a:t>
            </a:r>
          </a:p>
          <a:p>
            <a:pPr lvl="0">
              <a:spcBef>
                <a:spcPct val="20000"/>
              </a:spcBef>
              <a:defRPr/>
            </a:pPr>
            <a:r>
              <a:rPr lang="en-US" altLang="ko-KR" sz="1600" dirty="0" smtClean="0">
                <a:latin typeface="Arial" pitchFamily="34" charset="0"/>
                <a:cs typeface="Arial" pitchFamily="34" charset="0"/>
              </a:rPr>
              <a:t>Passengers No. : 320,000 </a:t>
            </a:r>
          </a:p>
          <a:p>
            <a:pPr lvl="0">
              <a:spcBef>
                <a:spcPct val="20000"/>
              </a:spcBef>
              <a:defRPr/>
            </a:pPr>
            <a:r>
              <a:rPr lang="en-US" altLang="ko-KR" sz="1600" dirty="0" smtClean="0">
                <a:latin typeface="Arial" pitchFamily="34" charset="0"/>
                <a:cs typeface="Arial" pitchFamily="34" charset="0"/>
              </a:rPr>
              <a:t>(Programmed : 1,000,000)</a:t>
            </a:r>
          </a:p>
          <a:p>
            <a:pPr lvl="0">
              <a:spcBef>
                <a:spcPct val="20000"/>
              </a:spcBef>
              <a:defRPr/>
            </a:pPr>
            <a:r>
              <a:rPr lang="en-US" altLang="ko-KR" sz="1600" dirty="0" smtClean="0">
                <a:latin typeface="Arial" pitchFamily="34" charset="0"/>
                <a:cs typeface="Arial" pitchFamily="34" charset="0"/>
              </a:rPr>
              <a:t>Headway : 7-10  min (programmed &lt;3 min)</a:t>
            </a:r>
          </a:p>
        </p:txBody>
      </p:sp>
      <p:pic>
        <p:nvPicPr>
          <p:cNvPr id="70" name="Picture 2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 bwMode="auto">
          <a:xfrm>
            <a:off x="4694833" y="5159123"/>
            <a:ext cx="2258704" cy="1541802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Picture 7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67"/>
          <a:stretch/>
        </p:blipFill>
        <p:spPr>
          <a:xfrm>
            <a:off x="7002441" y="5159123"/>
            <a:ext cx="2030104" cy="1540751"/>
          </a:xfrm>
          <a:prstGeom prst="rect">
            <a:avLst/>
          </a:prstGeom>
        </p:spPr>
      </p:pic>
      <p:cxnSp>
        <p:nvCxnSpPr>
          <p:cNvPr id="73" name="Прямая со стрелкой 17"/>
          <p:cNvCxnSpPr/>
          <p:nvPr/>
        </p:nvCxnSpPr>
        <p:spPr>
          <a:xfrm>
            <a:off x="2057400" y="4038600"/>
            <a:ext cx="3706504" cy="1364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2639704" y="3747448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b="1" dirty="0" smtClean="0"/>
              <a:t>10 km</a:t>
            </a:r>
          </a:p>
        </p:txBody>
      </p:sp>
      <p:pic>
        <p:nvPicPr>
          <p:cNvPr id="71" name="Рисунок 11" descr="20130205120159304_easyicon_cn_512.pn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CC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914400" y="1219200"/>
            <a:ext cx="409496" cy="409496"/>
          </a:xfrm>
          <a:prstGeom prst="rect">
            <a:avLst/>
          </a:prstGeom>
        </p:spPr>
      </p:pic>
      <p:pic>
        <p:nvPicPr>
          <p:cNvPr id="75" name="Рисунок 12" descr="20130205120151583_easyicon_cn_512.png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FFFF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4508500" y="1195696"/>
            <a:ext cx="457200" cy="457200"/>
          </a:xfrm>
          <a:prstGeom prst="rect">
            <a:avLst/>
          </a:prstGeom>
        </p:spPr>
      </p:pic>
      <p:pic>
        <p:nvPicPr>
          <p:cNvPr id="76" name="Рисунок 34" descr="20130205120151583_easyicon_cn_512.png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FFFF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7328647" y="4621306"/>
            <a:ext cx="304800" cy="304800"/>
          </a:xfrm>
          <a:prstGeom prst="rect">
            <a:avLst/>
          </a:prstGeom>
        </p:spPr>
      </p:pic>
      <p:pic>
        <p:nvPicPr>
          <p:cNvPr id="78" name="Рисунок 34" descr="20130205120151583_easyicon_cn_512.png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FFFF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6705600" y="4661647"/>
            <a:ext cx="304800" cy="304800"/>
          </a:xfrm>
          <a:prstGeom prst="rect">
            <a:avLst/>
          </a:prstGeom>
        </p:spPr>
      </p:pic>
      <p:pic>
        <p:nvPicPr>
          <p:cNvPr id="79" name="Рисунок 58" descr="20130205120159304_easyicon_cn_512.pn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CC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5853752" y="4087504"/>
            <a:ext cx="304800" cy="304800"/>
          </a:xfrm>
          <a:prstGeom prst="rect">
            <a:avLst/>
          </a:prstGeom>
        </p:spPr>
      </p:pic>
      <p:pic>
        <p:nvPicPr>
          <p:cNvPr id="80" name="Рисунок 59" descr="20130205120159304_easyicon_cn_512.pn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CC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6566848" y="3899848"/>
            <a:ext cx="304800" cy="304800"/>
          </a:xfrm>
          <a:prstGeom prst="rect">
            <a:avLst/>
          </a:prstGeom>
        </p:spPr>
      </p:pic>
      <p:pic>
        <p:nvPicPr>
          <p:cNvPr id="81" name="Рисунок 61" descr="20130205120159304_easyicon_cn_512.pn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CC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7315200" y="3595048"/>
            <a:ext cx="304800" cy="304800"/>
          </a:xfrm>
          <a:prstGeom prst="rect">
            <a:avLst/>
          </a:prstGeom>
        </p:spPr>
      </p:pic>
      <p:pic>
        <p:nvPicPr>
          <p:cNvPr id="82" name="Рисунок 63" descr="20130205120159304_easyicon_cn_512.pn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CC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8055592" y="3303896"/>
            <a:ext cx="304800" cy="304800"/>
          </a:xfrm>
          <a:prstGeom prst="rect">
            <a:avLst/>
          </a:prstGeom>
        </p:spPr>
      </p:pic>
      <p:sp>
        <p:nvSpPr>
          <p:cNvPr id="84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6172200" cy="868362"/>
          </a:xfrm>
        </p:spPr>
        <p:txBody>
          <a:bodyPr>
            <a:normAutofit fontScale="90000"/>
          </a:bodyPr>
          <a:lstStyle/>
          <a:p>
            <a:r>
              <a:rPr lang="en-US" spc="300" dirty="0" smtClean="0">
                <a:solidFill>
                  <a:srgbClr val="80197F"/>
                </a:solidFill>
              </a:rPr>
              <a:t>TEHRAN: public transport in the most congested corridor</a:t>
            </a:r>
            <a:endParaRPr lang="en-US" spc="300" dirty="0"/>
          </a:p>
        </p:txBody>
      </p:sp>
      <p:pic>
        <p:nvPicPr>
          <p:cNvPr id="77" name="Picture 76" descr="New Picture (1).JPG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90800" y="5172373"/>
            <a:ext cx="2057400" cy="1518939"/>
          </a:xfrm>
          <a:prstGeom prst="rect">
            <a:avLst/>
          </a:prstGeom>
        </p:spPr>
      </p:pic>
      <p:cxnSp>
        <p:nvCxnSpPr>
          <p:cNvPr id="86" name="Прямая со стрелкой 85"/>
          <p:cNvCxnSpPr/>
          <p:nvPr/>
        </p:nvCxnSpPr>
        <p:spPr>
          <a:xfrm>
            <a:off x="4876800" y="4800600"/>
            <a:ext cx="1115704" cy="1364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4724400" y="4746008"/>
            <a:ext cx="1080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b="1" dirty="0" smtClean="0"/>
              <a:t>2008</a:t>
            </a:r>
          </a:p>
        </p:txBody>
      </p:sp>
      <p:cxnSp>
        <p:nvCxnSpPr>
          <p:cNvPr id="91" name="Прямая со стрелкой 90"/>
          <p:cNvCxnSpPr/>
          <p:nvPr/>
        </p:nvCxnSpPr>
        <p:spPr>
          <a:xfrm>
            <a:off x="4038600" y="4800600"/>
            <a:ext cx="802944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2" name="TextBox 91"/>
          <p:cNvSpPr txBox="1"/>
          <p:nvPr/>
        </p:nvSpPr>
        <p:spPr>
          <a:xfrm>
            <a:off x="3872552" y="4724400"/>
            <a:ext cx="1080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b="1" dirty="0" smtClean="0"/>
              <a:t>2009</a:t>
            </a:r>
          </a:p>
        </p:txBody>
      </p:sp>
      <p:cxnSp>
        <p:nvCxnSpPr>
          <p:cNvPr id="98" name="Прямая со стрелкой 97"/>
          <p:cNvCxnSpPr/>
          <p:nvPr/>
        </p:nvCxnSpPr>
        <p:spPr>
          <a:xfrm>
            <a:off x="6019800" y="4572000"/>
            <a:ext cx="19050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6463352" y="4231944"/>
            <a:ext cx="1080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b="1" dirty="0" smtClean="0"/>
              <a:t>2010</a:t>
            </a:r>
          </a:p>
        </p:txBody>
      </p:sp>
      <p:cxnSp>
        <p:nvCxnSpPr>
          <p:cNvPr id="102" name="Прямая со стрелкой 101"/>
          <p:cNvCxnSpPr/>
          <p:nvPr/>
        </p:nvCxnSpPr>
        <p:spPr>
          <a:xfrm>
            <a:off x="2057400" y="4800600"/>
            <a:ext cx="19812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3" name="TextBox 102"/>
          <p:cNvSpPr txBox="1"/>
          <p:nvPr/>
        </p:nvSpPr>
        <p:spPr>
          <a:xfrm>
            <a:off x="2438400" y="4724400"/>
            <a:ext cx="1080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b="1" dirty="0" smtClean="0"/>
              <a:t>2011</a:t>
            </a:r>
          </a:p>
        </p:txBody>
      </p:sp>
      <p:sp>
        <p:nvSpPr>
          <p:cNvPr id="115" name="Правая фигурная скобка 114"/>
          <p:cNvSpPr/>
          <p:nvPr/>
        </p:nvSpPr>
        <p:spPr>
          <a:xfrm rot="5400000">
            <a:off x="1371600" y="4191000"/>
            <a:ext cx="304800" cy="1066800"/>
          </a:xfrm>
          <a:prstGeom prst="rightBrace">
            <a:avLst>
              <a:gd name="adj1" fmla="val 5088"/>
              <a:gd name="adj2" fmla="val 52558"/>
            </a:avLst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TextBox 115"/>
          <p:cNvSpPr txBox="1"/>
          <p:nvPr/>
        </p:nvSpPr>
        <p:spPr>
          <a:xfrm>
            <a:off x="955344" y="4798620"/>
            <a:ext cx="1080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b="1" dirty="0" smtClean="0"/>
              <a:t>2012</a:t>
            </a:r>
          </a:p>
        </p:txBody>
      </p:sp>
    </p:spTree>
    <p:extLst>
      <p:ext uri="{BB962C8B-B14F-4D97-AF65-F5344CB8AC3E}">
        <p14:creationId xmlns:p14="http://schemas.microsoft.com/office/powerpoint/2010/main" val="1553343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5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7" dur="3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4" presetClass="entr" presetSubtype="32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3000"/>
                            </p:stCondLst>
                            <p:childTnLst>
                              <p:par>
                                <p:cTn id="1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00"/>
                            </p:stCondLst>
                            <p:childTnLst>
                              <p:par>
                                <p:cTn id="183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85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88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2500"/>
                            </p:stCondLst>
                            <p:childTnLst>
                              <p:par>
                                <p:cTn id="190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92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95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4500"/>
                            </p:stCondLst>
                            <p:childTnLst>
                              <p:par>
                                <p:cTn id="197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99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02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6500"/>
                            </p:stCondLst>
                            <p:childTnLst>
                              <p:par>
                                <p:cTn id="204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06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09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12" grpId="0" animBg="1"/>
      <p:bldP spid="66" grpId="0" animBg="1"/>
      <p:bldP spid="68" grpId="0" animBg="1"/>
      <p:bldP spid="74" grpId="0"/>
      <p:bldP spid="89" grpId="0"/>
      <p:bldP spid="92" grpId="0"/>
      <p:bldP spid="100" grpId="0"/>
      <p:bldP spid="103" grpId="0"/>
      <p:bldP spid="115" grpId="0" animBg="1"/>
      <p:bldP spid="1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6594</TotalTime>
  <Words>870</Words>
  <Application>Microsoft Office PowerPoint</Application>
  <PresentationFormat>Affichage à l'écran (4:3)</PresentationFormat>
  <Paragraphs>273</Paragraphs>
  <Slides>19</Slides>
  <Notes>17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7" baseType="lpstr">
      <vt:lpstr>맑은 고딕</vt:lpstr>
      <vt:lpstr>Arial</vt:lpstr>
      <vt:lpstr>Calibri</vt:lpstr>
      <vt:lpstr>Cambria</vt:lpstr>
      <vt:lpstr>Franklin Gothic Book</vt:lpstr>
      <vt:lpstr>Franklin Gothic Demi Cond</vt:lpstr>
      <vt:lpstr>Wingdings</vt:lpstr>
      <vt:lpstr>Office Theme</vt:lpstr>
      <vt:lpstr>Keeping or not a BRT line on the route of a new subway?</vt:lpstr>
      <vt:lpstr>CONTENTS</vt:lpstr>
      <vt:lpstr>TEHRAN: rapid urbanization</vt:lpstr>
      <vt:lpstr>TEHRAN: ecological challenge</vt:lpstr>
      <vt:lpstr>TEHRAN: ecological challenge</vt:lpstr>
      <vt:lpstr>TEHRAN: public transport development</vt:lpstr>
      <vt:lpstr>TEHRAN: public transport development</vt:lpstr>
      <vt:lpstr>TEHRAN: public transport in the most congested corridor</vt:lpstr>
      <vt:lpstr>TEHRAN: public transport in the most congested corridor</vt:lpstr>
      <vt:lpstr>BRT Vs. Subway?</vt:lpstr>
      <vt:lpstr>BRT Vs. Subway?</vt:lpstr>
      <vt:lpstr>ANALYSIS : increase in Subway 4 share</vt:lpstr>
      <vt:lpstr>ANALYSIS: equal average trip distance</vt:lpstr>
      <vt:lpstr>ANALYSIS : “Why not Subway?”</vt:lpstr>
      <vt:lpstr>Présentation PowerPoint</vt:lpstr>
      <vt:lpstr>Présentation PowerPoint</vt:lpstr>
      <vt:lpstr>Présentation PowerPoint</vt:lpstr>
      <vt:lpstr>RESULTS : BEFORE  AFTER                  ME modeling</vt:lpstr>
      <vt:lpstr>CONCLUSION:               towards a sustainable city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RIGAUX Cathy</dc:creator>
  <cp:lastModifiedBy>Reza VOSOOGHI</cp:lastModifiedBy>
  <cp:revision>736</cp:revision>
  <dcterms:created xsi:type="dcterms:W3CDTF">2006-08-16T00:00:00Z</dcterms:created>
  <dcterms:modified xsi:type="dcterms:W3CDTF">2017-01-17T13:33:44Z</dcterms:modified>
</cp:coreProperties>
</file>