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22" r:id="rId3"/>
    <p:sldId id="524" r:id="rId4"/>
    <p:sldId id="525" r:id="rId5"/>
    <p:sldId id="530" r:id="rId6"/>
    <p:sldId id="531" r:id="rId7"/>
    <p:sldId id="535" r:id="rId8"/>
    <p:sldId id="526" r:id="rId9"/>
    <p:sldId id="527" r:id="rId10"/>
    <p:sldId id="529" r:id="rId11"/>
    <p:sldId id="528" r:id="rId12"/>
    <p:sldId id="532" r:id="rId13"/>
    <p:sldId id="521" r:id="rId14"/>
    <p:sldId id="533" r:id="rId15"/>
    <p:sldId id="512" r:id="rId16"/>
    <p:sldId id="534" r:id="rId17"/>
    <p:sldId id="485" r:id="rId18"/>
  </p:sldIdLst>
  <p:sldSz cx="9906000" cy="6858000" type="A4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</p:showPr>
  <p:clrMru>
    <a:srgbClr val="93C9DE"/>
    <a:srgbClr val="84C3DE"/>
    <a:srgbClr val="A0D1DE"/>
    <a:srgbClr val="87C281"/>
    <a:srgbClr val="85BA7E"/>
    <a:srgbClr val="6098AA"/>
    <a:srgbClr val="7EC7E0"/>
    <a:srgbClr val="480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00" y="3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44550" y="852488"/>
            <a:ext cx="4953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0450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67588" y="76200"/>
            <a:ext cx="2455862" cy="64008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7215188" cy="6400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83552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87925" y="1676400"/>
            <a:ext cx="483552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8234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6400"/>
            <a:ext cx="982345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" cy="990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16200000">
            <a:off x="114300" y="-114300"/>
            <a:ext cx="1066800" cy="1295400"/>
          </a:xfrm>
          <a:prstGeom prst="rtTriangle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pic>
        <p:nvPicPr>
          <p:cNvPr id="2" name="Imag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6613525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Font typeface="Wingdings" charset="2"/>
        <a:buChar char="§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906000" cy="2743200"/>
          </a:xfrm>
          <a:noFill/>
        </p:spPr>
        <p:txBody>
          <a:bodyPr/>
          <a:lstStyle/>
          <a:p>
            <a:pPr>
              <a:spcAft>
                <a:spcPts val="1800"/>
              </a:spcAft>
            </a:pPr>
            <a:r>
              <a:rPr lang="fr-FR" sz="3600" b="1" smtClean="0">
                <a:solidFill>
                  <a:srgbClr val="008000"/>
                </a:solidFill>
                <a:latin typeface="Verdana" charset="0"/>
              </a:rPr>
              <a:t>Prise en compte de l'environnement </a:t>
            </a:r>
            <a:br>
              <a:rPr lang="fr-FR" sz="3600" b="1" smtClean="0">
                <a:solidFill>
                  <a:srgbClr val="008000"/>
                </a:solidFill>
                <a:latin typeface="Verdana" charset="0"/>
              </a:rPr>
            </a:br>
            <a:r>
              <a:rPr lang="fr-FR" sz="3600" b="1" smtClean="0">
                <a:solidFill>
                  <a:srgbClr val="008000"/>
                </a:solidFill>
                <a:latin typeface="Verdana" charset="0"/>
              </a:rPr>
              <a:t>dans l'évaluation des impacts des traités de libre-échange</a:t>
            </a:r>
            <a:endParaRPr lang="fr-FR" sz="4000" b="1" smtClean="0">
              <a:solidFill>
                <a:srgbClr val="008000"/>
              </a:solidFill>
              <a:latin typeface="Verdana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906000" cy="914400"/>
          </a:xfrm>
        </p:spPr>
        <p:txBody>
          <a:bodyPr/>
          <a:lstStyle/>
          <a:p>
            <a:pPr marL="342900" indent="-342900"/>
            <a:r>
              <a:rPr lang="fr-FR" sz="2400" b="1" smtClean="0">
                <a:latin typeface="Arial" charset="0"/>
                <a:cs typeface="Arial" charset="0"/>
              </a:rPr>
              <a:t>Robert Joumard</a:t>
            </a:r>
          </a:p>
          <a:p>
            <a:pPr marL="342900" indent="-342900"/>
            <a:r>
              <a:rPr lang="fr-FR" sz="2000" smtClean="0">
                <a:solidFill>
                  <a:srgbClr val="307393"/>
                </a:solidFill>
                <a:latin typeface="Arial" charset="0"/>
                <a:cs typeface="Arial" charset="0"/>
              </a:rPr>
              <a:t>directeur de recherche émérite </a:t>
            </a:r>
            <a:r>
              <a:rPr lang="fr-FR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Ifsttar             </a:t>
            </a:r>
            <a:r>
              <a:rPr lang="fr-FR" sz="2000" smtClean="0">
                <a:solidFill>
                  <a:srgbClr val="307393"/>
                </a:solidFill>
                <a:latin typeface="Arial" charset="0"/>
                <a:cs typeface="Arial" charset="0"/>
              </a:rPr>
              <a:t>/ Univ. Lyon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8853488" y="54467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5365" name="ZoneTexte 5"/>
          <p:cNvSpPr txBox="1">
            <a:spLocks noChangeArrowheads="1"/>
          </p:cNvSpPr>
          <p:nvPr/>
        </p:nvSpPr>
        <p:spPr bwMode="auto">
          <a:xfrm>
            <a:off x="0" y="0"/>
            <a:ext cx="990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i="1">
                <a:latin typeface="Arial" charset="0"/>
                <a:cs typeface="Arial" charset="0"/>
              </a:rPr>
              <a:t>20</a:t>
            </a:r>
            <a:r>
              <a:rPr lang="fr-FR" sz="1600" i="1" baseline="30000">
                <a:latin typeface="Arial" charset="0"/>
                <a:cs typeface="Arial" charset="0"/>
              </a:rPr>
              <a:t>e</a:t>
            </a:r>
            <a:r>
              <a:rPr lang="fr-FR" sz="1600" i="1">
                <a:latin typeface="Arial" charset="0"/>
                <a:cs typeface="Arial" charset="0"/>
              </a:rPr>
              <a:t> Coll. int. en évaluation environnementale, Antananarivo, 26-28 oct. 2016</a:t>
            </a:r>
            <a:r>
              <a:rPr lang="en-US" sz="1600">
                <a:latin typeface="Arial" charset="0"/>
                <a:cs typeface="Arial" charset="0"/>
              </a:rPr>
              <a:t> </a:t>
            </a:r>
            <a:endParaRPr lang="fr-FR" sz="1600" i="1">
              <a:latin typeface="Arial" charset="0"/>
              <a:cs typeface="Arial" charset="0"/>
            </a:endParaRP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/>
          <a:srcRect t="9682"/>
          <a:stretch>
            <a:fillRect/>
          </a:stretch>
        </p:blipFill>
        <p:spPr bwMode="auto">
          <a:xfrm>
            <a:off x="5334000" y="3581400"/>
            <a:ext cx="1450975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838200" y="4800600"/>
            <a:ext cx="86106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566738" indent="-566738">
              <a:spcBef>
                <a:spcPct val="20000"/>
              </a:spcBef>
              <a:spcAft>
                <a:spcPts val="600"/>
              </a:spcAft>
            </a:pPr>
            <a:r>
              <a:rPr lang="fr-FR" b="1">
                <a:solidFill>
                  <a:srgbClr val="BFBFBF"/>
                </a:solidFill>
                <a:latin typeface="Arial" charset="0"/>
                <a:cs typeface="Arial" charset="0"/>
              </a:rPr>
              <a:t>1.	Impacts socio-économiques</a:t>
            </a:r>
          </a:p>
          <a:p>
            <a:pPr marL="566738" indent="-566738">
              <a:spcBef>
                <a:spcPct val="20000"/>
              </a:spcBef>
              <a:spcAft>
                <a:spcPts val="600"/>
              </a:spcAft>
            </a:pPr>
            <a:r>
              <a:rPr lang="fr-FR" b="1">
                <a:solidFill>
                  <a:srgbClr val="BFBFBF"/>
                </a:solidFill>
                <a:latin typeface="Arial" charset="0"/>
                <a:cs typeface="Arial" charset="0"/>
              </a:rPr>
              <a:t>2.	Faiblesses des modèles</a:t>
            </a:r>
          </a:p>
          <a:p>
            <a:pPr marL="566738" indent="-566738">
              <a:spcBef>
                <a:spcPct val="20000"/>
              </a:spcBef>
              <a:spcAft>
                <a:spcPts val="600"/>
              </a:spcAft>
            </a:pPr>
            <a:r>
              <a:rPr lang="fr-FR" b="1">
                <a:solidFill>
                  <a:srgbClr val="BFBFBF"/>
                </a:solidFill>
                <a:latin typeface="Arial" charset="0"/>
                <a:cs typeface="Arial" charset="0"/>
              </a:rPr>
              <a:t>3.	Impacts sur le développement durable</a:t>
            </a:r>
          </a:p>
          <a:p>
            <a:pPr marL="566738" indent="-566738">
              <a:spcBef>
                <a:spcPct val="20000"/>
              </a:spcBef>
              <a:spcAft>
                <a:spcPts val="600"/>
              </a:spcAft>
              <a:buFontTx/>
              <a:buAutoNum type="arabicPeriod" startAt="3"/>
            </a:pPr>
            <a:endParaRPr lang="fr-FR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Faiblesse des modèles néoclassiques</a:t>
            </a:r>
            <a:endParaRPr lang="fr-FR" sz="2400" smtClean="0">
              <a:solidFill>
                <a:srgbClr val="008000"/>
              </a:solidFill>
              <a:ea typeface="SimSun" pitchFamily="2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06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mtClean="0">
                <a:latin typeface="Arial" charset="0"/>
                <a:ea typeface="SimSun" pitchFamily="2" charset="-122"/>
              </a:rPr>
              <a:t>Impacts réels ≠ prévus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mtClean="0">
                <a:latin typeface="Arial" charset="0"/>
                <a:ea typeface="SimSun" pitchFamily="2" charset="-122"/>
              </a:rPr>
              <a:t>ALENA (1994)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400" smtClean="0">
                <a:solidFill>
                  <a:srgbClr val="4809C4"/>
                </a:solidFill>
                <a:latin typeface="Arial" charset="0"/>
                <a:ea typeface="SimSun" pitchFamily="2" charset="-122"/>
              </a:rPr>
              <a:t>prévisions : </a:t>
            </a:r>
            <a:r>
              <a:rPr lang="fr-FR" sz="2400" smtClean="0">
                <a:solidFill>
                  <a:srgbClr val="4809C4"/>
                </a:solidFill>
                <a:latin typeface="Arial" charset="0"/>
                <a:cs typeface="Arial" charset="0"/>
              </a:rPr>
              <a:t>↗ PIB et emplois → 11 %, ↗ salaires → 16 %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b="1" smtClean="0">
                <a:latin typeface="Arial" charset="0"/>
                <a:cs typeface="Arial" charset="0"/>
              </a:rPr>
              <a:t>réalité </a:t>
            </a:r>
            <a:r>
              <a:rPr lang="fr-FR" smtClean="0">
                <a:latin typeface="Arial" charset="0"/>
                <a:cs typeface="Arial" charset="0"/>
              </a:rPr>
              <a:t>(19 évaluations) 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400" smtClean="0">
                <a:latin typeface="Arial" charset="0"/>
                <a:cs typeface="Arial" charset="0"/>
              </a:rPr>
              <a:t> ≈ aux ÉU,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400" smtClean="0">
                <a:latin typeface="Arial" charset="0"/>
                <a:cs typeface="Arial" charset="0"/>
              </a:rPr>
              <a:t>négatif pour PIB, salaires et distribution des salaires au Mexique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400" smtClean="0">
                <a:latin typeface="Arial" charset="0"/>
                <a:cs typeface="Arial" charset="0"/>
              </a:rPr>
              <a:t>↗ inégalités partout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400" smtClean="0">
                <a:latin typeface="Arial" charset="0"/>
                <a:cs typeface="Arial" charset="0"/>
              </a:rPr>
              <a:t>PME défavorisées / grandes entreprises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mtClean="0">
                <a:latin typeface="Arial" charset="0"/>
                <a:ea typeface="SimSun" pitchFamily="2" charset="-122"/>
              </a:rPr>
              <a:t>ALE ÉU-Corée du Sud (2012)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400" smtClean="0">
                <a:solidFill>
                  <a:srgbClr val="4809C4"/>
                </a:solidFill>
                <a:latin typeface="Arial" charset="0"/>
                <a:ea typeface="SimSun" pitchFamily="2" charset="-122"/>
              </a:rPr>
              <a:t>prévisions États-Unis : </a:t>
            </a:r>
            <a:r>
              <a:rPr lang="fr-FR" sz="2400" smtClean="0">
                <a:solidFill>
                  <a:srgbClr val="4809C4"/>
                </a:solidFill>
                <a:latin typeface="Arial" charset="0"/>
                <a:cs typeface="Arial" charset="0"/>
              </a:rPr>
              <a:t>↗ importations, exportations et PIB, + 70 000 emplois</a:t>
            </a:r>
            <a:endParaRPr lang="fr-FR" sz="2400" smtClean="0">
              <a:solidFill>
                <a:srgbClr val="4809C4"/>
              </a:solidFill>
              <a:latin typeface="Arial" charset="0"/>
              <a:ea typeface="SimSun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400" smtClean="0">
                <a:latin typeface="Arial" charset="0"/>
                <a:ea typeface="SimSun" pitchFamily="2" charset="-122"/>
              </a:rPr>
              <a:t>réalité : </a:t>
            </a:r>
            <a:r>
              <a:rPr lang="fr-FR" sz="2400" smtClean="0">
                <a:latin typeface="Arial" charset="0"/>
                <a:cs typeface="Arial" charset="0"/>
              </a:rPr>
              <a:t>↘ exportations, - 60 000 emplois, PME défavorisées / grandes entreprises</a:t>
            </a:r>
            <a:endParaRPr lang="fr-FR" sz="2400" smtClean="0">
              <a:latin typeface="Arial" charset="0"/>
              <a:ea typeface="SimSun" pitchFamily="2" charset="-122"/>
            </a:endParaRP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Non prise en compte des coûts externes</a:t>
            </a:r>
            <a:endParaRPr lang="fr-FR" sz="2400" smtClean="0">
              <a:solidFill>
                <a:srgbClr val="008000"/>
              </a:solidFill>
              <a:ea typeface="SimSun" pitchFamily="2" charset="-12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906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Coûts externes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coûts des impacts de la production, distribution et consommation du produit sur la santé, l'environnement, le bien-être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supportés par tous, et non par l'entreprise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Les réglementations visent à diminuer ces coûts externes (impacts environnementaux, sociaux, sanitaires)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Coûts externes ignorés dans l'évaluation des impacts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None/>
            </a:pPr>
            <a:endParaRPr lang="fr-FR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Non prise en compte des coûts externes</a:t>
            </a:r>
            <a:endParaRPr lang="fr-FR" sz="2400" smtClean="0">
              <a:solidFill>
                <a:srgbClr val="008000"/>
              </a:solidFill>
              <a:ea typeface="SimSun" pitchFamily="2" charset="-12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06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Coûts externes = 8 x coûts directs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De plus coûts sous-estimés car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impacts de long terme (effet de serre...) impossibles à évaluer, mais réels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taux d'actualisation primordial à long terme, mais peu rigoureux et guère de sens à 50, 100 ou 300 ans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Avantages des normes et règlements &gt;&gt; coûts pour les entreprises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Évaluations des impacts du seul point de vue des multinationales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Environnement totalement oublié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550" y="1219200"/>
            <a:ext cx="9823450" cy="5638800"/>
          </a:xfrm>
          <a:noFill/>
        </p:spPr>
        <p:txBody>
          <a:bodyPr/>
          <a:lstStyle/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Faites pour la Commission européenne pour la plupart des traités : 22 études</a:t>
            </a:r>
          </a:p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Prolongent les études d'impact socio-économiques, néoclassiques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résultats des études socio-éco = données études d'impact sur le dév</a:t>
            </a:r>
            <a:r>
              <a:rPr lang="fr-FR" baseline="30000" smtClean="0">
                <a:latin typeface="Arial" charset="0"/>
                <a:cs typeface="Arial" charset="0"/>
              </a:rPr>
              <a:t>t</a:t>
            </a:r>
            <a:r>
              <a:rPr lang="fr-FR" smtClean="0">
                <a:latin typeface="Arial" charset="0"/>
                <a:cs typeface="Arial" charset="0"/>
              </a:rPr>
              <a:t> durable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faiblesses des études socio-éco = faiblesses des études d'impact sur le dév</a:t>
            </a:r>
            <a:r>
              <a:rPr lang="fr-FR" baseline="30000" smtClean="0">
                <a:latin typeface="Arial" charset="0"/>
                <a:cs typeface="Arial" charset="0"/>
              </a:rPr>
              <a:t>t</a:t>
            </a:r>
            <a:r>
              <a:rPr lang="fr-FR" smtClean="0">
                <a:latin typeface="Arial" charset="0"/>
                <a:cs typeface="Arial" charset="0"/>
              </a:rPr>
              <a:t> durable</a:t>
            </a:r>
          </a:p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Traité UE-ÉU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méthodes de type inventaire solides : émissions de polluants, consommation matières premières, déchets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que la 1</a:t>
            </a:r>
            <a:r>
              <a:rPr lang="fr-FR" baseline="30000" smtClean="0">
                <a:latin typeface="Arial" charset="0"/>
                <a:cs typeface="Arial" charset="0"/>
              </a:rPr>
              <a:t>ère</a:t>
            </a:r>
            <a:r>
              <a:rPr lang="fr-FR" smtClean="0">
                <a:latin typeface="Arial" charset="0"/>
                <a:cs typeface="Arial" charset="0"/>
              </a:rPr>
              <a:t> phase d'une étude d'impact</a:t>
            </a:r>
            <a:endParaRPr lang="fr-FR" smtClean="0"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1717675" algn="l"/>
              </a:tabLst>
            </a:pPr>
            <a:endParaRPr lang="fr-FR" i="1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endParaRPr lang="fr-FR" smtClean="0">
              <a:latin typeface="Times New Roman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 rot="-5400000">
            <a:off x="9534525" y="6483350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  <a:noFill/>
        </p:spPr>
        <p:txBody>
          <a:bodyPr/>
          <a:lstStyle/>
          <a:p>
            <a:r>
              <a:rPr lang="fr-FR" sz="2800" b="1" smtClean="0">
                <a:latin typeface="Verdana" charset="0"/>
              </a:rPr>
              <a:t>Études d'impact sur le développement durable</a:t>
            </a:r>
            <a:endParaRPr lang="fr-FR" sz="2800" b="1" i="1" smtClean="0">
              <a:solidFill>
                <a:srgbClr val="00D000"/>
              </a:solidFill>
              <a:latin typeface="Verdana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550" y="1143000"/>
            <a:ext cx="982345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Traité UE-ÉU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impacts sur santé, biodiversité, écosystèmes, etc. </a:t>
            </a:r>
          </a:p>
          <a:p>
            <a:pPr lvl="2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vision strictement économique assez biaisée, </a:t>
            </a:r>
          </a:p>
          <a:p>
            <a:pPr lvl="2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déclarative, </a:t>
            </a:r>
          </a:p>
          <a:p>
            <a:pPr lvl="2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sans faire appel aux disciplines environnementales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conclusions : pratiquement aucun impact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traduisent les préoccupations et compétences des auteurs, bien éloignées du développement et de l'environnement</a:t>
            </a:r>
          </a:p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Nombreuses études pluridisciplinaires non officielles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montrent que les traités éclipsent l'impératif climatique et les préoccupations environnementales</a:t>
            </a:r>
            <a:endParaRPr lang="fr-FR" smtClean="0"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1717675" algn="l"/>
              </a:tabLst>
            </a:pPr>
            <a:endParaRPr lang="fr-FR" i="1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endParaRPr lang="fr-FR" smtClean="0">
              <a:latin typeface="Times New Roman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 rot="-5400000">
            <a:off x="9534525" y="6483350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  <a:noFill/>
        </p:spPr>
        <p:txBody>
          <a:bodyPr/>
          <a:lstStyle/>
          <a:p>
            <a:r>
              <a:rPr lang="fr-FR" sz="2800" b="1" smtClean="0">
                <a:latin typeface="Verdana" charset="0"/>
              </a:rPr>
              <a:t>Études d'impact sur le développement durable</a:t>
            </a:r>
            <a:endParaRPr lang="fr-FR" sz="2800" b="1" i="1" smtClean="0">
              <a:solidFill>
                <a:srgbClr val="00D000"/>
              </a:solidFill>
              <a:latin typeface="Verdana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06000" cy="5715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Nombreux traités de libre-échange à grande échelle en cours de finalisation</a:t>
            </a:r>
          </a:p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Études d'impact officielles (néoclassiques)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prévoient des impacts socio-économiques faibles mais positifs, sauf pour l'Afrique parfois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ne prennent en compte que les coûts pour les entreprises et non les bénéfices pour la société (coûts externes), environ 10 fois supérieurs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études d'impact sur le DD peu sérieuses</a:t>
            </a:r>
          </a:p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L'environnement est oublié dans les évaluations officielles de l'impact des traités de libre-échange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  <a:noFill/>
        </p:spPr>
        <p:txBody>
          <a:bodyPr/>
          <a:lstStyle/>
          <a:p>
            <a:r>
              <a:rPr lang="fr-FR" sz="2800" b="1" smtClean="0">
                <a:latin typeface="Verdana" charset="0"/>
              </a:rPr>
              <a:t>Conclusion</a:t>
            </a:r>
            <a:endParaRPr lang="fr-FR" sz="2800" b="1" smtClean="0">
              <a:solidFill>
                <a:srgbClr val="00D000"/>
              </a:solidFill>
              <a:latin typeface="Verdana" charset="0"/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 rot="-5400000">
            <a:off x="9582150" y="6535738"/>
            <a:ext cx="4191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900">
                <a:solidFill>
                  <a:srgbClr val="7A7A7A"/>
                </a:solidFill>
              </a:rPr>
              <a:t>RJ16</a:t>
            </a:r>
            <a:endParaRPr lang="fr-FR" sz="9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906000" cy="5181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Aurait-il été possible de faire mieux ?</a:t>
            </a:r>
          </a:p>
          <a:p>
            <a:pPr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Très nombreuses études partielles réalisées par des laboratoires de recherche et grandes ONG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grande variété des méthodes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résultats défavorables aux traités de libre-échange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traités contradictoires avec engagements COP21 et autres conventions internationales (biodiversité, culture, OIT...)</a:t>
            </a:r>
          </a:p>
          <a:p>
            <a:pPr lvl="1">
              <a:lnSpc>
                <a:spcPct val="90000"/>
              </a:lnSpc>
              <a:tabLst>
                <a:tab pos="1717675" algn="l"/>
              </a:tabLst>
            </a:pPr>
            <a:r>
              <a:rPr lang="fr-FR" smtClean="0">
                <a:latin typeface="Arial" charset="0"/>
                <a:cs typeface="Arial" charset="0"/>
              </a:rPr>
              <a:t>mais confortant revenus et pouvoir d'une petite minorité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  <a:noFill/>
        </p:spPr>
        <p:txBody>
          <a:bodyPr/>
          <a:lstStyle/>
          <a:p>
            <a:r>
              <a:rPr lang="fr-FR" sz="2800" b="1" smtClean="0">
                <a:latin typeface="Verdana" charset="0"/>
              </a:rPr>
              <a:t>Conclusion</a:t>
            </a:r>
            <a:endParaRPr lang="fr-FR" sz="2800" b="1" smtClean="0">
              <a:solidFill>
                <a:srgbClr val="00D000"/>
              </a:solidFill>
              <a:latin typeface="Verdana" charset="0"/>
            </a:endParaRP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 rot="-5400000">
            <a:off x="9582150" y="6535738"/>
            <a:ext cx="4191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900">
                <a:solidFill>
                  <a:srgbClr val="7A7A7A"/>
                </a:solidFill>
              </a:rPr>
              <a:t>RJ16</a:t>
            </a:r>
            <a:endParaRPr lang="fr-FR" sz="9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4" descr="Capture d’écran 2016-09-10 à 19.34.21.png"/>
          <p:cNvPicPr>
            <a:picLocks noChangeAspect="1"/>
          </p:cNvPicPr>
          <p:nvPr/>
        </p:nvPicPr>
        <p:blipFill>
          <a:blip r:embed="rId3"/>
          <a:srcRect t="29440"/>
          <a:stretch>
            <a:fillRect/>
          </a:stretch>
        </p:blipFill>
        <p:spPr bwMode="auto">
          <a:xfrm>
            <a:off x="3124200" y="2057400"/>
            <a:ext cx="37179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Rectangle 7"/>
          <p:cNvSpPr>
            <a:spLocks noGrp="1" noChangeArrowheads="1"/>
          </p:cNvSpPr>
          <p:nvPr/>
        </p:nvSpPr>
        <p:spPr bwMode="auto">
          <a:xfrm>
            <a:off x="0" y="304800"/>
            <a:ext cx="99060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fr-FR" sz="7200" b="1">
                <a:solidFill>
                  <a:srgbClr val="6098AA"/>
                </a:solidFill>
                <a:latin typeface="Brush Script MT" pitchFamily="1" charset="0"/>
              </a:rPr>
              <a:t>Merci pour votre attention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 rot="-5400000">
            <a:off x="9582150" y="6535738"/>
            <a:ext cx="4191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900">
                <a:solidFill>
                  <a:srgbClr val="7A7A7A"/>
                </a:solidFill>
              </a:rPr>
              <a:t>RJ16</a:t>
            </a:r>
            <a:endParaRPr lang="fr-FR" sz="9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"Grands" traités non encore ratifiés</a:t>
            </a:r>
            <a:endParaRPr lang="fr-FR" sz="2400" smtClean="0">
              <a:solidFill>
                <a:srgbClr val="008000"/>
              </a:solidFill>
              <a:latin typeface="Verdana" charset="0"/>
              <a:ea typeface="SimSun" pitchFamily="2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06000" cy="5486400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Partenariat transpacifique = APTP = TPPA</a:t>
            </a:r>
          </a:p>
          <a:p>
            <a:pPr lvl="1"/>
            <a:r>
              <a:rPr lang="fr-FR" smtClean="0">
                <a:latin typeface="Arial" charset="0"/>
                <a:cs typeface="Arial" charset="0"/>
              </a:rPr>
              <a:t>12 pays, signé en février 2016</a:t>
            </a:r>
          </a:p>
          <a:p>
            <a:r>
              <a:rPr lang="fr-FR" smtClean="0">
                <a:latin typeface="Arial" charset="0"/>
                <a:cs typeface="Arial" charset="0"/>
              </a:rPr>
              <a:t>3 traités UE-Afrique (australe, Ouest, Est)</a:t>
            </a:r>
          </a:p>
          <a:p>
            <a:pPr lvl="1"/>
            <a:r>
              <a:rPr lang="fr-FR" smtClean="0">
                <a:latin typeface="Arial" charset="0"/>
                <a:cs typeface="Arial" charset="0"/>
              </a:rPr>
              <a:t>paraphés en 2014, UE-Afriq. australe signé en juin 2016</a:t>
            </a:r>
          </a:p>
          <a:p>
            <a:r>
              <a:rPr lang="fr-FR" smtClean="0">
                <a:latin typeface="Arial" charset="0"/>
                <a:cs typeface="Arial" charset="0"/>
              </a:rPr>
              <a:t>UE - Canada : AECG = CETA</a:t>
            </a:r>
          </a:p>
          <a:p>
            <a:pPr lvl="1"/>
            <a:r>
              <a:rPr lang="fr-FR" smtClean="0">
                <a:latin typeface="Arial" charset="0"/>
                <a:cs typeface="Arial" charset="0"/>
              </a:rPr>
              <a:t>négocié depuis 2009, paraphé en sept. 2014</a:t>
            </a:r>
          </a:p>
          <a:p>
            <a:r>
              <a:rPr lang="fr-FR" smtClean="0">
                <a:latin typeface="Arial" charset="0"/>
                <a:cs typeface="Arial" charset="0"/>
              </a:rPr>
              <a:t>UE - États-Unis : PTCI = TTIP = TAFTA</a:t>
            </a:r>
          </a:p>
          <a:p>
            <a:pPr lvl="1"/>
            <a:r>
              <a:rPr lang="fr-FR" smtClean="0">
                <a:latin typeface="Arial" charset="0"/>
                <a:cs typeface="Arial" charset="0"/>
              </a:rPr>
              <a:t>négocié depuis 2013</a:t>
            </a:r>
          </a:p>
          <a:p>
            <a:r>
              <a:rPr lang="fr-FR" smtClean="0">
                <a:latin typeface="Arial" charset="0"/>
                <a:cs typeface="Arial" charset="0"/>
              </a:rPr>
              <a:t>ACS : Accord sur le commerce des services = TiSA</a:t>
            </a:r>
          </a:p>
          <a:p>
            <a:pPr lvl="1"/>
            <a:r>
              <a:rPr lang="fr-FR" smtClean="0">
                <a:latin typeface="Arial" charset="0"/>
                <a:cs typeface="Arial" charset="0"/>
              </a:rPr>
              <a:t>négocié depuis 2012, 50 pays</a:t>
            </a:r>
          </a:p>
          <a:p>
            <a:pPr lvl="1"/>
            <a:endParaRPr lang="fr-FR" smtClean="0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Objectifs des traités de libre-échange</a:t>
            </a:r>
            <a:endParaRPr lang="fr-FR" sz="3400" b="1" smtClean="0">
              <a:solidFill>
                <a:srgbClr val="008000"/>
              </a:solidFill>
              <a:ea typeface="SimSun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906000" cy="5486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éliminer les "obstacles au commerce"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Éliminer les droits de douane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Harmonier les normes, règlements et lois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priorité aux droits des multinationales sur les droits sociaux ou environnementaux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donner aux multinationales un rôle de co-législateur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mtClean="0">
                <a:latin typeface="Arial" charset="0"/>
                <a:ea typeface="SimSun" pitchFamily="2" charset="-122"/>
              </a:rPr>
              <a:t>Instaurer une "justice" privée pour juger des différends des multinationales envers les États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</a:pPr>
            <a:endParaRPr lang="fr-FR" sz="900" smtClean="0">
              <a:latin typeface="Arial" charset="0"/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800" smtClean="0">
                <a:latin typeface="Arial" charset="0"/>
                <a:ea typeface="SimSun" pitchFamily="2" charset="-122"/>
              </a:rPr>
              <a:t>Opacité des négociations pour les élus et citoyens, participation des multinationales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Impact socio-économique global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906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Modèles néoclassiques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Traité transpacifique (2 évaluations)  : PIB en 15 ans : ÉU : +0,5 % </a:t>
            </a:r>
            <a:r>
              <a:rPr lang="fr-FR" smtClean="0">
                <a:latin typeface="Arial" charset="0"/>
                <a:cs typeface="Arial" charset="0"/>
              </a:rPr>
              <a:t>→ +13 % pour Vietnam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Traité euro-canadien (4 évaluations) : PIB en 7 ans : UE : en moyenne +0,05 % ; CDN : +0,4 %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Traité euro-étasunien (7 évaluations) : impacts faibles mais positifs sur le PIB et les salaires (environ +1 % en 15 ans)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Impact socio-économique </a:t>
            </a:r>
            <a:b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</a:br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des traités euro-africains </a:t>
            </a:r>
            <a:r>
              <a:rPr lang="fr-FR" sz="24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(modèles néoclassiques)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060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Afrique australe : +0,0015%/an des PIB et revenus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Afrique de l'Ouest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52400" y="2514600"/>
          <a:ext cx="9553575" cy="3990975"/>
        </p:xfrm>
        <a:graphic>
          <a:graphicData uri="http://schemas.openxmlformats.org/presentationml/2006/ole">
            <p:oleObj spid="_x0000_s20482" name="Document" r:id="rId3" imgW="6413500" imgH="267970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Impact socio-économique global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906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Modèle keynésien (des Nations Unies)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Traité transpacifique (1 évaluation à 10 ans)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PIB ÉU : -0,5 % ; Japon : -0,1% ; autres parties : +0,3 à +2%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PIB autres pays : -4,5%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pertes d'emplois systématiques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Traité euro-canadien (1 évaluation à 6 ans)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PIB : UE : -0,5% ; CDN : -1%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-204 000 emplois (UE), - 23 000 emplois (CDN)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baisses de salaire dans tous les pays (France : - 111 €/mois).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Impact socio-économique global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906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Modèle keynésien (des Nations Unies) </a:t>
            </a:r>
            <a:r>
              <a:rPr lang="fr-FR" i="1" smtClean="0">
                <a:latin typeface="Arial" charset="0"/>
                <a:ea typeface="SimSun" pitchFamily="2" charset="-122"/>
              </a:rPr>
              <a:t>(suite)</a:t>
            </a:r>
            <a:endParaRPr lang="fr-FR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Traité euro-étasunien (1 évaluation à 10 ans)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UE : </a:t>
            </a:r>
            <a:r>
              <a:rPr lang="fr-FR" smtClean="0">
                <a:latin typeface="Arial" charset="0"/>
                <a:cs typeface="Arial" charset="0"/>
              </a:rPr>
              <a:t>↘</a:t>
            </a:r>
            <a:r>
              <a:rPr lang="fr-FR" smtClean="0">
                <a:latin typeface="Arial" charset="0"/>
                <a:ea typeface="SimSun" pitchFamily="2" charset="-122"/>
              </a:rPr>
              <a:t> activité, revenus et emploi (France : -0,5 % de PIB, -130 000 emplois, -460 €/mois)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cs typeface="Arial" charset="0"/>
              </a:rPr>
              <a:t>↗ </a:t>
            </a:r>
            <a:r>
              <a:rPr lang="fr-FR" smtClean="0">
                <a:latin typeface="Arial" charset="0"/>
                <a:ea typeface="SimSun" pitchFamily="2" charset="-122"/>
              </a:rPr>
              <a:t>instabilité financière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cs typeface="Arial" charset="0"/>
              </a:rPr>
              <a:t>↘</a:t>
            </a:r>
            <a:r>
              <a:rPr lang="fr-FR" smtClean="0">
                <a:latin typeface="Arial" charset="0"/>
                <a:ea typeface="SimSun" pitchFamily="2" charset="-122"/>
              </a:rPr>
              <a:t> recettes fiscales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cs typeface="Arial" charset="0"/>
              </a:rPr>
              <a:t>↘</a:t>
            </a:r>
            <a:r>
              <a:rPr lang="fr-FR" smtClean="0">
                <a:latin typeface="Arial" charset="0"/>
                <a:ea typeface="SimSun" pitchFamily="2" charset="-122"/>
              </a:rPr>
              <a:t> part des salaires dans la valeur ajoutée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ÉU : hausses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Faiblesse des modèles néoclassiques</a:t>
            </a:r>
            <a:endParaRPr lang="fr-FR" sz="2400" smtClean="0">
              <a:solidFill>
                <a:srgbClr val="008000"/>
              </a:solidFill>
              <a:ea typeface="SimSun" pitchFamily="2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06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Prise en compte des coûts pour l'entreprise du respect des normes et règlements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</a:rPr>
              <a:t>évalue dans quelle mesure les différences de réglementation entre les pays sont considérées comme des obstacles par les exportateurs, par enquête auprès de chefs d'entreprises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obstacles transformés en coûts par modélisation économétrique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évalue par enquête le degré possible d'élimination de ces obstacles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par ex. réglementations automobile = 26 % du coût total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smtClean="0">
                <a:latin typeface="Arial" charset="0"/>
                <a:cs typeface="Arial" charset="0"/>
              </a:rPr>
              <a:t>→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fr-FR" smtClean="0">
                <a:latin typeface="Arial" charset="0"/>
                <a:ea typeface="SimSun" pitchFamily="2" charset="-122"/>
              </a:rPr>
              <a:t>rôle déterminant des avis du monde économique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8000"/>
                </a:solidFill>
                <a:latin typeface="Verdana" charset="0"/>
                <a:ea typeface="SimSun" pitchFamily="2" charset="-122"/>
              </a:rPr>
              <a:t>Faiblesse des modèles néoclassiques</a:t>
            </a:r>
            <a:endParaRPr lang="fr-FR" sz="2400" smtClean="0">
              <a:solidFill>
                <a:srgbClr val="7F7F7F"/>
              </a:solidFill>
              <a:ea typeface="SimSun" pitchFamily="2" charset="-122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06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mtClean="0">
                <a:latin typeface="Arial" charset="0"/>
                <a:ea typeface="SimSun" pitchFamily="2" charset="-122"/>
              </a:rPr>
              <a:t>Modèle économique théorique dit d'équilibre général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smtClean="0">
                <a:latin typeface="Arial" charset="0"/>
              </a:rPr>
              <a:t>hypothèses : rationalité parfaite des individus, tous identiques, information complète des prix, connaissance commune de la nature des biens</a:t>
            </a:r>
            <a:r>
              <a:rPr lang="en-US" sz="240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smtClean="0">
                <a:latin typeface="Arial" charset="0"/>
              </a:rPr>
              <a:t>hypothèse du plein emploi : gains de productivité </a:t>
            </a:r>
            <a:r>
              <a:rPr lang="fr-FR" sz="2400" smtClean="0">
                <a:latin typeface="Arial" charset="0"/>
                <a:cs typeface="Arial" charset="0"/>
              </a:rPr>
              <a:t>→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fr-FR" sz="2400" smtClean="0">
                <a:latin typeface="Arial" charset="0"/>
              </a:rPr>
              <a:t> gains de salaires</a:t>
            </a:r>
            <a:endParaRPr lang="en-US" sz="24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smtClean="0">
                <a:latin typeface="Arial" charset="0"/>
              </a:rPr>
              <a:t>en fait gains de productivité traduits très partiellement en masse salariale, mais essentiellement en gains pour les actionnaires : part des salaires dans la valeur ajoutée UE15 de 67 % (années 70) à 57 % (2007</a:t>
            </a:r>
            <a:r>
              <a:rPr lang="en-US" sz="2400" smtClean="0">
                <a:latin typeface="Arial" charset="0"/>
              </a:rPr>
              <a:t> 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smtClean="0">
                <a:latin typeface="Arial" charset="0"/>
              </a:rPr>
              <a:t>pertes d'emplois et diminutions de salaires exclues, or elles diminuent la demande et donc la création de richesses</a:t>
            </a:r>
            <a:r>
              <a:rPr lang="en-US" sz="2400" smtClean="0">
                <a:latin typeface="Arial" charset="0"/>
              </a:rPr>
              <a:t> </a:t>
            </a:r>
            <a:endParaRPr lang="fr-FR" sz="2400" smtClean="0">
              <a:latin typeface="Arial" charset="0"/>
            </a:endParaRP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838200" y="1143000"/>
            <a:ext cx="8229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 rot="-5400000">
            <a:off x="9537700" y="6486525"/>
            <a:ext cx="479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fr-FR" sz="1000">
                <a:solidFill>
                  <a:schemeClr val="bg2"/>
                </a:solidFill>
                <a:latin typeface="Times" charset="0"/>
              </a:rPr>
              <a:t>RJ 16</a:t>
            </a:r>
            <a:endParaRPr lang="fr-FR" sz="1000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 11 vert log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t 11 vert logo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t 11 vert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 11 vert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 11 vert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 11 vert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 11 vert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 11 vert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 11 vert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HD:Users:joumard:DD Joumard:permanent:documents types:transparents types:tt 11 vert logo.pot</Template>
  <TotalTime>8641</TotalTime>
  <Pages>26</Pages>
  <Words>889</Words>
  <Application>Microsoft Macintosh PowerPoint</Application>
  <PresentationFormat>Format A4 (210 x 297 mm)</PresentationFormat>
  <Paragraphs>141</Paragraphs>
  <Slides>17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Times New Roman</vt:lpstr>
      <vt:lpstr>ＭＳ Ｐゴシック</vt:lpstr>
      <vt:lpstr>Arial</vt:lpstr>
      <vt:lpstr>Times</vt:lpstr>
      <vt:lpstr>Wingdings</vt:lpstr>
      <vt:lpstr>Verdana</vt:lpstr>
      <vt:lpstr>SimSun</vt:lpstr>
      <vt:lpstr>Brush Script MT</vt:lpstr>
      <vt:lpstr>tt 11 vert logo</vt:lpstr>
      <vt:lpstr>Document Microsoft Word</vt:lpstr>
      <vt:lpstr>Prise en compte de l'environnement  dans l'évaluation des impacts des traités de libre-échange</vt:lpstr>
      <vt:lpstr>"Grands" traités non encore ratifiés</vt:lpstr>
      <vt:lpstr>Objectifs des traités de libre-échange</vt:lpstr>
      <vt:lpstr>Impact socio-économique global </vt:lpstr>
      <vt:lpstr>Impact socio-économique  des traités euro-africains (modèles néoclassiques)</vt:lpstr>
      <vt:lpstr>Impact socio-économique global </vt:lpstr>
      <vt:lpstr>Impact socio-économique global </vt:lpstr>
      <vt:lpstr>Faiblesse des modèles néoclassiques</vt:lpstr>
      <vt:lpstr>Faiblesse des modèles néoclassiques</vt:lpstr>
      <vt:lpstr>Faiblesse des modèles néoclassiques</vt:lpstr>
      <vt:lpstr>Non prise en compte des coûts externes</vt:lpstr>
      <vt:lpstr>Non prise en compte des coûts externes</vt:lpstr>
      <vt:lpstr>Études d'impact sur le développement durable</vt:lpstr>
      <vt:lpstr>Études d'impact sur le développement durable</vt:lpstr>
      <vt:lpstr>Conclusion</vt:lpstr>
      <vt:lpstr>Conclusion</vt:lpstr>
      <vt:lpstr>Diapositive 17</vt:lpstr>
    </vt:vector>
  </TitlesOfParts>
  <Company>Inrets-Lte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</dc:title>
  <dc:creator>Robert Joumard</dc:creator>
  <cp:lastModifiedBy>Windows User</cp:lastModifiedBy>
  <cp:revision>379</cp:revision>
  <cp:lastPrinted>2016-09-12T15:43:52Z</cp:lastPrinted>
  <dcterms:created xsi:type="dcterms:W3CDTF">2016-09-15T14:27:10Z</dcterms:created>
  <dcterms:modified xsi:type="dcterms:W3CDTF">2016-10-21T21:44:34Z</dcterms:modified>
</cp:coreProperties>
</file>