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6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lorianguerin:Downloads:Usages_metro_et_rer-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lorianguerin:Downloads:Usages_metro_et_rer-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cat>
            <c:strRef>
              <c:f>'Samedi 21-22h'!$M$2:$M$26</c:f>
              <c:strCache>
                <c:ptCount val="25"/>
                <c:pt idx="0">
                  <c:v>GARE DU NORD</c:v>
                </c:pt>
                <c:pt idx="1">
                  <c:v>GARE DE LYON</c:v>
                </c:pt>
                <c:pt idx="2">
                  <c:v>CHATELET-LES HALLES</c:v>
                </c:pt>
                <c:pt idx="3">
                  <c:v>MONTPARNASSE</c:v>
                </c:pt>
                <c:pt idx="4">
                  <c:v>SAINT-LAZARE</c:v>
                </c:pt>
                <c:pt idx="5">
                  <c:v>REPUBLIQUE</c:v>
                </c:pt>
                <c:pt idx="6">
                  <c:v>GARE DE L'EST</c:v>
                </c:pt>
                <c:pt idx="7">
                  <c:v>BIBLIOTHEQUE FRANCOIS MITTERRAND</c:v>
                </c:pt>
                <c:pt idx="8">
                  <c:v>OPERA</c:v>
                </c:pt>
                <c:pt idx="9">
                  <c:v>FRANKLIN-D.ROOSEVELT</c:v>
                </c:pt>
                <c:pt idx="10">
                  <c:v>BASTILLE</c:v>
                </c:pt>
                <c:pt idx="11">
                  <c:v>STRASBOURG-SAINT-DENIS</c:v>
                </c:pt>
                <c:pt idx="12">
                  <c:v>PLACE DE CLICHY</c:v>
                </c:pt>
                <c:pt idx="13">
                  <c:v>CHARLES DE GAULLE ETOILE</c:v>
                </c:pt>
                <c:pt idx="14">
                  <c:v>HOTEL DE VILLE</c:v>
                </c:pt>
                <c:pt idx="15">
                  <c:v>PLACE D'ITALIE</c:v>
                </c:pt>
                <c:pt idx="16">
                  <c:v>CHARLES DE GAULLE ETOILE</c:v>
                </c:pt>
                <c:pt idx="17">
                  <c:v>BELLEVILLE</c:v>
                </c:pt>
                <c:pt idx="18">
                  <c:v>TROCADERO</c:v>
                </c:pt>
                <c:pt idx="19">
                  <c:v>COUR SAINT-EMILION</c:v>
                </c:pt>
                <c:pt idx="20">
                  <c:v>AUSTERLITZ</c:v>
                </c:pt>
                <c:pt idx="21">
                  <c:v>NATION</c:v>
                </c:pt>
                <c:pt idx="22">
                  <c:v>INVALIDES</c:v>
                </c:pt>
                <c:pt idx="23">
                  <c:v>GRANDS BOULEVARDS (RUE MONTMARTRE)</c:v>
                </c:pt>
                <c:pt idx="24">
                  <c:v>LA MOTTE-PICQUET-GRENELLE</c:v>
                </c:pt>
              </c:strCache>
            </c:strRef>
          </c:cat>
          <c:val>
            <c:numRef>
              <c:f>'Samedi 21-22h'!$L$2:$L$26</c:f>
              <c:numCache>
                <c:formatCode>General</c:formatCode>
                <c:ptCount val="25"/>
                <c:pt idx="0">
                  <c:v>13150.0</c:v>
                </c:pt>
                <c:pt idx="1">
                  <c:v>8800.0</c:v>
                </c:pt>
                <c:pt idx="2">
                  <c:v>6000.0</c:v>
                </c:pt>
                <c:pt idx="3" formatCode="0">
                  <c:v>4616.368992328767</c:v>
                </c:pt>
                <c:pt idx="4" formatCode="0">
                  <c:v>4087.41445260274</c:v>
                </c:pt>
                <c:pt idx="5" formatCode="0">
                  <c:v>2376.735161643835</c:v>
                </c:pt>
                <c:pt idx="6" formatCode="0">
                  <c:v>2222.995616438356</c:v>
                </c:pt>
                <c:pt idx="7" formatCode="0">
                  <c:v>1905.168471506849</c:v>
                </c:pt>
                <c:pt idx="8" formatCode="0">
                  <c:v>1875.186586027397</c:v>
                </c:pt>
                <c:pt idx="9" formatCode="0">
                  <c:v>1789.870210410959</c:v>
                </c:pt>
                <c:pt idx="10" formatCode="0">
                  <c:v>1701.659783287671</c:v>
                </c:pt>
                <c:pt idx="11" formatCode="0">
                  <c:v>1286.241124931507</c:v>
                </c:pt>
                <c:pt idx="12" formatCode="0">
                  <c:v>1275.199538630137</c:v>
                </c:pt>
                <c:pt idx="13" formatCode="0">
                  <c:v>1246.922819726027</c:v>
                </c:pt>
                <c:pt idx="14" formatCode="0">
                  <c:v>1224.151494246575</c:v>
                </c:pt>
                <c:pt idx="15" formatCode="0">
                  <c:v>1201.71210410959</c:v>
                </c:pt>
                <c:pt idx="16" formatCode="0">
                  <c:v>1190.939948219178</c:v>
                </c:pt>
                <c:pt idx="17" formatCode="0">
                  <c:v>1163.008418630137</c:v>
                </c:pt>
                <c:pt idx="18" formatCode="0">
                  <c:v>1154.999795068493</c:v>
                </c:pt>
                <c:pt idx="19" formatCode="0">
                  <c:v>1019.621138356164</c:v>
                </c:pt>
                <c:pt idx="20" formatCode="0">
                  <c:v>1019.471530958904</c:v>
                </c:pt>
                <c:pt idx="21" formatCode="0">
                  <c:v>1015.195565479452</c:v>
                </c:pt>
                <c:pt idx="22" formatCode="0">
                  <c:v>1014.484909315069</c:v>
                </c:pt>
                <c:pt idx="23" formatCode="0">
                  <c:v>998.2252756164383</c:v>
                </c:pt>
                <c:pt idx="24" formatCode="0">
                  <c:v>996.6597583561648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31631208"/>
        <c:axId val="2131650152"/>
      </c:barChart>
      <c:catAx>
        <c:axId val="2131631208"/>
        <c:scaling>
          <c:orientation val="minMax"/>
        </c:scaling>
        <c:delete val="0"/>
        <c:axPos val="b"/>
        <c:majorTickMark val="out"/>
        <c:minorTickMark val="none"/>
        <c:tickLblPos val="nextTo"/>
        <c:crossAx val="2131650152"/>
        <c:crosses val="autoZero"/>
        <c:auto val="1"/>
        <c:lblAlgn val="ctr"/>
        <c:lblOffset val="100"/>
        <c:noMultiLvlLbl val="0"/>
      </c:catAx>
      <c:valAx>
        <c:axId val="21316501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13163120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71254227136"/>
          <c:y val="0.056140356517385"/>
          <c:w val="0.866122016047519"/>
          <c:h val="0.432723598962549"/>
        </c:manualLayout>
      </c:layout>
      <c:barChart>
        <c:barDir val="col"/>
        <c:grouping val="stacked"/>
        <c:varyColors val="0"/>
        <c:ser>
          <c:idx val="0"/>
          <c:order val="0"/>
          <c:invertIfNegative val="0"/>
          <c:cat>
            <c:strRef>
              <c:f>'Samedi 00-01h'!$M$2:$M$26</c:f>
              <c:strCache>
                <c:ptCount val="25"/>
                <c:pt idx="0">
                  <c:v>CHATELET-LES HALLES</c:v>
                </c:pt>
                <c:pt idx="1">
                  <c:v>GARE DE LYON</c:v>
                </c:pt>
                <c:pt idx="2">
                  <c:v>GARE DU NORD</c:v>
                </c:pt>
                <c:pt idx="3">
                  <c:v>MONTPARNASSE</c:v>
                </c:pt>
                <c:pt idx="4">
                  <c:v>BASTILLE</c:v>
                </c:pt>
                <c:pt idx="5">
                  <c:v>REPUBLIQUE</c:v>
                </c:pt>
                <c:pt idx="6">
                  <c:v>SAINT-LAZARE</c:v>
                </c:pt>
                <c:pt idx="7">
                  <c:v>GRANDS BOULEVARDS (RUE MONTMARTRE)</c:v>
                </c:pt>
                <c:pt idx="8">
                  <c:v>INVALIDES</c:v>
                </c:pt>
                <c:pt idx="9">
                  <c:v>OPERA</c:v>
                </c:pt>
                <c:pt idx="10">
                  <c:v>SAINT-MICHEL</c:v>
                </c:pt>
                <c:pt idx="11">
                  <c:v>BIBLIOTHEQUE FRANCOIS MITTERRAND</c:v>
                </c:pt>
                <c:pt idx="12">
                  <c:v>FRANKLIN-D.ROOSEVELT</c:v>
                </c:pt>
                <c:pt idx="13">
                  <c:v>HOTEL DE VILLE</c:v>
                </c:pt>
                <c:pt idx="14">
                  <c:v>TROCADERO</c:v>
                </c:pt>
                <c:pt idx="15">
                  <c:v>PLACE DE CLICHY</c:v>
                </c:pt>
                <c:pt idx="16">
                  <c:v>ODEON</c:v>
                </c:pt>
                <c:pt idx="17">
                  <c:v>CHARLES DE GAULLE ETOILE</c:v>
                </c:pt>
                <c:pt idx="18">
                  <c:v>SAINT-MAUR</c:v>
                </c:pt>
                <c:pt idx="19">
                  <c:v>COUR SAINT-EMILION</c:v>
                </c:pt>
                <c:pt idx="20">
                  <c:v>STRASBOURG-SAINT-DENIS</c:v>
                </c:pt>
                <c:pt idx="21">
                  <c:v>BELLEVILLE</c:v>
                </c:pt>
                <c:pt idx="22">
                  <c:v>PIGALLE</c:v>
                </c:pt>
                <c:pt idx="23">
                  <c:v>GARE DE L'EST</c:v>
                </c:pt>
                <c:pt idx="24">
                  <c:v>CHARLES DE GAULLE ETOILE</c:v>
                </c:pt>
              </c:strCache>
            </c:strRef>
          </c:cat>
          <c:val>
            <c:numRef>
              <c:f>'Samedi 00-01h'!$L$2:$L$26</c:f>
              <c:numCache>
                <c:formatCode>General</c:formatCode>
                <c:ptCount val="25"/>
                <c:pt idx="0">
                  <c:v>5360.0</c:v>
                </c:pt>
                <c:pt idx="1">
                  <c:v>4530.0</c:v>
                </c:pt>
                <c:pt idx="2">
                  <c:v>3980.0</c:v>
                </c:pt>
                <c:pt idx="3" formatCode="0">
                  <c:v>2861.457184383562</c:v>
                </c:pt>
                <c:pt idx="4" formatCode="0">
                  <c:v>2420.303849315068</c:v>
                </c:pt>
                <c:pt idx="5" formatCode="0">
                  <c:v>2152.043812328767</c:v>
                </c:pt>
                <c:pt idx="6" formatCode="0">
                  <c:v>1785.165950684932</c:v>
                </c:pt>
                <c:pt idx="7" formatCode="0">
                  <c:v>1473.187301917808</c:v>
                </c:pt>
                <c:pt idx="8" formatCode="0">
                  <c:v>1317.407256986301</c:v>
                </c:pt>
                <c:pt idx="9" formatCode="0">
                  <c:v>1312.967268493151</c:v>
                </c:pt>
                <c:pt idx="10" formatCode="0">
                  <c:v>1309.757243835616</c:v>
                </c:pt>
                <c:pt idx="11" formatCode="0">
                  <c:v>1271.558911506849</c:v>
                </c:pt>
                <c:pt idx="12" formatCode="0">
                  <c:v>1208.657743561644</c:v>
                </c:pt>
                <c:pt idx="13" formatCode="0">
                  <c:v>1206.86121890411</c:v>
                </c:pt>
                <c:pt idx="14" formatCode="0">
                  <c:v>1097.640888767123</c:v>
                </c:pt>
                <c:pt idx="15" formatCode="0">
                  <c:v>1065.226923835616</c:v>
                </c:pt>
                <c:pt idx="16" formatCode="0">
                  <c:v>1047.57945780822</c:v>
                </c:pt>
                <c:pt idx="17" formatCode="0">
                  <c:v>1019.096056986301</c:v>
                </c:pt>
                <c:pt idx="18" formatCode="0">
                  <c:v>998.139044931507</c:v>
                </c:pt>
                <c:pt idx="19" formatCode="0">
                  <c:v>983.0356684931502</c:v>
                </c:pt>
                <c:pt idx="20" formatCode="0">
                  <c:v>931.2276509589042</c:v>
                </c:pt>
                <c:pt idx="21" formatCode="0">
                  <c:v>886.5555978082187</c:v>
                </c:pt>
                <c:pt idx="22" formatCode="0">
                  <c:v>881.563402739726</c:v>
                </c:pt>
                <c:pt idx="23" formatCode="0">
                  <c:v>866.9682904109584</c:v>
                </c:pt>
                <c:pt idx="24" formatCode="0">
                  <c:v>857.683433424658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25187832"/>
        <c:axId val="-2108410856"/>
      </c:barChart>
      <c:catAx>
        <c:axId val="-212518783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solidFill>
            <a:schemeClr val="bg1"/>
          </a:solidFill>
        </c:spPr>
        <c:crossAx val="-2108410856"/>
        <c:crosses val="autoZero"/>
        <c:auto val="1"/>
        <c:lblAlgn val="ctr"/>
        <c:lblOffset val="100"/>
        <c:noMultiLvlLbl val="0"/>
      </c:catAx>
      <c:valAx>
        <c:axId val="-21084108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1251878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14B16C-60E0-B046-B179-5E17E39DF9AE}" type="doc">
      <dgm:prSet loTypeId="urn:microsoft.com/office/officeart/2005/8/layout/chevron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BCD6844-06F9-5A4C-9042-928DA619639D}">
      <dgm:prSet phldrT="[Texte]"/>
      <dgm:spPr/>
      <dgm:t>
        <a:bodyPr/>
        <a:lstStyle/>
        <a:p>
          <a:r>
            <a:rPr lang="fr-FR" i="1" dirty="0" err="1" smtClean="0"/>
            <a:t>Before</a:t>
          </a:r>
          <a:endParaRPr lang="fr-FR" i="1" dirty="0"/>
        </a:p>
      </dgm:t>
    </dgm:pt>
    <dgm:pt modelId="{B97C8A69-AF9B-D94E-8BC2-CDEEAFE615AB}" type="parTrans" cxnId="{C1FC822C-7D1A-2940-A2B4-B69B18D59DA0}">
      <dgm:prSet/>
      <dgm:spPr/>
      <dgm:t>
        <a:bodyPr/>
        <a:lstStyle/>
        <a:p>
          <a:endParaRPr lang="fr-FR"/>
        </a:p>
      </dgm:t>
    </dgm:pt>
    <dgm:pt modelId="{D2C21DA2-6B61-FD48-A694-2E9BDC040A13}" type="sibTrans" cxnId="{C1FC822C-7D1A-2940-A2B4-B69B18D59DA0}">
      <dgm:prSet/>
      <dgm:spPr/>
      <dgm:t>
        <a:bodyPr/>
        <a:lstStyle/>
        <a:p>
          <a:endParaRPr lang="fr-FR"/>
        </a:p>
      </dgm:t>
    </dgm:pt>
    <dgm:pt modelId="{A265BB7F-1CE1-BC48-960A-6F209AB4156A}">
      <dgm:prSet phldrT="[Texte]" custT="1"/>
      <dgm:spPr/>
      <dgm:t>
        <a:bodyPr/>
        <a:lstStyle/>
        <a:p>
          <a:r>
            <a:rPr lang="es-ES_tradnl" sz="1300" noProof="0" dirty="0" smtClean="0"/>
            <a:t>17h-20h - « estación con calor » -&gt; calle = lúdica + infraestructura de los desplazamientos</a:t>
          </a:r>
          <a:endParaRPr lang="es-ES_tradnl" sz="1300" noProof="0" dirty="0"/>
        </a:p>
      </dgm:t>
    </dgm:pt>
    <dgm:pt modelId="{3D7EEF53-A2D7-4944-AD59-9C6AEC2FFB17}" type="parTrans" cxnId="{C7B87B26-4459-5840-AD7D-C9A3BE95E50D}">
      <dgm:prSet/>
      <dgm:spPr/>
      <dgm:t>
        <a:bodyPr/>
        <a:lstStyle/>
        <a:p>
          <a:endParaRPr lang="fr-FR"/>
        </a:p>
      </dgm:t>
    </dgm:pt>
    <dgm:pt modelId="{FE4C7A2F-8425-DD43-AA0F-D87CEA016987}" type="sibTrans" cxnId="{C7B87B26-4459-5840-AD7D-C9A3BE95E50D}">
      <dgm:prSet/>
      <dgm:spPr/>
      <dgm:t>
        <a:bodyPr/>
        <a:lstStyle/>
        <a:p>
          <a:endParaRPr lang="fr-FR"/>
        </a:p>
      </dgm:t>
    </dgm:pt>
    <dgm:pt modelId="{66004F5E-D6E1-904F-8ADE-DD44FC514070}">
      <dgm:prSet phldrT="[Texte]"/>
      <dgm:spPr/>
      <dgm:t>
        <a:bodyPr/>
        <a:lstStyle/>
        <a:p>
          <a:r>
            <a:rPr lang="es-ES" noProof="0" dirty="0" smtClean="0"/>
            <a:t>Corazón</a:t>
          </a:r>
          <a:r>
            <a:rPr lang="es-ES" dirty="0" smtClean="0"/>
            <a:t> de la noche</a:t>
          </a:r>
          <a:endParaRPr lang="es-ES" dirty="0"/>
        </a:p>
      </dgm:t>
    </dgm:pt>
    <dgm:pt modelId="{F1E208F6-FBF5-FE46-AC57-F7A8F7E92661}" type="parTrans" cxnId="{5F2E376B-33FC-4B47-A63B-458791B19590}">
      <dgm:prSet/>
      <dgm:spPr/>
      <dgm:t>
        <a:bodyPr/>
        <a:lstStyle/>
        <a:p>
          <a:endParaRPr lang="fr-FR"/>
        </a:p>
      </dgm:t>
    </dgm:pt>
    <dgm:pt modelId="{DF8A2EB1-E3F4-B849-98D9-F92163D1DEE9}" type="sibTrans" cxnId="{5F2E376B-33FC-4B47-A63B-458791B19590}">
      <dgm:prSet/>
      <dgm:spPr/>
      <dgm:t>
        <a:bodyPr/>
        <a:lstStyle/>
        <a:p>
          <a:endParaRPr lang="fr-FR"/>
        </a:p>
      </dgm:t>
    </dgm:pt>
    <dgm:pt modelId="{584C2BD5-9651-4E4A-A79E-F4250EE574E5}">
      <dgm:prSet phldrT="[Texte]"/>
      <dgm:spPr/>
      <dgm:t>
        <a:bodyPr/>
        <a:lstStyle/>
        <a:p>
          <a:r>
            <a:rPr lang="es-ES" noProof="0" dirty="0" smtClean="0"/>
            <a:t>02h-05h –  actividad de baila o deambulación -&gt; durante el fin de semana, no responsabilidades sociales</a:t>
          </a:r>
          <a:endParaRPr lang="es-ES" noProof="0" dirty="0"/>
        </a:p>
      </dgm:t>
    </dgm:pt>
    <dgm:pt modelId="{6DE145BA-1F6F-1E45-A690-EFD0B5DE5D7F}" type="parTrans" cxnId="{E9E1466F-1F06-8A4E-9F94-ECC5D435836A}">
      <dgm:prSet/>
      <dgm:spPr/>
      <dgm:t>
        <a:bodyPr/>
        <a:lstStyle/>
        <a:p>
          <a:endParaRPr lang="fr-FR"/>
        </a:p>
      </dgm:t>
    </dgm:pt>
    <dgm:pt modelId="{C5FBF952-0E7F-7149-989E-EDB73FA0ABEC}" type="sibTrans" cxnId="{E9E1466F-1F06-8A4E-9F94-ECC5D435836A}">
      <dgm:prSet/>
      <dgm:spPr/>
      <dgm:t>
        <a:bodyPr/>
        <a:lstStyle/>
        <a:p>
          <a:endParaRPr lang="fr-FR"/>
        </a:p>
      </dgm:t>
    </dgm:pt>
    <dgm:pt modelId="{01867685-B9F3-8647-8A70-A8EB03CBEDFD}">
      <dgm:prSet phldrT="[Texte]"/>
      <dgm:spPr/>
      <dgm:t>
        <a:bodyPr/>
        <a:lstStyle/>
        <a:p>
          <a:r>
            <a:rPr lang="fr-FR" i="1" dirty="0" err="1" smtClean="0"/>
            <a:t>After</a:t>
          </a:r>
          <a:endParaRPr lang="fr-FR" i="1" dirty="0"/>
        </a:p>
      </dgm:t>
    </dgm:pt>
    <dgm:pt modelId="{633174B1-00CE-B745-B377-656D17491E9D}" type="parTrans" cxnId="{EA633741-02FC-EB41-BEA8-DB633C8B9168}">
      <dgm:prSet/>
      <dgm:spPr/>
      <dgm:t>
        <a:bodyPr/>
        <a:lstStyle/>
        <a:p>
          <a:endParaRPr lang="fr-FR"/>
        </a:p>
      </dgm:t>
    </dgm:pt>
    <dgm:pt modelId="{D0B600D7-6FBB-9543-9862-2384D2BD27F1}" type="sibTrans" cxnId="{EA633741-02FC-EB41-BEA8-DB633C8B9168}">
      <dgm:prSet/>
      <dgm:spPr/>
      <dgm:t>
        <a:bodyPr/>
        <a:lstStyle/>
        <a:p>
          <a:endParaRPr lang="fr-FR"/>
        </a:p>
      </dgm:t>
    </dgm:pt>
    <dgm:pt modelId="{31635CB5-C487-F742-86C5-938689425AA8}">
      <dgm:prSet phldrT="[Texte]"/>
      <dgm:spPr/>
      <dgm:t>
        <a:bodyPr/>
        <a:lstStyle/>
        <a:p>
          <a:r>
            <a:rPr lang="es-ES" noProof="0" dirty="0" smtClean="0"/>
            <a:t>06h-10-12h – metro abierto -&gt; fin de la fiesta, “jubilación de carnaval”, metamorfosis</a:t>
          </a:r>
          <a:endParaRPr lang="es-ES" noProof="0" dirty="0"/>
        </a:p>
      </dgm:t>
    </dgm:pt>
    <dgm:pt modelId="{3CA25C37-4D21-E445-9CB8-D7A825FFDA6D}" type="parTrans" cxnId="{36F539B6-61DF-F04E-9ED4-60FEE7AA9DDE}">
      <dgm:prSet/>
      <dgm:spPr/>
      <dgm:t>
        <a:bodyPr/>
        <a:lstStyle/>
        <a:p>
          <a:endParaRPr lang="fr-FR"/>
        </a:p>
      </dgm:t>
    </dgm:pt>
    <dgm:pt modelId="{09977A62-A45C-F146-AD86-43CE0245F099}" type="sibTrans" cxnId="{36F539B6-61DF-F04E-9ED4-60FEE7AA9DDE}">
      <dgm:prSet/>
      <dgm:spPr/>
      <dgm:t>
        <a:bodyPr/>
        <a:lstStyle/>
        <a:p>
          <a:endParaRPr lang="fr-FR"/>
        </a:p>
      </dgm:t>
    </dgm:pt>
    <dgm:pt modelId="{44CFB8E7-0F3C-7344-9378-D157C0A4BD10}">
      <dgm:prSet/>
      <dgm:spPr/>
      <dgm:t>
        <a:bodyPr/>
        <a:lstStyle/>
        <a:p>
          <a:r>
            <a:rPr lang="es-ES" noProof="0" dirty="0" smtClean="0"/>
            <a:t>Ruptura</a:t>
          </a:r>
          <a:endParaRPr lang="es-ES" noProof="0" dirty="0"/>
        </a:p>
      </dgm:t>
    </dgm:pt>
    <dgm:pt modelId="{526B65D3-E3C2-B442-8D9A-CB3EA0C536AC}" type="parTrans" cxnId="{523F6D55-1C68-AB45-837C-A542CDD47C71}">
      <dgm:prSet/>
      <dgm:spPr/>
      <dgm:t>
        <a:bodyPr/>
        <a:lstStyle/>
        <a:p>
          <a:endParaRPr lang="fr-FR"/>
        </a:p>
      </dgm:t>
    </dgm:pt>
    <dgm:pt modelId="{5B61EC2A-78CA-5F4A-AF4F-65DCF6334173}" type="sibTrans" cxnId="{523F6D55-1C68-AB45-837C-A542CDD47C71}">
      <dgm:prSet/>
      <dgm:spPr/>
      <dgm:t>
        <a:bodyPr/>
        <a:lstStyle/>
        <a:p>
          <a:endParaRPr lang="fr-FR"/>
        </a:p>
      </dgm:t>
    </dgm:pt>
    <dgm:pt modelId="{BD2E3ECA-CEC0-0E4E-8B58-15E2A7989849}">
      <dgm:prSet/>
      <dgm:spPr/>
      <dgm:t>
        <a:bodyPr/>
        <a:lstStyle/>
        <a:p>
          <a:pPr marL="57150" indent="0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noProof="0" dirty="0" smtClean="0"/>
            <a:t> 00h-02h – metro cerrado -&gt; ir en casa o continuar la fiesta = calculo costo/riesgo</a:t>
          </a:r>
          <a:endParaRPr lang="es-ES" noProof="0" dirty="0"/>
        </a:p>
      </dgm:t>
    </dgm:pt>
    <dgm:pt modelId="{8C55BAAA-161F-9840-BFC2-79751CFFB3D7}" type="parTrans" cxnId="{13F512D7-D089-2A4E-BCE0-CA3C70B955BF}">
      <dgm:prSet/>
      <dgm:spPr/>
      <dgm:t>
        <a:bodyPr/>
        <a:lstStyle/>
        <a:p>
          <a:endParaRPr lang="fr-FR"/>
        </a:p>
      </dgm:t>
    </dgm:pt>
    <dgm:pt modelId="{BF5C1C2C-8F33-DD47-972A-8BB07562A12F}" type="sibTrans" cxnId="{13F512D7-D089-2A4E-BCE0-CA3C70B955BF}">
      <dgm:prSet/>
      <dgm:spPr/>
      <dgm:t>
        <a:bodyPr/>
        <a:lstStyle/>
        <a:p>
          <a:endParaRPr lang="fr-FR"/>
        </a:p>
      </dgm:t>
    </dgm:pt>
    <dgm:pt modelId="{52DE2702-EACC-6D4F-A781-D311ED11104C}">
      <dgm:prSet custT="1"/>
      <dgm:spPr/>
      <dgm:t>
        <a:bodyPr/>
        <a:lstStyle/>
        <a:p>
          <a:r>
            <a:rPr lang="es-ES_tradnl" sz="1300" noProof="0" dirty="0" smtClean="0"/>
            <a:t>19h-20h – invierno -&gt; calle = infraestructura de los desplazamientos</a:t>
          </a:r>
          <a:endParaRPr lang="es-ES_tradnl" sz="1300" noProof="0" dirty="0"/>
        </a:p>
      </dgm:t>
    </dgm:pt>
    <dgm:pt modelId="{EA67EB2B-33EF-AA4C-B85C-1E88B077EF76}" type="parTrans" cxnId="{9EB8DBA5-C254-C14E-8996-12744FE87F5C}">
      <dgm:prSet/>
      <dgm:spPr/>
      <dgm:t>
        <a:bodyPr/>
        <a:lstStyle/>
        <a:p>
          <a:endParaRPr lang="fr-FR"/>
        </a:p>
      </dgm:t>
    </dgm:pt>
    <dgm:pt modelId="{4606FCF1-5C7E-BF43-9BB3-1C9F1DC26463}" type="sibTrans" cxnId="{9EB8DBA5-C254-C14E-8996-12744FE87F5C}">
      <dgm:prSet/>
      <dgm:spPr/>
      <dgm:t>
        <a:bodyPr/>
        <a:lstStyle/>
        <a:p>
          <a:endParaRPr lang="fr-FR"/>
        </a:p>
      </dgm:t>
    </dgm:pt>
    <dgm:pt modelId="{7F5A8C9F-92B5-E941-90E7-A0145098FEDC}">
      <dgm:prSet custT="1"/>
      <dgm:spPr/>
      <dgm:t>
        <a:bodyPr/>
        <a:lstStyle/>
        <a:p>
          <a:r>
            <a:rPr lang="es-ES_tradnl" sz="1300" noProof="0" dirty="0" smtClean="0"/>
            <a:t>Diversidad urbana, social, comercial, etc.</a:t>
          </a:r>
          <a:endParaRPr lang="es-ES_tradnl" sz="1300" noProof="0" dirty="0"/>
        </a:p>
      </dgm:t>
    </dgm:pt>
    <dgm:pt modelId="{7D87BB3B-B3FD-5246-B09B-43FD30A3100E}" type="parTrans" cxnId="{2BC980B7-2111-614C-AE97-DE927FD51F56}">
      <dgm:prSet/>
      <dgm:spPr/>
      <dgm:t>
        <a:bodyPr/>
        <a:lstStyle/>
        <a:p>
          <a:endParaRPr lang="es-ES_tradnl"/>
        </a:p>
      </dgm:t>
    </dgm:pt>
    <dgm:pt modelId="{92B2D799-B8B0-EA4F-A6F6-EBFE64C91955}" type="sibTrans" cxnId="{2BC980B7-2111-614C-AE97-DE927FD51F56}">
      <dgm:prSet/>
      <dgm:spPr/>
      <dgm:t>
        <a:bodyPr/>
        <a:lstStyle/>
        <a:p>
          <a:endParaRPr lang="es-ES_tradnl"/>
        </a:p>
      </dgm:t>
    </dgm:pt>
    <dgm:pt modelId="{FA3E78B0-92B4-8C4C-AA67-1D80F2A96A00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noProof="0" dirty="0" smtClean="0"/>
            <a:t> Solamente comercios de fiesta (bares, discotecas, etc.) </a:t>
          </a:r>
          <a:endParaRPr lang="es-ES" noProof="0" dirty="0"/>
        </a:p>
      </dgm:t>
    </dgm:pt>
    <dgm:pt modelId="{2078D68E-B876-2C4C-A264-D1734ABF499B}" type="parTrans" cxnId="{56384644-64AE-BE40-BE48-F374CC6B0693}">
      <dgm:prSet/>
      <dgm:spPr/>
      <dgm:t>
        <a:bodyPr/>
        <a:lstStyle/>
        <a:p>
          <a:endParaRPr lang="fr-FR"/>
        </a:p>
      </dgm:t>
    </dgm:pt>
    <dgm:pt modelId="{1BA76171-17CB-0449-A3E1-E039A3E9FA5C}" type="sibTrans" cxnId="{56384644-64AE-BE40-BE48-F374CC6B0693}">
      <dgm:prSet/>
      <dgm:spPr/>
      <dgm:t>
        <a:bodyPr/>
        <a:lstStyle/>
        <a:p>
          <a:endParaRPr lang="fr-FR"/>
        </a:p>
      </dgm:t>
    </dgm:pt>
    <dgm:pt modelId="{7700DFCE-F74D-4E45-B0BB-02606DB1076C}" type="pres">
      <dgm:prSet presAssocID="{4714B16C-60E0-B046-B179-5E17E39DF9A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F5D408F-42F1-1240-B9F7-A083DBE78A04}" type="pres">
      <dgm:prSet presAssocID="{0BCD6844-06F9-5A4C-9042-928DA619639D}" presName="composite" presStyleCnt="0"/>
      <dgm:spPr/>
    </dgm:pt>
    <dgm:pt modelId="{DDB91F42-6E59-794B-AB9F-A5FEA2756509}" type="pres">
      <dgm:prSet presAssocID="{0BCD6844-06F9-5A4C-9042-928DA619639D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57C12A3-603E-5A48-92AA-FDBE4555D121}" type="pres">
      <dgm:prSet presAssocID="{0BCD6844-06F9-5A4C-9042-928DA619639D}" presName="descendantText" presStyleLbl="alignAcc1" presStyleIdx="0" presStyleCnt="4" custScaleY="10639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190737-A715-5A4E-84D1-9C9F42E4959E}" type="pres">
      <dgm:prSet presAssocID="{D2C21DA2-6B61-FD48-A694-2E9BDC040A13}" presName="sp" presStyleCnt="0"/>
      <dgm:spPr/>
    </dgm:pt>
    <dgm:pt modelId="{33F60B65-AAE8-644E-AF09-D0EF27B36BF8}" type="pres">
      <dgm:prSet presAssocID="{44CFB8E7-0F3C-7344-9378-D157C0A4BD10}" presName="composite" presStyleCnt="0"/>
      <dgm:spPr/>
    </dgm:pt>
    <dgm:pt modelId="{B11C7D36-7B8A-1D46-8FEA-DEF61B7DC92B}" type="pres">
      <dgm:prSet presAssocID="{44CFB8E7-0F3C-7344-9378-D157C0A4BD10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5FC369B-BA2E-F146-81A3-E91E7FB4EE85}" type="pres">
      <dgm:prSet presAssocID="{44CFB8E7-0F3C-7344-9378-D157C0A4BD10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5580E74-A6BA-C147-90FC-0347CE9B2D4E}" type="pres">
      <dgm:prSet presAssocID="{5B61EC2A-78CA-5F4A-AF4F-65DCF6334173}" presName="sp" presStyleCnt="0"/>
      <dgm:spPr/>
    </dgm:pt>
    <dgm:pt modelId="{12744945-E010-E749-BA4C-B872AA8B62E2}" type="pres">
      <dgm:prSet presAssocID="{66004F5E-D6E1-904F-8ADE-DD44FC514070}" presName="composite" presStyleCnt="0"/>
      <dgm:spPr/>
    </dgm:pt>
    <dgm:pt modelId="{2BCD59F4-67DE-3046-B277-2470FE58B854}" type="pres">
      <dgm:prSet presAssocID="{66004F5E-D6E1-904F-8ADE-DD44FC51407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5D4C6CA-1EA4-8349-B84A-1EE9ED508DFD}" type="pres">
      <dgm:prSet presAssocID="{66004F5E-D6E1-904F-8ADE-DD44FC514070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14FE2F4-D702-E842-87F9-23B5BD87EFC6}" type="pres">
      <dgm:prSet presAssocID="{DF8A2EB1-E3F4-B849-98D9-F92163D1DEE9}" presName="sp" presStyleCnt="0"/>
      <dgm:spPr/>
    </dgm:pt>
    <dgm:pt modelId="{5426BE92-BA17-A047-8399-1138C6291C01}" type="pres">
      <dgm:prSet presAssocID="{01867685-B9F3-8647-8A70-A8EB03CBEDFD}" presName="composite" presStyleCnt="0"/>
      <dgm:spPr/>
    </dgm:pt>
    <dgm:pt modelId="{760104D9-7AC6-E945-81B7-1C84DC397A8F}" type="pres">
      <dgm:prSet presAssocID="{01867685-B9F3-8647-8A70-A8EB03CBEDFD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B78C6FC-01AE-9747-9DAA-74EA0F18CA6F}" type="pres">
      <dgm:prSet presAssocID="{01867685-B9F3-8647-8A70-A8EB03CBEDFD}" presName="descendantText" presStyleLbl="alignAcc1" presStyleIdx="3" presStyleCnt="4" custLinFactNeighborY="-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BC980B7-2111-614C-AE97-DE927FD51F56}" srcId="{0BCD6844-06F9-5A4C-9042-928DA619639D}" destId="{7F5A8C9F-92B5-E941-90E7-A0145098FEDC}" srcOrd="2" destOrd="0" parTransId="{7D87BB3B-B3FD-5246-B09B-43FD30A3100E}" sibTransId="{92B2D799-B8B0-EA4F-A6F6-EBFE64C91955}"/>
    <dgm:cxn modelId="{A4117D50-11CC-D64E-BE66-6E0E5A58E58D}" type="presOf" srcId="{01867685-B9F3-8647-8A70-A8EB03CBEDFD}" destId="{760104D9-7AC6-E945-81B7-1C84DC397A8F}" srcOrd="0" destOrd="0" presId="urn:microsoft.com/office/officeart/2005/8/layout/chevron2"/>
    <dgm:cxn modelId="{C7B87B26-4459-5840-AD7D-C9A3BE95E50D}" srcId="{0BCD6844-06F9-5A4C-9042-928DA619639D}" destId="{A265BB7F-1CE1-BC48-960A-6F209AB4156A}" srcOrd="0" destOrd="0" parTransId="{3D7EEF53-A2D7-4944-AD59-9C6AEC2FFB17}" sibTransId="{FE4C7A2F-8425-DD43-AA0F-D87CEA016987}"/>
    <dgm:cxn modelId="{36F539B6-61DF-F04E-9ED4-60FEE7AA9DDE}" srcId="{01867685-B9F3-8647-8A70-A8EB03CBEDFD}" destId="{31635CB5-C487-F742-86C5-938689425AA8}" srcOrd="0" destOrd="0" parTransId="{3CA25C37-4D21-E445-9CB8-D7A825FFDA6D}" sibTransId="{09977A62-A45C-F146-AD86-43CE0245F099}"/>
    <dgm:cxn modelId="{9EB8DBA5-C254-C14E-8996-12744FE87F5C}" srcId="{0BCD6844-06F9-5A4C-9042-928DA619639D}" destId="{52DE2702-EACC-6D4F-A781-D311ED11104C}" srcOrd="1" destOrd="0" parTransId="{EA67EB2B-33EF-AA4C-B85C-1E88B077EF76}" sibTransId="{4606FCF1-5C7E-BF43-9BB3-1C9F1DC26463}"/>
    <dgm:cxn modelId="{0D087E7F-DFDA-2C4C-B25E-86C599106801}" type="presOf" srcId="{44CFB8E7-0F3C-7344-9378-D157C0A4BD10}" destId="{B11C7D36-7B8A-1D46-8FEA-DEF61B7DC92B}" srcOrd="0" destOrd="0" presId="urn:microsoft.com/office/officeart/2005/8/layout/chevron2"/>
    <dgm:cxn modelId="{13F512D7-D089-2A4E-BCE0-CA3C70B955BF}" srcId="{44CFB8E7-0F3C-7344-9378-D157C0A4BD10}" destId="{BD2E3ECA-CEC0-0E4E-8B58-15E2A7989849}" srcOrd="0" destOrd="0" parTransId="{8C55BAAA-161F-9840-BFC2-79751CFFB3D7}" sibTransId="{BF5C1C2C-8F33-DD47-972A-8BB07562A12F}"/>
    <dgm:cxn modelId="{98A0DDDC-79CD-DA4D-830C-B86C7CCA2AFE}" type="presOf" srcId="{52DE2702-EACC-6D4F-A781-D311ED11104C}" destId="{857C12A3-603E-5A48-92AA-FDBE4555D121}" srcOrd="0" destOrd="1" presId="urn:microsoft.com/office/officeart/2005/8/layout/chevron2"/>
    <dgm:cxn modelId="{523F6D55-1C68-AB45-837C-A542CDD47C71}" srcId="{4714B16C-60E0-B046-B179-5E17E39DF9AE}" destId="{44CFB8E7-0F3C-7344-9378-D157C0A4BD10}" srcOrd="1" destOrd="0" parTransId="{526B65D3-E3C2-B442-8D9A-CB3EA0C536AC}" sibTransId="{5B61EC2A-78CA-5F4A-AF4F-65DCF6334173}"/>
    <dgm:cxn modelId="{81DBFF00-538D-9E43-BA4E-115AA4155739}" type="presOf" srcId="{BD2E3ECA-CEC0-0E4E-8B58-15E2A7989849}" destId="{55FC369B-BA2E-F146-81A3-E91E7FB4EE85}" srcOrd="0" destOrd="0" presId="urn:microsoft.com/office/officeart/2005/8/layout/chevron2"/>
    <dgm:cxn modelId="{C1FC822C-7D1A-2940-A2B4-B69B18D59DA0}" srcId="{4714B16C-60E0-B046-B179-5E17E39DF9AE}" destId="{0BCD6844-06F9-5A4C-9042-928DA619639D}" srcOrd="0" destOrd="0" parTransId="{B97C8A69-AF9B-D94E-8BC2-CDEEAFE615AB}" sibTransId="{D2C21DA2-6B61-FD48-A694-2E9BDC040A13}"/>
    <dgm:cxn modelId="{5F2E376B-33FC-4B47-A63B-458791B19590}" srcId="{4714B16C-60E0-B046-B179-5E17E39DF9AE}" destId="{66004F5E-D6E1-904F-8ADE-DD44FC514070}" srcOrd="2" destOrd="0" parTransId="{F1E208F6-FBF5-FE46-AC57-F7A8F7E92661}" sibTransId="{DF8A2EB1-E3F4-B849-98D9-F92163D1DEE9}"/>
    <dgm:cxn modelId="{56384644-64AE-BE40-BE48-F374CC6B0693}" srcId="{44CFB8E7-0F3C-7344-9378-D157C0A4BD10}" destId="{FA3E78B0-92B4-8C4C-AA67-1D80F2A96A00}" srcOrd="1" destOrd="0" parTransId="{2078D68E-B876-2C4C-A264-D1734ABF499B}" sibTransId="{1BA76171-17CB-0449-A3E1-E039A3E9FA5C}"/>
    <dgm:cxn modelId="{EA633741-02FC-EB41-BEA8-DB633C8B9168}" srcId="{4714B16C-60E0-B046-B179-5E17E39DF9AE}" destId="{01867685-B9F3-8647-8A70-A8EB03CBEDFD}" srcOrd="3" destOrd="0" parTransId="{633174B1-00CE-B745-B377-656D17491E9D}" sibTransId="{D0B600D7-6FBB-9543-9862-2384D2BD27F1}"/>
    <dgm:cxn modelId="{AC24F8FE-4AFA-AA4F-86CB-CB44913EC8E6}" type="presOf" srcId="{A265BB7F-1CE1-BC48-960A-6F209AB4156A}" destId="{857C12A3-603E-5A48-92AA-FDBE4555D121}" srcOrd="0" destOrd="0" presId="urn:microsoft.com/office/officeart/2005/8/layout/chevron2"/>
    <dgm:cxn modelId="{D3D11212-9AF4-C54B-90E0-EE3AA6605DF4}" type="presOf" srcId="{7F5A8C9F-92B5-E941-90E7-A0145098FEDC}" destId="{857C12A3-603E-5A48-92AA-FDBE4555D121}" srcOrd="0" destOrd="2" presId="urn:microsoft.com/office/officeart/2005/8/layout/chevron2"/>
    <dgm:cxn modelId="{7F2429AB-EB29-5541-948D-5EB836CD84FB}" type="presOf" srcId="{584C2BD5-9651-4E4A-A79E-F4250EE574E5}" destId="{C5D4C6CA-1EA4-8349-B84A-1EE9ED508DFD}" srcOrd="0" destOrd="0" presId="urn:microsoft.com/office/officeart/2005/8/layout/chevron2"/>
    <dgm:cxn modelId="{DF1387F9-AA28-A14A-A6EF-8B957A425228}" type="presOf" srcId="{FA3E78B0-92B4-8C4C-AA67-1D80F2A96A00}" destId="{55FC369B-BA2E-F146-81A3-E91E7FB4EE85}" srcOrd="0" destOrd="1" presId="urn:microsoft.com/office/officeart/2005/8/layout/chevron2"/>
    <dgm:cxn modelId="{E8D83B9D-ABAD-C04A-A326-1B15D78A6766}" type="presOf" srcId="{31635CB5-C487-F742-86C5-938689425AA8}" destId="{1B78C6FC-01AE-9747-9DAA-74EA0F18CA6F}" srcOrd="0" destOrd="0" presId="urn:microsoft.com/office/officeart/2005/8/layout/chevron2"/>
    <dgm:cxn modelId="{609B79D4-BC27-9442-98B6-006B6FD735B7}" type="presOf" srcId="{0BCD6844-06F9-5A4C-9042-928DA619639D}" destId="{DDB91F42-6E59-794B-AB9F-A5FEA2756509}" srcOrd="0" destOrd="0" presId="urn:microsoft.com/office/officeart/2005/8/layout/chevron2"/>
    <dgm:cxn modelId="{E31E6DBD-8DE1-1D44-A35C-C6E5F595ECA5}" type="presOf" srcId="{4714B16C-60E0-B046-B179-5E17E39DF9AE}" destId="{7700DFCE-F74D-4E45-B0BB-02606DB1076C}" srcOrd="0" destOrd="0" presId="urn:microsoft.com/office/officeart/2005/8/layout/chevron2"/>
    <dgm:cxn modelId="{077221B2-4464-E84A-B0F4-C3DE2B5AEE0E}" type="presOf" srcId="{66004F5E-D6E1-904F-8ADE-DD44FC514070}" destId="{2BCD59F4-67DE-3046-B277-2470FE58B854}" srcOrd="0" destOrd="0" presId="urn:microsoft.com/office/officeart/2005/8/layout/chevron2"/>
    <dgm:cxn modelId="{E9E1466F-1F06-8A4E-9F94-ECC5D435836A}" srcId="{66004F5E-D6E1-904F-8ADE-DD44FC514070}" destId="{584C2BD5-9651-4E4A-A79E-F4250EE574E5}" srcOrd="0" destOrd="0" parTransId="{6DE145BA-1F6F-1E45-A690-EFD0B5DE5D7F}" sibTransId="{C5FBF952-0E7F-7149-989E-EDB73FA0ABEC}"/>
    <dgm:cxn modelId="{E98F5C3A-C11C-984C-8CC1-CC712C28E66A}" type="presParOf" srcId="{7700DFCE-F74D-4E45-B0BB-02606DB1076C}" destId="{0F5D408F-42F1-1240-B9F7-A083DBE78A04}" srcOrd="0" destOrd="0" presId="urn:microsoft.com/office/officeart/2005/8/layout/chevron2"/>
    <dgm:cxn modelId="{4EE48473-E5AF-FB45-B5E9-D01A2F45DED9}" type="presParOf" srcId="{0F5D408F-42F1-1240-B9F7-A083DBE78A04}" destId="{DDB91F42-6E59-794B-AB9F-A5FEA2756509}" srcOrd="0" destOrd="0" presId="urn:microsoft.com/office/officeart/2005/8/layout/chevron2"/>
    <dgm:cxn modelId="{332F658C-8E93-A541-9D2C-C9759CBE4E8F}" type="presParOf" srcId="{0F5D408F-42F1-1240-B9F7-A083DBE78A04}" destId="{857C12A3-603E-5A48-92AA-FDBE4555D121}" srcOrd="1" destOrd="0" presId="urn:microsoft.com/office/officeart/2005/8/layout/chevron2"/>
    <dgm:cxn modelId="{82C62A4F-5CFC-6747-98C2-4FAB020E6F64}" type="presParOf" srcId="{7700DFCE-F74D-4E45-B0BB-02606DB1076C}" destId="{78190737-A715-5A4E-84D1-9C9F42E4959E}" srcOrd="1" destOrd="0" presId="urn:microsoft.com/office/officeart/2005/8/layout/chevron2"/>
    <dgm:cxn modelId="{1D7F815C-3CE2-6347-BFB3-72AD86D3DB2D}" type="presParOf" srcId="{7700DFCE-F74D-4E45-B0BB-02606DB1076C}" destId="{33F60B65-AAE8-644E-AF09-D0EF27B36BF8}" srcOrd="2" destOrd="0" presId="urn:microsoft.com/office/officeart/2005/8/layout/chevron2"/>
    <dgm:cxn modelId="{E1237932-23AF-F945-B60B-6F8FC780C54A}" type="presParOf" srcId="{33F60B65-AAE8-644E-AF09-D0EF27B36BF8}" destId="{B11C7D36-7B8A-1D46-8FEA-DEF61B7DC92B}" srcOrd="0" destOrd="0" presId="urn:microsoft.com/office/officeart/2005/8/layout/chevron2"/>
    <dgm:cxn modelId="{94E4E7B2-8BC6-7D43-A619-E1EA027BB212}" type="presParOf" srcId="{33F60B65-AAE8-644E-AF09-D0EF27B36BF8}" destId="{55FC369B-BA2E-F146-81A3-E91E7FB4EE85}" srcOrd="1" destOrd="0" presId="urn:microsoft.com/office/officeart/2005/8/layout/chevron2"/>
    <dgm:cxn modelId="{C77086BC-C2D0-DC4F-AFF6-88FE7A11811D}" type="presParOf" srcId="{7700DFCE-F74D-4E45-B0BB-02606DB1076C}" destId="{A5580E74-A6BA-C147-90FC-0347CE9B2D4E}" srcOrd="3" destOrd="0" presId="urn:microsoft.com/office/officeart/2005/8/layout/chevron2"/>
    <dgm:cxn modelId="{CA9EACB7-BC76-874B-98DE-BF7C288984DD}" type="presParOf" srcId="{7700DFCE-F74D-4E45-B0BB-02606DB1076C}" destId="{12744945-E010-E749-BA4C-B872AA8B62E2}" srcOrd="4" destOrd="0" presId="urn:microsoft.com/office/officeart/2005/8/layout/chevron2"/>
    <dgm:cxn modelId="{AE398460-A19D-F74B-8B36-D8B2DC5EC0B3}" type="presParOf" srcId="{12744945-E010-E749-BA4C-B872AA8B62E2}" destId="{2BCD59F4-67DE-3046-B277-2470FE58B854}" srcOrd="0" destOrd="0" presId="urn:microsoft.com/office/officeart/2005/8/layout/chevron2"/>
    <dgm:cxn modelId="{DC21EE6E-A70D-9142-970B-7803C1E9BFF6}" type="presParOf" srcId="{12744945-E010-E749-BA4C-B872AA8B62E2}" destId="{C5D4C6CA-1EA4-8349-B84A-1EE9ED508DFD}" srcOrd="1" destOrd="0" presId="urn:microsoft.com/office/officeart/2005/8/layout/chevron2"/>
    <dgm:cxn modelId="{3622918D-EF69-7A4F-AEF3-CE8C9447B674}" type="presParOf" srcId="{7700DFCE-F74D-4E45-B0BB-02606DB1076C}" destId="{D14FE2F4-D702-E842-87F9-23B5BD87EFC6}" srcOrd="5" destOrd="0" presId="urn:microsoft.com/office/officeart/2005/8/layout/chevron2"/>
    <dgm:cxn modelId="{6805874B-5A70-7443-AA63-82E09C6E326A}" type="presParOf" srcId="{7700DFCE-F74D-4E45-B0BB-02606DB1076C}" destId="{5426BE92-BA17-A047-8399-1138C6291C01}" srcOrd="6" destOrd="0" presId="urn:microsoft.com/office/officeart/2005/8/layout/chevron2"/>
    <dgm:cxn modelId="{7A362C46-BF7B-3946-A50D-21B693DA3009}" type="presParOf" srcId="{5426BE92-BA17-A047-8399-1138C6291C01}" destId="{760104D9-7AC6-E945-81B7-1C84DC397A8F}" srcOrd="0" destOrd="0" presId="urn:microsoft.com/office/officeart/2005/8/layout/chevron2"/>
    <dgm:cxn modelId="{0AF5800A-2BB2-394C-8A16-5CB280C5C4CB}" type="presParOf" srcId="{5426BE92-BA17-A047-8399-1138C6291C01}" destId="{1B78C6FC-01AE-9747-9DAA-74EA0F18CA6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C36141-B534-374D-95D3-5B4FA68CA48C}" type="doc">
      <dgm:prSet loTypeId="urn:microsoft.com/office/officeart/2005/8/layout/venn1" loCatId="" qsTypeId="urn:microsoft.com/office/officeart/2005/8/quickstyle/simple4" qsCatId="simple" csTypeId="urn:microsoft.com/office/officeart/2005/8/colors/accent1_2" csCatId="accent1" phldr="1"/>
      <dgm:spPr/>
    </dgm:pt>
    <dgm:pt modelId="{09DA4B44-1C42-5841-A45F-2B7E4F98EF9E}">
      <dgm:prSet phldrT="[Texte]" custT="1"/>
      <dgm:spPr/>
      <dgm:t>
        <a:bodyPr/>
        <a:lstStyle/>
        <a:p>
          <a:r>
            <a:rPr lang="es-ES_tradnl" sz="1200" noProof="0" dirty="0" smtClean="0">
              <a:solidFill>
                <a:schemeClr val="bg1"/>
              </a:solidFill>
            </a:rPr>
            <a:t>Gestos técnicos (corporeidad, instrumentos, etc.)</a:t>
          </a:r>
          <a:endParaRPr lang="es-ES_tradnl" sz="1200" noProof="0" dirty="0">
            <a:solidFill>
              <a:schemeClr val="bg1"/>
            </a:solidFill>
          </a:endParaRPr>
        </a:p>
      </dgm:t>
    </dgm:pt>
    <dgm:pt modelId="{25439565-9ACB-1743-B573-540DD78F6546}" type="parTrans" cxnId="{92273001-A13F-A94C-BEFC-9C4507CBEE43}">
      <dgm:prSet/>
      <dgm:spPr/>
      <dgm:t>
        <a:bodyPr/>
        <a:lstStyle/>
        <a:p>
          <a:endParaRPr lang="fr-FR"/>
        </a:p>
      </dgm:t>
    </dgm:pt>
    <dgm:pt modelId="{893F0606-8623-7E4E-AD57-A9998B2FB8E8}" type="sibTrans" cxnId="{92273001-A13F-A94C-BEFC-9C4507CBEE43}">
      <dgm:prSet/>
      <dgm:spPr/>
      <dgm:t>
        <a:bodyPr/>
        <a:lstStyle/>
        <a:p>
          <a:endParaRPr lang="fr-FR"/>
        </a:p>
      </dgm:t>
    </dgm:pt>
    <dgm:pt modelId="{B27E1491-D05A-3C46-8FF9-2B57E4D2B38D}">
      <dgm:prSet phldrT="[Texte]" custT="1"/>
      <dgm:spPr/>
      <dgm:t>
        <a:bodyPr/>
        <a:lstStyle/>
        <a:p>
          <a:r>
            <a:rPr lang="es-ES_tradnl" sz="1200" noProof="0" dirty="0" smtClean="0">
              <a:solidFill>
                <a:srgbClr val="FFFFFF"/>
              </a:solidFill>
            </a:rPr>
            <a:t>Ética (dimensión axiológica, deseos, etc.)</a:t>
          </a:r>
          <a:endParaRPr lang="es-ES_tradnl" sz="1200" noProof="0" dirty="0">
            <a:solidFill>
              <a:srgbClr val="FFFFFF"/>
            </a:solidFill>
          </a:endParaRPr>
        </a:p>
      </dgm:t>
    </dgm:pt>
    <dgm:pt modelId="{8A9C569B-5946-E345-9DF3-2C07378D4C54}" type="parTrans" cxnId="{99EC0928-2767-A343-A261-309702CD12EF}">
      <dgm:prSet/>
      <dgm:spPr/>
      <dgm:t>
        <a:bodyPr/>
        <a:lstStyle/>
        <a:p>
          <a:endParaRPr lang="fr-FR"/>
        </a:p>
      </dgm:t>
    </dgm:pt>
    <dgm:pt modelId="{FB0221AA-0D9E-4041-B5BB-68F3CD18943C}" type="sibTrans" cxnId="{99EC0928-2767-A343-A261-309702CD12EF}">
      <dgm:prSet/>
      <dgm:spPr/>
      <dgm:t>
        <a:bodyPr/>
        <a:lstStyle/>
        <a:p>
          <a:endParaRPr lang="fr-FR"/>
        </a:p>
      </dgm:t>
    </dgm:pt>
    <dgm:pt modelId="{1D966031-AB7A-4648-AFE4-65CF04F6F442}">
      <dgm:prSet phldrT="[Texte]" custT="1"/>
      <dgm:spPr/>
      <dgm:t>
        <a:bodyPr/>
        <a:lstStyle/>
        <a:p>
          <a:r>
            <a:rPr lang="es-ES_tradnl" sz="1200" noProof="0" dirty="0" smtClean="0">
              <a:solidFill>
                <a:srgbClr val="FFFFFF"/>
              </a:solidFill>
            </a:rPr>
            <a:t>Capacidad de signo (dimensión lógica: discurso sobre, a propósito de, etc.)</a:t>
          </a:r>
          <a:endParaRPr lang="es-ES_tradnl" sz="1200" noProof="0" dirty="0">
            <a:solidFill>
              <a:srgbClr val="FFFFFF"/>
            </a:solidFill>
          </a:endParaRPr>
        </a:p>
      </dgm:t>
    </dgm:pt>
    <dgm:pt modelId="{CFFB9A9C-D37C-8647-9D5B-F1A70EB4ADB3}" type="parTrans" cxnId="{0FE27C7B-7218-E34D-AC05-C4460DACBFAE}">
      <dgm:prSet/>
      <dgm:spPr/>
      <dgm:t>
        <a:bodyPr/>
        <a:lstStyle/>
        <a:p>
          <a:endParaRPr lang="fr-FR"/>
        </a:p>
      </dgm:t>
    </dgm:pt>
    <dgm:pt modelId="{0F1FEA22-3AEE-4E47-BF74-3B6B40ECDD41}" type="sibTrans" cxnId="{0FE27C7B-7218-E34D-AC05-C4460DACBFAE}">
      <dgm:prSet/>
      <dgm:spPr/>
      <dgm:t>
        <a:bodyPr/>
        <a:lstStyle/>
        <a:p>
          <a:endParaRPr lang="fr-FR"/>
        </a:p>
      </dgm:t>
    </dgm:pt>
    <dgm:pt modelId="{4DA40F7C-51C7-7740-BD54-CABFD09F6B81}">
      <dgm:prSet custT="1"/>
      <dgm:spPr/>
      <dgm:t>
        <a:bodyPr/>
        <a:lstStyle/>
        <a:p>
          <a:r>
            <a:rPr lang="es-ES_tradnl" sz="1200" noProof="0" dirty="0" smtClean="0">
              <a:solidFill>
                <a:srgbClr val="FFFFFF"/>
              </a:solidFill>
            </a:rPr>
            <a:t>Papel social (identificación sociocultural, socialización, interacciones, etc.)</a:t>
          </a:r>
          <a:endParaRPr lang="es-ES_tradnl" sz="1200" noProof="0" dirty="0">
            <a:solidFill>
              <a:srgbClr val="FFFFFF"/>
            </a:solidFill>
          </a:endParaRPr>
        </a:p>
      </dgm:t>
    </dgm:pt>
    <dgm:pt modelId="{B245C8C0-A98E-E74E-80A2-564A7586E224}" type="parTrans" cxnId="{F50E5B9E-4F86-F444-A9FF-900C964EA608}">
      <dgm:prSet/>
      <dgm:spPr/>
      <dgm:t>
        <a:bodyPr/>
        <a:lstStyle/>
        <a:p>
          <a:endParaRPr lang="fr-FR"/>
        </a:p>
      </dgm:t>
    </dgm:pt>
    <dgm:pt modelId="{BDCEADAE-EB8A-DB49-AC72-C964CF3C0387}" type="sibTrans" cxnId="{F50E5B9E-4F86-F444-A9FF-900C964EA608}">
      <dgm:prSet/>
      <dgm:spPr/>
      <dgm:t>
        <a:bodyPr/>
        <a:lstStyle/>
        <a:p>
          <a:endParaRPr lang="fr-FR"/>
        </a:p>
      </dgm:t>
    </dgm:pt>
    <dgm:pt modelId="{17C1882D-908C-9643-9814-B483C14D98B9}" type="pres">
      <dgm:prSet presAssocID="{E7C36141-B534-374D-95D3-5B4FA68CA48C}" presName="compositeShape" presStyleCnt="0">
        <dgm:presLayoutVars>
          <dgm:chMax val="7"/>
          <dgm:dir/>
          <dgm:resizeHandles val="exact"/>
        </dgm:presLayoutVars>
      </dgm:prSet>
      <dgm:spPr/>
    </dgm:pt>
    <dgm:pt modelId="{BBAB80AB-7CF1-2941-B14E-AEC0889412B4}" type="pres">
      <dgm:prSet presAssocID="{09DA4B44-1C42-5841-A45F-2B7E4F98EF9E}" presName="circ1" presStyleLbl="vennNode1" presStyleIdx="0" presStyleCnt="4"/>
      <dgm:spPr/>
      <dgm:t>
        <a:bodyPr/>
        <a:lstStyle/>
        <a:p>
          <a:endParaRPr lang="fr-FR"/>
        </a:p>
      </dgm:t>
    </dgm:pt>
    <dgm:pt modelId="{AE0EF70F-2735-9443-9B43-EA63FA34B690}" type="pres">
      <dgm:prSet presAssocID="{09DA4B44-1C42-5841-A45F-2B7E4F98EF9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258670B-5633-7C4E-B806-C72DFD876B8E}" type="pres">
      <dgm:prSet presAssocID="{4DA40F7C-51C7-7740-BD54-CABFD09F6B81}" presName="circ2" presStyleLbl="vennNode1" presStyleIdx="1" presStyleCnt="4" custScaleX="113035"/>
      <dgm:spPr/>
      <dgm:t>
        <a:bodyPr/>
        <a:lstStyle/>
        <a:p>
          <a:endParaRPr lang="fr-FR"/>
        </a:p>
      </dgm:t>
    </dgm:pt>
    <dgm:pt modelId="{2C7DB6C2-EA74-1040-9CF8-AA803A14E04B}" type="pres">
      <dgm:prSet presAssocID="{4DA40F7C-51C7-7740-BD54-CABFD09F6B8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F081E60-38DC-C348-BA0C-D1735B7FDD72}" type="pres">
      <dgm:prSet presAssocID="{B27E1491-D05A-3C46-8FF9-2B57E4D2B38D}" presName="circ3" presStyleLbl="vennNode1" presStyleIdx="2" presStyleCnt="4"/>
      <dgm:spPr/>
      <dgm:t>
        <a:bodyPr/>
        <a:lstStyle/>
        <a:p>
          <a:endParaRPr lang="fr-FR"/>
        </a:p>
      </dgm:t>
    </dgm:pt>
    <dgm:pt modelId="{6562CB71-FC89-C948-B24D-8220C08A3435}" type="pres">
      <dgm:prSet presAssocID="{B27E1491-D05A-3C46-8FF9-2B57E4D2B38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3E38C03-1C02-6F46-9C07-52451FDBD3FB}" type="pres">
      <dgm:prSet presAssocID="{1D966031-AB7A-4648-AFE4-65CF04F6F442}" presName="circ4" presStyleLbl="vennNode1" presStyleIdx="3" presStyleCnt="4"/>
      <dgm:spPr/>
      <dgm:t>
        <a:bodyPr/>
        <a:lstStyle/>
        <a:p>
          <a:endParaRPr lang="fr-FR"/>
        </a:p>
      </dgm:t>
    </dgm:pt>
    <dgm:pt modelId="{554F0B3E-5C5F-F047-B6CA-0B72D90AA009}" type="pres">
      <dgm:prSet presAssocID="{1D966031-AB7A-4648-AFE4-65CF04F6F442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9EC0928-2767-A343-A261-309702CD12EF}" srcId="{E7C36141-B534-374D-95D3-5B4FA68CA48C}" destId="{B27E1491-D05A-3C46-8FF9-2B57E4D2B38D}" srcOrd="2" destOrd="0" parTransId="{8A9C569B-5946-E345-9DF3-2C07378D4C54}" sibTransId="{FB0221AA-0D9E-4041-B5BB-68F3CD18943C}"/>
    <dgm:cxn modelId="{E3F7764C-84C6-A84B-8D7F-E58EE23BAB82}" type="presOf" srcId="{4DA40F7C-51C7-7740-BD54-CABFD09F6B81}" destId="{F258670B-5633-7C4E-B806-C72DFD876B8E}" srcOrd="0" destOrd="0" presId="urn:microsoft.com/office/officeart/2005/8/layout/venn1"/>
    <dgm:cxn modelId="{870D0081-4102-374E-8931-2F3535AFA340}" type="presOf" srcId="{4DA40F7C-51C7-7740-BD54-CABFD09F6B81}" destId="{2C7DB6C2-EA74-1040-9CF8-AA803A14E04B}" srcOrd="1" destOrd="0" presId="urn:microsoft.com/office/officeart/2005/8/layout/venn1"/>
    <dgm:cxn modelId="{F50E5B9E-4F86-F444-A9FF-900C964EA608}" srcId="{E7C36141-B534-374D-95D3-5B4FA68CA48C}" destId="{4DA40F7C-51C7-7740-BD54-CABFD09F6B81}" srcOrd="1" destOrd="0" parTransId="{B245C8C0-A98E-E74E-80A2-564A7586E224}" sibTransId="{BDCEADAE-EB8A-DB49-AC72-C964CF3C0387}"/>
    <dgm:cxn modelId="{C9FB9660-9471-9F46-B4DF-E232BFAD8F07}" type="presOf" srcId="{1D966031-AB7A-4648-AFE4-65CF04F6F442}" destId="{554F0B3E-5C5F-F047-B6CA-0B72D90AA009}" srcOrd="1" destOrd="0" presId="urn:microsoft.com/office/officeart/2005/8/layout/venn1"/>
    <dgm:cxn modelId="{92273001-A13F-A94C-BEFC-9C4507CBEE43}" srcId="{E7C36141-B534-374D-95D3-5B4FA68CA48C}" destId="{09DA4B44-1C42-5841-A45F-2B7E4F98EF9E}" srcOrd="0" destOrd="0" parTransId="{25439565-9ACB-1743-B573-540DD78F6546}" sibTransId="{893F0606-8623-7E4E-AD57-A9998B2FB8E8}"/>
    <dgm:cxn modelId="{0FE27C7B-7218-E34D-AC05-C4460DACBFAE}" srcId="{E7C36141-B534-374D-95D3-5B4FA68CA48C}" destId="{1D966031-AB7A-4648-AFE4-65CF04F6F442}" srcOrd="3" destOrd="0" parTransId="{CFFB9A9C-D37C-8647-9D5B-F1A70EB4ADB3}" sibTransId="{0F1FEA22-3AEE-4E47-BF74-3B6B40ECDD41}"/>
    <dgm:cxn modelId="{16525E0A-7F9D-CC42-ADA5-880EABCC8D9B}" type="presOf" srcId="{E7C36141-B534-374D-95D3-5B4FA68CA48C}" destId="{17C1882D-908C-9643-9814-B483C14D98B9}" srcOrd="0" destOrd="0" presId="urn:microsoft.com/office/officeart/2005/8/layout/venn1"/>
    <dgm:cxn modelId="{F51DE17B-29A6-1C40-AE82-45BAEEA0B2A5}" type="presOf" srcId="{1D966031-AB7A-4648-AFE4-65CF04F6F442}" destId="{03E38C03-1C02-6F46-9C07-52451FDBD3FB}" srcOrd="0" destOrd="0" presId="urn:microsoft.com/office/officeart/2005/8/layout/venn1"/>
    <dgm:cxn modelId="{08F1FBB8-E560-9845-A07E-41C02CC8448D}" type="presOf" srcId="{B27E1491-D05A-3C46-8FF9-2B57E4D2B38D}" destId="{2F081E60-38DC-C348-BA0C-D1735B7FDD72}" srcOrd="0" destOrd="0" presId="urn:microsoft.com/office/officeart/2005/8/layout/venn1"/>
    <dgm:cxn modelId="{01BD168C-9DA5-0346-8791-36A04C6A5551}" type="presOf" srcId="{B27E1491-D05A-3C46-8FF9-2B57E4D2B38D}" destId="{6562CB71-FC89-C948-B24D-8220C08A3435}" srcOrd="1" destOrd="0" presId="urn:microsoft.com/office/officeart/2005/8/layout/venn1"/>
    <dgm:cxn modelId="{8AA59277-06EB-AC4E-9E31-1237B1E6FEEC}" type="presOf" srcId="{09DA4B44-1C42-5841-A45F-2B7E4F98EF9E}" destId="{BBAB80AB-7CF1-2941-B14E-AEC0889412B4}" srcOrd="0" destOrd="0" presId="urn:microsoft.com/office/officeart/2005/8/layout/venn1"/>
    <dgm:cxn modelId="{43C77DEA-ED0D-594F-B4C2-0C409CE6A930}" type="presOf" srcId="{09DA4B44-1C42-5841-A45F-2B7E4F98EF9E}" destId="{AE0EF70F-2735-9443-9B43-EA63FA34B690}" srcOrd="1" destOrd="0" presId="urn:microsoft.com/office/officeart/2005/8/layout/venn1"/>
    <dgm:cxn modelId="{45B831C1-CAB9-664D-A405-1286F33E7C51}" type="presParOf" srcId="{17C1882D-908C-9643-9814-B483C14D98B9}" destId="{BBAB80AB-7CF1-2941-B14E-AEC0889412B4}" srcOrd="0" destOrd="0" presId="urn:microsoft.com/office/officeart/2005/8/layout/venn1"/>
    <dgm:cxn modelId="{38A05836-2F8B-2444-91C8-E48F94075888}" type="presParOf" srcId="{17C1882D-908C-9643-9814-B483C14D98B9}" destId="{AE0EF70F-2735-9443-9B43-EA63FA34B690}" srcOrd="1" destOrd="0" presId="urn:microsoft.com/office/officeart/2005/8/layout/venn1"/>
    <dgm:cxn modelId="{3B010D4F-BEE8-6443-B6A0-D6296B729603}" type="presParOf" srcId="{17C1882D-908C-9643-9814-B483C14D98B9}" destId="{F258670B-5633-7C4E-B806-C72DFD876B8E}" srcOrd="2" destOrd="0" presId="urn:microsoft.com/office/officeart/2005/8/layout/venn1"/>
    <dgm:cxn modelId="{9FC5D153-6CAC-DE4B-B7A4-DBDC5E30CDA4}" type="presParOf" srcId="{17C1882D-908C-9643-9814-B483C14D98B9}" destId="{2C7DB6C2-EA74-1040-9CF8-AA803A14E04B}" srcOrd="3" destOrd="0" presId="urn:microsoft.com/office/officeart/2005/8/layout/venn1"/>
    <dgm:cxn modelId="{2D7E6286-408A-2E49-A496-5B901C040AA5}" type="presParOf" srcId="{17C1882D-908C-9643-9814-B483C14D98B9}" destId="{2F081E60-38DC-C348-BA0C-D1735B7FDD72}" srcOrd="4" destOrd="0" presId="urn:microsoft.com/office/officeart/2005/8/layout/venn1"/>
    <dgm:cxn modelId="{CB24254F-221F-8945-8653-645EC8ED7F5A}" type="presParOf" srcId="{17C1882D-908C-9643-9814-B483C14D98B9}" destId="{6562CB71-FC89-C948-B24D-8220C08A3435}" srcOrd="5" destOrd="0" presId="urn:microsoft.com/office/officeart/2005/8/layout/venn1"/>
    <dgm:cxn modelId="{CB276C98-36A4-2640-9887-EAE9FD655620}" type="presParOf" srcId="{17C1882D-908C-9643-9814-B483C14D98B9}" destId="{03E38C03-1C02-6F46-9C07-52451FDBD3FB}" srcOrd="6" destOrd="0" presId="urn:microsoft.com/office/officeart/2005/8/layout/venn1"/>
    <dgm:cxn modelId="{D6ECCF31-139D-2E42-BCA3-184BDE469D02}" type="presParOf" srcId="{17C1882D-908C-9643-9814-B483C14D98B9}" destId="{554F0B3E-5C5F-F047-B6CA-0B72D90AA009}" srcOrd="7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B91F42-6E59-794B-AB9F-A5FEA2756509}">
      <dsp:nvSpPr>
        <dsp:cNvPr id="0" name=""/>
        <dsp:cNvSpPr/>
      </dsp:nvSpPr>
      <dsp:spPr>
        <a:xfrm rot="5400000">
          <a:off x="-162631" y="187720"/>
          <a:ext cx="1084207" cy="75894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i="1" kern="1200" dirty="0" err="1" smtClean="0"/>
            <a:t>Before</a:t>
          </a:r>
          <a:endParaRPr lang="fr-FR" sz="1000" i="1" kern="1200" dirty="0"/>
        </a:p>
      </dsp:txBody>
      <dsp:txXfrm rot="-5400000">
        <a:off x="1" y="404562"/>
        <a:ext cx="758945" cy="325262"/>
      </dsp:txXfrm>
    </dsp:sp>
    <dsp:sp modelId="{857C12A3-603E-5A48-92AA-FDBE4555D121}">
      <dsp:nvSpPr>
        <dsp:cNvPr id="0" name=""/>
        <dsp:cNvSpPr/>
      </dsp:nvSpPr>
      <dsp:spPr>
        <a:xfrm rot="5400000">
          <a:off x="3393215" y="-2631728"/>
          <a:ext cx="749830" cy="60183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300" kern="1200" noProof="0" dirty="0" smtClean="0"/>
            <a:t>17h-20h - « estación con calor » -&gt; calle = lúdica + infraestructura de los desplazamientos</a:t>
          </a:r>
          <a:endParaRPr lang="es-ES_tradnl" sz="1300" kern="1200" noProof="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300" kern="1200" noProof="0" dirty="0" smtClean="0"/>
            <a:t>19h-20h – invierno -&gt; calle = infraestructura de los desplazamientos</a:t>
          </a:r>
          <a:endParaRPr lang="es-ES_tradnl" sz="1300" kern="1200" noProof="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300" kern="1200" noProof="0" dirty="0" smtClean="0"/>
            <a:t>Diversidad urbana, social, comercial, etc.</a:t>
          </a:r>
          <a:endParaRPr lang="es-ES_tradnl" sz="1300" kern="1200" noProof="0" dirty="0"/>
        </a:p>
      </dsp:txBody>
      <dsp:txXfrm rot="-5400000">
        <a:off x="758945" y="39146"/>
        <a:ext cx="5981767" cy="676622"/>
      </dsp:txXfrm>
    </dsp:sp>
    <dsp:sp modelId="{B11C7D36-7B8A-1D46-8FEA-DEF61B7DC92B}">
      <dsp:nvSpPr>
        <dsp:cNvPr id="0" name=""/>
        <dsp:cNvSpPr/>
      </dsp:nvSpPr>
      <dsp:spPr>
        <a:xfrm rot="5400000">
          <a:off x="-162631" y="1123766"/>
          <a:ext cx="1084207" cy="75894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noProof="0" dirty="0" smtClean="0"/>
            <a:t>Ruptura</a:t>
          </a:r>
          <a:endParaRPr lang="es-ES" sz="1000" kern="1200" noProof="0" dirty="0"/>
        </a:p>
      </dsp:txBody>
      <dsp:txXfrm rot="-5400000">
        <a:off x="1" y="1340608"/>
        <a:ext cx="758945" cy="325262"/>
      </dsp:txXfrm>
    </dsp:sp>
    <dsp:sp modelId="{55FC369B-BA2E-F146-81A3-E91E7FB4EE85}">
      <dsp:nvSpPr>
        <dsp:cNvPr id="0" name=""/>
        <dsp:cNvSpPr/>
      </dsp:nvSpPr>
      <dsp:spPr>
        <a:xfrm rot="5400000">
          <a:off x="3415763" y="-1695682"/>
          <a:ext cx="704734" cy="60183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5715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noProof="0" dirty="0" smtClean="0"/>
            <a:t> 00h-02h – metro cerrado -&gt; ir en casa o continuar la fiesta = calculo costo/riesgo</a:t>
          </a:r>
          <a:endParaRPr lang="es-ES" sz="1300" kern="1200" noProof="0" dirty="0"/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s-ES" sz="1300" kern="1200" noProof="0" dirty="0" smtClean="0"/>
            <a:t> Solamente comercios de fiesta (bares, discotecas, etc.) </a:t>
          </a:r>
          <a:endParaRPr lang="es-ES" sz="1300" kern="1200" noProof="0" dirty="0"/>
        </a:p>
      </dsp:txBody>
      <dsp:txXfrm rot="-5400000">
        <a:off x="758945" y="995538"/>
        <a:ext cx="5983969" cy="635930"/>
      </dsp:txXfrm>
    </dsp:sp>
    <dsp:sp modelId="{2BCD59F4-67DE-3046-B277-2470FE58B854}">
      <dsp:nvSpPr>
        <dsp:cNvPr id="0" name=""/>
        <dsp:cNvSpPr/>
      </dsp:nvSpPr>
      <dsp:spPr>
        <a:xfrm rot="5400000">
          <a:off x="-162631" y="2059813"/>
          <a:ext cx="1084207" cy="75894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noProof="0" dirty="0" smtClean="0"/>
            <a:t>Corazón</a:t>
          </a:r>
          <a:r>
            <a:rPr lang="es-ES" sz="1000" kern="1200" dirty="0" smtClean="0"/>
            <a:t> de la noche</a:t>
          </a:r>
          <a:endParaRPr lang="es-ES" sz="1000" kern="1200" dirty="0"/>
        </a:p>
      </dsp:txBody>
      <dsp:txXfrm rot="-5400000">
        <a:off x="1" y="2276655"/>
        <a:ext cx="758945" cy="325262"/>
      </dsp:txXfrm>
    </dsp:sp>
    <dsp:sp modelId="{C5D4C6CA-1EA4-8349-B84A-1EE9ED508DFD}">
      <dsp:nvSpPr>
        <dsp:cNvPr id="0" name=""/>
        <dsp:cNvSpPr/>
      </dsp:nvSpPr>
      <dsp:spPr>
        <a:xfrm rot="5400000">
          <a:off x="3415763" y="-759636"/>
          <a:ext cx="704734" cy="60183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noProof="0" dirty="0" smtClean="0"/>
            <a:t>02h-05h –  actividad de baila o deambulación -&gt; durante el fin de semana, no responsabilidades sociales</a:t>
          </a:r>
          <a:endParaRPr lang="es-ES" sz="1300" kern="1200" noProof="0" dirty="0"/>
        </a:p>
      </dsp:txBody>
      <dsp:txXfrm rot="-5400000">
        <a:off x="758945" y="1931584"/>
        <a:ext cx="5983969" cy="635930"/>
      </dsp:txXfrm>
    </dsp:sp>
    <dsp:sp modelId="{760104D9-7AC6-E945-81B7-1C84DC397A8F}">
      <dsp:nvSpPr>
        <dsp:cNvPr id="0" name=""/>
        <dsp:cNvSpPr/>
      </dsp:nvSpPr>
      <dsp:spPr>
        <a:xfrm rot="5400000">
          <a:off x="-162631" y="2995859"/>
          <a:ext cx="1084207" cy="75894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i="1" kern="1200" dirty="0" err="1" smtClean="0"/>
            <a:t>After</a:t>
          </a:r>
          <a:endParaRPr lang="fr-FR" sz="1000" i="1" kern="1200" dirty="0"/>
        </a:p>
      </dsp:txBody>
      <dsp:txXfrm rot="-5400000">
        <a:off x="1" y="3212701"/>
        <a:ext cx="758945" cy="325262"/>
      </dsp:txXfrm>
    </dsp:sp>
    <dsp:sp modelId="{1B78C6FC-01AE-9747-9DAA-74EA0F18CA6F}">
      <dsp:nvSpPr>
        <dsp:cNvPr id="0" name=""/>
        <dsp:cNvSpPr/>
      </dsp:nvSpPr>
      <dsp:spPr>
        <a:xfrm rot="5400000">
          <a:off x="3415763" y="176402"/>
          <a:ext cx="704734" cy="60183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noProof="0" dirty="0" smtClean="0"/>
            <a:t>06h-10-12h – metro abierto -&gt; fin de la fiesta, “jubilación de carnaval”, metamorfosis</a:t>
          </a:r>
          <a:endParaRPr lang="es-ES" sz="1300" kern="1200" noProof="0" dirty="0"/>
        </a:p>
      </dsp:txBody>
      <dsp:txXfrm rot="-5400000">
        <a:off x="758945" y="2867622"/>
        <a:ext cx="5983969" cy="635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B80AB-7CF1-2941-B14E-AEC0889412B4}">
      <dsp:nvSpPr>
        <dsp:cNvPr id="0" name=""/>
        <dsp:cNvSpPr/>
      </dsp:nvSpPr>
      <dsp:spPr>
        <a:xfrm>
          <a:off x="2253909" y="47942"/>
          <a:ext cx="2493010" cy="249301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noProof="0" dirty="0" smtClean="0">
              <a:solidFill>
                <a:schemeClr val="bg1"/>
              </a:solidFill>
            </a:rPr>
            <a:t>Gestos técnicos (corporeidad, instrumentos, etc.)</a:t>
          </a:r>
          <a:endParaRPr lang="es-ES_tradnl" sz="1200" kern="1200" noProof="0" dirty="0">
            <a:solidFill>
              <a:schemeClr val="bg1"/>
            </a:solidFill>
          </a:endParaRPr>
        </a:p>
      </dsp:txBody>
      <dsp:txXfrm>
        <a:off x="2541564" y="383540"/>
        <a:ext cx="1917700" cy="791051"/>
      </dsp:txXfrm>
    </dsp:sp>
    <dsp:sp modelId="{F258670B-5633-7C4E-B806-C72DFD876B8E}">
      <dsp:nvSpPr>
        <dsp:cNvPr id="0" name=""/>
        <dsp:cNvSpPr/>
      </dsp:nvSpPr>
      <dsp:spPr>
        <a:xfrm>
          <a:off x="3194105" y="1150620"/>
          <a:ext cx="2817973" cy="249301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noProof="0" dirty="0" smtClean="0">
              <a:solidFill>
                <a:srgbClr val="FFFFFF"/>
              </a:solidFill>
            </a:rPr>
            <a:t>Papel social (identificación sociocultural, socialización, interacciones, etc.)</a:t>
          </a:r>
          <a:endParaRPr lang="es-ES_tradnl" sz="1200" kern="1200" noProof="0" dirty="0">
            <a:solidFill>
              <a:srgbClr val="FFFFFF"/>
            </a:solidFill>
          </a:endParaRPr>
        </a:p>
      </dsp:txBody>
      <dsp:txXfrm>
        <a:off x="4711475" y="1438275"/>
        <a:ext cx="1083836" cy="1917700"/>
      </dsp:txXfrm>
    </dsp:sp>
    <dsp:sp modelId="{2F081E60-38DC-C348-BA0C-D1735B7FDD72}">
      <dsp:nvSpPr>
        <dsp:cNvPr id="0" name=""/>
        <dsp:cNvSpPr/>
      </dsp:nvSpPr>
      <dsp:spPr>
        <a:xfrm>
          <a:off x="2253909" y="2253297"/>
          <a:ext cx="2493010" cy="249301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noProof="0" dirty="0" smtClean="0">
              <a:solidFill>
                <a:srgbClr val="FFFFFF"/>
              </a:solidFill>
            </a:rPr>
            <a:t>Ética (dimensión axiológica, deseos, etc.)</a:t>
          </a:r>
          <a:endParaRPr lang="es-ES_tradnl" sz="1200" kern="1200" noProof="0" dirty="0">
            <a:solidFill>
              <a:srgbClr val="FFFFFF"/>
            </a:solidFill>
          </a:endParaRPr>
        </a:p>
      </dsp:txBody>
      <dsp:txXfrm>
        <a:off x="2541564" y="3619658"/>
        <a:ext cx="1917700" cy="791051"/>
      </dsp:txXfrm>
    </dsp:sp>
    <dsp:sp modelId="{03E38C03-1C02-6F46-9C07-52451FDBD3FB}">
      <dsp:nvSpPr>
        <dsp:cNvPr id="0" name=""/>
        <dsp:cNvSpPr/>
      </dsp:nvSpPr>
      <dsp:spPr>
        <a:xfrm>
          <a:off x="1151232" y="1150620"/>
          <a:ext cx="2493010" cy="2493010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200" kern="1200" noProof="0" dirty="0" smtClean="0">
              <a:solidFill>
                <a:srgbClr val="FFFFFF"/>
              </a:solidFill>
            </a:rPr>
            <a:t>Capacidad de signo (dimensión lógica: discurso sobre, a propósito de, etc.)</a:t>
          </a:r>
          <a:endParaRPr lang="es-ES_tradnl" sz="1200" kern="1200" noProof="0" dirty="0">
            <a:solidFill>
              <a:srgbClr val="FFFFFF"/>
            </a:solidFill>
          </a:endParaRPr>
        </a:p>
      </dsp:txBody>
      <dsp:txXfrm>
        <a:off x="1343002" y="1438275"/>
        <a:ext cx="958850" cy="1917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avril 12, 2016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avril 12,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avril 12,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avril 12,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avril 12,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avril 12,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avril 12,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avril 12,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avril 12,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avril 12, 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avril 12,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avril 12,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png"/><Relationship Id="rId7" Type="http://schemas.openxmlformats.org/officeDocument/2006/relationships/image" Target="../media/image27.jpeg"/><Relationship Id="rId8" Type="http://schemas.openxmlformats.org/officeDocument/2006/relationships/image" Target="file://localhost/http://3.bp.blogspot.com/-chLxp2iCoq8/T1YxuHHPYAI/AAAAAAAADM0/vIlyAug5O0E/s1600/ville-nuit-1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733365" y="229957"/>
            <a:ext cx="3313355" cy="1820176"/>
          </a:xfrm>
        </p:spPr>
        <p:txBody>
          <a:bodyPr>
            <a:noAutofit/>
          </a:bodyPr>
          <a:lstStyle/>
          <a:p>
            <a:pPr algn="ctr"/>
            <a:r>
              <a:rPr lang="es-ES" sz="1600" dirty="0">
                <a:solidFill>
                  <a:schemeClr val="bg1"/>
                </a:solidFill>
              </a:rPr>
              <a:t>UAM – </a:t>
            </a:r>
            <a:r>
              <a:rPr lang="es-ES" sz="1600" dirty="0" smtClean="0">
                <a:solidFill>
                  <a:schemeClr val="bg1"/>
                </a:solidFill>
              </a:rPr>
              <a:t>Seminario internacional</a:t>
            </a:r>
            <a:r>
              <a:rPr lang="fr-FR" sz="1600" dirty="0">
                <a:solidFill>
                  <a:schemeClr val="bg1"/>
                </a:solidFill>
              </a:rPr>
              <a:t/>
            </a:r>
            <a:br>
              <a:rPr lang="fr-FR" sz="1600" dirty="0">
                <a:solidFill>
                  <a:schemeClr val="bg1"/>
                </a:solidFill>
              </a:rPr>
            </a:br>
            <a:r>
              <a:rPr lang="fr-FR" sz="1600" dirty="0" smtClean="0">
                <a:solidFill>
                  <a:schemeClr val="bg1"/>
                </a:solidFill>
              </a:rPr>
              <a:t/>
            </a:r>
            <a:br>
              <a:rPr lang="fr-FR" sz="1600" dirty="0" smtClean="0">
                <a:solidFill>
                  <a:schemeClr val="bg1"/>
                </a:solidFill>
              </a:rPr>
            </a:br>
            <a:r>
              <a:rPr lang="es-ES" sz="2400" b="1" dirty="0" smtClean="0">
                <a:solidFill>
                  <a:schemeClr val="bg1"/>
                </a:solidFill>
              </a:rPr>
              <a:t>“</a:t>
            </a:r>
            <a:r>
              <a:rPr lang="es-ES" sz="2400" b="1" dirty="0">
                <a:solidFill>
                  <a:schemeClr val="bg1"/>
                </a:solidFill>
              </a:rPr>
              <a:t>Los espacios del caminar en la ciudad</a:t>
            </a:r>
            <a:r>
              <a:rPr lang="es-ES" sz="2400" b="1" dirty="0" smtClean="0">
                <a:solidFill>
                  <a:schemeClr val="bg1"/>
                </a:solidFill>
              </a:rPr>
              <a:t>”</a:t>
            </a:r>
            <a:endParaRPr lang="fr-FR" sz="240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733365" y="4176764"/>
            <a:ext cx="3309803" cy="1713544"/>
          </a:xfrm>
        </p:spPr>
        <p:txBody>
          <a:bodyPr>
            <a:normAutofit/>
          </a:bodyPr>
          <a:lstStyle/>
          <a:p>
            <a:pPr algn="ctr"/>
            <a:r>
              <a:rPr lang="es-ES" sz="1700" b="1" dirty="0" err="1" smtClean="0"/>
              <a:t>Florian</a:t>
            </a:r>
            <a:r>
              <a:rPr lang="es-ES" sz="1700" b="1" dirty="0" smtClean="0"/>
              <a:t> GUERIN </a:t>
            </a:r>
            <a:r>
              <a:rPr lang="es-ES" sz="1400" b="1" dirty="0" err="1" smtClean="0"/>
              <a:t>guerinflo</a:t>
            </a:r>
            <a:r>
              <a:rPr lang="es-ES" sz="1400" b="1" dirty="0" err="1"/>
              <a:t>@</a:t>
            </a:r>
            <a:r>
              <a:rPr lang="es-ES" sz="1400" b="1" dirty="0" err="1" smtClean="0"/>
              <a:t>gmail.com</a:t>
            </a:r>
            <a:endParaRPr lang="es-ES" sz="1300" b="1" dirty="0" smtClean="0"/>
          </a:p>
          <a:p>
            <a:pPr algn="ctr"/>
            <a:endParaRPr lang="es-ES" sz="1300" b="1" dirty="0" smtClean="0"/>
          </a:p>
          <a:p>
            <a:pPr algn="ctr"/>
            <a:r>
              <a:rPr lang="es-ES" sz="1300" b="1" dirty="0" err="1" smtClean="0"/>
              <a:t>Doctorant</a:t>
            </a:r>
            <a:r>
              <a:rPr lang="es-ES" sz="1300" b="1" dirty="0" smtClean="0"/>
              <a:t>, </a:t>
            </a:r>
            <a:r>
              <a:rPr lang="es-ES" sz="1300" b="1" dirty="0" err="1" smtClean="0"/>
              <a:t>Sociologie</a:t>
            </a:r>
            <a:r>
              <a:rPr lang="es-ES" sz="1300" b="1" dirty="0" smtClean="0"/>
              <a:t> </a:t>
            </a:r>
            <a:r>
              <a:rPr lang="es-ES" sz="1300" b="1" dirty="0" err="1" smtClean="0"/>
              <a:t>urbaine</a:t>
            </a:r>
            <a:r>
              <a:rPr lang="es-ES" sz="1300" b="1" dirty="0" smtClean="0"/>
              <a:t>, </a:t>
            </a:r>
            <a:r>
              <a:rPr lang="es-ES" sz="1300" b="1" dirty="0" err="1" smtClean="0"/>
              <a:t>Université</a:t>
            </a:r>
            <a:r>
              <a:rPr lang="es-ES" sz="1300" b="1" dirty="0" smtClean="0"/>
              <a:t> Paris-</a:t>
            </a:r>
            <a:r>
              <a:rPr lang="es-ES" sz="1300" b="1" dirty="0" err="1" smtClean="0"/>
              <a:t>Est</a:t>
            </a:r>
            <a:r>
              <a:rPr lang="es-ES" sz="1300" b="1" dirty="0" smtClean="0"/>
              <a:t> (</a:t>
            </a:r>
            <a:r>
              <a:rPr lang="es-ES" sz="1300" b="1" dirty="0" err="1" smtClean="0"/>
              <a:t>Lab’Urba</a:t>
            </a:r>
            <a:r>
              <a:rPr lang="es-ES" sz="1300" b="1" dirty="0" smtClean="0"/>
              <a:t>)</a:t>
            </a:r>
          </a:p>
          <a:p>
            <a:pPr algn="ctr"/>
            <a:endParaRPr lang="es-ES" sz="1300" b="1" dirty="0" smtClean="0"/>
          </a:p>
          <a:p>
            <a:pPr algn="ctr"/>
            <a:r>
              <a:rPr lang="es-ES" sz="1300" b="1" dirty="0" smtClean="0"/>
              <a:t>11</a:t>
            </a:r>
            <a:r>
              <a:rPr lang="es-ES" sz="1300" b="1" dirty="0"/>
              <a:t>-12/04/2012</a:t>
            </a:r>
            <a:endParaRPr lang="fr-FR" sz="1300" dirty="0"/>
          </a:p>
          <a:p>
            <a:endParaRPr lang="fr-FR" dirty="0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4733365" y="2370358"/>
            <a:ext cx="3309803" cy="16534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rgbClr val="42424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b="1" dirty="0" smtClean="0">
              <a:solidFill>
                <a:schemeClr val="accent2"/>
              </a:solidFill>
            </a:endParaRPr>
          </a:p>
          <a:p>
            <a:pPr algn="ctr"/>
            <a:r>
              <a:rPr lang="es-ES" b="1" dirty="0" smtClean="0">
                <a:solidFill>
                  <a:schemeClr val="accent2"/>
                </a:solidFill>
              </a:rPr>
              <a:t>El noctambulismo: articulación entre el registro utilitario y el registro lúdico de la caminata urbana nocturna</a:t>
            </a:r>
            <a:endParaRPr lang="es-E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921569"/>
            <a:ext cx="881114" cy="54033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79658"/>
            <a:ext cx="1518351" cy="50953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213912"/>
            <a:ext cx="1331149" cy="52222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149" y="6213912"/>
            <a:ext cx="661479" cy="52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92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8189" y="1017247"/>
            <a:ext cx="7024744" cy="903628"/>
          </a:xfrm>
        </p:spPr>
        <p:txBody>
          <a:bodyPr>
            <a:noAutofit/>
          </a:bodyPr>
          <a:lstStyle/>
          <a:p>
            <a:pPr algn="just"/>
            <a:r>
              <a:rPr lang="es-ES_tradnl" sz="2000" b="1" u="sng" dirty="0" smtClean="0"/>
              <a:t>III – Entre el registro utilitario y el registro lúdico de deambulación de la caminata urbana nocturna:</a:t>
            </a:r>
            <a:br>
              <a:rPr lang="es-ES_tradnl" sz="2000" b="1" u="sng" dirty="0" smtClean="0"/>
            </a:br>
            <a:r>
              <a:rPr lang="es-ES_tradnl" sz="2000" b="1" u="sng" dirty="0" smtClean="0"/>
              <a:t/>
            </a:r>
            <a:br>
              <a:rPr lang="es-ES_tradnl" sz="2000" b="1" u="sng" dirty="0" smtClean="0"/>
            </a:br>
            <a:r>
              <a:rPr lang="es-ES_tradnl" sz="1800" dirty="0" smtClean="0"/>
              <a:t>	</a:t>
            </a:r>
            <a:endParaRPr lang="es-ES_tradnl" sz="2000" dirty="0">
              <a:solidFill>
                <a:schemeClr val="tx1"/>
              </a:solidFill>
            </a:endParaRPr>
          </a:p>
        </p:txBody>
      </p:sp>
      <p:pic>
        <p:nvPicPr>
          <p:cNvPr id="6" name="Imag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1443430"/>
            <a:ext cx="7350125" cy="43668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650875" y="5889625"/>
            <a:ext cx="7746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 smtClean="0"/>
              <a:t>« Los ritmos nocturnos en una calle de comerciante en la ciudad de Paris », 2014, autor, proyecto </a:t>
            </a:r>
            <a:r>
              <a:rPr lang="es-ES_tradnl" sz="1400" dirty="0" err="1" smtClean="0"/>
              <a:t>Faubourg</a:t>
            </a:r>
            <a:r>
              <a:rPr lang="es-ES_tradnl" sz="1400" dirty="0" smtClean="0"/>
              <a:t>-du-Temple</a:t>
            </a:r>
            <a:endParaRPr lang="es-ES_tradnl" sz="1400" dirty="0"/>
          </a:p>
        </p:txBody>
      </p:sp>
    </p:spTree>
    <p:extLst>
      <p:ext uri="{BB962C8B-B14F-4D97-AF65-F5344CB8AC3E}">
        <p14:creationId xmlns:p14="http://schemas.microsoft.com/office/powerpoint/2010/main" val="3380596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8189" y="635000"/>
            <a:ext cx="7024744" cy="730250"/>
          </a:xfrm>
        </p:spPr>
        <p:txBody>
          <a:bodyPr>
            <a:noAutofit/>
          </a:bodyPr>
          <a:lstStyle/>
          <a:p>
            <a:pPr algn="just"/>
            <a:r>
              <a:rPr lang="es-ES_tradnl" sz="2000" b="1" u="sng" dirty="0" smtClean="0"/>
              <a:t/>
            </a:r>
            <a:br>
              <a:rPr lang="es-ES_tradnl" sz="2000" b="1" u="sng" dirty="0" smtClean="0"/>
            </a:br>
            <a:r>
              <a:rPr lang="es-ES_tradnl" sz="2000" b="1" u="sng" dirty="0" smtClean="0"/>
              <a:t/>
            </a:r>
            <a:br>
              <a:rPr lang="es-ES_tradnl" sz="2000" b="1" u="sng" dirty="0" smtClean="0"/>
            </a:br>
            <a:r>
              <a:rPr lang="es-ES_tradnl" sz="2000" dirty="0" smtClean="0">
                <a:solidFill>
                  <a:srgbClr val="000000"/>
                </a:solidFill>
              </a:rPr>
              <a:t>	</a:t>
            </a:r>
            <a:r>
              <a:rPr lang="es-ES_tradnl" sz="1800" dirty="0" smtClean="0">
                <a:solidFill>
                  <a:srgbClr val="000000"/>
                </a:solidFill>
              </a:rPr>
              <a:t>1. Los potenciales y frenos de la calle equipada, para la caminata nocturna:</a:t>
            </a:r>
            <a:r>
              <a:rPr lang="es-ES_tradnl" sz="1800" dirty="0" smtClean="0"/>
              <a:t>	</a:t>
            </a:r>
            <a:endParaRPr lang="es-ES_tradnl" sz="2000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50875" y="6000750"/>
            <a:ext cx="7746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 smtClean="0"/>
              <a:t>« Las trayectorias borrosas de los peatonales nocturnos durante la semana », 2014, autor, proyecto </a:t>
            </a:r>
            <a:r>
              <a:rPr lang="es-ES_tradnl" sz="1400" dirty="0" err="1" smtClean="0"/>
              <a:t>Faubourg</a:t>
            </a:r>
            <a:r>
              <a:rPr lang="es-ES_tradnl" sz="1400" dirty="0" smtClean="0"/>
              <a:t>-du-Temple</a:t>
            </a:r>
            <a:endParaRPr lang="es-ES_tradnl" sz="1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857" y="1349375"/>
            <a:ext cx="7052451" cy="47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61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S:\Thèse\Thèse\Marches sensibles exploratoires\Pierrots et Conseil de la nuit\Pierrots de la nuit\Photos traversée\Bleue\IMG_348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841" y="1340167"/>
            <a:ext cx="4116070" cy="273875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049" name="Picture 1" descr="P10202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711" y="3530891"/>
            <a:ext cx="3308789" cy="2469859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8189" y="444500"/>
            <a:ext cx="7024744" cy="730250"/>
          </a:xfrm>
        </p:spPr>
        <p:txBody>
          <a:bodyPr>
            <a:noAutofit/>
          </a:bodyPr>
          <a:lstStyle/>
          <a:p>
            <a:pPr algn="just"/>
            <a:r>
              <a:rPr lang="es-ES_tradnl" sz="2000" b="1" u="sng" dirty="0" smtClean="0"/>
              <a:t/>
            </a:r>
            <a:br>
              <a:rPr lang="es-ES_tradnl" sz="2000" b="1" u="sng" dirty="0" smtClean="0"/>
            </a:br>
            <a:r>
              <a:rPr lang="es-ES_tradnl" sz="2000" b="1" u="sng" dirty="0" smtClean="0"/>
              <a:t/>
            </a:r>
            <a:br>
              <a:rPr lang="es-ES_tradnl" sz="2000" b="1" u="sng" dirty="0" smtClean="0"/>
            </a:br>
            <a:r>
              <a:rPr lang="es-ES_tradnl" sz="2000" dirty="0" smtClean="0">
                <a:solidFill>
                  <a:srgbClr val="000000"/>
                </a:solidFill>
              </a:rPr>
              <a:t>	</a:t>
            </a:r>
            <a:r>
              <a:rPr lang="es-ES_tradnl" sz="1800" dirty="0" smtClean="0">
                <a:solidFill>
                  <a:srgbClr val="000000"/>
                </a:solidFill>
              </a:rPr>
              <a:t>2. Deambulación durante la noche</a:t>
            </a:r>
            <a:r>
              <a:rPr lang="es-ES_tradnl" sz="1800" dirty="0" smtClean="0"/>
              <a:t>	</a:t>
            </a:r>
            <a:endParaRPr lang="es-ES_tradnl" sz="2000" dirty="0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50875" y="6000750"/>
            <a:ext cx="7746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 smtClean="0"/>
              <a:t>Eventos festivos diversificados: la banqueta como una terraza de bar de pie, el scooter como un banco publico en movimiento, pasear para contemplar, …</a:t>
            </a:r>
            <a:endParaRPr lang="es-ES_tradnl" sz="1400" dirty="0"/>
          </a:p>
        </p:txBody>
      </p:sp>
      <p:pic>
        <p:nvPicPr>
          <p:cNvPr id="5" name="Image 4" descr="S:\Thèse\Thèse\Marches sensibles exploratoires\Pierrots et Conseil de la nuit\Pierrots de la nuit\Photos traversée\Bleue\IMG_350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167"/>
            <a:ext cx="2301875" cy="378745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6"/>
          <a:srcRect l="9511" t="17766" r="15104" b="18524"/>
          <a:stretch/>
        </p:blipFill>
        <p:spPr>
          <a:xfrm>
            <a:off x="6114097" y="3086392"/>
            <a:ext cx="3063876" cy="2469858"/>
          </a:xfrm>
          <a:prstGeom prst="rect">
            <a:avLst/>
          </a:prstGeom>
        </p:spPr>
      </p:pic>
      <p:pic>
        <p:nvPicPr>
          <p:cNvPr id="11" name="Picture 11" descr="http://3.bp.blogspot.com/-chLxp2iCoq8/T1YxuHHPYAI/AAAAAAAADM0/vIlyAug5O0E/s1600/ville-nuit-1.jpg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661" y="968375"/>
            <a:ext cx="2701925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CC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440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8189" y="444500"/>
            <a:ext cx="7024744" cy="730250"/>
          </a:xfrm>
        </p:spPr>
        <p:txBody>
          <a:bodyPr>
            <a:noAutofit/>
          </a:bodyPr>
          <a:lstStyle/>
          <a:p>
            <a:pPr algn="just"/>
            <a:r>
              <a:rPr lang="es-ES_tradnl" sz="2000" b="1" u="sng" dirty="0" smtClean="0"/>
              <a:t/>
            </a:r>
            <a:br>
              <a:rPr lang="es-ES_tradnl" sz="2000" b="1" u="sng" dirty="0" smtClean="0"/>
            </a:br>
            <a:r>
              <a:rPr lang="es-ES_tradnl" sz="2000" b="1" u="sng" dirty="0" smtClean="0"/>
              <a:t/>
            </a:r>
            <a:br>
              <a:rPr lang="es-ES_tradnl" sz="2000" b="1" u="sng" dirty="0" smtClean="0"/>
            </a:br>
            <a:r>
              <a:rPr lang="es-ES_tradnl" sz="2000" dirty="0" smtClean="0">
                <a:solidFill>
                  <a:srgbClr val="000000"/>
                </a:solidFill>
              </a:rPr>
              <a:t>	</a:t>
            </a:r>
            <a:r>
              <a:rPr lang="es-ES_tradnl" sz="1800" dirty="0" smtClean="0">
                <a:solidFill>
                  <a:srgbClr val="000000"/>
                </a:solidFill>
              </a:rPr>
              <a:t>3. Un modelo de análisis</a:t>
            </a:r>
            <a:r>
              <a:rPr lang="es-ES_tradnl" sz="1800" dirty="0" smtClean="0"/>
              <a:t>	</a:t>
            </a:r>
            <a:endParaRPr lang="es-ES_tradnl" sz="2000" dirty="0">
              <a:solidFill>
                <a:schemeClr val="tx1"/>
              </a:solidFill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3613409451"/>
              </p:ext>
            </p:extLst>
          </p:nvPr>
        </p:nvGraphicFramePr>
        <p:xfrm>
          <a:off x="-543437" y="1381125"/>
          <a:ext cx="7163311" cy="4794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2380606" y="3625652"/>
            <a:ext cx="1135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CAMINATA</a:t>
            </a:r>
            <a:endParaRPr lang="fr-FR" sz="1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5556250" y="682625"/>
            <a:ext cx="3048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400" b="1" dirty="0" smtClean="0"/>
              <a:t>Registro utilitario = desplazamiento, consumación:</a:t>
            </a:r>
          </a:p>
          <a:p>
            <a:pPr marL="285750" indent="-285750" algn="just">
              <a:buFont typeface="Wingdings" charset="2"/>
              <a:buChar char="Ø"/>
            </a:pPr>
            <a:r>
              <a:rPr lang="es-ES_tradnl" sz="1400" dirty="0" smtClean="0"/>
              <a:t>Cuerpo cerrado en su mismo, dirección de un lugar + instrumentos de facilitación</a:t>
            </a:r>
          </a:p>
          <a:p>
            <a:pPr marL="285750" indent="-285750" algn="just">
              <a:buFont typeface="Wingdings" charset="2"/>
              <a:buChar char="Ø"/>
            </a:pPr>
            <a:r>
              <a:rPr lang="es-ES_tradnl" sz="1400" dirty="0" smtClean="0"/>
              <a:t>Papel de vehiculó, ningún interacción social</a:t>
            </a:r>
          </a:p>
          <a:p>
            <a:pPr marL="285750" indent="-285750" algn="just">
              <a:buFont typeface="Wingdings" charset="2"/>
              <a:buChar char="Ø"/>
            </a:pPr>
            <a:r>
              <a:rPr lang="es-ES_tradnl" sz="1400" dirty="0" smtClean="0"/>
              <a:t>Deseo de fluidificación</a:t>
            </a:r>
          </a:p>
          <a:p>
            <a:pPr marL="285750" indent="-285750" algn="just">
              <a:buFont typeface="Wingdings" charset="2"/>
              <a:buChar char="Ø"/>
            </a:pPr>
            <a:r>
              <a:rPr lang="es-ES_tradnl" sz="1400" dirty="0" smtClean="0"/>
              <a:t>Conocer las trayectorias directas, …</a:t>
            </a:r>
          </a:p>
          <a:p>
            <a:endParaRPr lang="es-ES_tradnl" dirty="0"/>
          </a:p>
        </p:txBody>
      </p:sp>
      <p:sp>
        <p:nvSpPr>
          <p:cNvPr id="10" name="ZoneTexte 9"/>
          <p:cNvSpPr txBox="1"/>
          <p:nvPr/>
        </p:nvSpPr>
        <p:spPr>
          <a:xfrm>
            <a:off x="5581650" y="4041418"/>
            <a:ext cx="3048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400" b="1" dirty="0" smtClean="0"/>
              <a:t>Registro lúdico = deambulación, producción:</a:t>
            </a:r>
          </a:p>
          <a:p>
            <a:pPr marL="285750" indent="-285750" algn="just">
              <a:buFont typeface="Wingdings" charset="2"/>
              <a:buChar char="Ø"/>
            </a:pPr>
            <a:r>
              <a:rPr lang="es-ES_tradnl" sz="1400" dirty="0" smtClean="0"/>
              <a:t>Cuerpo con un dominio marcado sobre el territorio, sin rumbo +  « tomas »</a:t>
            </a:r>
          </a:p>
          <a:p>
            <a:pPr marL="285750" indent="-285750" algn="just">
              <a:buFont typeface="Wingdings" charset="2"/>
              <a:buChar char="Ø"/>
            </a:pPr>
            <a:r>
              <a:rPr lang="es-ES_tradnl" sz="1400" dirty="0" smtClean="0"/>
              <a:t>Papel de interacción, alteridad, identificación a los otros en un espíritu de fiesta</a:t>
            </a:r>
          </a:p>
          <a:p>
            <a:pPr marL="285750" indent="-285750" algn="just">
              <a:buFont typeface="Wingdings" charset="2"/>
              <a:buChar char="Ø"/>
            </a:pPr>
            <a:r>
              <a:rPr lang="es-ES_tradnl" sz="1400" dirty="0" smtClean="0"/>
              <a:t>Deseo de sorpresa</a:t>
            </a:r>
          </a:p>
          <a:p>
            <a:pPr marL="285750" indent="-285750" algn="just">
              <a:buFont typeface="Wingdings" charset="2"/>
              <a:buChar char="Ø"/>
            </a:pPr>
            <a:r>
              <a:rPr lang="es-ES_tradnl" sz="1400" dirty="0" smtClean="0"/>
              <a:t>Saber en construcción, …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842000" y="3286125"/>
            <a:ext cx="2476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/>
              <a:t>noctambulismo</a:t>
            </a:r>
            <a:endParaRPr lang="es-ES_tradnl" sz="1600" b="1" dirty="0"/>
          </a:p>
        </p:txBody>
      </p:sp>
      <p:sp>
        <p:nvSpPr>
          <p:cNvPr id="12" name="Double flèche verticale 11"/>
          <p:cNvSpPr/>
          <p:nvPr/>
        </p:nvSpPr>
        <p:spPr>
          <a:xfrm>
            <a:off x="6985000" y="2921000"/>
            <a:ext cx="254000" cy="365125"/>
          </a:xfrm>
          <a:prstGeom prst="upDown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Double flèche verticale 12"/>
          <p:cNvSpPr/>
          <p:nvPr/>
        </p:nvSpPr>
        <p:spPr>
          <a:xfrm>
            <a:off x="7016750" y="3656429"/>
            <a:ext cx="254000" cy="365125"/>
          </a:xfrm>
          <a:prstGeom prst="upDownArrow">
            <a:avLst/>
          </a:prstGeom>
          <a:solidFill>
            <a:srgbClr val="C0504D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674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8189" y="444500"/>
            <a:ext cx="7024744" cy="730250"/>
          </a:xfrm>
        </p:spPr>
        <p:txBody>
          <a:bodyPr>
            <a:noAutofit/>
          </a:bodyPr>
          <a:lstStyle/>
          <a:p>
            <a:pPr algn="just"/>
            <a:r>
              <a:rPr lang="fr-FR" sz="2000" b="1" u="sng" dirty="0"/>
              <a:t/>
            </a:r>
            <a:br>
              <a:rPr lang="fr-FR" sz="2000" b="1" u="sng" dirty="0"/>
            </a:br>
            <a:r>
              <a:rPr lang="fr-FR" sz="2000" b="1" u="sng" dirty="0" smtClean="0"/>
              <a:t/>
            </a:r>
            <a:br>
              <a:rPr lang="fr-FR" sz="2000" b="1" u="sng" dirty="0" smtClean="0"/>
            </a:br>
            <a:r>
              <a:rPr lang="fr-FR" sz="2000" dirty="0" smtClean="0">
                <a:solidFill>
                  <a:srgbClr val="000000"/>
                </a:solidFill>
              </a:rPr>
              <a:t>	</a:t>
            </a:r>
            <a:r>
              <a:rPr lang="fr-FR" sz="1800" dirty="0" smtClean="0">
                <a:solidFill>
                  <a:srgbClr val="000000"/>
                </a:solidFill>
              </a:rPr>
              <a:t>3. </a:t>
            </a:r>
            <a:r>
              <a:rPr lang="es-ES_tradnl" sz="1800" dirty="0">
                <a:solidFill>
                  <a:srgbClr val="000000"/>
                </a:solidFill>
              </a:rPr>
              <a:t>Un modelo de análisis</a:t>
            </a:r>
            <a:r>
              <a:rPr lang="fr-FR" sz="1800" dirty="0" smtClean="0"/>
              <a:t>	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681995" y="3295739"/>
            <a:ext cx="1608364" cy="116955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 smtClean="0"/>
              <a:t>CAMINATA :</a:t>
            </a:r>
          </a:p>
          <a:p>
            <a:pPr marL="285750" indent="-285750" algn="just">
              <a:buFont typeface="Arial"/>
              <a:buChar char="•"/>
            </a:pPr>
            <a:r>
              <a:rPr lang="es-ES_tradnl" sz="1400" b="1" dirty="0" smtClean="0"/>
              <a:t>Lógica</a:t>
            </a:r>
          </a:p>
          <a:p>
            <a:pPr marL="285750" indent="-285750" algn="just">
              <a:buFont typeface="Arial"/>
              <a:buChar char="•"/>
            </a:pPr>
            <a:r>
              <a:rPr lang="es-ES_tradnl" sz="1400" b="1" dirty="0" smtClean="0"/>
              <a:t>Técnica</a:t>
            </a:r>
          </a:p>
          <a:p>
            <a:pPr marL="285750" indent="-285750" algn="just">
              <a:buFont typeface="Arial"/>
              <a:buChar char="•"/>
            </a:pPr>
            <a:r>
              <a:rPr lang="es-ES_tradnl" sz="1400" b="1" dirty="0" smtClean="0"/>
              <a:t>Ética</a:t>
            </a:r>
          </a:p>
          <a:p>
            <a:pPr marL="285750" indent="-285750" algn="just">
              <a:buFont typeface="Arial"/>
              <a:buChar char="•"/>
            </a:pPr>
            <a:r>
              <a:rPr lang="es-ES_tradnl" sz="1400" b="1" dirty="0" smtClean="0"/>
              <a:t>Papel social</a:t>
            </a:r>
            <a:endParaRPr lang="es-ES_tradnl" sz="1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223101" y="2339485"/>
            <a:ext cx="3095076" cy="3077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400" b="1" dirty="0" smtClean="0"/>
              <a:t>Medio ambiente físico y gestión</a:t>
            </a:r>
            <a:endParaRPr lang="es-ES_tradnl" sz="14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496762" y="5172496"/>
            <a:ext cx="2760004" cy="30777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400" b="1" dirty="0" smtClean="0"/>
              <a:t>Paisaje – espacio sensible</a:t>
            </a:r>
            <a:endParaRPr lang="es-ES_tradnl" sz="14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3593628" y="3761643"/>
            <a:ext cx="1447725" cy="30777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«</a:t>
            </a:r>
            <a:r>
              <a:rPr lang="fr-FR" sz="1400" b="1" dirty="0" smtClean="0"/>
              <a:t> Medio »</a:t>
            </a:r>
            <a:endParaRPr lang="fr-FR" sz="14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448115" y="3287158"/>
            <a:ext cx="2647878" cy="30777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400" b="1" dirty="0" smtClean="0"/>
              <a:t>(In-)Hospitalidad urbana</a:t>
            </a:r>
            <a:endParaRPr lang="es-ES_tradnl" sz="14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464605" y="4261624"/>
            <a:ext cx="2792161" cy="30777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400" b="1" dirty="0" smtClean="0"/>
              <a:t>(Des-)Orden urbano</a:t>
            </a:r>
            <a:endParaRPr lang="es-ES_tradnl" sz="1400" b="1" dirty="0"/>
          </a:p>
        </p:txBody>
      </p:sp>
      <p:sp>
        <p:nvSpPr>
          <p:cNvPr id="7" name="Flèche en arc 6"/>
          <p:cNvSpPr/>
          <p:nvPr/>
        </p:nvSpPr>
        <p:spPr>
          <a:xfrm rot="18868259">
            <a:off x="3860017" y="2915847"/>
            <a:ext cx="2578608" cy="1109175"/>
          </a:xfrm>
          <a:prstGeom prst="circularArrow">
            <a:avLst>
              <a:gd name="adj1" fmla="val 0"/>
              <a:gd name="adj2" fmla="val 342367"/>
              <a:gd name="adj3" fmla="val 827586"/>
              <a:gd name="adj4" fmla="val 12876977"/>
              <a:gd name="adj5" fmla="val 1004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Flèche en arc 16"/>
          <p:cNvSpPr/>
          <p:nvPr/>
        </p:nvSpPr>
        <p:spPr>
          <a:xfrm rot="9553322">
            <a:off x="4308028" y="3976546"/>
            <a:ext cx="1961438" cy="1109175"/>
          </a:xfrm>
          <a:prstGeom prst="circularArrow">
            <a:avLst>
              <a:gd name="adj1" fmla="val 0"/>
              <a:gd name="adj2" fmla="val 1142319"/>
              <a:gd name="adj3" fmla="val 827586"/>
              <a:gd name="adj4" fmla="val 12876977"/>
              <a:gd name="adj5" fmla="val 1004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580176" y="1700028"/>
            <a:ext cx="1559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 smtClean="0"/>
              <a:t>Influencia en situación (territorio-tiempo)</a:t>
            </a:r>
            <a:endParaRPr lang="es-ES_tradnl" sz="1400" dirty="0"/>
          </a:p>
        </p:txBody>
      </p:sp>
      <p:sp>
        <p:nvSpPr>
          <p:cNvPr id="18" name="Rectangle 17"/>
          <p:cNvSpPr/>
          <p:nvPr/>
        </p:nvSpPr>
        <p:spPr>
          <a:xfrm>
            <a:off x="4660563" y="5375991"/>
            <a:ext cx="17312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400" dirty="0" smtClean="0"/>
              <a:t>Produce en situación (territorio-tiempo)</a:t>
            </a:r>
            <a:endParaRPr lang="es-ES_tradnl" sz="1400" dirty="0"/>
          </a:p>
        </p:txBody>
      </p:sp>
      <p:cxnSp>
        <p:nvCxnSpPr>
          <p:cNvPr id="38" name="Connecteur droit avec flèche 37"/>
          <p:cNvCxnSpPr/>
          <p:nvPr/>
        </p:nvCxnSpPr>
        <p:spPr>
          <a:xfrm>
            <a:off x="1552566" y="2688044"/>
            <a:ext cx="16077" cy="4195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>
            <a:off x="1568643" y="3733674"/>
            <a:ext cx="16077" cy="4195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>
            <a:off x="1552566" y="4746360"/>
            <a:ext cx="23780" cy="34916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Accolade fermante 22"/>
          <p:cNvSpPr/>
          <p:nvPr/>
        </p:nvSpPr>
        <p:spPr>
          <a:xfrm>
            <a:off x="3242656" y="2246531"/>
            <a:ext cx="336862" cy="331840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ZoneTexte 28"/>
          <p:cNvSpPr txBox="1"/>
          <p:nvPr/>
        </p:nvSpPr>
        <p:spPr>
          <a:xfrm>
            <a:off x="7648225" y="2890278"/>
            <a:ext cx="1199444" cy="73866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1400" b="1" dirty="0" smtClean="0"/>
              <a:t>Solo, en colectivo, etc.</a:t>
            </a:r>
            <a:endParaRPr lang="es-ES_tradnl" sz="1400" b="1" dirty="0"/>
          </a:p>
        </p:txBody>
      </p:sp>
      <p:sp>
        <p:nvSpPr>
          <p:cNvPr id="31" name="ZoneTexte 30"/>
          <p:cNvSpPr txBox="1"/>
          <p:nvPr/>
        </p:nvSpPr>
        <p:spPr>
          <a:xfrm>
            <a:off x="7648225" y="3888401"/>
            <a:ext cx="1199444" cy="3077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 smtClean="0"/>
              <a:t>Motivo</a:t>
            </a:r>
            <a:endParaRPr lang="es-ES_tradnl" sz="1400" b="1" dirty="0"/>
          </a:p>
        </p:txBody>
      </p:sp>
      <p:sp>
        <p:nvSpPr>
          <p:cNvPr id="32" name="ZoneTexte 31"/>
          <p:cNvSpPr txBox="1"/>
          <p:nvPr/>
        </p:nvSpPr>
        <p:spPr>
          <a:xfrm>
            <a:off x="7648225" y="4478314"/>
            <a:ext cx="1199444" cy="30777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 smtClean="0"/>
              <a:t>Experiencia</a:t>
            </a:r>
            <a:endParaRPr lang="es-ES_tradnl" sz="1400" b="1" dirty="0"/>
          </a:p>
        </p:txBody>
      </p:sp>
      <p:sp>
        <p:nvSpPr>
          <p:cNvPr id="33" name="Accolade fermante 32"/>
          <p:cNvSpPr/>
          <p:nvPr/>
        </p:nvSpPr>
        <p:spPr>
          <a:xfrm flipH="1">
            <a:off x="7282827" y="2748704"/>
            <a:ext cx="365395" cy="222991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8400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32006" y="-238125"/>
            <a:ext cx="7024744" cy="730250"/>
          </a:xfrm>
        </p:spPr>
        <p:txBody>
          <a:bodyPr>
            <a:noAutofit/>
          </a:bodyPr>
          <a:lstStyle/>
          <a:p>
            <a:pPr algn="ctr"/>
            <a:r>
              <a:rPr lang="es-ES_tradnl" sz="2000" b="1" u="sng" dirty="0" smtClean="0"/>
              <a:t/>
            </a:r>
            <a:br>
              <a:rPr lang="es-ES_tradnl" sz="2000" b="1" u="sng" dirty="0" smtClean="0"/>
            </a:br>
            <a:r>
              <a:rPr lang="es-ES_tradnl" sz="2000" b="1" u="sng" dirty="0" smtClean="0"/>
              <a:t/>
            </a:r>
            <a:br>
              <a:rPr lang="es-ES_tradnl" sz="2000" b="1" u="sng" dirty="0" smtClean="0"/>
            </a:br>
            <a:r>
              <a:rPr lang="es-ES_tradnl" sz="2000" dirty="0" smtClean="0">
                <a:solidFill>
                  <a:srgbClr val="000000"/>
                </a:solidFill>
              </a:rPr>
              <a:t>	</a:t>
            </a:r>
            <a:r>
              <a:rPr lang="es-ES_tradnl" sz="1800" dirty="0" smtClean="0">
                <a:solidFill>
                  <a:srgbClr val="FFFFFF"/>
                </a:solidFill>
              </a:rPr>
              <a:t>GRACIAS !</a:t>
            </a:r>
            <a:r>
              <a:rPr lang="es-ES_tradnl" sz="1800" dirty="0" smtClean="0"/>
              <a:t>	</a:t>
            </a:r>
            <a:endParaRPr lang="es-ES_tradnl" sz="2000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39751" y="437793"/>
            <a:ext cx="80645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400" b="1" dirty="0" smtClean="0"/>
              <a:t>Bibliografía:</a:t>
            </a:r>
          </a:p>
          <a:p>
            <a:pPr algn="just"/>
            <a:endParaRPr lang="fr-FR" sz="1400" dirty="0"/>
          </a:p>
          <a:p>
            <a:pPr algn="just"/>
            <a:r>
              <a:rPr lang="fr-FR" sz="1000" dirty="0"/>
              <a:t>BERQUE, Augustin (2000), </a:t>
            </a:r>
            <a:r>
              <a:rPr lang="fr-FR" sz="1000" i="1" dirty="0" err="1"/>
              <a:t>Médiance</a:t>
            </a:r>
            <a:r>
              <a:rPr lang="fr-FR" sz="1000" i="1" dirty="0"/>
              <a:t>. De milieux en paysages</a:t>
            </a:r>
            <a:r>
              <a:rPr lang="fr-FR" sz="1000" dirty="0"/>
              <a:t>. Paris : éd. Belin (1</a:t>
            </a:r>
            <a:r>
              <a:rPr lang="fr-FR" sz="1000" baseline="30000" dirty="0"/>
              <a:t>ère</a:t>
            </a:r>
            <a:r>
              <a:rPr lang="fr-FR" sz="1000" dirty="0"/>
              <a:t> éd. Reclus, 1990</a:t>
            </a:r>
            <a:r>
              <a:rPr lang="fr-FR" sz="1000" dirty="0" smtClean="0"/>
              <a:t>)</a:t>
            </a:r>
            <a:endParaRPr lang="fr-FR" sz="1000" dirty="0"/>
          </a:p>
          <a:p>
            <a:pPr algn="just"/>
            <a:r>
              <a:rPr lang="fr-FR" sz="1000" dirty="0"/>
              <a:t>BONNY, Yves (2010), « Marquages légitimes et indésirables des espaces publics urbains : le cas des pratiques festives ». </a:t>
            </a:r>
            <a:r>
              <a:rPr lang="fr-FR" sz="1000" i="1" dirty="0"/>
              <a:t>ESO Travaux et documents</a:t>
            </a:r>
            <a:r>
              <a:rPr lang="fr-FR" sz="1000" dirty="0"/>
              <a:t>, n° 30, décembre, pp. 79-90 </a:t>
            </a:r>
            <a:endParaRPr lang="fr-FR" sz="1000" i="1" dirty="0"/>
          </a:p>
          <a:p>
            <a:pPr algn="just"/>
            <a:r>
              <a:rPr lang="fr-FR" sz="1000" dirty="0"/>
              <a:t>BOULLIER, Dominique (2010), </a:t>
            </a:r>
            <a:r>
              <a:rPr lang="fr-FR" sz="1000" i="1" dirty="0"/>
              <a:t>La ville événement</a:t>
            </a:r>
            <a:r>
              <a:rPr lang="fr-FR" sz="1000" dirty="0"/>
              <a:t>, Paris : </a:t>
            </a:r>
            <a:r>
              <a:rPr lang="fr-FR" sz="1000" dirty="0" smtClean="0"/>
              <a:t>PUF</a:t>
            </a:r>
            <a:endParaRPr lang="fr-FR" sz="1000" dirty="0"/>
          </a:p>
          <a:p>
            <a:pPr algn="just"/>
            <a:r>
              <a:rPr lang="fr-FR" sz="1000" dirty="0"/>
              <a:t>CABANTOUS, Alain (2009), </a:t>
            </a:r>
            <a:r>
              <a:rPr lang="fr-FR" sz="1000" i="1" dirty="0"/>
              <a:t>Histoire de la nuit. XVIIe-XVIIIe siècle</a:t>
            </a:r>
            <a:r>
              <a:rPr lang="fr-FR" sz="1000" dirty="0"/>
              <a:t>. Paris : </a:t>
            </a:r>
            <a:r>
              <a:rPr lang="fr-FR" sz="1000" dirty="0" smtClean="0"/>
              <a:t>Fayard</a:t>
            </a:r>
            <a:endParaRPr lang="fr-FR" sz="1000" dirty="0"/>
          </a:p>
          <a:p>
            <a:pPr algn="just"/>
            <a:r>
              <a:rPr lang="fr-FR" sz="1000" dirty="0"/>
              <a:t>DE CERTEAU, Michel (1990), </a:t>
            </a:r>
            <a:r>
              <a:rPr lang="fr-FR" sz="1000" i="1" dirty="0"/>
              <a:t>L’invention du quotidien. Arts de faire</a:t>
            </a:r>
            <a:r>
              <a:rPr lang="fr-FR" sz="1000" dirty="0"/>
              <a:t>, Paris : </a:t>
            </a:r>
            <a:r>
              <a:rPr lang="fr-FR" sz="1000" dirty="0" smtClean="0"/>
              <a:t>Gallimard</a:t>
            </a:r>
            <a:endParaRPr lang="fr-FR" sz="1000" dirty="0"/>
          </a:p>
          <a:p>
            <a:pPr algn="just"/>
            <a:r>
              <a:rPr lang="fr-FR" sz="1000" dirty="0"/>
              <a:t>ESPINASSE, Catherine, BUHAGIAR, Peggy (2004), </a:t>
            </a:r>
            <a:r>
              <a:rPr lang="fr-FR" sz="1000" i="1" dirty="0"/>
              <a:t>Les passagers de la nuit : vie nocturne des jeunes</a:t>
            </a:r>
            <a:r>
              <a:rPr lang="fr-FR" sz="1000" dirty="0"/>
              <a:t>. Paris : </a:t>
            </a:r>
            <a:r>
              <a:rPr lang="fr-FR" sz="1000" dirty="0" smtClean="0"/>
              <a:t>L’Harmattan</a:t>
            </a:r>
            <a:endParaRPr lang="fr-FR" sz="1000" dirty="0"/>
          </a:p>
          <a:p>
            <a:pPr algn="just"/>
            <a:r>
              <a:rPr lang="fr-FR" sz="1000" dirty="0"/>
              <a:t>GAGNEPAIN, Jean (1994), </a:t>
            </a:r>
            <a:r>
              <a:rPr lang="fr-FR" sz="1000" i="1" dirty="0"/>
              <a:t>Leçons d'introduction à la théorie de la médiation</a:t>
            </a:r>
            <a:r>
              <a:rPr lang="fr-FR" sz="1000" dirty="0"/>
              <a:t>. Louvain : </a:t>
            </a:r>
            <a:r>
              <a:rPr lang="fr-FR" sz="1000" dirty="0" smtClean="0"/>
              <a:t>Peeters</a:t>
            </a:r>
            <a:endParaRPr lang="fr-FR" sz="1000" dirty="0"/>
          </a:p>
          <a:p>
            <a:pPr algn="just"/>
            <a:r>
              <a:rPr lang="fr-FR" sz="1000" dirty="0"/>
              <a:t>GOFFMAN, </a:t>
            </a:r>
            <a:r>
              <a:rPr lang="fr-FR" sz="1000" dirty="0" err="1"/>
              <a:t>Erving</a:t>
            </a:r>
            <a:r>
              <a:rPr lang="fr-FR" sz="1000" dirty="0"/>
              <a:t> (2013), </a:t>
            </a:r>
            <a:r>
              <a:rPr lang="fr-FR" sz="1000" i="1" dirty="0"/>
              <a:t>Comment se conduire dans les lieux publics. Notes sur l’organisation sociale des rassemblements</a:t>
            </a:r>
            <a:r>
              <a:rPr lang="fr-FR" sz="1000" dirty="0"/>
              <a:t>. Paris : </a:t>
            </a:r>
            <a:r>
              <a:rPr lang="fr-FR" sz="1000" dirty="0" err="1"/>
              <a:t>Economica</a:t>
            </a:r>
            <a:r>
              <a:rPr lang="fr-FR" sz="1000" dirty="0"/>
              <a:t> (1</a:t>
            </a:r>
            <a:r>
              <a:rPr lang="fr-FR" sz="1000" baseline="30000" dirty="0"/>
              <a:t>ère</a:t>
            </a:r>
            <a:r>
              <a:rPr lang="fr-FR" sz="1000" dirty="0"/>
              <a:t> éd. 1963,  New York: The Free </a:t>
            </a:r>
            <a:r>
              <a:rPr lang="fr-FR" sz="1000" dirty="0" err="1"/>
              <a:t>Press</a:t>
            </a:r>
            <a:r>
              <a:rPr lang="fr-FR" sz="1000" dirty="0"/>
              <a:t>, trad. D. </a:t>
            </a:r>
            <a:r>
              <a:rPr lang="fr-FR" sz="1000" dirty="0" err="1"/>
              <a:t>Céfaï</a:t>
            </a:r>
            <a:r>
              <a:rPr lang="fr-FR" sz="1000" dirty="0" smtClean="0"/>
              <a:t>)</a:t>
            </a:r>
            <a:endParaRPr lang="fr-FR" sz="1000" dirty="0"/>
          </a:p>
          <a:p>
            <a:pPr algn="just"/>
            <a:r>
              <a:rPr lang="fr-FR" sz="1000" dirty="0"/>
              <a:t>GOFFMAN, </a:t>
            </a:r>
            <a:r>
              <a:rPr lang="fr-FR" sz="1000" dirty="0" err="1"/>
              <a:t>Erving</a:t>
            </a:r>
            <a:r>
              <a:rPr lang="fr-FR" sz="1000" dirty="0"/>
              <a:t> (1973), </a:t>
            </a:r>
            <a:r>
              <a:rPr lang="fr-FR" sz="1000" i="1" dirty="0"/>
              <a:t>La mise en scène de la vie quotidienne. Les relations en public</a:t>
            </a:r>
            <a:r>
              <a:rPr lang="fr-FR" sz="1000" dirty="0"/>
              <a:t>. Paris : Les éditions de minuit (1</a:t>
            </a:r>
            <a:r>
              <a:rPr lang="fr-FR" sz="1000" baseline="30000" dirty="0"/>
              <a:t>ère</a:t>
            </a:r>
            <a:r>
              <a:rPr lang="fr-FR" sz="1000" dirty="0"/>
              <a:t> éd. 1959, Edimbourg: Anchor Books, trad. A. </a:t>
            </a:r>
            <a:r>
              <a:rPr lang="fr-FR" sz="1000" dirty="0" err="1"/>
              <a:t>Kihm</a:t>
            </a:r>
            <a:r>
              <a:rPr lang="fr-FR" sz="1000" dirty="0" smtClean="0"/>
              <a:t>)</a:t>
            </a:r>
            <a:endParaRPr lang="fr-FR" sz="1000" dirty="0"/>
          </a:p>
          <a:p>
            <a:pPr algn="just"/>
            <a:r>
              <a:rPr lang="fr-FR" sz="1000" dirty="0"/>
              <a:t>GUERIN, Florian, (2014), contribution à J. Monnet &amp; E. Hernandez (</a:t>
            </a:r>
            <a:r>
              <a:rPr lang="fr-FR" sz="1000" dirty="0" err="1"/>
              <a:t>coord</a:t>
            </a:r>
            <a:r>
              <a:rPr lang="fr-FR" sz="1000" dirty="0"/>
              <a:t>.), </a:t>
            </a:r>
            <a:r>
              <a:rPr lang="fr-FR" sz="1000" i="1" dirty="0"/>
              <a:t>La place de la marche dans le fonctionnement de la rue du Faubourg du Temple à Paris</a:t>
            </a:r>
            <a:r>
              <a:rPr lang="fr-FR" sz="1000" dirty="0"/>
              <a:t>, compte-rendu d'une étude réalisée par le Groupe “Mobilités Urbaines Pédestres” (</a:t>
            </a:r>
            <a:r>
              <a:rPr lang="fr-FR" sz="1000" dirty="0" err="1"/>
              <a:t>Labex</a:t>
            </a:r>
            <a:r>
              <a:rPr lang="fr-FR" sz="1000" i="1" dirty="0"/>
              <a:t> </a:t>
            </a:r>
            <a:r>
              <a:rPr lang="fr-FR" sz="1000" dirty="0"/>
              <a:t>Futurs Urbains, Université Paris-Est) pour la Mairie de Paris (Agence de la Mobilité, Direction de la Voirie et des</a:t>
            </a:r>
            <a:r>
              <a:rPr lang="fr-FR" sz="1000" i="1" dirty="0"/>
              <a:t> </a:t>
            </a:r>
            <a:r>
              <a:rPr lang="fr-FR" sz="1000" dirty="0"/>
              <a:t>Déplacements), 26 novembre, 35 </a:t>
            </a:r>
            <a:r>
              <a:rPr lang="fr-FR" sz="1000" dirty="0" smtClean="0"/>
              <a:t>pages</a:t>
            </a:r>
            <a:endParaRPr lang="fr-FR" sz="1000" dirty="0"/>
          </a:p>
          <a:p>
            <a:pPr algn="just"/>
            <a:r>
              <a:rPr lang="fr-FR" sz="1000" dirty="0"/>
              <a:t>GWIAZDZINSKI, Luc (2005), </a:t>
            </a:r>
            <a:r>
              <a:rPr lang="fr-FR" sz="1000" i="1" dirty="0"/>
              <a:t>La nuit, dernière frontière de la ville</a:t>
            </a:r>
            <a:r>
              <a:rPr lang="fr-FR" sz="1000" dirty="0"/>
              <a:t>. La Tour d’Aigues : </a:t>
            </a:r>
            <a:r>
              <a:rPr lang="fr-FR" sz="1000" dirty="0" smtClean="0"/>
              <a:t>Aube</a:t>
            </a:r>
            <a:endParaRPr lang="fr-FR" sz="1000" dirty="0"/>
          </a:p>
          <a:p>
            <a:pPr algn="just"/>
            <a:r>
              <a:rPr lang="fr-FR" sz="1000" dirty="0"/>
              <a:t>HUGHES, Everett </a:t>
            </a:r>
            <a:r>
              <a:rPr lang="fr-FR" sz="1000" dirty="0" err="1"/>
              <a:t>Cherrington</a:t>
            </a:r>
            <a:r>
              <a:rPr lang="fr-FR" sz="1000" dirty="0"/>
              <a:t> (1996), </a:t>
            </a:r>
            <a:r>
              <a:rPr lang="fr-FR" sz="1000" i="1" dirty="0"/>
              <a:t>Le regard sociologique</a:t>
            </a:r>
            <a:r>
              <a:rPr lang="fr-FR" sz="1000" dirty="0"/>
              <a:t>. Paris : École des Hautes Études en Sciences Sociales (textes rassemblés et présentés par JM </a:t>
            </a:r>
            <a:r>
              <a:rPr lang="fr-FR" sz="1000" dirty="0" err="1"/>
              <a:t>Chapoulie</a:t>
            </a:r>
            <a:r>
              <a:rPr lang="fr-FR" sz="1000" dirty="0" smtClean="0"/>
              <a:t>)</a:t>
            </a:r>
            <a:endParaRPr lang="fr-FR" sz="1000" dirty="0"/>
          </a:p>
          <a:p>
            <a:pPr algn="just"/>
            <a:r>
              <a:rPr lang="fr-CA" sz="1000" dirty="0"/>
              <a:t>JOSEPH, Isaac (1997), « Prises, réserves, épreuves ». </a:t>
            </a:r>
            <a:r>
              <a:rPr lang="fr-CA" sz="1000" i="1" dirty="0"/>
              <a:t>Communications</a:t>
            </a:r>
            <a:r>
              <a:rPr lang="fr-CA" sz="1000" dirty="0"/>
              <a:t>, vol. 65, n</a:t>
            </a:r>
            <a:r>
              <a:rPr lang="fr-CA" sz="1000" baseline="30000" dirty="0"/>
              <a:t>o</a:t>
            </a:r>
            <a:r>
              <a:rPr lang="fr-CA" sz="1000" dirty="0"/>
              <a:t> 1, pp. 131-</a:t>
            </a:r>
            <a:r>
              <a:rPr lang="fr-CA" sz="1000" dirty="0" smtClean="0"/>
              <a:t>142</a:t>
            </a:r>
            <a:endParaRPr lang="fr-FR" sz="1000" dirty="0"/>
          </a:p>
          <a:p>
            <a:pPr algn="just"/>
            <a:r>
              <a:rPr lang="fr-CA" sz="1000" dirty="0"/>
              <a:t>Mairie de Paris (2004), « Paris la nuit. Étude exploratoire ». Paris : Direction de la voirie et des déplacements, Régie autonome des transports parisiens</a:t>
            </a:r>
            <a:r>
              <a:rPr lang="fr-CA" sz="1000" dirty="0" smtClean="0"/>
              <a:t>.</a:t>
            </a:r>
            <a:endParaRPr lang="fr-FR" sz="1000" dirty="0"/>
          </a:p>
          <a:p>
            <a:pPr algn="just"/>
            <a:r>
              <a:rPr lang="fr-CA" sz="1000" dirty="0"/>
              <a:t>Mairie de Paris (2010), « Actes des États généraux de la nuit à Paris ». Paris : Direction des usagers, des citoyens et des </a:t>
            </a:r>
            <a:r>
              <a:rPr lang="fr-CA" sz="1000" dirty="0" smtClean="0"/>
              <a:t>territoire</a:t>
            </a:r>
            <a:r>
              <a:rPr lang="fr-FR" sz="1000" dirty="0" smtClean="0"/>
              <a:t>s</a:t>
            </a:r>
            <a:endParaRPr lang="fr-FR" sz="1000" dirty="0"/>
          </a:p>
          <a:p>
            <a:pPr algn="just"/>
            <a:r>
              <a:rPr lang="fr-FR" sz="1000" dirty="0"/>
              <a:t>MAUSS, Marcel (1968), « Les techniques du corps ». </a:t>
            </a:r>
            <a:r>
              <a:rPr lang="fr-FR" sz="1000" i="1" dirty="0"/>
              <a:t>Sociologie et anthropologie</a:t>
            </a:r>
            <a:r>
              <a:rPr lang="fr-FR" sz="1000" dirty="0"/>
              <a:t>. Paris : PUF (1</a:t>
            </a:r>
            <a:r>
              <a:rPr lang="fr-FR" sz="1000" baseline="30000" dirty="0"/>
              <a:t>ère</a:t>
            </a:r>
            <a:r>
              <a:rPr lang="fr-FR" sz="1000" dirty="0"/>
              <a:t> éd. dans </a:t>
            </a:r>
            <a:r>
              <a:rPr lang="fr-FR" sz="1000" i="1" dirty="0"/>
              <a:t>Journal de</a:t>
            </a:r>
            <a:r>
              <a:rPr lang="fr-FR" sz="1000" dirty="0"/>
              <a:t> </a:t>
            </a:r>
            <a:r>
              <a:rPr lang="fr-FR" sz="1000" i="1" dirty="0"/>
              <a:t>Psychologie</a:t>
            </a:r>
            <a:r>
              <a:rPr lang="fr-FR" sz="1000" dirty="0"/>
              <a:t>, 1934, vol. 23</a:t>
            </a:r>
            <a:r>
              <a:rPr lang="fr-FR" sz="1000" dirty="0" smtClean="0"/>
              <a:t>)</a:t>
            </a:r>
            <a:endParaRPr lang="fr-FR" sz="1000" dirty="0"/>
          </a:p>
          <a:p>
            <a:pPr algn="just"/>
            <a:r>
              <a:rPr lang="fr-FR" sz="1000" dirty="0"/>
              <a:t>MONNET, Jérôme (2001), « Pour une géographie du fluide et du flou ». </a:t>
            </a:r>
            <a:r>
              <a:rPr lang="fr-FR" sz="1000" i="1" dirty="0"/>
              <a:t>La Géographie. Acta </a:t>
            </a:r>
            <a:r>
              <a:rPr lang="fr-FR" sz="1000" i="1" dirty="0" err="1"/>
              <a:t>Geographica</a:t>
            </a:r>
            <a:r>
              <a:rPr lang="fr-FR" sz="1000" dirty="0"/>
              <a:t>, vol. 2, hors-série (n°1502 bis), pp. 89-</a:t>
            </a:r>
            <a:r>
              <a:rPr lang="fr-FR" sz="1000" dirty="0" smtClean="0"/>
              <a:t>94</a:t>
            </a:r>
            <a:endParaRPr lang="fr-FR" sz="1000" dirty="0"/>
          </a:p>
          <a:p>
            <a:pPr algn="just"/>
            <a:r>
              <a:rPr lang="fr-FR" sz="1000" dirty="0"/>
              <a:t>MONNET, Jérôme (2010), « Le territoire réticulaire ». </a:t>
            </a:r>
            <a:r>
              <a:rPr lang="es-ES" sz="1000" i="1" dirty="0" err="1"/>
              <a:t>Anthropos</a:t>
            </a:r>
            <a:r>
              <a:rPr lang="es-ES" sz="1000" i="1" dirty="0"/>
              <a:t>: Huellas del conocimiento</a:t>
            </a:r>
            <a:r>
              <a:rPr lang="es-ES" sz="1000" dirty="0"/>
              <a:t>, n° 227, pp. 91-</a:t>
            </a:r>
            <a:r>
              <a:rPr lang="es-ES" sz="1000" dirty="0" smtClean="0"/>
              <a:t>104</a:t>
            </a:r>
            <a:endParaRPr lang="fr-FR" sz="1000" dirty="0"/>
          </a:p>
          <a:p>
            <a:pPr algn="just"/>
            <a:r>
              <a:rPr lang="fr-FR" sz="1000" dirty="0"/>
              <a:t>MOREAU, Christophe, SAUVAGE, André (2006), </a:t>
            </a:r>
            <a:r>
              <a:rPr lang="fr-FR" sz="1000" i="1" dirty="0"/>
              <a:t>La fête et les jeunes. Espaces publics incertains</a:t>
            </a:r>
            <a:r>
              <a:rPr lang="fr-FR" sz="1000" dirty="0"/>
              <a:t>. Rennes : </a:t>
            </a:r>
            <a:r>
              <a:rPr lang="fr-FR" sz="1000" dirty="0" smtClean="0"/>
              <a:t>Apogée</a:t>
            </a:r>
            <a:endParaRPr lang="fr-FR" sz="1000" dirty="0"/>
          </a:p>
          <a:p>
            <a:pPr algn="just"/>
            <a:r>
              <a:rPr lang="fr-FR" sz="1000" dirty="0"/>
              <a:t>NAHOUM-GRAPPE, Véronique (2015), « Le temps courbe de la nuit. Les virées festives nocturnes dans l'espace périurbain parisien contemporain », GALINIER, Jacques, BECQUELIN, Aurore Monod (</a:t>
            </a:r>
            <a:r>
              <a:rPr lang="fr-FR" sz="1000" dirty="0" err="1"/>
              <a:t>dir</a:t>
            </a:r>
            <a:r>
              <a:rPr lang="fr-FR" sz="1000" dirty="0"/>
              <a:t>.) </a:t>
            </a:r>
            <a:r>
              <a:rPr lang="fr-FR" sz="1000" i="1" dirty="0"/>
              <a:t>Séminaire Anthropologie de la nuit</a:t>
            </a:r>
            <a:r>
              <a:rPr lang="fr-FR" sz="1000" dirty="0"/>
              <a:t>, 7 </a:t>
            </a:r>
            <a:r>
              <a:rPr lang="fr-FR" sz="1000" dirty="0" smtClean="0"/>
              <a:t>mai</a:t>
            </a:r>
            <a:endParaRPr lang="fr-FR" sz="1000" dirty="0"/>
          </a:p>
          <a:p>
            <a:pPr algn="just"/>
            <a:r>
              <a:rPr lang="fr-FR" sz="1000" dirty="0"/>
              <a:t>STIF-OMNIL-DRIEA (2013), « Les déplacements des Parisiens. Enquête Globale de Transport 2010 », n°5, janvier</a:t>
            </a:r>
          </a:p>
          <a:p>
            <a:pPr algn="just"/>
            <a:r>
              <a:rPr lang="fr-FR" sz="1000" dirty="0"/>
              <a:t>THOMAS, Rachel (</a:t>
            </a:r>
            <a:r>
              <a:rPr lang="fr-FR" sz="1000" dirty="0" err="1"/>
              <a:t>dir</a:t>
            </a:r>
            <a:r>
              <a:rPr lang="fr-FR" sz="1000" dirty="0"/>
              <a:t>.) (2010), </a:t>
            </a:r>
            <a:r>
              <a:rPr lang="fr-FR" sz="1000" i="1" dirty="0"/>
              <a:t>Marcher en ville. Faire corps, prendre corps, donner corps aux ambiances urbaines</a:t>
            </a:r>
            <a:r>
              <a:rPr lang="fr-FR" sz="1000" dirty="0"/>
              <a:t>, Paris : Les archives contemporaines </a:t>
            </a:r>
          </a:p>
          <a:p>
            <a:pPr algn="just"/>
            <a:r>
              <a:rPr lang="fr-FR" sz="1000" dirty="0"/>
              <a:t>VILLOT, Anne-Marie, RENOUVEL, Sophie (2010), « Equipement automobile des ménages parisiens ». Paris : Atelier </a:t>
            </a:r>
            <a:r>
              <a:rPr lang="fr-FR" sz="1000" dirty="0" err="1"/>
              <a:t>PArisien</a:t>
            </a:r>
            <a:r>
              <a:rPr lang="fr-FR" sz="1000" dirty="0"/>
              <a:t> d’Urbanisme, </a:t>
            </a:r>
            <a:r>
              <a:rPr lang="fr-FR" sz="1000" dirty="0" smtClean="0"/>
              <a:t>décembre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733883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8189" y="810872"/>
            <a:ext cx="7024744" cy="1331058"/>
          </a:xfrm>
        </p:spPr>
        <p:txBody>
          <a:bodyPr>
            <a:noAutofit/>
          </a:bodyPr>
          <a:lstStyle/>
          <a:p>
            <a:pPr algn="just"/>
            <a:r>
              <a:rPr lang="es-ES" sz="2000" b="1" u="sng" dirty="0" smtClean="0"/>
              <a:t>I – El noctambulismo esta condicionado con temporalidades y territoriales sociales</a:t>
            </a:r>
            <a:br>
              <a:rPr lang="es-ES" sz="2000" b="1" u="sng" dirty="0" smtClean="0"/>
            </a:br>
            <a:r>
              <a:rPr lang="es-ES" sz="2000" b="1" u="sng" dirty="0" smtClean="0"/>
              <a:t/>
            </a:r>
            <a:br>
              <a:rPr lang="es-ES" sz="2000" b="1" u="sng" dirty="0" smtClean="0"/>
            </a:br>
            <a:r>
              <a:rPr lang="es-ES" sz="1800" dirty="0" smtClean="0"/>
              <a:t>	</a:t>
            </a:r>
            <a:r>
              <a:rPr lang="es-ES" sz="1800" dirty="0" smtClean="0">
                <a:solidFill>
                  <a:schemeClr val="tx1"/>
                </a:solidFill>
              </a:rPr>
              <a:t>1. Los marcos de la temporalidad</a:t>
            </a:r>
            <a:endParaRPr lang="es-ES" sz="2000" dirty="0">
              <a:solidFill>
                <a:schemeClr val="tx1"/>
              </a:solidFill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8530909"/>
              </p:ext>
            </p:extLst>
          </p:nvPr>
        </p:nvGraphicFramePr>
        <p:xfrm>
          <a:off x="1275616" y="2320626"/>
          <a:ext cx="6777317" cy="3919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3931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8189" y="810872"/>
            <a:ext cx="7024744" cy="443687"/>
          </a:xfrm>
        </p:spPr>
        <p:txBody>
          <a:bodyPr>
            <a:noAutofit/>
          </a:bodyPr>
          <a:lstStyle/>
          <a:p>
            <a:r>
              <a:rPr lang="es-ES" sz="2000" b="1" u="sng" dirty="0" smtClean="0"/>
              <a:t/>
            </a:r>
            <a:br>
              <a:rPr lang="es-ES" sz="2000" b="1" u="sng" dirty="0" smtClean="0"/>
            </a:br>
            <a:r>
              <a:rPr lang="es-ES" sz="1800" dirty="0" smtClean="0"/>
              <a:t>	</a:t>
            </a:r>
            <a:r>
              <a:rPr lang="es-ES" sz="1800" dirty="0" smtClean="0">
                <a:solidFill>
                  <a:schemeClr val="tx1"/>
                </a:solidFill>
              </a:rPr>
              <a:t>2. Los marcos del territorio</a:t>
            </a:r>
            <a:endParaRPr lang="es-ES" sz="2000" dirty="0">
              <a:solidFill>
                <a:schemeClr val="tx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05" y="2590958"/>
            <a:ext cx="4562799" cy="339259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0504" y="1474088"/>
            <a:ext cx="4356112" cy="354414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43006" y="2013877"/>
            <a:ext cx="40050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/>
              <a:t>« </a:t>
            </a:r>
            <a:r>
              <a:rPr lang="es-ES" sz="1100" dirty="0" smtClean="0"/>
              <a:t>Cartografía de los territorios geográficos de donde los informadores de Paris van de juerga durante la noche », 2016, autor</a:t>
            </a:r>
            <a:endParaRPr lang="es-ES" sz="1100" dirty="0"/>
          </a:p>
        </p:txBody>
      </p:sp>
      <p:sp>
        <p:nvSpPr>
          <p:cNvPr id="10" name="Rectangle 9"/>
          <p:cNvSpPr/>
          <p:nvPr/>
        </p:nvSpPr>
        <p:spPr>
          <a:xfrm>
            <a:off x="4781262" y="5013697"/>
            <a:ext cx="38239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 smtClean="0"/>
              <a:t>« Cartografía de las discotecas en la ciudad de Paris », 2016, autor</a:t>
            </a:r>
            <a:endParaRPr lang="es-ES" sz="1100" dirty="0"/>
          </a:p>
        </p:txBody>
      </p:sp>
      <p:sp>
        <p:nvSpPr>
          <p:cNvPr id="11" name="ZoneTexte 10"/>
          <p:cNvSpPr txBox="1"/>
          <p:nvPr/>
        </p:nvSpPr>
        <p:spPr>
          <a:xfrm rot="2881545">
            <a:off x="3274322" y="5130060"/>
            <a:ext cx="12852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Seine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2490971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607" y="1123071"/>
            <a:ext cx="3259021" cy="509559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814219" y="692363"/>
            <a:ext cx="276187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 smtClean="0"/>
              <a:t>Espacio publico de la convivialidad, Paris (</a:t>
            </a:r>
            <a:r>
              <a:rPr lang="es-ES" sz="1100" dirty="0" err="1" smtClean="0"/>
              <a:t>Ile</a:t>
            </a:r>
            <a:r>
              <a:rPr lang="es-ES" sz="1100" dirty="0" smtClean="0"/>
              <a:t> de la Cité), 18/07/2014, autor</a:t>
            </a:r>
            <a:endParaRPr lang="es-ES" sz="11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27" y="39712"/>
            <a:ext cx="4754868" cy="255208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15820" y="2598097"/>
            <a:ext cx="49087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100" dirty="0" smtClean="0"/>
              <a:t>Espacio publico del desplazamiento, Paris, 23/01/2015, </a:t>
            </a:r>
            <a:r>
              <a:rPr lang="es-ES_tradnl" sz="1100" dirty="0" err="1" smtClean="0"/>
              <a:t>Colloque</a:t>
            </a:r>
            <a:r>
              <a:rPr lang="es-ES_tradnl" sz="1100" dirty="0" smtClean="0"/>
              <a:t> « </a:t>
            </a:r>
            <a:r>
              <a:rPr lang="es-ES_tradnl" sz="1100" dirty="0" err="1" smtClean="0"/>
              <a:t>The</a:t>
            </a:r>
            <a:r>
              <a:rPr lang="es-ES_tradnl" sz="1100" dirty="0" smtClean="0"/>
              <a:t> </a:t>
            </a:r>
            <a:r>
              <a:rPr lang="es-ES_tradnl" sz="1100" dirty="0" err="1" smtClean="0"/>
              <a:t>intricacy</a:t>
            </a:r>
            <a:r>
              <a:rPr lang="es-ES_tradnl" sz="1100" dirty="0" smtClean="0"/>
              <a:t> of </a:t>
            </a:r>
            <a:r>
              <a:rPr lang="es-ES_tradnl" sz="1100" dirty="0" err="1" smtClean="0"/>
              <a:t>walking</a:t>
            </a:r>
            <a:r>
              <a:rPr lang="es-ES_tradnl" sz="1100" dirty="0" smtClean="0"/>
              <a:t> and </a:t>
            </a:r>
            <a:r>
              <a:rPr lang="es-ES_tradnl" sz="1100" dirty="0" err="1" smtClean="0"/>
              <a:t>the</a:t>
            </a:r>
            <a:r>
              <a:rPr lang="es-ES_tradnl" sz="1100" dirty="0" smtClean="0"/>
              <a:t> </a:t>
            </a:r>
            <a:r>
              <a:rPr lang="es-ES_tradnl" sz="1100" dirty="0" err="1" smtClean="0"/>
              <a:t>city</a:t>
            </a:r>
            <a:r>
              <a:rPr lang="es-ES_tradnl" sz="1100" dirty="0" smtClean="0"/>
              <a:t> »</a:t>
            </a:r>
            <a:endParaRPr lang="es-ES_tradnl" sz="1100" i="1" dirty="0"/>
          </a:p>
        </p:txBody>
      </p:sp>
      <p:pic>
        <p:nvPicPr>
          <p:cNvPr id="14" name="Image 13" descr="S:\Colloque nuit\Photos\Ramzi\IMG_801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48" y="3151699"/>
            <a:ext cx="4437758" cy="29881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571233" y="6124586"/>
            <a:ext cx="49087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100" dirty="0" smtClean="0"/>
              <a:t>Espacio publico de la fiesta, Paris, 23/01/2015, </a:t>
            </a:r>
            <a:r>
              <a:rPr lang="es-ES" sz="1100" dirty="0" err="1" smtClean="0"/>
              <a:t>Colloque</a:t>
            </a:r>
            <a:r>
              <a:rPr lang="es-ES" sz="1100" dirty="0" smtClean="0"/>
              <a:t> « </a:t>
            </a:r>
            <a:r>
              <a:rPr lang="es-ES" sz="1100" dirty="0" err="1" smtClean="0"/>
              <a:t>The</a:t>
            </a:r>
            <a:r>
              <a:rPr lang="es-ES" sz="1100" dirty="0" smtClean="0"/>
              <a:t> </a:t>
            </a:r>
            <a:r>
              <a:rPr lang="es-ES" sz="1100" dirty="0" err="1" smtClean="0"/>
              <a:t>intricacy</a:t>
            </a:r>
            <a:r>
              <a:rPr lang="es-ES" sz="1100" dirty="0" smtClean="0"/>
              <a:t> of </a:t>
            </a:r>
            <a:r>
              <a:rPr lang="es-ES" sz="1100" dirty="0" err="1" smtClean="0"/>
              <a:t>walking</a:t>
            </a:r>
            <a:r>
              <a:rPr lang="es-ES" sz="1100" dirty="0" smtClean="0"/>
              <a:t> and </a:t>
            </a:r>
            <a:r>
              <a:rPr lang="es-ES" sz="1100" dirty="0" err="1" smtClean="0"/>
              <a:t>the</a:t>
            </a:r>
            <a:r>
              <a:rPr lang="es-ES" sz="1100" dirty="0" smtClean="0"/>
              <a:t> </a:t>
            </a:r>
            <a:r>
              <a:rPr lang="es-ES" sz="1100" dirty="0" err="1" smtClean="0"/>
              <a:t>city</a:t>
            </a:r>
            <a:r>
              <a:rPr lang="es-ES" sz="1100" dirty="0" smtClean="0"/>
              <a:t> »</a:t>
            </a:r>
            <a:endParaRPr lang="es-ES" sz="1100" i="1" dirty="0"/>
          </a:p>
        </p:txBody>
      </p:sp>
    </p:spTree>
    <p:extLst>
      <p:ext uri="{BB962C8B-B14F-4D97-AF65-F5344CB8AC3E}">
        <p14:creationId xmlns:p14="http://schemas.microsoft.com/office/powerpoint/2010/main" val="2569938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8189" y="810871"/>
            <a:ext cx="7024744" cy="520185"/>
          </a:xfrm>
        </p:spPr>
        <p:txBody>
          <a:bodyPr>
            <a:noAutofit/>
          </a:bodyPr>
          <a:lstStyle/>
          <a:p>
            <a:r>
              <a:rPr lang="es-ES_tradnl" sz="2000" b="1" u="sng" dirty="0" smtClean="0"/>
              <a:t/>
            </a:r>
            <a:br>
              <a:rPr lang="es-ES_tradnl" sz="2000" b="1" u="sng" dirty="0" smtClean="0"/>
            </a:br>
            <a:r>
              <a:rPr lang="es-ES_tradnl" sz="1800" dirty="0" smtClean="0">
                <a:solidFill>
                  <a:srgbClr val="000000"/>
                </a:solidFill>
              </a:rPr>
              <a:t>	3. Cuatro ideal-tipos :</a:t>
            </a:r>
            <a:br>
              <a:rPr lang="es-ES_tradnl" sz="1800" dirty="0" smtClean="0">
                <a:solidFill>
                  <a:srgbClr val="000000"/>
                </a:solidFill>
              </a:rPr>
            </a:br>
            <a:endParaRPr lang="es-ES_tradnl" sz="1800" dirty="0">
              <a:solidFill>
                <a:srgbClr val="000000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92" y="1606443"/>
            <a:ext cx="7918768" cy="424973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758951" y="1744565"/>
            <a:ext cx="20398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Temporalidad difundido</a:t>
            </a:r>
            <a:endParaRPr lang="es-ES" sz="1200" dirty="0"/>
          </a:p>
        </p:txBody>
      </p:sp>
      <p:sp>
        <p:nvSpPr>
          <p:cNvPr id="5" name="ZoneTexte 4"/>
          <p:cNvSpPr txBox="1"/>
          <p:nvPr/>
        </p:nvSpPr>
        <p:spPr>
          <a:xfrm>
            <a:off x="3630660" y="5409143"/>
            <a:ext cx="229642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Temporalidad limitada</a:t>
            </a:r>
            <a:endParaRPr lang="es-ES" sz="1200" dirty="0"/>
          </a:p>
        </p:txBody>
      </p:sp>
      <p:sp>
        <p:nvSpPr>
          <p:cNvPr id="6" name="ZoneTexte 5"/>
          <p:cNvSpPr txBox="1"/>
          <p:nvPr/>
        </p:nvSpPr>
        <p:spPr>
          <a:xfrm>
            <a:off x="6579822" y="3647611"/>
            <a:ext cx="227231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Territorialidad diversificada</a:t>
            </a:r>
            <a:endParaRPr lang="es-ES" sz="1200" dirty="0"/>
          </a:p>
        </p:txBody>
      </p:sp>
      <p:sp>
        <p:nvSpPr>
          <p:cNvPr id="7" name="ZoneTexte 6"/>
          <p:cNvSpPr txBox="1"/>
          <p:nvPr/>
        </p:nvSpPr>
        <p:spPr>
          <a:xfrm>
            <a:off x="563092" y="3523012"/>
            <a:ext cx="227231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Territorialidad unificada</a:t>
            </a:r>
            <a:endParaRPr lang="es-ES" sz="1200" dirty="0"/>
          </a:p>
        </p:txBody>
      </p:sp>
      <p:sp>
        <p:nvSpPr>
          <p:cNvPr id="8" name="ZoneTexte 7"/>
          <p:cNvSpPr txBox="1"/>
          <p:nvPr/>
        </p:nvSpPr>
        <p:spPr>
          <a:xfrm>
            <a:off x="5251227" y="2619733"/>
            <a:ext cx="22723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Deambulaciones</a:t>
            </a:r>
          </a:p>
          <a:p>
            <a:r>
              <a:rPr lang="es-ES" sz="1200" dirty="0" smtClean="0"/>
              <a:t>(estar llamado)</a:t>
            </a:r>
            <a:endParaRPr lang="es-ES" sz="1200" dirty="0"/>
          </a:p>
        </p:txBody>
      </p:sp>
      <p:sp>
        <p:nvSpPr>
          <p:cNvPr id="10" name="ZoneTexte 9"/>
          <p:cNvSpPr txBox="1"/>
          <p:nvPr/>
        </p:nvSpPr>
        <p:spPr>
          <a:xfrm>
            <a:off x="2080868" y="2495695"/>
            <a:ext cx="227231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Marginalidad</a:t>
            </a:r>
          </a:p>
          <a:p>
            <a:r>
              <a:rPr lang="es-ES" sz="1200" dirty="0" smtClean="0"/>
              <a:t>(en la marginalidad de las zonas festivas)</a:t>
            </a:r>
            <a:endParaRPr lang="es-ES" sz="1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803755" y="4233154"/>
            <a:ext cx="256019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Turismo</a:t>
            </a:r>
          </a:p>
          <a:p>
            <a:r>
              <a:rPr lang="es-ES" sz="1200" dirty="0" smtClean="0"/>
              <a:t>(</a:t>
            </a:r>
            <a:r>
              <a:rPr lang="es-ES" sz="1200" dirty="0" err="1" smtClean="0"/>
              <a:t>city</a:t>
            </a:r>
            <a:r>
              <a:rPr lang="es-ES" sz="1200" dirty="0" smtClean="0"/>
              <a:t>-break, catacumbas, etc. : estar extranjero a un lugar)</a:t>
            </a:r>
            <a:endParaRPr lang="es-ES" sz="12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580530" y="4316422"/>
            <a:ext cx="290968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Convivialidad</a:t>
            </a:r>
          </a:p>
          <a:p>
            <a:r>
              <a:rPr lang="es-ES" sz="1200" dirty="0" smtClean="0"/>
              <a:t>(vida activa, menos tiempo libre -&gt; </a:t>
            </a:r>
            <a:r>
              <a:rPr lang="es-ES" sz="1200" dirty="0" err="1" smtClean="0"/>
              <a:t>after-work</a:t>
            </a:r>
            <a:r>
              <a:rPr lang="es-ES" sz="1200" dirty="0" smtClean="0"/>
              <a:t>)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165588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8189" y="535486"/>
            <a:ext cx="7024744" cy="1575846"/>
          </a:xfrm>
        </p:spPr>
        <p:txBody>
          <a:bodyPr>
            <a:noAutofit/>
          </a:bodyPr>
          <a:lstStyle/>
          <a:p>
            <a:pPr algn="just"/>
            <a:r>
              <a:rPr lang="es-ES_tradnl" sz="2000" b="1" u="sng" dirty="0" smtClean="0"/>
              <a:t>II – El desplazamiento con pie en el sistema institucional de las movilidades nocturnas :</a:t>
            </a:r>
            <a:br>
              <a:rPr lang="es-ES_tradnl" sz="2000" b="1" u="sng" dirty="0" smtClean="0"/>
            </a:br>
            <a:r>
              <a:rPr lang="es-ES_tradnl" sz="2000" b="1" u="sng" dirty="0" smtClean="0"/>
              <a:t/>
            </a:r>
            <a:br>
              <a:rPr lang="es-ES_tradnl" sz="2000" b="1" u="sng" dirty="0" smtClean="0"/>
            </a:br>
            <a:r>
              <a:rPr lang="es-ES_tradnl" sz="1800" dirty="0" smtClean="0"/>
              <a:t>	</a:t>
            </a:r>
            <a:r>
              <a:rPr lang="es-ES_tradnl" sz="1800" dirty="0" smtClean="0">
                <a:solidFill>
                  <a:schemeClr val="tx1"/>
                </a:solidFill>
              </a:rPr>
              <a:t>1. El sistema institucional de las movilidades nocturnas</a:t>
            </a:r>
            <a:endParaRPr lang="es-ES_tradnl" sz="2000" dirty="0">
              <a:solidFill>
                <a:schemeClr val="tx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76198"/>
            <a:ext cx="2504021" cy="188526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87159"/>
            <a:ext cx="3158094" cy="157904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2045" y="2276196"/>
            <a:ext cx="2729116" cy="170089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6"/>
          <a:srcRect l="12468" r="16427"/>
          <a:stretch/>
        </p:blipFill>
        <p:spPr>
          <a:xfrm>
            <a:off x="6236906" y="4915909"/>
            <a:ext cx="3412027" cy="185029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7858" y="2276198"/>
            <a:ext cx="4893193" cy="4490008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504919" y="4207369"/>
            <a:ext cx="126994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100" dirty="0" smtClean="0"/>
              <a:t>Metro -Paris</a:t>
            </a:r>
          </a:p>
          <a:p>
            <a:endParaRPr lang="es-ES_tradnl" sz="1100" dirty="0" smtClean="0"/>
          </a:p>
          <a:p>
            <a:endParaRPr lang="es-ES_tradnl" sz="1100" dirty="0" smtClean="0"/>
          </a:p>
          <a:p>
            <a:endParaRPr lang="es-ES_tradnl" sz="1100" dirty="0" smtClean="0"/>
          </a:p>
          <a:p>
            <a:r>
              <a:rPr lang="es-ES_tradnl" sz="1100" dirty="0" smtClean="0"/>
              <a:t>Tren regional</a:t>
            </a:r>
            <a:endParaRPr lang="es-ES_tradnl" sz="1100" dirty="0"/>
          </a:p>
        </p:txBody>
      </p:sp>
      <p:sp>
        <p:nvSpPr>
          <p:cNvPr id="13" name="ZoneTexte 12"/>
          <p:cNvSpPr txBox="1"/>
          <p:nvPr/>
        </p:nvSpPr>
        <p:spPr>
          <a:xfrm>
            <a:off x="6821051" y="3991902"/>
            <a:ext cx="182376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1100" dirty="0" smtClean="0"/>
              <a:t>« </a:t>
            </a:r>
            <a:r>
              <a:rPr lang="es-ES_tradnl" sz="1100" dirty="0" err="1" smtClean="0"/>
              <a:t>Vélib</a:t>
            </a:r>
            <a:r>
              <a:rPr lang="es-ES_tradnl" sz="1100" dirty="0" smtClean="0"/>
              <a:t>’ » - Paris</a:t>
            </a:r>
          </a:p>
          <a:p>
            <a:pPr algn="r"/>
            <a:endParaRPr lang="es-ES_tradnl" sz="1100" dirty="0" smtClean="0"/>
          </a:p>
          <a:p>
            <a:pPr algn="r"/>
            <a:endParaRPr lang="es-ES_tradnl" sz="1100" dirty="0" smtClean="0"/>
          </a:p>
          <a:p>
            <a:pPr algn="r"/>
            <a:r>
              <a:rPr lang="es-ES_tradnl" sz="1100" dirty="0" smtClean="0"/>
              <a:t>« </a:t>
            </a:r>
            <a:r>
              <a:rPr lang="es-ES_tradnl" sz="1100" dirty="0" err="1" smtClean="0"/>
              <a:t>Noctilien</a:t>
            </a:r>
            <a:r>
              <a:rPr lang="es-ES_tradnl" sz="1100" dirty="0" smtClean="0"/>
              <a:t> » en la  aglomeración regional</a:t>
            </a:r>
            <a:endParaRPr lang="es-ES_tradnl" sz="1100" dirty="0"/>
          </a:p>
        </p:txBody>
      </p:sp>
    </p:spTree>
    <p:extLst>
      <p:ext uri="{BB962C8B-B14F-4D97-AF65-F5344CB8AC3E}">
        <p14:creationId xmlns:p14="http://schemas.microsoft.com/office/powerpoint/2010/main" val="274512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6698902"/>
              </p:ext>
            </p:extLst>
          </p:nvPr>
        </p:nvGraphicFramePr>
        <p:xfrm>
          <a:off x="509587" y="820211"/>
          <a:ext cx="8158162" cy="2677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8226789"/>
              </p:ext>
            </p:extLst>
          </p:nvPr>
        </p:nvGraphicFramePr>
        <p:xfrm>
          <a:off x="509586" y="3836429"/>
          <a:ext cx="8158163" cy="2735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10"/>
          <p:cNvSpPr/>
          <p:nvPr/>
        </p:nvSpPr>
        <p:spPr>
          <a:xfrm>
            <a:off x="2869299" y="1265436"/>
            <a:ext cx="55285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100" dirty="0" smtClean="0"/>
              <a:t>« Numero de personas entrando en una estación de metro en la ciudad de Paris, un sábado, 20h-21h », 2016, autor, Open Data RATP-</a:t>
            </a:r>
            <a:r>
              <a:rPr lang="es-ES_tradnl" sz="1100" dirty="0" err="1" smtClean="0"/>
              <a:t>Stif</a:t>
            </a:r>
            <a:endParaRPr lang="es-ES_tradnl" sz="1100" dirty="0"/>
          </a:p>
        </p:txBody>
      </p:sp>
      <p:sp>
        <p:nvSpPr>
          <p:cNvPr id="12" name="Rectangle 11"/>
          <p:cNvSpPr/>
          <p:nvPr/>
        </p:nvSpPr>
        <p:spPr>
          <a:xfrm>
            <a:off x="2914882" y="4118347"/>
            <a:ext cx="55285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100" dirty="0" smtClean="0"/>
              <a:t>« Numero de personas entrando en una estación de metro en la ciudad de Paris, un sábado, 00h-01h », 2016, autor, Open Data RATP-</a:t>
            </a:r>
            <a:r>
              <a:rPr lang="es-ES_tradnl" sz="1100" dirty="0" err="1" smtClean="0"/>
              <a:t>Stif</a:t>
            </a:r>
            <a:endParaRPr lang="es-ES_tradnl" sz="1100" dirty="0"/>
          </a:p>
        </p:txBody>
      </p:sp>
    </p:spTree>
    <p:extLst>
      <p:ext uri="{BB962C8B-B14F-4D97-AF65-F5344CB8AC3E}">
        <p14:creationId xmlns:p14="http://schemas.microsoft.com/office/powerpoint/2010/main" val="396782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8189" y="535486"/>
            <a:ext cx="7024744" cy="872068"/>
          </a:xfrm>
        </p:spPr>
        <p:txBody>
          <a:bodyPr>
            <a:noAutofit/>
          </a:bodyPr>
          <a:lstStyle/>
          <a:p>
            <a:pPr algn="just"/>
            <a:r>
              <a:rPr lang="fr-FR" sz="1800" dirty="0" smtClean="0"/>
              <a:t>	</a:t>
            </a:r>
            <a:br>
              <a:rPr lang="fr-FR" sz="1800" dirty="0" smtClean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>	</a:t>
            </a:r>
            <a:r>
              <a:rPr lang="fr-FR" sz="1800" dirty="0" smtClean="0">
                <a:solidFill>
                  <a:schemeClr val="tx1"/>
                </a:solidFill>
              </a:rPr>
              <a:t>2. </a:t>
            </a:r>
            <a:r>
              <a:rPr lang="es-ES_tradnl" sz="1800" dirty="0">
                <a:solidFill>
                  <a:schemeClr val="tx1"/>
                </a:solidFill>
              </a:rPr>
              <a:t>Las problemáticas del sistema institucional de las movilidades nocturnas</a:t>
            </a:r>
            <a:endParaRPr lang="fr-FR" sz="2000" dirty="0">
              <a:solidFill>
                <a:schemeClr val="tx1"/>
              </a:solidFill>
            </a:endParaRPr>
          </a:p>
        </p:txBody>
      </p:sp>
      <p:pic>
        <p:nvPicPr>
          <p:cNvPr id="14" name="Imag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143775" y="2682875"/>
            <a:ext cx="4494611" cy="401749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/>
          <a:srcRect l="7469" t="36209" r="34614" b="-22611"/>
          <a:stretch/>
        </p:blipFill>
        <p:spPr>
          <a:xfrm>
            <a:off x="5109692" y="1375804"/>
            <a:ext cx="3891433" cy="4286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21375" y="3619500"/>
            <a:ext cx="412750" cy="38100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vers la gauche 5"/>
          <p:cNvSpPr/>
          <p:nvPr/>
        </p:nvSpPr>
        <p:spPr>
          <a:xfrm flipV="1">
            <a:off x="4638387" y="3792217"/>
            <a:ext cx="1282988" cy="45719"/>
          </a:xfrm>
          <a:prstGeom prst="leftArrow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4889500" y="5108056"/>
            <a:ext cx="35728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100" dirty="0" smtClean="0"/>
              <a:t>« Un plano de « </a:t>
            </a:r>
            <a:r>
              <a:rPr lang="es-ES_tradnl" sz="1100" dirty="0" err="1" smtClean="0"/>
              <a:t>Noctilien</a:t>
            </a:r>
            <a:r>
              <a:rPr lang="es-ES_tradnl" sz="1100" dirty="0" smtClean="0"/>
              <a:t> » (bus durante la noche) ilegible y una falta de informaciones a propósito de las posibilidades en movilidades nocturnas », metro, Paris</a:t>
            </a:r>
            <a:endParaRPr lang="es-ES_tradnl" sz="1100" dirty="0"/>
          </a:p>
        </p:txBody>
      </p:sp>
    </p:spTree>
    <p:extLst>
      <p:ext uri="{BB962C8B-B14F-4D97-AF65-F5344CB8AC3E}">
        <p14:creationId xmlns:p14="http://schemas.microsoft.com/office/powerpoint/2010/main" val="2782742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8189" y="535486"/>
            <a:ext cx="7024744" cy="872068"/>
          </a:xfrm>
        </p:spPr>
        <p:txBody>
          <a:bodyPr>
            <a:noAutofit/>
          </a:bodyPr>
          <a:lstStyle/>
          <a:p>
            <a:pPr algn="just"/>
            <a:r>
              <a:rPr lang="es-ES_tradnl" sz="1800" dirty="0" smtClean="0"/>
              <a:t>	</a:t>
            </a:r>
            <a:br>
              <a:rPr lang="es-ES_tradnl" sz="1800" dirty="0" smtClean="0"/>
            </a:br>
            <a:r>
              <a:rPr lang="es-ES_tradnl" sz="1800" dirty="0" smtClean="0"/>
              <a:t/>
            </a:r>
            <a:br>
              <a:rPr lang="es-ES_tradnl" sz="1800" dirty="0" smtClean="0"/>
            </a:br>
            <a:r>
              <a:rPr lang="es-ES_tradnl" sz="1800" dirty="0" smtClean="0"/>
              <a:t>	</a:t>
            </a:r>
            <a:r>
              <a:rPr lang="es-ES_tradnl" sz="1800" dirty="0" smtClean="0">
                <a:solidFill>
                  <a:schemeClr val="tx1"/>
                </a:solidFill>
              </a:rPr>
              <a:t>3. Las proposiciones de las autoridades publicas</a:t>
            </a:r>
            <a:endParaRPr lang="es-ES_tradnl" sz="2000" dirty="0">
              <a:solidFill>
                <a:schemeClr val="tx1"/>
              </a:solidFill>
            </a:endParaRPr>
          </a:p>
        </p:txBody>
      </p:sp>
      <p:pic>
        <p:nvPicPr>
          <p:cNvPr id="8" name="Image 7"/>
          <p:cNvPicPr/>
          <p:nvPr/>
        </p:nvPicPr>
        <p:blipFill rotWithShape="1">
          <a:blip r:embed="rId3"/>
          <a:srcRect b="68371"/>
          <a:stretch/>
        </p:blipFill>
        <p:spPr bwMode="auto">
          <a:xfrm>
            <a:off x="612775" y="1614804"/>
            <a:ext cx="7912100" cy="12109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612775" y="2837930"/>
            <a:ext cx="79121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1100" dirty="0" smtClean="0"/>
              <a:t>« Intervención en el publico durante los « </a:t>
            </a:r>
            <a:r>
              <a:rPr lang="es-ES_tradnl" sz="1100" dirty="0" err="1" smtClean="0"/>
              <a:t>Etats</a:t>
            </a:r>
            <a:r>
              <a:rPr lang="es-ES_tradnl" sz="1100" dirty="0" smtClean="0"/>
              <a:t> </a:t>
            </a:r>
            <a:r>
              <a:rPr lang="es-ES_tradnl" sz="1100" dirty="0" err="1" smtClean="0"/>
              <a:t>généraux</a:t>
            </a:r>
            <a:r>
              <a:rPr lang="es-ES_tradnl" sz="1100" dirty="0" smtClean="0"/>
              <a:t> de la </a:t>
            </a:r>
            <a:r>
              <a:rPr lang="es-ES_tradnl" sz="1100" dirty="0" err="1" smtClean="0"/>
              <a:t>nuit</a:t>
            </a:r>
            <a:r>
              <a:rPr lang="es-ES_tradnl" sz="1100" dirty="0" smtClean="0"/>
              <a:t> », Paris, taller Movilidades nocturnas », 2010, Paris,  Actos</a:t>
            </a:r>
            <a:endParaRPr lang="es-ES_tradnl" sz="1100" dirty="0"/>
          </a:p>
        </p:txBody>
      </p:sp>
      <p:sp>
        <p:nvSpPr>
          <p:cNvPr id="3" name="ZoneTexte 2"/>
          <p:cNvSpPr txBox="1"/>
          <p:nvPr/>
        </p:nvSpPr>
        <p:spPr>
          <a:xfrm>
            <a:off x="841996" y="3460749"/>
            <a:ext cx="7413003" cy="3077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s-ES_tradnl" sz="1600" dirty="0" smtClean="0"/>
              <a:t>Ningún proposición a propósito de la caminata nocturna :</a:t>
            </a:r>
          </a:p>
          <a:p>
            <a:pPr marL="742950" lvl="1" indent="-285750">
              <a:buFont typeface="Arial"/>
              <a:buChar char="•"/>
            </a:pPr>
            <a:r>
              <a:rPr lang="es-ES_tradnl" sz="1600" dirty="0" smtClean="0"/>
              <a:t>Planos para el desplazamiento a pie ligaros con polaridades festivas? </a:t>
            </a:r>
          </a:p>
          <a:p>
            <a:pPr marL="742950" lvl="1" indent="-285750">
              <a:buFont typeface="Arial"/>
              <a:buChar char="•"/>
            </a:pPr>
            <a:r>
              <a:rPr lang="es-ES_tradnl" sz="1600" dirty="0" smtClean="0"/>
              <a:t>Caminos iluminados?</a:t>
            </a:r>
          </a:p>
          <a:p>
            <a:pPr marL="742950" lvl="1" indent="-285750">
              <a:buFont typeface="Arial"/>
              <a:buChar char="•"/>
            </a:pPr>
            <a:r>
              <a:rPr lang="es-ES_tradnl" sz="1600" dirty="0" smtClean="0"/>
              <a:t>Equipados confortable y seguro?</a:t>
            </a:r>
          </a:p>
          <a:p>
            <a:pPr lvl="1"/>
            <a:endParaRPr lang="es-ES_tradnl" sz="1600" dirty="0" smtClean="0"/>
          </a:p>
          <a:p>
            <a:pPr marL="285750" indent="-285750">
              <a:buFont typeface="Wingdings" charset="2"/>
              <a:buChar char="Ø"/>
            </a:pPr>
            <a:r>
              <a:rPr lang="es-ES_tradnl" sz="1600" dirty="0" smtClean="0"/>
              <a:t>Ningún deseo político para una ciudad 24h/24</a:t>
            </a:r>
          </a:p>
          <a:p>
            <a:pPr marL="285750" indent="-285750">
              <a:buFont typeface="Wingdings" charset="2"/>
              <a:buChar char="Ø"/>
            </a:pPr>
            <a:r>
              <a:rPr lang="es-ES_tradnl" sz="1600" dirty="0" smtClean="0"/>
              <a:t>Valorización del turismo nocturno y de las ofertas culturales que son legitimas para las autoridades publicas</a:t>
            </a:r>
          </a:p>
          <a:p>
            <a:pPr marL="285750" indent="-285750">
              <a:buFont typeface="Wingdings" charset="2"/>
              <a:buChar char="Ø"/>
            </a:pPr>
            <a:endParaRPr lang="es-ES_tradnl" sz="1600" dirty="0" smtClean="0"/>
          </a:p>
          <a:p>
            <a:pPr marL="285750" indent="-285750">
              <a:buFont typeface="Wingdings" charset="2"/>
              <a:buChar char="Ø"/>
            </a:pPr>
            <a:r>
              <a:rPr lang="es-ES_tradnl" sz="1600" dirty="0" smtClean="0"/>
              <a:t>Estigmatización de vagar de noche sin rumbo</a:t>
            </a:r>
          </a:p>
          <a:p>
            <a:endParaRPr lang="es-ES_tradnl" dirty="0"/>
          </a:p>
        </p:txBody>
      </p:sp>
      <p:sp>
        <p:nvSpPr>
          <p:cNvPr id="4" name="ZoneTexte 3"/>
          <p:cNvSpPr txBox="1"/>
          <p:nvPr/>
        </p:nvSpPr>
        <p:spPr>
          <a:xfrm>
            <a:off x="612775" y="1589149"/>
            <a:ext cx="7912100" cy="116955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1400" dirty="0" smtClean="0"/>
              <a:t>“Seria interesante de reflexionar a mejorar la caminata como un real red. Y, a propósito de la caminata durante la noche, expresé el deseo que la caminata nocturna, que hace miedo para cualquieras personas, sea desarrollado, sea con convivía y agradable (…) Se puede imaginar un sistema de sendas urbanas equipado que serian reconocible e iluminado, y no es solamente transporte pero también un trabajo sobre la ciudad”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168713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1239</TotalTime>
  <Words>683</Words>
  <Application>Microsoft Macintosh PowerPoint</Application>
  <PresentationFormat>Présentation à l'écran (4:3)</PresentationFormat>
  <Paragraphs>131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Austin</vt:lpstr>
      <vt:lpstr>UAM – Seminario internacional  “Los espacios del caminar en la ciudad”</vt:lpstr>
      <vt:lpstr>I – El noctambulismo esta condicionado con temporalidades y territoriales sociales   1. Los marcos de la temporalidad</vt:lpstr>
      <vt:lpstr>  2. Los marcos del territorio</vt:lpstr>
      <vt:lpstr>Présentation PowerPoint</vt:lpstr>
      <vt:lpstr>  3. Cuatro ideal-tipos : </vt:lpstr>
      <vt:lpstr>II – El desplazamiento con pie en el sistema institucional de las movilidades nocturnas :   1. El sistema institucional de las movilidades nocturnas</vt:lpstr>
      <vt:lpstr>Présentation PowerPoint</vt:lpstr>
      <vt:lpstr>    2. Las problemáticas del sistema institucional de las movilidades nocturnas</vt:lpstr>
      <vt:lpstr>    3. Las proposiciones de las autoridades publicas</vt:lpstr>
      <vt:lpstr>III – Entre el registro utilitario y el registro lúdico de deambulación de la caminata urbana nocturna:   </vt:lpstr>
      <vt:lpstr>   1. Los potenciales y frenos de la calle equipada, para la caminata nocturna: </vt:lpstr>
      <vt:lpstr>   2. Deambulación durante la noche </vt:lpstr>
      <vt:lpstr>   3. Un modelo de análisis </vt:lpstr>
      <vt:lpstr>   3. Un modelo de análisis </vt:lpstr>
      <vt:lpstr>   GRACIAS !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UAM – Séminaire international  “Los espacios del caminar en la ciudad”</dc:title>
  <dc:creator>Florian GUERIN</dc:creator>
  <cp:lastModifiedBy>Florian GUERIN</cp:lastModifiedBy>
  <cp:revision>47</cp:revision>
  <dcterms:created xsi:type="dcterms:W3CDTF">2016-04-10T15:35:10Z</dcterms:created>
  <dcterms:modified xsi:type="dcterms:W3CDTF">2016-04-12T04:22:18Z</dcterms:modified>
</cp:coreProperties>
</file>