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63" r:id="rId5"/>
    <p:sldId id="265" r:id="rId6"/>
    <p:sldId id="258" r:id="rId7"/>
    <p:sldId id="267" r:id="rId8"/>
    <p:sldId id="269" r:id="rId9"/>
    <p:sldId id="272" r:id="rId10"/>
    <p:sldId id="273" r:id="rId11"/>
    <p:sldId id="274" r:id="rId12"/>
    <p:sldId id="276" r:id="rId13"/>
    <p:sldId id="275" r:id="rId14"/>
    <p:sldId id="277" r:id="rId15"/>
    <p:sldId id="278" r:id="rId16"/>
    <p:sldId id="279" r:id="rId17"/>
    <p:sldId id="280" r:id="rId18"/>
    <p:sldId id="281" r:id="rId19"/>
    <p:sldId id="293" r:id="rId20"/>
    <p:sldId id="283" r:id="rId21"/>
    <p:sldId id="286" r:id="rId22"/>
    <p:sldId id="285" r:id="rId23"/>
    <p:sldId id="287" r:id="rId24"/>
    <p:sldId id="288" r:id="rId25"/>
    <p:sldId id="289" r:id="rId26"/>
    <p:sldId id="291" r:id="rId27"/>
    <p:sldId id="294" r:id="rId28"/>
    <p:sldId id="295" r:id="rId29"/>
    <p:sldId id="296"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94745" autoAdjust="0"/>
  </p:normalViewPr>
  <p:slideViewPr>
    <p:cSldViewPr snapToGrid="0" snapToObjects="1">
      <p:cViewPr varScale="1">
        <p:scale>
          <a:sx n="115" d="100"/>
          <a:sy n="115" d="100"/>
        </p:scale>
        <p:origin x="-7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r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fr-FR" smtClean="0"/>
              <a:t>Cliquez et modifiez le titre</a:t>
            </a:r>
            <a:endParaRPr kumimoji="0" lang="en-US"/>
          </a:p>
        </p:txBody>
      </p:sp>
      <p:sp>
        <p:nvSpPr>
          <p:cNvPr id="9" name="Sous-titr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0" name="Espace réservé de la date 9"/>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30/09/16</a:t>
            </a:fld>
            <a:endParaRPr lang="en-US"/>
          </a:p>
        </p:txBody>
      </p:sp>
      <p:sp>
        <p:nvSpPr>
          <p:cNvPr id="11" name="Espace réservé du numéro de diapositiv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Espace réservé du pied de page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8D92626-37D2-4832-BF7A-BC283494A20D}" type="datetimeFigureOut">
              <a:rPr lang="en-US" smtClean="0"/>
              <a:t>30/09/16</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lvl1pPr algn="l">
              <a:defRPr/>
            </a:lvl1pPr>
            <a:extLst/>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8D92626-37D2-4832-BF7A-BC283494A20D}" type="datetimeFigureOut">
              <a:rPr lang="en-US" smtClean="0"/>
              <a:t>30/09/16</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p:txBody>
          <a:bodyPr/>
          <a:lstStyle>
            <a:extLst/>
          </a:lstStyle>
          <a:p>
            <a:r>
              <a:rPr kumimoji="0" lang="fr-FR" smtClean="0"/>
              <a:t>Cliquez et modifiez le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8D92626-37D2-4832-BF7A-BC283494A20D}" type="datetimeFigureOut">
              <a:rPr lang="en-US" smtClean="0"/>
              <a:t>30/09/16</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fr-FR" smtClean="0"/>
              <a:t>Cliquez et modifiez le titre</a:t>
            </a:r>
            <a:endParaRPr kumimoji="0" lang="en-US"/>
          </a:p>
        </p:txBody>
      </p:sp>
      <p:sp>
        <p:nvSpPr>
          <p:cNvPr id="3" name="Espace réservé du texte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30/09/16</a:t>
            </a:fld>
            <a:endParaRPr lang="en-US"/>
          </a:p>
        </p:txBody>
      </p:sp>
      <p:sp>
        <p:nvSpPr>
          <p:cNvPr id="9" name="Espace réservé du numéro de diapositiv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Espace réservé du pied de page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et modifiez le titre</a:t>
            </a:r>
            <a:endParaRPr kumimoji="0" lang="en-US"/>
          </a:p>
        </p:txBody>
      </p:sp>
      <p:sp>
        <p:nvSpPr>
          <p:cNvPr id="3" name="Espace réservé du conten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8D92626-37D2-4832-BF7A-BC283494A20D}" type="datetimeFigureOut">
              <a:rPr lang="en-US" smtClean="0"/>
              <a:t>30/09/16</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re 1"/>
          <p:cNvSpPr>
            <a:spLocks noGrp="1"/>
          </p:cNvSpPr>
          <p:nvPr>
            <p:ph type="title"/>
          </p:nvPr>
        </p:nvSpPr>
        <p:spPr>
          <a:xfrm>
            <a:off x="457200" y="251948"/>
            <a:ext cx="8229600" cy="1143000"/>
          </a:xfrm>
        </p:spPr>
        <p:txBody>
          <a:bodyPr anchor="b"/>
          <a:lstStyle>
            <a:lvl1pPr>
              <a:defRPr/>
            </a:lvl1pPr>
            <a:extLst/>
          </a:lstStyle>
          <a:p>
            <a:r>
              <a:rPr kumimoji="0" lang="fr-FR" smtClean="0"/>
              <a:t>Cliquez et modifiez le titre</a:t>
            </a:r>
            <a:endParaRPr kumimoji="0" lang="en-US"/>
          </a:p>
        </p:txBody>
      </p:sp>
      <p:sp>
        <p:nvSpPr>
          <p:cNvPr id="3" name="Espace réservé du text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8D92626-37D2-4832-BF7A-BC283494A20D}" type="datetimeFigureOut">
              <a:rPr lang="en-US" smtClean="0"/>
              <a:t>30/09/16</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53218"/>
            <a:ext cx="8229600" cy="1143000"/>
          </a:xfrm>
        </p:spPr>
        <p:txBody>
          <a:bodyPr/>
          <a:lstStyle>
            <a:extLst/>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extLst/>
          </a:lstStyle>
          <a:p>
            <a:fld id="{48D92626-37D2-4832-BF7A-BC283494A20D}" type="datetimeFigureOut">
              <a:rPr lang="en-US" smtClean="0"/>
              <a:t>30/09/16</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48D92626-37D2-4832-BF7A-BC283494A20D}" type="datetimeFigureOut">
              <a:rPr lang="en-US" smtClean="0"/>
              <a:t>30/09/16</a:t>
            </a:fld>
            <a:endParaRPr lang="en-US"/>
          </a:p>
        </p:txBody>
      </p:sp>
      <p:sp>
        <p:nvSpPr>
          <p:cNvPr id="3" name="Espace réservé du pied de page 2"/>
          <p:cNvSpPr>
            <a:spLocks noGrp="1"/>
          </p:cNvSpPr>
          <p:nvPr>
            <p:ph type="ftr" sz="quarter" idx="11"/>
          </p:nvPr>
        </p:nvSpPr>
        <p:spPr/>
        <p:txBody>
          <a:bodyPr/>
          <a:lstStyle>
            <a:extLst/>
          </a:lstStyle>
          <a:p>
            <a:endParaRPr kumimoji="0" lang="en-US"/>
          </a:p>
        </p:txBody>
      </p:sp>
      <p:sp>
        <p:nvSpPr>
          <p:cNvPr id="4" name="Espace réservé du numéro de diapositive 3"/>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963136" y="304800"/>
            <a:ext cx="3931920" cy="762000"/>
          </a:xfrm>
        </p:spPr>
        <p:txBody>
          <a:bodyPr anchor="b"/>
          <a:lstStyle>
            <a:lvl1pPr marL="0" algn="r">
              <a:buNone/>
              <a:defRPr sz="2000" b="1"/>
            </a:lvl1pPr>
            <a:extLst/>
          </a:lstStyle>
          <a:p>
            <a:r>
              <a:rPr kumimoji="0" lang="fr-FR" smtClean="0"/>
              <a:t>Cliquez et modifiez le titre</a:t>
            </a:r>
            <a:endParaRPr kumimoji="0" lang="en-US"/>
          </a:p>
        </p:txBody>
      </p:sp>
      <p:sp>
        <p:nvSpPr>
          <p:cNvPr id="3" name="Espace réservé du texte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9" name="Espace réservé de la date 8"/>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30/09/16</a:t>
            </a:fld>
            <a:endParaRPr lang="en-US"/>
          </a:p>
        </p:txBody>
      </p:sp>
      <p:sp>
        <p:nvSpPr>
          <p:cNvPr id="10" name="Espace réservé du numéro de diapositiv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1" name="Espace réservé du pied de page 10"/>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040443" y="4724400"/>
            <a:ext cx="5486400" cy="664536"/>
          </a:xfrm>
        </p:spPr>
        <p:txBody>
          <a:bodyPr anchor="b"/>
          <a:lstStyle>
            <a:lvl1pPr marL="0" algn="r">
              <a:buNone/>
              <a:defRPr sz="2000" b="1"/>
            </a:lvl1pPr>
            <a:extLst/>
          </a:lstStyle>
          <a:p>
            <a:r>
              <a:rPr kumimoji="0" lang="fr-FR" smtClean="0"/>
              <a:t>Cliquez et modifiez le titre</a:t>
            </a:r>
            <a:endParaRPr kumimoji="0" lang="en-US"/>
          </a:p>
        </p:txBody>
      </p:sp>
      <p:sp>
        <p:nvSpPr>
          <p:cNvPr id="4" name="Espace réservé du texte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13" name="Espace réservé pour une imag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fr-FR" smtClean="0">
                <a:solidFill>
                  <a:schemeClr val="lt1"/>
                </a:solidFill>
                <a:latin typeface="+mn-lt"/>
                <a:ea typeface="+mn-ea"/>
                <a:cs typeface="+mn-cs"/>
              </a:rPr>
              <a:t>Faire glisser l'image vers l'espace réservé ou cliquer sur l'icône pour l'ajouter</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30/09/16</a:t>
            </a:fld>
            <a:endParaRPr lang="en-US"/>
          </a:p>
        </p:txBody>
      </p:sp>
      <p:sp>
        <p:nvSpPr>
          <p:cNvPr id="9" name="Espace réservé du numéro de diapositiv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Espace réservé du pied de page 9"/>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pied de pa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Espace réservé de la date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t>30/09/16</a:t>
            </a:fld>
            <a:endParaRPr lang="en-US" sz="1300" dirty="0">
              <a:solidFill>
                <a:schemeClr val="bg2">
                  <a:tint val="60000"/>
                  <a:satMod val="155000"/>
                </a:schemeClr>
              </a:solidFill>
            </a:endParaRPr>
          </a:p>
        </p:txBody>
      </p:sp>
      <p:sp>
        <p:nvSpPr>
          <p:cNvPr id="23" name="Espace réservé du numéro de diapositiv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
        <p:nvSpPr>
          <p:cNvPr id="22" name="Espace réservé du titre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89625" y="2773606"/>
            <a:ext cx="8229600" cy="2584441"/>
          </a:xfrm>
        </p:spPr>
        <p:txBody>
          <a:bodyPr>
            <a:normAutofit fontScale="90000"/>
          </a:bodyPr>
          <a:lstStyle/>
          <a:p>
            <a:r>
              <a:rPr lang="fr-FR" dirty="0" smtClean="0">
                <a:effectLst/>
              </a:rPr>
              <a:t/>
            </a:r>
            <a:br>
              <a:rPr lang="fr-FR" dirty="0" smtClean="0">
                <a:effectLst/>
              </a:rPr>
            </a:br>
            <a:r>
              <a:rPr lang="fr-FR" sz="4900" dirty="0" smtClean="0"/>
              <a:t>La mention du sexe sur les documents d’identité</a:t>
            </a:r>
            <a:br>
              <a:rPr lang="fr-FR" sz="4900" dirty="0" smtClean="0"/>
            </a:br>
            <a:r>
              <a:rPr lang="fr-FR" sz="4400" dirty="0" smtClean="0">
                <a:effectLst/>
              </a:rPr>
              <a:t>Par-delà une binarité obligatoire</a:t>
            </a:r>
            <a:r>
              <a:rPr lang="fr-FR" sz="4400" dirty="0" smtClean="0"/>
              <a:t> </a:t>
            </a:r>
            <a:r>
              <a:rPr lang="fr-FR" sz="4400" dirty="0"/>
              <a:t/>
            </a:r>
            <a:br>
              <a:rPr lang="fr-FR" sz="4400" dirty="0"/>
            </a:br>
            <a:endParaRPr lang="fr-FR" sz="4400" dirty="0"/>
          </a:p>
        </p:txBody>
      </p:sp>
      <p:sp>
        <p:nvSpPr>
          <p:cNvPr id="3" name="Sous-titre 2"/>
          <p:cNvSpPr>
            <a:spLocks noGrp="1"/>
          </p:cNvSpPr>
          <p:nvPr>
            <p:ph type="subTitle" idx="1"/>
          </p:nvPr>
        </p:nvSpPr>
        <p:spPr>
          <a:xfrm>
            <a:off x="2236964" y="4955968"/>
            <a:ext cx="6560234" cy="1752600"/>
          </a:xfrm>
        </p:spPr>
        <p:txBody>
          <a:bodyPr>
            <a:normAutofit/>
          </a:bodyPr>
          <a:lstStyle/>
          <a:p>
            <a:r>
              <a:rPr lang="fr-FR" sz="2400" i="1" dirty="0" smtClean="0"/>
              <a:t>Benjamin Moron-Puech</a:t>
            </a:r>
          </a:p>
          <a:p>
            <a:endParaRPr lang="fr-FR" sz="2400" i="1" dirty="0" smtClean="0"/>
          </a:p>
          <a:p>
            <a:r>
              <a:rPr lang="fr-FR" sz="2400" dirty="0" smtClean="0"/>
              <a:t>Chargé de recherche au CNRS</a:t>
            </a:r>
          </a:p>
          <a:p>
            <a:r>
              <a:rPr lang="fr-FR" sz="2400" dirty="0" smtClean="0"/>
              <a:t>IDEMEC – Université d’Aix-Marseille</a:t>
            </a:r>
            <a:endParaRPr lang="fr-FR" sz="2400" dirty="0"/>
          </a:p>
        </p:txBody>
      </p:sp>
      <p:sp>
        <p:nvSpPr>
          <p:cNvPr id="6" name="ZoneTexte 5"/>
          <p:cNvSpPr txBox="1"/>
          <p:nvPr/>
        </p:nvSpPr>
        <p:spPr>
          <a:xfrm>
            <a:off x="516819" y="403641"/>
            <a:ext cx="8446294" cy="2154436"/>
          </a:xfrm>
          <a:prstGeom prst="rect">
            <a:avLst/>
          </a:prstGeom>
          <a:noFill/>
        </p:spPr>
        <p:txBody>
          <a:bodyPr wrap="square" rtlCol="0">
            <a:spAutoFit/>
          </a:bodyPr>
          <a:lstStyle/>
          <a:p>
            <a:pPr algn="ctr"/>
            <a:r>
              <a:rPr lang="fr-FR" sz="3000" dirty="0" smtClean="0"/>
              <a:t>Journées d’étude </a:t>
            </a:r>
          </a:p>
          <a:p>
            <a:pPr algn="ctr"/>
            <a:r>
              <a:rPr lang="fr-FR" sz="3000" dirty="0" smtClean="0"/>
              <a:t>« </a:t>
            </a:r>
            <a:r>
              <a:rPr lang="fr-FR" sz="3000" dirty="0" smtClean="0"/>
              <a:t>Dimension </a:t>
            </a:r>
            <a:r>
              <a:rPr lang="fr-FR" sz="3000" dirty="0" smtClean="0"/>
              <a:t>sexuée de la vie </a:t>
            </a:r>
            <a:r>
              <a:rPr lang="fr-FR" sz="3000" dirty="0" smtClean="0"/>
              <a:t>sociale : </a:t>
            </a:r>
            <a:r>
              <a:rPr lang="fr-FR" sz="3200" dirty="0" smtClean="0"/>
              <a:t>État civil</a:t>
            </a:r>
            <a:r>
              <a:rPr lang="fr-FR" sz="3200" dirty="0" smtClean="0"/>
              <a:t>, genre et identité</a:t>
            </a:r>
            <a:r>
              <a:rPr lang="fr-FR" sz="3000" dirty="0" smtClean="0"/>
              <a:t> </a:t>
            </a:r>
            <a:r>
              <a:rPr lang="fr-FR" sz="3000" dirty="0" smtClean="0"/>
              <a:t>»</a:t>
            </a:r>
          </a:p>
          <a:p>
            <a:pPr algn="ctr"/>
            <a:endParaRPr lang="fr-FR" sz="2000" dirty="0" smtClean="0"/>
          </a:p>
          <a:p>
            <a:pPr algn="ctr"/>
            <a:r>
              <a:rPr lang="fr-FR" sz="2000" dirty="0" smtClean="0"/>
              <a:t>Marseille, Vieille Charité, 9-10 juin 2016</a:t>
            </a:r>
          </a:p>
        </p:txBody>
      </p:sp>
    </p:spTree>
    <p:extLst>
      <p:ext uri="{BB962C8B-B14F-4D97-AF65-F5344CB8AC3E}">
        <p14:creationId xmlns:p14="http://schemas.microsoft.com/office/powerpoint/2010/main" val="26377710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47271"/>
            <a:ext cx="8229600" cy="900863"/>
          </a:xfrm>
        </p:spPr>
        <p:txBody>
          <a:bodyPr/>
          <a:lstStyle/>
          <a:p>
            <a:r>
              <a:rPr lang="fr-FR" dirty="0" smtClean="0"/>
              <a:t>Mais comment déterminer la MNA ?</a:t>
            </a:r>
          </a:p>
          <a:p>
            <a:pPr lvl="1"/>
            <a:endParaRPr lang="fr-FR" dirty="0"/>
          </a:p>
        </p:txBody>
      </p:sp>
      <p:sp>
        <p:nvSpPr>
          <p:cNvPr id="5" name="Espace réservé du contenu 2"/>
          <p:cNvSpPr txBox="1">
            <a:spLocks/>
          </p:cNvSpPr>
          <p:nvPr/>
        </p:nvSpPr>
        <p:spPr>
          <a:xfrm>
            <a:off x="575330" y="2417470"/>
            <a:ext cx="4046506" cy="3593195"/>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r>
              <a:rPr lang="fr-FR" sz="2600" dirty="0" smtClean="0"/>
              <a:t>L’importance du droit pour l’individu</a:t>
            </a:r>
          </a:p>
          <a:p>
            <a:endParaRPr lang="fr-FR" sz="2600" dirty="0"/>
          </a:p>
          <a:p>
            <a:r>
              <a:rPr lang="fr-FR" sz="2600" dirty="0" smtClean="0"/>
              <a:t>La nature de l’ingérence</a:t>
            </a:r>
          </a:p>
          <a:p>
            <a:endParaRPr lang="fr-FR" sz="2600" dirty="0"/>
          </a:p>
          <a:p>
            <a:r>
              <a:rPr lang="fr-FR" sz="2600" dirty="0" smtClean="0"/>
              <a:t>La finalité de l’ingérence</a:t>
            </a:r>
          </a:p>
          <a:p>
            <a:endParaRPr lang="fr-FR" sz="2600" dirty="0"/>
          </a:p>
          <a:p>
            <a:endParaRPr lang="fr-FR" sz="2600" dirty="0" smtClean="0"/>
          </a:p>
          <a:p>
            <a:pPr lvl="1"/>
            <a:endParaRPr lang="fr-FR" dirty="0"/>
          </a:p>
        </p:txBody>
      </p:sp>
      <p:sp>
        <p:nvSpPr>
          <p:cNvPr id="6" name="Espace réservé du contenu 2"/>
          <p:cNvSpPr txBox="1">
            <a:spLocks/>
          </p:cNvSpPr>
          <p:nvPr/>
        </p:nvSpPr>
        <p:spPr>
          <a:xfrm>
            <a:off x="4343369" y="1358678"/>
            <a:ext cx="2299351" cy="5331333"/>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lvl="1"/>
            <a:endParaRPr lang="fr-FR" dirty="0"/>
          </a:p>
        </p:txBody>
      </p:sp>
      <p:sp>
        <p:nvSpPr>
          <p:cNvPr id="7" name="Espace réservé du contenu 2"/>
          <p:cNvSpPr txBox="1">
            <a:spLocks/>
          </p:cNvSpPr>
          <p:nvPr/>
        </p:nvSpPr>
        <p:spPr>
          <a:xfrm>
            <a:off x="5237773" y="1358678"/>
            <a:ext cx="3449027" cy="5331333"/>
          </a:xfrm>
          <a:prstGeom prst="rect">
            <a:avLst/>
          </a:prstGeom>
        </p:spPr>
        <p:txBody>
          <a:bodyPr anchor="ctr" anchorCtr="1">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lvl="1" algn="ctr"/>
            <a:r>
              <a:rPr lang="fr-FR" sz="3400" dirty="0" smtClean="0"/>
              <a:t>Consensus</a:t>
            </a:r>
            <a:endParaRPr lang="fr-FR" sz="3400" dirty="0"/>
          </a:p>
        </p:txBody>
      </p:sp>
      <p:sp>
        <p:nvSpPr>
          <p:cNvPr id="10" name="Rectangle 9"/>
          <p:cNvSpPr/>
          <p:nvPr/>
        </p:nvSpPr>
        <p:spPr>
          <a:xfrm>
            <a:off x="3754980" y="3374473"/>
            <a:ext cx="868948" cy="1323439"/>
          </a:xfrm>
          <a:prstGeom prst="rect">
            <a:avLst/>
          </a:prstGeom>
        </p:spPr>
        <p:txBody>
          <a:bodyPr wrap="none">
            <a:spAutoFit/>
          </a:bodyPr>
          <a:lstStyle/>
          <a:p>
            <a:pPr marL="411480" lvl="1" algn="ctr"/>
            <a:r>
              <a:rPr lang="fr-FR" sz="8000" dirty="0">
                <a:solidFill>
                  <a:prstClr val="white"/>
                </a:solidFill>
              </a:rPr>
              <a:t>+</a:t>
            </a:r>
          </a:p>
        </p:txBody>
      </p:sp>
      <p:sp>
        <p:nvSpPr>
          <p:cNvPr id="11" name="Titre 1"/>
          <p:cNvSpPr>
            <a:spLocks noGrp="1"/>
          </p:cNvSpPr>
          <p:nvPr>
            <p:ph type="title"/>
          </p:nvPr>
        </p:nvSpPr>
        <p:spPr>
          <a:xfrm>
            <a:off x="457200" y="-117384"/>
            <a:ext cx="8229600" cy="1143000"/>
          </a:xfrm>
        </p:spPr>
        <p:txBody>
          <a:bodyPr/>
          <a:lstStyle/>
          <a:p>
            <a:r>
              <a:rPr lang="fr-FR" dirty="0"/>
              <a:t>L’article 8 de la CSDHLF</a:t>
            </a:r>
          </a:p>
        </p:txBody>
      </p:sp>
    </p:spTree>
    <p:extLst>
      <p:ext uri="{BB962C8B-B14F-4D97-AF65-F5344CB8AC3E}">
        <p14:creationId xmlns:p14="http://schemas.microsoft.com/office/powerpoint/2010/main" val="3473100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nodePh="1">
                                  <p:stCondLst>
                                    <p:cond delay="0"/>
                                  </p:stCondLst>
                                  <p:endCondLst>
                                    <p:cond evt="begin" delay="0">
                                      <p:tn val="16"/>
                                    </p:cond>
                                  </p:end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p:cTn id="18"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9"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0" dur="10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build="allAtOnce"/>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r>
              <a:rPr lang="fr-FR" dirty="0" smtClean="0"/>
              <a:t>I. </a:t>
            </a:r>
            <a:r>
              <a:rPr lang="fr-FR" dirty="0"/>
              <a:t>L’article 8 et la binarité du sexe sur </a:t>
            </a:r>
            <a:r>
              <a:rPr lang="fr-FR" dirty="0" smtClean="0"/>
              <a:t>le registre </a:t>
            </a:r>
            <a:r>
              <a:rPr lang="fr-FR" dirty="0"/>
              <a:t>d’état civil </a:t>
            </a:r>
            <a:endParaRPr lang="fr-FR" dirty="0" smtClean="0"/>
          </a:p>
          <a:p>
            <a:endParaRPr lang="fr-FR" dirty="0" smtClean="0"/>
          </a:p>
          <a:p>
            <a:r>
              <a:rPr lang="fr-FR" dirty="0" smtClean="0"/>
              <a:t>II.</a:t>
            </a:r>
            <a:r>
              <a:rPr lang="fr-FR" dirty="0"/>
              <a:t> L’article 8 et la mention obligatoire du sexe sur les titres </a:t>
            </a:r>
            <a:r>
              <a:rPr lang="fr-FR" dirty="0" smtClean="0"/>
              <a:t>légaux d’identité </a:t>
            </a:r>
            <a:endParaRPr lang="fr-FR" dirty="0"/>
          </a:p>
        </p:txBody>
      </p:sp>
    </p:spTree>
    <p:extLst>
      <p:ext uri="{BB962C8B-B14F-4D97-AF65-F5344CB8AC3E}">
        <p14:creationId xmlns:p14="http://schemas.microsoft.com/office/powerpoint/2010/main" val="30804257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3535"/>
            <a:ext cx="8229600" cy="5771905"/>
          </a:xfrm>
        </p:spPr>
        <p:txBody>
          <a:bodyPr anchor="ctr" anchorCtr="1">
            <a:normAutofit/>
          </a:bodyPr>
          <a:lstStyle/>
          <a:p>
            <a:pPr algn="ctr"/>
            <a:r>
              <a:rPr lang="fr-FR" dirty="0"/>
              <a:t>I. </a:t>
            </a:r>
            <a:r>
              <a:rPr lang="fr-FR" dirty="0" smtClean="0"/>
              <a:t/>
            </a:r>
            <a:br>
              <a:rPr lang="fr-FR" dirty="0" smtClean="0"/>
            </a:br>
            <a:r>
              <a:rPr lang="fr-FR" dirty="0" smtClean="0"/>
              <a:t/>
            </a:r>
            <a:br>
              <a:rPr lang="fr-FR" dirty="0" smtClean="0"/>
            </a:br>
            <a:r>
              <a:rPr lang="fr-FR" dirty="0" smtClean="0"/>
              <a:t/>
            </a:r>
            <a:br>
              <a:rPr lang="fr-FR" dirty="0" smtClean="0"/>
            </a:br>
            <a:r>
              <a:rPr lang="fr-FR" dirty="0" smtClean="0"/>
              <a:t>L’article </a:t>
            </a:r>
            <a:r>
              <a:rPr lang="fr-FR" dirty="0"/>
              <a:t>8 et la binarité du sexe sur le registre d’état civil </a:t>
            </a:r>
            <a:br>
              <a:rPr lang="fr-FR" dirty="0"/>
            </a:br>
            <a:endParaRPr lang="fr-FR" dirty="0"/>
          </a:p>
        </p:txBody>
      </p:sp>
    </p:spTree>
    <p:extLst>
      <p:ext uri="{BB962C8B-B14F-4D97-AF65-F5344CB8AC3E}">
        <p14:creationId xmlns:p14="http://schemas.microsoft.com/office/powerpoint/2010/main" val="38453966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 L’article 8 et la binarité du </a:t>
            </a:r>
            <a:r>
              <a:rPr lang="fr-FR" dirty="0" smtClean="0"/>
              <a:t>sexe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Une atteinte à la vie privée</a:t>
            </a:r>
          </a:p>
          <a:p>
            <a:pPr marL="0" indent="0">
              <a:buNone/>
            </a:pPr>
            <a:endParaRPr lang="fr-FR" dirty="0" smtClean="0"/>
          </a:p>
          <a:p>
            <a:pPr lvl="1"/>
            <a:r>
              <a:rPr lang="fr-FR" dirty="0" smtClean="0"/>
              <a:t>Pour nombre de personnes intersexuées (&lt; 12 000)</a:t>
            </a:r>
          </a:p>
          <a:p>
            <a:pPr lvl="1"/>
            <a:endParaRPr lang="fr-FR" dirty="0" smtClean="0"/>
          </a:p>
          <a:p>
            <a:pPr marL="594360" lvl="2" indent="0">
              <a:buNone/>
            </a:pPr>
            <a:r>
              <a:rPr lang="fr-FR" dirty="0" smtClean="0"/>
              <a:t>	Déclaration de Malte, déc. 2013</a:t>
            </a:r>
          </a:p>
          <a:p>
            <a:pPr marL="594360" lvl="2" indent="0">
              <a:buNone/>
            </a:pPr>
            <a:endParaRPr lang="fr-FR" i="1" dirty="0" smtClean="0"/>
          </a:p>
          <a:p>
            <a:pPr marL="594360" lvl="2" indent="0">
              <a:buNone/>
            </a:pPr>
            <a:r>
              <a:rPr lang="fr-FR" sz="2000" i="1" dirty="0" smtClean="0"/>
              <a:t>« </a:t>
            </a:r>
            <a:r>
              <a:rPr lang="fr-FR" sz="2000" i="1" dirty="0"/>
              <a:t>T</a:t>
            </a:r>
            <a:r>
              <a:rPr lang="fr-FR" sz="2000" i="1" dirty="0" smtClean="0"/>
              <a:t>ous les adultes et mineurs capables devraient pouvoir choisir entre femme (F) et homme (M), non binaire ou plusieurs options »</a:t>
            </a:r>
            <a:r>
              <a:rPr lang="fr-FR" dirty="0"/>
              <a:t>  </a:t>
            </a:r>
            <a:endParaRPr lang="fr-FR" dirty="0" smtClean="0"/>
          </a:p>
          <a:p>
            <a:pPr marL="594360" lvl="2" indent="0">
              <a:buNone/>
            </a:pPr>
            <a:endParaRPr lang="fr-FR" dirty="0"/>
          </a:p>
          <a:p>
            <a:pPr lvl="1"/>
            <a:r>
              <a:rPr lang="fr-FR" dirty="0" smtClean="0"/>
              <a:t>Pour certaines </a:t>
            </a:r>
            <a:r>
              <a:rPr lang="fr-FR" dirty="0"/>
              <a:t>personnes </a:t>
            </a:r>
            <a:r>
              <a:rPr lang="fr-FR" dirty="0" err="1" smtClean="0"/>
              <a:t>transsexuées</a:t>
            </a:r>
            <a:r>
              <a:rPr lang="fr-FR" dirty="0" smtClean="0"/>
              <a:t> (&gt; 15 000)</a:t>
            </a:r>
          </a:p>
          <a:p>
            <a:pPr lvl="1"/>
            <a:endParaRPr lang="fr-FR" dirty="0"/>
          </a:p>
          <a:p>
            <a:pPr marL="411480" lvl="1" indent="0">
              <a:buNone/>
            </a:pPr>
            <a:r>
              <a:rPr lang="fr-FR" sz="2300" dirty="0" smtClean="0"/>
              <a:t>	Affaire Norrie May-</a:t>
            </a:r>
            <a:r>
              <a:rPr lang="fr-FR" sz="2300" dirty="0" err="1" smtClean="0"/>
              <a:t>Welby</a:t>
            </a:r>
            <a:r>
              <a:rPr lang="fr-FR" sz="2300" dirty="0" smtClean="0"/>
              <a:t> (Australie)</a:t>
            </a:r>
            <a:endParaRPr lang="fr-FR" sz="2300" dirty="0"/>
          </a:p>
          <a:p>
            <a:pPr lvl="1"/>
            <a:endParaRPr lang="fr-FR" dirty="0"/>
          </a:p>
        </p:txBody>
      </p:sp>
    </p:spTree>
    <p:extLst>
      <p:ext uri="{BB962C8B-B14F-4D97-AF65-F5344CB8AC3E}">
        <p14:creationId xmlns:p14="http://schemas.microsoft.com/office/powerpoint/2010/main" val="123306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Une atteinte illicite ?</a:t>
            </a:r>
            <a:endParaRPr lang="fr-FR" dirty="0"/>
          </a:p>
          <a:p>
            <a:pPr lvl="1"/>
            <a:r>
              <a:rPr lang="fr-FR" dirty="0" smtClean="0"/>
              <a:t>Un précédent : l’affaire du « sexe neutre »</a:t>
            </a:r>
          </a:p>
          <a:p>
            <a:pPr marL="630936" lvl="2" indent="0">
              <a:buNone/>
            </a:pPr>
            <a:r>
              <a:rPr lang="fr-FR" dirty="0" smtClean="0"/>
              <a:t>(TGI Tours, 2 août 2015 et CA Orléans, 22 mars 2016)</a:t>
            </a:r>
          </a:p>
          <a:p>
            <a:pPr marL="630936" lvl="2" indent="0">
              <a:buNone/>
            </a:pPr>
            <a:endParaRPr lang="fr-FR" dirty="0" smtClean="0"/>
          </a:p>
          <a:p>
            <a:pPr marL="630936" lvl="2" indent="0">
              <a:buNone/>
            </a:pPr>
            <a:r>
              <a:rPr lang="fr-FR" dirty="0" smtClean="0"/>
              <a:t>2 éléments à retenir :</a:t>
            </a:r>
          </a:p>
          <a:p>
            <a:pPr lvl="3"/>
            <a:r>
              <a:rPr lang="fr-FR" dirty="0" smtClean="0"/>
              <a:t>Sexe non binaire</a:t>
            </a:r>
          </a:p>
          <a:p>
            <a:pPr lvl="3"/>
            <a:r>
              <a:rPr lang="fr-FR" dirty="0" smtClean="0"/>
              <a:t>Débat sur l’intitulé de la mention : « neutre » ou néant ?</a:t>
            </a:r>
          </a:p>
          <a:p>
            <a:pPr lvl="3"/>
            <a:endParaRPr lang="fr-FR" dirty="0" smtClean="0"/>
          </a:p>
          <a:p>
            <a:pPr lvl="1"/>
            <a:r>
              <a:rPr lang="fr-FR" dirty="0" smtClean="0"/>
              <a:t>Qu’en penser ?</a:t>
            </a:r>
          </a:p>
          <a:p>
            <a:pPr lvl="2"/>
            <a:r>
              <a:rPr lang="fr-FR" dirty="0" smtClean="0"/>
              <a:t>Atteinte est-elle </a:t>
            </a:r>
            <a:r>
              <a:rPr lang="fr-FR" b="1" dirty="0" smtClean="0"/>
              <a:t>nécessaire dans une société démocratique ?</a:t>
            </a:r>
            <a:endParaRPr lang="fr-FR" b="1" dirty="0"/>
          </a:p>
        </p:txBody>
      </p:sp>
      <p:sp>
        <p:nvSpPr>
          <p:cNvPr id="4" name="Titre 1"/>
          <p:cNvSpPr>
            <a:spLocks noGrp="1"/>
          </p:cNvSpPr>
          <p:nvPr>
            <p:ph type="title"/>
          </p:nvPr>
        </p:nvSpPr>
        <p:spPr/>
        <p:txBody>
          <a:bodyPr>
            <a:normAutofit fontScale="90000"/>
          </a:bodyPr>
          <a:lstStyle/>
          <a:p>
            <a:r>
              <a:rPr lang="fr-FR" dirty="0"/>
              <a:t>I. L’article 8 et la binarité du </a:t>
            </a:r>
            <a:r>
              <a:rPr lang="fr-FR" dirty="0" smtClean="0"/>
              <a:t>sexe</a:t>
            </a:r>
            <a:endParaRPr lang="fr-FR" dirty="0"/>
          </a:p>
        </p:txBody>
      </p:sp>
    </p:spTree>
    <p:extLst>
      <p:ext uri="{BB962C8B-B14F-4D97-AF65-F5344CB8AC3E}">
        <p14:creationId xmlns:p14="http://schemas.microsoft.com/office/powerpoint/2010/main" val="657532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 Les intérêts en présence</a:t>
            </a:r>
            <a:endParaRPr lang="fr-FR" dirty="0"/>
          </a:p>
        </p:txBody>
      </p:sp>
      <p:sp>
        <p:nvSpPr>
          <p:cNvPr id="3" name="Espace réservé du contenu 2"/>
          <p:cNvSpPr>
            <a:spLocks noGrp="1"/>
          </p:cNvSpPr>
          <p:nvPr>
            <p:ph idx="1"/>
          </p:nvPr>
        </p:nvSpPr>
        <p:spPr/>
        <p:txBody>
          <a:bodyPr/>
          <a:lstStyle/>
          <a:p>
            <a:pPr marL="0" indent="0">
              <a:buNone/>
            </a:pPr>
            <a:r>
              <a:rPr lang="fr-FR" sz="3600" u="sng" dirty="0" smtClean="0"/>
              <a:t>Intérêt des personnes concernées</a:t>
            </a:r>
          </a:p>
          <a:p>
            <a:pPr lvl="1"/>
            <a:endParaRPr lang="fr-FR" dirty="0" smtClean="0"/>
          </a:p>
          <a:p>
            <a:r>
              <a:rPr lang="fr-FR" dirty="0" smtClean="0"/>
              <a:t>Avantages :</a:t>
            </a:r>
          </a:p>
          <a:p>
            <a:pPr lvl="1"/>
            <a:r>
              <a:rPr lang="fr-FR" dirty="0" smtClean="0"/>
              <a:t>Moins de discrimination</a:t>
            </a:r>
          </a:p>
          <a:p>
            <a:pPr lvl="1"/>
            <a:r>
              <a:rPr lang="fr-FR" dirty="0" smtClean="0"/>
              <a:t>Moins de souffrances </a:t>
            </a:r>
          </a:p>
          <a:p>
            <a:pPr lvl="2"/>
            <a:r>
              <a:rPr lang="fr-FR" dirty="0" smtClean="0"/>
              <a:t>Souffrances physiques</a:t>
            </a:r>
          </a:p>
          <a:p>
            <a:pPr lvl="2"/>
            <a:r>
              <a:rPr lang="fr-FR" dirty="0" smtClean="0"/>
              <a:t>Souffrances psychiques</a:t>
            </a:r>
          </a:p>
          <a:p>
            <a:pPr lvl="2"/>
            <a:endParaRPr lang="fr-FR" dirty="0" smtClean="0"/>
          </a:p>
          <a:p>
            <a:r>
              <a:rPr lang="fr-FR" dirty="0" smtClean="0"/>
              <a:t>Inconvénient : discriminations ? </a:t>
            </a:r>
          </a:p>
        </p:txBody>
      </p:sp>
      <p:sp>
        <p:nvSpPr>
          <p:cNvPr id="5" name="ZoneTexte 4"/>
          <p:cNvSpPr txBox="1"/>
          <p:nvPr/>
        </p:nvSpPr>
        <p:spPr>
          <a:xfrm>
            <a:off x="6910605" y="5245699"/>
            <a:ext cx="1402794" cy="584776"/>
          </a:xfrm>
          <a:prstGeom prst="rect">
            <a:avLst/>
          </a:prstGeom>
          <a:noFill/>
        </p:spPr>
        <p:txBody>
          <a:bodyPr wrap="square" rtlCol="0">
            <a:spAutoFit/>
          </a:bodyPr>
          <a:lstStyle/>
          <a:p>
            <a:r>
              <a:rPr lang="fr-FR" sz="3200" dirty="0" smtClean="0"/>
              <a:t>Non</a:t>
            </a:r>
            <a:endParaRPr lang="fr-FR" sz="3200" dirty="0"/>
          </a:p>
        </p:txBody>
      </p:sp>
    </p:spTree>
    <p:extLst>
      <p:ext uri="{BB962C8B-B14F-4D97-AF65-F5344CB8AC3E}">
        <p14:creationId xmlns:p14="http://schemas.microsoft.com/office/powerpoint/2010/main" val="417606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 Les intérêts en présence</a:t>
            </a:r>
            <a:endParaRPr lang="fr-FR" dirty="0">
              <a:solidFill>
                <a:schemeClr val="tx1"/>
              </a:solidFill>
            </a:endParaRPr>
          </a:p>
        </p:txBody>
      </p:sp>
      <p:sp>
        <p:nvSpPr>
          <p:cNvPr id="3" name="Espace réservé du contenu 2"/>
          <p:cNvSpPr>
            <a:spLocks noGrp="1"/>
          </p:cNvSpPr>
          <p:nvPr>
            <p:ph idx="1"/>
          </p:nvPr>
        </p:nvSpPr>
        <p:spPr/>
        <p:txBody>
          <a:bodyPr>
            <a:normAutofit lnSpcReduction="10000"/>
          </a:bodyPr>
          <a:lstStyle/>
          <a:p>
            <a:pPr marL="0" indent="0">
              <a:buNone/>
            </a:pPr>
            <a:r>
              <a:rPr lang="fr-FR" sz="3600" u="sng" dirty="0" smtClean="0"/>
              <a:t>Intérêts des tiers</a:t>
            </a:r>
          </a:p>
          <a:p>
            <a:endParaRPr lang="fr-FR" dirty="0" smtClean="0"/>
          </a:p>
          <a:p>
            <a:r>
              <a:rPr lang="fr-FR" dirty="0" smtClean="0"/>
              <a:t>Avantage pour faciliter l’identification</a:t>
            </a:r>
          </a:p>
          <a:p>
            <a:endParaRPr lang="fr-FR" dirty="0" smtClean="0"/>
          </a:p>
          <a:p>
            <a:r>
              <a:rPr lang="fr-FR" dirty="0" smtClean="0"/>
              <a:t>Inconvénients :</a:t>
            </a:r>
          </a:p>
          <a:p>
            <a:pPr lvl="1"/>
            <a:r>
              <a:rPr lang="fr-FR" dirty="0" smtClean="0"/>
              <a:t>Coût du changement ?</a:t>
            </a:r>
          </a:p>
          <a:p>
            <a:pPr lvl="1"/>
            <a:r>
              <a:rPr lang="fr-FR" dirty="0" smtClean="0"/>
              <a:t>Perturbation des règles de droit sexuée ?</a:t>
            </a:r>
          </a:p>
          <a:p>
            <a:pPr lvl="2"/>
            <a:r>
              <a:rPr lang="fr-FR" dirty="0" smtClean="0"/>
              <a:t>Règles sur la filiation ?</a:t>
            </a:r>
          </a:p>
          <a:p>
            <a:pPr lvl="2"/>
            <a:r>
              <a:rPr lang="fr-FR" dirty="0" smtClean="0"/>
              <a:t>Règles sur la discrimination positive ?</a:t>
            </a:r>
          </a:p>
          <a:p>
            <a:pPr lvl="2"/>
            <a:r>
              <a:rPr lang="fr-FR" dirty="0" smtClean="0"/>
              <a:t>Règles imposant la séparation des sexes  ?</a:t>
            </a:r>
          </a:p>
        </p:txBody>
      </p:sp>
      <p:sp>
        <p:nvSpPr>
          <p:cNvPr id="4" name="ZoneTexte 3"/>
          <p:cNvSpPr txBox="1"/>
          <p:nvPr/>
        </p:nvSpPr>
        <p:spPr>
          <a:xfrm>
            <a:off x="4459385" y="4732161"/>
            <a:ext cx="723546" cy="446276"/>
          </a:xfrm>
          <a:prstGeom prst="rect">
            <a:avLst/>
          </a:prstGeom>
          <a:noFill/>
        </p:spPr>
        <p:txBody>
          <a:bodyPr wrap="square" rtlCol="0">
            <a:spAutoFit/>
          </a:bodyPr>
          <a:lstStyle/>
          <a:p>
            <a:r>
              <a:rPr lang="fr-FR" sz="2300" dirty="0" smtClean="0"/>
              <a:t>Non</a:t>
            </a:r>
            <a:endParaRPr lang="fr-FR" sz="2300" dirty="0"/>
          </a:p>
        </p:txBody>
      </p:sp>
      <p:sp>
        <p:nvSpPr>
          <p:cNvPr id="5" name="ZoneTexte 4"/>
          <p:cNvSpPr txBox="1"/>
          <p:nvPr/>
        </p:nvSpPr>
        <p:spPr>
          <a:xfrm>
            <a:off x="7210649" y="5485335"/>
            <a:ext cx="2066252" cy="446276"/>
          </a:xfrm>
          <a:prstGeom prst="rect">
            <a:avLst/>
          </a:prstGeom>
          <a:noFill/>
        </p:spPr>
        <p:txBody>
          <a:bodyPr wrap="square" rtlCol="0">
            <a:spAutoFit/>
          </a:bodyPr>
          <a:lstStyle/>
          <a:p>
            <a:r>
              <a:rPr lang="fr-FR" sz="2300" dirty="0" smtClean="0"/>
              <a:t>Très faible</a:t>
            </a:r>
            <a:endParaRPr lang="fr-FR" sz="2300" dirty="0"/>
          </a:p>
        </p:txBody>
      </p:sp>
      <p:sp>
        <p:nvSpPr>
          <p:cNvPr id="6" name="ZoneTexte 5"/>
          <p:cNvSpPr txBox="1"/>
          <p:nvPr/>
        </p:nvSpPr>
        <p:spPr>
          <a:xfrm>
            <a:off x="4633939" y="3918298"/>
            <a:ext cx="1612189" cy="492443"/>
          </a:xfrm>
          <a:prstGeom prst="rect">
            <a:avLst/>
          </a:prstGeom>
          <a:noFill/>
        </p:spPr>
        <p:txBody>
          <a:bodyPr wrap="square" rtlCol="0">
            <a:spAutoFit/>
          </a:bodyPr>
          <a:lstStyle/>
          <a:p>
            <a:r>
              <a:rPr lang="fr-FR" sz="2600" dirty="0" smtClean="0"/>
              <a:t>Faible</a:t>
            </a:r>
            <a:endParaRPr lang="fr-FR" sz="2600" dirty="0"/>
          </a:p>
        </p:txBody>
      </p:sp>
      <p:sp>
        <p:nvSpPr>
          <p:cNvPr id="7" name="ZoneTexte 6"/>
          <p:cNvSpPr txBox="1"/>
          <p:nvPr/>
        </p:nvSpPr>
        <p:spPr>
          <a:xfrm>
            <a:off x="6487103" y="5107699"/>
            <a:ext cx="723546" cy="446276"/>
          </a:xfrm>
          <a:prstGeom prst="rect">
            <a:avLst/>
          </a:prstGeom>
          <a:noFill/>
        </p:spPr>
        <p:txBody>
          <a:bodyPr wrap="square" rtlCol="0">
            <a:spAutoFit/>
          </a:bodyPr>
          <a:lstStyle/>
          <a:p>
            <a:r>
              <a:rPr lang="fr-FR" sz="2300" dirty="0" smtClean="0"/>
              <a:t>Non</a:t>
            </a:r>
            <a:endParaRPr lang="fr-FR" sz="2300" dirty="0"/>
          </a:p>
        </p:txBody>
      </p:sp>
    </p:spTree>
    <p:extLst>
      <p:ext uri="{BB962C8B-B14F-4D97-AF65-F5344CB8AC3E}">
        <p14:creationId xmlns:p14="http://schemas.microsoft.com/office/powerpoint/2010/main" val="1870226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1552"/>
            <a:ext cx="8229600" cy="1143000"/>
          </a:xfrm>
        </p:spPr>
        <p:txBody>
          <a:bodyPr/>
          <a:lstStyle/>
          <a:p>
            <a:r>
              <a:rPr lang="fr-FR" dirty="0" smtClean="0"/>
              <a:t>B. La pesée des intérêts</a:t>
            </a:r>
            <a:endParaRPr lang="fr-FR" dirty="0"/>
          </a:p>
        </p:txBody>
      </p:sp>
      <p:sp>
        <p:nvSpPr>
          <p:cNvPr id="3" name="Espace réservé du contenu 2"/>
          <p:cNvSpPr>
            <a:spLocks noGrp="1"/>
          </p:cNvSpPr>
          <p:nvPr>
            <p:ph idx="1"/>
          </p:nvPr>
        </p:nvSpPr>
        <p:spPr/>
        <p:txBody>
          <a:bodyPr/>
          <a:lstStyle/>
          <a:p>
            <a:r>
              <a:rPr lang="fr-FR" dirty="0" smtClean="0"/>
              <a:t>Pesée brute :</a:t>
            </a:r>
          </a:p>
          <a:p>
            <a:pPr lvl="1"/>
            <a:r>
              <a:rPr lang="fr-FR" dirty="0" smtClean="0"/>
              <a:t>Personnes concernées &gt; tiers</a:t>
            </a:r>
          </a:p>
          <a:p>
            <a:pPr lvl="1"/>
            <a:endParaRPr lang="fr-FR" dirty="0" smtClean="0"/>
          </a:p>
          <a:p>
            <a:r>
              <a:rPr lang="fr-FR" dirty="0" smtClean="0"/>
              <a:t>Pesée avec la MNA ?</a:t>
            </a:r>
            <a:endParaRPr lang="fr-FR" dirty="0"/>
          </a:p>
        </p:txBody>
      </p:sp>
    </p:spTree>
    <p:extLst>
      <p:ext uri="{BB962C8B-B14F-4D97-AF65-F5344CB8AC3E}">
        <p14:creationId xmlns:p14="http://schemas.microsoft.com/office/powerpoint/2010/main" val="5292015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9540" y="1447271"/>
            <a:ext cx="5759389" cy="900863"/>
          </a:xfrm>
        </p:spPr>
        <p:txBody>
          <a:bodyPr/>
          <a:lstStyle/>
          <a:p>
            <a:r>
              <a:rPr lang="fr-FR" dirty="0" smtClean="0"/>
              <a:t>Détermination de la MNA ?</a:t>
            </a:r>
          </a:p>
          <a:p>
            <a:pPr lvl="1"/>
            <a:endParaRPr lang="fr-FR" dirty="0"/>
          </a:p>
        </p:txBody>
      </p:sp>
      <p:sp>
        <p:nvSpPr>
          <p:cNvPr id="5" name="Espace réservé du contenu 2"/>
          <p:cNvSpPr txBox="1">
            <a:spLocks/>
          </p:cNvSpPr>
          <p:nvPr/>
        </p:nvSpPr>
        <p:spPr>
          <a:xfrm>
            <a:off x="296863" y="2417470"/>
            <a:ext cx="4046506" cy="3593195"/>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r>
              <a:rPr lang="fr-FR" sz="2600" dirty="0" smtClean="0"/>
              <a:t>L’importance du droit pour l’individu ?</a:t>
            </a:r>
          </a:p>
          <a:p>
            <a:endParaRPr lang="fr-FR" sz="2600" dirty="0"/>
          </a:p>
          <a:p>
            <a:r>
              <a:rPr lang="fr-FR" sz="2600" dirty="0" smtClean="0"/>
              <a:t>La nature de l’ingérence ?</a:t>
            </a:r>
          </a:p>
          <a:p>
            <a:endParaRPr lang="fr-FR" sz="2600" dirty="0"/>
          </a:p>
          <a:p>
            <a:r>
              <a:rPr lang="fr-FR" sz="2600" dirty="0" smtClean="0"/>
              <a:t>La finalité de l’ingérence ?</a:t>
            </a:r>
          </a:p>
          <a:p>
            <a:endParaRPr lang="fr-FR" sz="2600" dirty="0"/>
          </a:p>
          <a:p>
            <a:endParaRPr lang="fr-FR" sz="2600" dirty="0" smtClean="0"/>
          </a:p>
          <a:p>
            <a:pPr lvl="1"/>
            <a:endParaRPr lang="fr-FR" dirty="0"/>
          </a:p>
        </p:txBody>
      </p:sp>
      <p:sp>
        <p:nvSpPr>
          <p:cNvPr id="6" name="Espace réservé du contenu 2"/>
          <p:cNvSpPr txBox="1">
            <a:spLocks/>
          </p:cNvSpPr>
          <p:nvPr/>
        </p:nvSpPr>
        <p:spPr>
          <a:xfrm>
            <a:off x="4343369" y="1358678"/>
            <a:ext cx="2299351" cy="5331333"/>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lvl="1"/>
            <a:endParaRPr lang="fr-FR" dirty="0"/>
          </a:p>
        </p:txBody>
      </p:sp>
      <p:sp>
        <p:nvSpPr>
          <p:cNvPr id="7" name="Espace réservé du contenu 2"/>
          <p:cNvSpPr txBox="1">
            <a:spLocks/>
          </p:cNvSpPr>
          <p:nvPr/>
        </p:nvSpPr>
        <p:spPr>
          <a:xfrm>
            <a:off x="3788540" y="2953615"/>
            <a:ext cx="544253" cy="3396725"/>
          </a:xfrm>
          <a:prstGeom prst="rect">
            <a:avLst/>
          </a:prstGeom>
        </p:spPr>
        <p:txBody>
          <a:bodyPr anchor="ctr" anchorCtr="1">
            <a:normAutofit fontScale="92500" lnSpcReduction="1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411480" lvl="1" indent="0" algn="ctr">
              <a:lnSpc>
                <a:spcPct val="60000"/>
              </a:lnSpc>
              <a:buNone/>
            </a:pPr>
            <a:r>
              <a:rPr lang="fr-FR" sz="3200" dirty="0"/>
              <a:t>c</a:t>
            </a:r>
            <a:r>
              <a:rPr lang="fr-FR" sz="3200" dirty="0" smtClean="0"/>
              <a:t>onsensus  ?  </a:t>
            </a:r>
            <a:endParaRPr lang="fr-FR" sz="3200" dirty="0"/>
          </a:p>
        </p:txBody>
      </p:sp>
      <p:sp>
        <p:nvSpPr>
          <p:cNvPr id="10" name="Rectangle 9"/>
          <p:cNvSpPr/>
          <p:nvPr/>
        </p:nvSpPr>
        <p:spPr>
          <a:xfrm>
            <a:off x="3027708" y="3757952"/>
            <a:ext cx="526807" cy="707886"/>
          </a:xfrm>
          <a:prstGeom prst="rect">
            <a:avLst/>
          </a:prstGeom>
        </p:spPr>
        <p:txBody>
          <a:bodyPr wrap="none">
            <a:spAutoFit/>
          </a:bodyPr>
          <a:lstStyle/>
          <a:p>
            <a:pPr marL="411480" lvl="1" algn="ctr"/>
            <a:r>
              <a:rPr lang="fr-FR" sz="4000" dirty="0">
                <a:solidFill>
                  <a:prstClr val="white"/>
                </a:solidFill>
              </a:rPr>
              <a:t>+</a:t>
            </a:r>
          </a:p>
        </p:txBody>
      </p:sp>
      <p:sp>
        <p:nvSpPr>
          <p:cNvPr id="11" name="Titre 1"/>
          <p:cNvSpPr>
            <a:spLocks noGrp="1"/>
          </p:cNvSpPr>
          <p:nvPr>
            <p:ph type="title"/>
          </p:nvPr>
        </p:nvSpPr>
        <p:spPr>
          <a:xfrm>
            <a:off x="457200" y="59832"/>
            <a:ext cx="8229600" cy="1143000"/>
          </a:xfrm>
        </p:spPr>
        <p:txBody>
          <a:bodyPr/>
          <a:lstStyle/>
          <a:p>
            <a:r>
              <a:rPr lang="fr-FR" dirty="0" smtClean="0"/>
              <a:t>B</a:t>
            </a:r>
            <a:r>
              <a:rPr lang="fr-FR" dirty="0"/>
              <a:t>. La pesée des intérêts</a:t>
            </a:r>
          </a:p>
        </p:txBody>
      </p:sp>
      <p:sp>
        <p:nvSpPr>
          <p:cNvPr id="9" name="Espace réservé du contenu 2"/>
          <p:cNvSpPr txBox="1">
            <a:spLocks/>
          </p:cNvSpPr>
          <p:nvPr/>
        </p:nvSpPr>
        <p:spPr>
          <a:xfrm>
            <a:off x="4640294" y="2437155"/>
            <a:ext cx="4046506" cy="3593195"/>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r>
              <a:rPr lang="fr-FR" sz="2600" dirty="0" smtClean="0"/>
              <a:t>Oui + consensus</a:t>
            </a:r>
          </a:p>
          <a:p>
            <a:endParaRPr lang="fr-FR" sz="2600" dirty="0" smtClean="0"/>
          </a:p>
          <a:p>
            <a:endParaRPr lang="fr-FR" sz="2600" dirty="0"/>
          </a:p>
          <a:p>
            <a:r>
              <a:rPr lang="fr-FR" sz="2600" dirty="0" smtClean="0"/>
              <a:t>Très grave</a:t>
            </a:r>
          </a:p>
          <a:p>
            <a:endParaRPr lang="fr-FR" sz="2600" dirty="0" smtClean="0"/>
          </a:p>
          <a:p>
            <a:endParaRPr lang="fr-FR" sz="2600" dirty="0"/>
          </a:p>
          <a:p>
            <a:r>
              <a:rPr lang="fr-FR" sz="2600" dirty="0" smtClean="0"/>
              <a:t>Finalité  de peu d’importance</a:t>
            </a:r>
          </a:p>
          <a:p>
            <a:endParaRPr lang="fr-FR" sz="2600" dirty="0"/>
          </a:p>
          <a:p>
            <a:endParaRPr lang="fr-FR" sz="2600" dirty="0" smtClean="0"/>
          </a:p>
          <a:p>
            <a:pPr lvl="1"/>
            <a:endParaRPr lang="fr-FR" dirty="0"/>
          </a:p>
        </p:txBody>
      </p:sp>
      <p:sp>
        <p:nvSpPr>
          <p:cNvPr id="4" name="ZoneTexte 3"/>
          <p:cNvSpPr txBox="1"/>
          <p:nvPr/>
        </p:nvSpPr>
        <p:spPr>
          <a:xfrm>
            <a:off x="6068929" y="1447290"/>
            <a:ext cx="2251940" cy="584776"/>
          </a:xfrm>
          <a:prstGeom prst="rect">
            <a:avLst/>
          </a:prstGeom>
          <a:noFill/>
        </p:spPr>
        <p:txBody>
          <a:bodyPr wrap="square" rtlCol="0">
            <a:spAutoFit/>
          </a:bodyPr>
          <a:lstStyle/>
          <a:p>
            <a:r>
              <a:rPr lang="fr-FR" sz="3200" dirty="0"/>
              <a:t>Restreinte</a:t>
            </a:r>
          </a:p>
        </p:txBody>
      </p:sp>
    </p:spTree>
    <p:extLst>
      <p:ext uri="{BB962C8B-B14F-4D97-AF65-F5344CB8AC3E}">
        <p14:creationId xmlns:p14="http://schemas.microsoft.com/office/powerpoint/2010/main" val="807485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1552"/>
            <a:ext cx="8229600" cy="1143000"/>
          </a:xfrm>
        </p:spPr>
        <p:txBody>
          <a:bodyPr/>
          <a:lstStyle/>
          <a:p>
            <a:r>
              <a:rPr lang="fr-FR" dirty="0" smtClean="0"/>
              <a:t>B. La pesée des intérêts</a:t>
            </a:r>
            <a:endParaRPr lang="fr-FR" dirty="0"/>
          </a:p>
        </p:txBody>
      </p:sp>
      <p:sp>
        <p:nvSpPr>
          <p:cNvPr id="3" name="Espace réservé du contenu 2"/>
          <p:cNvSpPr>
            <a:spLocks noGrp="1"/>
          </p:cNvSpPr>
          <p:nvPr>
            <p:ph idx="1"/>
          </p:nvPr>
        </p:nvSpPr>
        <p:spPr/>
        <p:txBody>
          <a:bodyPr>
            <a:normAutofit/>
          </a:bodyPr>
          <a:lstStyle/>
          <a:p>
            <a:r>
              <a:rPr lang="fr-FR" dirty="0" smtClean="0"/>
              <a:t>Pesée brute :</a:t>
            </a:r>
          </a:p>
          <a:p>
            <a:pPr lvl="1"/>
            <a:r>
              <a:rPr lang="fr-FR" dirty="0" smtClean="0"/>
              <a:t>Personnes concernées &gt; tiers</a:t>
            </a:r>
          </a:p>
          <a:p>
            <a:pPr lvl="1"/>
            <a:endParaRPr lang="fr-FR" dirty="0" smtClean="0"/>
          </a:p>
          <a:p>
            <a:r>
              <a:rPr lang="fr-FR" dirty="0" smtClean="0"/>
              <a:t>Pesée avec la MNA restreinte</a:t>
            </a:r>
          </a:p>
          <a:p>
            <a:pPr lvl="1"/>
            <a:r>
              <a:rPr lang="fr-FR" dirty="0" smtClean="0"/>
              <a:t>Personnes concernées &gt;&gt; tiers</a:t>
            </a:r>
          </a:p>
          <a:p>
            <a:pPr lvl="1"/>
            <a:endParaRPr lang="fr-FR" dirty="0"/>
          </a:p>
        </p:txBody>
      </p:sp>
    </p:spTree>
    <p:extLst>
      <p:ext uri="{BB962C8B-B14F-4D97-AF65-F5344CB8AC3E}">
        <p14:creationId xmlns:p14="http://schemas.microsoft.com/office/powerpoint/2010/main" val="2723158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56139"/>
            <a:ext cx="8229600" cy="1143000"/>
          </a:xfrm>
        </p:spPr>
        <p:txBody>
          <a:bodyPr/>
          <a:lstStyle/>
          <a:p>
            <a:pPr algn="ctr"/>
            <a:r>
              <a:rPr lang="fr-FR" dirty="0" smtClean="0"/>
              <a:t>Introduction</a:t>
            </a:r>
            <a:endParaRPr lang="fr-FR" dirty="0"/>
          </a:p>
        </p:txBody>
      </p:sp>
    </p:spTree>
    <p:extLst>
      <p:ext uri="{BB962C8B-B14F-4D97-AF65-F5344CB8AC3E}">
        <p14:creationId xmlns:p14="http://schemas.microsoft.com/office/powerpoint/2010/main" val="33337965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 L’article 8 et la binarité du sexe</a:t>
            </a:r>
          </a:p>
        </p:txBody>
      </p:sp>
      <p:sp>
        <p:nvSpPr>
          <p:cNvPr id="3" name="Espace réservé du contenu 2"/>
          <p:cNvSpPr>
            <a:spLocks noGrp="1"/>
          </p:cNvSpPr>
          <p:nvPr>
            <p:ph idx="1"/>
          </p:nvPr>
        </p:nvSpPr>
        <p:spPr/>
        <p:txBody>
          <a:bodyPr>
            <a:normAutofit/>
          </a:bodyPr>
          <a:lstStyle/>
          <a:p>
            <a:pPr marL="0" indent="0">
              <a:buNone/>
            </a:pPr>
            <a:r>
              <a:rPr lang="fr-FR" dirty="0" smtClean="0">
                <a:sym typeface="Wingdings"/>
              </a:rPr>
              <a:t>Bilan du I. </a:t>
            </a:r>
          </a:p>
          <a:p>
            <a:pPr marL="0" indent="0">
              <a:buNone/>
            </a:pPr>
            <a:endParaRPr lang="fr-FR" dirty="0" smtClean="0">
              <a:sym typeface="Wingdings"/>
            </a:endParaRPr>
          </a:p>
          <a:p>
            <a:r>
              <a:rPr lang="fr-FR" sz="2800" dirty="0" smtClean="0">
                <a:sym typeface="Wingdings"/>
              </a:rPr>
              <a:t> Pas de nécessité de l’atteinte dans une société démocratique</a:t>
            </a:r>
          </a:p>
          <a:p>
            <a:endParaRPr lang="fr-FR" sz="2800" dirty="0" smtClean="0">
              <a:sym typeface="Wingdings"/>
            </a:endParaRPr>
          </a:p>
          <a:p>
            <a:r>
              <a:rPr lang="fr-FR" sz="2800" dirty="0">
                <a:sym typeface="Wingdings"/>
              </a:rPr>
              <a:t> Binarité sexuée </a:t>
            </a:r>
            <a:r>
              <a:rPr lang="fr-FR" sz="2800" dirty="0" err="1" smtClean="0">
                <a:sym typeface="Wingdings"/>
              </a:rPr>
              <a:t>inconventionnelle</a:t>
            </a:r>
            <a:endParaRPr lang="fr-FR" sz="2800" dirty="0" smtClean="0">
              <a:sym typeface="Wingdings"/>
            </a:endParaRPr>
          </a:p>
          <a:p>
            <a:endParaRPr lang="fr-FR" sz="2800" dirty="0" smtClean="0">
              <a:sym typeface="Wingdings"/>
            </a:endParaRPr>
          </a:p>
          <a:p>
            <a:r>
              <a:rPr lang="fr-FR" sz="2800" dirty="0" smtClean="0">
                <a:sym typeface="Wingdings"/>
              </a:rPr>
              <a:t>Obligation reconnaître autre mention</a:t>
            </a:r>
          </a:p>
          <a:p>
            <a:pPr marL="0" indent="0">
              <a:buNone/>
            </a:pPr>
            <a:r>
              <a:rPr lang="fr-FR" sz="2800" dirty="0">
                <a:sym typeface="Wingdings"/>
              </a:rPr>
              <a:t> </a:t>
            </a:r>
            <a:r>
              <a:rPr lang="fr-FR" sz="2800" dirty="0" smtClean="0">
                <a:sym typeface="Wingdings"/>
              </a:rPr>
              <a:t>   Liberté relative pour l’intitulé de la mention</a:t>
            </a:r>
          </a:p>
          <a:p>
            <a:endParaRPr lang="fr-FR" dirty="0"/>
          </a:p>
          <a:p>
            <a:endParaRPr lang="fr-FR" dirty="0"/>
          </a:p>
        </p:txBody>
      </p:sp>
    </p:spTree>
    <p:extLst>
      <p:ext uri="{BB962C8B-B14F-4D97-AF65-F5344CB8AC3E}">
        <p14:creationId xmlns:p14="http://schemas.microsoft.com/office/powerpoint/2010/main" val="1797712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6783"/>
            <a:ext cx="8229600" cy="1725409"/>
          </a:xfrm>
        </p:spPr>
        <p:txBody>
          <a:bodyPr anchor="ctr" anchorCtr="1">
            <a:normAutofit/>
          </a:bodyPr>
          <a:lstStyle/>
          <a:p>
            <a:pPr algn="ctr"/>
            <a:r>
              <a:rPr lang="fr-FR" dirty="0" smtClean="0"/>
              <a:t>II. </a:t>
            </a:r>
            <a:endParaRPr lang="fr-FR" dirty="0"/>
          </a:p>
        </p:txBody>
      </p:sp>
      <p:sp>
        <p:nvSpPr>
          <p:cNvPr id="3" name="Titre 1"/>
          <p:cNvSpPr txBox="1">
            <a:spLocks/>
          </p:cNvSpPr>
          <p:nvPr/>
        </p:nvSpPr>
        <p:spPr>
          <a:xfrm>
            <a:off x="457200" y="2709780"/>
            <a:ext cx="8229600" cy="1725409"/>
          </a:xfrm>
          <a:prstGeom prst="rect">
            <a:avLst/>
          </a:prstGeom>
        </p:spPr>
        <p:txBody>
          <a:bodyPr rIns="91440" anchor="ctr" anchorCtr="1">
            <a:normAutofit fontScale="90000" lnSpcReduction="20000"/>
            <a:scene3d>
              <a:camera prst="orthographicFront"/>
              <a:lightRig rig="soft" dir="t">
                <a:rot lat="0" lon="0" rev="2400000"/>
              </a:lightRig>
            </a:scene3d>
            <a:sp3d>
              <a:bevelT w="19050" h="12700"/>
            </a:sp3d>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ctr"/>
            <a:r>
              <a:rPr lang="fr-FR" dirty="0" smtClean="0"/>
              <a:t>L’article 8 et la mention obligatoire du sexe sur les titres légaux d’identité</a:t>
            </a:r>
            <a:endParaRPr lang="fr-FR" dirty="0"/>
          </a:p>
        </p:txBody>
      </p:sp>
    </p:spTree>
    <p:extLst>
      <p:ext uri="{BB962C8B-B14F-4D97-AF65-F5344CB8AC3E}">
        <p14:creationId xmlns:p14="http://schemas.microsoft.com/office/powerpoint/2010/main" val="234746207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559" y="548896"/>
            <a:ext cx="8579191" cy="1143000"/>
          </a:xfrm>
        </p:spPr>
        <p:txBody>
          <a:bodyPr>
            <a:normAutofit fontScale="90000"/>
          </a:bodyPr>
          <a:lstStyle/>
          <a:p>
            <a:r>
              <a:rPr lang="fr-FR" dirty="0" smtClean="0"/>
              <a:t>II. L’article </a:t>
            </a:r>
            <a:r>
              <a:rPr lang="fr-FR" dirty="0"/>
              <a:t>8 et </a:t>
            </a:r>
            <a:r>
              <a:rPr lang="fr-FR" dirty="0" smtClean="0"/>
              <a:t>les titres </a:t>
            </a:r>
            <a:r>
              <a:rPr lang="fr-FR" dirty="0"/>
              <a:t>d’identité</a:t>
            </a:r>
            <a:br>
              <a:rPr lang="fr-FR" dirty="0"/>
            </a:br>
            <a:endParaRPr lang="fr-FR" dirty="0"/>
          </a:p>
        </p:txBody>
      </p:sp>
      <p:sp>
        <p:nvSpPr>
          <p:cNvPr id="3" name="Espace réservé du contenu 2"/>
          <p:cNvSpPr>
            <a:spLocks noGrp="1"/>
          </p:cNvSpPr>
          <p:nvPr>
            <p:ph idx="1"/>
          </p:nvPr>
        </p:nvSpPr>
        <p:spPr/>
        <p:txBody>
          <a:bodyPr/>
          <a:lstStyle/>
          <a:p>
            <a:r>
              <a:rPr lang="fr-FR" dirty="0" smtClean="0"/>
              <a:t>Mention du sexe </a:t>
            </a:r>
            <a:r>
              <a:rPr lang="fr-FR" dirty="0" smtClean="0">
                <a:sym typeface="Wingdings"/>
              </a:rPr>
              <a:t> atteinte vie privée</a:t>
            </a:r>
          </a:p>
          <a:p>
            <a:endParaRPr lang="fr-FR" dirty="0">
              <a:sym typeface="Wingdings"/>
            </a:endParaRPr>
          </a:p>
          <a:p>
            <a:r>
              <a:rPr lang="fr-FR" dirty="0" smtClean="0">
                <a:sym typeface="Wingdings"/>
              </a:rPr>
              <a:t>Atteinte est-elle pour autant illicite ?</a:t>
            </a:r>
            <a:endParaRPr lang="fr-FR" dirty="0"/>
          </a:p>
        </p:txBody>
      </p:sp>
    </p:spTree>
    <p:extLst>
      <p:ext uri="{BB962C8B-B14F-4D97-AF65-F5344CB8AC3E}">
        <p14:creationId xmlns:p14="http://schemas.microsoft.com/office/powerpoint/2010/main" val="2262878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Les intérêts en présence</a:t>
            </a:r>
            <a:endParaRPr lang="fr-FR" dirty="0"/>
          </a:p>
        </p:txBody>
      </p:sp>
      <p:sp>
        <p:nvSpPr>
          <p:cNvPr id="3" name="Espace réservé du contenu 2"/>
          <p:cNvSpPr>
            <a:spLocks noGrp="1"/>
          </p:cNvSpPr>
          <p:nvPr>
            <p:ph idx="1"/>
          </p:nvPr>
        </p:nvSpPr>
        <p:spPr>
          <a:xfrm>
            <a:off x="457200" y="1720078"/>
            <a:ext cx="8229600" cy="3271586"/>
          </a:xfrm>
        </p:spPr>
        <p:txBody>
          <a:bodyPr>
            <a:normAutofit/>
          </a:bodyPr>
          <a:lstStyle/>
          <a:p>
            <a:r>
              <a:rPr lang="fr-FR" u="sng" dirty="0" smtClean="0"/>
              <a:t>Intérêts des personnes concernées</a:t>
            </a:r>
          </a:p>
          <a:p>
            <a:endParaRPr lang="fr-FR" dirty="0" smtClean="0"/>
          </a:p>
          <a:p>
            <a:pPr lvl="1"/>
            <a:r>
              <a:rPr lang="fr-FR" dirty="0" smtClean="0"/>
              <a:t>Risque de discrimination</a:t>
            </a:r>
          </a:p>
          <a:p>
            <a:pPr lvl="1"/>
            <a:endParaRPr lang="fr-FR" dirty="0" smtClean="0"/>
          </a:p>
          <a:p>
            <a:pPr lvl="1"/>
            <a:r>
              <a:rPr lang="fr-FR" dirty="0" smtClean="0"/>
              <a:t>Avantage probatoire ? </a:t>
            </a:r>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4680902" y="3647756"/>
            <a:ext cx="2495496" cy="492443"/>
          </a:xfrm>
          <a:prstGeom prst="rect">
            <a:avLst/>
          </a:prstGeom>
          <a:noFill/>
        </p:spPr>
        <p:txBody>
          <a:bodyPr wrap="square" rtlCol="0">
            <a:spAutoFit/>
          </a:bodyPr>
          <a:lstStyle/>
          <a:p>
            <a:r>
              <a:rPr lang="fr-FR" sz="2600" dirty="0" smtClean="0"/>
              <a:t>Non</a:t>
            </a:r>
            <a:endParaRPr lang="fr-FR" sz="2600" dirty="0"/>
          </a:p>
        </p:txBody>
      </p:sp>
    </p:spTree>
    <p:extLst>
      <p:ext uri="{BB962C8B-B14F-4D97-AF65-F5344CB8AC3E}">
        <p14:creationId xmlns:p14="http://schemas.microsoft.com/office/powerpoint/2010/main" val="1643453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 Les intérêts en présence</a:t>
            </a:r>
          </a:p>
        </p:txBody>
      </p:sp>
      <p:sp>
        <p:nvSpPr>
          <p:cNvPr id="3" name="Espace réservé du contenu 2"/>
          <p:cNvSpPr>
            <a:spLocks noGrp="1"/>
          </p:cNvSpPr>
          <p:nvPr>
            <p:ph idx="1"/>
          </p:nvPr>
        </p:nvSpPr>
        <p:spPr>
          <a:xfrm>
            <a:off x="457200" y="1454252"/>
            <a:ext cx="8229600" cy="5211764"/>
          </a:xfrm>
        </p:spPr>
        <p:txBody>
          <a:bodyPr>
            <a:normAutofit/>
          </a:bodyPr>
          <a:lstStyle/>
          <a:p>
            <a:r>
              <a:rPr lang="fr-FR" u="sng" dirty="0"/>
              <a:t>Intérêts des </a:t>
            </a:r>
            <a:r>
              <a:rPr lang="fr-FR" u="sng" dirty="0" smtClean="0"/>
              <a:t>autres personnes</a:t>
            </a:r>
          </a:p>
          <a:p>
            <a:endParaRPr lang="fr-FR" sz="2800" u="sng" dirty="0"/>
          </a:p>
          <a:p>
            <a:pPr lvl="1"/>
            <a:r>
              <a:rPr lang="fr-FR" dirty="0" smtClean="0"/>
              <a:t>Intérêt des titulaires attachés au sexe ?</a:t>
            </a:r>
          </a:p>
          <a:p>
            <a:pPr lvl="1"/>
            <a:endParaRPr lang="fr-FR" sz="2000" dirty="0"/>
          </a:p>
          <a:p>
            <a:pPr lvl="1"/>
            <a:r>
              <a:rPr lang="fr-FR" dirty="0" smtClean="0"/>
              <a:t>Intérêt des tiers consultant les titres ?</a:t>
            </a:r>
          </a:p>
          <a:p>
            <a:pPr lvl="2"/>
            <a:r>
              <a:rPr lang="fr-FR" dirty="0" smtClean="0"/>
              <a:t>Distinguer les individus les uns des autres ? </a:t>
            </a:r>
          </a:p>
          <a:p>
            <a:pPr lvl="2"/>
            <a:r>
              <a:rPr lang="fr-FR" dirty="0" smtClean="0"/>
              <a:t>Faciliter l’application des règles sexuées ?</a:t>
            </a:r>
          </a:p>
          <a:p>
            <a:pPr lvl="2"/>
            <a:endParaRPr lang="fr-FR" sz="2000" dirty="0" smtClean="0"/>
          </a:p>
          <a:p>
            <a:pPr lvl="1"/>
            <a:r>
              <a:rPr lang="fr-FR" dirty="0" smtClean="0"/>
              <a:t>Intérêt des gestionnaires des titres ?</a:t>
            </a:r>
          </a:p>
          <a:p>
            <a:pPr lvl="2"/>
            <a:r>
              <a:rPr lang="fr-FR" dirty="0" smtClean="0"/>
              <a:t>Inconvénients du changement ?</a:t>
            </a:r>
          </a:p>
          <a:p>
            <a:pPr lvl="3"/>
            <a:r>
              <a:rPr lang="fr-FR" dirty="0" smtClean="0"/>
              <a:t>Titres nationaux ?</a:t>
            </a:r>
          </a:p>
          <a:p>
            <a:pPr lvl="3"/>
            <a:r>
              <a:rPr lang="fr-FR" dirty="0" smtClean="0"/>
              <a:t>Titres internationaux ? </a:t>
            </a:r>
            <a:endParaRPr lang="fr-FR" dirty="0"/>
          </a:p>
        </p:txBody>
      </p:sp>
      <p:sp>
        <p:nvSpPr>
          <p:cNvPr id="4" name="ZoneTexte 3"/>
          <p:cNvSpPr txBox="1"/>
          <p:nvPr/>
        </p:nvSpPr>
        <p:spPr>
          <a:xfrm>
            <a:off x="7205927" y="2421996"/>
            <a:ext cx="2495496" cy="492443"/>
          </a:xfrm>
          <a:prstGeom prst="rect">
            <a:avLst/>
          </a:prstGeom>
          <a:noFill/>
        </p:spPr>
        <p:txBody>
          <a:bodyPr wrap="square" rtlCol="0">
            <a:spAutoFit/>
          </a:bodyPr>
          <a:lstStyle/>
          <a:p>
            <a:r>
              <a:rPr lang="fr-FR" sz="2600" dirty="0" smtClean="0"/>
              <a:t>Non</a:t>
            </a:r>
            <a:endParaRPr lang="fr-FR" sz="2600" dirty="0"/>
          </a:p>
        </p:txBody>
      </p:sp>
      <p:sp>
        <p:nvSpPr>
          <p:cNvPr id="5" name="ZoneTexte 4"/>
          <p:cNvSpPr txBox="1"/>
          <p:nvPr/>
        </p:nvSpPr>
        <p:spPr>
          <a:xfrm>
            <a:off x="7195893" y="3667607"/>
            <a:ext cx="1368526" cy="446276"/>
          </a:xfrm>
          <a:prstGeom prst="rect">
            <a:avLst/>
          </a:prstGeom>
          <a:noFill/>
        </p:spPr>
        <p:txBody>
          <a:bodyPr wrap="square" rtlCol="0">
            <a:spAutoFit/>
          </a:bodyPr>
          <a:lstStyle/>
          <a:p>
            <a:r>
              <a:rPr lang="fr-FR" sz="2300" dirty="0" smtClean="0"/>
              <a:t>Non</a:t>
            </a:r>
            <a:endParaRPr lang="fr-FR" sz="2300" dirty="0"/>
          </a:p>
        </p:txBody>
      </p:sp>
      <p:sp>
        <p:nvSpPr>
          <p:cNvPr id="6" name="ZoneTexte 5"/>
          <p:cNvSpPr txBox="1"/>
          <p:nvPr/>
        </p:nvSpPr>
        <p:spPr>
          <a:xfrm>
            <a:off x="7205927" y="4069579"/>
            <a:ext cx="1368526" cy="446276"/>
          </a:xfrm>
          <a:prstGeom prst="rect">
            <a:avLst/>
          </a:prstGeom>
          <a:noFill/>
        </p:spPr>
        <p:txBody>
          <a:bodyPr wrap="square" rtlCol="0">
            <a:spAutoFit/>
          </a:bodyPr>
          <a:lstStyle/>
          <a:p>
            <a:r>
              <a:rPr lang="fr-FR" sz="2300" dirty="0" smtClean="0"/>
              <a:t>Non</a:t>
            </a:r>
            <a:endParaRPr lang="fr-FR" sz="2300" dirty="0"/>
          </a:p>
        </p:txBody>
      </p:sp>
      <p:sp>
        <p:nvSpPr>
          <p:cNvPr id="7" name="ZoneTexte 6"/>
          <p:cNvSpPr txBox="1"/>
          <p:nvPr/>
        </p:nvSpPr>
        <p:spPr>
          <a:xfrm>
            <a:off x="7181129" y="3229278"/>
            <a:ext cx="2495496" cy="492443"/>
          </a:xfrm>
          <a:prstGeom prst="rect">
            <a:avLst/>
          </a:prstGeom>
          <a:noFill/>
        </p:spPr>
        <p:txBody>
          <a:bodyPr wrap="square" rtlCol="0">
            <a:spAutoFit/>
          </a:bodyPr>
          <a:lstStyle/>
          <a:p>
            <a:r>
              <a:rPr lang="fr-FR" sz="2600" dirty="0" smtClean="0"/>
              <a:t>Non</a:t>
            </a:r>
            <a:endParaRPr lang="fr-FR" sz="2600" dirty="0"/>
          </a:p>
        </p:txBody>
      </p:sp>
      <p:sp>
        <p:nvSpPr>
          <p:cNvPr id="8" name="ZoneTexte 7"/>
          <p:cNvSpPr txBox="1"/>
          <p:nvPr/>
        </p:nvSpPr>
        <p:spPr>
          <a:xfrm>
            <a:off x="4178849" y="5685766"/>
            <a:ext cx="2628391" cy="400110"/>
          </a:xfrm>
          <a:prstGeom prst="rect">
            <a:avLst/>
          </a:prstGeom>
          <a:noFill/>
        </p:spPr>
        <p:txBody>
          <a:bodyPr wrap="square" rtlCol="0">
            <a:spAutoFit/>
          </a:bodyPr>
          <a:lstStyle/>
          <a:p>
            <a:r>
              <a:rPr lang="fr-FR" sz="2000" dirty="0"/>
              <a:t>Faibles difficultés</a:t>
            </a:r>
          </a:p>
        </p:txBody>
      </p:sp>
      <p:sp>
        <p:nvSpPr>
          <p:cNvPr id="9" name="ZoneTexte 8"/>
          <p:cNvSpPr txBox="1"/>
          <p:nvPr/>
        </p:nvSpPr>
        <p:spPr>
          <a:xfrm>
            <a:off x="4183589" y="6030150"/>
            <a:ext cx="2628391" cy="400110"/>
          </a:xfrm>
          <a:prstGeom prst="rect">
            <a:avLst/>
          </a:prstGeom>
          <a:noFill/>
        </p:spPr>
        <p:txBody>
          <a:bodyPr wrap="square" rtlCol="0">
            <a:spAutoFit/>
          </a:bodyPr>
          <a:lstStyle/>
          <a:p>
            <a:r>
              <a:rPr lang="fr-FR" sz="2000" dirty="0" smtClean="0"/>
              <a:t>Réelles difficultés</a:t>
            </a:r>
            <a:endParaRPr lang="fr-FR" sz="2000" dirty="0"/>
          </a:p>
        </p:txBody>
      </p:sp>
    </p:spTree>
    <p:extLst>
      <p:ext uri="{BB962C8B-B14F-4D97-AF65-F5344CB8AC3E}">
        <p14:creationId xmlns:p14="http://schemas.microsoft.com/office/powerpoint/2010/main" val="212409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Pesée des intérêts</a:t>
            </a:r>
            <a:endParaRPr lang="fr-FR" dirty="0"/>
          </a:p>
        </p:txBody>
      </p:sp>
      <p:sp>
        <p:nvSpPr>
          <p:cNvPr id="3" name="Espace réservé du contenu 2"/>
          <p:cNvSpPr>
            <a:spLocks noGrp="1"/>
          </p:cNvSpPr>
          <p:nvPr>
            <p:ph idx="1"/>
          </p:nvPr>
        </p:nvSpPr>
        <p:spPr/>
        <p:txBody>
          <a:bodyPr/>
          <a:lstStyle/>
          <a:p>
            <a:r>
              <a:rPr lang="fr-FR" dirty="0" smtClean="0"/>
              <a:t>Pesée brute :</a:t>
            </a:r>
          </a:p>
          <a:p>
            <a:pPr lvl="1"/>
            <a:r>
              <a:rPr lang="fr-FR" dirty="0" smtClean="0"/>
              <a:t>Titres nationaux  </a:t>
            </a:r>
          </a:p>
          <a:p>
            <a:pPr marL="411480" lvl="1" indent="0">
              <a:buNone/>
            </a:pPr>
            <a:r>
              <a:rPr lang="fr-FR" dirty="0"/>
              <a:t> </a:t>
            </a:r>
            <a:r>
              <a:rPr lang="fr-FR" dirty="0" smtClean="0"/>
              <a:t>  Intérêts des </a:t>
            </a:r>
            <a:r>
              <a:rPr lang="fr-FR" dirty="0" err="1" smtClean="0"/>
              <a:t>trans</a:t>
            </a:r>
            <a:r>
              <a:rPr lang="fr-FR" dirty="0" smtClean="0"/>
              <a:t>’ / inter &gt;  intérêts des tiers</a:t>
            </a:r>
          </a:p>
          <a:p>
            <a:pPr marL="411480" lvl="1" indent="0">
              <a:buNone/>
            </a:pPr>
            <a:r>
              <a:rPr lang="fr-FR" dirty="0" smtClean="0"/>
              <a:t>  </a:t>
            </a:r>
            <a:endParaRPr lang="fr-FR" dirty="0"/>
          </a:p>
          <a:p>
            <a:pPr lvl="1"/>
            <a:r>
              <a:rPr lang="fr-FR" dirty="0" smtClean="0"/>
              <a:t>Titres internationaux</a:t>
            </a:r>
          </a:p>
          <a:p>
            <a:pPr marL="411480" lvl="1" indent="0">
              <a:buNone/>
            </a:pPr>
            <a:r>
              <a:rPr lang="fr-FR" dirty="0"/>
              <a:t> </a:t>
            </a:r>
            <a:r>
              <a:rPr lang="fr-FR" dirty="0" smtClean="0"/>
              <a:t>  Intérêts des </a:t>
            </a:r>
            <a:r>
              <a:rPr lang="fr-FR" dirty="0" err="1" smtClean="0"/>
              <a:t>trans</a:t>
            </a:r>
            <a:r>
              <a:rPr lang="fr-FR" dirty="0" smtClean="0"/>
              <a:t>’ / inter &lt; intérêt des tiers</a:t>
            </a:r>
            <a:endParaRPr lang="fr-FR" dirty="0"/>
          </a:p>
          <a:p>
            <a:pPr marL="411480" lvl="1" indent="0">
              <a:buNone/>
            </a:pPr>
            <a:endParaRPr lang="fr-FR" dirty="0" smtClean="0"/>
          </a:p>
          <a:p>
            <a:r>
              <a:rPr lang="fr-FR" dirty="0"/>
              <a:t>Pesée </a:t>
            </a:r>
            <a:r>
              <a:rPr lang="fr-FR" dirty="0" smtClean="0"/>
              <a:t>avec MNA ?	</a:t>
            </a:r>
            <a:endParaRPr lang="fr-FR" dirty="0"/>
          </a:p>
        </p:txBody>
      </p:sp>
    </p:spTree>
    <p:extLst>
      <p:ext uri="{BB962C8B-B14F-4D97-AF65-F5344CB8AC3E}">
        <p14:creationId xmlns:p14="http://schemas.microsoft.com/office/powerpoint/2010/main" val="24328025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9540" y="1447271"/>
            <a:ext cx="5796392" cy="900863"/>
          </a:xfrm>
        </p:spPr>
        <p:txBody>
          <a:bodyPr/>
          <a:lstStyle/>
          <a:p>
            <a:r>
              <a:rPr lang="fr-FR" dirty="0" smtClean="0"/>
              <a:t>Détermination de la MNA ?</a:t>
            </a:r>
          </a:p>
          <a:p>
            <a:pPr lvl="1"/>
            <a:endParaRPr lang="fr-FR" dirty="0"/>
          </a:p>
        </p:txBody>
      </p:sp>
      <p:sp>
        <p:nvSpPr>
          <p:cNvPr id="5" name="Espace réservé du contenu 2"/>
          <p:cNvSpPr txBox="1">
            <a:spLocks/>
          </p:cNvSpPr>
          <p:nvPr/>
        </p:nvSpPr>
        <p:spPr>
          <a:xfrm>
            <a:off x="296863" y="2417470"/>
            <a:ext cx="4046506" cy="3593195"/>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r>
              <a:rPr lang="fr-FR" sz="2600" dirty="0" smtClean="0"/>
              <a:t>L’importance du droit pour l’individu ?</a:t>
            </a:r>
          </a:p>
          <a:p>
            <a:endParaRPr lang="fr-FR" sz="2600" dirty="0"/>
          </a:p>
          <a:p>
            <a:r>
              <a:rPr lang="fr-FR" sz="2600" dirty="0" smtClean="0"/>
              <a:t>La nature de l’ingérence ?</a:t>
            </a:r>
          </a:p>
          <a:p>
            <a:endParaRPr lang="fr-FR" sz="2600" dirty="0"/>
          </a:p>
          <a:p>
            <a:r>
              <a:rPr lang="fr-FR" sz="2600" dirty="0" smtClean="0"/>
              <a:t>La finalité de l’ingérence ?</a:t>
            </a:r>
          </a:p>
          <a:p>
            <a:endParaRPr lang="fr-FR" sz="2600" dirty="0"/>
          </a:p>
          <a:p>
            <a:endParaRPr lang="fr-FR" sz="2600" dirty="0" smtClean="0"/>
          </a:p>
          <a:p>
            <a:pPr lvl="1"/>
            <a:endParaRPr lang="fr-FR" dirty="0"/>
          </a:p>
        </p:txBody>
      </p:sp>
      <p:sp>
        <p:nvSpPr>
          <p:cNvPr id="6" name="Espace réservé du contenu 2"/>
          <p:cNvSpPr txBox="1">
            <a:spLocks/>
          </p:cNvSpPr>
          <p:nvPr/>
        </p:nvSpPr>
        <p:spPr>
          <a:xfrm>
            <a:off x="4343369" y="1358678"/>
            <a:ext cx="2299351" cy="5331333"/>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lvl="1"/>
            <a:endParaRPr lang="fr-FR" dirty="0"/>
          </a:p>
        </p:txBody>
      </p:sp>
      <p:sp>
        <p:nvSpPr>
          <p:cNvPr id="7" name="Espace réservé du contenu 2"/>
          <p:cNvSpPr txBox="1">
            <a:spLocks/>
          </p:cNvSpPr>
          <p:nvPr/>
        </p:nvSpPr>
        <p:spPr>
          <a:xfrm>
            <a:off x="3788540" y="2953615"/>
            <a:ext cx="544253" cy="3396725"/>
          </a:xfrm>
          <a:prstGeom prst="rect">
            <a:avLst/>
          </a:prstGeom>
        </p:spPr>
        <p:txBody>
          <a:bodyPr anchor="ctr" anchorCtr="1">
            <a:normAutofit fontScale="92500" lnSpcReduction="1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411480" lvl="1" indent="0" algn="ctr">
              <a:lnSpc>
                <a:spcPct val="60000"/>
              </a:lnSpc>
              <a:buNone/>
            </a:pPr>
            <a:r>
              <a:rPr lang="fr-FR" sz="3200" dirty="0"/>
              <a:t>c</a:t>
            </a:r>
            <a:r>
              <a:rPr lang="fr-FR" sz="3200" dirty="0" smtClean="0"/>
              <a:t>onsensus  ?  </a:t>
            </a:r>
            <a:endParaRPr lang="fr-FR" sz="3200" dirty="0"/>
          </a:p>
        </p:txBody>
      </p:sp>
      <p:sp>
        <p:nvSpPr>
          <p:cNvPr id="10" name="Rectangle 9"/>
          <p:cNvSpPr/>
          <p:nvPr/>
        </p:nvSpPr>
        <p:spPr>
          <a:xfrm>
            <a:off x="3027708" y="3757952"/>
            <a:ext cx="526807" cy="707886"/>
          </a:xfrm>
          <a:prstGeom prst="rect">
            <a:avLst/>
          </a:prstGeom>
        </p:spPr>
        <p:txBody>
          <a:bodyPr wrap="none">
            <a:spAutoFit/>
          </a:bodyPr>
          <a:lstStyle/>
          <a:p>
            <a:pPr marL="411480" lvl="1" algn="ctr"/>
            <a:r>
              <a:rPr lang="fr-FR" sz="4000" dirty="0">
                <a:solidFill>
                  <a:prstClr val="white"/>
                </a:solidFill>
              </a:rPr>
              <a:t>+</a:t>
            </a:r>
          </a:p>
        </p:txBody>
      </p:sp>
      <p:sp>
        <p:nvSpPr>
          <p:cNvPr id="11" name="Titre 1"/>
          <p:cNvSpPr>
            <a:spLocks noGrp="1"/>
          </p:cNvSpPr>
          <p:nvPr>
            <p:ph type="title"/>
          </p:nvPr>
        </p:nvSpPr>
        <p:spPr>
          <a:xfrm>
            <a:off x="457200" y="-117384"/>
            <a:ext cx="8229600" cy="1143000"/>
          </a:xfrm>
        </p:spPr>
        <p:txBody>
          <a:bodyPr/>
          <a:lstStyle/>
          <a:p>
            <a:r>
              <a:rPr lang="fr-FR" dirty="0" smtClean="0"/>
              <a:t>B</a:t>
            </a:r>
            <a:r>
              <a:rPr lang="fr-FR" dirty="0"/>
              <a:t>. La pesée des intérêts</a:t>
            </a:r>
          </a:p>
        </p:txBody>
      </p:sp>
      <p:sp>
        <p:nvSpPr>
          <p:cNvPr id="9" name="Espace réservé du contenu 2"/>
          <p:cNvSpPr txBox="1">
            <a:spLocks/>
          </p:cNvSpPr>
          <p:nvPr/>
        </p:nvSpPr>
        <p:spPr>
          <a:xfrm>
            <a:off x="4640293" y="2437155"/>
            <a:ext cx="4189923" cy="3593195"/>
          </a:xfrm>
          <a:prstGeom prst="rect">
            <a:avLst/>
          </a:prstGeom>
        </p:spPr>
        <p:txBody>
          <a:bodyPr>
            <a:normAutofit/>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r>
              <a:rPr lang="fr-FR" sz="2600" dirty="0" smtClean="0"/>
              <a:t>Moyenne + </a:t>
            </a:r>
            <a:r>
              <a:rPr lang="fr-FR" sz="2600" dirty="0" err="1" smtClean="0"/>
              <a:t>ø</a:t>
            </a:r>
            <a:r>
              <a:rPr lang="fr-FR" sz="2600" dirty="0" smtClean="0"/>
              <a:t> consensus</a:t>
            </a:r>
          </a:p>
          <a:p>
            <a:endParaRPr lang="fr-FR" sz="2600" dirty="0" smtClean="0"/>
          </a:p>
          <a:p>
            <a:endParaRPr lang="fr-FR" sz="2600" dirty="0"/>
          </a:p>
          <a:p>
            <a:r>
              <a:rPr lang="fr-FR" sz="2600" dirty="0" smtClean="0"/>
              <a:t>Moyenne</a:t>
            </a:r>
          </a:p>
          <a:p>
            <a:endParaRPr lang="fr-FR" sz="2600" dirty="0" smtClean="0"/>
          </a:p>
          <a:p>
            <a:endParaRPr lang="fr-FR" sz="2600" dirty="0"/>
          </a:p>
          <a:p>
            <a:r>
              <a:rPr lang="fr-FR" sz="2600" dirty="0" smtClean="0"/>
              <a:t>Finalité  de peu d’importance</a:t>
            </a:r>
          </a:p>
          <a:p>
            <a:endParaRPr lang="fr-FR" sz="2600" dirty="0"/>
          </a:p>
          <a:p>
            <a:endParaRPr lang="fr-FR" sz="2600" dirty="0" smtClean="0"/>
          </a:p>
          <a:p>
            <a:pPr lvl="1"/>
            <a:endParaRPr lang="fr-FR" dirty="0"/>
          </a:p>
        </p:txBody>
      </p:sp>
      <p:sp>
        <p:nvSpPr>
          <p:cNvPr id="4" name="ZoneTexte 3"/>
          <p:cNvSpPr txBox="1"/>
          <p:nvPr/>
        </p:nvSpPr>
        <p:spPr>
          <a:xfrm>
            <a:off x="6776702" y="1474216"/>
            <a:ext cx="1910098" cy="861774"/>
          </a:xfrm>
          <a:prstGeom prst="rect">
            <a:avLst/>
          </a:prstGeom>
          <a:noFill/>
        </p:spPr>
        <p:txBody>
          <a:bodyPr wrap="none" rtlCol="0">
            <a:spAutoFit/>
          </a:bodyPr>
          <a:lstStyle/>
          <a:p>
            <a:r>
              <a:rPr lang="fr-FR" sz="3200" dirty="0"/>
              <a:t>Moyenne</a:t>
            </a:r>
          </a:p>
          <a:p>
            <a:endParaRPr lang="fr-FR" dirty="0"/>
          </a:p>
        </p:txBody>
      </p:sp>
    </p:spTree>
    <p:extLst>
      <p:ext uri="{BB962C8B-B14F-4D97-AF65-F5344CB8AC3E}">
        <p14:creationId xmlns:p14="http://schemas.microsoft.com/office/powerpoint/2010/main" val="40833828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Pesée des intérêts</a:t>
            </a:r>
            <a:endParaRPr lang="fr-FR" dirty="0"/>
          </a:p>
        </p:txBody>
      </p:sp>
      <p:sp>
        <p:nvSpPr>
          <p:cNvPr id="3" name="Espace réservé du contenu 2"/>
          <p:cNvSpPr>
            <a:spLocks noGrp="1"/>
          </p:cNvSpPr>
          <p:nvPr>
            <p:ph idx="1"/>
          </p:nvPr>
        </p:nvSpPr>
        <p:spPr/>
        <p:txBody>
          <a:bodyPr/>
          <a:lstStyle/>
          <a:p>
            <a:r>
              <a:rPr lang="fr-FR" dirty="0" smtClean="0"/>
              <a:t>Pesée brute :</a:t>
            </a:r>
          </a:p>
          <a:p>
            <a:pPr lvl="1"/>
            <a:r>
              <a:rPr lang="fr-FR" dirty="0" smtClean="0"/>
              <a:t>Titres nationaux  </a:t>
            </a:r>
          </a:p>
          <a:p>
            <a:pPr marL="411480" lvl="1" indent="0">
              <a:buNone/>
            </a:pPr>
            <a:r>
              <a:rPr lang="fr-FR" dirty="0"/>
              <a:t> </a:t>
            </a:r>
            <a:r>
              <a:rPr lang="fr-FR" dirty="0" smtClean="0"/>
              <a:t>  Intérêts des </a:t>
            </a:r>
            <a:r>
              <a:rPr lang="fr-FR" dirty="0" err="1" smtClean="0"/>
              <a:t>trans</a:t>
            </a:r>
            <a:r>
              <a:rPr lang="fr-FR" dirty="0" smtClean="0"/>
              <a:t>’ / inter &gt;  intérêts des tiers</a:t>
            </a:r>
          </a:p>
          <a:p>
            <a:pPr marL="411480" lvl="1" indent="0">
              <a:buNone/>
            </a:pPr>
            <a:r>
              <a:rPr lang="fr-FR" dirty="0" smtClean="0"/>
              <a:t>  </a:t>
            </a:r>
            <a:endParaRPr lang="fr-FR" dirty="0"/>
          </a:p>
          <a:p>
            <a:pPr lvl="1"/>
            <a:r>
              <a:rPr lang="fr-FR" dirty="0" smtClean="0"/>
              <a:t>Titres internationaux</a:t>
            </a:r>
          </a:p>
          <a:p>
            <a:pPr marL="411480" lvl="1" indent="0">
              <a:buNone/>
            </a:pPr>
            <a:r>
              <a:rPr lang="fr-FR" dirty="0"/>
              <a:t> </a:t>
            </a:r>
            <a:r>
              <a:rPr lang="fr-FR" dirty="0" smtClean="0"/>
              <a:t>  Intérêts des </a:t>
            </a:r>
            <a:r>
              <a:rPr lang="fr-FR" dirty="0" err="1" smtClean="0"/>
              <a:t>trans</a:t>
            </a:r>
            <a:r>
              <a:rPr lang="fr-FR" dirty="0" smtClean="0"/>
              <a:t>’ / inter &lt; intérêt des tiers</a:t>
            </a:r>
            <a:endParaRPr lang="fr-FR" dirty="0"/>
          </a:p>
          <a:p>
            <a:pPr marL="411480" lvl="1" indent="0">
              <a:buNone/>
            </a:pPr>
            <a:endParaRPr lang="fr-FR" dirty="0" smtClean="0"/>
          </a:p>
          <a:p>
            <a:r>
              <a:rPr lang="fr-FR" dirty="0"/>
              <a:t>Pesée </a:t>
            </a:r>
            <a:r>
              <a:rPr lang="fr-FR" dirty="0" smtClean="0"/>
              <a:t>avec MNA moyenne : </a:t>
            </a:r>
            <a:r>
              <a:rPr lang="fr-FR" i="1" dirty="0" smtClean="0"/>
              <a:t>idem</a:t>
            </a:r>
            <a:r>
              <a:rPr lang="fr-FR" dirty="0" smtClean="0"/>
              <a:t>	</a:t>
            </a:r>
            <a:endParaRPr lang="fr-FR" dirty="0"/>
          </a:p>
        </p:txBody>
      </p:sp>
    </p:spTree>
    <p:extLst>
      <p:ext uri="{BB962C8B-B14F-4D97-AF65-F5344CB8AC3E}">
        <p14:creationId xmlns:p14="http://schemas.microsoft.com/office/powerpoint/2010/main" val="326694988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63664"/>
            <a:ext cx="8432082" cy="1143000"/>
          </a:xfrm>
        </p:spPr>
        <p:txBody>
          <a:bodyPr>
            <a:normAutofit fontScale="90000"/>
          </a:bodyPr>
          <a:lstStyle/>
          <a:p>
            <a:r>
              <a:rPr lang="fr-FR" dirty="0" smtClean="0"/>
              <a:t>II. L’article </a:t>
            </a:r>
            <a:r>
              <a:rPr lang="fr-FR" dirty="0"/>
              <a:t>8 et les titres d’identité</a:t>
            </a:r>
            <a:br>
              <a:rPr lang="fr-FR" dirty="0"/>
            </a:b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dirty="0" smtClean="0">
                <a:sym typeface="Wingdings"/>
              </a:rPr>
              <a:t>Bilan du II. </a:t>
            </a:r>
          </a:p>
          <a:p>
            <a:pPr marL="0" indent="0">
              <a:buNone/>
            </a:pPr>
            <a:endParaRPr lang="fr-FR" dirty="0" smtClean="0">
              <a:sym typeface="Wingdings"/>
            </a:endParaRPr>
          </a:p>
          <a:p>
            <a:r>
              <a:rPr lang="fr-FR" sz="2800" dirty="0" smtClean="0">
                <a:sym typeface="Wingdings"/>
              </a:rPr>
              <a:t>Pour les titres nationaux</a:t>
            </a:r>
          </a:p>
          <a:p>
            <a:pPr lvl="1"/>
            <a:r>
              <a:rPr lang="fr-FR" dirty="0" smtClean="0">
                <a:sym typeface="Wingdings"/>
              </a:rPr>
              <a:t>Atteinte non nécessaire dans une société démocratique</a:t>
            </a:r>
          </a:p>
          <a:p>
            <a:pPr lvl="1"/>
            <a:r>
              <a:rPr lang="fr-FR" dirty="0">
                <a:sym typeface="Wingdings"/>
              </a:rPr>
              <a:t> </a:t>
            </a:r>
            <a:r>
              <a:rPr lang="fr-FR" dirty="0" smtClean="0">
                <a:sym typeface="Wingdings"/>
              </a:rPr>
              <a:t>Mention obligatoire </a:t>
            </a:r>
            <a:r>
              <a:rPr lang="fr-FR" dirty="0" err="1" smtClean="0">
                <a:sym typeface="Wingdings"/>
              </a:rPr>
              <a:t>inconventionnelle</a:t>
            </a:r>
            <a:endParaRPr lang="fr-FR" dirty="0" smtClean="0">
              <a:sym typeface="Wingdings"/>
            </a:endParaRPr>
          </a:p>
          <a:p>
            <a:pPr lvl="1"/>
            <a:r>
              <a:rPr lang="fr-FR" dirty="0" smtClean="0">
                <a:sym typeface="Wingdings"/>
              </a:rPr>
              <a:t> Adoption mention facultative, </a:t>
            </a:r>
            <a:endParaRPr lang="fr-FR" b="1" dirty="0" smtClean="0">
              <a:sym typeface="Wingdings"/>
            </a:endParaRPr>
          </a:p>
          <a:p>
            <a:endParaRPr lang="fr-FR" sz="2800" dirty="0" smtClean="0">
              <a:sym typeface="Wingdings"/>
            </a:endParaRPr>
          </a:p>
          <a:p>
            <a:r>
              <a:rPr lang="fr-FR" sz="2800" dirty="0" smtClean="0">
                <a:sym typeface="Wingdings"/>
              </a:rPr>
              <a:t>Pour les titres internationaux</a:t>
            </a:r>
          </a:p>
          <a:p>
            <a:pPr lvl="1"/>
            <a:r>
              <a:rPr lang="fr-FR" dirty="0" smtClean="0">
                <a:sym typeface="Wingdings"/>
              </a:rPr>
              <a:t>Atteinte nécessaire</a:t>
            </a:r>
          </a:p>
          <a:p>
            <a:pPr lvl="1"/>
            <a:r>
              <a:rPr lang="fr-FR" dirty="0" smtClean="0">
                <a:sym typeface="Wingdings"/>
              </a:rPr>
              <a:t> Mention obligatoire conventionnelle</a:t>
            </a:r>
          </a:p>
          <a:p>
            <a:endParaRPr lang="fr-FR" dirty="0"/>
          </a:p>
          <a:p>
            <a:endParaRPr lang="fr-FR" dirty="0"/>
          </a:p>
        </p:txBody>
      </p:sp>
      <p:sp>
        <p:nvSpPr>
          <p:cNvPr id="4" name="ZoneTexte 3"/>
          <p:cNvSpPr txBox="1"/>
          <p:nvPr/>
        </p:nvSpPr>
        <p:spPr>
          <a:xfrm>
            <a:off x="5891734" y="4090802"/>
            <a:ext cx="1911050" cy="492443"/>
          </a:xfrm>
          <a:prstGeom prst="rect">
            <a:avLst/>
          </a:prstGeom>
          <a:noFill/>
        </p:spPr>
        <p:txBody>
          <a:bodyPr wrap="none" rtlCol="0">
            <a:spAutoFit/>
          </a:bodyPr>
          <a:lstStyle/>
          <a:p>
            <a:r>
              <a:rPr lang="fr-FR" sz="2600" dirty="0" smtClean="0"/>
              <a:t>, </a:t>
            </a:r>
            <a:r>
              <a:rPr lang="fr-FR" sz="2600" b="1" dirty="0" smtClean="0"/>
              <a:t>pour tous</a:t>
            </a:r>
            <a:endParaRPr lang="fr-FR" sz="2600" b="1" dirty="0"/>
          </a:p>
        </p:txBody>
      </p:sp>
    </p:spTree>
    <p:extLst>
      <p:ext uri="{BB962C8B-B14F-4D97-AF65-F5344CB8AC3E}">
        <p14:creationId xmlns:p14="http://schemas.microsoft.com/office/powerpoint/2010/main" val="1643961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Évolution imminente du droit européen :</a:t>
            </a:r>
          </a:p>
          <a:p>
            <a:pPr lvl="1"/>
            <a:r>
              <a:rPr lang="fr-FR" dirty="0" smtClean="0"/>
              <a:t>Reconnaissance de la non binarité du sexe</a:t>
            </a:r>
          </a:p>
          <a:p>
            <a:pPr lvl="1"/>
            <a:endParaRPr lang="fr-FR" dirty="0"/>
          </a:p>
          <a:p>
            <a:pPr lvl="1"/>
            <a:r>
              <a:rPr lang="fr-FR" dirty="0" smtClean="0"/>
              <a:t>Caractère facultatif, pour tous, mention du sexe</a:t>
            </a:r>
          </a:p>
          <a:p>
            <a:pPr lvl="1"/>
            <a:endParaRPr lang="fr-FR" dirty="0"/>
          </a:p>
          <a:p>
            <a:r>
              <a:rPr lang="fr-FR" dirty="0" smtClean="0"/>
              <a:t>Et la mention obligatoire à l’état civil ?</a:t>
            </a:r>
            <a:endParaRPr lang="fr-FR" dirty="0"/>
          </a:p>
        </p:txBody>
      </p:sp>
    </p:spTree>
    <p:extLst>
      <p:ext uri="{BB962C8B-B14F-4D97-AF65-F5344CB8AC3E}">
        <p14:creationId xmlns:p14="http://schemas.microsoft.com/office/powerpoint/2010/main" val="22486694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différents documents d’identité</a:t>
            </a:r>
          </a:p>
        </p:txBody>
      </p:sp>
      <p:sp>
        <p:nvSpPr>
          <p:cNvPr id="3" name="Espace réservé du contenu 2"/>
          <p:cNvSpPr>
            <a:spLocks noGrp="1"/>
          </p:cNvSpPr>
          <p:nvPr>
            <p:ph idx="1"/>
          </p:nvPr>
        </p:nvSpPr>
        <p:spPr>
          <a:xfrm>
            <a:off x="457200" y="1646236"/>
            <a:ext cx="8229600" cy="3699865"/>
          </a:xfrm>
        </p:spPr>
        <p:txBody>
          <a:bodyPr>
            <a:normAutofit/>
          </a:bodyPr>
          <a:lstStyle/>
          <a:p>
            <a:r>
              <a:rPr lang="fr-FR" b="1" dirty="0" smtClean="0"/>
              <a:t>1°</a:t>
            </a:r>
            <a:r>
              <a:rPr lang="fr-FR" dirty="0" smtClean="0"/>
              <a:t> Les registres d’identité (ou base de données)</a:t>
            </a:r>
          </a:p>
          <a:p>
            <a:endParaRPr lang="fr-FR" dirty="0" smtClean="0"/>
          </a:p>
          <a:p>
            <a:pPr lvl="1"/>
            <a:r>
              <a:rPr lang="fr-FR" dirty="0" smtClean="0"/>
              <a:t>Registre d’état civil</a:t>
            </a:r>
          </a:p>
          <a:p>
            <a:pPr lvl="1"/>
            <a:endParaRPr lang="fr-FR" dirty="0"/>
          </a:p>
          <a:p>
            <a:pPr lvl="1"/>
            <a:r>
              <a:rPr lang="fr-FR" dirty="0" smtClean="0"/>
              <a:t>Autres registres</a:t>
            </a:r>
            <a:endParaRPr lang="fr-FR" dirty="0"/>
          </a:p>
          <a:p>
            <a:endParaRPr lang="fr-FR" dirty="0"/>
          </a:p>
        </p:txBody>
      </p:sp>
    </p:spTree>
    <p:extLst>
      <p:ext uri="{BB962C8B-B14F-4D97-AF65-F5344CB8AC3E}">
        <p14:creationId xmlns:p14="http://schemas.microsoft.com/office/powerpoint/2010/main" val="3191252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a:bodyPr>
          <a:lstStyle/>
          <a:p>
            <a:r>
              <a:rPr lang="fr-FR" dirty="0" smtClean="0"/>
              <a:t>Très peu probable car la balance des intérêts est favorable aux tiers. </a:t>
            </a:r>
          </a:p>
          <a:p>
            <a:endParaRPr lang="fr-FR" dirty="0" smtClean="0"/>
          </a:p>
          <a:p>
            <a:r>
              <a:rPr lang="fr-FR" dirty="0" smtClean="0"/>
              <a:t>Différence avec </a:t>
            </a:r>
            <a:r>
              <a:rPr lang="fr-FR" i="1" dirty="0" smtClean="0"/>
              <a:t>Sinan </a:t>
            </a:r>
            <a:r>
              <a:rPr lang="fr-FR" i="1" dirty="0" err="1" smtClean="0"/>
              <a:t>Isik</a:t>
            </a:r>
            <a:r>
              <a:rPr lang="fr-FR" dirty="0" smtClean="0"/>
              <a:t> </a:t>
            </a:r>
            <a:r>
              <a:rPr lang="fr-FR" i="1" dirty="0" smtClean="0"/>
              <a:t>c/ Turquie</a:t>
            </a:r>
          </a:p>
          <a:p>
            <a:pPr lvl="1"/>
            <a:r>
              <a:rPr lang="fr-FR" dirty="0" smtClean="0"/>
              <a:t>Avantage probatoire état civil</a:t>
            </a:r>
          </a:p>
          <a:p>
            <a:pPr lvl="1"/>
            <a:r>
              <a:rPr lang="fr-FR" dirty="0" err="1" smtClean="0"/>
              <a:t>Ø</a:t>
            </a:r>
            <a:r>
              <a:rPr lang="fr-FR" dirty="0" smtClean="0"/>
              <a:t> production état civil ; confusion registre / titre</a:t>
            </a:r>
          </a:p>
        </p:txBody>
      </p:sp>
    </p:spTree>
    <p:extLst>
      <p:ext uri="{BB962C8B-B14F-4D97-AF65-F5344CB8AC3E}">
        <p14:creationId xmlns:p14="http://schemas.microsoft.com/office/powerpoint/2010/main" val="12320365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différents documents d’identité</a:t>
            </a:r>
          </a:p>
        </p:txBody>
      </p:sp>
      <p:sp>
        <p:nvSpPr>
          <p:cNvPr id="3" name="Espace réservé du contenu 2"/>
          <p:cNvSpPr>
            <a:spLocks noGrp="1"/>
          </p:cNvSpPr>
          <p:nvPr>
            <p:ph idx="1"/>
          </p:nvPr>
        </p:nvSpPr>
        <p:spPr>
          <a:xfrm>
            <a:off x="457200" y="1646237"/>
            <a:ext cx="8229600" cy="3758938"/>
          </a:xfrm>
        </p:spPr>
        <p:txBody>
          <a:bodyPr>
            <a:normAutofit/>
          </a:bodyPr>
          <a:lstStyle/>
          <a:p>
            <a:r>
              <a:rPr lang="fr-FR" b="1" dirty="0" smtClean="0"/>
              <a:t>2°</a:t>
            </a:r>
            <a:r>
              <a:rPr lang="fr-FR" dirty="0" smtClean="0"/>
              <a:t> Les titres d’identité</a:t>
            </a:r>
          </a:p>
          <a:p>
            <a:endParaRPr lang="fr-FR" dirty="0" smtClean="0"/>
          </a:p>
          <a:p>
            <a:pPr lvl="1"/>
            <a:r>
              <a:rPr lang="fr-FR" dirty="0" smtClean="0"/>
              <a:t>Passeport</a:t>
            </a:r>
            <a:r>
              <a:rPr lang="fr-FR" dirty="0"/>
              <a:t>, carte nationale d’identité, </a:t>
            </a:r>
            <a:r>
              <a:rPr lang="fr-FR" dirty="0" smtClean="0"/>
              <a:t>copie intégrale ou extrait d’acte d’état civil</a:t>
            </a:r>
          </a:p>
          <a:p>
            <a:pPr marL="411480" lvl="1" indent="0">
              <a:buNone/>
            </a:pPr>
            <a:endParaRPr lang="fr-FR" dirty="0" smtClean="0"/>
          </a:p>
          <a:p>
            <a:pPr lvl="1"/>
            <a:r>
              <a:rPr lang="fr-FR" dirty="0" smtClean="0"/>
              <a:t>Carte bancaire, carte Vitale, etc</a:t>
            </a:r>
            <a:r>
              <a:rPr lang="fr-FR" dirty="0"/>
              <a:t>.</a:t>
            </a:r>
            <a:endParaRPr lang="fr-FR" dirty="0" smtClean="0"/>
          </a:p>
          <a:p>
            <a:pPr lvl="1"/>
            <a:endParaRPr lang="fr-FR" dirty="0"/>
          </a:p>
          <a:p>
            <a:pPr lvl="1"/>
            <a:endParaRPr lang="fr-FR" dirty="0" smtClean="0"/>
          </a:p>
          <a:p>
            <a:pPr lvl="1"/>
            <a:endParaRPr lang="fr-FR" dirty="0"/>
          </a:p>
          <a:p>
            <a:endParaRPr lang="fr-FR" dirty="0"/>
          </a:p>
          <a:p>
            <a:endParaRPr lang="fr-FR" dirty="0"/>
          </a:p>
        </p:txBody>
      </p:sp>
    </p:spTree>
    <p:extLst>
      <p:ext uri="{BB962C8B-B14F-4D97-AF65-F5344CB8AC3E}">
        <p14:creationId xmlns:p14="http://schemas.microsoft.com/office/powerpoint/2010/main" val="21547339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mention du sexe sur ces documents d’identité</a:t>
            </a:r>
            <a:endParaRPr lang="fr-FR" dirty="0"/>
          </a:p>
        </p:txBody>
      </p:sp>
      <p:sp>
        <p:nvSpPr>
          <p:cNvPr id="3" name="Espace réservé du contenu 2"/>
          <p:cNvSpPr>
            <a:spLocks noGrp="1"/>
          </p:cNvSpPr>
          <p:nvPr>
            <p:ph idx="1"/>
          </p:nvPr>
        </p:nvSpPr>
        <p:spPr>
          <a:xfrm>
            <a:off x="457200" y="1646236"/>
            <a:ext cx="8229600" cy="4645033"/>
          </a:xfrm>
        </p:spPr>
        <p:txBody>
          <a:bodyPr>
            <a:normAutofit/>
          </a:bodyPr>
          <a:lstStyle/>
          <a:p>
            <a:r>
              <a:rPr lang="fr-FR" dirty="0" smtClean="0"/>
              <a:t>Des documents souvent sexués</a:t>
            </a:r>
          </a:p>
          <a:p>
            <a:endParaRPr lang="fr-FR" dirty="0"/>
          </a:p>
          <a:p>
            <a:r>
              <a:rPr lang="fr-FR" dirty="0" smtClean="0"/>
              <a:t>Les </a:t>
            </a:r>
            <a:r>
              <a:rPr lang="fr-FR" dirty="0"/>
              <a:t>normes gouvernant habituellement la mention du sexe </a:t>
            </a:r>
            <a:r>
              <a:rPr lang="fr-FR" dirty="0" smtClean="0"/>
              <a:t>:</a:t>
            </a:r>
          </a:p>
          <a:p>
            <a:endParaRPr lang="fr-FR" dirty="0" smtClean="0"/>
          </a:p>
          <a:p>
            <a:pPr lvl="1"/>
            <a:r>
              <a:rPr lang="fr-FR" dirty="0" smtClean="0"/>
              <a:t>Binarité</a:t>
            </a:r>
          </a:p>
          <a:p>
            <a:pPr lvl="1"/>
            <a:endParaRPr lang="fr-FR" dirty="0" smtClean="0"/>
          </a:p>
          <a:p>
            <a:pPr lvl="1"/>
            <a:r>
              <a:rPr lang="fr-FR" dirty="0" smtClean="0"/>
              <a:t>Sexe obligatoire</a:t>
            </a:r>
            <a:endParaRPr lang="fr-FR" dirty="0"/>
          </a:p>
          <a:p>
            <a:endParaRPr lang="fr-FR" dirty="0"/>
          </a:p>
        </p:txBody>
      </p:sp>
    </p:spTree>
    <p:extLst>
      <p:ext uri="{BB962C8B-B14F-4D97-AF65-F5344CB8AC3E}">
        <p14:creationId xmlns:p14="http://schemas.microsoft.com/office/powerpoint/2010/main" val="645602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L’article 8 de la CSDHLF</a:t>
            </a:r>
            <a:endParaRPr lang="fr-FR" dirty="0"/>
          </a:p>
        </p:txBody>
      </p:sp>
      <p:sp>
        <p:nvSpPr>
          <p:cNvPr id="3" name="Espace réservé du contenu 2"/>
          <p:cNvSpPr>
            <a:spLocks noGrp="1"/>
          </p:cNvSpPr>
          <p:nvPr>
            <p:ph idx="1"/>
          </p:nvPr>
        </p:nvSpPr>
        <p:spPr/>
        <p:txBody>
          <a:bodyPr>
            <a:normAutofit fontScale="77500" lnSpcReduction="20000"/>
          </a:bodyPr>
          <a:lstStyle/>
          <a:p>
            <a:r>
              <a:rPr lang="fr-FR" sz="3500" b="1" dirty="0" smtClean="0"/>
              <a:t>1°</a:t>
            </a:r>
            <a:r>
              <a:rPr lang="fr-FR" sz="3500" dirty="0" smtClean="0"/>
              <a:t> Texte</a:t>
            </a:r>
          </a:p>
          <a:p>
            <a:endParaRPr lang="fr-FR" dirty="0" smtClean="0"/>
          </a:p>
          <a:p>
            <a:r>
              <a:rPr lang="fr-FR" dirty="0" smtClean="0"/>
              <a:t>«</a:t>
            </a:r>
            <a:r>
              <a:rPr lang="fr-FR" dirty="0"/>
              <a:t> </a:t>
            </a:r>
            <a:r>
              <a:rPr lang="fr-FR" i="1" dirty="0"/>
              <a:t>Toute personne a droit au respect de sa vie privée et familiale, de son domicile et de sa correspondance.</a:t>
            </a:r>
          </a:p>
          <a:p>
            <a:endParaRPr lang="fr-FR" i="1" dirty="0"/>
          </a:p>
          <a:p>
            <a:r>
              <a:rPr lang="fr-FR" i="1" dirty="0"/>
              <a:t>Il ne peut y avoir ingérence d'une autorité publique dans l'exercice de ce droit que pour autant que cette ingérence est prévue par la loi et qu'elle constitue une mesure qui, dans une société démocratique, est nécessaire à la sécurité nationale, à la sûreté publique, au bien-être économique du pays, à la défense de l'ordre et à la prévention des infractions pénales, à la protection de la santé ou de la morale, ou à la protection des droits et libertés d'autrui.</a:t>
            </a:r>
            <a:r>
              <a:rPr lang="fr-FR" dirty="0"/>
              <a:t> »</a:t>
            </a:r>
          </a:p>
          <a:p>
            <a:endParaRPr lang="fr-FR" dirty="0"/>
          </a:p>
        </p:txBody>
      </p:sp>
    </p:spTree>
    <p:extLst>
      <p:ext uri="{BB962C8B-B14F-4D97-AF65-F5344CB8AC3E}">
        <p14:creationId xmlns:p14="http://schemas.microsoft.com/office/powerpoint/2010/main" val="22325824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L’article 8 de la CSDHLF</a:t>
            </a:r>
            <a:endParaRPr lang="fr-FR" dirty="0"/>
          </a:p>
        </p:txBody>
      </p:sp>
      <p:sp>
        <p:nvSpPr>
          <p:cNvPr id="3" name="Espace réservé du contenu 2"/>
          <p:cNvSpPr>
            <a:spLocks noGrp="1"/>
          </p:cNvSpPr>
          <p:nvPr>
            <p:ph idx="1"/>
          </p:nvPr>
        </p:nvSpPr>
        <p:spPr>
          <a:xfrm>
            <a:off x="457200" y="1646236"/>
            <a:ext cx="8229600" cy="3699865"/>
          </a:xfrm>
        </p:spPr>
        <p:txBody>
          <a:bodyPr>
            <a:normAutofit/>
          </a:bodyPr>
          <a:lstStyle/>
          <a:p>
            <a:r>
              <a:rPr lang="fr-FR" b="1" dirty="0" smtClean="0"/>
              <a:t>2°</a:t>
            </a:r>
            <a:r>
              <a:rPr lang="fr-FR" dirty="0" smtClean="0"/>
              <a:t> Remarques</a:t>
            </a:r>
          </a:p>
          <a:p>
            <a:endParaRPr lang="fr-FR" sz="1600" dirty="0" smtClean="0"/>
          </a:p>
          <a:p>
            <a:pPr lvl="1"/>
            <a:r>
              <a:rPr lang="fr-FR" b="1" i="1" dirty="0"/>
              <a:t>a) </a:t>
            </a:r>
            <a:r>
              <a:rPr lang="fr-FR" dirty="0"/>
              <a:t>Contenu du droit à la vie privée :</a:t>
            </a:r>
          </a:p>
          <a:p>
            <a:pPr lvl="2"/>
            <a:r>
              <a:rPr lang="fr-FR" dirty="0"/>
              <a:t>Vie privée inclut l’identité sexuée </a:t>
            </a:r>
          </a:p>
          <a:p>
            <a:pPr lvl="2"/>
            <a:r>
              <a:rPr lang="fr-FR" dirty="0"/>
              <a:t>Deux protections :</a:t>
            </a:r>
          </a:p>
          <a:p>
            <a:pPr lvl="3"/>
            <a:r>
              <a:rPr lang="fr-FR" dirty="0" smtClean="0"/>
              <a:t>Droit à l’intimité</a:t>
            </a:r>
          </a:p>
          <a:p>
            <a:pPr lvl="3"/>
            <a:r>
              <a:rPr lang="fr-FR" dirty="0" smtClean="0"/>
              <a:t>Droit d’établir les détails de cette identité</a:t>
            </a:r>
            <a:endParaRPr lang="fr-FR" dirty="0"/>
          </a:p>
          <a:p>
            <a:endParaRPr lang="fr-FR" dirty="0" smtClean="0"/>
          </a:p>
          <a:p>
            <a:pPr marL="411480" lvl="1" indent="0">
              <a:buNone/>
            </a:pPr>
            <a:endParaRPr lang="fr-FR" dirty="0"/>
          </a:p>
          <a:p>
            <a:endParaRPr lang="fr-FR" dirty="0"/>
          </a:p>
        </p:txBody>
      </p:sp>
    </p:spTree>
    <p:extLst>
      <p:ext uri="{BB962C8B-B14F-4D97-AF65-F5344CB8AC3E}">
        <p14:creationId xmlns:p14="http://schemas.microsoft.com/office/powerpoint/2010/main" val="30126490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7384"/>
            <a:ext cx="8229600" cy="1143000"/>
          </a:xfrm>
        </p:spPr>
        <p:txBody>
          <a:bodyPr/>
          <a:lstStyle/>
          <a:p>
            <a:r>
              <a:rPr lang="fr-FR" dirty="0"/>
              <a:t>L’article 8 de la CSDHLF</a:t>
            </a:r>
          </a:p>
        </p:txBody>
      </p:sp>
      <p:sp>
        <p:nvSpPr>
          <p:cNvPr id="3" name="Espace réservé du texte 2"/>
          <p:cNvSpPr>
            <a:spLocks noGrp="1"/>
          </p:cNvSpPr>
          <p:nvPr>
            <p:ph type="body" idx="1"/>
          </p:nvPr>
        </p:nvSpPr>
        <p:spPr>
          <a:xfrm>
            <a:off x="457200" y="2047339"/>
            <a:ext cx="4040188" cy="639762"/>
          </a:xfrm>
        </p:spPr>
        <p:txBody>
          <a:bodyPr/>
          <a:lstStyle/>
          <a:p>
            <a:r>
              <a:rPr lang="fr-FR" b="1" cap="none" dirty="0" smtClean="0"/>
              <a:t>Art. 8 al. 2</a:t>
            </a:r>
            <a:endParaRPr lang="fr-FR" b="1" cap="none" dirty="0"/>
          </a:p>
        </p:txBody>
      </p:sp>
      <p:sp>
        <p:nvSpPr>
          <p:cNvPr id="4" name="Espace réservé du texte 3"/>
          <p:cNvSpPr>
            <a:spLocks noGrp="1"/>
          </p:cNvSpPr>
          <p:nvPr>
            <p:ph type="body" sz="half" idx="3"/>
          </p:nvPr>
        </p:nvSpPr>
        <p:spPr>
          <a:xfrm>
            <a:off x="4645025" y="2047339"/>
            <a:ext cx="4041775" cy="639762"/>
          </a:xfrm>
        </p:spPr>
        <p:txBody>
          <a:bodyPr/>
          <a:lstStyle/>
          <a:p>
            <a:r>
              <a:rPr lang="fr-FR" b="1" cap="none" dirty="0" smtClean="0"/>
              <a:t>Interprétation</a:t>
            </a:r>
            <a:endParaRPr lang="fr-FR" b="1" cap="none" dirty="0"/>
          </a:p>
        </p:txBody>
      </p:sp>
      <p:sp>
        <p:nvSpPr>
          <p:cNvPr id="5" name="Espace réservé du contenu 4"/>
          <p:cNvSpPr>
            <a:spLocks noGrp="1"/>
          </p:cNvSpPr>
          <p:nvPr>
            <p:ph sz="quarter" idx="2"/>
          </p:nvPr>
        </p:nvSpPr>
        <p:spPr>
          <a:xfrm>
            <a:off x="382588" y="2687101"/>
            <a:ext cx="4040188" cy="3941763"/>
          </a:xfrm>
        </p:spPr>
        <p:txBody>
          <a:bodyPr>
            <a:normAutofit fontScale="85000" lnSpcReduction="20000"/>
          </a:bodyPr>
          <a:lstStyle/>
          <a:p>
            <a:r>
              <a:rPr lang="fr-FR" i="1" dirty="0"/>
              <a:t>Il ne peut y avoir ingérence d'une autorité publique dans l'exercice de ce droit que pour autant que cette ingérence est </a:t>
            </a:r>
            <a:r>
              <a:rPr lang="fr-FR" b="1" i="1" dirty="0"/>
              <a:t>prévue par la loi </a:t>
            </a:r>
            <a:r>
              <a:rPr lang="fr-FR" i="1" dirty="0"/>
              <a:t>et qu'elle constitue une mesure qui, dans une </a:t>
            </a:r>
            <a:r>
              <a:rPr lang="fr-FR" b="1" i="1" dirty="0"/>
              <a:t>société démocratique</a:t>
            </a:r>
            <a:r>
              <a:rPr lang="fr-FR" i="1" dirty="0"/>
              <a:t>, est </a:t>
            </a:r>
            <a:r>
              <a:rPr lang="fr-FR" b="1" i="1" dirty="0"/>
              <a:t>nécessaire</a:t>
            </a:r>
            <a:r>
              <a:rPr lang="fr-FR" i="1" dirty="0"/>
              <a:t> à la sécurité nationale, à la sûreté publique, au bien-être économique du pays, à la défense de l'ordre et à la prévention des infractions pénales, à la protection de la santé ou de la morale, ou à la protection des droits et libertés d'autrui.</a:t>
            </a:r>
            <a:r>
              <a:rPr lang="fr-FR" dirty="0"/>
              <a:t> »</a:t>
            </a:r>
          </a:p>
        </p:txBody>
      </p:sp>
      <p:sp>
        <p:nvSpPr>
          <p:cNvPr id="6" name="Espace réservé du contenu 5"/>
          <p:cNvSpPr>
            <a:spLocks noGrp="1"/>
          </p:cNvSpPr>
          <p:nvPr>
            <p:ph sz="quarter" idx="4"/>
          </p:nvPr>
        </p:nvSpPr>
        <p:spPr>
          <a:xfrm>
            <a:off x="4645025" y="2687101"/>
            <a:ext cx="4041775" cy="3941763"/>
          </a:xfrm>
        </p:spPr>
        <p:txBody>
          <a:bodyPr/>
          <a:lstStyle/>
          <a:p>
            <a:r>
              <a:rPr lang="fr-FR" dirty="0" smtClean="0"/>
              <a:t>1. Atteinte prévue par la loi</a:t>
            </a:r>
          </a:p>
          <a:p>
            <a:endParaRPr lang="fr-FR" dirty="0" smtClean="0"/>
          </a:p>
          <a:p>
            <a:r>
              <a:rPr lang="fr-FR" dirty="0" smtClean="0"/>
              <a:t>2. Atteinte </a:t>
            </a:r>
            <a:r>
              <a:rPr lang="fr-FR" dirty="0"/>
              <a:t>nécessaire dans une société démocratique</a:t>
            </a:r>
          </a:p>
          <a:p>
            <a:endParaRPr lang="fr-FR" dirty="0" smtClean="0"/>
          </a:p>
          <a:p>
            <a:r>
              <a:rPr lang="fr-FR" dirty="0" smtClean="0"/>
              <a:t>3. But légitime</a:t>
            </a:r>
          </a:p>
        </p:txBody>
      </p:sp>
      <p:sp>
        <p:nvSpPr>
          <p:cNvPr id="7" name="ZoneTexte 6"/>
          <p:cNvSpPr txBox="1"/>
          <p:nvPr/>
        </p:nvSpPr>
        <p:spPr>
          <a:xfrm>
            <a:off x="382588" y="1330747"/>
            <a:ext cx="8229600" cy="523220"/>
          </a:xfrm>
          <a:prstGeom prst="rect">
            <a:avLst/>
          </a:prstGeom>
          <a:noFill/>
        </p:spPr>
        <p:txBody>
          <a:bodyPr wrap="square" rtlCol="0">
            <a:spAutoFit/>
          </a:bodyPr>
          <a:lstStyle/>
          <a:p>
            <a:pPr lvl="1"/>
            <a:r>
              <a:rPr lang="fr-FR" sz="2800" b="1" i="1" dirty="0"/>
              <a:t>b) </a:t>
            </a:r>
            <a:r>
              <a:rPr lang="fr-FR" sz="2800" dirty="0"/>
              <a:t>Condition des atteintes licites à ce </a:t>
            </a:r>
            <a:r>
              <a:rPr lang="fr-FR" sz="2800" dirty="0" smtClean="0"/>
              <a:t>droit</a:t>
            </a:r>
            <a:endParaRPr lang="fr-FR" sz="2800" dirty="0"/>
          </a:p>
        </p:txBody>
      </p:sp>
    </p:spTree>
    <p:extLst>
      <p:ext uri="{BB962C8B-B14F-4D97-AF65-F5344CB8AC3E}">
        <p14:creationId xmlns:p14="http://schemas.microsoft.com/office/powerpoint/2010/main" val="1133603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1742652"/>
            <a:ext cx="8229600" cy="3987424"/>
          </a:xfrm>
        </p:spPr>
        <p:txBody>
          <a:bodyPr>
            <a:normAutofit/>
          </a:bodyPr>
          <a:lstStyle/>
          <a:p>
            <a:r>
              <a:rPr lang="fr-FR" sz="2800" dirty="0" smtClean="0"/>
              <a:t>Nécessaire dans une société démocratique ?</a:t>
            </a:r>
          </a:p>
          <a:p>
            <a:pPr marL="0" indent="0">
              <a:buNone/>
            </a:pPr>
            <a:endParaRPr lang="fr-FR" sz="2800" dirty="0" smtClean="0"/>
          </a:p>
          <a:p>
            <a:pPr lvl="1"/>
            <a:r>
              <a:rPr lang="fr-FR" sz="2200" dirty="0" smtClean="0"/>
              <a:t>Plus d’avantages pour la société que pour les personnes dont le droit est atteint</a:t>
            </a:r>
          </a:p>
          <a:p>
            <a:pPr lvl="1"/>
            <a:endParaRPr lang="fr-FR" sz="2200" dirty="0"/>
          </a:p>
          <a:p>
            <a:pPr lvl="1"/>
            <a:r>
              <a:rPr lang="fr-FR" sz="2200" dirty="0" smtClean="0"/>
              <a:t>Méthode pour comparer les intérêts en présence :</a:t>
            </a:r>
          </a:p>
          <a:p>
            <a:pPr marL="411480" lvl="1" indent="0">
              <a:buNone/>
            </a:pPr>
            <a:endParaRPr lang="fr-FR" sz="2200" dirty="0" smtClean="0"/>
          </a:p>
          <a:p>
            <a:pPr lvl="2"/>
            <a:r>
              <a:rPr lang="fr-FR" sz="1900" dirty="0" smtClean="0"/>
              <a:t>Identifier les intérêts</a:t>
            </a:r>
          </a:p>
          <a:p>
            <a:pPr lvl="2"/>
            <a:endParaRPr lang="fr-FR" sz="1900" dirty="0"/>
          </a:p>
          <a:p>
            <a:pPr lvl="2"/>
            <a:r>
              <a:rPr lang="fr-FR" sz="1900" dirty="0" smtClean="0"/>
              <a:t>Peser les intérêts</a:t>
            </a:r>
          </a:p>
        </p:txBody>
      </p:sp>
      <p:sp>
        <p:nvSpPr>
          <p:cNvPr id="5" name="Titre 1"/>
          <p:cNvSpPr>
            <a:spLocks noGrp="1"/>
          </p:cNvSpPr>
          <p:nvPr>
            <p:ph type="title"/>
          </p:nvPr>
        </p:nvSpPr>
        <p:spPr>
          <a:xfrm>
            <a:off x="457200" y="-117384"/>
            <a:ext cx="8229600" cy="1143000"/>
          </a:xfrm>
        </p:spPr>
        <p:txBody>
          <a:bodyPr/>
          <a:lstStyle/>
          <a:p>
            <a:r>
              <a:rPr lang="fr-FR" dirty="0"/>
              <a:t>L’article 8 de la CSDHLF</a:t>
            </a:r>
          </a:p>
        </p:txBody>
      </p:sp>
      <p:sp>
        <p:nvSpPr>
          <p:cNvPr id="6" name="ZoneTexte 5"/>
          <p:cNvSpPr txBox="1"/>
          <p:nvPr/>
        </p:nvSpPr>
        <p:spPr>
          <a:xfrm>
            <a:off x="339624" y="5194708"/>
            <a:ext cx="6338966" cy="1538883"/>
          </a:xfrm>
          <a:prstGeom prst="rect">
            <a:avLst/>
          </a:prstGeom>
          <a:noFill/>
        </p:spPr>
        <p:txBody>
          <a:bodyPr wrap="square" rtlCol="0">
            <a:spAutoFit/>
          </a:bodyPr>
          <a:lstStyle/>
          <a:p>
            <a:pPr lvl="2"/>
            <a:r>
              <a:rPr lang="fr-FR" sz="1900" dirty="0" smtClean="0"/>
              <a:t>		   en tenant compte du coefficient </a:t>
            </a:r>
            <a:r>
              <a:rPr lang="fr-FR" sz="1900" dirty="0"/>
              <a:t>multiplicateur : la MNA (marge nationale d’appréciation)</a:t>
            </a:r>
          </a:p>
          <a:p>
            <a:pPr marL="630936" lvl="2" indent="0">
              <a:buNone/>
            </a:pPr>
            <a:r>
              <a:rPr lang="fr-FR" sz="1900" dirty="0"/>
              <a:t>  </a:t>
            </a:r>
            <a:endParaRPr lang="fr-FR" sz="2200" dirty="0"/>
          </a:p>
          <a:p>
            <a:endParaRPr lang="fr-FR" dirty="0"/>
          </a:p>
        </p:txBody>
      </p:sp>
    </p:spTree>
    <p:extLst>
      <p:ext uri="{BB962C8B-B14F-4D97-AF65-F5344CB8AC3E}">
        <p14:creationId xmlns:p14="http://schemas.microsoft.com/office/powerpoint/2010/main" val="2751501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Fonderie.thmx</Template>
  <TotalTime>14338</TotalTime>
  <Words>946</Words>
  <Application>Microsoft Macintosh PowerPoint</Application>
  <PresentationFormat>Présentation à l'écran (4:3)</PresentationFormat>
  <Paragraphs>269</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Fonderie</vt:lpstr>
      <vt:lpstr> La mention du sexe sur les documents d’identité Par-delà une binarité obligatoire  </vt:lpstr>
      <vt:lpstr>Introduction</vt:lpstr>
      <vt:lpstr>Les différents documents d’identité</vt:lpstr>
      <vt:lpstr>Les différents documents d’identité</vt:lpstr>
      <vt:lpstr>La mention du sexe sur ces documents d’identité</vt:lpstr>
      <vt:lpstr>L’article 8 de la CSDHLF</vt:lpstr>
      <vt:lpstr>L’article 8 de la CSDHLF</vt:lpstr>
      <vt:lpstr>L’article 8 de la CSDHLF</vt:lpstr>
      <vt:lpstr>L’article 8 de la CSDHLF</vt:lpstr>
      <vt:lpstr>L’article 8 de la CSDHLF</vt:lpstr>
      <vt:lpstr>Plan</vt:lpstr>
      <vt:lpstr>I.    L’article 8 et la binarité du sexe sur le registre d’état civil  </vt:lpstr>
      <vt:lpstr>I. L’article 8 et la binarité du sexe</vt:lpstr>
      <vt:lpstr>I. L’article 8 et la binarité du sexe</vt:lpstr>
      <vt:lpstr>A. Les intérêts en présence</vt:lpstr>
      <vt:lpstr>A. Les intérêts en présence</vt:lpstr>
      <vt:lpstr>B. La pesée des intérêts</vt:lpstr>
      <vt:lpstr>B. La pesée des intérêts</vt:lpstr>
      <vt:lpstr>B. La pesée des intérêts</vt:lpstr>
      <vt:lpstr>I. L’article 8 et la binarité du sexe</vt:lpstr>
      <vt:lpstr>II. </vt:lpstr>
      <vt:lpstr>II. L’article 8 et les titres d’identité </vt:lpstr>
      <vt:lpstr>A. Les intérêts en présence</vt:lpstr>
      <vt:lpstr>A. Les intérêts en présence</vt:lpstr>
      <vt:lpstr>B. Pesée des intérêts</vt:lpstr>
      <vt:lpstr>B. La pesée des intérêts</vt:lpstr>
      <vt:lpstr>B. Pesée des intérêts</vt:lpstr>
      <vt:lpstr>II. L’article 8 et les titres d’identité </vt:lpstr>
      <vt:lpstr>Conclusion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mentions du sexe à l’état civil</dc:title>
  <dc:creator>Benjamin Moron</dc:creator>
  <cp:lastModifiedBy>Benjamin Moron</cp:lastModifiedBy>
  <cp:revision>241</cp:revision>
  <dcterms:created xsi:type="dcterms:W3CDTF">2016-06-06T09:01:58Z</dcterms:created>
  <dcterms:modified xsi:type="dcterms:W3CDTF">2016-09-30T08:24:52Z</dcterms:modified>
</cp:coreProperties>
</file>