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
  </p:notesMasterIdLst>
  <p:handoutMasterIdLst>
    <p:handoutMasterId r:id="rId4"/>
  </p:handoutMasterIdLst>
  <p:sldIdLst>
    <p:sldId id="256" r:id="rId2"/>
  </p:sldIdLst>
  <p:sldSz cx="51206400" cy="32918400"/>
  <p:notesSz cx="9296400" cy="7010400"/>
  <p:defaultTextStyle>
    <a:defPPr>
      <a:defRPr lang="en-US"/>
    </a:defPPr>
    <a:lvl1pPr marL="0" algn="l" defTabSz="4037990" rtl="0" eaLnBrk="1" latinLnBrk="0" hangingPunct="1">
      <a:defRPr sz="7949" kern="1200">
        <a:solidFill>
          <a:schemeClr val="tx1"/>
        </a:solidFill>
        <a:latin typeface="+mn-lt"/>
        <a:ea typeface="+mn-ea"/>
        <a:cs typeface="+mn-cs"/>
      </a:defRPr>
    </a:lvl1pPr>
    <a:lvl2pPr marL="2018995" algn="l" defTabSz="4037990" rtl="0" eaLnBrk="1" latinLnBrk="0" hangingPunct="1">
      <a:defRPr sz="7949" kern="1200">
        <a:solidFill>
          <a:schemeClr val="tx1"/>
        </a:solidFill>
        <a:latin typeface="+mn-lt"/>
        <a:ea typeface="+mn-ea"/>
        <a:cs typeface="+mn-cs"/>
      </a:defRPr>
    </a:lvl2pPr>
    <a:lvl3pPr marL="4037990" algn="l" defTabSz="4037990" rtl="0" eaLnBrk="1" latinLnBrk="0" hangingPunct="1">
      <a:defRPr sz="7949" kern="1200">
        <a:solidFill>
          <a:schemeClr val="tx1"/>
        </a:solidFill>
        <a:latin typeface="+mn-lt"/>
        <a:ea typeface="+mn-ea"/>
        <a:cs typeface="+mn-cs"/>
      </a:defRPr>
    </a:lvl3pPr>
    <a:lvl4pPr marL="6056986" algn="l" defTabSz="4037990" rtl="0" eaLnBrk="1" latinLnBrk="0" hangingPunct="1">
      <a:defRPr sz="7949" kern="1200">
        <a:solidFill>
          <a:schemeClr val="tx1"/>
        </a:solidFill>
        <a:latin typeface="+mn-lt"/>
        <a:ea typeface="+mn-ea"/>
        <a:cs typeface="+mn-cs"/>
      </a:defRPr>
    </a:lvl4pPr>
    <a:lvl5pPr marL="8075981" algn="l" defTabSz="4037990" rtl="0" eaLnBrk="1" latinLnBrk="0" hangingPunct="1">
      <a:defRPr sz="7949" kern="1200">
        <a:solidFill>
          <a:schemeClr val="tx1"/>
        </a:solidFill>
        <a:latin typeface="+mn-lt"/>
        <a:ea typeface="+mn-ea"/>
        <a:cs typeface="+mn-cs"/>
      </a:defRPr>
    </a:lvl5pPr>
    <a:lvl6pPr marL="10094976" algn="l" defTabSz="4037990" rtl="0" eaLnBrk="1" latinLnBrk="0" hangingPunct="1">
      <a:defRPr sz="7949" kern="1200">
        <a:solidFill>
          <a:schemeClr val="tx1"/>
        </a:solidFill>
        <a:latin typeface="+mn-lt"/>
        <a:ea typeface="+mn-ea"/>
        <a:cs typeface="+mn-cs"/>
      </a:defRPr>
    </a:lvl6pPr>
    <a:lvl7pPr marL="12113971" algn="l" defTabSz="4037990" rtl="0" eaLnBrk="1" latinLnBrk="0" hangingPunct="1">
      <a:defRPr sz="7949" kern="1200">
        <a:solidFill>
          <a:schemeClr val="tx1"/>
        </a:solidFill>
        <a:latin typeface="+mn-lt"/>
        <a:ea typeface="+mn-ea"/>
        <a:cs typeface="+mn-cs"/>
      </a:defRPr>
    </a:lvl7pPr>
    <a:lvl8pPr marL="14132966" algn="l" defTabSz="4037990" rtl="0" eaLnBrk="1" latinLnBrk="0" hangingPunct="1">
      <a:defRPr sz="7949" kern="1200">
        <a:solidFill>
          <a:schemeClr val="tx1"/>
        </a:solidFill>
        <a:latin typeface="+mn-lt"/>
        <a:ea typeface="+mn-ea"/>
        <a:cs typeface="+mn-cs"/>
      </a:defRPr>
    </a:lvl8pPr>
    <a:lvl9pPr marL="16151962" algn="l" defTabSz="4037990" rtl="0" eaLnBrk="1" latinLnBrk="0" hangingPunct="1">
      <a:defRPr sz="7949"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66FF"/>
    <a:srgbClr val="E2F0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6433" autoAdjust="0"/>
  </p:normalViewPr>
  <p:slideViewPr>
    <p:cSldViewPr snapToGrid="0">
      <p:cViewPr>
        <p:scale>
          <a:sx n="30" d="100"/>
          <a:sy n="30" d="100"/>
        </p:scale>
        <p:origin x="-3648" y="-35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52143"/>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5266347" y="0"/>
            <a:ext cx="4028440" cy="352143"/>
          </a:xfrm>
          <a:prstGeom prst="rect">
            <a:avLst/>
          </a:prstGeom>
        </p:spPr>
        <p:txBody>
          <a:bodyPr vert="horz" lIns="93177" tIns="46589" rIns="93177" bIns="46589" rtlCol="0"/>
          <a:lstStyle>
            <a:lvl1pPr algn="r">
              <a:defRPr sz="1200"/>
            </a:lvl1pPr>
          </a:lstStyle>
          <a:p>
            <a:fld id="{8E288509-5F2A-4AFD-97E1-DA86CA56D83A}" type="datetimeFigureOut">
              <a:rPr lang="en-US" smtClean="0"/>
              <a:t>11/12/2015</a:t>
            </a:fld>
            <a:endParaRPr lang="en-US"/>
          </a:p>
        </p:txBody>
      </p:sp>
      <p:sp>
        <p:nvSpPr>
          <p:cNvPr id="4" name="Footer Placeholder 3"/>
          <p:cNvSpPr>
            <a:spLocks noGrp="1"/>
          </p:cNvSpPr>
          <p:nvPr>
            <p:ph type="ftr" sz="quarter" idx="2"/>
          </p:nvPr>
        </p:nvSpPr>
        <p:spPr>
          <a:xfrm>
            <a:off x="0" y="6658258"/>
            <a:ext cx="4028440" cy="352142"/>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5266347" y="6658258"/>
            <a:ext cx="4028440" cy="352142"/>
          </a:xfrm>
          <a:prstGeom prst="rect">
            <a:avLst/>
          </a:prstGeom>
        </p:spPr>
        <p:txBody>
          <a:bodyPr vert="horz" lIns="93177" tIns="46589" rIns="93177" bIns="46589" rtlCol="0" anchor="b"/>
          <a:lstStyle>
            <a:lvl1pPr algn="r">
              <a:defRPr sz="1200"/>
            </a:lvl1pPr>
          </a:lstStyle>
          <a:p>
            <a:fld id="{9F6E0FAC-9542-46D9-BEAE-214B4791D8AF}" type="slidenum">
              <a:rPr lang="en-US" smtClean="0"/>
              <a:t>‹N°›</a:t>
            </a:fld>
            <a:endParaRPr lang="en-US"/>
          </a:p>
        </p:txBody>
      </p:sp>
    </p:spTree>
    <p:extLst>
      <p:ext uri="{BB962C8B-B14F-4D97-AF65-F5344CB8AC3E}">
        <p14:creationId xmlns:p14="http://schemas.microsoft.com/office/powerpoint/2010/main" val="21218080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9075" cy="3508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265738" y="0"/>
            <a:ext cx="4029075" cy="350838"/>
          </a:xfrm>
          <a:prstGeom prst="rect">
            <a:avLst/>
          </a:prstGeom>
        </p:spPr>
        <p:txBody>
          <a:bodyPr vert="horz" lIns="91440" tIns="45720" rIns="91440" bIns="45720" rtlCol="0"/>
          <a:lstStyle>
            <a:lvl1pPr algn="r">
              <a:defRPr sz="1200"/>
            </a:lvl1pPr>
          </a:lstStyle>
          <a:p>
            <a:fld id="{7D154F7C-86DE-4380-BA16-E9FED5A5E129}" type="datetimeFigureOut">
              <a:rPr lang="en-US" smtClean="0"/>
              <a:t>11/12/2015</a:t>
            </a:fld>
            <a:endParaRPr lang="en-US"/>
          </a:p>
        </p:txBody>
      </p:sp>
      <p:sp>
        <p:nvSpPr>
          <p:cNvPr id="4" name="Slide Image Placeholder 3"/>
          <p:cNvSpPr>
            <a:spLocks noGrp="1" noRot="1" noChangeAspect="1"/>
          </p:cNvSpPr>
          <p:nvPr>
            <p:ph type="sldImg" idx="2"/>
          </p:nvPr>
        </p:nvSpPr>
        <p:spPr>
          <a:xfrm>
            <a:off x="2808288" y="876300"/>
            <a:ext cx="3679825" cy="23653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30275" y="3373438"/>
            <a:ext cx="7435850" cy="2760662"/>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659563"/>
            <a:ext cx="4029075" cy="35083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265738" y="6659563"/>
            <a:ext cx="4029075" cy="350837"/>
          </a:xfrm>
          <a:prstGeom prst="rect">
            <a:avLst/>
          </a:prstGeom>
        </p:spPr>
        <p:txBody>
          <a:bodyPr vert="horz" lIns="91440" tIns="45720" rIns="91440" bIns="45720" rtlCol="0" anchor="b"/>
          <a:lstStyle>
            <a:lvl1pPr algn="r">
              <a:defRPr sz="1200"/>
            </a:lvl1pPr>
          </a:lstStyle>
          <a:p>
            <a:fld id="{25A7611C-2948-48EA-81B4-B0B48450D91F}" type="slidenum">
              <a:rPr lang="en-US" smtClean="0"/>
              <a:t>‹N°›</a:t>
            </a:fld>
            <a:endParaRPr lang="en-US"/>
          </a:p>
        </p:txBody>
      </p:sp>
    </p:spTree>
    <p:extLst>
      <p:ext uri="{BB962C8B-B14F-4D97-AF65-F5344CB8AC3E}">
        <p14:creationId xmlns:p14="http://schemas.microsoft.com/office/powerpoint/2010/main" val="23381352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A7611C-2948-48EA-81B4-B0B48450D91F}" type="slidenum">
              <a:rPr lang="en-US" smtClean="0"/>
              <a:t>1</a:t>
            </a:fld>
            <a:endParaRPr lang="en-US"/>
          </a:p>
        </p:txBody>
      </p:sp>
    </p:spTree>
    <p:extLst>
      <p:ext uri="{BB962C8B-B14F-4D97-AF65-F5344CB8AC3E}">
        <p14:creationId xmlns:p14="http://schemas.microsoft.com/office/powerpoint/2010/main" val="28242962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400800" y="5387342"/>
            <a:ext cx="38404800" cy="11460480"/>
          </a:xfrm>
        </p:spPr>
        <p:txBody>
          <a:bodyPr anchor="b"/>
          <a:lstStyle>
            <a:lvl1pPr algn="ctr">
              <a:defRPr sz="25200"/>
            </a:lvl1pPr>
          </a:lstStyle>
          <a:p>
            <a:r>
              <a:rPr lang="en-US" smtClean="0"/>
              <a:t>Click to edit Master title style</a:t>
            </a:r>
            <a:endParaRPr lang="en-US" dirty="0"/>
          </a:p>
        </p:txBody>
      </p:sp>
      <p:sp>
        <p:nvSpPr>
          <p:cNvPr id="3" name="Subtitle 2"/>
          <p:cNvSpPr>
            <a:spLocks noGrp="1"/>
          </p:cNvSpPr>
          <p:nvPr>
            <p:ph type="subTitle" idx="1"/>
          </p:nvPr>
        </p:nvSpPr>
        <p:spPr>
          <a:xfrm>
            <a:off x="6400800" y="17289782"/>
            <a:ext cx="38404800" cy="7947658"/>
          </a:xfrm>
        </p:spPr>
        <p:txBody>
          <a:bodyPr/>
          <a:lstStyle>
            <a:lvl1pPr marL="0" indent="0" algn="ctr">
              <a:buNone/>
              <a:defRPr sz="10080"/>
            </a:lvl1pPr>
            <a:lvl2pPr marL="1920240" indent="0" algn="ctr">
              <a:buNone/>
              <a:defRPr sz="8400"/>
            </a:lvl2pPr>
            <a:lvl3pPr marL="3840480" indent="0" algn="ctr">
              <a:buNone/>
              <a:defRPr sz="7560"/>
            </a:lvl3pPr>
            <a:lvl4pPr marL="5760720" indent="0" algn="ctr">
              <a:buNone/>
              <a:defRPr sz="6720"/>
            </a:lvl4pPr>
            <a:lvl5pPr marL="7680960" indent="0" algn="ctr">
              <a:buNone/>
              <a:defRPr sz="6720"/>
            </a:lvl5pPr>
            <a:lvl6pPr marL="9601200" indent="0" algn="ctr">
              <a:buNone/>
              <a:defRPr sz="6720"/>
            </a:lvl6pPr>
            <a:lvl7pPr marL="11521440" indent="0" algn="ctr">
              <a:buNone/>
              <a:defRPr sz="6720"/>
            </a:lvl7pPr>
            <a:lvl8pPr marL="13441680" indent="0" algn="ctr">
              <a:buNone/>
              <a:defRPr sz="6720"/>
            </a:lvl8pPr>
            <a:lvl9pPr marL="15361920" indent="0" algn="ctr">
              <a:buNone/>
              <a:defRPr sz="672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D10207D-B85C-4E68-968F-B014B47C7EEB}" type="datetimeFigureOut">
              <a:rPr lang="en-US" smtClean="0"/>
              <a:t>11/12/2015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65ECF1-B4E6-44B5-8130-144975FDF1D1}" type="slidenum">
              <a:rPr lang="en-US" smtClean="0"/>
              <a:t>‹N°›</a:t>
            </a:fld>
            <a:endParaRPr lang="en-US"/>
          </a:p>
        </p:txBody>
      </p:sp>
    </p:spTree>
    <p:extLst>
      <p:ext uri="{BB962C8B-B14F-4D97-AF65-F5344CB8AC3E}">
        <p14:creationId xmlns:p14="http://schemas.microsoft.com/office/powerpoint/2010/main" val="1867907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D10207D-B85C-4E68-968F-B014B47C7EEB}" type="datetimeFigureOut">
              <a:rPr lang="en-US" smtClean="0"/>
              <a:t>11/12/2015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65ECF1-B4E6-44B5-8130-144975FDF1D1}" type="slidenum">
              <a:rPr lang="en-US" smtClean="0"/>
              <a:t>‹N°›</a:t>
            </a:fld>
            <a:endParaRPr lang="en-US"/>
          </a:p>
        </p:txBody>
      </p:sp>
    </p:spTree>
    <p:extLst>
      <p:ext uri="{BB962C8B-B14F-4D97-AF65-F5344CB8AC3E}">
        <p14:creationId xmlns:p14="http://schemas.microsoft.com/office/powerpoint/2010/main" val="37085838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6644580" y="1752600"/>
            <a:ext cx="11041380" cy="2789682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3520440" y="1752600"/>
            <a:ext cx="32484060" cy="2789682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D10207D-B85C-4E68-968F-B014B47C7EEB}" type="datetimeFigureOut">
              <a:rPr lang="en-US" smtClean="0"/>
              <a:t>11/12/2015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65ECF1-B4E6-44B5-8130-144975FDF1D1}" type="slidenum">
              <a:rPr lang="en-US" smtClean="0"/>
              <a:t>‹N°›</a:t>
            </a:fld>
            <a:endParaRPr lang="en-US"/>
          </a:p>
        </p:txBody>
      </p:sp>
    </p:spTree>
    <p:extLst>
      <p:ext uri="{BB962C8B-B14F-4D97-AF65-F5344CB8AC3E}">
        <p14:creationId xmlns:p14="http://schemas.microsoft.com/office/powerpoint/2010/main" val="16110130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D10207D-B85C-4E68-968F-B014B47C7EEB}" type="datetimeFigureOut">
              <a:rPr lang="en-US" smtClean="0"/>
              <a:t>11/12/2015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65ECF1-B4E6-44B5-8130-144975FDF1D1}" type="slidenum">
              <a:rPr lang="en-US" smtClean="0"/>
              <a:t>‹N°›</a:t>
            </a:fld>
            <a:endParaRPr lang="en-US"/>
          </a:p>
        </p:txBody>
      </p:sp>
    </p:spTree>
    <p:extLst>
      <p:ext uri="{BB962C8B-B14F-4D97-AF65-F5344CB8AC3E}">
        <p14:creationId xmlns:p14="http://schemas.microsoft.com/office/powerpoint/2010/main" val="34759860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93770" y="8206745"/>
            <a:ext cx="44165520" cy="13693138"/>
          </a:xfrm>
        </p:spPr>
        <p:txBody>
          <a:bodyPr anchor="b"/>
          <a:lstStyle>
            <a:lvl1pPr>
              <a:defRPr sz="25200"/>
            </a:lvl1pPr>
          </a:lstStyle>
          <a:p>
            <a:r>
              <a:rPr lang="en-US" smtClean="0"/>
              <a:t>Click to edit Master title style</a:t>
            </a:r>
            <a:endParaRPr lang="en-US" dirty="0"/>
          </a:p>
        </p:txBody>
      </p:sp>
      <p:sp>
        <p:nvSpPr>
          <p:cNvPr id="3" name="Text Placeholder 2"/>
          <p:cNvSpPr>
            <a:spLocks noGrp="1"/>
          </p:cNvSpPr>
          <p:nvPr>
            <p:ph type="body" idx="1"/>
          </p:nvPr>
        </p:nvSpPr>
        <p:spPr>
          <a:xfrm>
            <a:off x="3493770" y="22029425"/>
            <a:ext cx="44165520" cy="7200898"/>
          </a:xfrm>
        </p:spPr>
        <p:txBody>
          <a:bodyPr/>
          <a:lstStyle>
            <a:lvl1pPr marL="0" indent="0">
              <a:buNone/>
              <a:defRPr sz="10080">
                <a:solidFill>
                  <a:schemeClr val="tx1">
                    <a:tint val="75000"/>
                  </a:schemeClr>
                </a:solidFill>
              </a:defRPr>
            </a:lvl1pPr>
            <a:lvl2pPr marL="1920240" indent="0">
              <a:buNone/>
              <a:defRPr sz="8400">
                <a:solidFill>
                  <a:schemeClr val="tx1">
                    <a:tint val="75000"/>
                  </a:schemeClr>
                </a:solidFill>
              </a:defRPr>
            </a:lvl2pPr>
            <a:lvl3pPr marL="3840480" indent="0">
              <a:buNone/>
              <a:defRPr sz="7560">
                <a:solidFill>
                  <a:schemeClr val="tx1">
                    <a:tint val="75000"/>
                  </a:schemeClr>
                </a:solidFill>
              </a:defRPr>
            </a:lvl3pPr>
            <a:lvl4pPr marL="5760720" indent="0">
              <a:buNone/>
              <a:defRPr sz="6720">
                <a:solidFill>
                  <a:schemeClr val="tx1">
                    <a:tint val="75000"/>
                  </a:schemeClr>
                </a:solidFill>
              </a:defRPr>
            </a:lvl4pPr>
            <a:lvl5pPr marL="7680960" indent="0">
              <a:buNone/>
              <a:defRPr sz="6720">
                <a:solidFill>
                  <a:schemeClr val="tx1">
                    <a:tint val="75000"/>
                  </a:schemeClr>
                </a:solidFill>
              </a:defRPr>
            </a:lvl5pPr>
            <a:lvl6pPr marL="9601200" indent="0">
              <a:buNone/>
              <a:defRPr sz="6720">
                <a:solidFill>
                  <a:schemeClr val="tx1">
                    <a:tint val="75000"/>
                  </a:schemeClr>
                </a:solidFill>
              </a:defRPr>
            </a:lvl6pPr>
            <a:lvl7pPr marL="11521440" indent="0">
              <a:buNone/>
              <a:defRPr sz="6720">
                <a:solidFill>
                  <a:schemeClr val="tx1">
                    <a:tint val="75000"/>
                  </a:schemeClr>
                </a:solidFill>
              </a:defRPr>
            </a:lvl7pPr>
            <a:lvl8pPr marL="13441680" indent="0">
              <a:buNone/>
              <a:defRPr sz="6720">
                <a:solidFill>
                  <a:schemeClr val="tx1">
                    <a:tint val="75000"/>
                  </a:schemeClr>
                </a:solidFill>
              </a:defRPr>
            </a:lvl8pPr>
            <a:lvl9pPr marL="15361920" indent="0">
              <a:buNone/>
              <a:defRPr sz="672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D10207D-B85C-4E68-968F-B014B47C7EEB}" type="datetimeFigureOut">
              <a:rPr lang="en-US" smtClean="0"/>
              <a:t>11/12/2015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65ECF1-B4E6-44B5-8130-144975FDF1D1}" type="slidenum">
              <a:rPr lang="en-US" smtClean="0"/>
              <a:t>‹N°›</a:t>
            </a:fld>
            <a:endParaRPr lang="en-US"/>
          </a:p>
        </p:txBody>
      </p:sp>
    </p:spTree>
    <p:extLst>
      <p:ext uri="{BB962C8B-B14F-4D97-AF65-F5344CB8AC3E}">
        <p14:creationId xmlns:p14="http://schemas.microsoft.com/office/powerpoint/2010/main" val="12692998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3520440" y="8763000"/>
            <a:ext cx="21762720" cy="208864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25923240" y="8763000"/>
            <a:ext cx="21762720" cy="208864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D10207D-B85C-4E68-968F-B014B47C7EEB}" type="datetimeFigureOut">
              <a:rPr lang="en-US" smtClean="0"/>
              <a:t>11/12/2015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65ECF1-B4E6-44B5-8130-144975FDF1D1}" type="slidenum">
              <a:rPr lang="en-US" smtClean="0"/>
              <a:t>‹N°›</a:t>
            </a:fld>
            <a:endParaRPr lang="en-US"/>
          </a:p>
        </p:txBody>
      </p:sp>
    </p:spTree>
    <p:extLst>
      <p:ext uri="{BB962C8B-B14F-4D97-AF65-F5344CB8AC3E}">
        <p14:creationId xmlns:p14="http://schemas.microsoft.com/office/powerpoint/2010/main" val="21563754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527110" y="1752603"/>
            <a:ext cx="44165520" cy="6362702"/>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3527112" y="8069582"/>
            <a:ext cx="21662705" cy="3954778"/>
          </a:xfrm>
        </p:spPr>
        <p:txBody>
          <a:bodyPr anchor="b"/>
          <a:lstStyle>
            <a:lvl1pPr marL="0" indent="0">
              <a:buNone/>
              <a:defRPr sz="10080" b="1"/>
            </a:lvl1pPr>
            <a:lvl2pPr marL="1920240" indent="0">
              <a:buNone/>
              <a:defRPr sz="8400" b="1"/>
            </a:lvl2pPr>
            <a:lvl3pPr marL="3840480" indent="0">
              <a:buNone/>
              <a:defRPr sz="7560" b="1"/>
            </a:lvl3pPr>
            <a:lvl4pPr marL="5760720" indent="0">
              <a:buNone/>
              <a:defRPr sz="6720" b="1"/>
            </a:lvl4pPr>
            <a:lvl5pPr marL="7680960" indent="0">
              <a:buNone/>
              <a:defRPr sz="6720" b="1"/>
            </a:lvl5pPr>
            <a:lvl6pPr marL="9601200" indent="0">
              <a:buNone/>
              <a:defRPr sz="6720" b="1"/>
            </a:lvl6pPr>
            <a:lvl7pPr marL="11521440" indent="0">
              <a:buNone/>
              <a:defRPr sz="6720" b="1"/>
            </a:lvl7pPr>
            <a:lvl8pPr marL="13441680" indent="0">
              <a:buNone/>
              <a:defRPr sz="6720" b="1"/>
            </a:lvl8pPr>
            <a:lvl9pPr marL="15361920" indent="0">
              <a:buNone/>
              <a:defRPr sz="6720" b="1"/>
            </a:lvl9pPr>
          </a:lstStyle>
          <a:p>
            <a:pPr lvl="0"/>
            <a:r>
              <a:rPr lang="en-US" smtClean="0"/>
              <a:t>Click to edit Master text styles</a:t>
            </a:r>
          </a:p>
        </p:txBody>
      </p:sp>
      <p:sp>
        <p:nvSpPr>
          <p:cNvPr id="4" name="Content Placeholder 3"/>
          <p:cNvSpPr>
            <a:spLocks noGrp="1"/>
          </p:cNvSpPr>
          <p:nvPr>
            <p:ph sz="half" idx="2"/>
          </p:nvPr>
        </p:nvSpPr>
        <p:spPr>
          <a:xfrm>
            <a:off x="3527112" y="12024360"/>
            <a:ext cx="21662705" cy="176860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25923240" y="8069582"/>
            <a:ext cx="21769390" cy="3954778"/>
          </a:xfrm>
        </p:spPr>
        <p:txBody>
          <a:bodyPr anchor="b"/>
          <a:lstStyle>
            <a:lvl1pPr marL="0" indent="0">
              <a:buNone/>
              <a:defRPr sz="10080" b="1"/>
            </a:lvl1pPr>
            <a:lvl2pPr marL="1920240" indent="0">
              <a:buNone/>
              <a:defRPr sz="8400" b="1"/>
            </a:lvl2pPr>
            <a:lvl3pPr marL="3840480" indent="0">
              <a:buNone/>
              <a:defRPr sz="7560" b="1"/>
            </a:lvl3pPr>
            <a:lvl4pPr marL="5760720" indent="0">
              <a:buNone/>
              <a:defRPr sz="6720" b="1"/>
            </a:lvl4pPr>
            <a:lvl5pPr marL="7680960" indent="0">
              <a:buNone/>
              <a:defRPr sz="6720" b="1"/>
            </a:lvl5pPr>
            <a:lvl6pPr marL="9601200" indent="0">
              <a:buNone/>
              <a:defRPr sz="6720" b="1"/>
            </a:lvl6pPr>
            <a:lvl7pPr marL="11521440" indent="0">
              <a:buNone/>
              <a:defRPr sz="6720" b="1"/>
            </a:lvl7pPr>
            <a:lvl8pPr marL="13441680" indent="0">
              <a:buNone/>
              <a:defRPr sz="6720" b="1"/>
            </a:lvl8pPr>
            <a:lvl9pPr marL="15361920" indent="0">
              <a:buNone/>
              <a:defRPr sz="6720" b="1"/>
            </a:lvl9pPr>
          </a:lstStyle>
          <a:p>
            <a:pPr lvl="0"/>
            <a:r>
              <a:rPr lang="en-US" smtClean="0"/>
              <a:t>Click to edit Master text styles</a:t>
            </a:r>
          </a:p>
        </p:txBody>
      </p:sp>
      <p:sp>
        <p:nvSpPr>
          <p:cNvPr id="6" name="Content Placeholder 5"/>
          <p:cNvSpPr>
            <a:spLocks noGrp="1"/>
          </p:cNvSpPr>
          <p:nvPr>
            <p:ph sz="quarter" idx="4"/>
          </p:nvPr>
        </p:nvSpPr>
        <p:spPr>
          <a:xfrm>
            <a:off x="25923240" y="12024360"/>
            <a:ext cx="21769390" cy="176860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D10207D-B85C-4E68-968F-B014B47C7EEB}" type="datetimeFigureOut">
              <a:rPr lang="en-US" smtClean="0"/>
              <a:t>11/12/2015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165ECF1-B4E6-44B5-8130-144975FDF1D1}" type="slidenum">
              <a:rPr lang="en-US" smtClean="0"/>
              <a:t>‹N°›</a:t>
            </a:fld>
            <a:endParaRPr lang="en-US"/>
          </a:p>
        </p:txBody>
      </p:sp>
    </p:spTree>
    <p:extLst>
      <p:ext uri="{BB962C8B-B14F-4D97-AF65-F5344CB8AC3E}">
        <p14:creationId xmlns:p14="http://schemas.microsoft.com/office/powerpoint/2010/main" val="7286674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D10207D-B85C-4E68-968F-B014B47C7EEB}" type="datetimeFigureOut">
              <a:rPr lang="en-US" smtClean="0"/>
              <a:t>11/12/2015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165ECF1-B4E6-44B5-8130-144975FDF1D1}" type="slidenum">
              <a:rPr lang="en-US" smtClean="0"/>
              <a:t>‹N°›</a:t>
            </a:fld>
            <a:endParaRPr lang="en-US"/>
          </a:p>
        </p:txBody>
      </p:sp>
    </p:spTree>
    <p:extLst>
      <p:ext uri="{BB962C8B-B14F-4D97-AF65-F5344CB8AC3E}">
        <p14:creationId xmlns:p14="http://schemas.microsoft.com/office/powerpoint/2010/main" val="33468292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10207D-B85C-4E68-968F-B014B47C7EEB}" type="datetimeFigureOut">
              <a:rPr lang="en-US" smtClean="0"/>
              <a:t>11/12/2015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165ECF1-B4E6-44B5-8130-144975FDF1D1}" type="slidenum">
              <a:rPr lang="en-US" smtClean="0"/>
              <a:t>‹N°›</a:t>
            </a:fld>
            <a:endParaRPr lang="en-US"/>
          </a:p>
        </p:txBody>
      </p:sp>
    </p:spTree>
    <p:extLst>
      <p:ext uri="{BB962C8B-B14F-4D97-AF65-F5344CB8AC3E}">
        <p14:creationId xmlns:p14="http://schemas.microsoft.com/office/powerpoint/2010/main" val="8754892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527112" y="2194560"/>
            <a:ext cx="16515395" cy="7680960"/>
          </a:xfrm>
        </p:spPr>
        <p:txBody>
          <a:bodyPr anchor="b"/>
          <a:lstStyle>
            <a:lvl1pPr>
              <a:defRPr sz="13440"/>
            </a:lvl1pPr>
          </a:lstStyle>
          <a:p>
            <a:r>
              <a:rPr lang="en-US" smtClean="0"/>
              <a:t>Click to edit Master title style</a:t>
            </a:r>
            <a:endParaRPr lang="en-US" dirty="0"/>
          </a:p>
        </p:txBody>
      </p:sp>
      <p:sp>
        <p:nvSpPr>
          <p:cNvPr id="3" name="Content Placeholder 2"/>
          <p:cNvSpPr>
            <a:spLocks noGrp="1"/>
          </p:cNvSpPr>
          <p:nvPr>
            <p:ph idx="1"/>
          </p:nvPr>
        </p:nvSpPr>
        <p:spPr>
          <a:xfrm>
            <a:off x="21769390" y="4739642"/>
            <a:ext cx="25923240" cy="23393400"/>
          </a:xfrm>
        </p:spPr>
        <p:txBody>
          <a:bodyPr/>
          <a:lstStyle>
            <a:lvl1pPr>
              <a:defRPr sz="13440"/>
            </a:lvl1pPr>
            <a:lvl2pPr>
              <a:defRPr sz="11760"/>
            </a:lvl2pPr>
            <a:lvl3pPr>
              <a:defRPr sz="10080"/>
            </a:lvl3pPr>
            <a:lvl4pPr>
              <a:defRPr sz="8400"/>
            </a:lvl4pPr>
            <a:lvl5pPr>
              <a:defRPr sz="8400"/>
            </a:lvl5pPr>
            <a:lvl6pPr>
              <a:defRPr sz="8400"/>
            </a:lvl6pPr>
            <a:lvl7pPr>
              <a:defRPr sz="8400"/>
            </a:lvl7pPr>
            <a:lvl8pPr>
              <a:defRPr sz="8400"/>
            </a:lvl8pPr>
            <a:lvl9pPr>
              <a:defRPr sz="8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3527112" y="9875520"/>
            <a:ext cx="16515395" cy="18295622"/>
          </a:xfrm>
        </p:spPr>
        <p:txBody>
          <a:bodyPr/>
          <a:lstStyle>
            <a:lvl1pPr marL="0" indent="0">
              <a:buNone/>
              <a:defRPr sz="6720"/>
            </a:lvl1pPr>
            <a:lvl2pPr marL="1920240" indent="0">
              <a:buNone/>
              <a:defRPr sz="5880"/>
            </a:lvl2pPr>
            <a:lvl3pPr marL="3840480" indent="0">
              <a:buNone/>
              <a:defRPr sz="5040"/>
            </a:lvl3pPr>
            <a:lvl4pPr marL="5760720" indent="0">
              <a:buNone/>
              <a:defRPr sz="4200"/>
            </a:lvl4pPr>
            <a:lvl5pPr marL="7680960" indent="0">
              <a:buNone/>
              <a:defRPr sz="4200"/>
            </a:lvl5pPr>
            <a:lvl6pPr marL="9601200" indent="0">
              <a:buNone/>
              <a:defRPr sz="4200"/>
            </a:lvl6pPr>
            <a:lvl7pPr marL="11521440" indent="0">
              <a:buNone/>
              <a:defRPr sz="4200"/>
            </a:lvl7pPr>
            <a:lvl8pPr marL="13441680" indent="0">
              <a:buNone/>
              <a:defRPr sz="4200"/>
            </a:lvl8pPr>
            <a:lvl9pPr marL="15361920" indent="0">
              <a:buNone/>
              <a:defRPr sz="4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D10207D-B85C-4E68-968F-B014B47C7EEB}" type="datetimeFigureOut">
              <a:rPr lang="en-US" smtClean="0"/>
              <a:t>11/12/2015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65ECF1-B4E6-44B5-8130-144975FDF1D1}" type="slidenum">
              <a:rPr lang="en-US" smtClean="0"/>
              <a:t>‹N°›</a:t>
            </a:fld>
            <a:endParaRPr lang="en-US"/>
          </a:p>
        </p:txBody>
      </p:sp>
    </p:spTree>
    <p:extLst>
      <p:ext uri="{BB962C8B-B14F-4D97-AF65-F5344CB8AC3E}">
        <p14:creationId xmlns:p14="http://schemas.microsoft.com/office/powerpoint/2010/main" val="39768323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527112" y="2194560"/>
            <a:ext cx="16515395" cy="7680960"/>
          </a:xfrm>
        </p:spPr>
        <p:txBody>
          <a:bodyPr anchor="b"/>
          <a:lstStyle>
            <a:lvl1pPr>
              <a:defRPr sz="1344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1769390" y="4739642"/>
            <a:ext cx="25923240" cy="23393400"/>
          </a:xfrm>
        </p:spPr>
        <p:txBody>
          <a:bodyPr anchor="t"/>
          <a:lstStyle>
            <a:lvl1pPr marL="0" indent="0">
              <a:buNone/>
              <a:defRPr sz="13440"/>
            </a:lvl1pPr>
            <a:lvl2pPr marL="1920240" indent="0">
              <a:buNone/>
              <a:defRPr sz="11760"/>
            </a:lvl2pPr>
            <a:lvl3pPr marL="3840480" indent="0">
              <a:buNone/>
              <a:defRPr sz="10080"/>
            </a:lvl3pPr>
            <a:lvl4pPr marL="5760720" indent="0">
              <a:buNone/>
              <a:defRPr sz="8400"/>
            </a:lvl4pPr>
            <a:lvl5pPr marL="7680960" indent="0">
              <a:buNone/>
              <a:defRPr sz="8400"/>
            </a:lvl5pPr>
            <a:lvl6pPr marL="9601200" indent="0">
              <a:buNone/>
              <a:defRPr sz="8400"/>
            </a:lvl6pPr>
            <a:lvl7pPr marL="11521440" indent="0">
              <a:buNone/>
              <a:defRPr sz="8400"/>
            </a:lvl7pPr>
            <a:lvl8pPr marL="13441680" indent="0">
              <a:buNone/>
              <a:defRPr sz="8400"/>
            </a:lvl8pPr>
            <a:lvl9pPr marL="15361920" indent="0">
              <a:buNone/>
              <a:defRPr sz="8400"/>
            </a:lvl9pPr>
          </a:lstStyle>
          <a:p>
            <a:r>
              <a:rPr lang="en-US" smtClean="0"/>
              <a:t>Click icon to add picture</a:t>
            </a:r>
            <a:endParaRPr lang="en-US" dirty="0"/>
          </a:p>
        </p:txBody>
      </p:sp>
      <p:sp>
        <p:nvSpPr>
          <p:cNvPr id="4" name="Text Placeholder 3"/>
          <p:cNvSpPr>
            <a:spLocks noGrp="1"/>
          </p:cNvSpPr>
          <p:nvPr>
            <p:ph type="body" sz="half" idx="2"/>
          </p:nvPr>
        </p:nvSpPr>
        <p:spPr>
          <a:xfrm>
            <a:off x="3527112" y="9875520"/>
            <a:ext cx="16515395" cy="18295622"/>
          </a:xfrm>
        </p:spPr>
        <p:txBody>
          <a:bodyPr/>
          <a:lstStyle>
            <a:lvl1pPr marL="0" indent="0">
              <a:buNone/>
              <a:defRPr sz="6720"/>
            </a:lvl1pPr>
            <a:lvl2pPr marL="1920240" indent="0">
              <a:buNone/>
              <a:defRPr sz="5880"/>
            </a:lvl2pPr>
            <a:lvl3pPr marL="3840480" indent="0">
              <a:buNone/>
              <a:defRPr sz="5040"/>
            </a:lvl3pPr>
            <a:lvl4pPr marL="5760720" indent="0">
              <a:buNone/>
              <a:defRPr sz="4200"/>
            </a:lvl4pPr>
            <a:lvl5pPr marL="7680960" indent="0">
              <a:buNone/>
              <a:defRPr sz="4200"/>
            </a:lvl5pPr>
            <a:lvl6pPr marL="9601200" indent="0">
              <a:buNone/>
              <a:defRPr sz="4200"/>
            </a:lvl6pPr>
            <a:lvl7pPr marL="11521440" indent="0">
              <a:buNone/>
              <a:defRPr sz="4200"/>
            </a:lvl7pPr>
            <a:lvl8pPr marL="13441680" indent="0">
              <a:buNone/>
              <a:defRPr sz="4200"/>
            </a:lvl8pPr>
            <a:lvl9pPr marL="15361920" indent="0">
              <a:buNone/>
              <a:defRPr sz="4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D10207D-B85C-4E68-968F-B014B47C7EEB}" type="datetimeFigureOut">
              <a:rPr lang="en-US" smtClean="0"/>
              <a:t>11/12/2015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65ECF1-B4E6-44B5-8130-144975FDF1D1}" type="slidenum">
              <a:rPr lang="en-US" smtClean="0"/>
              <a:t>‹N°›</a:t>
            </a:fld>
            <a:endParaRPr lang="en-US"/>
          </a:p>
        </p:txBody>
      </p:sp>
    </p:spTree>
    <p:extLst>
      <p:ext uri="{BB962C8B-B14F-4D97-AF65-F5344CB8AC3E}">
        <p14:creationId xmlns:p14="http://schemas.microsoft.com/office/powerpoint/2010/main" val="15895770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520440" y="1752603"/>
            <a:ext cx="44165520" cy="6362702"/>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520440" y="8763000"/>
            <a:ext cx="44165520" cy="2088642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520440" y="30510482"/>
            <a:ext cx="11521440" cy="1752600"/>
          </a:xfrm>
          <a:prstGeom prst="rect">
            <a:avLst/>
          </a:prstGeom>
        </p:spPr>
        <p:txBody>
          <a:bodyPr vert="horz" lIns="91440" tIns="45720" rIns="91440" bIns="45720" rtlCol="0" anchor="ctr"/>
          <a:lstStyle>
            <a:lvl1pPr algn="l">
              <a:defRPr sz="5040">
                <a:solidFill>
                  <a:schemeClr val="tx1">
                    <a:tint val="75000"/>
                  </a:schemeClr>
                </a:solidFill>
              </a:defRPr>
            </a:lvl1pPr>
          </a:lstStyle>
          <a:p>
            <a:fld id="{3D10207D-B85C-4E68-968F-B014B47C7EEB}" type="datetimeFigureOut">
              <a:rPr lang="en-US" smtClean="0"/>
              <a:t>11/12/2015</a:t>
            </a:fld>
            <a:endParaRPr lang="en-US"/>
          </a:p>
        </p:txBody>
      </p:sp>
      <p:sp>
        <p:nvSpPr>
          <p:cNvPr id="5" name="Footer Placeholder 4"/>
          <p:cNvSpPr>
            <a:spLocks noGrp="1"/>
          </p:cNvSpPr>
          <p:nvPr>
            <p:ph type="ftr" sz="quarter" idx="3"/>
          </p:nvPr>
        </p:nvSpPr>
        <p:spPr>
          <a:xfrm>
            <a:off x="16962120" y="30510482"/>
            <a:ext cx="17282160" cy="1752600"/>
          </a:xfrm>
          <a:prstGeom prst="rect">
            <a:avLst/>
          </a:prstGeom>
        </p:spPr>
        <p:txBody>
          <a:bodyPr vert="horz" lIns="91440" tIns="45720" rIns="91440" bIns="45720" rtlCol="0" anchor="ctr"/>
          <a:lstStyle>
            <a:lvl1pPr algn="ctr">
              <a:defRPr sz="504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6164520" y="30510482"/>
            <a:ext cx="11521440" cy="1752600"/>
          </a:xfrm>
          <a:prstGeom prst="rect">
            <a:avLst/>
          </a:prstGeom>
        </p:spPr>
        <p:txBody>
          <a:bodyPr vert="horz" lIns="91440" tIns="45720" rIns="91440" bIns="45720" rtlCol="0" anchor="ctr"/>
          <a:lstStyle>
            <a:lvl1pPr algn="r">
              <a:defRPr sz="5040">
                <a:solidFill>
                  <a:schemeClr val="tx1">
                    <a:tint val="75000"/>
                  </a:schemeClr>
                </a:solidFill>
              </a:defRPr>
            </a:lvl1pPr>
          </a:lstStyle>
          <a:p>
            <a:fld id="{B165ECF1-B4E6-44B5-8130-144975FDF1D1}" type="slidenum">
              <a:rPr lang="en-US" smtClean="0"/>
              <a:t>‹N°›</a:t>
            </a:fld>
            <a:endParaRPr lang="en-US"/>
          </a:p>
        </p:txBody>
      </p:sp>
    </p:spTree>
    <p:extLst>
      <p:ext uri="{BB962C8B-B14F-4D97-AF65-F5344CB8AC3E}">
        <p14:creationId xmlns:p14="http://schemas.microsoft.com/office/powerpoint/2010/main" val="290279501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3840480" rtl="0" eaLnBrk="1" latinLnBrk="0" hangingPunct="1">
        <a:lnSpc>
          <a:spcPct val="90000"/>
        </a:lnSpc>
        <a:spcBef>
          <a:spcPct val="0"/>
        </a:spcBef>
        <a:buNone/>
        <a:defRPr sz="18480" kern="1200">
          <a:solidFill>
            <a:schemeClr val="tx1"/>
          </a:solidFill>
          <a:latin typeface="+mj-lt"/>
          <a:ea typeface="+mj-ea"/>
          <a:cs typeface="+mj-cs"/>
        </a:defRPr>
      </a:lvl1pPr>
    </p:titleStyle>
    <p:bodyStyle>
      <a:lvl1pPr marL="960120" indent="-960120" algn="l" defTabSz="3840480" rtl="0" eaLnBrk="1" latinLnBrk="0" hangingPunct="1">
        <a:lnSpc>
          <a:spcPct val="90000"/>
        </a:lnSpc>
        <a:spcBef>
          <a:spcPts val="4200"/>
        </a:spcBef>
        <a:buFont typeface="Arial" panose="020B0604020202020204" pitchFamily="34" charset="0"/>
        <a:buChar char="•"/>
        <a:defRPr sz="11760" kern="1200">
          <a:solidFill>
            <a:schemeClr val="tx1"/>
          </a:solidFill>
          <a:latin typeface="+mn-lt"/>
          <a:ea typeface="+mn-ea"/>
          <a:cs typeface="+mn-cs"/>
        </a:defRPr>
      </a:lvl1pPr>
      <a:lvl2pPr marL="2880360" indent="-960120" algn="l" defTabSz="3840480" rtl="0" eaLnBrk="1" latinLnBrk="0" hangingPunct="1">
        <a:lnSpc>
          <a:spcPct val="90000"/>
        </a:lnSpc>
        <a:spcBef>
          <a:spcPts val="2100"/>
        </a:spcBef>
        <a:buFont typeface="Arial" panose="020B0604020202020204" pitchFamily="34" charset="0"/>
        <a:buChar char="•"/>
        <a:defRPr sz="10080" kern="1200">
          <a:solidFill>
            <a:schemeClr val="tx1"/>
          </a:solidFill>
          <a:latin typeface="+mn-lt"/>
          <a:ea typeface="+mn-ea"/>
          <a:cs typeface="+mn-cs"/>
        </a:defRPr>
      </a:lvl2pPr>
      <a:lvl3pPr marL="4800600" indent="-960120" algn="l" defTabSz="3840480" rtl="0" eaLnBrk="1" latinLnBrk="0" hangingPunct="1">
        <a:lnSpc>
          <a:spcPct val="90000"/>
        </a:lnSpc>
        <a:spcBef>
          <a:spcPts val="2100"/>
        </a:spcBef>
        <a:buFont typeface="Arial" panose="020B0604020202020204" pitchFamily="34" charset="0"/>
        <a:buChar char="•"/>
        <a:defRPr sz="8400" kern="1200">
          <a:solidFill>
            <a:schemeClr val="tx1"/>
          </a:solidFill>
          <a:latin typeface="+mn-lt"/>
          <a:ea typeface="+mn-ea"/>
          <a:cs typeface="+mn-cs"/>
        </a:defRPr>
      </a:lvl3pPr>
      <a:lvl4pPr marL="672084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4pPr>
      <a:lvl5pPr marL="864108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5pPr>
      <a:lvl6pPr marL="1056132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6pPr>
      <a:lvl7pPr marL="1248156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7pPr>
      <a:lvl8pPr marL="1440180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8pPr>
      <a:lvl9pPr marL="1632204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9pPr>
    </p:bodyStyle>
    <p:otherStyle>
      <a:defPPr>
        <a:defRPr lang="en-US"/>
      </a:defPPr>
      <a:lvl1pPr marL="0" algn="l" defTabSz="3840480" rtl="0" eaLnBrk="1" latinLnBrk="0" hangingPunct="1">
        <a:defRPr sz="7560" kern="1200">
          <a:solidFill>
            <a:schemeClr val="tx1"/>
          </a:solidFill>
          <a:latin typeface="+mn-lt"/>
          <a:ea typeface="+mn-ea"/>
          <a:cs typeface="+mn-cs"/>
        </a:defRPr>
      </a:lvl1pPr>
      <a:lvl2pPr marL="1920240" algn="l" defTabSz="3840480" rtl="0" eaLnBrk="1" latinLnBrk="0" hangingPunct="1">
        <a:defRPr sz="7560" kern="1200">
          <a:solidFill>
            <a:schemeClr val="tx1"/>
          </a:solidFill>
          <a:latin typeface="+mn-lt"/>
          <a:ea typeface="+mn-ea"/>
          <a:cs typeface="+mn-cs"/>
        </a:defRPr>
      </a:lvl2pPr>
      <a:lvl3pPr marL="3840480" algn="l" defTabSz="3840480" rtl="0" eaLnBrk="1" latinLnBrk="0" hangingPunct="1">
        <a:defRPr sz="7560" kern="1200">
          <a:solidFill>
            <a:schemeClr val="tx1"/>
          </a:solidFill>
          <a:latin typeface="+mn-lt"/>
          <a:ea typeface="+mn-ea"/>
          <a:cs typeface="+mn-cs"/>
        </a:defRPr>
      </a:lvl3pPr>
      <a:lvl4pPr marL="5760720" algn="l" defTabSz="3840480" rtl="0" eaLnBrk="1" latinLnBrk="0" hangingPunct="1">
        <a:defRPr sz="7560" kern="1200">
          <a:solidFill>
            <a:schemeClr val="tx1"/>
          </a:solidFill>
          <a:latin typeface="+mn-lt"/>
          <a:ea typeface="+mn-ea"/>
          <a:cs typeface="+mn-cs"/>
        </a:defRPr>
      </a:lvl4pPr>
      <a:lvl5pPr marL="7680960" algn="l" defTabSz="3840480" rtl="0" eaLnBrk="1" latinLnBrk="0" hangingPunct="1">
        <a:defRPr sz="7560" kern="1200">
          <a:solidFill>
            <a:schemeClr val="tx1"/>
          </a:solidFill>
          <a:latin typeface="+mn-lt"/>
          <a:ea typeface="+mn-ea"/>
          <a:cs typeface="+mn-cs"/>
        </a:defRPr>
      </a:lvl5pPr>
      <a:lvl6pPr marL="9601200" algn="l" defTabSz="3840480" rtl="0" eaLnBrk="1" latinLnBrk="0" hangingPunct="1">
        <a:defRPr sz="7560" kern="1200">
          <a:solidFill>
            <a:schemeClr val="tx1"/>
          </a:solidFill>
          <a:latin typeface="+mn-lt"/>
          <a:ea typeface="+mn-ea"/>
          <a:cs typeface="+mn-cs"/>
        </a:defRPr>
      </a:lvl6pPr>
      <a:lvl7pPr marL="11521440" algn="l" defTabSz="3840480" rtl="0" eaLnBrk="1" latinLnBrk="0" hangingPunct="1">
        <a:defRPr sz="7560" kern="1200">
          <a:solidFill>
            <a:schemeClr val="tx1"/>
          </a:solidFill>
          <a:latin typeface="+mn-lt"/>
          <a:ea typeface="+mn-ea"/>
          <a:cs typeface="+mn-cs"/>
        </a:defRPr>
      </a:lvl7pPr>
      <a:lvl8pPr marL="13441680" algn="l" defTabSz="3840480" rtl="0" eaLnBrk="1" latinLnBrk="0" hangingPunct="1">
        <a:defRPr sz="7560" kern="1200">
          <a:solidFill>
            <a:schemeClr val="tx1"/>
          </a:solidFill>
          <a:latin typeface="+mn-lt"/>
          <a:ea typeface="+mn-ea"/>
          <a:cs typeface="+mn-cs"/>
        </a:defRPr>
      </a:lvl8pPr>
      <a:lvl9pPr marL="15361920" algn="l" defTabSz="3840480" rtl="0" eaLnBrk="1" latinLnBrk="0" hangingPunct="1">
        <a:defRPr sz="75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jpeg"/><Relationship Id="rId18" Type="http://schemas.openxmlformats.org/officeDocument/2006/relationships/image" Target="../media/image16.jpeg"/><Relationship Id="rId3" Type="http://schemas.openxmlformats.org/officeDocument/2006/relationships/image" Target="../media/image1.jpg"/><Relationship Id="rId21" Type="http://schemas.openxmlformats.org/officeDocument/2006/relationships/image" Target="../media/image19.jpeg"/><Relationship Id="rId7" Type="http://schemas.openxmlformats.org/officeDocument/2006/relationships/image" Target="../media/image5.jpeg"/><Relationship Id="rId12" Type="http://schemas.openxmlformats.org/officeDocument/2006/relationships/image" Target="../media/image10.jpeg"/><Relationship Id="rId17" Type="http://schemas.openxmlformats.org/officeDocument/2006/relationships/image" Target="../media/image15.jpeg"/><Relationship Id="rId25" Type="http://schemas.openxmlformats.org/officeDocument/2006/relationships/image" Target="../media/image23.emf"/><Relationship Id="rId2" Type="http://schemas.openxmlformats.org/officeDocument/2006/relationships/notesSlide" Target="../notesSlides/notesSlide1.xml"/><Relationship Id="rId16" Type="http://schemas.openxmlformats.org/officeDocument/2006/relationships/image" Target="../media/image14.jpeg"/><Relationship Id="rId20" Type="http://schemas.openxmlformats.org/officeDocument/2006/relationships/image" Target="../media/image18.jpeg"/><Relationship Id="rId1" Type="http://schemas.openxmlformats.org/officeDocument/2006/relationships/slideLayout" Target="../slideLayouts/slideLayout7.xml"/><Relationship Id="rId6" Type="http://schemas.openxmlformats.org/officeDocument/2006/relationships/image" Target="../media/image4.jpeg"/><Relationship Id="rId11" Type="http://schemas.openxmlformats.org/officeDocument/2006/relationships/image" Target="../media/image9.jpeg"/><Relationship Id="rId24" Type="http://schemas.openxmlformats.org/officeDocument/2006/relationships/image" Target="../media/image22.emf"/><Relationship Id="rId5" Type="http://schemas.openxmlformats.org/officeDocument/2006/relationships/image" Target="../media/image3.jpeg"/><Relationship Id="rId15" Type="http://schemas.openxmlformats.org/officeDocument/2006/relationships/image" Target="../media/image13.jpg"/><Relationship Id="rId23" Type="http://schemas.openxmlformats.org/officeDocument/2006/relationships/image" Target="../media/image21.jpeg"/><Relationship Id="rId10" Type="http://schemas.openxmlformats.org/officeDocument/2006/relationships/image" Target="../media/image8.png"/><Relationship Id="rId19" Type="http://schemas.openxmlformats.org/officeDocument/2006/relationships/image" Target="../media/image17.jpeg"/><Relationship Id="rId4" Type="http://schemas.openxmlformats.org/officeDocument/2006/relationships/image" Target="../media/image2.png"/><Relationship Id="rId9" Type="http://schemas.openxmlformats.org/officeDocument/2006/relationships/image" Target="../media/image7.jpeg"/><Relationship Id="rId14" Type="http://schemas.openxmlformats.org/officeDocument/2006/relationships/image" Target="../media/image12.jpg"/><Relationship Id="rId22"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 name="Picture 6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6606" y="20279254"/>
            <a:ext cx="15933070" cy="4999407"/>
          </a:xfrm>
          <a:prstGeom prst="rect">
            <a:avLst/>
          </a:prstGeom>
        </p:spPr>
      </p:pic>
      <p:pic>
        <p:nvPicPr>
          <p:cNvPr id="164" name="Picture 34" descr="Vue avion - Tour Gx zoom1"/>
          <p:cNvPicPr>
            <a:picLocks noChangeAspect="1" noChangeArrowheads="1"/>
          </p:cNvPicPr>
          <p:nvPr/>
        </p:nvPicPr>
        <p:blipFill rotWithShape="1">
          <a:blip r:embed="rId4">
            <a:duotone>
              <a:schemeClr val="accent6">
                <a:shade val="45000"/>
                <a:satMod val="135000"/>
              </a:schemeClr>
              <a:prstClr val="white"/>
            </a:duotone>
            <a:extLst>
              <a:ext uri="{28A0092B-C50C-407E-A947-70E740481C1C}">
                <a14:useLocalDpi xmlns:a14="http://schemas.microsoft.com/office/drawing/2010/main" val="0"/>
              </a:ext>
            </a:extLst>
          </a:blip>
          <a:srcRect t="19728" b="41104"/>
          <a:stretch/>
        </p:blipFill>
        <p:spPr bwMode="auto">
          <a:xfrm>
            <a:off x="577312" y="481185"/>
            <a:ext cx="50013590" cy="977735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57809" y="278296"/>
            <a:ext cx="50372252" cy="32105961"/>
          </a:xfrm>
          <a:prstGeom prst="rect">
            <a:avLst/>
          </a:prstGeom>
          <a:noFill/>
          <a:ln w="381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17417" descr="guyafluxlo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140905" y="490568"/>
            <a:ext cx="635890" cy="94959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7419" descr="umr ecofo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2842969" y="496446"/>
            <a:ext cx="938024" cy="964884"/>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 8" descr="Logo INRA 2013.jpg"/>
          <p:cNvPicPr>
            <a:picLocks noChangeAspect="1"/>
          </p:cNvPicPr>
          <p:nvPr/>
        </p:nvPicPr>
        <p:blipFill>
          <a:blip r:embed="rId7" cstate="screen"/>
          <a:stretch>
            <a:fillRect/>
          </a:stretch>
        </p:blipFill>
        <p:spPr>
          <a:xfrm>
            <a:off x="30385436" y="724628"/>
            <a:ext cx="1404363" cy="702182"/>
          </a:xfrm>
          <a:prstGeom prst="rect">
            <a:avLst/>
          </a:prstGeom>
        </p:spPr>
      </p:pic>
      <p:pic>
        <p:nvPicPr>
          <p:cNvPr id="8" name="Image 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9690220" y="724627"/>
            <a:ext cx="5196379" cy="784985"/>
          </a:xfrm>
          <a:prstGeom prst="rect">
            <a:avLst/>
          </a:prstGeom>
        </p:spPr>
      </p:pic>
      <p:pic>
        <p:nvPicPr>
          <p:cNvPr id="9" name="Picture 2" descr="UMR5174 - Laboratoire Evolution et Diversite Biologiqu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7364845" y="778084"/>
            <a:ext cx="1652413" cy="671982"/>
          </a:xfrm>
          <a:prstGeom prst="rect">
            <a:avLst/>
          </a:prstGeom>
          <a:noFill/>
          <a:extLst>
            <a:ext uri="{909E8E84-426E-40DD-AFC4-6F175D3DCCD1}">
              <a14:hiddenFill xmlns:a14="http://schemas.microsoft.com/office/drawing/2010/main">
                <a:solidFill>
                  <a:srgbClr val="FFFFFF"/>
                </a:solidFill>
              </a14:hiddenFill>
            </a:ext>
          </a:extLst>
        </p:spPr>
      </p:pic>
      <p:pic>
        <p:nvPicPr>
          <p:cNvPr id="10" name="Image 9"/>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6309892" y="778084"/>
            <a:ext cx="1480219" cy="616758"/>
          </a:xfrm>
          <a:prstGeom prst="rect">
            <a:avLst/>
          </a:prstGeom>
        </p:spPr>
      </p:pic>
      <p:sp>
        <p:nvSpPr>
          <p:cNvPr id="11" name="Rectangle 10"/>
          <p:cNvSpPr/>
          <p:nvPr/>
        </p:nvSpPr>
        <p:spPr>
          <a:xfrm>
            <a:off x="692414" y="1300915"/>
            <a:ext cx="49783020" cy="4093428"/>
          </a:xfrm>
          <a:prstGeom prst="rect">
            <a:avLst/>
          </a:prstGeom>
        </p:spPr>
        <p:txBody>
          <a:bodyPr wrap="square">
            <a:spAutoFit/>
          </a:bodyPr>
          <a:lstStyle/>
          <a:p>
            <a:pPr algn="ctr"/>
            <a:r>
              <a:rPr lang="en-US" sz="13000" b="1" dirty="0" smtClean="0">
                <a:latin typeface="Arial Black" panose="020B0A04020102020204" pitchFamily="34" charset="0"/>
                <a:ea typeface="Calibri" panose="020F0502020204030204" pitchFamily="34" charset="0"/>
                <a:cs typeface="Times New Roman" panose="02020603050405020304" pitchFamily="18" charset="0"/>
              </a:rPr>
              <a:t>The effect of drought on carbon storage capacity </a:t>
            </a:r>
          </a:p>
          <a:p>
            <a:pPr algn="ctr"/>
            <a:r>
              <a:rPr lang="en-US" sz="13000" b="1" dirty="0" smtClean="0">
                <a:latin typeface="Arial Black" panose="020B0A04020102020204" pitchFamily="34" charset="0"/>
                <a:ea typeface="Calibri" panose="020F0502020204030204" pitchFamily="34" charset="0"/>
                <a:cs typeface="Times New Roman" panose="02020603050405020304" pitchFamily="18" charset="0"/>
              </a:rPr>
              <a:t>in a tropical rainforest of French Guiana</a:t>
            </a:r>
            <a:endParaRPr lang="en-US" sz="13000" b="1" dirty="0">
              <a:latin typeface="Arial Black" panose="020B0A04020102020204" pitchFamily="34" charset="0"/>
              <a:ea typeface="Calibri" panose="020F0502020204030204" pitchFamily="34" charset="0"/>
              <a:cs typeface="Times New Roman" panose="02020603050405020304" pitchFamily="18" charset="0"/>
            </a:endParaRPr>
          </a:p>
        </p:txBody>
      </p:sp>
      <p:sp>
        <p:nvSpPr>
          <p:cNvPr id="12" name="Rectangle 11"/>
          <p:cNvSpPr/>
          <p:nvPr/>
        </p:nvSpPr>
        <p:spPr>
          <a:xfrm>
            <a:off x="935825" y="461948"/>
            <a:ext cx="7192472" cy="1323439"/>
          </a:xfrm>
          <a:prstGeom prst="rect">
            <a:avLst/>
          </a:prstGeom>
        </p:spPr>
        <p:txBody>
          <a:bodyPr wrap="square">
            <a:spAutoFit/>
          </a:bodyPr>
          <a:lstStyle/>
          <a:p>
            <a:r>
              <a:rPr lang="en-US" sz="4000" b="1" dirty="0" smtClean="0">
                <a:solidFill>
                  <a:srgbClr val="000000"/>
                </a:solidFill>
                <a:latin typeface="Verdana" panose="020B0604030504040204" pitchFamily="34" charset="0"/>
                <a:ea typeface="Times New Roman" panose="02020603050405020304" pitchFamily="18" charset="0"/>
                <a:cs typeface="Segoe UI" panose="020B0502040204020203" pitchFamily="34" charset="0"/>
              </a:rPr>
              <a:t>Paper number: </a:t>
            </a:r>
          </a:p>
          <a:p>
            <a:r>
              <a:rPr lang="en-US" sz="4000" b="1" dirty="0" smtClean="0">
                <a:solidFill>
                  <a:srgbClr val="000000"/>
                </a:solidFill>
                <a:latin typeface="Verdana" panose="020B0604030504040204" pitchFamily="34" charset="0"/>
                <a:ea typeface="Times New Roman" panose="02020603050405020304" pitchFamily="18" charset="0"/>
                <a:cs typeface="Segoe UI" panose="020B0502040204020203" pitchFamily="34" charset="0"/>
              </a:rPr>
              <a:t>B33C-0671</a:t>
            </a:r>
            <a:endParaRPr lang="en-US" sz="4000" b="1" dirty="0"/>
          </a:p>
        </p:txBody>
      </p:sp>
      <p:sp>
        <p:nvSpPr>
          <p:cNvPr id="13" name="TextBox 12"/>
          <p:cNvSpPr txBox="1"/>
          <p:nvPr/>
        </p:nvSpPr>
        <p:spPr>
          <a:xfrm>
            <a:off x="4217919" y="5126009"/>
            <a:ext cx="42691050" cy="830997"/>
          </a:xfrm>
          <a:prstGeom prst="rect">
            <a:avLst/>
          </a:prstGeom>
          <a:noFill/>
        </p:spPr>
        <p:txBody>
          <a:bodyPr wrap="square" rtlCol="0">
            <a:spAutoFit/>
          </a:bodyPr>
          <a:lstStyle/>
          <a:p>
            <a:pPr algn="ctr"/>
            <a:r>
              <a:rPr lang="en-US" sz="4800" dirty="0" smtClean="0"/>
              <a:t>Maricar Aguilos</a:t>
            </a:r>
            <a:r>
              <a:rPr lang="en-US" sz="4800" baseline="30000" dirty="0" smtClean="0"/>
              <a:t>1</a:t>
            </a:r>
            <a:r>
              <a:rPr lang="en-US" sz="4800" dirty="0" smtClean="0"/>
              <a:t>, Benoit Burban</a:t>
            </a:r>
            <a:r>
              <a:rPr lang="en-US" sz="4800" baseline="30000" dirty="0" smtClean="0"/>
              <a:t>1</a:t>
            </a:r>
            <a:r>
              <a:rPr lang="en-US" sz="4800" dirty="0" smtClean="0"/>
              <a:t>, Jocelyn Cazal</a:t>
            </a:r>
            <a:r>
              <a:rPr lang="en-US" sz="4800" baseline="30000" dirty="0" smtClean="0"/>
              <a:t>1</a:t>
            </a:r>
            <a:r>
              <a:rPr lang="en-US" sz="4800" dirty="0" smtClean="0"/>
              <a:t>, Jean-Yves Goret</a:t>
            </a:r>
            <a:r>
              <a:rPr lang="en-US" sz="4800" baseline="30000" dirty="0" smtClean="0"/>
              <a:t>1</a:t>
            </a:r>
            <a:r>
              <a:rPr lang="en-US" sz="4800" dirty="0" smtClean="0"/>
              <a:t>, Bruno Hérault</a:t>
            </a:r>
            <a:r>
              <a:rPr lang="en-US" sz="4800" baseline="30000" dirty="0" smtClean="0"/>
              <a:t>2</a:t>
            </a:r>
            <a:r>
              <a:rPr lang="en-US" sz="4800" dirty="0" smtClean="0"/>
              <a:t> and Damien Bonal</a:t>
            </a:r>
            <a:r>
              <a:rPr lang="en-US" sz="4800" baseline="30000" dirty="0" smtClean="0"/>
              <a:t>3</a:t>
            </a:r>
            <a:r>
              <a:rPr lang="en-US" sz="4800" dirty="0" smtClean="0"/>
              <a:t> </a:t>
            </a:r>
            <a:endParaRPr lang="en-US" sz="4800" dirty="0"/>
          </a:p>
        </p:txBody>
      </p:sp>
      <p:sp>
        <p:nvSpPr>
          <p:cNvPr id="14" name="TextBox 13"/>
          <p:cNvSpPr txBox="1"/>
          <p:nvPr/>
        </p:nvSpPr>
        <p:spPr>
          <a:xfrm>
            <a:off x="935825" y="5779679"/>
            <a:ext cx="49316418" cy="507831"/>
          </a:xfrm>
          <a:prstGeom prst="rect">
            <a:avLst/>
          </a:prstGeom>
          <a:noFill/>
        </p:spPr>
        <p:txBody>
          <a:bodyPr wrap="square" rtlCol="0">
            <a:spAutoFit/>
          </a:bodyPr>
          <a:lstStyle/>
          <a:p>
            <a:pPr algn="ctr"/>
            <a:r>
              <a:rPr lang="en-US" sz="2700" baseline="30000" dirty="0" smtClean="0"/>
              <a:t>1</a:t>
            </a:r>
            <a:r>
              <a:rPr lang="fr-FR" sz="2700" dirty="0" smtClean="0">
                <a:effectLst/>
              </a:rPr>
              <a:t>INRA Institut National de la Recherche Agronomique, UMR Ecologie des Forêts de Guyane, BP 316 Avenue de France Kourou Cedex, French </a:t>
            </a:r>
            <a:r>
              <a:rPr lang="fr-FR" sz="2700" dirty="0" err="1" smtClean="0">
                <a:effectLst/>
              </a:rPr>
              <a:t>Guiana</a:t>
            </a:r>
            <a:r>
              <a:rPr lang="fr-FR" sz="2700" dirty="0" smtClean="0">
                <a:effectLst/>
              </a:rPr>
              <a:t> </a:t>
            </a:r>
            <a:r>
              <a:rPr lang="en-US" sz="2700" baseline="30000" dirty="0" smtClean="0">
                <a:effectLst/>
              </a:rPr>
              <a:t>2</a:t>
            </a:r>
            <a:r>
              <a:rPr lang="en-US" sz="2700" dirty="0" smtClean="0">
                <a:effectLst/>
              </a:rPr>
              <a:t>CIRAD, UMR </a:t>
            </a:r>
            <a:r>
              <a:rPr lang="en-US" sz="2700" dirty="0" err="1" smtClean="0">
                <a:effectLst/>
              </a:rPr>
              <a:t>Ecologie</a:t>
            </a:r>
            <a:r>
              <a:rPr lang="en-US" sz="2700" dirty="0" smtClean="0">
                <a:effectLst/>
              </a:rPr>
              <a:t> des </a:t>
            </a:r>
            <a:r>
              <a:rPr lang="en-US" sz="2700" dirty="0" err="1" smtClean="0">
                <a:effectLst/>
              </a:rPr>
              <a:t>Forets</a:t>
            </a:r>
            <a:r>
              <a:rPr lang="en-US" sz="2700" dirty="0" smtClean="0">
                <a:effectLst/>
              </a:rPr>
              <a:t> de </a:t>
            </a:r>
            <a:r>
              <a:rPr lang="en-US" sz="2700" dirty="0" err="1" smtClean="0">
                <a:effectLst/>
              </a:rPr>
              <a:t>Guyane</a:t>
            </a:r>
            <a:r>
              <a:rPr lang="en-US" sz="2700" dirty="0" smtClean="0">
                <a:effectLst/>
              </a:rPr>
              <a:t>, BP 316 Avenue de France, </a:t>
            </a:r>
            <a:r>
              <a:rPr lang="en-US" sz="2700" dirty="0" err="1" smtClean="0">
                <a:effectLst/>
              </a:rPr>
              <a:t>Kourou</a:t>
            </a:r>
            <a:r>
              <a:rPr lang="en-US" sz="2700" dirty="0" smtClean="0">
                <a:effectLst/>
              </a:rPr>
              <a:t> </a:t>
            </a:r>
            <a:r>
              <a:rPr lang="en-US" sz="2700" dirty="0" err="1" smtClean="0">
                <a:effectLst/>
              </a:rPr>
              <a:t>Cedex</a:t>
            </a:r>
            <a:r>
              <a:rPr lang="en-US" sz="2700" dirty="0" smtClean="0">
                <a:effectLst/>
              </a:rPr>
              <a:t>, French Guiana and </a:t>
            </a:r>
            <a:r>
              <a:rPr lang="en-US" sz="2700" baseline="30000" dirty="0" smtClean="0">
                <a:effectLst/>
              </a:rPr>
              <a:t>3</a:t>
            </a:r>
            <a:r>
              <a:rPr lang="fr-FR" sz="2700" dirty="0" smtClean="0">
                <a:effectLst/>
              </a:rPr>
              <a:t>INRA, UMR EEF 1137, Champenoux, France</a:t>
            </a:r>
            <a:endParaRPr lang="en-US" sz="2700" dirty="0" smtClean="0">
              <a:effectLst/>
            </a:endParaRPr>
          </a:p>
        </p:txBody>
      </p:sp>
      <p:sp>
        <p:nvSpPr>
          <p:cNvPr id="17" name="TextBox 16"/>
          <p:cNvSpPr txBox="1"/>
          <p:nvPr/>
        </p:nvSpPr>
        <p:spPr>
          <a:xfrm>
            <a:off x="510209" y="10416636"/>
            <a:ext cx="15584556" cy="1315617"/>
          </a:xfrm>
          <a:prstGeom prst="rect">
            <a:avLst/>
          </a:prstGeom>
          <a:solidFill>
            <a:schemeClr val="accent6">
              <a:lumMod val="60000"/>
              <a:lumOff val="40000"/>
            </a:schemeClr>
          </a:solidFill>
          <a:ln>
            <a:solidFill>
              <a:schemeClr val="accent6">
                <a:lumMod val="40000"/>
                <a:lumOff val="60000"/>
              </a:schemeClr>
            </a:solidFill>
          </a:ln>
        </p:spPr>
        <p:txBody>
          <a:bodyPr wrap="square" rtlCol="0">
            <a:spAutoFit/>
          </a:bodyPr>
          <a:lstStyle/>
          <a:p>
            <a:r>
              <a:rPr lang="en-US" b="1" dirty="0" smtClean="0"/>
              <a:t>I. Introduction</a:t>
            </a:r>
            <a:endParaRPr lang="en-US" b="1" dirty="0"/>
          </a:p>
        </p:txBody>
      </p:sp>
      <p:sp>
        <p:nvSpPr>
          <p:cNvPr id="18" name="TextBox 17"/>
          <p:cNvSpPr txBox="1"/>
          <p:nvPr/>
        </p:nvSpPr>
        <p:spPr>
          <a:xfrm>
            <a:off x="24833881" y="10432803"/>
            <a:ext cx="25757021" cy="1315617"/>
          </a:xfrm>
          <a:prstGeom prst="rect">
            <a:avLst/>
          </a:prstGeom>
          <a:solidFill>
            <a:schemeClr val="accent6">
              <a:lumMod val="60000"/>
              <a:lumOff val="40000"/>
            </a:schemeClr>
          </a:solidFill>
          <a:ln>
            <a:solidFill>
              <a:schemeClr val="accent6">
                <a:lumMod val="40000"/>
                <a:lumOff val="60000"/>
              </a:schemeClr>
            </a:solidFill>
          </a:ln>
        </p:spPr>
        <p:txBody>
          <a:bodyPr wrap="square" rtlCol="0">
            <a:spAutoFit/>
          </a:bodyPr>
          <a:lstStyle/>
          <a:p>
            <a:r>
              <a:rPr lang="en-US" b="1" dirty="0" smtClean="0"/>
              <a:t>II. Materials and Methods</a:t>
            </a:r>
            <a:endParaRPr lang="en-US" b="1" dirty="0"/>
          </a:p>
        </p:txBody>
      </p:sp>
      <p:grpSp>
        <p:nvGrpSpPr>
          <p:cNvPr id="31" name="Group 30"/>
          <p:cNvGrpSpPr/>
          <p:nvPr/>
        </p:nvGrpSpPr>
        <p:grpSpPr>
          <a:xfrm>
            <a:off x="16603086" y="10470060"/>
            <a:ext cx="7061581" cy="2604995"/>
            <a:chOff x="2017486" y="1487837"/>
            <a:chExt cx="7178872" cy="4034971"/>
          </a:xfrm>
        </p:grpSpPr>
        <p:pic>
          <p:nvPicPr>
            <p:cNvPr id="32" name="Picture 2" descr="image_satellite_monde"/>
            <p:cNvPicPr>
              <a:picLocks noChangeAspect="1" noChangeArrowheads="1"/>
            </p:cNvPicPr>
            <p:nvPr/>
          </p:nvPicPr>
          <p:blipFill>
            <a:blip r:embed="rId11" cstate="screen"/>
            <a:srcRect/>
            <a:stretch>
              <a:fillRect/>
            </a:stretch>
          </p:blipFill>
          <p:spPr bwMode="auto">
            <a:xfrm>
              <a:off x="2113387" y="1487837"/>
              <a:ext cx="7082971" cy="4034971"/>
            </a:xfrm>
            <a:prstGeom prst="rect">
              <a:avLst/>
            </a:prstGeom>
            <a:noFill/>
          </p:spPr>
        </p:pic>
        <p:sp>
          <p:nvSpPr>
            <p:cNvPr id="33" name="Line 3"/>
            <p:cNvSpPr>
              <a:spLocks noChangeShapeType="1"/>
            </p:cNvSpPr>
            <p:nvPr/>
          </p:nvSpPr>
          <p:spPr bwMode="auto">
            <a:xfrm>
              <a:off x="2017486" y="4357643"/>
              <a:ext cx="7082971" cy="0"/>
            </a:xfrm>
            <a:prstGeom prst="line">
              <a:avLst/>
            </a:prstGeom>
            <a:noFill/>
            <a:ln w="38100">
              <a:solidFill>
                <a:schemeClr val="bg1"/>
              </a:solidFill>
              <a:round/>
              <a:headEnd/>
              <a:tailEnd/>
            </a:ln>
            <a:effectLst/>
          </p:spPr>
          <p:txBody>
            <a:bodyPr wrap="none" anchor="ctr"/>
            <a:lstStyle/>
            <a:p>
              <a:endParaRPr lang="fr-FR"/>
            </a:p>
          </p:txBody>
        </p:sp>
        <p:sp>
          <p:nvSpPr>
            <p:cNvPr id="34" name="Rectangle 33"/>
            <p:cNvSpPr/>
            <p:nvPr/>
          </p:nvSpPr>
          <p:spPr>
            <a:xfrm>
              <a:off x="2740691" y="3737007"/>
              <a:ext cx="2895177" cy="714728"/>
            </a:xfrm>
            <a:prstGeom prst="rect">
              <a:avLst/>
            </a:prstGeom>
          </p:spPr>
          <p:txBody>
            <a:bodyPr wrap="none">
              <a:spAutoFit/>
            </a:bodyPr>
            <a:lstStyle/>
            <a:p>
              <a:pPr algn="ctr" defTabSz="661988" eaLnBrk="0" hangingPunct="0"/>
              <a:r>
                <a:rPr lang="fr-FR" sz="2000" dirty="0">
                  <a:solidFill>
                    <a:schemeClr val="bg1"/>
                  </a:solidFill>
                  <a:latin typeface="Comic Sans MS" pitchFamily="66" charset="0"/>
                </a:rPr>
                <a:t>French </a:t>
              </a:r>
              <a:r>
                <a:rPr lang="fr-FR" sz="2000" dirty="0" err="1">
                  <a:solidFill>
                    <a:schemeClr val="bg1"/>
                  </a:solidFill>
                  <a:latin typeface="Comic Sans MS" pitchFamily="66" charset="0"/>
                </a:rPr>
                <a:t>Guiana</a:t>
              </a:r>
              <a:endParaRPr lang="fr-FR" sz="2000" dirty="0">
                <a:solidFill>
                  <a:schemeClr val="bg1"/>
                </a:solidFill>
                <a:latin typeface="Comic Sans MS" pitchFamily="66" charset="0"/>
              </a:endParaRPr>
            </a:p>
          </p:txBody>
        </p:sp>
      </p:grpSp>
      <p:pic>
        <p:nvPicPr>
          <p:cNvPr id="39" name="Picture 34" descr="Vue avion - Tour Gx zoom1"/>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l="24066" t="9031" r="27584" b="10553"/>
          <a:stretch/>
        </p:blipFill>
        <p:spPr bwMode="auto">
          <a:xfrm>
            <a:off x="16575010" y="13223437"/>
            <a:ext cx="3745837" cy="4490204"/>
          </a:xfrm>
          <a:prstGeom prst="rect">
            <a:avLst/>
          </a:prstGeom>
          <a:noFill/>
          <a:extLst>
            <a:ext uri="{909E8E84-426E-40DD-AFC4-6F175D3DCCD1}">
              <a14:hiddenFill xmlns:a14="http://schemas.microsoft.com/office/drawing/2010/main">
                <a:solidFill>
                  <a:srgbClr val="FFFFFF"/>
                </a:solidFill>
              </a14:hiddenFill>
            </a:ext>
          </a:extLst>
        </p:spPr>
      </p:pic>
      <p:grpSp>
        <p:nvGrpSpPr>
          <p:cNvPr id="165" name="Group 164"/>
          <p:cNvGrpSpPr/>
          <p:nvPr/>
        </p:nvGrpSpPr>
        <p:grpSpPr>
          <a:xfrm>
            <a:off x="-542675" y="11688045"/>
            <a:ext cx="20731911" cy="6093751"/>
            <a:chOff x="3876591" y="12367025"/>
            <a:chExt cx="20731911" cy="6093751"/>
          </a:xfrm>
        </p:grpSpPr>
        <p:sp>
          <p:nvSpPr>
            <p:cNvPr id="24" name="Rectangle 23"/>
            <p:cNvSpPr/>
            <p:nvPr/>
          </p:nvSpPr>
          <p:spPr>
            <a:xfrm>
              <a:off x="4969977" y="12367025"/>
              <a:ext cx="19638525" cy="1938992"/>
            </a:xfrm>
            <a:prstGeom prst="rect">
              <a:avLst/>
            </a:prstGeom>
          </p:spPr>
          <p:txBody>
            <a:bodyPr wrap="square">
              <a:spAutoFit/>
            </a:bodyPr>
            <a:lstStyle/>
            <a:p>
              <a:pPr marL="285750" indent="-285750">
                <a:buFont typeface="Arial" panose="020B0604020202020204" pitchFamily="34" charset="0"/>
                <a:buChar char="•"/>
              </a:pPr>
              <a:r>
                <a:rPr lang="en-US" sz="2400" dirty="0" smtClean="0">
                  <a:solidFill>
                    <a:srgbClr val="000000"/>
                  </a:solidFill>
                  <a:latin typeface="Verdana" panose="020B0604030504040204" pitchFamily="34" charset="0"/>
                  <a:ea typeface="Verdana" panose="020B0604030504040204" pitchFamily="34" charset="0"/>
                  <a:cs typeface="Verdana" panose="020B0604030504040204" pitchFamily="34" charset="0"/>
                </a:rPr>
                <a:t>Amazon basin plays an important role in the global carbon budget. </a:t>
              </a:r>
            </a:p>
            <a:p>
              <a:pPr marL="342900" indent="-342900">
                <a:buFont typeface="Arial" panose="020B0604020202020204" pitchFamily="34" charset="0"/>
                <a:buChar char="•"/>
              </a:pPr>
              <a:r>
                <a:rPr lang="en-US" sz="2400" dirty="0" smtClean="0">
                  <a:solidFill>
                    <a:srgbClr val="000000"/>
                  </a:solidFill>
                  <a:latin typeface="Verdana" panose="020B0604030504040204" pitchFamily="34" charset="0"/>
                  <a:ea typeface="Verdana" panose="020B0604030504040204" pitchFamily="34" charset="0"/>
                  <a:cs typeface="Verdana" panose="020B0604030504040204" pitchFamily="34" charset="0"/>
                </a:rPr>
                <a:t>It accounts for 15% of global photosynthesis and a major contributor to terrestrial carbon sink.</a:t>
              </a:r>
            </a:p>
            <a:p>
              <a:pPr marL="285750" indent="-285750">
                <a:buFont typeface="Arial" panose="020B0604020202020204" pitchFamily="34" charset="0"/>
                <a:buChar char="•"/>
              </a:pPr>
              <a:r>
                <a:rPr lang="en-US" sz="2400" dirty="0" smtClean="0">
                  <a:solidFill>
                    <a:srgbClr val="000000"/>
                  </a:solidFill>
                  <a:latin typeface="Verdana" panose="020B0604030504040204" pitchFamily="34" charset="0"/>
                  <a:ea typeface="Verdana" panose="020B0604030504040204" pitchFamily="34" charset="0"/>
                  <a:cs typeface="Verdana" panose="020B0604030504040204" pitchFamily="34" charset="0"/>
                </a:rPr>
                <a:t>Unfortunately, this biome is facing threats  from drought. </a:t>
              </a:r>
            </a:p>
            <a:p>
              <a:pPr marL="285750" indent="-285750">
                <a:buFont typeface="Arial" panose="020B0604020202020204" pitchFamily="34" charset="0"/>
                <a:buChar char="•"/>
              </a:pPr>
              <a:r>
                <a:rPr lang="en-US" sz="2400" dirty="0" smtClean="0">
                  <a:latin typeface="Verdana" panose="020B0604030504040204" pitchFamily="34" charset="0"/>
                  <a:ea typeface="Verdana" panose="020B0604030504040204" pitchFamily="34" charset="0"/>
                  <a:cs typeface="Verdana" panose="020B0604030504040204" pitchFamily="34" charset="0"/>
                </a:rPr>
                <a:t>Amazon region had suffered two exceptional droughts in 2005 and 2010 (</a:t>
              </a:r>
              <a:r>
                <a:rPr lang="en-US" sz="1200" dirty="0" smtClean="0">
                  <a:latin typeface="Verdana" panose="020B0604030504040204" pitchFamily="34" charset="0"/>
                  <a:ea typeface="Verdana" panose="020B0604030504040204" pitchFamily="34" charset="0"/>
                  <a:cs typeface="Verdana" panose="020B0604030504040204" pitchFamily="34" charset="0"/>
                </a:rPr>
                <a:t>Xu et al., 2011 and Lewis et al., 2011</a:t>
              </a:r>
              <a:r>
                <a:rPr lang="en-US" sz="2400" dirty="0" smtClean="0">
                  <a:latin typeface="Verdana" panose="020B0604030504040204" pitchFamily="34" charset="0"/>
                  <a:ea typeface="Verdana" panose="020B0604030504040204" pitchFamily="34" charset="0"/>
                  <a:cs typeface="Verdana" panose="020B0604030504040204" pitchFamily="34" charset="0"/>
                </a:rPr>
                <a:t>)</a:t>
              </a:r>
            </a:p>
            <a:p>
              <a:pPr marL="285750" indent="-285750">
                <a:buFont typeface="Arial" panose="020B0604020202020204" pitchFamily="34" charset="0"/>
                <a:buChar char="•"/>
              </a:pPr>
              <a:r>
                <a:rPr lang="en-US" sz="2400" dirty="0" smtClean="0">
                  <a:solidFill>
                    <a:srgbClr val="000000"/>
                  </a:solidFill>
                  <a:latin typeface="Verdana" panose="020B0604030504040204" pitchFamily="34" charset="0"/>
                  <a:ea typeface="Verdana" panose="020B0604030504040204" pitchFamily="34" charset="0"/>
                  <a:cs typeface="Verdana" panose="020B0604030504040204" pitchFamily="34" charset="0"/>
                </a:rPr>
                <a:t>Increasing occurrences of drought urge us  to study their impacts on terrestrial carbon budget.</a:t>
              </a:r>
            </a:p>
          </p:txBody>
        </p:sp>
        <p:sp>
          <p:nvSpPr>
            <p:cNvPr id="42" name="TextBox 1"/>
            <p:cNvSpPr txBox="1">
              <a:spLocks noChangeArrowheads="1"/>
            </p:cNvSpPr>
            <p:nvPr/>
          </p:nvSpPr>
          <p:spPr bwMode="auto">
            <a:xfrm>
              <a:off x="3876591" y="14243588"/>
              <a:ext cx="410005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400" b="1" dirty="0" smtClean="0">
                  <a:latin typeface="Verdana" panose="020B0604030504040204" pitchFamily="34" charset="0"/>
                  <a:ea typeface="Verdana" panose="020B0604030504040204" pitchFamily="34" charset="0"/>
                  <a:cs typeface="Verdana" panose="020B0604030504040204" pitchFamily="34" charset="0"/>
                </a:rPr>
                <a:t>Objectives</a:t>
              </a:r>
              <a:endParaRPr lang="en-US" altLang="en-US" sz="2400" b="1" dirty="0">
                <a:latin typeface="Verdana" panose="020B0604030504040204" pitchFamily="34" charset="0"/>
                <a:ea typeface="Verdana" panose="020B0604030504040204" pitchFamily="34" charset="0"/>
                <a:cs typeface="Verdana" panose="020B0604030504040204" pitchFamily="34" charset="0"/>
              </a:endParaRPr>
            </a:p>
          </p:txBody>
        </p:sp>
        <p:sp>
          <p:nvSpPr>
            <p:cNvPr id="43" name="Rectangle 42"/>
            <p:cNvSpPr/>
            <p:nvPr/>
          </p:nvSpPr>
          <p:spPr>
            <a:xfrm>
              <a:off x="4971424" y="14737198"/>
              <a:ext cx="19229255" cy="2308324"/>
            </a:xfrm>
            <a:prstGeom prst="rect">
              <a:avLst/>
            </a:prstGeom>
          </p:spPr>
          <p:txBody>
            <a:bodyPr wrap="square">
              <a:spAutoFit/>
            </a:bodyPr>
            <a:lstStyle/>
            <a:p>
              <a:pPr marL="285750" indent="-285750">
                <a:buFont typeface="Arial" panose="020B0604020202020204" pitchFamily="34" charset="0"/>
                <a:buChar char="•"/>
              </a:pPr>
              <a:r>
                <a:rPr lang="en-US" sz="2400" dirty="0" smtClean="0">
                  <a:latin typeface="Verdana" panose="020B0604030504040204" pitchFamily="34" charset="0"/>
                  <a:ea typeface="Verdana" panose="020B0604030504040204" pitchFamily="34" charset="0"/>
                  <a:cs typeface="Verdana" panose="020B0604030504040204" pitchFamily="34" charset="0"/>
                </a:rPr>
                <a:t>Present the </a:t>
              </a:r>
              <a:r>
                <a:rPr lang="en-US" sz="2400" dirty="0" err="1" smtClean="0">
                  <a:latin typeface="Verdana" panose="020B0604030504040204" pitchFamily="34" charset="0"/>
                  <a:ea typeface="Verdana" panose="020B0604030504040204" pitchFamily="34" charset="0"/>
                  <a:cs typeface="Verdana" panose="020B0604030504040204" pitchFamily="34" charset="0"/>
                </a:rPr>
                <a:t>interannual</a:t>
              </a:r>
              <a:r>
                <a:rPr lang="en-US" sz="2400" dirty="0" smtClean="0">
                  <a:latin typeface="Verdana" panose="020B0604030504040204" pitchFamily="34" charset="0"/>
                  <a:ea typeface="Verdana" panose="020B0604030504040204" pitchFamily="34" charset="0"/>
                  <a:cs typeface="Verdana" panose="020B0604030504040204" pitchFamily="34" charset="0"/>
                </a:rPr>
                <a:t> and seasonal variations in carbon fluxes (GPP, RE, NEE) and carbon </a:t>
              </a:r>
            </a:p>
            <a:p>
              <a:r>
                <a:rPr lang="en-US" sz="2400" dirty="0">
                  <a:latin typeface="Verdana" panose="020B0604030504040204" pitchFamily="34" charset="0"/>
                  <a:ea typeface="Verdana" panose="020B0604030504040204" pitchFamily="34" charset="0"/>
                  <a:cs typeface="Verdana" panose="020B0604030504040204" pitchFamily="34" charset="0"/>
                </a:rPr>
                <a:t> </a:t>
              </a:r>
              <a:r>
                <a:rPr lang="en-US" sz="2400" dirty="0" smtClean="0">
                  <a:latin typeface="Verdana" panose="020B0604030504040204" pitchFamily="34" charset="0"/>
                  <a:ea typeface="Verdana" panose="020B0604030504040204" pitchFamily="34" charset="0"/>
                  <a:cs typeface="Verdana" panose="020B0604030504040204" pitchFamily="34" charset="0"/>
                </a:rPr>
                <a:t>  balance at a tropical rainforest site in French Guiana and understand </a:t>
              </a:r>
              <a:r>
                <a:rPr lang="en-US" sz="2400" dirty="0">
                  <a:latin typeface="Verdana" panose="020B0604030504040204" pitchFamily="34" charset="0"/>
                  <a:ea typeface="Verdana" panose="020B0604030504040204" pitchFamily="34" charset="0"/>
                  <a:cs typeface="Verdana" panose="020B0604030504040204" pitchFamily="34" charset="0"/>
                </a:rPr>
                <a:t>which climatic factors </a:t>
              </a:r>
              <a:endParaRPr lang="en-US" sz="2400" dirty="0" smtClean="0">
                <a:latin typeface="Verdana" panose="020B0604030504040204" pitchFamily="34" charset="0"/>
                <a:ea typeface="Verdana" panose="020B0604030504040204" pitchFamily="34" charset="0"/>
                <a:cs typeface="Verdana" panose="020B0604030504040204" pitchFamily="34" charset="0"/>
              </a:endParaRPr>
            </a:p>
            <a:p>
              <a:r>
                <a:rPr lang="en-US" sz="2400" dirty="0">
                  <a:latin typeface="Verdana" panose="020B0604030504040204" pitchFamily="34" charset="0"/>
                  <a:ea typeface="Verdana" panose="020B0604030504040204" pitchFamily="34" charset="0"/>
                  <a:cs typeface="Verdana" panose="020B0604030504040204" pitchFamily="34" charset="0"/>
                </a:rPr>
                <a:t> </a:t>
              </a:r>
              <a:r>
                <a:rPr lang="en-US" sz="2400" dirty="0" smtClean="0">
                  <a:latin typeface="Verdana" panose="020B0604030504040204" pitchFamily="34" charset="0"/>
                  <a:ea typeface="Verdana" panose="020B0604030504040204" pitchFamily="34" charset="0"/>
                  <a:cs typeface="Verdana" panose="020B0604030504040204" pitchFamily="34" charset="0"/>
                </a:rPr>
                <a:t>  influenced </a:t>
              </a:r>
              <a:r>
                <a:rPr lang="en-US" sz="2400" dirty="0">
                  <a:latin typeface="Verdana" panose="020B0604030504040204" pitchFamily="34" charset="0"/>
                  <a:ea typeface="Verdana" panose="020B0604030504040204" pitchFamily="34" charset="0"/>
                  <a:cs typeface="Verdana" panose="020B0604030504040204" pitchFamily="34" charset="0"/>
                </a:rPr>
                <a:t>these </a:t>
              </a:r>
              <a:r>
                <a:rPr lang="en-US" sz="2400" dirty="0" smtClean="0">
                  <a:latin typeface="Verdana" panose="020B0604030504040204" pitchFamily="34" charset="0"/>
                  <a:ea typeface="Verdana" panose="020B0604030504040204" pitchFamily="34" charset="0"/>
                  <a:cs typeface="Verdana" panose="020B0604030504040204" pitchFamily="34" charset="0"/>
                </a:rPr>
                <a:t>fluxes; and</a:t>
              </a:r>
            </a:p>
            <a:p>
              <a:pPr marL="285750" indent="-285750">
                <a:buFont typeface="Arial" panose="020B0604020202020204" pitchFamily="34" charset="0"/>
                <a:buChar char="•"/>
              </a:pPr>
              <a:r>
                <a:rPr lang="en-US" sz="2400" dirty="0" smtClean="0">
                  <a:latin typeface="Verdana" panose="020B0604030504040204" pitchFamily="34" charset="0"/>
                  <a:ea typeface="Verdana" panose="020B0604030504040204" pitchFamily="34" charset="0"/>
                  <a:cs typeface="Verdana" panose="020B0604030504040204" pitchFamily="34" charset="0"/>
                </a:rPr>
                <a:t>Determine the effect of severe drought events (2005-2010) on the CO</a:t>
              </a:r>
              <a:r>
                <a:rPr lang="en-US" sz="2400" baseline="-25000" dirty="0" smtClean="0">
                  <a:latin typeface="Verdana" panose="020B0604030504040204" pitchFamily="34" charset="0"/>
                  <a:ea typeface="Verdana" panose="020B0604030504040204" pitchFamily="34" charset="0"/>
                  <a:cs typeface="Verdana" panose="020B0604030504040204" pitchFamily="34" charset="0"/>
                </a:rPr>
                <a:t>2</a:t>
              </a:r>
              <a:r>
                <a:rPr lang="en-US" sz="2400" dirty="0" smtClean="0">
                  <a:latin typeface="Verdana" panose="020B0604030504040204" pitchFamily="34" charset="0"/>
                  <a:ea typeface="Verdana" panose="020B0604030504040204" pitchFamily="34" charset="0"/>
                  <a:cs typeface="Verdana" panose="020B0604030504040204" pitchFamily="34" charset="0"/>
                </a:rPr>
                <a:t> fluxes using the </a:t>
              </a:r>
            </a:p>
            <a:p>
              <a:r>
                <a:rPr lang="en-US" sz="2400" dirty="0" smtClean="0">
                  <a:latin typeface="Verdana" panose="020B0604030504040204" pitchFamily="34" charset="0"/>
                  <a:ea typeface="Verdana" panose="020B0604030504040204" pitchFamily="34" charset="0"/>
                  <a:cs typeface="Verdana" panose="020B0604030504040204" pitchFamily="34" charset="0"/>
                </a:rPr>
                <a:t>   perfect-deficit approach.</a:t>
              </a:r>
            </a:p>
            <a:p>
              <a:pPr marL="285750" indent="-285750">
                <a:buFont typeface="Arial" panose="020B0604020202020204" pitchFamily="34" charset="0"/>
                <a:buChar char="•"/>
              </a:pPr>
              <a:endParaRPr lang="en-US" sz="2400" dirty="0">
                <a:latin typeface="Verdana" panose="020B0604030504040204" pitchFamily="34" charset="0"/>
                <a:ea typeface="Verdana" panose="020B0604030504040204" pitchFamily="34" charset="0"/>
                <a:cs typeface="Verdana" panose="020B0604030504040204" pitchFamily="34" charset="0"/>
              </a:endParaRPr>
            </a:p>
          </p:txBody>
        </p:sp>
        <p:sp>
          <p:nvSpPr>
            <p:cNvPr id="44" name="TextBox 1"/>
            <p:cNvSpPr txBox="1">
              <a:spLocks noChangeArrowheads="1"/>
            </p:cNvSpPr>
            <p:nvPr/>
          </p:nvSpPr>
          <p:spPr bwMode="auto">
            <a:xfrm>
              <a:off x="3968409" y="16678121"/>
              <a:ext cx="410005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400" b="1" dirty="0" smtClean="0">
                  <a:latin typeface="Verdana" panose="020B0604030504040204" pitchFamily="34" charset="0"/>
                  <a:ea typeface="Verdana" panose="020B0604030504040204" pitchFamily="34" charset="0"/>
                  <a:cs typeface="Verdana" panose="020B0604030504040204" pitchFamily="34" charset="0"/>
                </a:rPr>
                <a:t>Hypothesis</a:t>
              </a:r>
              <a:endParaRPr lang="en-US" altLang="en-US" sz="2400" b="1" dirty="0">
                <a:latin typeface="Verdana" panose="020B0604030504040204" pitchFamily="34" charset="0"/>
                <a:ea typeface="Verdana" panose="020B0604030504040204" pitchFamily="34" charset="0"/>
                <a:cs typeface="Verdana" panose="020B0604030504040204" pitchFamily="34" charset="0"/>
              </a:endParaRPr>
            </a:p>
          </p:txBody>
        </p:sp>
        <p:sp>
          <p:nvSpPr>
            <p:cNvPr id="45" name="Rectangle 44"/>
            <p:cNvSpPr/>
            <p:nvPr/>
          </p:nvSpPr>
          <p:spPr>
            <a:xfrm>
              <a:off x="4987857" y="17260447"/>
              <a:ext cx="19337129" cy="1200329"/>
            </a:xfrm>
            <a:prstGeom prst="rect">
              <a:avLst/>
            </a:prstGeom>
          </p:spPr>
          <p:txBody>
            <a:bodyPr wrap="square">
              <a:spAutoFit/>
            </a:bodyPr>
            <a:lstStyle/>
            <a:p>
              <a:pPr marL="285750" indent="-285750">
                <a:buFont typeface="Arial" panose="020B0604020202020204" pitchFamily="34" charset="0"/>
                <a:buChar char="•"/>
              </a:pPr>
              <a:r>
                <a:rPr lang="en-US" sz="2400" dirty="0" smtClean="0">
                  <a:solidFill>
                    <a:srgbClr val="000000"/>
                  </a:solidFill>
                  <a:latin typeface="Verdana" panose="020B0604030504040204" pitchFamily="34" charset="0"/>
                  <a:ea typeface="Verdana" panose="020B0604030504040204" pitchFamily="34" charset="0"/>
                  <a:cs typeface="Verdana" panose="020B0604030504040204" pitchFamily="34" charset="0"/>
                </a:rPr>
                <a:t>Drought will cause significant impact to the carbon fluxes; and</a:t>
              </a:r>
            </a:p>
            <a:p>
              <a:pPr marL="285750" indent="-285750">
                <a:buFont typeface="Arial" panose="020B0604020202020204" pitchFamily="34" charset="0"/>
                <a:buChar char="•"/>
              </a:pPr>
              <a:r>
                <a:rPr lang="en-US" sz="2400" dirty="0" smtClean="0">
                  <a:solidFill>
                    <a:srgbClr val="000000"/>
                  </a:solidFill>
                  <a:latin typeface="Verdana" panose="020B0604030504040204" pitchFamily="34" charset="0"/>
                  <a:ea typeface="Verdana" panose="020B0604030504040204" pitchFamily="34" charset="0"/>
                  <a:cs typeface="Verdana" panose="020B0604030504040204" pitchFamily="34" charset="0"/>
                </a:rPr>
                <a:t>Differences in solar radiation, air temperature, soil water content (rain) may explain differences </a:t>
              </a:r>
            </a:p>
            <a:p>
              <a:r>
                <a:rPr lang="en-US" sz="2400" dirty="0" smtClean="0">
                  <a:solidFill>
                    <a:srgbClr val="000000"/>
                  </a:solidFill>
                  <a:latin typeface="Verdana" panose="020B0604030504040204" pitchFamily="34" charset="0"/>
                  <a:ea typeface="Verdana" panose="020B0604030504040204" pitchFamily="34" charset="0"/>
                  <a:cs typeface="Verdana" panose="020B0604030504040204" pitchFamily="34" charset="0"/>
                </a:rPr>
                <a:t> in GPP, RE and NEE among years or among seasons.</a:t>
              </a:r>
              <a:endParaRPr lang="en-US" sz="2400" dirty="0">
                <a:solidFill>
                  <a:srgbClr val="000000"/>
                </a:solidFill>
                <a:latin typeface="Verdana" panose="020B0604030504040204" pitchFamily="34" charset="0"/>
                <a:ea typeface="Verdana" panose="020B0604030504040204" pitchFamily="34" charset="0"/>
                <a:cs typeface="Verdana" panose="020B0604030504040204" pitchFamily="34" charset="0"/>
              </a:endParaRPr>
            </a:p>
          </p:txBody>
        </p:sp>
      </p:grpSp>
      <p:pic>
        <p:nvPicPr>
          <p:cNvPr id="23" name="Picture 2" descr="Tour Guyaflux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0446902" y="13220979"/>
            <a:ext cx="3339556" cy="4523504"/>
          </a:xfrm>
          <a:prstGeom prst="rect">
            <a:avLst/>
          </a:prstGeom>
          <a:noFill/>
          <a:extLst>
            <a:ext uri="{909E8E84-426E-40DD-AFC4-6F175D3DCCD1}">
              <a14:hiddenFill xmlns:a14="http://schemas.microsoft.com/office/drawing/2010/main">
                <a:solidFill>
                  <a:srgbClr val="FFFFFF"/>
                </a:solidFill>
              </a14:hiddenFill>
            </a:ext>
          </a:extLst>
        </p:spPr>
      </p:pic>
      <p:sp>
        <p:nvSpPr>
          <p:cNvPr id="27" name="Rectangle 26"/>
          <p:cNvSpPr/>
          <p:nvPr/>
        </p:nvSpPr>
        <p:spPr>
          <a:xfrm>
            <a:off x="24914836" y="11825943"/>
            <a:ext cx="11396588" cy="3108543"/>
          </a:xfrm>
          <a:prstGeom prst="rect">
            <a:avLst/>
          </a:prstGeom>
        </p:spPr>
        <p:txBody>
          <a:bodyPr wrap="square">
            <a:spAutoFit/>
          </a:bodyPr>
          <a:lstStyle/>
          <a:p>
            <a:r>
              <a:rPr lang="en-US" sz="2800" b="1" dirty="0" smtClean="0">
                <a:latin typeface="Verdana" panose="020B0604030504040204" pitchFamily="34" charset="0"/>
                <a:ea typeface="Verdana" panose="020B0604030504040204" pitchFamily="34" charset="0"/>
                <a:cs typeface="Verdana" panose="020B0604030504040204" pitchFamily="34" charset="0"/>
              </a:rPr>
              <a:t>Study site</a:t>
            </a:r>
          </a:p>
          <a:p>
            <a:pPr marL="342900" indent="-342900">
              <a:buFont typeface="Arial" panose="020B0604020202020204" pitchFamily="34" charset="0"/>
              <a:buChar char="•"/>
            </a:pPr>
            <a:r>
              <a:rPr lang="en-US" sz="2400" dirty="0" smtClean="0">
                <a:latin typeface="Verdana" panose="020B0604030504040204" pitchFamily="34" charset="0"/>
                <a:ea typeface="Verdana" panose="020B0604030504040204" pitchFamily="34" charset="0"/>
                <a:cs typeface="Verdana" panose="020B0604030504040204" pitchFamily="34" charset="0"/>
              </a:rPr>
              <a:t>French Guiana, South America – a tropical wet forest</a:t>
            </a:r>
          </a:p>
          <a:p>
            <a:pPr marL="342900" indent="-342900">
              <a:buFont typeface="Arial" panose="020B0604020202020204" pitchFamily="34" charset="0"/>
              <a:buChar char="•"/>
            </a:pPr>
            <a:r>
              <a:rPr lang="en-US" sz="2400" dirty="0" smtClean="0">
                <a:latin typeface="Verdana" panose="020B0604030504040204" pitchFamily="34" charset="0"/>
                <a:ea typeface="Verdana" panose="020B0604030504040204" pitchFamily="34" charset="0"/>
                <a:cs typeface="Verdana" panose="020B0604030504040204" pitchFamily="34" charset="0"/>
              </a:rPr>
              <a:t>10 – 40 m above sea level; soils are nutrient-poor </a:t>
            </a:r>
            <a:r>
              <a:rPr lang="en-US" sz="2400" dirty="0" err="1" smtClean="0">
                <a:latin typeface="Verdana" panose="020B0604030504040204" pitchFamily="34" charset="0"/>
                <a:ea typeface="Verdana" panose="020B0604030504040204" pitchFamily="34" charset="0"/>
                <a:cs typeface="Verdana" panose="020B0604030504040204" pitchFamily="34" charset="0"/>
              </a:rPr>
              <a:t>acrisol</a:t>
            </a:r>
            <a:endParaRPr lang="en-US" sz="2400" dirty="0" smtClean="0">
              <a:latin typeface="Verdana" panose="020B0604030504040204" pitchFamily="34" charset="0"/>
              <a:ea typeface="Verdana" panose="020B0604030504040204" pitchFamily="34" charset="0"/>
              <a:cs typeface="Verdana" panose="020B0604030504040204" pitchFamily="34" charset="0"/>
            </a:endParaRPr>
          </a:p>
          <a:p>
            <a:pPr marL="342900" indent="-342900">
              <a:buFont typeface="Arial" panose="020B0604020202020204" pitchFamily="34" charset="0"/>
              <a:buChar char="•"/>
            </a:pPr>
            <a:r>
              <a:rPr lang="en-US" sz="2400" dirty="0" smtClean="0">
                <a:latin typeface="Verdana" panose="020B0604030504040204" pitchFamily="34" charset="0"/>
                <a:ea typeface="Verdana" panose="020B0604030504040204" pitchFamily="34" charset="0"/>
                <a:cs typeface="Verdana" panose="020B0604030504040204" pitchFamily="34" charset="0"/>
              </a:rPr>
              <a:t>Ave. rainfall is 3041 mm; </a:t>
            </a:r>
            <a:r>
              <a:rPr lang="en-US" sz="2400" dirty="0" err="1" smtClean="0">
                <a:latin typeface="Verdana" panose="020B0604030504040204" pitchFamily="34" charset="0"/>
                <a:ea typeface="Verdana" panose="020B0604030504040204" pitchFamily="34" charset="0"/>
                <a:cs typeface="Verdana" panose="020B0604030504040204" pitchFamily="34" charset="0"/>
              </a:rPr>
              <a:t>ave.</a:t>
            </a:r>
            <a:r>
              <a:rPr lang="en-US" sz="2400" dirty="0" smtClean="0">
                <a:latin typeface="Verdana" panose="020B0604030504040204" pitchFamily="34" charset="0"/>
                <a:ea typeface="Verdana" panose="020B0604030504040204" pitchFamily="34" charset="0"/>
                <a:cs typeface="Verdana" panose="020B0604030504040204" pitchFamily="34" charset="0"/>
              </a:rPr>
              <a:t> air temperature is 25.7°C </a:t>
            </a:r>
          </a:p>
          <a:p>
            <a:pPr marL="342900" indent="-342900">
              <a:buFont typeface="Arial" panose="020B0604020202020204" pitchFamily="34" charset="0"/>
              <a:buChar char="•"/>
            </a:pPr>
            <a:r>
              <a:rPr lang="en-US" sz="2400" dirty="0" err="1" smtClean="0">
                <a:latin typeface="Verdana" panose="020B0604030504040204" pitchFamily="34" charset="0"/>
                <a:ea typeface="Verdana" panose="020B0604030504040204" pitchFamily="34" charset="0"/>
                <a:cs typeface="Verdana" panose="020B0604030504040204" pitchFamily="34" charset="0"/>
              </a:rPr>
              <a:t>Guyaflux</a:t>
            </a:r>
            <a:r>
              <a:rPr lang="en-US" sz="2400" dirty="0" smtClean="0">
                <a:latin typeface="Verdana" panose="020B0604030504040204" pitchFamily="34" charset="0"/>
                <a:ea typeface="Verdana" panose="020B0604030504040204" pitchFamily="34" charset="0"/>
                <a:cs typeface="Verdana" panose="020B0604030504040204" pitchFamily="34" charset="0"/>
              </a:rPr>
              <a:t> experimental unit covers &gt;400 ha of undisturbed forest</a:t>
            </a:r>
          </a:p>
          <a:p>
            <a:pPr marL="342900" indent="-342900">
              <a:buFont typeface="Arial" panose="020B0604020202020204" pitchFamily="34" charset="0"/>
              <a:buChar char="•"/>
            </a:pPr>
            <a:r>
              <a:rPr lang="en-US" sz="2400" dirty="0" smtClean="0">
                <a:latin typeface="Verdana" panose="020B0604030504040204" pitchFamily="34" charset="0"/>
                <a:ea typeface="Verdana" panose="020B0604030504040204" pitchFamily="34" charset="0"/>
                <a:cs typeface="Verdana" panose="020B0604030504040204" pitchFamily="34" charset="0"/>
              </a:rPr>
              <a:t>620 tree ha</a:t>
            </a:r>
            <a:r>
              <a:rPr lang="en-US" sz="2400" baseline="30000" dirty="0" smtClean="0">
                <a:latin typeface="Verdana" panose="020B0604030504040204" pitchFamily="34" charset="0"/>
                <a:ea typeface="Verdana" panose="020B0604030504040204" pitchFamily="34" charset="0"/>
                <a:cs typeface="Verdana" panose="020B0604030504040204" pitchFamily="34" charset="0"/>
              </a:rPr>
              <a:t>-1</a:t>
            </a:r>
            <a:r>
              <a:rPr lang="en-US" sz="2400" dirty="0" smtClean="0">
                <a:latin typeface="Verdana" panose="020B0604030504040204" pitchFamily="34" charset="0"/>
                <a:ea typeface="Verdana" panose="020B0604030504040204" pitchFamily="34" charset="0"/>
                <a:cs typeface="Verdana" panose="020B0604030504040204" pitchFamily="34" charset="0"/>
              </a:rPr>
              <a:t> tree density (DBH &gt;0.1 m); Tree species richness is 140 species ha</a:t>
            </a:r>
            <a:r>
              <a:rPr lang="en-US" sz="2400" baseline="30000" dirty="0" smtClean="0">
                <a:latin typeface="Verdana" panose="020B0604030504040204" pitchFamily="34" charset="0"/>
                <a:ea typeface="Verdana" panose="020B0604030504040204" pitchFamily="34" charset="0"/>
                <a:cs typeface="Verdana" panose="020B0604030504040204" pitchFamily="34" charset="0"/>
              </a:rPr>
              <a:t>-1 ;</a:t>
            </a:r>
            <a:r>
              <a:rPr lang="en-US" sz="2400" dirty="0" smtClean="0">
                <a:latin typeface="Verdana" panose="020B0604030504040204" pitchFamily="34" charset="0"/>
                <a:ea typeface="Verdana" panose="020B0604030504040204" pitchFamily="34" charset="0"/>
                <a:cs typeface="Verdana" panose="020B0604030504040204" pitchFamily="34" charset="0"/>
              </a:rPr>
              <a:t> Mean tree height is 35 m; emergent trees&gt;40m </a:t>
            </a:r>
          </a:p>
          <a:p>
            <a:pPr marL="342900" indent="-342900">
              <a:buFont typeface="Arial" panose="020B0604020202020204" pitchFamily="34" charset="0"/>
              <a:buChar char="•"/>
            </a:pPr>
            <a:endParaRPr lang="en-US" sz="2400" dirty="0" smtClean="0">
              <a:latin typeface="Verdana" panose="020B0604030504040204" pitchFamily="34" charset="0"/>
              <a:ea typeface="Verdana" panose="020B0604030504040204" pitchFamily="34" charset="0"/>
              <a:cs typeface="Verdana" panose="020B0604030504040204" pitchFamily="34" charset="0"/>
            </a:endParaRPr>
          </a:p>
        </p:txBody>
      </p:sp>
      <p:sp>
        <p:nvSpPr>
          <p:cNvPr id="28" name="Rectangle 27"/>
          <p:cNvSpPr/>
          <p:nvPr/>
        </p:nvSpPr>
        <p:spPr>
          <a:xfrm>
            <a:off x="38252532" y="11791729"/>
            <a:ext cx="10487465" cy="1261884"/>
          </a:xfrm>
          <a:prstGeom prst="rect">
            <a:avLst/>
          </a:prstGeom>
        </p:spPr>
        <p:txBody>
          <a:bodyPr wrap="square">
            <a:spAutoFit/>
          </a:bodyPr>
          <a:lstStyle/>
          <a:p>
            <a:r>
              <a:rPr lang="en-US" sz="2800" b="1" dirty="0" smtClean="0">
                <a:latin typeface="Verdana" panose="020B0604030504040204" pitchFamily="34" charset="0"/>
                <a:ea typeface="Verdana" panose="020B0604030504040204" pitchFamily="34" charset="0"/>
                <a:cs typeface="Verdana" panose="020B0604030504040204" pitchFamily="34" charset="0"/>
              </a:rPr>
              <a:t>The CO</a:t>
            </a:r>
            <a:r>
              <a:rPr lang="en-US" sz="2800" b="1" baseline="-25000" dirty="0" smtClean="0">
                <a:latin typeface="Verdana" panose="020B0604030504040204" pitchFamily="34" charset="0"/>
                <a:ea typeface="Verdana" panose="020B0604030504040204" pitchFamily="34" charset="0"/>
                <a:cs typeface="Verdana" panose="020B0604030504040204" pitchFamily="34" charset="0"/>
              </a:rPr>
              <a:t>2 </a:t>
            </a:r>
            <a:r>
              <a:rPr lang="en-US" sz="2800" b="1" dirty="0" smtClean="0">
                <a:latin typeface="Verdana" panose="020B0604030504040204" pitchFamily="34" charset="0"/>
                <a:ea typeface="Verdana" panose="020B0604030504040204" pitchFamily="34" charset="0"/>
                <a:cs typeface="Verdana" panose="020B0604030504040204" pitchFamily="34" charset="0"/>
              </a:rPr>
              <a:t>flux monitoring tower</a:t>
            </a:r>
          </a:p>
          <a:p>
            <a:pPr marL="342900" indent="-342900">
              <a:buFont typeface="Arial" panose="020B0604020202020204" pitchFamily="34" charset="0"/>
              <a:buChar char="•"/>
            </a:pPr>
            <a:r>
              <a:rPr lang="en-US" sz="2400" dirty="0" smtClean="0">
                <a:latin typeface="Verdana" panose="020B0604030504040204" pitchFamily="34" charset="0"/>
                <a:ea typeface="Verdana" panose="020B0604030504040204" pitchFamily="34" charset="0"/>
                <a:cs typeface="Verdana" panose="020B0604030504040204" pitchFamily="34" charset="0"/>
              </a:rPr>
              <a:t>55 m high  </a:t>
            </a:r>
          </a:p>
          <a:p>
            <a:pPr marL="342900" indent="-342900">
              <a:buFont typeface="Arial" panose="020B0604020202020204" pitchFamily="34" charset="0"/>
              <a:buChar char="•"/>
            </a:pPr>
            <a:r>
              <a:rPr lang="en-US" sz="2400" dirty="0" smtClean="0">
                <a:latin typeface="Verdana" panose="020B0604030504040204" pitchFamily="34" charset="0"/>
                <a:ea typeface="Verdana" panose="020B0604030504040204" pitchFamily="34" charset="0"/>
                <a:cs typeface="Verdana" panose="020B0604030504040204" pitchFamily="34" charset="0"/>
              </a:rPr>
              <a:t>20 m higher than the overall canopy height</a:t>
            </a:r>
          </a:p>
        </p:txBody>
      </p:sp>
      <p:sp>
        <p:nvSpPr>
          <p:cNvPr id="29" name="Rectangle 28"/>
          <p:cNvSpPr/>
          <p:nvPr/>
        </p:nvSpPr>
        <p:spPr>
          <a:xfrm>
            <a:off x="31822915" y="14998630"/>
            <a:ext cx="7739861" cy="3231654"/>
          </a:xfrm>
          <a:prstGeom prst="rect">
            <a:avLst/>
          </a:prstGeom>
        </p:spPr>
        <p:txBody>
          <a:bodyPr wrap="square">
            <a:spAutoFit/>
          </a:bodyPr>
          <a:lstStyle/>
          <a:p>
            <a:pPr marL="342900" indent="-342900">
              <a:buFont typeface="Arial" panose="020B0604020202020204" pitchFamily="34" charset="0"/>
              <a:buChar char="•"/>
            </a:pPr>
            <a:r>
              <a:rPr lang="en-US" sz="2400" dirty="0" smtClean="0">
                <a:latin typeface="Verdana" panose="020B0604030504040204" pitchFamily="34" charset="0"/>
                <a:ea typeface="Verdana" panose="020B0604030504040204" pitchFamily="34" charset="0"/>
                <a:cs typeface="Verdana" panose="020B0604030504040204" pitchFamily="34" charset="0"/>
              </a:rPr>
              <a:t>Atmospheric pressure</a:t>
            </a:r>
            <a:endParaRPr lang="en-US" sz="1200" dirty="0" smtClean="0">
              <a:latin typeface="Verdana" panose="020B0604030504040204" pitchFamily="34" charset="0"/>
              <a:ea typeface="Verdana" panose="020B0604030504040204" pitchFamily="34" charset="0"/>
              <a:cs typeface="Verdana" panose="020B0604030504040204" pitchFamily="34" charset="0"/>
            </a:endParaRPr>
          </a:p>
          <a:p>
            <a:pPr marL="342900" indent="-342900">
              <a:buFont typeface="Arial" panose="020B0604020202020204" pitchFamily="34" charset="0"/>
              <a:buChar char="•"/>
            </a:pPr>
            <a:r>
              <a:rPr lang="en-US" sz="2400" dirty="0" smtClean="0">
                <a:latin typeface="Verdana" panose="020B0604030504040204" pitchFamily="34" charset="0"/>
                <a:ea typeface="Verdana" panose="020B0604030504040204" pitchFamily="34" charset="0"/>
                <a:cs typeface="Verdana" panose="020B0604030504040204" pitchFamily="34" charset="0"/>
              </a:rPr>
              <a:t>soil temperature</a:t>
            </a:r>
            <a:endParaRPr lang="en-US" sz="2400" dirty="0">
              <a:latin typeface="Verdana" panose="020B0604030504040204" pitchFamily="34" charset="0"/>
              <a:ea typeface="Verdana" panose="020B0604030504040204" pitchFamily="34" charset="0"/>
              <a:cs typeface="Verdana" panose="020B0604030504040204" pitchFamily="34" charset="0"/>
            </a:endParaRPr>
          </a:p>
          <a:p>
            <a:pPr marL="342900" indent="-342900">
              <a:buFont typeface="Arial" panose="020B0604020202020204" pitchFamily="34" charset="0"/>
              <a:buChar char="•"/>
            </a:pPr>
            <a:r>
              <a:rPr lang="en-US" sz="2400" dirty="0" smtClean="0">
                <a:latin typeface="Verdana" panose="020B0604030504040204" pitchFamily="34" charset="0"/>
                <a:ea typeface="Verdana" panose="020B0604030504040204" pitchFamily="34" charset="0"/>
                <a:cs typeface="Verdana" panose="020B0604030504040204" pitchFamily="34" charset="0"/>
              </a:rPr>
              <a:t>volumetric </a:t>
            </a:r>
            <a:r>
              <a:rPr lang="en-US" sz="2400" dirty="0">
                <a:latin typeface="Verdana" panose="020B0604030504040204" pitchFamily="34" charset="0"/>
                <a:ea typeface="Verdana" panose="020B0604030504040204" pitchFamily="34" charset="0"/>
                <a:cs typeface="Verdana" panose="020B0604030504040204" pitchFamily="34" charset="0"/>
              </a:rPr>
              <a:t>soil water </a:t>
            </a:r>
            <a:r>
              <a:rPr lang="en-US" sz="2400" dirty="0" smtClean="0">
                <a:latin typeface="Verdana" panose="020B0604030504040204" pitchFamily="34" charset="0"/>
                <a:ea typeface="Verdana" panose="020B0604030504040204" pitchFamily="34" charset="0"/>
                <a:cs typeface="Verdana" panose="020B0604030504040204" pitchFamily="34" charset="0"/>
              </a:rPr>
              <a:t>content </a:t>
            </a:r>
          </a:p>
          <a:p>
            <a:pPr marL="342900" indent="-342900">
              <a:buFont typeface="Arial" panose="020B0604020202020204" pitchFamily="34" charset="0"/>
              <a:buChar char="•"/>
            </a:pPr>
            <a:r>
              <a:rPr lang="en-US" sz="2400" dirty="0" smtClean="0">
                <a:latin typeface="Verdana" panose="020B0604030504040204" pitchFamily="34" charset="0"/>
                <a:ea typeface="Verdana" panose="020B0604030504040204" pitchFamily="34" charset="0"/>
                <a:cs typeface="Verdana" panose="020B0604030504040204" pitchFamily="34" charset="0"/>
              </a:rPr>
              <a:t>Vapor Pressure Deficit</a:t>
            </a:r>
          </a:p>
          <a:p>
            <a:pPr marL="342900" indent="-342900">
              <a:buFont typeface="Arial" panose="020B0604020202020204" pitchFamily="34" charset="0"/>
              <a:buChar char="•"/>
            </a:pPr>
            <a:endParaRPr lang="en-US" sz="2400" dirty="0">
              <a:latin typeface="Verdana" panose="020B0604030504040204" pitchFamily="34" charset="0"/>
              <a:ea typeface="Verdana" panose="020B0604030504040204" pitchFamily="34" charset="0"/>
              <a:cs typeface="Verdana" panose="020B0604030504040204" pitchFamily="34" charset="0"/>
            </a:endParaRPr>
          </a:p>
          <a:p>
            <a:r>
              <a:rPr lang="en-US" sz="2000" i="1" dirty="0" smtClean="0">
                <a:latin typeface="Verdana" panose="020B0604030504040204" pitchFamily="34" charset="0"/>
                <a:ea typeface="Verdana" panose="020B0604030504040204" pitchFamily="34" charset="0"/>
                <a:cs typeface="Verdana" panose="020B0604030504040204" pitchFamily="34" charset="0"/>
              </a:rPr>
              <a:t>data </a:t>
            </a:r>
            <a:r>
              <a:rPr lang="en-US" sz="2000" i="1" dirty="0">
                <a:latin typeface="Verdana" panose="020B0604030504040204" pitchFamily="34" charset="0"/>
                <a:ea typeface="Verdana" panose="020B0604030504040204" pitchFamily="34" charset="0"/>
                <a:cs typeface="Verdana" panose="020B0604030504040204" pitchFamily="34" charset="0"/>
              </a:rPr>
              <a:t>were collected </a:t>
            </a:r>
            <a:r>
              <a:rPr lang="en-US" sz="2000" i="1" dirty="0" smtClean="0">
                <a:latin typeface="Verdana" panose="020B0604030504040204" pitchFamily="34" charset="0"/>
                <a:ea typeface="Verdana" panose="020B0604030504040204" pitchFamily="34" charset="0"/>
                <a:cs typeface="Verdana" panose="020B0604030504040204" pitchFamily="34" charset="0"/>
              </a:rPr>
              <a:t>and compiled </a:t>
            </a:r>
            <a:r>
              <a:rPr lang="en-US" sz="2000" i="1" dirty="0">
                <a:latin typeface="Verdana" panose="020B0604030504040204" pitchFamily="34" charset="0"/>
                <a:ea typeface="Verdana" panose="020B0604030504040204" pitchFamily="34" charset="0"/>
                <a:cs typeface="Verdana" panose="020B0604030504040204" pitchFamily="34" charset="0"/>
              </a:rPr>
              <a:t>as 30 min </a:t>
            </a:r>
            <a:r>
              <a:rPr lang="en-US" sz="2000" i="1" dirty="0" smtClean="0">
                <a:latin typeface="Verdana" panose="020B0604030504040204" pitchFamily="34" charset="0"/>
                <a:ea typeface="Verdana" panose="020B0604030504040204" pitchFamily="34" charset="0"/>
                <a:cs typeface="Verdana" panose="020B0604030504040204" pitchFamily="34" charset="0"/>
              </a:rPr>
              <a:t>averages or sums and </a:t>
            </a:r>
            <a:r>
              <a:rPr lang="en-US" sz="2000" i="1" dirty="0">
                <a:latin typeface="Verdana" panose="020B0604030504040204" pitchFamily="34" charset="0"/>
                <a:ea typeface="Verdana" panose="020B0604030504040204" pitchFamily="34" charset="0"/>
                <a:cs typeface="Verdana" panose="020B0604030504040204" pitchFamily="34" charset="0"/>
              </a:rPr>
              <a:t>processed following the </a:t>
            </a:r>
            <a:r>
              <a:rPr lang="en-US" sz="2000" i="1" dirty="0" smtClean="0">
                <a:latin typeface="Verdana" panose="020B0604030504040204" pitchFamily="34" charset="0"/>
                <a:ea typeface="Verdana" panose="020B0604030504040204" pitchFamily="34" charset="0"/>
                <a:cs typeface="Verdana" panose="020B0604030504040204" pitchFamily="34" charset="0"/>
              </a:rPr>
              <a:t>standard </a:t>
            </a:r>
            <a:r>
              <a:rPr lang="en-US" sz="2000" i="1" dirty="0">
                <a:latin typeface="Verdana" panose="020B0604030504040204" pitchFamily="34" charset="0"/>
                <a:ea typeface="Verdana" panose="020B0604030504040204" pitchFamily="34" charset="0"/>
                <a:cs typeface="Verdana" panose="020B0604030504040204" pitchFamily="34" charset="0"/>
              </a:rPr>
              <a:t>flux data processing, gap-filling and analysis </a:t>
            </a:r>
            <a:r>
              <a:rPr lang="en-US" sz="2000" i="1" dirty="0" smtClean="0">
                <a:latin typeface="Verdana" panose="020B0604030504040204" pitchFamily="34" charset="0"/>
                <a:ea typeface="Verdana" panose="020B0604030504040204" pitchFamily="34" charset="0"/>
                <a:cs typeface="Verdana" panose="020B0604030504040204" pitchFamily="34" charset="0"/>
              </a:rPr>
              <a:t>procedures.</a:t>
            </a:r>
            <a:endParaRPr lang="en-US" sz="2000" i="1" dirty="0">
              <a:latin typeface="Verdana" panose="020B0604030504040204" pitchFamily="34" charset="0"/>
              <a:ea typeface="Verdana" panose="020B0604030504040204" pitchFamily="34" charset="0"/>
              <a:cs typeface="Verdana" panose="020B0604030504040204" pitchFamily="34" charset="0"/>
            </a:endParaRPr>
          </a:p>
          <a:p>
            <a:endParaRPr lang="en-US" sz="2400" i="1" dirty="0" smtClean="0">
              <a:latin typeface="Verdana" panose="020B0604030504040204" pitchFamily="34" charset="0"/>
              <a:ea typeface="Verdana" panose="020B0604030504040204" pitchFamily="34" charset="0"/>
              <a:cs typeface="Verdana" panose="020B0604030504040204" pitchFamily="34" charset="0"/>
            </a:endParaRPr>
          </a:p>
        </p:txBody>
      </p:sp>
      <p:pic>
        <p:nvPicPr>
          <p:cNvPr id="30" name="Picture 29"/>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36420459" y="11946155"/>
            <a:ext cx="1514103" cy="2523504"/>
          </a:xfrm>
          <a:prstGeom prst="rect">
            <a:avLst/>
          </a:prstGeom>
        </p:spPr>
      </p:pic>
      <p:grpSp>
        <p:nvGrpSpPr>
          <p:cNvPr id="46" name="Group 45"/>
          <p:cNvGrpSpPr/>
          <p:nvPr/>
        </p:nvGrpSpPr>
        <p:grpSpPr>
          <a:xfrm>
            <a:off x="39349073" y="13604778"/>
            <a:ext cx="11405123" cy="4003723"/>
            <a:chOff x="199926" y="815874"/>
            <a:chExt cx="12302761" cy="4479902"/>
          </a:xfrm>
        </p:grpSpPr>
        <p:pic>
          <p:nvPicPr>
            <p:cNvPr id="47" name="Picture 46"/>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358080" y="924351"/>
              <a:ext cx="9595481" cy="4371425"/>
            </a:xfrm>
            <a:prstGeom prst="rect">
              <a:avLst/>
            </a:prstGeom>
          </p:spPr>
        </p:pic>
        <p:grpSp>
          <p:nvGrpSpPr>
            <p:cNvPr id="48" name="Group 47"/>
            <p:cNvGrpSpPr/>
            <p:nvPr/>
          </p:nvGrpSpPr>
          <p:grpSpPr>
            <a:xfrm>
              <a:off x="5155820" y="1058068"/>
              <a:ext cx="6898106" cy="3161800"/>
              <a:chOff x="5521580" y="555748"/>
              <a:chExt cx="6898106" cy="3161800"/>
            </a:xfrm>
          </p:grpSpPr>
          <p:cxnSp>
            <p:nvCxnSpPr>
              <p:cNvPr id="52" name="Straight Arrow Connector 51"/>
              <p:cNvCxnSpPr/>
              <p:nvPr/>
            </p:nvCxnSpPr>
            <p:spPr>
              <a:xfrm>
                <a:off x="8669455" y="3066758"/>
                <a:ext cx="1649863" cy="60750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3" name="Rectangle 52"/>
              <p:cNvSpPr/>
              <p:nvPr/>
            </p:nvSpPr>
            <p:spPr>
              <a:xfrm>
                <a:off x="10400599" y="555748"/>
                <a:ext cx="1872681" cy="1261884"/>
              </a:xfrm>
              <a:prstGeom prst="rect">
                <a:avLst/>
              </a:prstGeom>
            </p:spPr>
            <p:txBody>
              <a:bodyPr wrap="square">
                <a:spAutoFit/>
              </a:bodyPr>
              <a:lstStyle/>
              <a:p>
                <a:r>
                  <a:rPr lang="en-US" sz="2000" b="1" dirty="0" smtClean="0">
                    <a:latin typeface="Times New Roman" panose="02020603050405020304" pitchFamily="18" charset="0"/>
                    <a:ea typeface="Calibri" panose="020F0502020204030204" pitchFamily="34" charset="0"/>
                  </a:rPr>
                  <a:t>PCPC  curve</a:t>
                </a:r>
              </a:p>
              <a:p>
                <a:r>
                  <a:rPr lang="en-US" sz="2000" i="1" dirty="0" smtClean="0">
                    <a:latin typeface="Times New Roman" panose="02020603050405020304" pitchFamily="18" charset="0"/>
                    <a:ea typeface="Calibri" panose="020F0502020204030204" pitchFamily="34" charset="0"/>
                  </a:rPr>
                  <a:t>(</a:t>
                </a:r>
                <a:r>
                  <a:rPr lang="en-US" sz="1600" i="1" dirty="0" smtClean="0">
                    <a:latin typeface="Times New Roman" panose="02020603050405020304" pitchFamily="18" charset="0"/>
                    <a:ea typeface="Calibri" panose="020F0502020204030204" pitchFamily="34" charset="0"/>
                  </a:rPr>
                  <a:t>perfect canopy photosynthetic capacity curve</a:t>
                </a:r>
                <a:r>
                  <a:rPr lang="en-US" sz="2000" dirty="0" smtClean="0">
                    <a:latin typeface="Times New Roman" panose="02020603050405020304" pitchFamily="18" charset="0"/>
                    <a:ea typeface="Calibri" panose="020F0502020204030204" pitchFamily="34" charset="0"/>
                  </a:rPr>
                  <a:t>) </a:t>
                </a:r>
                <a:endParaRPr lang="en-US" sz="2000" dirty="0"/>
              </a:p>
            </p:txBody>
          </p:sp>
          <p:cxnSp>
            <p:nvCxnSpPr>
              <p:cNvPr id="54" name="Straight Arrow Connector 53"/>
              <p:cNvCxnSpPr>
                <a:endCxn id="53" idx="1"/>
              </p:cNvCxnSpPr>
              <p:nvPr/>
            </p:nvCxnSpPr>
            <p:spPr>
              <a:xfrm flipV="1">
                <a:off x="8835846" y="1186690"/>
                <a:ext cx="1564753" cy="83906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5" name="Rectangle 54"/>
              <p:cNvSpPr/>
              <p:nvPr/>
            </p:nvSpPr>
            <p:spPr>
              <a:xfrm>
                <a:off x="10547005" y="3009662"/>
                <a:ext cx="1872681" cy="707886"/>
              </a:xfrm>
              <a:prstGeom prst="rect">
                <a:avLst/>
              </a:prstGeom>
            </p:spPr>
            <p:txBody>
              <a:bodyPr wrap="square">
                <a:spAutoFit/>
              </a:bodyPr>
              <a:lstStyle/>
              <a:p>
                <a:r>
                  <a:rPr lang="en-US" sz="2000" b="1" dirty="0">
                    <a:latin typeface="Times New Roman" panose="02020603050405020304" pitchFamily="18" charset="0"/>
                    <a:ea typeface="Calibri" panose="020F0502020204030204" pitchFamily="34" charset="0"/>
                  </a:rPr>
                  <a:t>perfect </a:t>
                </a:r>
                <a:r>
                  <a:rPr lang="en-US" sz="2000" b="1" dirty="0" smtClean="0">
                    <a:latin typeface="Times New Roman" panose="02020603050405020304" pitchFamily="18" charset="0"/>
                    <a:ea typeface="Calibri" panose="020F0502020204030204" pitchFamily="34" charset="0"/>
                  </a:rPr>
                  <a:t>annual CPC curve </a:t>
                </a:r>
                <a:endParaRPr lang="en-US" sz="2000" b="1" dirty="0"/>
              </a:p>
            </p:txBody>
          </p:sp>
          <p:sp>
            <p:nvSpPr>
              <p:cNvPr id="56" name="Rectangle 55"/>
              <p:cNvSpPr/>
              <p:nvPr/>
            </p:nvSpPr>
            <p:spPr>
              <a:xfrm>
                <a:off x="5521580" y="2374513"/>
                <a:ext cx="1558440" cy="400110"/>
              </a:xfrm>
              <a:prstGeom prst="rect">
                <a:avLst/>
              </a:prstGeom>
            </p:spPr>
            <p:txBody>
              <a:bodyPr wrap="none">
                <a:spAutoFit/>
              </a:bodyPr>
              <a:lstStyle/>
              <a:p>
                <a:r>
                  <a:rPr lang="en-US" sz="2000" b="1" dirty="0" smtClean="0">
                    <a:solidFill>
                      <a:srgbClr val="FFFF00"/>
                    </a:solidFill>
                    <a:latin typeface="Times New Roman" panose="02020603050405020304" pitchFamily="18" charset="0"/>
                    <a:ea typeface="Calibri" panose="020F0502020204030204" pitchFamily="34" charset="0"/>
                  </a:rPr>
                  <a:t>CPC deficits</a:t>
                </a:r>
                <a:endParaRPr lang="en-US" sz="2000" b="1" dirty="0">
                  <a:solidFill>
                    <a:srgbClr val="FFFF00"/>
                  </a:solidFill>
                </a:endParaRPr>
              </a:p>
            </p:txBody>
          </p:sp>
        </p:grpSp>
        <p:sp>
          <p:nvSpPr>
            <p:cNvPr id="49" name="TextBox 48"/>
            <p:cNvSpPr txBox="1"/>
            <p:nvPr/>
          </p:nvSpPr>
          <p:spPr>
            <a:xfrm>
              <a:off x="199926" y="815874"/>
              <a:ext cx="6826481" cy="585449"/>
            </a:xfrm>
            <a:prstGeom prst="rect">
              <a:avLst/>
            </a:prstGeom>
            <a:noFill/>
          </p:spPr>
          <p:txBody>
            <a:bodyPr wrap="square" rtlCol="0">
              <a:spAutoFit/>
            </a:bodyPr>
            <a:lstStyle/>
            <a:p>
              <a:r>
                <a:rPr lang="en-US" sz="2800" b="1" dirty="0" smtClean="0">
                  <a:latin typeface="Verdana" panose="020B0604030504040204" pitchFamily="34" charset="0"/>
                  <a:ea typeface="Verdana" panose="020B0604030504040204" pitchFamily="34" charset="0"/>
                  <a:cs typeface="Verdana" panose="020B0604030504040204" pitchFamily="34" charset="0"/>
                </a:rPr>
                <a:t>The Perfect Deficit Approach</a:t>
              </a:r>
              <a:endParaRPr lang="en-US" sz="2800" b="1" dirty="0">
                <a:latin typeface="Verdana" panose="020B0604030504040204" pitchFamily="34" charset="0"/>
                <a:ea typeface="Verdana" panose="020B0604030504040204" pitchFamily="34" charset="0"/>
                <a:cs typeface="Verdana" panose="020B0604030504040204" pitchFamily="34" charset="0"/>
              </a:endParaRPr>
            </a:p>
          </p:txBody>
        </p:sp>
        <p:sp>
          <p:nvSpPr>
            <p:cNvPr id="50" name="TextBox 49"/>
            <p:cNvSpPr txBox="1"/>
            <p:nvPr/>
          </p:nvSpPr>
          <p:spPr>
            <a:xfrm>
              <a:off x="9339015" y="4507100"/>
              <a:ext cx="3163672" cy="723202"/>
            </a:xfrm>
            <a:prstGeom prst="rect">
              <a:avLst/>
            </a:prstGeom>
            <a:noFill/>
          </p:spPr>
          <p:txBody>
            <a:bodyPr wrap="square" rtlCol="0">
              <a:spAutoFit/>
            </a:bodyPr>
            <a:lstStyle/>
            <a:p>
              <a:pPr algn="ctr"/>
              <a:r>
                <a:rPr lang="en-US" sz="1600" i="1" dirty="0" smtClean="0"/>
                <a:t>(daily maximum ecosystem </a:t>
              </a:r>
            </a:p>
            <a:p>
              <a:pPr algn="ctr"/>
              <a:r>
                <a:rPr lang="en-US" sz="1600" i="1" dirty="0" smtClean="0"/>
                <a:t>productivity in a given year</a:t>
              </a:r>
              <a:r>
                <a:rPr lang="en-US" sz="2000" i="1" dirty="0" smtClean="0"/>
                <a:t>)</a:t>
              </a:r>
              <a:endParaRPr lang="en-US" sz="2000" i="1" dirty="0"/>
            </a:p>
          </p:txBody>
        </p:sp>
        <p:sp>
          <p:nvSpPr>
            <p:cNvPr id="51" name="TextBox 50"/>
            <p:cNvSpPr txBox="1"/>
            <p:nvPr/>
          </p:nvSpPr>
          <p:spPr>
            <a:xfrm>
              <a:off x="9402133" y="2339148"/>
              <a:ext cx="2924408" cy="998707"/>
            </a:xfrm>
            <a:prstGeom prst="rect">
              <a:avLst/>
            </a:prstGeom>
            <a:noFill/>
          </p:spPr>
          <p:txBody>
            <a:bodyPr wrap="square" rtlCol="0">
              <a:spAutoFit/>
            </a:bodyPr>
            <a:lstStyle/>
            <a:p>
              <a:pPr algn="ctr"/>
              <a:r>
                <a:rPr lang="en-US" sz="1600" i="1" dirty="0" smtClean="0"/>
                <a:t>(maximum ecosystem productivity during the entire record period </a:t>
              </a:r>
              <a:r>
                <a:rPr lang="en-US" sz="1600" i="1" dirty="0" err="1" smtClean="0"/>
                <a:t>e.g</a:t>
              </a:r>
              <a:r>
                <a:rPr lang="en-US" sz="1600" i="1" dirty="0" smtClean="0"/>
                <a:t> 10 years</a:t>
              </a:r>
              <a:r>
                <a:rPr lang="en-US" sz="2000" i="1" dirty="0" smtClean="0"/>
                <a:t>)</a:t>
              </a:r>
              <a:endParaRPr lang="en-US" sz="2000" i="1" dirty="0"/>
            </a:p>
          </p:txBody>
        </p:sp>
      </p:grpSp>
      <p:sp>
        <p:nvSpPr>
          <p:cNvPr id="106" name="TextBox 105"/>
          <p:cNvSpPr txBox="1"/>
          <p:nvPr/>
        </p:nvSpPr>
        <p:spPr>
          <a:xfrm>
            <a:off x="963669" y="6761791"/>
            <a:ext cx="23475749" cy="3539430"/>
          </a:xfrm>
          <a:prstGeom prst="rect">
            <a:avLst/>
          </a:prstGeom>
          <a:solidFill>
            <a:srgbClr val="E2F0D9">
              <a:alpha val="65098"/>
            </a:srgbClr>
          </a:solidFill>
        </p:spPr>
        <p:txBody>
          <a:bodyPr wrap="square" rtlCol="0">
            <a:spAutoFit/>
          </a:bodyPr>
          <a:lstStyle/>
          <a:p>
            <a:pPr algn="just"/>
            <a:r>
              <a:rPr lang="en-US" sz="2800" dirty="0" smtClean="0">
                <a:latin typeface="Verdana" panose="020B0604030504040204" pitchFamily="34" charset="0"/>
                <a:ea typeface="Verdana" panose="020B0604030504040204" pitchFamily="34" charset="0"/>
                <a:cs typeface="Verdana" panose="020B0604030504040204" pitchFamily="34" charset="0"/>
              </a:rPr>
              <a:t>     Amazon forest − a very important carbon sequestering ecosystem did not escape from the wrath of droughts, two of which occurred in 2005 and 2010. Thus, this study was conducted to elucidate how these dry spells alter the </a:t>
            </a:r>
            <a:r>
              <a:rPr lang="en-US" sz="2800" dirty="0" err="1" smtClean="0">
                <a:latin typeface="Verdana" panose="020B0604030504040204" pitchFamily="34" charset="0"/>
                <a:ea typeface="Verdana" panose="020B0604030504040204" pitchFamily="34" charset="0"/>
                <a:cs typeface="Verdana" panose="020B0604030504040204" pitchFamily="34" charset="0"/>
              </a:rPr>
              <a:t>interannual</a:t>
            </a:r>
            <a:r>
              <a:rPr lang="en-US" sz="2800" dirty="0" smtClean="0">
                <a:latin typeface="Verdana" panose="020B0604030504040204" pitchFamily="34" charset="0"/>
                <a:ea typeface="Verdana" panose="020B0604030504040204" pitchFamily="34" charset="0"/>
                <a:cs typeface="Verdana" panose="020B0604030504040204" pitchFamily="34" charset="0"/>
              </a:rPr>
              <a:t> and seasonal variations in carbon fluxes and verify the commonly-invoked notion that drought will create significant impact to the ecosystem’s productivity. Using an 11-year (2004–2014) eddy covariance flux and meteorological data, the relationships between potential productivity and droughts occurring in a tropical rainforest of French Guiana, South </a:t>
            </a:r>
            <a:r>
              <a:rPr lang="en-US" sz="2800" dirty="0">
                <a:latin typeface="Verdana" panose="020B0604030504040204" pitchFamily="34" charset="0"/>
                <a:ea typeface="Verdana" panose="020B0604030504040204" pitchFamily="34" charset="0"/>
                <a:cs typeface="Verdana" panose="020B0604030504040204" pitchFamily="34" charset="0"/>
              </a:rPr>
              <a:t>America were examined. </a:t>
            </a:r>
            <a:r>
              <a:rPr lang="en-US" sz="2800" dirty="0" smtClean="0">
                <a:latin typeface="Verdana" panose="020B0604030504040204" pitchFamily="34" charset="0"/>
                <a:ea typeface="Verdana" panose="020B0604030504040204" pitchFamily="34" charset="0"/>
                <a:cs typeface="Verdana" panose="020B0604030504040204" pitchFamily="34" charset="0"/>
              </a:rPr>
              <a:t>A </a:t>
            </a:r>
            <a:r>
              <a:rPr lang="en-US" sz="2800" dirty="0">
                <a:latin typeface="Verdana" panose="020B0604030504040204" pitchFamily="34" charset="0"/>
                <a:ea typeface="Verdana" panose="020B0604030504040204" pitchFamily="34" charset="0"/>
                <a:cs typeface="Verdana" panose="020B0604030504040204" pitchFamily="34" charset="0"/>
              </a:rPr>
              <a:t>new method </a:t>
            </a:r>
            <a:r>
              <a:rPr lang="en-US" sz="2800" dirty="0" smtClean="0">
                <a:latin typeface="Verdana" panose="020B0604030504040204" pitchFamily="34" charset="0"/>
                <a:ea typeface="Verdana" panose="020B0604030504040204" pitchFamily="34" charset="0"/>
                <a:cs typeface="Verdana" panose="020B0604030504040204" pitchFamily="34" charset="0"/>
              </a:rPr>
              <a:t>in </a:t>
            </a:r>
            <a:r>
              <a:rPr lang="en-US" sz="2800" dirty="0">
                <a:latin typeface="Verdana" panose="020B0604030504040204" pitchFamily="34" charset="0"/>
                <a:ea typeface="Verdana" panose="020B0604030504040204" pitchFamily="34" charset="0"/>
                <a:cs typeface="Verdana" panose="020B0604030504040204" pitchFamily="34" charset="0"/>
              </a:rPr>
              <a:t>determining disturbance effect </a:t>
            </a:r>
            <a:r>
              <a:rPr lang="en-US" sz="2800" dirty="0" smtClean="0">
                <a:latin typeface="Verdana" panose="020B0604030504040204" pitchFamily="34" charset="0"/>
                <a:ea typeface="Verdana" panose="020B0604030504040204" pitchFamily="34" charset="0"/>
                <a:cs typeface="Verdana" panose="020B0604030504040204" pitchFamily="34" charset="0"/>
              </a:rPr>
              <a:t>called ‘perfect-deficit’ </a:t>
            </a:r>
            <a:r>
              <a:rPr lang="en-US" sz="2800" dirty="0">
                <a:latin typeface="Verdana" panose="020B0604030504040204" pitchFamily="34" charset="0"/>
                <a:ea typeface="Verdana" panose="020B0604030504040204" pitchFamily="34" charset="0"/>
                <a:cs typeface="Verdana" panose="020B0604030504040204" pitchFamily="34" charset="0"/>
              </a:rPr>
              <a:t>approach </a:t>
            </a:r>
            <a:r>
              <a:rPr lang="en-US" sz="2800" dirty="0" smtClean="0">
                <a:latin typeface="Verdana" panose="020B0604030504040204" pitchFamily="34" charset="0"/>
                <a:ea typeface="Verdana" panose="020B0604030504040204" pitchFamily="34" charset="0"/>
                <a:cs typeface="Verdana" panose="020B0604030504040204" pitchFamily="34" charset="0"/>
              </a:rPr>
              <a:t>was also explored.  </a:t>
            </a:r>
            <a:r>
              <a:rPr lang="en-US" sz="2800" dirty="0">
                <a:latin typeface="Verdana" panose="020B0604030504040204" pitchFamily="34" charset="0"/>
                <a:ea typeface="Verdana" panose="020B0604030504040204" pitchFamily="34" charset="0"/>
                <a:cs typeface="Verdana" panose="020B0604030504040204" pitchFamily="34" charset="0"/>
              </a:rPr>
              <a:t>Surprisingly</a:t>
            </a:r>
            <a:r>
              <a:rPr lang="en-US" sz="2800" dirty="0" smtClean="0">
                <a:latin typeface="Verdana" panose="020B0604030504040204" pitchFamily="34" charset="0"/>
                <a:ea typeface="Verdana" panose="020B0604030504040204" pitchFamily="34" charset="0"/>
                <a:cs typeface="Verdana" panose="020B0604030504040204" pitchFamily="34" charset="0"/>
              </a:rPr>
              <a:t>, the effect of drought in ecosystem productivity was observed to be subtle. The ecosystem even remained a </a:t>
            </a:r>
            <a:r>
              <a:rPr lang="en-US" sz="2800" dirty="0">
                <a:latin typeface="Verdana" panose="020B0604030504040204" pitchFamily="34" charset="0"/>
                <a:ea typeface="Verdana" panose="020B0604030504040204" pitchFamily="34" charset="0"/>
                <a:cs typeface="Verdana" panose="020B0604030504040204" pitchFamily="34" charset="0"/>
              </a:rPr>
              <a:t>net sink </a:t>
            </a:r>
            <a:r>
              <a:rPr lang="en-US" sz="2800" dirty="0" smtClean="0">
                <a:latin typeface="Verdana" panose="020B0604030504040204" pitchFamily="34" charset="0"/>
                <a:ea typeface="Verdana" panose="020B0604030504040204" pitchFamily="34" charset="0"/>
                <a:cs typeface="Verdana" panose="020B0604030504040204" pitchFamily="34" charset="0"/>
              </a:rPr>
              <a:t> </a:t>
            </a:r>
            <a:r>
              <a:rPr lang="en-US" sz="2800" dirty="0">
                <a:latin typeface="Verdana" panose="020B0604030504040204" pitchFamily="34" charset="0"/>
                <a:ea typeface="Verdana" panose="020B0604030504040204" pitchFamily="34" charset="0"/>
                <a:cs typeface="Verdana" panose="020B0604030504040204" pitchFamily="34" charset="0"/>
              </a:rPr>
              <a:t>all throughout  the  study period in an annual basis</a:t>
            </a:r>
            <a:r>
              <a:rPr lang="en-US" sz="2800" dirty="0" smtClean="0">
                <a:latin typeface="Verdana" panose="020B0604030504040204" pitchFamily="34" charset="0"/>
                <a:ea typeface="Verdana" panose="020B0604030504040204" pitchFamily="34" charset="0"/>
                <a:cs typeface="Verdana" panose="020B0604030504040204" pitchFamily="34" charset="0"/>
              </a:rPr>
              <a:t>. </a:t>
            </a:r>
            <a:r>
              <a:rPr lang="en-US" sz="2800" dirty="0">
                <a:latin typeface="Verdana" panose="020B0604030504040204" pitchFamily="34" charset="0"/>
                <a:ea typeface="Verdana" panose="020B0604030504040204" pitchFamily="34" charset="0"/>
                <a:cs typeface="Verdana" panose="020B0604030504040204" pitchFamily="34" charset="0"/>
              </a:rPr>
              <a:t>Despite being the driest year, 2010 has </a:t>
            </a:r>
            <a:r>
              <a:rPr lang="en-US" sz="2800" dirty="0" smtClean="0">
                <a:latin typeface="Verdana" panose="020B0604030504040204" pitchFamily="34" charset="0"/>
                <a:ea typeface="Verdana" panose="020B0604030504040204" pitchFamily="34" charset="0"/>
                <a:cs typeface="Verdana" panose="020B0604030504040204" pitchFamily="34" charset="0"/>
              </a:rPr>
              <a:t> the </a:t>
            </a:r>
            <a:r>
              <a:rPr lang="en-US" sz="2800" dirty="0">
                <a:latin typeface="Verdana" panose="020B0604030504040204" pitchFamily="34" charset="0"/>
                <a:ea typeface="Verdana" panose="020B0604030504040204" pitchFamily="34" charset="0"/>
                <a:cs typeface="Verdana" panose="020B0604030504040204" pitchFamily="34" charset="0"/>
              </a:rPr>
              <a:t>highest gross primary </a:t>
            </a:r>
            <a:r>
              <a:rPr lang="en-US" sz="2800" dirty="0" smtClean="0">
                <a:latin typeface="Verdana" panose="020B0604030504040204" pitchFamily="34" charset="0"/>
                <a:ea typeface="Verdana" panose="020B0604030504040204" pitchFamily="34" charset="0"/>
                <a:cs typeface="Verdana" panose="020B0604030504040204" pitchFamily="34" charset="0"/>
              </a:rPr>
              <a:t> production </a:t>
            </a:r>
            <a:r>
              <a:rPr lang="en-US" sz="2800" dirty="0">
                <a:latin typeface="Verdana" panose="020B0604030504040204" pitchFamily="34" charset="0"/>
                <a:ea typeface="Verdana" panose="020B0604030504040204" pitchFamily="34" charset="0"/>
                <a:cs typeface="Verdana" panose="020B0604030504040204" pitchFamily="34" charset="0"/>
              </a:rPr>
              <a:t>(GPP</a:t>
            </a:r>
            <a:r>
              <a:rPr lang="en-US" sz="2800" dirty="0" smtClean="0">
                <a:latin typeface="Verdana" panose="020B0604030504040204" pitchFamily="34" charset="0"/>
                <a:ea typeface="Verdana" panose="020B0604030504040204" pitchFamily="34" charset="0"/>
                <a:cs typeface="Verdana" panose="020B0604030504040204" pitchFamily="34" charset="0"/>
              </a:rPr>
              <a:t>). However,  there </a:t>
            </a:r>
            <a:r>
              <a:rPr lang="en-US" sz="2800" dirty="0">
                <a:latin typeface="Verdana" panose="020B0604030504040204" pitchFamily="34" charset="0"/>
                <a:ea typeface="Verdana" panose="020B0604030504040204" pitchFamily="34" charset="0"/>
                <a:cs typeface="Verdana" panose="020B0604030504040204" pitchFamily="34" charset="0"/>
              </a:rPr>
              <a:t>was large </a:t>
            </a:r>
            <a:endParaRPr lang="en-US" sz="2800" b="1" dirty="0">
              <a:latin typeface="Verdana" panose="020B0604030504040204" pitchFamily="34" charset="0"/>
              <a:ea typeface="Verdana" panose="020B0604030504040204" pitchFamily="34" charset="0"/>
              <a:cs typeface="Verdana" panose="020B0604030504040204" pitchFamily="34" charset="0"/>
            </a:endParaRPr>
          </a:p>
        </p:txBody>
      </p:sp>
      <p:sp>
        <p:nvSpPr>
          <p:cNvPr id="19" name="TextBox 18"/>
          <p:cNvSpPr txBox="1"/>
          <p:nvPr/>
        </p:nvSpPr>
        <p:spPr>
          <a:xfrm>
            <a:off x="577312" y="17935257"/>
            <a:ext cx="15517454" cy="1315617"/>
          </a:xfrm>
          <a:prstGeom prst="rect">
            <a:avLst/>
          </a:prstGeom>
          <a:solidFill>
            <a:schemeClr val="accent6">
              <a:lumMod val="60000"/>
              <a:lumOff val="40000"/>
            </a:schemeClr>
          </a:solidFill>
          <a:ln>
            <a:solidFill>
              <a:schemeClr val="accent6">
                <a:lumMod val="40000"/>
                <a:lumOff val="60000"/>
              </a:schemeClr>
            </a:solidFill>
          </a:ln>
        </p:spPr>
        <p:txBody>
          <a:bodyPr wrap="square" rtlCol="0">
            <a:spAutoFit/>
          </a:bodyPr>
          <a:lstStyle/>
          <a:p>
            <a:r>
              <a:rPr lang="en-US" b="1" dirty="0" smtClean="0"/>
              <a:t>III. Results</a:t>
            </a:r>
            <a:endParaRPr lang="en-US" b="1" dirty="0"/>
          </a:p>
        </p:txBody>
      </p:sp>
      <p:cxnSp>
        <p:nvCxnSpPr>
          <p:cNvPr id="22" name="Straight Connector 21"/>
          <p:cNvCxnSpPr/>
          <p:nvPr/>
        </p:nvCxnSpPr>
        <p:spPr>
          <a:xfrm flipH="1">
            <a:off x="24439418" y="10330007"/>
            <a:ext cx="525" cy="7466567"/>
          </a:xfrm>
          <a:prstGeom prst="line">
            <a:avLst/>
          </a:prstGeom>
          <a:ln w="3810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17" name="Rectangle 116"/>
          <p:cNvSpPr/>
          <p:nvPr/>
        </p:nvSpPr>
        <p:spPr>
          <a:xfrm>
            <a:off x="24833881" y="14739771"/>
            <a:ext cx="12343630" cy="3108543"/>
          </a:xfrm>
          <a:prstGeom prst="rect">
            <a:avLst/>
          </a:prstGeom>
        </p:spPr>
        <p:txBody>
          <a:bodyPr wrap="square">
            <a:spAutoFit/>
          </a:bodyPr>
          <a:lstStyle/>
          <a:p>
            <a:r>
              <a:rPr lang="en-US" sz="2800" b="1" dirty="0" smtClean="0">
                <a:latin typeface="Verdana" panose="020B0604030504040204" pitchFamily="34" charset="0"/>
                <a:ea typeface="Verdana" panose="020B0604030504040204" pitchFamily="34" charset="0"/>
                <a:cs typeface="Verdana" panose="020B0604030504040204" pitchFamily="34" charset="0"/>
              </a:rPr>
              <a:t>Meteorological and flux data</a:t>
            </a:r>
          </a:p>
          <a:p>
            <a:pPr marL="342900" indent="-342900">
              <a:buFont typeface="Arial" panose="020B0604020202020204" pitchFamily="34" charset="0"/>
              <a:buChar char="•"/>
            </a:pPr>
            <a:r>
              <a:rPr lang="en-US" sz="2400" dirty="0" smtClean="0">
                <a:latin typeface="Verdana" panose="020B0604030504040204" pitchFamily="34" charset="0"/>
                <a:ea typeface="Verdana" panose="020B0604030504040204" pitchFamily="34" charset="0"/>
                <a:cs typeface="Verdana" panose="020B0604030504040204" pitchFamily="34" charset="0"/>
              </a:rPr>
              <a:t>Air </a:t>
            </a:r>
            <a:r>
              <a:rPr lang="en-US" sz="2400" dirty="0">
                <a:latin typeface="Verdana" panose="020B0604030504040204" pitchFamily="34" charset="0"/>
                <a:ea typeface="Verdana" panose="020B0604030504040204" pitchFamily="34" charset="0"/>
                <a:cs typeface="Verdana" panose="020B0604030504040204" pitchFamily="34" charset="0"/>
              </a:rPr>
              <a:t>temperature and </a:t>
            </a:r>
            <a:r>
              <a:rPr lang="en-US" sz="2400" dirty="0" smtClean="0">
                <a:latin typeface="Verdana" panose="020B0604030504040204" pitchFamily="34" charset="0"/>
                <a:ea typeface="Verdana" panose="020B0604030504040204" pitchFamily="34" charset="0"/>
                <a:cs typeface="Verdana" panose="020B0604030504040204" pitchFamily="34" charset="0"/>
              </a:rPr>
              <a:t>humidity</a:t>
            </a:r>
            <a:endParaRPr lang="sv-SE" sz="1200" dirty="0" smtClean="0">
              <a:latin typeface="Verdana" panose="020B0604030504040204" pitchFamily="34" charset="0"/>
              <a:ea typeface="Verdana" panose="020B0604030504040204" pitchFamily="34" charset="0"/>
              <a:cs typeface="Verdana" panose="020B0604030504040204" pitchFamily="34" charset="0"/>
            </a:endParaRPr>
          </a:p>
          <a:p>
            <a:pPr marL="342900" indent="-342900">
              <a:buFont typeface="Arial" panose="020B0604020202020204" pitchFamily="34" charset="0"/>
              <a:buChar char="•"/>
            </a:pPr>
            <a:r>
              <a:rPr lang="sv-SE" sz="2400" dirty="0" smtClean="0">
                <a:latin typeface="Verdana" panose="020B0604030504040204" pitchFamily="34" charset="0"/>
                <a:ea typeface="Verdana" panose="020B0604030504040204" pitchFamily="34" charset="0"/>
                <a:cs typeface="Verdana" panose="020B0604030504040204" pitchFamily="34" charset="0"/>
              </a:rPr>
              <a:t>bulk rainfall</a:t>
            </a:r>
            <a:endParaRPr lang="en-US" sz="1200" dirty="0" smtClean="0">
              <a:latin typeface="Verdana" panose="020B0604030504040204" pitchFamily="34" charset="0"/>
              <a:ea typeface="Verdana" panose="020B0604030504040204" pitchFamily="34" charset="0"/>
              <a:cs typeface="Verdana" panose="020B0604030504040204" pitchFamily="34" charset="0"/>
            </a:endParaRPr>
          </a:p>
          <a:p>
            <a:pPr marL="342900" indent="-342900">
              <a:buFont typeface="Arial" panose="020B0604020202020204" pitchFamily="34" charset="0"/>
              <a:buChar char="•"/>
            </a:pPr>
            <a:r>
              <a:rPr lang="en-US" sz="2400" dirty="0" smtClean="0">
                <a:latin typeface="Verdana" panose="020B0604030504040204" pitchFamily="34" charset="0"/>
                <a:ea typeface="Verdana" panose="020B0604030504040204" pitchFamily="34" charset="0"/>
                <a:cs typeface="Verdana" panose="020B0604030504040204" pitchFamily="34" charset="0"/>
              </a:rPr>
              <a:t>wind </a:t>
            </a:r>
            <a:r>
              <a:rPr lang="en-US" sz="2400" dirty="0">
                <a:latin typeface="Verdana" panose="020B0604030504040204" pitchFamily="34" charset="0"/>
                <a:ea typeface="Verdana" panose="020B0604030504040204" pitchFamily="34" charset="0"/>
                <a:cs typeface="Verdana" panose="020B0604030504040204" pitchFamily="34" charset="0"/>
              </a:rPr>
              <a:t>direction and </a:t>
            </a:r>
            <a:r>
              <a:rPr lang="en-US" sz="2400" dirty="0" smtClean="0">
                <a:latin typeface="Verdana" panose="020B0604030504040204" pitchFamily="34" charset="0"/>
                <a:ea typeface="Verdana" panose="020B0604030504040204" pitchFamily="34" charset="0"/>
                <a:cs typeface="Verdana" panose="020B0604030504040204" pitchFamily="34" charset="0"/>
              </a:rPr>
              <a:t>speed</a:t>
            </a:r>
            <a:endParaRPr lang="en-US" sz="1200" dirty="0" smtClean="0">
              <a:latin typeface="Verdana" panose="020B0604030504040204" pitchFamily="34" charset="0"/>
              <a:ea typeface="Verdana" panose="020B0604030504040204" pitchFamily="34" charset="0"/>
              <a:cs typeface="Verdana" panose="020B0604030504040204" pitchFamily="34" charset="0"/>
            </a:endParaRPr>
          </a:p>
          <a:p>
            <a:pPr marL="342900" indent="-342900">
              <a:buFont typeface="Arial" panose="020B0604020202020204" pitchFamily="34" charset="0"/>
              <a:buChar char="•"/>
            </a:pPr>
            <a:r>
              <a:rPr lang="en-US" sz="2400" dirty="0" smtClean="0">
                <a:latin typeface="Verdana" panose="020B0604030504040204" pitchFamily="34" charset="0"/>
                <a:ea typeface="Verdana" panose="020B0604030504040204" pitchFamily="34" charset="0"/>
                <a:cs typeface="Verdana" panose="020B0604030504040204" pitchFamily="34" charset="0"/>
              </a:rPr>
              <a:t>global </a:t>
            </a:r>
            <a:r>
              <a:rPr lang="en-US" sz="2400" dirty="0">
                <a:latin typeface="Verdana" panose="020B0604030504040204" pitchFamily="34" charset="0"/>
                <a:ea typeface="Verdana" panose="020B0604030504040204" pitchFamily="34" charset="0"/>
                <a:cs typeface="Verdana" panose="020B0604030504040204" pitchFamily="34" charset="0"/>
              </a:rPr>
              <a:t>and </a:t>
            </a:r>
            <a:r>
              <a:rPr lang="en-US" sz="2400" dirty="0" smtClean="0">
                <a:latin typeface="Verdana" panose="020B0604030504040204" pitchFamily="34" charset="0"/>
                <a:ea typeface="Verdana" panose="020B0604030504040204" pitchFamily="34" charset="0"/>
                <a:cs typeface="Verdana" panose="020B0604030504040204" pitchFamily="34" charset="0"/>
              </a:rPr>
              <a:t>infrared incident </a:t>
            </a:r>
            <a:r>
              <a:rPr lang="en-US" sz="2400" dirty="0">
                <a:latin typeface="Verdana" panose="020B0604030504040204" pitchFamily="34" charset="0"/>
                <a:ea typeface="Verdana" panose="020B0604030504040204" pitchFamily="34" charset="0"/>
                <a:cs typeface="Verdana" panose="020B0604030504040204" pitchFamily="34" charset="0"/>
              </a:rPr>
              <a:t>and reflected </a:t>
            </a:r>
            <a:endParaRPr lang="en-US" sz="2400" dirty="0" smtClean="0">
              <a:latin typeface="Verdana" panose="020B0604030504040204" pitchFamily="34" charset="0"/>
              <a:ea typeface="Verdana" panose="020B0604030504040204" pitchFamily="34" charset="0"/>
              <a:cs typeface="Verdana" panose="020B0604030504040204" pitchFamily="34" charset="0"/>
            </a:endParaRPr>
          </a:p>
          <a:p>
            <a:r>
              <a:rPr lang="en-US" sz="2400" dirty="0" smtClean="0">
                <a:latin typeface="Verdana" panose="020B0604030504040204" pitchFamily="34" charset="0"/>
                <a:ea typeface="Verdana" panose="020B0604030504040204" pitchFamily="34" charset="0"/>
                <a:cs typeface="Verdana" panose="020B0604030504040204" pitchFamily="34" charset="0"/>
              </a:rPr>
              <a:t> radiations </a:t>
            </a:r>
            <a:endParaRPr lang="en-US" sz="1200" dirty="0" smtClean="0">
              <a:latin typeface="Verdana" panose="020B0604030504040204" pitchFamily="34" charset="0"/>
              <a:ea typeface="Verdana" panose="020B0604030504040204" pitchFamily="34" charset="0"/>
              <a:cs typeface="Verdana" panose="020B0604030504040204" pitchFamily="34" charset="0"/>
            </a:endParaRPr>
          </a:p>
          <a:p>
            <a:pPr marL="342900" indent="-342900">
              <a:buFont typeface="Arial" panose="020B0604020202020204" pitchFamily="34" charset="0"/>
              <a:buChar char="•"/>
            </a:pPr>
            <a:r>
              <a:rPr lang="en-US" sz="2400" dirty="0" smtClean="0">
                <a:latin typeface="Verdana" panose="020B0604030504040204" pitchFamily="34" charset="0"/>
                <a:ea typeface="Verdana" panose="020B0604030504040204" pitchFamily="34" charset="0"/>
                <a:cs typeface="Verdana" panose="020B0604030504040204" pitchFamily="34" charset="0"/>
              </a:rPr>
              <a:t>incident and reflected photosynthetic </a:t>
            </a:r>
          </a:p>
          <a:p>
            <a:r>
              <a:rPr lang="en-US" sz="2400" dirty="0" smtClean="0">
                <a:latin typeface="Verdana" panose="020B0604030504040204" pitchFamily="34" charset="0"/>
                <a:ea typeface="Verdana" panose="020B0604030504040204" pitchFamily="34" charset="0"/>
                <a:cs typeface="Verdana" panose="020B0604030504040204" pitchFamily="34" charset="0"/>
              </a:rPr>
              <a:t> photon flux  density</a:t>
            </a:r>
            <a:endParaRPr lang="en-US" sz="2400" i="1" dirty="0" smtClean="0">
              <a:latin typeface="Verdana" panose="020B0604030504040204" pitchFamily="34" charset="0"/>
              <a:ea typeface="Verdana" panose="020B0604030504040204" pitchFamily="34" charset="0"/>
              <a:cs typeface="Verdana" panose="020B0604030504040204" pitchFamily="34" charset="0"/>
            </a:endParaRPr>
          </a:p>
        </p:txBody>
      </p:sp>
      <p:sp>
        <p:nvSpPr>
          <p:cNvPr id="57" name="TextBox 56"/>
          <p:cNvSpPr txBox="1"/>
          <p:nvPr/>
        </p:nvSpPr>
        <p:spPr>
          <a:xfrm>
            <a:off x="45688882" y="30858509"/>
            <a:ext cx="5385028" cy="1446550"/>
          </a:xfrm>
          <a:prstGeom prst="rect">
            <a:avLst/>
          </a:prstGeom>
          <a:noFill/>
        </p:spPr>
        <p:txBody>
          <a:bodyPr wrap="square" rtlCol="0">
            <a:spAutoFit/>
          </a:bodyPr>
          <a:lstStyle/>
          <a:p>
            <a:r>
              <a:rPr lang="en-US" sz="2800" b="1" i="1" dirty="0" smtClean="0"/>
              <a:t>Acknowledgment:</a:t>
            </a:r>
            <a:r>
              <a:rPr lang="en-US" sz="2400" b="1" i="1" dirty="0" smtClean="0"/>
              <a:t> </a:t>
            </a:r>
          </a:p>
          <a:p>
            <a:r>
              <a:rPr lang="en-GB" sz="2000" dirty="0" smtClean="0"/>
              <a:t>Jena platform, </a:t>
            </a:r>
            <a:r>
              <a:rPr lang="en-GB" sz="2000" dirty="0" err="1" smtClean="0"/>
              <a:t>Labex</a:t>
            </a:r>
            <a:r>
              <a:rPr lang="en-GB" sz="2000" dirty="0" smtClean="0"/>
              <a:t> CEBA, </a:t>
            </a:r>
          </a:p>
          <a:p>
            <a:r>
              <a:rPr lang="en-GB" sz="2000" dirty="0" err="1" smtClean="0"/>
              <a:t>Observatoire</a:t>
            </a:r>
            <a:r>
              <a:rPr lang="en-GB" sz="2000" dirty="0" smtClean="0"/>
              <a:t> </a:t>
            </a:r>
            <a:r>
              <a:rPr lang="en-GB" sz="2000" dirty="0"/>
              <a:t>du </a:t>
            </a:r>
            <a:r>
              <a:rPr lang="en-GB" sz="2000" dirty="0" smtClean="0"/>
              <a:t>Carbone, CPER-</a:t>
            </a:r>
            <a:r>
              <a:rPr lang="en-GB" sz="2000" dirty="0" err="1" smtClean="0"/>
              <a:t>Guyaflux</a:t>
            </a:r>
            <a:r>
              <a:rPr lang="en-GB" sz="2000" dirty="0" smtClean="0"/>
              <a:t>. </a:t>
            </a:r>
          </a:p>
          <a:p>
            <a:r>
              <a:rPr lang="en-GB" sz="2000" i="1" dirty="0" smtClean="0"/>
              <a:t>Maricar Aguilos is </a:t>
            </a:r>
            <a:r>
              <a:rPr lang="en-GB" sz="2000" i="1" dirty="0"/>
              <a:t>supported by an INRA grant</a:t>
            </a:r>
            <a:r>
              <a:rPr lang="en-GB" sz="2000" i="1" dirty="0" smtClean="0"/>
              <a:t>.</a:t>
            </a:r>
            <a:endParaRPr lang="en-US" sz="2000" i="1" dirty="0"/>
          </a:p>
        </p:txBody>
      </p:sp>
      <p:sp>
        <p:nvSpPr>
          <p:cNvPr id="20" name="TextBox 19"/>
          <p:cNvSpPr txBox="1"/>
          <p:nvPr/>
        </p:nvSpPr>
        <p:spPr>
          <a:xfrm>
            <a:off x="37596923" y="23514862"/>
            <a:ext cx="12878511" cy="1315617"/>
          </a:xfrm>
          <a:prstGeom prst="rect">
            <a:avLst/>
          </a:prstGeom>
          <a:solidFill>
            <a:schemeClr val="accent6">
              <a:lumMod val="60000"/>
              <a:lumOff val="40000"/>
            </a:schemeClr>
          </a:solidFill>
          <a:ln>
            <a:solidFill>
              <a:schemeClr val="accent6">
                <a:lumMod val="40000"/>
                <a:lumOff val="60000"/>
              </a:schemeClr>
            </a:solidFill>
          </a:ln>
        </p:spPr>
        <p:txBody>
          <a:bodyPr wrap="square" rtlCol="0">
            <a:spAutoFit/>
          </a:bodyPr>
          <a:lstStyle/>
          <a:p>
            <a:r>
              <a:rPr lang="en-US" b="1" dirty="0" smtClean="0"/>
              <a:t>IV. Conclusions</a:t>
            </a:r>
            <a:endParaRPr lang="en-US" b="1" dirty="0"/>
          </a:p>
        </p:txBody>
      </p:sp>
      <p:sp>
        <p:nvSpPr>
          <p:cNvPr id="119" name="Rectangle 118"/>
          <p:cNvSpPr/>
          <p:nvPr/>
        </p:nvSpPr>
        <p:spPr>
          <a:xfrm>
            <a:off x="37749372" y="25025063"/>
            <a:ext cx="12824428" cy="4893647"/>
          </a:xfrm>
          <a:prstGeom prst="rect">
            <a:avLst/>
          </a:prstGeom>
        </p:spPr>
        <p:txBody>
          <a:bodyPr wrap="square">
            <a:spAutoFit/>
          </a:bodyPr>
          <a:lstStyle/>
          <a:p>
            <a:pPr marL="285750" indent="-285750" algn="just">
              <a:buFont typeface="Arial" panose="020B0604020202020204" pitchFamily="34" charset="0"/>
              <a:buChar char="•"/>
            </a:pPr>
            <a:r>
              <a:rPr lang="en-US" sz="2400" dirty="0">
                <a:latin typeface="Verdana" panose="020B0604030504040204" pitchFamily="34" charset="0"/>
                <a:ea typeface="Verdana" panose="020B0604030504040204" pitchFamily="34" charset="0"/>
                <a:cs typeface="Verdana" panose="020B0604030504040204" pitchFamily="34" charset="0"/>
              </a:rPr>
              <a:t>CPC chart shows a subtle effect of drought on </a:t>
            </a:r>
            <a:r>
              <a:rPr lang="en-US" sz="2400" dirty="0" smtClean="0">
                <a:latin typeface="Verdana" panose="020B0604030504040204" pitchFamily="34" charset="0"/>
                <a:ea typeface="Verdana" panose="020B0604030504040204" pitchFamily="34" charset="0"/>
                <a:cs typeface="Verdana" panose="020B0604030504040204" pitchFamily="34" charset="0"/>
              </a:rPr>
              <a:t>GPP. </a:t>
            </a:r>
          </a:p>
          <a:p>
            <a:pPr marL="285750" indent="-285750" algn="just">
              <a:buFont typeface="Arial" panose="020B0604020202020204" pitchFamily="34" charset="0"/>
              <a:buChar char="•"/>
            </a:pPr>
            <a:r>
              <a:rPr lang="en-US" sz="2400" dirty="0" smtClean="0">
                <a:latin typeface="Verdana" panose="020B0604030504040204" pitchFamily="34" charset="0"/>
                <a:ea typeface="Verdana" panose="020B0604030504040204" pitchFamily="34" charset="0"/>
                <a:cs typeface="Verdana" panose="020B0604030504040204" pitchFamily="34" charset="0"/>
              </a:rPr>
              <a:t>Despite </a:t>
            </a:r>
            <a:r>
              <a:rPr lang="en-US" sz="2400" dirty="0">
                <a:latin typeface="Verdana" panose="020B0604030504040204" pitchFamily="34" charset="0"/>
                <a:ea typeface="Verdana" panose="020B0604030504040204" pitchFamily="34" charset="0"/>
                <a:cs typeface="Verdana" panose="020B0604030504040204" pitchFamily="34" charset="0"/>
              </a:rPr>
              <a:t>being the driest year, 2010 has the highest GPP making it a remarkable record of GPP for the decade. </a:t>
            </a:r>
            <a:endParaRPr lang="en-US" sz="2400" dirty="0" smtClean="0">
              <a:latin typeface="Verdana" panose="020B0604030504040204" pitchFamily="34" charset="0"/>
              <a:ea typeface="Verdana" panose="020B0604030504040204" pitchFamily="34" charset="0"/>
              <a:cs typeface="Verdana" panose="020B0604030504040204" pitchFamily="34" charset="0"/>
            </a:endParaRPr>
          </a:p>
          <a:p>
            <a:pPr marL="285750" indent="-285750" algn="just">
              <a:buFont typeface="Arial" panose="020B0604020202020204" pitchFamily="34" charset="0"/>
              <a:buChar char="•"/>
            </a:pPr>
            <a:r>
              <a:rPr lang="en-US" sz="2400" dirty="0" smtClean="0">
                <a:latin typeface="Verdana" panose="020B0604030504040204" pitchFamily="34" charset="0"/>
                <a:ea typeface="Verdana" panose="020B0604030504040204" pitchFamily="34" charset="0"/>
                <a:cs typeface="Verdana" panose="020B0604030504040204" pitchFamily="34" charset="0"/>
              </a:rPr>
              <a:t>GPP is higher than RE all throughout the recorded timeframe, thus the ecosystem remains a carbon sink. </a:t>
            </a:r>
          </a:p>
          <a:p>
            <a:pPr marL="285750" indent="-285750" algn="just">
              <a:buFont typeface="Arial" panose="020B0604020202020204" pitchFamily="34" charset="0"/>
              <a:buChar char="•"/>
            </a:pPr>
            <a:r>
              <a:rPr lang="en-US" sz="2400" dirty="0" smtClean="0">
                <a:latin typeface="Verdana" panose="020B0604030504040204" pitchFamily="34" charset="0"/>
                <a:ea typeface="Verdana" panose="020B0604030504040204" pitchFamily="34" charset="0"/>
                <a:cs typeface="Verdana" panose="020B0604030504040204" pitchFamily="34" charset="0"/>
              </a:rPr>
              <a:t>Dry periods have higher ecosystem productivity than wet </a:t>
            </a:r>
            <a:r>
              <a:rPr lang="en-US" sz="2400" dirty="0">
                <a:latin typeface="Verdana" panose="020B0604030504040204" pitchFamily="34" charset="0"/>
                <a:ea typeface="Verdana" panose="020B0604030504040204" pitchFamily="34" charset="0"/>
                <a:cs typeface="Verdana" panose="020B0604030504040204" pitchFamily="34" charset="0"/>
              </a:rPr>
              <a:t>periods</a:t>
            </a:r>
            <a:r>
              <a:rPr lang="en-US" sz="2400" dirty="0" smtClean="0">
                <a:latin typeface="Verdana" panose="020B0604030504040204" pitchFamily="34" charset="0"/>
                <a:ea typeface="Verdana" panose="020B0604030504040204" pitchFamily="34" charset="0"/>
                <a:cs typeface="Verdana" panose="020B0604030504040204" pitchFamily="34" charset="0"/>
              </a:rPr>
              <a:t>. </a:t>
            </a:r>
            <a:endParaRPr lang="en-US" sz="2400" strike="sngStrike" dirty="0" smtClean="0">
              <a:latin typeface="Verdana" panose="020B0604030504040204" pitchFamily="34" charset="0"/>
              <a:ea typeface="Verdana" panose="020B0604030504040204" pitchFamily="34" charset="0"/>
              <a:cs typeface="Verdana" panose="020B0604030504040204" pitchFamily="34" charset="0"/>
            </a:endParaRPr>
          </a:p>
          <a:p>
            <a:pPr marL="285750" indent="-285750" algn="just">
              <a:buFont typeface="Arial" panose="020B0604020202020204" pitchFamily="34" charset="0"/>
              <a:buChar char="•"/>
            </a:pPr>
            <a:r>
              <a:rPr lang="en-US" sz="2400" dirty="0" smtClean="0">
                <a:latin typeface="Verdana" panose="020B0604030504040204" pitchFamily="34" charset="0"/>
                <a:ea typeface="Verdana" panose="020B0604030504040204" pitchFamily="34" charset="0"/>
                <a:cs typeface="Verdana" panose="020B0604030504040204" pitchFamily="34" charset="0"/>
              </a:rPr>
              <a:t>Solar </a:t>
            </a:r>
            <a:r>
              <a:rPr lang="en-US" sz="2400" dirty="0">
                <a:latin typeface="Verdana" panose="020B0604030504040204" pitchFamily="34" charset="0"/>
                <a:ea typeface="Verdana" panose="020B0604030504040204" pitchFamily="34" charset="0"/>
                <a:cs typeface="Verdana" panose="020B0604030504040204" pitchFamily="34" charset="0"/>
              </a:rPr>
              <a:t>radiation </a:t>
            </a:r>
            <a:r>
              <a:rPr lang="en-US" sz="2400" dirty="0" smtClean="0">
                <a:latin typeface="Verdana" panose="020B0604030504040204" pitchFamily="34" charset="0"/>
                <a:ea typeface="Verdana" panose="020B0604030504040204" pitchFamily="34" charset="0"/>
                <a:cs typeface="Verdana" panose="020B0604030504040204" pitchFamily="34" charset="0"/>
              </a:rPr>
              <a:t>remain the </a:t>
            </a:r>
            <a:r>
              <a:rPr lang="en-US" sz="2400" dirty="0">
                <a:latin typeface="Verdana" panose="020B0604030504040204" pitchFamily="34" charset="0"/>
                <a:ea typeface="Verdana" panose="020B0604030504040204" pitchFamily="34" charset="0"/>
                <a:cs typeface="Verdana" panose="020B0604030504040204" pitchFamily="34" charset="0"/>
              </a:rPr>
              <a:t>key </a:t>
            </a:r>
            <a:r>
              <a:rPr lang="en-US" sz="2400" dirty="0" smtClean="0">
                <a:latin typeface="Verdana" panose="020B0604030504040204" pitchFamily="34" charset="0"/>
                <a:ea typeface="Verdana" panose="020B0604030504040204" pitchFamily="34" charset="0"/>
                <a:cs typeface="Verdana" panose="020B0604030504040204" pitchFamily="34" charset="0"/>
              </a:rPr>
              <a:t>factors </a:t>
            </a:r>
            <a:r>
              <a:rPr lang="en-US" sz="2400" dirty="0">
                <a:latin typeface="Verdana" panose="020B0604030504040204" pitchFamily="34" charset="0"/>
                <a:ea typeface="Verdana" panose="020B0604030504040204" pitchFamily="34" charset="0"/>
                <a:cs typeface="Verdana" panose="020B0604030504040204" pitchFamily="34" charset="0"/>
              </a:rPr>
              <a:t>influencing the </a:t>
            </a:r>
            <a:r>
              <a:rPr lang="en-US" sz="2400" dirty="0" smtClean="0">
                <a:latin typeface="Verdana" panose="020B0604030504040204" pitchFamily="34" charset="0"/>
                <a:ea typeface="Verdana" panose="020B0604030504040204" pitchFamily="34" charset="0"/>
                <a:cs typeface="Verdana" panose="020B0604030504040204" pitchFamily="34" charset="0"/>
              </a:rPr>
              <a:t>variations </a:t>
            </a:r>
            <a:r>
              <a:rPr lang="en-US" sz="2400" dirty="0">
                <a:latin typeface="Verdana" panose="020B0604030504040204" pitchFamily="34" charset="0"/>
                <a:ea typeface="Verdana" panose="020B0604030504040204" pitchFamily="34" charset="0"/>
                <a:cs typeface="Verdana" panose="020B0604030504040204" pitchFamily="34" charset="0"/>
              </a:rPr>
              <a:t>in ecosystem </a:t>
            </a:r>
            <a:r>
              <a:rPr lang="en-US" sz="2400" dirty="0" smtClean="0">
                <a:latin typeface="Verdana" panose="020B0604030504040204" pitchFamily="34" charset="0"/>
                <a:ea typeface="Verdana" panose="020B0604030504040204" pitchFamily="34" charset="0"/>
                <a:cs typeface="Verdana" panose="020B0604030504040204" pitchFamily="34" charset="0"/>
              </a:rPr>
              <a:t>productivity. </a:t>
            </a:r>
          </a:p>
          <a:p>
            <a:pPr marL="285750" indent="-285750" algn="just">
              <a:buFont typeface="Arial" panose="020B0604020202020204" pitchFamily="34" charset="0"/>
              <a:buChar char="•"/>
            </a:pPr>
            <a:r>
              <a:rPr lang="en-US" sz="2400" dirty="0" smtClean="0">
                <a:latin typeface="Verdana" panose="020B0604030504040204" pitchFamily="34" charset="0"/>
                <a:ea typeface="Verdana" panose="020B0604030504040204" pitchFamily="34" charset="0"/>
                <a:cs typeface="Verdana" panose="020B0604030504040204" pitchFamily="34" charset="0"/>
              </a:rPr>
              <a:t>Reduced soil water content during dry periods only moderately reduce GPP</a:t>
            </a:r>
          </a:p>
          <a:p>
            <a:pPr marL="285750" indent="-285750" algn="just">
              <a:buFont typeface="Arial" panose="020B0604020202020204" pitchFamily="34" charset="0"/>
              <a:buChar char="•"/>
            </a:pPr>
            <a:r>
              <a:rPr lang="en-US" sz="2400" dirty="0" smtClean="0">
                <a:latin typeface="Verdana" panose="020B0604030504040204" pitchFamily="34" charset="0"/>
                <a:ea typeface="Verdana" panose="020B0604030504040204" pitchFamily="34" charset="0"/>
                <a:cs typeface="Verdana" panose="020B0604030504040204" pitchFamily="34" charset="0"/>
              </a:rPr>
              <a:t>Caution must be taken in modeling drought effects because forests, even located at the same region, may respond differently with drought. </a:t>
            </a:r>
          </a:p>
          <a:p>
            <a:pPr marL="285750" indent="-285750" algn="just">
              <a:buFont typeface="Arial" panose="020B0604020202020204" pitchFamily="34" charset="0"/>
              <a:buChar char="•"/>
            </a:pPr>
            <a:r>
              <a:rPr lang="en-US" sz="2400" dirty="0" smtClean="0">
                <a:latin typeface="Verdana" panose="020B0604030504040204" pitchFamily="34" charset="0"/>
                <a:ea typeface="Verdana" panose="020B0604030504040204" pitchFamily="34" charset="0"/>
                <a:cs typeface="Verdana" panose="020B0604030504040204" pitchFamily="34" charset="0"/>
              </a:rPr>
              <a:t>How </a:t>
            </a:r>
            <a:r>
              <a:rPr lang="en-US" sz="2400" dirty="0">
                <a:latin typeface="Verdana" panose="020B0604030504040204" pitchFamily="34" charset="0"/>
                <a:ea typeface="Verdana" panose="020B0604030504040204" pitchFamily="34" charset="0"/>
                <a:cs typeface="Verdana" panose="020B0604030504040204" pitchFamily="34" charset="0"/>
              </a:rPr>
              <a:t>this rainforest </a:t>
            </a:r>
            <a:r>
              <a:rPr lang="en-US" sz="2400" dirty="0" smtClean="0">
                <a:latin typeface="Verdana" panose="020B0604030504040204" pitchFamily="34" charset="0"/>
                <a:ea typeface="Verdana" panose="020B0604030504040204" pitchFamily="34" charset="0"/>
                <a:cs typeface="Verdana" panose="020B0604030504040204" pitchFamily="34" charset="0"/>
              </a:rPr>
              <a:t>will cope </a:t>
            </a:r>
            <a:r>
              <a:rPr lang="en-US" sz="2400" dirty="0">
                <a:latin typeface="Verdana" panose="020B0604030504040204" pitchFamily="34" charset="0"/>
                <a:ea typeface="Verdana" panose="020B0604030504040204" pitchFamily="34" charset="0"/>
                <a:cs typeface="Verdana" panose="020B0604030504040204" pitchFamily="34" charset="0"/>
              </a:rPr>
              <a:t>with the climate extremes </a:t>
            </a:r>
            <a:r>
              <a:rPr lang="en-US" sz="2400" dirty="0" smtClean="0">
                <a:latin typeface="Verdana" panose="020B0604030504040204" pitchFamily="34" charset="0"/>
                <a:ea typeface="Verdana" panose="020B0604030504040204" pitchFamily="34" charset="0"/>
                <a:cs typeface="Verdana" panose="020B0604030504040204" pitchFamily="34" charset="0"/>
              </a:rPr>
              <a:t>in the long run is </a:t>
            </a:r>
            <a:r>
              <a:rPr lang="en-US" sz="2400" dirty="0">
                <a:latin typeface="Verdana" panose="020B0604030504040204" pitchFamily="34" charset="0"/>
                <a:ea typeface="Verdana" panose="020B0604030504040204" pitchFamily="34" charset="0"/>
                <a:cs typeface="Verdana" panose="020B0604030504040204" pitchFamily="34" charset="0"/>
              </a:rPr>
              <a:t>a worthy </a:t>
            </a:r>
            <a:r>
              <a:rPr lang="en-US" sz="2400" dirty="0" smtClean="0">
                <a:latin typeface="Verdana" panose="020B0604030504040204" pitchFamily="34" charset="0"/>
                <a:ea typeface="Verdana" panose="020B0604030504040204" pitchFamily="34" charset="0"/>
                <a:cs typeface="Verdana" panose="020B0604030504040204" pitchFamily="34" charset="0"/>
              </a:rPr>
              <a:t>question that needs to be answered, hence, must be closely monitored</a:t>
            </a:r>
            <a:r>
              <a:rPr lang="en-US" sz="2400" dirty="0">
                <a:latin typeface="Verdana" panose="020B0604030504040204" pitchFamily="34" charset="0"/>
                <a:ea typeface="Verdana" panose="020B0604030504040204" pitchFamily="34" charset="0"/>
                <a:cs typeface="Verdana" panose="020B0604030504040204" pitchFamily="34" charset="0"/>
              </a:rPr>
              <a:t>.</a:t>
            </a:r>
            <a:r>
              <a:rPr lang="en-US" sz="2400" dirty="0" smtClean="0">
                <a:latin typeface="Verdana" panose="020B0604030504040204" pitchFamily="34" charset="0"/>
                <a:ea typeface="Verdana" panose="020B0604030504040204" pitchFamily="34" charset="0"/>
                <a:cs typeface="Verdana" panose="020B0604030504040204" pitchFamily="34" charset="0"/>
              </a:rPr>
              <a:t> </a:t>
            </a:r>
          </a:p>
        </p:txBody>
      </p:sp>
      <p:pic>
        <p:nvPicPr>
          <p:cNvPr id="111" name="Picture 110"/>
          <p:cNvPicPr>
            <a:picLocks noChangeAspect="1"/>
          </p:cNvPicPr>
          <p:nvPr/>
        </p:nvPicPr>
        <p:blipFill>
          <a:blip r:embed="rId16"/>
          <a:stretch>
            <a:fillRect/>
          </a:stretch>
        </p:blipFill>
        <p:spPr>
          <a:xfrm>
            <a:off x="17091926" y="18299103"/>
            <a:ext cx="10595321" cy="5265381"/>
          </a:xfrm>
          <a:prstGeom prst="rect">
            <a:avLst/>
          </a:prstGeom>
        </p:spPr>
      </p:pic>
      <p:sp>
        <p:nvSpPr>
          <p:cNvPr id="120" name="Rectangle 119"/>
          <p:cNvSpPr/>
          <p:nvPr/>
        </p:nvSpPr>
        <p:spPr>
          <a:xfrm>
            <a:off x="17669011" y="17935854"/>
            <a:ext cx="13086024" cy="523220"/>
          </a:xfrm>
          <a:prstGeom prst="rect">
            <a:avLst/>
          </a:prstGeom>
        </p:spPr>
        <p:txBody>
          <a:bodyPr wrap="square">
            <a:spAutoFit/>
          </a:bodyPr>
          <a:lstStyle/>
          <a:p>
            <a:r>
              <a:rPr lang="en-US" sz="2800" b="1" dirty="0" err="1" smtClean="0">
                <a:latin typeface="Verdana" panose="020B0604030504040204" pitchFamily="34" charset="0"/>
                <a:ea typeface="Verdana" panose="020B0604030504040204" pitchFamily="34" charset="0"/>
                <a:cs typeface="Verdana" panose="020B0604030504040204" pitchFamily="34" charset="0"/>
              </a:rPr>
              <a:t>Interannual</a:t>
            </a:r>
            <a:r>
              <a:rPr lang="en-US" sz="2800" b="1" dirty="0" smtClean="0">
                <a:latin typeface="Verdana" panose="020B0604030504040204" pitchFamily="34" charset="0"/>
                <a:ea typeface="Verdana" panose="020B0604030504040204" pitchFamily="34" charset="0"/>
                <a:cs typeface="Verdana" panose="020B0604030504040204" pitchFamily="34" charset="0"/>
              </a:rPr>
              <a:t> variation in GPP, RE and NEE</a:t>
            </a:r>
            <a:endParaRPr lang="en-US" sz="2800" b="1" dirty="0">
              <a:latin typeface="Verdana" panose="020B0604030504040204" pitchFamily="34" charset="0"/>
              <a:ea typeface="Verdana" panose="020B0604030504040204" pitchFamily="34" charset="0"/>
              <a:cs typeface="Verdana" panose="020B0604030504040204" pitchFamily="34" charset="0"/>
            </a:endParaRPr>
          </a:p>
        </p:txBody>
      </p:sp>
      <p:grpSp>
        <p:nvGrpSpPr>
          <p:cNvPr id="35" name="Group 34"/>
          <p:cNvGrpSpPr/>
          <p:nvPr/>
        </p:nvGrpSpPr>
        <p:grpSpPr>
          <a:xfrm>
            <a:off x="28237070" y="17743996"/>
            <a:ext cx="13948432" cy="5263822"/>
            <a:chOff x="27140942" y="24208649"/>
            <a:chExt cx="12600714" cy="4278950"/>
          </a:xfrm>
        </p:grpSpPr>
        <p:pic>
          <p:nvPicPr>
            <p:cNvPr id="112" name="Picture 111"/>
            <p:cNvPicPr>
              <a:picLocks noChangeAspect="1"/>
            </p:cNvPicPr>
            <p:nvPr/>
          </p:nvPicPr>
          <p:blipFill>
            <a:blip r:embed="rId17"/>
            <a:stretch>
              <a:fillRect/>
            </a:stretch>
          </p:blipFill>
          <p:spPr>
            <a:xfrm>
              <a:off x="27140942" y="25548693"/>
              <a:ext cx="8454023" cy="2938906"/>
            </a:xfrm>
            <a:prstGeom prst="rect">
              <a:avLst/>
            </a:prstGeom>
          </p:spPr>
        </p:pic>
        <p:sp>
          <p:nvSpPr>
            <p:cNvPr id="121" name="Rectangle 120"/>
            <p:cNvSpPr/>
            <p:nvPr/>
          </p:nvSpPr>
          <p:spPr>
            <a:xfrm>
              <a:off x="27994094" y="24208649"/>
              <a:ext cx="11747562" cy="425324"/>
            </a:xfrm>
            <a:prstGeom prst="rect">
              <a:avLst/>
            </a:prstGeom>
          </p:spPr>
          <p:txBody>
            <a:bodyPr wrap="square">
              <a:spAutoFit/>
            </a:bodyPr>
            <a:lstStyle/>
            <a:p>
              <a:r>
                <a:rPr lang="en-US" sz="2800" b="1" dirty="0">
                  <a:latin typeface="Verdana" panose="020B0604030504040204" pitchFamily="34" charset="0"/>
                  <a:ea typeface="Verdana" panose="020B0604030504040204" pitchFamily="34" charset="0"/>
                  <a:cs typeface="Verdana" panose="020B0604030504040204" pitchFamily="34" charset="0"/>
                </a:rPr>
                <a:t>S</a:t>
              </a:r>
              <a:r>
                <a:rPr lang="en-US" sz="2800" b="1" dirty="0" smtClean="0">
                  <a:latin typeface="Verdana" panose="020B0604030504040204" pitchFamily="34" charset="0"/>
                  <a:ea typeface="Verdana" panose="020B0604030504040204" pitchFamily="34" charset="0"/>
                  <a:cs typeface="Verdana" panose="020B0604030504040204" pitchFamily="34" charset="0"/>
                </a:rPr>
                <a:t>easonal variation in GPP, RE and NEE</a:t>
              </a:r>
              <a:endParaRPr lang="en-US" sz="2800" b="1" dirty="0">
                <a:latin typeface="Verdana" panose="020B0604030504040204" pitchFamily="34" charset="0"/>
                <a:ea typeface="Verdana" panose="020B0604030504040204" pitchFamily="34" charset="0"/>
                <a:cs typeface="Verdana" panose="020B0604030504040204" pitchFamily="34" charset="0"/>
              </a:endParaRPr>
            </a:p>
          </p:txBody>
        </p:sp>
      </p:grpSp>
      <p:sp>
        <p:nvSpPr>
          <p:cNvPr id="134" name="Rectangle 133"/>
          <p:cNvSpPr/>
          <p:nvPr/>
        </p:nvSpPr>
        <p:spPr>
          <a:xfrm>
            <a:off x="23348448" y="22991164"/>
            <a:ext cx="10251701" cy="523220"/>
          </a:xfrm>
          <a:prstGeom prst="rect">
            <a:avLst/>
          </a:prstGeom>
        </p:spPr>
        <p:txBody>
          <a:bodyPr wrap="square">
            <a:spAutoFit/>
          </a:bodyPr>
          <a:lstStyle/>
          <a:p>
            <a:r>
              <a:rPr lang="en-US" sz="2800" b="1" dirty="0" smtClean="0">
                <a:latin typeface="Verdana" panose="020B0604030504040204" pitchFamily="34" charset="0"/>
                <a:ea typeface="Verdana" panose="020B0604030504040204" pitchFamily="34" charset="0"/>
                <a:cs typeface="Verdana" panose="020B0604030504040204" pitchFamily="34" charset="0"/>
              </a:rPr>
              <a:t>Drivers of ecosystem productivity and respiration  </a:t>
            </a:r>
          </a:p>
        </p:txBody>
      </p:sp>
      <p:grpSp>
        <p:nvGrpSpPr>
          <p:cNvPr id="37" name="Group 36"/>
          <p:cNvGrpSpPr/>
          <p:nvPr/>
        </p:nvGrpSpPr>
        <p:grpSpPr>
          <a:xfrm>
            <a:off x="18127709" y="23442727"/>
            <a:ext cx="19389421" cy="8884727"/>
            <a:chOff x="18840270" y="21061639"/>
            <a:chExt cx="15623677" cy="6314470"/>
          </a:xfrm>
        </p:grpSpPr>
        <p:pic>
          <p:nvPicPr>
            <p:cNvPr id="99" name="Picture 98"/>
            <p:cNvPicPr>
              <a:picLocks noChangeAspect="1"/>
            </p:cNvPicPr>
            <p:nvPr/>
          </p:nvPicPr>
          <p:blipFill>
            <a:blip r:embed="rId18"/>
            <a:stretch>
              <a:fillRect/>
            </a:stretch>
          </p:blipFill>
          <p:spPr>
            <a:xfrm>
              <a:off x="24348474" y="24298995"/>
              <a:ext cx="4572000" cy="2936980"/>
            </a:xfrm>
            <a:prstGeom prst="rect">
              <a:avLst/>
            </a:prstGeom>
          </p:spPr>
        </p:pic>
        <p:grpSp>
          <p:nvGrpSpPr>
            <p:cNvPr id="25" name="Group 24"/>
            <p:cNvGrpSpPr/>
            <p:nvPr/>
          </p:nvGrpSpPr>
          <p:grpSpPr>
            <a:xfrm>
              <a:off x="18840270" y="21061639"/>
              <a:ext cx="15623677" cy="6314470"/>
              <a:chOff x="19246670" y="21061639"/>
              <a:chExt cx="15623677" cy="6314470"/>
            </a:xfrm>
          </p:grpSpPr>
          <p:pic>
            <p:nvPicPr>
              <p:cNvPr id="148" name="Picture 147"/>
              <p:cNvPicPr>
                <a:picLocks noChangeAspect="1"/>
              </p:cNvPicPr>
              <p:nvPr/>
            </p:nvPicPr>
            <p:blipFill>
              <a:blip r:embed="rId19"/>
              <a:stretch>
                <a:fillRect/>
              </a:stretch>
            </p:blipFill>
            <p:spPr>
              <a:xfrm>
                <a:off x="19246670" y="21080199"/>
                <a:ext cx="4572000" cy="3108533"/>
              </a:xfrm>
              <a:prstGeom prst="rect">
                <a:avLst/>
              </a:prstGeom>
            </p:spPr>
          </p:pic>
          <p:pic>
            <p:nvPicPr>
              <p:cNvPr id="147" name="Picture 146"/>
              <p:cNvPicPr>
                <a:picLocks noChangeAspect="1"/>
              </p:cNvPicPr>
              <p:nvPr/>
            </p:nvPicPr>
            <p:blipFill>
              <a:blip r:embed="rId20"/>
              <a:stretch>
                <a:fillRect/>
              </a:stretch>
            </p:blipFill>
            <p:spPr>
              <a:xfrm>
                <a:off x="24680085" y="21063122"/>
                <a:ext cx="4572000" cy="3048000"/>
              </a:xfrm>
              <a:prstGeom prst="rect">
                <a:avLst/>
              </a:prstGeom>
            </p:spPr>
          </p:pic>
          <p:pic>
            <p:nvPicPr>
              <p:cNvPr id="146" name="Picture 145"/>
              <p:cNvPicPr>
                <a:picLocks noChangeAspect="1"/>
              </p:cNvPicPr>
              <p:nvPr/>
            </p:nvPicPr>
            <p:blipFill>
              <a:blip r:embed="rId21"/>
              <a:stretch>
                <a:fillRect/>
              </a:stretch>
            </p:blipFill>
            <p:spPr>
              <a:xfrm>
                <a:off x="29846092" y="21061639"/>
                <a:ext cx="4572000" cy="2899418"/>
              </a:xfrm>
              <a:prstGeom prst="rect">
                <a:avLst/>
              </a:prstGeom>
            </p:spPr>
          </p:pic>
          <p:pic>
            <p:nvPicPr>
              <p:cNvPr id="144" name="Picture 143"/>
              <p:cNvPicPr>
                <a:picLocks noChangeAspect="1"/>
              </p:cNvPicPr>
              <p:nvPr/>
            </p:nvPicPr>
            <p:blipFill>
              <a:blip r:embed="rId22"/>
              <a:stretch>
                <a:fillRect/>
              </a:stretch>
            </p:blipFill>
            <p:spPr>
              <a:xfrm>
                <a:off x="29831378" y="24313711"/>
                <a:ext cx="4572000" cy="3062398"/>
              </a:xfrm>
              <a:prstGeom prst="rect">
                <a:avLst/>
              </a:prstGeom>
            </p:spPr>
          </p:pic>
          <p:pic>
            <p:nvPicPr>
              <p:cNvPr id="143" name="Picture 142"/>
              <p:cNvPicPr>
                <a:picLocks noChangeAspect="1"/>
              </p:cNvPicPr>
              <p:nvPr/>
            </p:nvPicPr>
            <p:blipFill>
              <a:blip r:embed="rId23"/>
              <a:stretch>
                <a:fillRect/>
              </a:stretch>
            </p:blipFill>
            <p:spPr>
              <a:xfrm>
                <a:off x="19521760" y="24235548"/>
                <a:ext cx="4572000" cy="3063875"/>
              </a:xfrm>
              <a:prstGeom prst="rect">
                <a:avLst/>
              </a:prstGeom>
            </p:spPr>
          </p:pic>
          <p:sp>
            <p:nvSpPr>
              <p:cNvPr id="125" name="TextBox 124"/>
              <p:cNvSpPr txBox="1"/>
              <p:nvPr/>
            </p:nvSpPr>
            <p:spPr>
              <a:xfrm>
                <a:off x="19797788" y="21198148"/>
                <a:ext cx="851311" cy="553998"/>
              </a:xfrm>
              <a:prstGeom prst="rect">
                <a:avLst/>
              </a:prstGeom>
              <a:noFill/>
            </p:spPr>
            <p:txBody>
              <a:bodyPr wrap="square" rtlCol="0">
                <a:spAutoFit/>
              </a:bodyPr>
              <a:lstStyle/>
              <a:p>
                <a:r>
                  <a:rPr lang="en-US" sz="3000" b="1" dirty="0" smtClean="0"/>
                  <a:t>wet</a:t>
                </a:r>
                <a:endParaRPr lang="en-US" sz="3000" b="1" dirty="0"/>
              </a:p>
            </p:txBody>
          </p:sp>
          <p:sp>
            <p:nvSpPr>
              <p:cNvPr id="135" name="TextBox 134"/>
              <p:cNvSpPr txBox="1"/>
              <p:nvPr/>
            </p:nvSpPr>
            <p:spPr>
              <a:xfrm>
                <a:off x="20086561" y="24346140"/>
                <a:ext cx="851311" cy="553998"/>
              </a:xfrm>
              <a:prstGeom prst="rect">
                <a:avLst/>
              </a:prstGeom>
              <a:noFill/>
            </p:spPr>
            <p:txBody>
              <a:bodyPr wrap="square" rtlCol="0">
                <a:spAutoFit/>
              </a:bodyPr>
              <a:lstStyle/>
              <a:p>
                <a:r>
                  <a:rPr lang="en-US" sz="3000" b="1" dirty="0" smtClean="0"/>
                  <a:t>wet</a:t>
                </a:r>
                <a:endParaRPr lang="en-US" sz="3000" b="1" dirty="0"/>
              </a:p>
            </p:txBody>
          </p:sp>
          <p:sp>
            <p:nvSpPr>
              <p:cNvPr id="136" name="TextBox 135"/>
              <p:cNvSpPr txBox="1"/>
              <p:nvPr/>
            </p:nvSpPr>
            <p:spPr>
              <a:xfrm>
                <a:off x="28350433" y="21131489"/>
                <a:ext cx="851311" cy="553998"/>
              </a:xfrm>
              <a:prstGeom prst="rect">
                <a:avLst/>
              </a:prstGeom>
              <a:noFill/>
            </p:spPr>
            <p:txBody>
              <a:bodyPr wrap="square" rtlCol="0">
                <a:spAutoFit/>
              </a:bodyPr>
              <a:lstStyle/>
              <a:p>
                <a:r>
                  <a:rPr lang="en-US" sz="3000" b="1" dirty="0" smtClean="0"/>
                  <a:t>dry</a:t>
                </a:r>
                <a:endParaRPr lang="en-US" sz="3000" b="1" dirty="0"/>
              </a:p>
            </p:txBody>
          </p:sp>
          <p:sp>
            <p:nvSpPr>
              <p:cNvPr id="137" name="TextBox 136"/>
              <p:cNvSpPr txBox="1"/>
              <p:nvPr/>
            </p:nvSpPr>
            <p:spPr>
              <a:xfrm>
                <a:off x="28465242" y="24343944"/>
                <a:ext cx="851311" cy="553998"/>
              </a:xfrm>
              <a:prstGeom prst="rect">
                <a:avLst/>
              </a:prstGeom>
              <a:noFill/>
            </p:spPr>
            <p:txBody>
              <a:bodyPr wrap="square" rtlCol="0">
                <a:spAutoFit/>
              </a:bodyPr>
              <a:lstStyle/>
              <a:p>
                <a:r>
                  <a:rPr lang="en-US" sz="3000" b="1" dirty="0" smtClean="0"/>
                  <a:t>dry</a:t>
                </a:r>
                <a:endParaRPr lang="en-US" sz="3000" b="1" dirty="0"/>
              </a:p>
            </p:txBody>
          </p:sp>
          <p:sp>
            <p:nvSpPr>
              <p:cNvPr id="138" name="TextBox 137"/>
              <p:cNvSpPr txBox="1"/>
              <p:nvPr/>
            </p:nvSpPr>
            <p:spPr>
              <a:xfrm>
                <a:off x="33539496" y="21140584"/>
                <a:ext cx="851311" cy="553998"/>
              </a:xfrm>
              <a:prstGeom prst="rect">
                <a:avLst/>
              </a:prstGeom>
              <a:noFill/>
            </p:spPr>
            <p:txBody>
              <a:bodyPr wrap="square" rtlCol="0">
                <a:spAutoFit/>
              </a:bodyPr>
              <a:lstStyle/>
              <a:p>
                <a:r>
                  <a:rPr lang="en-US" sz="3000" b="1" dirty="0" smtClean="0"/>
                  <a:t>dry</a:t>
                </a:r>
                <a:endParaRPr lang="en-US" sz="3000" b="1" dirty="0"/>
              </a:p>
            </p:txBody>
          </p:sp>
          <p:sp>
            <p:nvSpPr>
              <p:cNvPr id="139" name="TextBox 138"/>
              <p:cNvSpPr txBox="1"/>
              <p:nvPr/>
            </p:nvSpPr>
            <p:spPr>
              <a:xfrm>
                <a:off x="33553604" y="24368894"/>
                <a:ext cx="851311" cy="553998"/>
              </a:xfrm>
              <a:prstGeom prst="rect">
                <a:avLst/>
              </a:prstGeom>
              <a:noFill/>
            </p:spPr>
            <p:txBody>
              <a:bodyPr wrap="square" rtlCol="0">
                <a:spAutoFit/>
              </a:bodyPr>
              <a:lstStyle/>
              <a:p>
                <a:r>
                  <a:rPr lang="en-US" sz="3000" b="1" dirty="0" smtClean="0"/>
                  <a:t>dry</a:t>
                </a:r>
                <a:endParaRPr lang="en-US" sz="3000" b="1" dirty="0"/>
              </a:p>
            </p:txBody>
          </p:sp>
          <p:sp>
            <p:nvSpPr>
              <p:cNvPr id="2" name="TextBox 1"/>
              <p:cNvSpPr txBox="1"/>
              <p:nvPr/>
            </p:nvSpPr>
            <p:spPr>
              <a:xfrm>
                <a:off x="20313034" y="23222906"/>
                <a:ext cx="2495834" cy="369332"/>
              </a:xfrm>
              <a:prstGeom prst="rect">
                <a:avLst/>
              </a:prstGeom>
              <a:noFill/>
            </p:spPr>
            <p:txBody>
              <a:bodyPr wrap="square" rtlCol="0">
                <a:spAutoFit/>
              </a:bodyPr>
              <a:lstStyle/>
              <a:p>
                <a:pPr algn="ctr"/>
                <a:r>
                  <a:rPr lang="en-US" sz="1800" dirty="0" smtClean="0"/>
                  <a:t>Strong significant effect</a:t>
                </a:r>
                <a:endParaRPr lang="en-US" sz="1800" dirty="0"/>
              </a:p>
            </p:txBody>
          </p:sp>
          <p:sp>
            <p:nvSpPr>
              <p:cNvPr id="81" name="TextBox 80"/>
              <p:cNvSpPr txBox="1"/>
              <p:nvPr/>
            </p:nvSpPr>
            <p:spPr>
              <a:xfrm>
                <a:off x="26840984" y="23239104"/>
                <a:ext cx="2495834" cy="369332"/>
              </a:xfrm>
              <a:prstGeom prst="rect">
                <a:avLst/>
              </a:prstGeom>
              <a:noFill/>
            </p:spPr>
            <p:txBody>
              <a:bodyPr wrap="square" rtlCol="0">
                <a:spAutoFit/>
              </a:bodyPr>
              <a:lstStyle/>
              <a:p>
                <a:pPr algn="ctr"/>
                <a:r>
                  <a:rPr lang="en-US" sz="1800" dirty="0" smtClean="0"/>
                  <a:t>No significant effect</a:t>
                </a:r>
                <a:endParaRPr lang="en-US" sz="1800" dirty="0"/>
              </a:p>
            </p:txBody>
          </p:sp>
          <p:sp>
            <p:nvSpPr>
              <p:cNvPr id="82" name="TextBox 81"/>
              <p:cNvSpPr txBox="1"/>
              <p:nvPr/>
            </p:nvSpPr>
            <p:spPr>
              <a:xfrm>
                <a:off x="27043342" y="26502620"/>
                <a:ext cx="2495834" cy="369332"/>
              </a:xfrm>
              <a:prstGeom prst="rect">
                <a:avLst/>
              </a:prstGeom>
              <a:noFill/>
            </p:spPr>
            <p:txBody>
              <a:bodyPr wrap="square" rtlCol="0">
                <a:spAutoFit/>
              </a:bodyPr>
              <a:lstStyle/>
              <a:p>
                <a:pPr algn="ctr"/>
                <a:r>
                  <a:rPr lang="en-US" sz="1800" dirty="0" smtClean="0"/>
                  <a:t>No significant effect</a:t>
                </a:r>
                <a:endParaRPr lang="en-US" sz="1800" dirty="0"/>
              </a:p>
            </p:txBody>
          </p:sp>
          <p:sp>
            <p:nvSpPr>
              <p:cNvPr id="83" name="TextBox 82"/>
              <p:cNvSpPr txBox="1"/>
              <p:nvPr/>
            </p:nvSpPr>
            <p:spPr>
              <a:xfrm>
                <a:off x="32374513" y="26586166"/>
                <a:ext cx="2495834" cy="262488"/>
              </a:xfrm>
              <a:prstGeom prst="rect">
                <a:avLst/>
              </a:prstGeom>
              <a:noFill/>
            </p:spPr>
            <p:txBody>
              <a:bodyPr wrap="square" rtlCol="0">
                <a:spAutoFit/>
              </a:bodyPr>
              <a:lstStyle/>
              <a:p>
                <a:pPr algn="ctr"/>
                <a:r>
                  <a:rPr lang="en-US" sz="1800" dirty="0" smtClean="0"/>
                  <a:t>Moderate effect</a:t>
                </a:r>
                <a:endParaRPr lang="en-US" sz="1800" dirty="0"/>
              </a:p>
            </p:txBody>
          </p:sp>
          <p:sp>
            <p:nvSpPr>
              <p:cNvPr id="84" name="TextBox 83"/>
              <p:cNvSpPr txBox="1"/>
              <p:nvPr/>
            </p:nvSpPr>
            <p:spPr>
              <a:xfrm>
                <a:off x="32106973" y="23272950"/>
                <a:ext cx="2495834" cy="262488"/>
              </a:xfrm>
              <a:prstGeom prst="rect">
                <a:avLst/>
              </a:prstGeom>
              <a:noFill/>
            </p:spPr>
            <p:txBody>
              <a:bodyPr wrap="square" rtlCol="0">
                <a:spAutoFit/>
              </a:bodyPr>
              <a:lstStyle/>
              <a:p>
                <a:pPr algn="ctr"/>
                <a:r>
                  <a:rPr lang="en-US" sz="1800" dirty="0" smtClean="0"/>
                  <a:t>With significant effect</a:t>
                </a:r>
                <a:endParaRPr lang="en-US" sz="1800" dirty="0"/>
              </a:p>
            </p:txBody>
          </p:sp>
          <p:sp>
            <p:nvSpPr>
              <p:cNvPr id="85" name="TextBox 84"/>
              <p:cNvSpPr txBox="1"/>
              <p:nvPr/>
            </p:nvSpPr>
            <p:spPr>
              <a:xfrm>
                <a:off x="20794911" y="26458360"/>
                <a:ext cx="2495834" cy="369332"/>
              </a:xfrm>
              <a:prstGeom prst="rect">
                <a:avLst/>
              </a:prstGeom>
              <a:noFill/>
            </p:spPr>
            <p:txBody>
              <a:bodyPr wrap="square" rtlCol="0">
                <a:spAutoFit/>
              </a:bodyPr>
              <a:lstStyle/>
              <a:p>
                <a:pPr algn="ctr"/>
                <a:r>
                  <a:rPr lang="en-US" sz="1800" dirty="0" smtClean="0"/>
                  <a:t>Moderate effect</a:t>
                </a:r>
                <a:endParaRPr lang="en-US" sz="1800" dirty="0"/>
              </a:p>
            </p:txBody>
          </p:sp>
        </p:grpSp>
      </p:grpSp>
      <p:sp>
        <p:nvSpPr>
          <p:cNvPr id="101" name="TextBox 100"/>
          <p:cNvSpPr txBox="1"/>
          <p:nvPr/>
        </p:nvSpPr>
        <p:spPr>
          <a:xfrm>
            <a:off x="25036379" y="6772412"/>
            <a:ext cx="25215864" cy="3539430"/>
          </a:xfrm>
          <a:prstGeom prst="rect">
            <a:avLst/>
          </a:prstGeom>
          <a:solidFill>
            <a:srgbClr val="E2F0D9">
              <a:alpha val="65098"/>
            </a:srgbClr>
          </a:solidFill>
        </p:spPr>
        <p:txBody>
          <a:bodyPr wrap="square" rtlCol="0">
            <a:spAutoFit/>
          </a:bodyPr>
          <a:lstStyle/>
          <a:p>
            <a:pPr algn="just"/>
            <a:r>
              <a:rPr lang="en-US" sz="2800" dirty="0" smtClean="0">
                <a:latin typeface="Verdana" panose="020B0604030504040204" pitchFamily="34" charset="0"/>
                <a:ea typeface="Verdana" panose="020B0604030504040204" pitchFamily="34" charset="0"/>
                <a:cs typeface="Verdana" panose="020B0604030504040204" pitchFamily="34" charset="0"/>
              </a:rPr>
              <a:t>inter-annual variation  </a:t>
            </a:r>
            <a:r>
              <a:rPr lang="en-US" sz="2800" dirty="0">
                <a:latin typeface="Verdana" panose="020B0604030504040204" pitchFamily="34" charset="0"/>
                <a:ea typeface="Verdana" panose="020B0604030504040204" pitchFamily="34" charset="0"/>
                <a:cs typeface="Verdana" panose="020B0604030504040204" pitchFamily="34" charset="0"/>
              </a:rPr>
              <a:t>in </a:t>
            </a:r>
            <a:r>
              <a:rPr lang="en-US" sz="2800" dirty="0" smtClean="0">
                <a:latin typeface="Verdana" panose="020B0604030504040204" pitchFamily="34" charset="0"/>
                <a:ea typeface="Verdana" panose="020B0604030504040204" pitchFamily="34" charset="0"/>
                <a:cs typeface="Verdana" panose="020B0604030504040204" pitchFamily="34" charset="0"/>
              </a:rPr>
              <a:t>net </a:t>
            </a:r>
            <a:r>
              <a:rPr lang="en-US" sz="2800" dirty="0">
                <a:latin typeface="Verdana" panose="020B0604030504040204" pitchFamily="34" charset="0"/>
                <a:ea typeface="Verdana" panose="020B0604030504040204" pitchFamily="34" charset="0"/>
                <a:cs typeface="Verdana" panose="020B0604030504040204" pitchFamily="34" charset="0"/>
              </a:rPr>
              <a:t>ecosystem exchange (NEE) </a:t>
            </a:r>
            <a:r>
              <a:rPr lang="en-US" sz="2800" dirty="0" smtClean="0">
                <a:latin typeface="Verdana" panose="020B0604030504040204" pitchFamily="34" charset="0"/>
                <a:ea typeface="Verdana" panose="020B0604030504040204" pitchFamily="34" charset="0"/>
                <a:cs typeface="Verdana" panose="020B0604030504040204" pitchFamily="34" charset="0"/>
              </a:rPr>
              <a:t>from -0.66 ± 0.50 </a:t>
            </a:r>
            <a:r>
              <a:rPr lang="en-US" sz="2800" dirty="0" err="1" smtClean="0">
                <a:latin typeface="Verdana" panose="020B0604030504040204" pitchFamily="34" charset="0"/>
                <a:ea typeface="Verdana" panose="020B0604030504040204" pitchFamily="34" charset="0"/>
                <a:cs typeface="Verdana" panose="020B0604030504040204" pitchFamily="34" charset="0"/>
              </a:rPr>
              <a:t>tC</a:t>
            </a:r>
            <a:r>
              <a:rPr lang="en-US" sz="2800" dirty="0" smtClean="0">
                <a:latin typeface="Verdana" panose="020B0604030504040204" pitchFamily="34" charset="0"/>
                <a:ea typeface="Verdana" panose="020B0604030504040204" pitchFamily="34" charset="0"/>
                <a:cs typeface="Verdana" panose="020B0604030504040204" pitchFamily="34" charset="0"/>
              </a:rPr>
              <a:t> ha</a:t>
            </a:r>
            <a:r>
              <a:rPr lang="en-US" sz="2800" baseline="30000" dirty="0" smtClean="0">
                <a:latin typeface="Verdana" panose="020B0604030504040204" pitchFamily="34" charset="0"/>
                <a:ea typeface="Verdana" panose="020B0604030504040204" pitchFamily="34" charset="0"/>
                <a:cs typeface="Verdana" panose="020B0604030504040204" pitchFamily="34" charset="0"/>
              </a:rPr>
              <a:t>-1</a:t>
            </a:r>
            <a:r>
              <a:rPr lang="en-US" sz="2800" dirty="0" smtClean="0">
                <a:latin typeface="Verdana" panose="020B0604030504040204" pitchFamily="34" charset="0"/>
                <a:ea typeface="Verdana" panose="020B0604030504040204" pitchFamily="34" charset="0"/>
                <a:cs typeface="Verdana" panose="020B0604030504040204" pitchFamily="34" charset="0"/>
              </a:rPr>
              <a:t> y</a:t>
            </a:r>
            <a:r>
              <a:rPr lang="en-US" sz="2800" baseline="30000" dirty="0" smtClean="0">
                <a:latin typeface="Verdana" panose="020B0604030504040204" pitchFamily="34" charset="0"/>
                <a:ea typeface="Verdana" panose="020B0604030504040204" pitchFamily="34" charset="0"/>
                <a:cs typeface="Verdana" panose="020B0604030504040204" pitchFamily="34" charset="0"/>
              </a:rPr>
              <a:t>-1</a:t>
            </a:r>
            <a:r>
              <a:rPr lang="en-US" sz="2800" dirty="0" smtClean="0">
                <a:latin typeface="Verdana" panose="020B0604030504040204" pitchFamily="34" charset="0"/>
                <a:ea typeface="Verdana" panose="020B0604030504040204" pitchFamily="34" charset="0"/>
                <a:cs typeface="Verdana" panose="020B0604030504040204" pitchFamily="34" charset="0"/>
              </a:rPr>
              <a:t> in </a:t>
            </a:r>
            <a:r>
              <a:rPr lang="en-US" sz="2800" dirty="0">
                <a:latin typeface="Verdana" panose="020B0604030504040204" pitchFamily="34" charset="0"/>
                <a:ea typeface="Verdana" panose="020B0604030504040204" pitchFamily="34" charset="0"/>
                <a:cs typeface="Verdana" panose="020B0604030504040204" pitchFamily="34" charset="0"/>
              </a:rPr>
              <a:t>2004 to -5.72 ± 0.50 </a:t>
            </a:r>
            <a:r>
              <a:rPr lang="en-US" sz="2800" dirty="0" err="1">
                <a:latin typeface="Verdana" panose="020B0604030504040204" pitchFamily="34" charset="0"/>
                <a:ea typeface="Verdana" panose="020B0604030504040204" pitchFamily="34" charset="0"/>
                <a:cs typeface="Verdana" panose="020B0604030504040204" pitchFamily="34" charset="0"/>
              </a:rPr>
              <a:t>tC</a:t>
            </a:r>
            <a:r>
              <a:rPr lang="en-US" sz="2800" dirty="0">
                <a:latin typeface="Verdana" panose="020B0604030504040204" pitchFamily="34" charset="0"/>
                <a:ea typeface="Verdana" panose="020B0604030504040204" pitchFamily="34" charset="0"/>
                <a:cs typeface="Verdana" panose="020B0604030504040204" pitchFamily="34" charset="0"/>
              </a:rPr>
              <a:t> ha</a:t>
            </a:r>
            <a:r>
              <a:rPr lang="en-US" sz="2800" baseline="30000" dirty="0">
                <a:latin typeface="Verdana" panose="020B0604030504040204" pitchFamily="34" charset="0"/>
                <a:ea typeface="Verdana" panose="020B0604030504040204" pitchFamily="34" charset="0"/>
                <a:cs typeface="Verdana" panose="020B0604030504040204" pitchFamily="34" charset="0"/>
              </a:rPr>
              <a:t>-1</a:t>
            </a:r>
            <a:r>
              <a:rPr lang="en-US" sz="2800" dirty="0">
                <a:latin typeface="Verdana" panose="020B0604030504040204" pitchFamily="34" charset="0"/>
                <a:ea typeface="Verdana" panose="020B0604030504040204" pitchFamily="34" charset="0"/>
                <a:cs typeface="Verdana" panose="020B0604030504040204" pitchFamily="34" charset="0"/>
              </a:rPr>
              <a:t> y</a:t>
            </a:r>
            <a:r>
              <a:rPr lang="en-US" sz="2800" baseline="30000" dirty="0">
                <a:latin typeface="Verdana" panose="020B0604030504040204" pitchFamily="34" charset="0"/>
                <a:ea typeface="Verdana" panose="020B0604030504040204" pitchFamily="34" charset="0"/>
                <a:cs typeface="Verdana" panose="020B0604030504040204" pitchFamily="34" charset="0"/>
              </a:rPr>
              <a:t>-1</a:t>
            </a:r>
            <a:r>
              <a:rPr lang="en-US" sz="2800" dirty="0">
                <a:latin typeface="Verdana" panose="020B0604030504040204" pitchFamily="34" charset="0"/>
                <a:ea typeface="Verdana" panose="020B0604030504040204" pitchFamily="34" charset="0"/>
                <a:cs typeface="Verdana" panose="020B0604030504040204" pitchFamily="34" charset="0"/>
              </a:rPr>
              <a:t> in 2009, with an average annual sink </a:t>
            </a:r>
            <a:r>
              <a:rPr lang="en-US" sz="2800" dirty="0" smtClean="0">
                <a:latin typeface="Verdana" panose="020B0604030504040204" pitchFamily="34" charset="0"/>
                <a:ea typeface="Verdana" panose="020B0604030504040204" pitchFamily="34" charset="0"/>
                <a:cs typeface="Verdana" panose="020B0604030504040204" pitchFamily="34" charset="0"/>
              </a:rPr>
              <a:t>of around </a:t>
            </a:r>
            <a:r>
              <a:rPr lang="en-US" sz="2800" dirty="0">
                <a:latin typeface="Verdana" panose="020B0604030504040204" pitchFamily="34" charset="0"/>
                <a:ea typeface="Verdana" panose="020B0604030504040204" pitchFamily="34" charset="0"/>
                <a:cs typeface="Verdana" panose="020B0604030504040204" pitchFamily="34" charset="0"/>
              </a:rPr>
              <a:t>-3.21 ± 0.50 </a:t>
            </a:r>
            <a:r>
              <a:rPr lang="en-US" sz="2800" dirty="0" err="1">
                <a:latin typeface="Verdana" panose="020B0604030504040204" pitchFamily="34" charset="0"/>
                <a:ea typeface="Verdana" panose="020B0604030504040204" pitchFamily="34" charset="0"/>
                <a:cs typeface="Verdana" panose="020B0604030504040204" pitchFamily="34" charset="0"/>
              </a:rPr>
              <a:t>tC</a:t>
            </a:r>
            <a:r>
              <a:rPr lang="en-US" sz="2800" dirty="0">
                <a:latin typeface="Verdana" panose="020B0604030504040204" pitchFamily="34" charset="0"/>
                <a:ea typeface="Verdana" panose="020B0604030504040204" pitchFamily="34" charset="0"/>
                <a:cs typeface="Verdana" panose="020B0604030504040204" pitchFamily="34" charset="0"/>
              </a:rPr>
              <a:t> ha</a:t>
            </a:r>
            <a:r>
              <a:rPr lang="en-US" sz="2800" baseline="30000" dirty="0">
                <a:latin typeface="Verdana" panose="020B0604030504040204" pitchFamily="34" charset="0"/>
                <a:ea typeface="Verdana" panose="020B0604030504040204" pitchFamily="34" charset="0"/>
                <a:cs typeface="Verdana" panose="020B0604030504040204" pitchFamily="34" charset="0"/>
              </a:rPr>
              <a:t>-1</a:t>
            </a:r>
            <a:r>
              <a:rPr lang="en-US" sz="2800" dirty="0">
                <a:latin typeface="Verdana" panose="020B0604030504040204" pitchFamily="34" charset="0"/>
                <a:ea typeface="Verdana" panose="020B0604030504040204" pitchFamily="34" charset="0"/>
                <a:cs typeface="Verdana" panose="020B0604030504040204" pitchFamily="34" charset="0"/>
              </a:rPr>
              <a:t> y</a:t>
            </a:r>
            <a:r>
              <a:rPr lang="en-US" sz="2800" baseline="30000" dirty="0">
                <a:latin typeface="Verdana" panose="020B0604030504040204" pitchFamily="34" charset="0"/>
                <a:ea typeface="Verdana" panose="020B0604030504040204" pitchFamily="34" charset="0"/>
                <a:cs typeface="Verdana" panose="020B0604030504040204" pitchFamily="34" charset="0"/>
              </a:rPr>
              <a:t>-1</a:t>
            </a:r>
            <a:r>
              <a:rPr lang="en-US" sz="2800" dirty="0" smtClean="0">
                <a:latin typeface="Verdana" panose="020B0604030504040204" pitchFamily="34" charset="0"/>
                <a:ea typeface="Verdana" panose="020B0604030504040204" pitchFamily="34" charset="0"/>
                <a:cs typeface="Verdana" panose="020B0604030504040204" pitchFamily="34" charset="0"/>
              </a:rPr>
              <a:t>. Seasonally, there </a:t>
            </a:r>
            <a:r>
              <a:rPr lang="en-US" sz="2800" dirty="0">
                <a:latin typeface="Verdana" panose="020B0604030504040204" pitchFamily="34" charset="0"/>
                <a:ea typeface="Verdana" panose="020B0604030504040204" pitchFamily="34" charset="0"/>
                <a:cs typeface="Verdana" panose="020B0604030504040204" pitchFamily="34" charset="0"/>
              </a:rPr>
              <a:t>were </a:t>
            </a:r>
            <a:r>
              <a:rPr lang="en-US" sz="2800" dirty="0" smtClean="0">
                <a:latin typeface="Verdana" panose="020B0604030504040204" pitchFamily="34" charset="0"/>
                <a:ea typeface="Verdana" panose="020B0604030504040204" pitchFamily="34" charset="0"/>
                <a:cs typeface="Verdana" panose="020B0604030504040204" pitchFamily="34" charset="0"/>
              </a:rPr>
              <a:t>higher GPP </a:t>
            </a:r>
            <a:r>
              <a:rPr lang="en-US" sz="2800" dirty="0">
                <a:latin typeface="Verdana" panose="020B0604030504040204" pitchFamily="34" charset="0"/>
                <a:ea typeface="Verdana" panose="020B0604030504040204" pitchFamily="34" charset="0"/>
                <a:cs typeface="Verdana" panose="020B0604030504040204" pitchFamily="34" charset="0"/>
              </a:rPr>
              <a:t>and ecosystem respiration (RE) during dry than in wet </a:t>
            </a:r>
            <a:r>
              <a:rPr lang="en-US" sz="2800" dirty="0" smtClean="0">
                <a:latin typeface="Verdana" panose="020B0604030504040204" pitchFamily="34" charset="0"/>
                <a:ea typeface="Verdana" panose="020B0604030504040204" pitchFamily="34" charset="0"/>
                <a:cs typeface="Verdana" panose="020B0604030504040204" pitchFamily="34" charset="0"/>
              </a:rPr>
              <a:t>seasons. Highest GPP occurred in 2010 which is the driest period from 2004-2014 across Amazonia. Global </a:t>
            </a:r>
            <a:r>
              <a:rPr lang="en-US" sz="2800" dirty="0">
                <a:latin typeface="Verdana" panose="020B0604030504040204" pitchFamily="34" charset="0"/>
                <a:ea typeface="Verdana" panose="020B0604030504040204" pitchFamily="34" charset="0"/>
                <a:cs typeface="Verdana" panose="020B0604030504040204" pitchFamily="34" charset="0"/>
              </a:rPr>
              <a:t>radiation (</a:t>
            </a:r>
            <a:r>
              <a:rPr lang="en-US" sz="2800" dirty="0" err="1">
                <a:latin typeface="Verdana" panose="020B0604030504040204" pitchFamily="34" charset="0"/>
                <a:ea typeface="Verdana" panose="020B0604030504040204" pitchFamily="34" charset="0"/>
                <a:cs typeface="Verdana" panose="020B0604030504040204" pitchFamily="34" charset="0"/>
              </a:rPr>
              <a:t>Rg</a:t>
            </a:r>
            <a:r>
              <a:rPr lang="en-US" sz="2800" dirty="0">
                <a:latin typeface="Verdana" panose="020B0604030504040204" pitchFamily="34" charset="0"/>
                <a:ea typeface="Verdana" panose="020B0604030504040204" pitchFamily="34" charset="0"/>
                <a:cs typeface="Verdana" panose="020B0604030504040204" pitchFamily="34" charset="0"/>
              </a:rPr>
              <a:t>) caused significant effect to GPP and RE during wet seasons but not during dry seasons. </a:t>
            </a:r>
            <a:r>
              <a:rPr lang="en-US" sz="2800" dirty="0" smtClean="0">
                <a:latin typeface="Verdana" panose="020B0604030504040204" pitchFamily="34" charset="0"/>
                <a:ea typeface="Verdana" panose="020B0604030504040204" pitchFamily="34" charset="0"/>
                <a:cs typeface="Verdana" panose="020B0604030504040204" pitchFamily="34" charset="0"/>
              </a:rPr>
              <a:t>Weaker relationships between GPP or RE and soil water content (SWC) were observed when dry seasons were moderate but the effect was stronger during extreme dry seasons, thus requiring for a deeper understanding during these extreme drought years.  Modeling studies should therefore consider site-specific drought responses since it did not seem to negatively alter carbon fluxes in this Amazonian forest. Long-term observation is needed to examine closely how this ecosystem will respond to future drought incidents as these </a:t>
            </a:r>
            <a:r>
              <a:rPr lang="en-US" sz="2800" dirty="0">
                <a:latin typeface="Verdana" panose="020B0604030504040204" pitchFamily="34" charset="0"/>
                <a:ea typeface="Verdana" panose="020B0604030504040204" pitchFamily="34" charset="0"/>
                <a:cs typeface="Verdana" panose="020B0604030504040204" pitchFamily="34" charset="0"/>
              </a:rPr>
              <a:t>events are </a:t>
            </a:r>
            <a:r>
              <a:rPr lang="en-US" sz="2800" dirty="0" smtClean="0">
                <a:latin typeface="Verdana" panose="020B0604030504040204" pitchFamily="34" charset="0"/>
                <a:ea typeface="Verdana" panose="020B0604030504040204" pitchFamily="34" charset="0"/>
                <a:cs typeface="Verdana" panose="020B0604030504040204" pitchFamily="34" charset="0"/>
              </a:rPr>
              <a:t>occurring more frequent and becoming severe. </a:t>
            </a:r>
          </a:p>
        </p:txBody>
      </p:sp>
      <p:pic>
        <p:nvPicPr>
          <p:cNvPr id="60" name="Picture 59"/>
          <p:cNvPicPr>
            <a:picLocks noChangeAspect="1"/>
          </p:cNvPicPr>
          <p:nvPr/>
        </p:nvPicPr>
        <p:blipFill>
          <a:blip r:embed="rId24"/>
          <a:stretch>
            <a:fillRect/>
          </a:stretch>
        </p:blipFill>
        <p:spPr>
          <a:xfrm>
            <a:off x="1080585" y="26851862"/>
            <a:ext cx="15160453" cy="3266962"/>
          </a:xfrm>
          <a:prstGeom prst="rect">
            <a:avLst/>
          </a:prstGeom>
        </p:spPr>
      </p:pic>
      <p:sp>
        <p:nvSpPr>
          <p:cNvPr id="155" name="Rectangle 154"/>
          <p:cNvSpPr/>
          <p:nvPr/>
        </p:nvSpPr>
        <p:spPr>
          <a:xfrm>
            <a:off x="1445019" y="26184127"/>
            <a:ext cx="14658073" cy="523220"/>
          </a:xfrm>
          <a:prstGeom prst="rect">
            <a:avLst/>
          </a:prstGeom>
        </p:spPr>
        <p:txBody>
          <a:bodyPr wrap="square">
            <a:spAutoFit/>
          </a:bodyPr>
          <a:lstStyle/>
          <a:p>
            <a:r>
              <a:rPr lang="en-US" sz="2800" b="1" dirty="0" smtClean="0">
                <a:latin typeface="Verdana" panose="020B0604030504040204" pitchFamily="34" charset="0"/>
                <a:ea typeface="Verdana" panose="020B0604030504040204" pitchFamily="34" charset="0"/>
                <a:cs typeface="Verdana" panose="020B0604030504040204" pitchFamily="34" charset="0"/>
              </a:rPr>
              <a:t>CPC and climatic parameters percent reduction from perfect values (%)</a:t>
            </a:r>
            <a:endParaRPr lang="en-US" sz="2800" b="1" dirty="0">
              <a:latin typeface="Verdana" panose="020B0604030504040204" pitchFamily="34" charset="0"/>
              <a:ea typeface="Verdana" panose="020B0604030504040204" pitchFamily="34" charset="0"/>
              <a:cs typeface="Verdana" panose="020B0604030504040204" pitchFamily="34" charset="0"/>
            </a:endParaRPr>
          </a:p>
        </p:txBody>
      </p:sp>
      <p:sp>
        <p:nvSpPr>
          <p:cNvPr id="151" name="Rectangle 150"/>
          <p:cNvSpPr/>
          <p:nvPr/>
        </p:nvSpPr>
        <p:spPr>
          <a:xfrm>
            <a:off x="3704371" y="19640962"/>
            <a:ext cx="10251701" cy="523220"/>
          </a:xfrm>
          <a:prstGeom prst="rect">
            <a:avLst/>
          </a:prstGeom>
        </p:spPr>
        <p:txBody>
          <a:bodyPr wrap="square">
            <a:spAutoFit/>
          </a:bodyPr>
          <a:lstStyle/>
          <a:p>
            <a:pPr algn="ctr"/>
            <a:r>
              <a:rPr lang="en-US" sz="2800" b="1" dirty="0" smtClean="0">
                <a:latin typeface="Verdana" panose="020B0604030504040204" pitchFamily="34" charset="0"/>
                <a:ea typeface="Verdana" panose="020B0604030504040204" pitchFamily="34" charset="0"/>
                <a:cs typeface="Verdana" panose="020B0604030504040204" pitchFamily="34" charset="0"/>
              </a:rPr>
              <a:t>The CPC Chart</a:t>
            </a:r>
          </a:p>
        </p:txBody>
      </p:sp>
      <p:sp>
        <p:nvSpPr>
          <p:cNvPr id="159" name="TextBox 158"/>
          <p:cNvSpPr txBox="1"/>
          <p:nvPr/>
        </p:nvSpPr>
        <p:spPr>
          <a:xfrm>
            <a:off x="480712" y="21497275"/>
            <a:ext cx="461665" cy="2481943"/>
          </a:xfrm>
          <a:prstGeom prst="rect">
            <a:avLst/>
          </a:prstGeom>
          <a:noFill/>
        </p:spPr>
        <p:txBody>
          <a:bodyPr vert="vert270" wrap="square" rtlCol="0">
            <a:spAutoFit/>
          </a:bodyPr>
          <a:lstStyle/>
          <a:p>
            <a:pPr algn="ctr"/>
            <a:r>
              <a:rPr lang="en-US" sz="1800" b="1" dirty="0" smtClean="0"/>
              <a:t>PCPC, CPC (gCm</a:t>
            </a:r>
            <a:r>
              <a:rPr lang="en-US" sz="1800" b="1" baseline="30000" dirty="0" smtClean="0"/>
              <a:t>-2</a:t>
            </a:r>
            <a:r>
              <a:rPr lang="en-US" sz="1800" b="1" dirty="0" smtClean="0"/>
              <a:t>d</a:t>
            </a:r>
            <a:r>
              <a:rPr lang="en-US" sz="1800" b="1" baseline="30000" dirty="0" smtClean="0"/>
              <a:t>-1</a:t>
            </a:r>
            <a:r>
              <a:rPr lang="en-US" sz="1800" b="1" dirty="0" smtClean="0"/>
              <a:t>)</a:t>
            </a:r>
            <a:endParaRPr lang="en-US" sz="1800" b="1" dirty="0"/>
          </a:p>
        </p:txBody>
      </p:sp>
      <p:sp>
        <p:nvSpPr>
          <p:cNvPr id="160" name="TextBox 159"/>
          <p:cNvSpPr txBox="1"/>
          <p:nvPr/>
        </p:nvSpPr>
        <p:spPr>
          <a:xfrm>
            <a:off x="8496344" y="25351785"/>
            <a:ext cx="10440810" cy="369332"/>
          </a:xfrm>
          <a:prstGeom prst="rect">
            <a:avLst/>
          </a:prstGeom>
          <a:noFill/>
        </p:spPr>
        <p:txBody>
          <a:bodyPr wrap="square" rtlCol="0">
            <a:spAutoFit/>
          </a:bodyPr>
          <a:lstStyle/>
          <a:p>
            <a:r>
              <a:rPr lang="en-US" sz="1800" b="1" dirty="0" smtClean="0"/>
              <a:t>Day of the year</a:t>
            </a:r>
            <a:endParaRPr lang="en-US" sz="1800" b="1" dirty="0"/>
          </a:p>
        </p:txBody>
      </p:sp>
      <p:sp>
        <p:nvSpPr>
          <p:cNvPr id="38" name="Oval 37"/>
          <p:cNvSpPr/>
          <p:nvPr/>
        </p:nvSpPr>
        <p:spPr>
          <a:xfrm>
            <a:off x="8991209" y="22103776"/>
            <a:ext cx="3880666" cy="1297401"/>
          </a:xfrm>
          <a:prstGeom prst="ellipse">
            <a:avLst/>
          </a:prstGeom>
          <a:noFill/>
          <a:ln w="28575">
            <a:solidFill>
              <a:srgbClr val="CC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Oval 103"/>
          <p:cNvSpPr/>
          <p:nvPr/>
        </p:nvSpPr>
        <p:spPr>
          <a:xfrm>
            <a:off x="5140496" y="20621605"/>
            <a:ext cx="3880666" cy="1297401"/>
          </a:xfrm>
          <a:prstGeom prst="ellipse">
            <a:avLst/>
          </a:prstGeom>
          <a:noFill/>
          <a:ln w="28575">
            <a:solidFill>
              <a:srgbClr val="CC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Arrow Connector 40"/>
          <p:cNvCxnSpPr/>
          <p:nvPr/>
        </p:nvCxnSpPr>
        <p:spPr>
          <a:xfrm>
            <a:off x="10482241" y="23401177"/>
            <a:ext cx="449301" cy="3998091"/>
          </a:xfrm>
          <a:prstGeom prst="straightConnector1">
            <a:avLst/>
          </a:prstGeom>
          <a:ln w="28575">
            <a:solidFill>
              <a:srgbClr val="CC66FF"/>
            </a:solidFill>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p:nvPr/>
        </p:nvCxnSpPr>
        <p:spPr>
          <a:xfrm flipH="1">
            <a:off x="4530120" y="21852453"/>
            <a:ext cx="1919486" cy="5487821"/>
          </a:xfrm>
          <a:prstGeom prst="straightConnector1">
            <a:avLst/>
          </a:prstGeom>
          <a:ln w="28575">
            <a:solidFill>
              <a:srgbClr val="CC66FF"/>
            </a:solidFill>
            <a:tailEnd type="triangle"/>
          </a:ln>
        </p:spPr>
        <p:style>
          <a:lnRef idx="1">
            <a:schemeClr val="accent1"/>
          </a:lnRef>
          <a:fillRef idx="0">
            <a:schemeClr val="accent1"/>
          </a:fillRef>
          <a:effectRef idx="0">
            <a:schemeClr val="accent1"/>
          </a:effectRef>
          <a:fontRef idx="minor">
            <a:schemeClr val="tx1"/>
          </a:fontRef>
        </p:style>
      </p:cxnSp>
      <p:sp>
        <p:nvSpPr>
          <p:cNvPr id="69" name="Rectangle 68"/>
          <p:cNvSpPr/>
          <p:nvPr/>
        </p:nvSpPr>
        <p:spPr>
          <a:xfrm>
            <a:off x="872276" y="5761618"/>
            <a:ext cx="3845197" cy="1323439"/>
          </a:xfrm>
          <a:prstGeom prst="rect">
            <a:avLst/>
          </a:prstGeom>
        </p:spPr>
        <p:txBody>
          <a:bodyPr wrap="square">
            <a:spAutoFit/>
          </a:bodyPr>
          <a:lstStyle/>
          <a:p>
            <a:r>
              <a:rPr lang="en-US" sz="7950" b="1" dirty="0">
                <a:ea typeface="Verdana" panose="020B0604030504040204" pitchFamily="34" charset="0"/>
                <a:cs typeface="Verdana" panose="020B0604030504040204" pitchFamily="34" charset="0"/>
              </a:rPr>
              <a:t>Abstract</a:t>
            </a:r>
            <a:endParaRPr lang="en-US" sz="7950" dirty="0"/>
          </a:p>
        </p:txBody>
      </p:sp>
      <p:cxnSp>
        <p:nvCxnSpPr>
          <p:cNvPr id="65" name="Straight Connector 64"/>
          <p:cNvCxnSpPr/>
          <p:nvPr/>
        </p:nvCxnSpPr>
        <p:spPr>
          <a:xfrm>
            <a:off x="373669" y="17854919"/>
            <a:ext cx="50307301" cy="0"/>
          </a:xfrm>
          <a:prstGeom prst="line">
            <a:avLst/>
          </a:prstGeom>
          <a:ln w="3810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66" name="Rectangle 65"/>
          <p:cNvSpPr/>
          <p:nvPr/>
        </p:nvSpPr>
        <p:spPr>
          <a:xfrm>
            <a:off x="819697" y="30742758"/>
            <a:ext cx="15908719" cy="1107996"/>
          </a:xfrm>
          <a:prstGeom prst="rect">
            <a:avLst/>
          </a:prstGeom>
          <a:solidFill>
            <a:schemeClr val="accent6">
              <a:lumMod val="60000"/>
              <a:lumOff val="40000"/>
            </a:schemeClr>
          </a:solidFill>
        </p:spPr>
        <p:txBody>
          <a:bodyPr wrap="square">
            <a:spAutoFit/>
          </a:bodyPr>
          <a:lstStyle/>
          <a:p>
            <a:pPr marL="342900" indent="-342900">
              <a:buFont typeface="Arial" panose="020B0604020202020204" pitchFamily="34" charset="0"/>
              <a:buChar char="•"/>
            </a:pPr>
            <a:r>
              <a:rPr lang="en-US" sz="2200" i="1" dirty="0" smtClean="0">
                <a:latin typeface="Verdana" panose="020B0604030504040204" pitchFamily="34" charset="0"/>
                <a:ea typeface="Verdana" panose="020B0604030504040204" pitchFamily="34" charset="0"/>
                <a:cs typeface="Verdana" panose="020B0604030504040204" pitchFamily="34" charset="0"/>
              </a:rPr>
              <a:t>The </a:t>
            </a:r>
            <a:r>
              <a:rPr lang="en-US" sz="2200" i="1" dirty="0">
                <a:latin typeface="Verdana" panose="020B0604030504040204" pitchFamily="34" charset="0"/>
                <a:ea typeface="Verdana" panose="020B0604030504040204" pitchFamily="34" charset="0"/>
                <a:cs typeface="Verdana" panose="020B0604030504040204" pitchFamily="34" charset="0"/>
              </a:rPr>
              <a:t>critical time or extreme period in a year can be clearly identified through the perfect-deficit graphs. </a:t>
            </a:r>
            <a:endParaRPr lang="en-US" sz="2200" i="1" dirty="0" smtClean="0">
              <a:latin typeface="Verdana" panose="020B0604030504040204" pitchFamily="34" charset="0"/>
              <a:ea typeface="Verdana" panose="020B0604030504040204" pitchFamily="34" charset="0"/>
              <a:cs typeface="Verdana" panose="020B0604030504040204" pitchFamily="34" charset="0"/>
            </a:endParaRPr>
          </a:p>
          <a:p>
            <a:pPr marL="342900" indent="-342900">
              <a:buFont typeface="Arial" panose="020B0604020202020204" pitchFamily="34" charset="0"/>
              <a:buChar char="•"/>
            </a:pPr>
            <a:r>
              <a:rPr lang="en-US" sz="2200" i="1" dirty="0" smtClean="0">
                <a:latin typeface="Verdana" panose="020B0604030504040204" pitchFamily="34" charset="0"/>
                <a:ea typeface="Verdana" panose="020B0604030504040204" pitchFamily="34" charset="0"/>
                <a:cs typeface="Verdana" panose="020B0604030504040204" pitchFamily="34" charset="0"/>
              </a:rPr>
              <a:t>Any </a:t>
            </a:r>
            <a:r>
              <a:rPr lang="en-US" sz="2200" i="1" dirty="0">
                <a:latin typeface="Verdana" panose="020B0604030504040204" pitchFamily="34" charset="0"/>
                <a:ea typeface="Verdana" panose="020B0604030504040204" pitchFamily="34" charset="0"/>
                <a:cs typeface="Verdana" panose="020B0604030504040204" pitchFamily="34" charset="0"/>
              </a:rPr>
              <a:t>increase or decrease </a:t>
            </a:r>
            <a:r>
              <a:rPr lang="en-US" sz="2200" i="1" dirty="0" smtClean="0">
                <a:latin typeface="Verdana" panose="020B0604030504040204" pitchFamily="34" charset="0"/>
                <a:ea typeface="Verdana" panose="020B0604030504040204" pitchFamily="34" charset="0"/>
                <a:cs typeface="Verdana" panose="020B0604030504040204" pitchFamily="34" charset="0"/>
              </a:rPr>
              <a:t>in </a:t>
            </a:r>
            <a:r>
              <a:rPr lang="en-US" sz="2200" i="1" dirty="0">
                <a:latin typeface="Verdana" panose="020B0604030504040204" pitchFamily="34" charset="0"/>
                <a:ea typeface="Verdana" panose="020B0604030504040204" pitchFamily="34" charset="0"/>
                <a:cs typeface="Verdana" panose="020B0604030504040204" pitchFamily="34" charset="0"/>
              </a:rPr>
              <a:t>CPC deficits would reflect the impact of extreme climatic events on the potential </a:t>
            </a:r>
            <a:endParaRPr lang="en-US" sz="2200" i="1" dirty="0" smtClean="0">
              <a:latin typeface="Verdana" panose="020B0604030504040204" pitchFamily="34" charset="0"/>
              <a:ea typeface="Verdana" panose="020B0604030504040204" pitchFamily="34" charset="0"/>
              <a:cs typeface="Verdana" panose="020B0604030504040204" pitchFamily="34" charset="0"/>
            </a:endParaRPr>
          </a:p>
          <a:p>
            <a:r>
              <a:rPr lang="en-US" sz="2200" i="1" dirty="0" smtClean="0">
                <a:latin typeface="Verdana" panose="020B0604030504040204" pitchFamily="34" charset="0"/>
                <a:ea typeface="Verdana" panose="020B0604030504040204" pitchFamily="34" charset="0"/>
                <a:cs typeface="Verdana" panose="020B0604030504040204" pitchFamily="34" charset="0"/>
              </a:rPr>
              <a:t>  productivity </a:t>
            </a:r>
            <a:r>
              <a:rPr lang="en-US" sz="2200" i="1" dirty="0">
                <a:latin typeface="Verdana" panose="020B0604030504040204" pitchFamily="34" charset="0"/>
                <a:ea typeface="Verdana" panose="020B0604030504040204" pitchFamily="34" charset="0"/>
                <a:cs typeface="Verdana" panose="020B0604030504040204" pitchFamily="34" charset="0"/>
              </a:rPr>
              <a:t>of the </a:t>
            </a:r>
            <a:r>
              <a:rPr lang="en-US" sz="2200" i="1" dirty="0" smtClean="0">
                <a:latin typeface="Verdana" panose="020B0604030504040204" pitchFamily="34" charset="0"/>
                <a:ea typeface="Verdana" panose="020B0604030504040204" pitchFamily="34" charset="0"/>
                <a:cs typeface="Verdana" panose="020B0604030504040204" pitchFamily="34" charset="0"/>
              </a:rPr>
              <a:t>forest</a:t>
            </a:r>
            <a:endParaRPr lang="en-US" sz="2200" i="1" dirty="0">
              <a:latin typeface="Verdana" panose="020B0604030504040204" pitchFamily="34" charset="0"/>
              <a:ea typeface="Verdana" panose="020B0604030504040204" pitchFamily="34" charset="0"/>
              <a:cs typeface="Verdana" panose="020B0604030504040204" pitchFamily="34" charset="0"/>
            </a:endParaRPr>
          </a:p>
        </p:txBody>
      </p:sp>
      <p:pic>
        <p:nvPicPr>
          <p:cNvPr id="68" name="Picture 67"/>
          <p:cNvPicPr>
            <a:picLocks noChangeAspect="1"/>
          </p:cNvPicPr>
          <p:nvPr/>
        </p:nvPicPr>
        <p:blipFill>
          <a:blip r:embed="rId25"/>
          <a:stretch>
            <a:fillRect/>
          </a:stretch>
        </p:blipFill>
        <p:spPr>
          <a:xfrm>
            <a:off x="37651401" y="18685272"/>
            <a:ext cx="12872907" cy="3900603"/>
          </a:xfrm>
          <a:prstGeom prst="rect">
            <a:avLst/>
          </a:prstGeom>
        </p:spPr>
      </p:pic>
      <p:sp>
        <p:nvSpPr>
          <p:cNvPr id="113" name="Rectangle 112"/>
          <p:cNvSpPr/>
          <p:nvPr/>
        </p:nvSpPr>
        <p:spPr>
          <a:xfrm>
            <a:off x="40514959" y="17899897"/>
            <a:ext cx="13004031" cy="523220"/>
          </a:xfrm>
          <a:prstGeom prst="rect">
            <a:avLst/>
          </a:prstGeom>
        </p:spPr>
        <p:txBody>
          <a:bodyPr wrap="square">
            <a:spAutoFit/>
          </a:bodyPr>
          <a:lstStyle/>
          <a:p>
            <a:r>
              <a:rPr lang="en-US" sz="2800" b="1" dirty="0" err="1" smtClean="0">
                <a:latin typeface="Verdana" panose="020B0604030504040204" pitchFamily="34" charset="0"/>
                <a:ea typeface="Verdana" panose="020B0604030504040204" pitchFamily="34" charset="0"/>
                <a:cs typeface="Verdana" panose="020B0604030504040204" pitchFamily="34" charset="0"/>
              </a:rPr>
              <a:t>Interannual</a:t>
            </a:r>
            <a:r>
              <a:rPr lang="en-US" sz="2800" b="1" dirty="0" smtClean="0">
                <a:latin typeface="Verdana" panose="020B0604030504040204" pitchFamily="34" charset="0"/>
                <a:ea typeface="Verdana" panose="020B0604030504040204" pitchFamily="34" charset="0"/>
                <a:cs typeface="Verdana" panose="020B0604030504040204" pitchFamily="34" charset="0"/>
              </a:rPr>
              <a:t> change in climatic parameters </a:t>
            </a:r>
            <a:endParaRPr lang="en-US" sz="2800" b="1" dirty="0">
              <a:latin typeface="Verdana" panose="020B0604030504040204" pitchFamily="34" charset="0"/>
              <a:ea typeface="Verdana" panose="020B0604030504040204" pitchFamily="34" charset="0"/>
              <a:cs typeface="Verdana" panose="020B0604030504040204" pitchFamily="34" charset="0"/>
            </a:endParaRPr>
          </a:p>
        </p:txBody>
      </p:sp>
      <p:cxnSp>
        <p:nvCxnSpPr>
          <p:cNvPr id="114" name="Straight Connector 113"/>
          <p:cNvCxnSpPr/>
          <p:nvPr/>
        </p:nvCxnSpPr>
        <p:spPr>
          <a:xfrm flipH="1">
            <a:off x="37588470" y="24827329"/>
            <a:ext cx="525" cy="7246977"/>
          </a:xfrm>
          <a:prstGeom prst="line">
            <a:avLst/>
          </a:prstGeom>
          <a:ln w="3810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a:off x="446895" y="10339469"/>
            <a:ext cx="50307301" cy="0"/>
          </a:xfrm>
          <a:prstGeom prst="line">
            <a:avLst/>
          </a:prstGeom>
          <a:ln w="3810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6829402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1182</TotalTime>
  <Words>1126</Words>
  <Application>Microsoft Office PowerPoint</Application>
  <PresentationFormat>Personnalisé</PresentationFormat>
  <Paragraphs>96</Paragraphs>
  <Slides>1</Slides>
  <Notes>1</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1</vt:i4>
      </vt:variant>
    </vt:vector>
  </HeadingPairs>
  <TitlesOfParts>
    <vt:vector size="10" baseType="lpstr">
      <vt:lpstr>Arial</vt:lpstr>
      <vt:lpstr>Arial Black</vt:lpstr>
      <vt:lpstr>Calibri</vt:lpstr>
      <vt:lpstr>Calibri Light</vt:lpstr>
      <vt:lpstr>Comic Sans MS</vt:lpstr>
      <vt:lpstr>Segoe UI</vt:lpstr>
      <vt:lpstr>Times New Roman</vt:lpstr>
      <vt:lpstr>Verdana</vt:lpstr>
      <vt:lpstr>Office Theme</vt:lpstr>
      <vt:lpstr>Présentation PowerPoint</vt:lpstr>
    </vt:vector>
  </TitlesOfParts>
  <Company>DENR-ERDS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Maricar Aguilos</dc:creator>
  <cp:lastModifiedBy>Damien Bonal</cp:lastModifiedBy>
  <cp:revision>90</cp:revision>
  <cp:lastPrinted>2015-11-04T14:41:56Z</cp:lastPrinted>
  <dcterms:created xsi:type="dcterms:W3CDTF">2015-10-27T13:41:40Z</dcterms:created>
  <dcterms:modified xsi:type="dcterms:W3CDTF">2015-11-12T08:15:19Z</dcterms:modified>
</cp:coreProperties>
</file>