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57" r:id="rId4"/>
    <p:sldId id="259" r:id="rId5"/>
    <p:sldId id="261" r:id="rId6"/>
    <p:sldId id="263" r:id="rId7"/>
    <p:sldId id="264" r:id="rId8"/>
    <p:sldId id="280" r:id="rId9"/>
    <p:sldId id="275" r:id="rId10"/>
    <p:sldId id="266" r:id="rId11"/>
    <p:sldId id="265" r:id="rId12"/>
    <p:sldId id="270" r:id="rId13"/>
    <p:sldId id="271" r:id="rId14"/>
    <p:sldId id="281" r:id="rId15"/>
    <p:sldId id="272" r:id="rId16"/>
    <p:sldId id="282" r:id="rId17"/>
    <p:sldId id="278" r:id="rId18"/>
    <p:sldId id="279" r:id="rId19"/>
    <p:sldId id="273" r:id="rId20"/>
    <p:sldId id="262" r:id="rId21"/>
    <p:sldId id="276" r:id="rId22"/>
    <p:sldId id="277" r:id="rId23"/>
    <p:sldId id="269" r:id="rId24"/>
    <p:sldId id="274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5249" autoAdjust="0"/>
  </p:normalViewPr>
  <p:slideViewPr>
    <p:cSldViewPr>
      <p:cViewPr>
        <p:scale>
          <a:sx n="60" d="100"/>
          <a:sy n="60" d="100"/>
        </p:scale>
        <p:origin x="-62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F54F8-189F-497E-B89D-E98109A3B42D}" type="datetimeFigureOut">
              <a:rPr lang="fr-FR" smtClean="0"/>
              <a:pPr/>
              <a:t>15/04/2015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86FFB-C63F-4F43-964E-F2EE5072CCE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6FFB-C63F-4F43-964E-F2EE5072CCED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6FFB-C63F-4F43-964E-F2EE5072CCED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6FFB-C63F-4F43-964E-F2EE5072CCED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6FFB-C63F-4F43-964E-F2EE5072CCED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6FFB-C63F-4F43-964E-F2EE5072CCED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6FFB-C63F-4F43-964E-F2EE5072CCED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And in addition to </a:t>
            </a:r>
            <a:r>
              <a:rPr lang="fr-FR" dirty="0" err="1" smtClean="0"/>
              <a:t>that</a:t>
            </a:r>
            <a:r>
              <a:rPr lang="fr-FR" dirty="0" smtClean="0"/>
              <a:t> in situ </a:t>
            </a:r>
            <a:r>
              <a:rPr lang="fr-FR" dirty="0" err="1" smtClean="0"/>
              <a:t>measurement</a:t>
            </a:r>
            <a:r>
              <a:rPr lang="fr-FR" dirty="0" smtClean="0"/>
              <a:t>,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collected</a:t>
            </a:r>
            <a:r>
              <a:rPr lang="fr-FR" dirty="0" smtClean="0"/>
              <a:t> </a:t>
            </a:r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sample</a:t>
            </a:r>
            <a:r>
              <a:rPr lang="fr-FR" dirty="0" smtClean="0"/>
              <a:t> in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soil</a:t>
            </a:r>
            <a:r>
              <a:rPr lang="fr-FR" dirty="0" smtClean="0"/>
              <a:t> horizons to </a:t>
            </a:r>
            <a:r>
              <a:rPr lang="fr-FR" dirty="0" err="1" smtClean="0"/>
              <a:t>determine</a:t>
            </a:r>
            <a:r>
              <a:rPr lang="fr-FR" dirty="0" smtClean="0"/>
              <a:t> in </a:t>
            </a:r>
            <a:r>
              <a:rPr lang="fr-FR" dirty="0" err="1" smtClean="0"/>
              <a:t>laboratory</a:t>
            </a:r>
            <a:r>
              <a:rPr lang="fr-FR" dirty="0" smtClean="0"/>
              <a:t> </a:t>
            </a:r>
            <a:r>
              <a:rPr lang="fr-FR" dirty="0" err="1" smtClean="0"/>
              <a:t>soil</a:t>
            </a:r>
            <a:r>
              <a:rPr lang="fr-FR" dirty="0" smtClean="0"/>
              <a:t> horizon </a:t>
            </a:r>
            <a:r>
              <a:rPr lang="fr-FR" dirty="0" err="1" smtClean="0"/>
              <a:t>specific</a:t>
            </a:r>
            <a:r>
              <a:rPr lang="fr-FR" dirty="0" smtClean="0"/>
              <a:t> </a:t>
            </a:r>
            <a:r>
              <a:rPr lang="fr-FR" dirty="0" err="1" smtClean="0"/>
              <a:t>characteristics</a:t>
            </a:r>
            <a:r>
              <a:rPr lang="fr-FR" dirty="0" smtClean="0"/>
              <a:t>.</a:t>
            </a:r>
            <a:r>
              <a:rPr lang="fr-FR" baseline="0" dirty="0" smtClean="0"/>
              <a:t> More </a:t>
            </a:r>
            <a:r>
              <a:rPr lang="fr-FR" baseline="0" dirty="0" err="1" smtClean="0"/>
              <a:t>specifically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soil</a:t>
            </a:r>
            <a:r>
              <a:rPr lang="fr-FR" baseline="0" dirty="0" smtClean="0"/>
              <a:t> horizon </a:t>
            </a:r>
            <a:r>
              <a:rPr lang="fr-FR" baseline="0" dirty="0" err="1" smtClean="0"/>
              <a:t>specific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relationships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the diffusion coefficient and </a:t>
            </a:r>
            <a:r>
              <a:rPr lang="fr-FR" baseline="0" dirty="0" err="1" smtClean="0"/>
              <a:t>soil</a:t>
            </a:r>
            <a:r>
              <a:rPr lang="fr-FR" baseline="0" dirty="0" smtClean="0"/>
              <a:t> water content.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6FFB-C63F-4F43-964E-F2EE5072CCED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6FFB-C63F-4F43-964E-F2EE5072CCED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So, for </a:t>
            </a:r>
            <a:r>
              <a:rPr lang="fr-FR" dirty="0" err="1" smtClean="0"/>
              <a:t>example</a:t>
            </a:r>
            <a:r>
              <a:rPr lang="fr-FR" dirty="0" smtClean="0"/>
              <a:t>, the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isotopic</a:t>
            </a:r>
            <a:r>
              <a:rPr lang="fr-FR" baseline="0" dirty="0" smtClean="0"/>
              <a:t> signature of CO2 in the </a:t>
            </a:r>
            <a:r>
              <a:rPr lang="fr-FR" baseline="0" dirty="0" err="1" smtClean="0"/>
              <a:t>atmosphere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-8 per mil…and the </a:t>
            </a:r>
            <a:r>
              <a:rPr lang="fr-FR" baseline="0" dirty="0" err="1" smtClean="0"/>
              <a:t>isotopic</a:t>
            </a:r>
            <a:r>
              <a:rPr lang="fr-FR" baseline="0" dirty="0" smtClean="0"/>
              <a:t> signature of plant </a:t>
            </a:r>
            <a:r>
              <a:rPr lang="fr-FR" baseline="0" dirty="0" err="1" smtClean="0"/>
              <a:t>material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-27 per mil. It </a:t>
            </a:r>
            <a:r>
              <a:rPr lang="fr-FR" baseline="0" dirty="0" err="1" smtClean="0"/>
              <a:t>means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strong</a:t>
            </a:r>
            <a:r>
              <a:rPr lang="fr-FR" baseline="0" dirty="0" smtClean="0"/>
              <a:t> discrimination </a:t>
            </a:r>
            <a:r>
              <a:rPr lang="fr-FR" baseline="0" dirty="0" err="1" smtClean="0"/>
              <a:t>againt</a:t>
            </a:r>
            <a:r>
              <a:rPr lang="fr-FR" baseline="0" dirty="0" smtClean="0"/>
              <a:t> C13 </a:t>
            </a:r>
            <a:r>
              <a:rPr lang="fr-FR" baseline="0" dirty="0" err="1" smtClean="0"/>
              <a:t>during</a:t>
            </a:r>
            <a:r>
              <a:rPr lang="fr-FR" baseline="0" dirty="0" smtClean="0"/>
              <a:t> assimilation. </a:t>
            </a:r>
            <a:r>
              <a:rPr lang="fr-FR" baseline="0" dirty="0" err="1" smtClean="0"/>
              <a:t>Vegetation</a:t>
            </a:r>
            <a:r>
              <a:rPr lang="fr-FR" baseline="0" dirty="0" smtClean="0"/>
              <a:t>  </a:t>
            </a:r>
            <a:r>
              <a:rPr lang="fr-FR" baseline="0" dirty="0" err="1" smtClean="0"/>
              <a:t>assimilate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preferentially</a:t>
            </a:r>
            <a:r>
              <a:rPr lang="fr-FR" baseline="0" dirty="0" smtClean="0"/>
              <a:t> the 12CO2 </a:t>
            </a:r>
            <a:r>
              <a:rPr lang="fr-FR" baseline="0" dirty="0" err="1" smtClean="0"/>
              <a:t>than</a:t>
            </a:r>
            <a:r>
              <a:rPr lang="fr-FR" baseline="0" dirty="0" smtClean="0"/>
              <a:t> the 13CO2 </a:t>
            </a:r>
            <a:r>
              <a:rPr lang="fr-FR" baseline="0" dirty="0" err="1" smtClean="0"/>
              <a:t>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the plant </a:t>
            </a:r>
            <a:r>
              <a:rPr lang="fr-FR" baseline="0" dirty="0" err="1" smtClean="0"/>
              <a:t>material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depleted</a:t>
            </a:r>
            <a:r>
              <a:rPr lang="fr-FR" baseline="0" dirty="0" smtClean="0"/>
              <a:t> in 13CO2 in </a:t>
            </a:r>
            <a:r>
              <a:rPr lang="fr-FR" baseline="0" dirty="0" err="1" smtClean="0"/>
              <a:t>comparison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atmosphere</a:t>
            </a:r>
            <a:r>
              <a:rPr lang="fr-FR" baseline="0" dirty="0" smtClean="0"/>
              <a:t>. That discrimination </a:t>
            </a:r>
            <a:r>
              <a:rPr lang="fr-FR" baseline="0" dirty="0" err="1" smtClean="0"/>
              <a:t>against</a:t>
            </a:r>
            <a:r>
              <a:rPr lang="fr-FR" baseline="0" dirty="0" smtClean="0"/>
              <a:t> 13C </a:t>
            </a:r>
            <a:r>
              <a:rPr lang="fr-FR" baseline="0" dirty="0" err="1" smtClean="0"/>
              <a:t>may</a:t>
            </a:r>
            <a:r>
              <a:rPr lang="fr-FR" baseline="0" dirty="0" smtClean="0"/>
              <a:t> change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climatic</a:t>
            </a:r>
            <a:r>
              <a:rPr lang="fr-FR" baseline="0" dirty="0" smtClean="0"/>
              <a:t> conditions. For </a:t>
            </a:r>
            <a:r>
              <a:rPr lang="fr-FR" baseline="0" dirty="0" err="1" smtClean="0"/>
              <a:t>example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during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drought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events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discrimination </a:t>
            </a:r>
            <a:r>
              <a:rPr lang="fr-FR" baseline="0" dirty="0" err="1" smtClean="0"/>
              <a:t>decrease</a:t>
            </a:r>
            <a:r>
              <a:rPr lang="fr-FR" baseline="0" dirty="0" smtClean="0"/>
              <a:t>…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means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photoassimilats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become</a:t>
            </a:r>
            <a:r>
              <a:rPr lang="fr-FR" baseline="0" dirty="0" smtClean="0"/>
              <a:t> more </a:t>
            </a:r>
            <a:r>
              <a:rPr lang="fr-FR" baseline="0" dirty="0" err="1" smtClean="0"/>
              <a:t>enriched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C13. As a portion of </a:t>
            </a:r>
            <a:r>
              <a:rPr lang="fr-FR" baseline="0" dirty="0" err="1" smtClean="0"/>
              <a:t>photoassimilates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then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as </a:t>
            </a:r>
            <a:r>
              <a:rPr lang="fr-FR" baseline="0" dirty="0" err="1" smtClean="0"/>
              <a:t>substrate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soil</a:t>
            </a:r>
            <a:r>
              <a:rPr lang="fr-FR" baseline="0" dirty="0" smtClean="0"/>
              <a:t> respiration, the temporal variation of the </a:t>
            </a:r>
            <a:r>
              <a:rPr lang="fr-FR" baseline="0" dirty="0" err="1" smtClean="0"/>
              <a:t>isotopic</a:t>
            </a:r>
            <a:r>
              <a:rPr lang="fr-FR" baseline="0" dirty="0" smtClean="0"/>
              <a:t> composition of </a:t>
            </a:r>
            <a:r>
              <a:rPr lang="fr-FR" baseline="0" dirty="0" err="1" smtClean="0"/>
              <a:t>soil</a:t>
            </a:r>
            <a:r>
              <a:rPr lang="fr-FR" baseline="0" dirty="0" smtClean="0"/>
              <a:t> respiration </a:t>
            </a:r>
            <a:r>
              <a:rPr lang="fr-FR" baseline="0" dirty="0" err="1" smtClean="0"/>
              <a:t>may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give</a:t>
            </a:r>
            <a:r>
              <a:rPr lang="fr-FR" baseline="0" dirty="0" smtClean="0"/>
              <a:t> information about the transfert time of </a:t>
            </a:r>
            <a:r>
              <a:rPr lang="fr-FR" baseline="0" dirty="0" err="1" smtClean="0"/>
              <a:t>photoassimilats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Another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interesting</a:t>
            </a:r>
            <a:r>
              <a:rPr lang="fr-FR" baseline="0" dirty="0" smtClean="0"/>
              <a:t> point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isotopic</a:t>
            </a:r>
            <a:r>
              <a:rPr lang="fr-FR" baseline="0" dirty="0" smtClean="0"/>
              <a:t> composition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autotrophic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heterotrophic</a:t>
            </a:r>
            <a:r>
              <a:rPr lang="fr-FR" baseline="0" dirty="0" smtClean="0"/>
              <a:t> sources </a:t>
            </a:r>
            <a:r>
              <a:rPr lang="fr-FR" baseline="0" dirty="0" err="1" smtClean="0"/>
              <a:t>may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differ</a:t>
            </a:r>
            <a:r>
              <a:rPr lang="fr-FR" baseline="0" dirty="0" smtClean="0"/>
              <a:t>…if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the case, the </a:t>
            </a:r>
            <a:r>
              <a:rPr lang="fr-FR" baseline="0" dirty="0" err="1" smtClean="0"/>
              <a:t>isotopic</a:t>
            </a:r>
            <a:r>
              <a:rPr lang="fr-FR" baseline="0" dirty="0" smtClean="0"/>
              <a:t> composition of </a:t>
            </a:r>
            <a:r>
              <a:rPr lang="fr-FR" baseline="0" dirty="0" err="1" smtClean="0"/>
              <a:t>soil</a:t>
            </a:r>
            <a:r>
              <a:rPr lang="fr-FR" baseline="0" dirty="0" smtClean="0"/>
              <a:t> respiration </a:t>
            </a:r>
            <a:r>
              <a:rPr lang="fr-FR" baseline="0" dirty="0" err="1" smtClean="0"/>
              <a:t>may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give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additionnal</a:t>
            </a:r>
            <a:r>
              <a:rPr lang="fr-FR" baseline="0" dirty="0" smtClean="0"/>
              <a:t> information about the sources </a:t>
            </a:r>
            <a:r>
              <a:rPr lang="fr-FR" baseline="0" dirty="0" err="1" smtClean="0"/>
              <a:t>involved</a:t>
            </a:r>
            <a:r>
              <a:rPr lang="fr-FR" baseline="0" dirty="0" smtClean="0"/>
              <a:t>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6FFB-C63F-4F43-964E-F2EE5072CCED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9D6CB-CC94-4016-9336-4555B5C4C111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6FFB-C63F-4F43-964E-F2EE5072CCED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6FFB-C63F-4F43-964E-F2EE5072CCED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Here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experimental</a:t>
            </a:r>
            <a:r>
              <a:rPr lang="fr-FR" dirty="0" smtClean="0"/>
              <a:t> </a:t>
            </a:r>
            <a:r>
              <a:rPr lang="fr-FR" dirty="0" err="1" smtClean="0"/>
              <a:t>device</a:t>
            </a:r>
            <a:r>
              <a:rPr lang="fr-FR" dirty="0" smtClean="0"/>
              <a:t>,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inserted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several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depths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soil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series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sensors</a:t>
            </a:r>
            <a:r>
              <a:rPr lang="fr-FR" baseline="0" dirty="0" smtClean="0"/>
              <a:t>: CO2 probes to </a:t>
            </a:r>
            <a:r>
              <a:rPr lang="fr-FR" baseline="0" dirty="0" err="1" smtClean="0"/>
              <a:t>measure</a:t>
            </a:r>
            <a:r>
              <a:rPr lang="fr-FR" baseline="0" dirty="0" smtClean="0"/>
              <a:t> the vertical profile of CO2 concentration,  </a:t>
            </a:r>
            <a:r>
              <a:rPr lang="fr-FR" baseline="0" dirty="0" err="1" smtClean="0"/>
              <a:t>Temperature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Soil</a:t>
            </a:r>
            <a:r>
              <a:rPr lang="fr-FR" baseline="0" dirty="0" smtClean="0"/>
              <a:t> water content probe to </a:t>
            </a:r>
            <a:r>
              <a:rPr lang="fr-FR" baseline="0" dirty="0" err="1" smtClean="0"/>
              <a:t>measure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respectively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temperature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soil</a:t>
            </a:r>
            <a:r>
              <a:rPr lang="fr-FR" baseline="0" dirty="0" smtClean="0"/>
              <a:t> water content profile and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series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porous</a:t>
            </a:r>
            <a:r>
              <a:rPr lang="fr-FR" baseline="0" dirty="0" smtClean="0"/>
              <a:t> tubes </a:t>
            </a:r>
            <a:r>
              <a:rPr lang="fr-FR" baseline="0" dirty="0" err="1" smtClean="0"/>
              <a:t>connected</a:t>
            </a:r>
            <a:r>
              <a:rPr lang="fr-FR" baseline="0" dirty="0" smtClean="0"/>
              <a:t> to a </a:t>
            </a:r>
            <a:r>
              <a:rPr lang="fr-FR" baseline="0" dirty="0" err="1" smtClean="0"/>
              <a:t>specific</a:t>
            </a:r>
            <a:r>
              <a:rPr lang="fr-FR" baseline="0" dirty="0" smtClean="0"/>
              <a:t> gaz analyseur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differentiates</a:t>
            </a:r>
            <a:r>
              <a:rPr lang="fr-FR" baseline="0" dirty="0" smtClean="0"/>
              <a:t> the 13CO2 and 12CO2 </a:t>
            </a:r>
            <a:r>
              <a:rPr lang="fr-FR" baseline="0" dirty="0" err="1" smtClean="0"/>
              <a:t>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a </a:t>
            </a:r>
            <a:r>
              <a:rPr lang="fr-FR" baseline="0" dirty="0" err="1" smtClean="0"/>
              <a:t>measurement</a:t>
            </a:r>
            <a:r>
              <a:rPr lang="fr-FR" baseline="0" dirty="0" smtClean="0"/>
              <a:t> of the vertical profile of </a:t>
            </a:r>
            <a:r>
              <a:rPr lang="fr-FR" baseline="0" dirty="0" err="1" smtClean="0"/>
              <a:t>isotopic</a:t>
            </a:r>
            <a:r>
              <a:rPr lang="fr-FR" baseline="0" dirty="0" smtClean="0"/>
              <a:t> signature of CO2 profile. In addition to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soil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measurements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measure</a:t>
            </a:r>
            <a:r>
              <a:rPr lang="fr-FR" baseline="0" dirty="0" smtClean="0"/>
              <a:t> the surface CO2 fluxes and </a:t>
            </a:r>
            <a:r>
              <a:rPr lang="fr-FR" baseline="0" dirty="0" err="1" smtClean="0"/>
              <a:t>its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isotopic</a:t>
            </a:r>
            <a:r>
              <a:rPr lang="fr-FR" baseline="0" dirty="0" smtClean="0"/>
              <a:t> signature.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6FFB-C63F-4F43-964E-F2EE5072CCED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Here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experimental</a:t>
            </a:r>
            <a:r>
              <a:rPr lang="fr-FR" dirty="0" smtClean="0"/>
              <a:t> </a:t>
            </a:r>
            <a:r>
              <a:rPr lang="fr-FR" dirty="0" err="1" smtClean="0"/>
              <a:t>device</a:t>
            </a:r>
            <a:r>
              <a:rPr lang="fr-FR" dirty="0" smtClean="0"/>
              <a:t>,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inserted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several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depths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soil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series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sensors</a:t>
            </a:r>
            <a:r>
              <a:rPr lang="fr-FR" baseline="0" dirty="0" smtClean="0"/>
              <a:t>: CO2 probes to </a:t>
            </a:r>
            <a:r>
              <a:rPr lang="fr-FR" baseline="0" dirty="0" err="1" smtClean="0"/>
              <a:t>measure</a:t>
            </a:r>
            <a:r>
              <a:rPr lang="fr-FR" baseline="0" dirty="0" smtClean="0"/>
              <a:t> the vertical profile of CO2 concentration,  </a:t>
            </a:r>
            <a:r>
              <a:rPr lang="fr-FR" baseline="0" dirty="0" err="1" smtClean="0"/>
              <a:t>Temperature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Soil</a:t>
            </a:r>
            <a:r>
              <a:rPr lang="fr-FR" baseline="0" dirty="0" smtClean="0"/>
              <a:t> water content probe to </a:t>
            </a:r>
            <a:r>
              <a:rPr lang="fr-FR" baseline="0" dirty="0" err="1" smtClean="0"/>
              <a:t>measure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respectively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temperature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soil</a:t>
            </a:r>
            <a:r>
              <a:rPr lang="fr-FR" baseline="0" dirty="0" smtClean="0"/>
              <a:t> water content profile and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series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porous</a:t>
            </a:r>
            <a:r>
              <a:rPr lang="fr-FR" baseline="0" dirty="0" smtClean="0"/>
              <a:t> tubes </a:t>
            </a:r>
            <a:r>
              <a:rPr lang="fr-FR" baseline="0" dirty="0" err="1" smtClean="0"/>
              <a:t>connected</a:t>
            </a:r>
            <a:r>
              <a:rPr lang="fr-FR" baseline="0" dirty="0" smtClean="0"/>
              <a:t> to a </a:t>
            </a:r>
            <a:r>
              <a:rPr lang="fr-FR" baseline="0" dirty="0" err="1" smtClean="0"/>
              <a:t>specific</a:t>
            </a:r>
            <a:r>
              <a:rPr lang="fr-FR" baseline="0" dirty="0" smtClean="0"/>
              <a:t> gaz analyseur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differentiates</a:t>
            </a:r>
            <a:r>
              <a:rPr lang="fr-FR" baseline="0" dirty="0" smtClean="0"/>
              <a:t> the 13CO2 and 12CO2 </a:t>
            </a:r>
            <a:r>
              <a:rPr lang="fr-FR" baseline="0" dirty="0" err="1" smtClean="0"/>
              <a:t>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a </a:t>
            </a:r>
            <a:r>
              <a:rPr lang="fr-FR" baseline="0" dirty="0" err="1" smtClean="0"/>
              <a:t>measurement</a:t>
            </a:r>
            <a:r>
              <a:rPr lang="fr-FR" baseline="0" dirty="0" smtClean="0"/>
              <a:t> of the vertical profile of </a:t>
            </a:r>
            <a:r>
              <a:rPr lang="fr-FR" baseline="0" dirty="0" err="1" smtClean="0"/>
              <a:t>isotopic</a:t>
            </a:r>
            <a:r>
              <a:rPr lang="fr-FR" baseline="0" dirty="0" smtClean="0"/>
              <a:t> signature of CO2 profile. In addition to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soil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measurements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measure</a:t>
            </a:r>
            <a:r>
              <a:rPr lang="fr-FR" baseline="0" dirty="0" smtClean="0"/>
              <a:t> the surface CO2 fluxes and </a:t>
            </a:r>
            <a:r>
              <a:rPr lang="fr-FR" baseline="0" dirty="0" err="1" smtClean="0"/>
              <a:t>its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isotopic</a:t>
            </a:r>
            <a:r>
              <a:rPr lang="fr-FR" baseline="0" dirty="0" smtClean="0"/>
              <a:t> signature.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6FFB-C63F-4F43-964E-F2EE5072CCED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6FFB-C63F-4F43-964E-F2EE5072CCED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6FFB-C63F-4F43-964E-F2EE5072CCED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D2FF-ACF3-40F1-A661-23CBFE5AB667}" type="datetime1">
              <a:rPr lang="fr-FR" smtClean="0"/>
              <a:t>15/04/2015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EGU 2015, Vienna 16 April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B83A-8237-4FFD-ACFC-AE8853DDF9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3204-B5A6-4302-A2DB-D4A028B9159D}" type="datetime1">
              <a:rPr lang="fr-FR" smtClean="0"/>
              <a:t>15/04/2015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EGU 2015, Vienna 16 April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B83A-8237-4FFD-ACFC-AE8853DDF9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7B3A-BF64-432F-BCC6-39B5FC95D8CB}" type="datetime1">
              <a:rPr lang="fr-FR" smtClean="0"/>
              <a:t>15/04/2015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EGU 2015, Vienna 16 April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B83A-8237-4FFD-ACFC-AE8853DDF9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BF6B-38E9-40D3-8000-178FCE38F00E}" type="datetime1">
              <a:rPr lang="fr-FR" smtClean="0"/>
              <a:t>15/04/2015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EGU 2015, Vienna 16 April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E50-C0FA-455E-9CC0-05B995D4706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6CCC-2057-4525-9CFB-D6E0206681AD}" type="datetime1">
              <a:rPr lang="fr-FR" smtClean="0"/>
              <a:t>15/04/2015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EGU 2015, Vienna 16 April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E50-C0FA-455E-9CC0-05B995D4706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541A-B83B-4BEC-A502-503B397878BE}" type="datetime1">
              <a:rPr lang="fr-FR" smtClean="0"/>
              <a:t>15/04/2015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EGU 2015, Vienna 16 April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E50-C0FA-455E-9CC0-05B995D4706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491A-C0ED-4CA0-95F0-B90AC323F7B2}" type="datetime1">
              <a:rPr lang="fr-FR" smtClean="0"/>
              <a:t>15/04/2015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EGU 2015, Vienna 16 April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E50-C0FA-455E-9CC0-05B995D4706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BBD80-BB84-461D-977D-4D159E73DF25}" type="datetime1">
              <a:rPr lang="fr-FR" smtClean="0"/>
              <a:t>15/04/2015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EGU 2015, Vienna 16 April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E50-C0FA-455E-9CC0-05B995D4706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BEF2-9D35-4504-8A24-1D682EA0D648}" type="datetime1">
              <a:rPr lang="fr-FR" smtClean="0"/>
              <a:t>15/04/2015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EGU 2015, Vienna 16 April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E50-C0FA-455E-9CC0-05B995D4706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52AB-AE60-45F6-91EA-76850903578A}" type="datetime1">
              <a:rPr lang="fr-FR" smtClean="0"/>
              <a:t>15/04/2015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EGU 2015, Vienna 16 April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E50-C0FA-455E-9CC0-05B995D4706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FC31-A033-40F0-A948-A2E2DB606542}" type="datetime1">
              <a:rPr lang="fr-FR" smtClean="0"/>
              <a:t>15/04/2015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EGU 2015, Vienna 16 April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E50-C0FA-455E-9CC0-05B995D4706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EGU 2015, Vienna 16 April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B83A-8237-4FFD-ACFC-AE8853DDF93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70F7-6B28-41A9-AC9C-5F650180A404}" type="datetime1">
              <a:rPr lang="fr-FR" smtClean="0"/>
              <a:t>15/04/2015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EGU 2015, Vienna 16 April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E50-C0FA-455E-9CC0-05B995D4706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E7EE-E223-4E6A-8477-F1A4ABD6B54B}" type="datetime1">
              <a:rPr lang="fr-FR" smtClean="0"/>
              <a:t>15/04/2015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EGU 2015, Vienna 16 April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E50-C0FA-455E-9CC0-05B995D4706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79AD5-80EA-485F-A9D6-8429A09E8815}" type="datetime1">
              <a:rPr lang="fr-FR" smtClean="0"/>
              <a:t>15/04/2015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EGU 2015, Vienna 16 April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E50-C0FA-455E-9CC0-05B995D4706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990E-088B-4747-A5A6-6B0CAF7F04E2}" type="datetime1">
              <a:rPr lang="fr-FR" smtClean="0"/>
              <a:t>15/04/2015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EGU 2015, Vienna 16 April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B83A-8237-4FFD-ACFC-AE8853DDF9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6A71-C549-4398-A42A-BB17362EC321}" type="datetime1">
              <a:rPr lang="fr-FR" smtClean="0"/>
              <a:t>15/04/2015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EGU 2015, Vienna 16 April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B83A-8237-4FFD-ACFC-AE8853DDF9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F609-F42F-42EA-8005-F137DD50E305}" type="datetime1">
              <a:rPr lang="fr-FR" smtClean="0"/>
              <a:t>15/04/2015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EGU 2015, Vienna 16 April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B83A-8237-4FFD-ACFC-AE8853DDF9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396B-CEC6-43E0-99BE-72A5194E9235}" type="datetime1">
              <a:rPr lang="fr-FR" smtClean="0"/>
              <a:t>15/04/2015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EGU 2015, Vienna 16 April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B83A-8237-4FFD-ACFC-AE8853DDF9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4036-3BFA-4EC9-9500-2DBAA377E7AC}" type="datetime1">
              <a:rPr lang="fr-FR" smtClean="0"/>
              <a:t>15/04/2015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EGU 2015, Vienna 16 April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B83A-8237-4FFD-ACFC-AE8853DDF9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6F52-6910-4F7E-A5AB-7EBAFB7B0600}" type="datetime1">
              <a:rPr lang="fr-FR" smtClean="0"/>
              <a:t>15/04/2015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EGU 2015, Vienna 16 April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B83A-8237-4FFD-ACFC-AE8853DDF9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6E33-FA0B-4E12-90DF-39C649D5EC27}" type="datetime1">
              <a:rPr lang="fr-FR" smtClean="0"/>
              <a:t>15/04/2015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EGU 2015, Vienna 16 April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B83A-8237-4FFD-ACFC-AE8853DDF9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AD552-B923-43F0-9B10-7DF1099112DF}" type="datetime1">
              <a:rPr lang="fr-FR" smtClean="0"/>
              <a:t>15/04/2015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EGU 2015, Vienna 16 April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2B83A-8237-4FFD-ACFC-AE8853DDF9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F4AA1-017C-4F54-9E29-AA808CA1CFCC}" type="datetime1">
              <a:rPr lang="fr-FR" smtClean="0"/>
              <a:t>15/04/2015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EGU 2015, Vienna 16 April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04E50-C0FA-455E-9CC0-05B995D4706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6.jpeg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539552" y="1052736"/>
            <a:ext cx="7920880" cy="367240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tabLst>
                <a:tab pos="2333625" algn="l"/>
              </a:tabLst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MEASURING AND MODELING SOIL INTRA-DAY VARIABILITY OF THE </a:t>
            </a:r>
            <a:r>
              <a:rPr lang="en-US" sz="4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13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CO</a:t>
            </a:r>
            <a:r>
              <a:rPr lang="en-US" sz="40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&amp; </a:t>
            </a:r>
            <a:r>
              <a:rPr lang="en-US" sz="4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12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CO</a:t>
            </a:r>
            <a:r>
              <a:rPr lang="en-US" sz="40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PRODUCTION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IN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A SCOTS PINE FOREST</a:t>
            </a:r>
            <a:endParaRPr kumimoji="0" lang="en-US" sz="28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Picture 13" descr="Freibur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7905"/>
            <a:ext cx="2204276" cy="76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0" y="472514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Longdoz</a:t>
            </a:r>
            <a:r>
              <a:rPr lang="fr-FR" sz="2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Bernard</a:t>
            </a:r>
            <a:r>
              <a:rPr lang="fr-FR" sz="2400" b="1" u="sng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FR" sz="2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Goffin</a:t>
            </a:r>
            <a:r>
              <a:rPr lang="fr-FR" sz="2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S., </a:t>
            </a:r>
            <a:r>
              <a:rPr lang="fr-FR" sz="2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Parent F., Plain C., </a:t>
            </a:r>
            <a:r>
              <a:rPr lang="fr-FR" sz="2400" b="1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Epron</a:t>
            </a:r>
            <a:r>
              <a:rPr lang="fr-FR" sz="2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D., </a:t>
            </a:r>
            <a:r>
              <a:rPr lang="fr-FR" sz="2400" b="1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Wylock</a:t>
            </a:r>
            <a:r>
              <a:rPr lang="fr-FR" sz="2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C., Haut B., </a:t>
            </a:r>
            <a:r>
              <a:rPr lang="fr-FR" sz="2400" b="1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Maier</a:t>
            </a:r>
            <a:r>
              <a:rPr lang="fr-FR" sz="2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M., </a:t>
            </a:r>
            <a:r>
              <a:rPr lang="fr-FR" sz="2400" b="1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Schack</a:t>
            </a:r>
            <a:r>
              <a:rPr lang="fr-FR" sz="2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-Kirchner H., </a:t>
            </a:r>
            <a:r>
              <a:rPr lang="fr-FR" sz="2400" b="1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Aubinet</a:t>
            </a:r>
            <a:r>
              <a:rPr lang="fr-FR" sz="2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M., </a:t>
            </a:r>
          </a:p>
        </p:txBody>
      </p:sp>
      <p:pic>
        <p:nvPicPr>
          <p:cNvPr id="13" name="Image 151" descr="Accue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0"/>
            <a:ext cx="1981200" cy="69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82" descr="Gembloux Agro-Bio Te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882667" cy="8533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5" name="Picture 187" descr="INRA - Centres Inr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0"/>
            <a:ext cx="2232248" cy="72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89" descr="searc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34100" y="6141720"/>
            <a:ext cx="3009900" cy="71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:\Users\Goffin Stephanie\Pictures\Hartheim\Hartheim Unterwuchs  7.8.2006  5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12" y="1268760"/>
            <a:ext cx="1945208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15"/>
          <p:cNvGrpSpPr>
            <a:grpSpLocks/>
          </p:cNvGrpSpPr>
          <p:nvPr/>
        </p:nvGrpSpPr>
        <p:grpSpPr bwMode="auto">
          <a:xfrm>
            <a:off x="6444208" y="1196752"/>
            <a:ext cx="2520404" cy="1872208"/>
            <a:chOff x="6108346" y="1258878"/>
            <a:chExt cx="3035654" cy="2530162"/>
          </a:xfrm>
        </p:grpSpPr>
        <p:grpSp>
          <p:nvGrpSpPr>
            <p:cNvPr id="3" name="Groupe 29"/>
            <p:cNvGrpSpPr>
              <a:grpSpLocks/>
            </p:cNvGrpSpPr>
            <p:nvPr/>
          </p:nvGrpSpPr>
          <p:grpSpPr bwMode="auto">
            <a:xfrm>
              <a:off x="6228184" y="1340768"/>
              <a:ext cx="2915816" cy="2448272"/>
              <a:chOff x="5724128" y="3645024"/>
              <a:chExt cx="3215205" cy="3024336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24128" y="3645024"/>
                <a:ext cx="3215205" cy="3024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Ellipse 25"/>
              <p:cNvSpPr/>
              <p:nvPr/>
            </p:nvSpPr>
            <p:spPr>
              <a:xfrm flipH="1">
                <a:off x="7020234" y="5588997"/>
                <a:ext cx="46073" cy="4668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sp>
          <p:nvSpPr>
            <p:cNvPr id="24" name="ZoneTexte 30"/>
            <p:cNvSpPr txBox="1">
              <a:spLocks noChangeArrowheads="1"/>
            </p:cNvSpPr>
            <p:nvPr/>
          </p:nvSpPr>
          <p:spPr bwMode="auto">
            <a:xfrm>
              <a:off x="6108346" y="1258878"/>
              <a:ext cx="20882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(47°56’N-7°36’E)</a:t>
              </a:r>
              <a:endParaRPr lang="fr-FR" b="1">
                <a:latin typeface="Calibri" pitchFamily="34" charset="0"/>
              </a:endParaRPr>
            </a:p>
          </p:txBody>
        </p:sp>
      </p:grpSp>
      <p:grpSp>
        <p:nvGrpSpPr>
          <p:cNvPr id="5" name="Groupe 16"/>
          <p:cNvGrpSpPr>
            <a:grpSpLocks/>
          </p:cNvGrpSpPr>
          <p:nvPr/>
        </p:nvGrpSpPr>
        <p:grpSpPr bwMode="auto">
          <a:xfrm>
            <a:off x="35496" y="3717032"/>
            <a:ext cx="2016224" cy="2636912"/>
            <a:chOff x="6660232" y="3573016"/>
            <a:chExt cx="2016224" cy="3140968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60232" y="3573016"/>
              <a:ext cx="2016224" cy="3140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ZoneTexte 11"/>
            <p:cNvSpPr txBox="1">
              <a:spLocks noChangeArrowheads="1"/>
            </p:cNvSpPr>
            <p:nvPr/>
          </p:nvSpPr>
          <p:spPr bwMode="auto">
            <a:xfrm>
              <a:off x="7524328" y="4005064"/>
              <a:ext cx="504056" cy="439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 dirty="0">
                  <a:solidFill>
                    <a:srgbClr val="FFFF00"/>
                  </a:solidFill>
                  <a:latin typeface="Calibri" pitchFamily="34" charset="0"/>
                </a:rPr>
                <a:t>Ah</a:t>
              </a:r>
            </a:p>
          </p:txBody>
        </p:sp>
        <p:sp>
          <p:nvSpPr>
            <p:cNvPr id="31" name="ZoneTexte 13"/>
            <p:cNvSpPr txBox="1">
              <a:spLocks noChangeArrowheads="1"/>
            </p:cNvSpPr>
            <p:nvPr/>
          </p:nvSpPr>
          <p:spPr bwMode="auto">
            <a:xfrm>
              <a:off x="7524328" y="4581128"/>
              <a:ext cx="648072" cy="439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 dirty="0" err="1">
                  <a:solidFill>
                    <a:srgbClr val="FFFF00"/>
                  </a:solidFill>
                  <a:latin typeface="Calibri" pitchFamily="34" charset="0"/>
                </a:rPr>
                <a:t>AhC</a:t>
              </a:r>
              <a:endParaRPr lang="fr-FR" b="1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32" name="Rectangle 14"/>
            <p:cNvSpPr>
              <a:spLocks noChangeArrowheads="1"/>
            </p:cNvSpPr>
            <p:nvPr/>
          </p:nvSpPr>
          <p:spPr bwMode="auto">
            <a:xfrm>
              <a:off x="7524328" y="5373216"/>
              <a:ext cx="306494" cy="439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FFFF00"/>
                  </a:solidFill>
                  <a:latin typeface="Calibri" pitchFamily="34" charset="0"/>
                </a:rPr>
                <a:t>C</a:t>
              </a:r>
            </a:p>
          </p:txBody>
        </p:sp>
      </p:grpSp>
      <p:grpSp>
        <p:nvGrpSpPr>
          <p:cNvPr id="7" name="Groupe 25"/>
          <p:cNvGrpSpPr>
            <a:grpSpLocks/>
          </p:cNvGrpSpPr>
          <p:nvPr/>
        </p:nvGrpSpPr>
        <p:grpSpPr bwMode="auto">
          <a:xfrm>
            <a:off x="6516214" y="3140968"/>
            <a:ext cx="2375546" cy="3307144"/>
            <a:chOff x="4811460" y="2996952"/>
            <a:chExt cx="2568852" cy="3461385"/>
          </a:xfrm>
        </p:grpSpPr>
        <p:pic>
          <p:nvPicPr>
            <p:cNvPr id="34" name="Picture 1" descr="C:\Users\Goffin Stephanie\Pictures\Hartheim\Hartheim Turm DS mit Schnee  6.3.2006  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11460" y="2996952"/>
              <a:ext cx="2568850" cy="28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ZoneTexte 34"/>
            <p:cNvSpPr txBox="1"/>
            <p:nvPr/>
          </p:nvSpPr>
          <p:spPr>
            <a:xfrm>
              <a:off x="4811462" y="4428913"/>
              <a:ext cx="2568850" cy="202942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Eddy Covariance </a:t>
              </a:r>
              <a:r>
                <a:rPr lang="fr-FR" sz="24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tower</a:t>
              </a:r>
              <a:endParaRPr lang="fr-FR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Meteorological</a:t>
              </a:r>
              <a:r>
                <a:rPr lang="fr-FR" sz="2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station </a:t>
              </a:r>
            </a:p>
          </p:txBody>
        </p:sp>
        <p:pic>
          <p:nvPicPr>
            <p:cNvPr id="36" name="Picture 1"/>
            <p:cNvPicPr>
              <a:picLocks noChangeAspect="1" noChangeArrowheads="1"/>
            </p:cNvPicPr>
            <p:nvPr/>
          </p:nvPicPr>
          <p:blipFill>
            <a:blip r:embed="rId7" cstate="print"/>
            <a:srcRect l="55107" b="64999"/>
            <a:stretch>
              <a:fillRect/>
            </a:stretch>
          </p:blipFill>
          <p:spPr bwMode="auto">
            <a:xfrm>
              <a:off x="6228059" y="2996952"/>
              <a:ext cx="115225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ZoneTexte 37"/>
          <p:cNvSpPr txBox="1"/>
          <p:nvPr/>
        </p:nvSpPr>
        <p:spPr>
          <a:xfrm>
            <a:off x="2123728" y="119675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chemeClr val="bg1">
                    <a:lumMod val="75000"/>
                  </a:schemeClr>
                </a:solidFill>
              </a:rPr>
              <a:t>Hartheim</a:t>
            </a:r>
            <a:r>
              <a:rPr lang="fr-FR" sz="2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FR" sz="2800" b="1" dirty="0" err="1" smtClean="0">
                <a:solidFill>
                  <a:schemeClr val="bg1">
                    <a:lumMod val="75000"/>
                  </a:schemeClr>
                </a:solidFill>
              </a:rPr>
              <a:t>experimental</a:t>
            </a:r>
            <a:r>
              <a:rPr lang="fr-FR" sz="2800" b="1" dirty="0" smtClean="0">
                <a:solidFill>
                  <a:schemeClr val="bg1">
                    <a:lumMod val="75000"/>
                  </a:schemeClr>
                </a:solidFill>
              </a:rPr>
              <a:t> site</a:t>
            </a:r>
            <a:endParaRPr lang="fr-FR" sz="2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8" name="Groupe 45"/>
          <p:cNvGrpSpPr/>
          <p:nvPr/>
        </p:nvGrpSpPr>
        <p:grpSpPr>
          <a:xfrm>
            <a:off x="2339752" y="1844824"/>
            <a:ext cx="3816424" cy="2232248"/>
            <a:chOff x="2339752" y="2204864"/>
            <a:chExt cx="3816424" cy="2232248"/>
          </a:xfrm>
        </p:grpSpPr>
        <p:grpSp>
          <p:nvGrpSpPr>
            <p:cNvPr id="9" name="Groupe 44"/>
            <p:cNvGrpSpPr/>
            <p:nvPr/>
          </p:nvGrpSpPr>
          <p:grpSpPr>
            <a:xfrm>
              <a:off x="2339752" y="2348880"/>
              <a:ext cx="3744416" cy="1768262"/>
              <a:chOff x="2339752" y="2348880"/>
              <a:chExt cx="3744416" cy="1768262"/>
            </a:xfrm>
          </p:grpSpPr>
          <p:sp>
            <p:nvSpPr>
              <p:cNvPr id="39" name="ZoneTexte 38"/>
              <p:cNvSpPr txBox="1"/>
              <p:nvPr/>
            </p:nvSpPr>
            <p:spPr>
              <a:xfrm>
                <a:off x="2339752" y="2348880"/>
                <a:ext cx="37444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000" b="1" dirty="0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Slow </a:t>
                </a:r>
                <a:r>
                  <a:rPr lang="fr-FR" sz="2000" b="1" dirty="0" err="1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growing</a:t>
                </a:r>
                <a:r>
                  <a:rPr lang="fr-FR" sz="2000" b="1" dirty="0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46 </a:t>
                </a:r>
                <a:r>
                  <a:rPr lang="fr-FR" sz="2000" b="1" dirty="0" err="1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year</a:t>
                </a:r>
                <a:r>
                  <a:rPr lang="fr-FR" sz="2000" b="1" dirty="0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000" b="1" dirty="0" err="1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old</a:t>
                </a:r>
                <a:r>
                  <a:rPr lang="fr-FR" sz="2000" b="1" dirty="0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Scots Pine Forest (</a:t>
                </a:r>
                <a:r>
                  <a:rPr lang="fr-FR" sz="2000" b="1" dirty="0" err="1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Pinus</a:t>
                </a:r>
                <a:r>
                  <a:rPr lang="fr-FR" sz="2000" b="1" dirty="0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000" b="1" dirty="0" err="1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sylvestris</a:t>
                </a:r>
                <a:r>
                  <a:rPr lang="fr-FR" sz="2000" b="1" dirty="0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L.)</a:t>
                </a:r>
                <a:endParaRPr lang="fr-FR" sz="2000" b="1" dirty="0">
                  <a:solidFill>
                    <a:schemeClr val="bg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ZoneTexte 39"/>
              <p:cNvSpPr txBox="1"/>
              <p:nvPr/>
            </p:nvSpPr>
            <p:spPr>
              <a:xfrm>
                <a:off x="2339752" y="3172906"/>
                <a:ext cx="37444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000" b="1" dirty="0" err="1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Mean</a:t>
                </a:r>
                <a:r>
                  <a:rPr lang="fr-FR" sz="2000" b="1" dirty="0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000" b="1" dirty="0" err="1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annual</a:t>
                </a:r>
                <a:r>
                  <a:rPr lang="fr-FR" sz="2000" b="1" dirty="0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air </a:t>
                </a:r>
                <a:r>
                  <a:rPr lang="fr-FR" sz="2000" b="1" dirty="0" err="1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Temp</a:t>
                </a:r>
                <a:r>
                  <a:rPr lang="fr-FR" sz="2000" b="1" dirty="0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:10.3°C</a:t>
                </a:r>
                <a:endParaRPr lang="fr-FR" sz="2000" b="1" dirty="0">
                  <a:solidFill>
                    <a:schemeClr val="bg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2339752" y="3717032"/>
                <a:ext cx="37444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000" b="1" dirty="0" err="1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Mean</a:t>
                </a:r>
                <a:r>
                  <a:rPr lang="fr-FR" sz="2000" b="1" dirty="0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000" b="1" dirty="0" err="1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annual</a:t>
                </a:r>
                <a:r>
                  <a:rPr lang="fr-FR" sz="2000" b="1" dirty="0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000" b="1" dirty="0" err="1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precip</a:t>
                </a:r>
                <a:r>
                  <a:rPr lang="fr-FR" sz="2000" b="1" dirty="0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: 642 mm</a:t>
                </a:r>
                <a:endParaRPr lang="fr-FR" sz="2000" b="1" dirty="0">
                  <a:solidFill>
                    <a:schemeClr val="bg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2339752" y="2204864"/>
              <a:ext cx="3816424" cy="2232248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7" name="ZoneTexte 46"/>
          <p:cNvSpPr txBox="1"/>
          <p:nvPr/>
        </p:nvSpPr>
        <p:spPr>
          <a:xfrm>
            <a:off x="2555776" y="4437112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 err="1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Haplic</a:t>
            </a:r>
            <a:r>
              <a:rPr lang="fr-FR" sz="20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Regosol</a:t>
            </a:r>
            <a:r>
              <a:rPr lang="fr-FR" sz="20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000" b="1" dirty="0" err="1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calcaric</a:t>
            </a:r>
            <a:r>
              <a:rPr lang="fr-FR" sz="20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 err="1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humic</a:t>
            </a:r>
            <a:r>
              <a:rPr lang="fr-FR" sz="20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(FAO, 2006) </a:t>
            </a:r>
            <a:endParaRPr lang="fr-FR" sz="2000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2555776" y="5241394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Humus type is mull (1-3 cm thick)</a:t>
            </a:r>
            <a:endParaRPr lang="fr-FR" sz="2000" b="1" u="sng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339752" y="4221088"/>
            <a:ext cx="3816424" cy="20882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space réservé du contenu 2"/>
          <p:cNvSpPr txBox="1">
            <a:spLocks/>
          </p:cNvSpPr>
          <p:nvPr/>
        </p:nvSpPr>
        <p:spPr>
          <a:xfrm>
            <a:off x="0" y="332656"/>
            <a:ext cx="255577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sz="2800" b="1" i="1" u="sng" dirty="0" smtClean="0">
                <a:solidFill>
                  <a:schemeClr val="bg1">
                    <a:lumMod val="75000"/>
                  </a:schemeClr>
                </a:solidFill>
              </a:rPr>
              <a:t>Site Description</a:t>
            </a:r>
          </a:p>
        </p:txBody>
      </p:sp>
      <p:sp>
        <p:nvSpPr>
          <p:cNvPr id="43" name="Espace réservé du numéro de diapositive 4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372B83A-8237-4FFD-ACFC-AE8853DDF935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1" name="Espace réservé du pied de page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EGU 2015, Vienna 16 April</a:t>
            </a:r>
            <a:endParaRPr lang="fr-FR" dirty="0"/>
          </a:p>
        </p:txBody>
      </p:sp>
      <p:sp>
        <p:nvSpPr>
          <p:cNvPr id="45" name="Espace réservé du contenu 2"/>
          <p:cNvSpPr txBox="1">
            <a:spLocks/>
          </p:cNvSpPr>
          <p:nvPr/>
        </p:nvSpPr>
        <p:spPr>
          <a:xfrm>
            <a:off x="0" y="0"/>
            <a:ext cx="3240360" cy="2606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Determine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Ps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</a:t>
            </a:r>
            <a:r>
              <a:rPr kumimoji="0" lang="en-US" sz="1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13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Ps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for ≠ layers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6" name="ZoneTexte 11"/>
          <p:cNvSpPr txBox="1">
            <a:spLocks noChangeArrowheads="1"/>
          </p:cNvSpPr>
          <p:nvPr/>
        </p:nvSpPr>
        <p:spPr bwMode="auto">
          <a:xfrm>
            <a:off x="1187624" y="3573016"/>
            <a:ext cx="432048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err="1" smtClean="0">
                <a:solidFill>
                  <a:srgbClr val="FFFF00"/>
                </a:solidFill>
                <a:latin typeface="Calibri" pitchFamily="34" charset="0"/>
              </a:rPr>
              <a:t>Ol</a:t>
            </a:r>
            <a:endParaRPr lang="fr-FR" b="1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/>
          <p:cNvGrpSpPr/>
          <p:nvPr/>
        </p:nvGrpSpPr>
        <p:grpSpPr>
          <a:xfrm>
            <a:off x="2123728" y="1556792"/>
            <a:ext cx="6264696" cy="4824536"/>
            <a:chOff x="2123728" y="1484784"/>
            <a:chExt cx="6264696" cy="4608512"/>
          </a:xfrm>
        </p:grpSpPr>
        <p:sp>
          <p:nvSpPr>
            <p:cNvPr id="21" name="Rectangle 20"/>
            <p:cNvSpPr/>
            <p:nvPr/>
          </p:nvSpPr>
          <p:spPr>
            <a:xfrm>
              <a:off x="2267744" y="1628800"/>
              <a:ext cx="6120680" cy="44644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" name="Picture 82"/>
            <p:cNvPicPr>
              <a:picLocks noChangeAspect="1" noChangeArrowheads="1"/>
            </p:cNvPicPr>
            <p:nvPr/>
          </p:nvPicPr>
          <p:blipFill>
            <a:blip r:embed="rId3" cstate="print"/>
            <a:srcRect l="7201" r="6851"/>
            <a:stretch>
              <a:fillRect/>
            </a:stretch>
          </p:blipFill>
          <p:spPr bwMode="auto">
            <a:xfrm>
              <a:off x="2123728" y="1484784"/>
              <a:ext cx="6264696" cy="4536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oupe 23"/>
          <p:cNvGrpSpPr/>
          <p:nvPr/>
        </p:nvGrpSpPr>
        <p:grpSpPr>
          <a:xfrm>
            <a:off x="7343800" y="0"/>
            <a:ext cx="1800200" cy="1484784"/>
            <a:chOff x="7020272" y="0"/>
            <a:chExt cx="1800200" cy="1484784"/>
          </a:xfrm>
        </p:grpSpPr>
        <p:sp>
          <p:nvSpPr>
            <p:cNvPr id="23" name="Rectangle 22"/>
            <p:cNvSpPr/>
            <p:nvPr/>
          </p:nvSpPr>
          <p:spPr>
            <a:xfrm>
              <a:off x="7020272" y="0"/>
              <a:ext cx="1800200" cy="14847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Picture 8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65142" y="44624"/>
              <a:ext cx="1755330" cy="1398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e 155"/>
          <p:cNvGrpSpPr>
            <a:grpSpLocks/>
          </p:cNvGrpSpPr>
          <p:nvPr/>
        </p:nvGrpSpPr>
        <p:grpSpPr bwMode="auto">
          <a:xfrm>
            <a:off x="107506" y="1700808"/>
            <a:ext cx="3114531" cy="4151090"/>
            <a:chOff x="13793890" y="5165081"/>
            <a:chExt cx="3704113" cy="4772275"/>
          </a:xfrm>
        </p:grpSpPr>
        <p:grpSp>
          <p:nvGrpSpPr>
            <p:cNvPr id="6" name="Groupe 129"/>
            <p:cNvGrpSpPr>
              <a:grpSpLocks/>
            </p:cNvGrpSpPr>
            <p:nvPr/>
          </p:nvGrpSpPr>
          <p:grpSpPr bwMode="auto">
            <a:xfrm>
              <a:off x="13793890" y="5382000"/>
              <a:ext cx="1884063" cy="4410884"/>
              <a:chOff x="14009912" y="5382000"/>
              <a:chExt cx="2041068" cy="4410884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5587101" y="7633771"/>
                <a:ext cx="463877" cy="21591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5587101" y="6625657"/>
                <a:ext cx="463879" cy="104304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5587101" y="5617542"/>
                <a:ext cx="463879" cy="104304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5587099" y="5384259"/>
                <a:ext cx="463878" cy="248351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pic>
            <p:nvPicPr>
              <p:cNvPr id="20" name="Picture 3" descr="C:\Users\Goffin Stephanie\Pictures\Hartheim\IMGP1845.JPG"/>
              <p:cNvPicPr preferRelativeResize="0">
                <a:picLocks noChangeArrowheads="1"/>
              </p:cNvPicPr>
              <p:nvPr/>
            </p:nvPicPr>
            <p:blipFill>
              <a:blip r:embed="rId5" cstate="print">
                <a:lum bright="10000"/>
              </a:blip>
              <a:srcRect l="8400" t="4546" r="7600"/>
              <a:stretch>
                <a:fillRect/>
              </a:stretch>
            </p:blipFill>
            <p:spPr bwMode="auto">
              <a:xfrm>
                <a:off x="14009912" y="5382000"/>
                <a:ext cx="1577187" cy="44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ZoneTexte 130"/>
            <p:cNvSpPr txBox="1">
              <a:spLocks noChangeArrowheads="1"/>
            </p:cNvSpPr>
            <p:nvPr/>
          </p:nvSpPr>
          <p:spPr bwMode="auto">
            <a:xfrm>
              <a:off x="15592311" y="5165081"/>
              <a:ext cx="864096" cy="353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 b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2.5cm</a:t>
              </a:r>
            </a:p>
          </p:txBody>
        </p:sp>
        <p:sp>
          <p:nvSpPr>
            <p:cNvPr id="8" name="ZoneTexte 132"/>
            <p:cNvSpPr txBox="1">
              <a:spLocks noChangeArrowheads="1"/>
            </p:cNvSpPr>
            <p:nvPr/>
          </p:nvSpPr>
          <p:spPr bwMode="auto">
            <a:xfrm>
              <a:off x="15592310" y="5400850"/>
              <a:ext cx="1905693" cy="353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400" b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0 cm</a:t>
              </a:r>
            </a:p>
          </p:txBody>
        </p:sp>
        <p:sp>
          <p:nvSpPr>
            <p:cNvPr id="9" name="ZoneTexte 133"/>
            <p:cNvSpPr txBox="1">
              <a:spLocks noChangeArrowheads="1"/>
            </p:cNvSpPr>
            <p:nvPr/>
          </p:nvSpPr>
          <p:spPr bwMode="auto">
            <a:xfrm>
              <a:off x="15592310" y="6480970"/>
              <a:ext cx="864096" cy="353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 b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-20 cm</a:t>
              </a:r>
            </a:p>
          </p:txBody>
        </p:sp>
        <p:sp>
          <p:nvSpPr>
            <p:cNvPr id="10" name="ZoneTexte 148"/>
            <p:cNvSpPr txBox="1">
              <a:spLocks noChangeArrowheads="1"/>
            </p:cNvSpPr>
            <p:nvPr/>
          </p:nvSpPr>
          <p:spPr bwMode="auto">
            <a:xfrm>
              <a:off x="15592310" y="7489082"/>
              <a:ext cx="864096" cy="353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 b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-40 cm</a:t>
              </a:r>
            </a:p>
          </p:txBody>
        </p:sp>
        <p:sp>
          <p:nvSpPr>
            <p:cNvPr id="11" name="ZoneTexte 149"/>
            <p:cNvSpPr txBox="1">
              <a:spLocks noChangeArrowheads="1"/>
            </p:cNvSpPr>
            <p:nvPr/>
          </p:nvSpPr>
          <p:spPr bwMode="auto">
            <a:xfrm>
              <a:off x="15592310" y="9583522"/>
              <a:ext cx="1278957" cy="353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400" b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-80 cm</a:t>
              </a:r>
            </a:p>
          </p:txBody>
        </p:sp>
        <p:sp>
          <p:nvSpPr>
            <p:cNvPr id="12" name="ZoneTexte 151"/>
            <p:cNvSpPr txBox="1">
              <a:spLocks noChangeArrowheads="1"/>
            </p:cNvSpPr>
            <p:nvPr/>
          </p:nvSpPr>
          <p:spPr bwMode="auto">
            <a:xfrm>
              <a:off x="15249753" y="5328843"/>
              <a:ext cx="1015809" cy="353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Ol</a:t>
              </a:r>
              <a:endParaRPr lang="fr-FR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ZoneTexte 152"/>
            <p:cNvSpPr txBox="1">
              <a:spLocks noChangeArrowheads="1"/>
            </p:cNvSpPr>
            <p:nvPr/>
          </p:nvSpPr>
          <p:spPr bwMode="auto">
            <a:xfrm>
              <a:off x="15164114" y="5813155"/>
              <a:ext cx="804983" cy="353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Ah</a:t>
              </a:r>
            </a:p>
          </p:txBody>
        </p:sp>
        <p:sp>
          <p:nvSpPr>
            <p:cNvPr id="14" name="ZoneTexte 153"/>
            <p:cNvSpPr txBox="1">
              <a:spLocks noChangeArrowheads="1"/>
            </p:cNvSpPr>
            <p:nvPr/>
          </p:nvSpPr>
          <p:spPr bwMode="auto">
            <a:xfrm>
              <a:off x="15180805" y="6965283"/>
              <a:ext cx="1267897" cy="353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AhC</a:t>
              </a:r>
              <a:endParaRPr lang="fr-FR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ZoneTexte 154"/>
            <p:cNvSpPr txBox="1">
              <a:spLocks noChangeArrowheads="1"/>
            </p:cNvSpPr>
            <p:nvPr/>
          </p:nvSpPr>
          <p:spPr bwMode="auto">
            <a:xfrm>
              <a:off x="15331540" y="8137155"/>
              <a:ext cx="4320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sp>
        <p:nvSpPr>
          <p:cNvPr id="27" name="Espace réservé du contenu 2"/>
          <p:cNvSpPr txBox="1">
            <a:spLocks/>
          </p:cNvSpPr>
          <p:nvPr/>
        </p:nvSpPr>
        <p:spPr>
          <a:xfrm>
            <a:off x="0" y="404664"/>
            <a:ext cx="3347864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sz="2800" b="1" i="1" u="sng" dirty="0" smtClean="0">
                <a:solidFill>
                  <a:schemeClr val="bg1">
                    <a:lumMod val="75000"/>
                  </a:schemeClr>
                </a:solidFill>
              </a:rPr>
              <a:t>Vertical Profile of Ps</a:t>
            </a:r>
          </a:p>
        </p:txBody>
      </p:sp>
      <p:sp>
        <p:nvSpPr>
          <p:cNvPr id="28" name="Espace réservé du numéro de diapositive 2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372B83A-8237-4FFD-ACFC-AE8853DDF935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EGU 2015, Vienna 16 April</a:t>
            </a:r>
            <a:endParaRPr lang="fr-FR"/>
          </a:p>
        </p:txBody>
      </p:sp>
      <p:sp>
        <p:nvSpPr>
          <p:cNvPr id="30" name="Espace réservé du contenu 2"/>
          <p:cNvSpPr txBox="1">
            <a:spLocks/>
          </p:cNvSpPr>
          <p:nvPr/>
        </p:nvSpPr>
        <p:spPr>
          <a:xfrm>
            <a:off x="0" y="0"/>
            <a:ext cx="3240360" cy="2606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Determine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Ps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</a:t>
            </a:r>
            <a:r>
              <a:rPr kumimoji="0" lang="en-US" sz="1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13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Ps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for ≠ layers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24744"/>
            <a:ext cx="8424936" cy="4122250"/>
          </a:xfrm>
          <a:prstGeom prst="rect">
            <a:avLst/>
          </a:prstGeom>
        </p:spPr>
      </p:pic>
      <p:sp>
        <p:nvSpPr>
          <p:cNvPr id="25" name="ZoneTexte 32"/>
          <p:cNvSpPr txBox="1">
            <a:spLocks noChangeArrowheads="1"/>
          </p:cNvSpPr>
          <p:nvPr/>
        </p:nvSpPr>
        <p:spPr bwMode="auto">
          <a:xfrm>
            <a:off x="0" y="5589240"/>
            <a:ext cx="8820472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Positively correlated to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LOCAL T°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Ah &amp;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AhC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Negatively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correlated to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u* in litter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layer ???</a:t>
            </a:r>
            <a:endParaRPr lang="en-US" sz="2400" baseline="30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ZoneTexte 32"/>
          <p:cNvSpPr txBox="1">
            <a:spLocks noChangeArrowheads="1"/>
          </p:cNvSpPr>
          <p:nvPr/>
        </p:nvSpPr>
        <p:spPr bwMode="auto">
          <a:xfrm>
            <a:off x="4067944" y="692696"/>
            <a:ext cx="5076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mean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diel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evolution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(µmol m</a:t>
            </a:r>
            <a:r>
              <a:rPr lang="en-US" sz="2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2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aseline="300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372B83A-8237-4FFD-ACFC-AE8853DDF935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179512" y="-27384"/>
            <a:ext cx="8964488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2"/>
            </a:pP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Factors affecting </a:t>
            </a:r>
            <a:r>
              <a:rPr lang="en-US" sz="3200" b="1" i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3200" b="1" baseline="300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3200" b="1" i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Ps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179512" y="548680"/>
            <a:ext cx="421196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sz="2400" b="1" i="1" u="sng" dirty="0" smtClean="0">
                <a:solidFill>
                  <a:schemeClr val="bg1">
                    <a:lumMod val="75000"/>
                  </a:schemeClr>
                </a:solidFill>
              </a:rPr>
              <a:t>Intra-day Ps variability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84168" y="18864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Goffin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et al. 2014)</a:t>
            </a:r>
            <a:endParaRPr lang="es-ES_tradnl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>
          <a:xfrm>
            <a:off x="3124200" y="6592267"/>
            <a:ext cx="2895600" cy="365125"/>
          </a:xfrm>
        </p:spPr>
        <p:txBody>
          <a:bodyPr/>
          <a:lstStyle/>
          <a:p>
            <a:r>
              <a:rPr lang="sv-SE" dirty="0" smtClean="0"/>
              <a:t>EGU 2015, Vienna 16 April</a:t>
            </a:r>
            <a:endParaRPr lang="fr-FR" dirty="0"/>
          </a:p>
        </p:txBody>
      </p:sp>
      <p:sp>
        <p:nvSpPr>
          <p:cNvPr id="14" name="ZoneTexte 32"/>
          <p:cNvSpPr txBox="1">
            <a:spLocks noChangeArrowheads="1"/>
          </p:cNvSpPr>
          <p:nvPr/>
        </p:nvSpPr>
        <p:spPr bwMode="auto">
          <a:xfrm>
            <a:off x="3851920" y="5157192"/>
            <a:ext cx="5076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Mean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diel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evolution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drivers</a:t>
            </a:r>
            <a:endParaRPr lang="en-US" sz="2400" baseline="300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32"/>
          <p:cNvSpPr txBox="1">
            <a:spLocks noChangeArrowheads="1"/>
          </p:cNvSpPr>
          <p:nvPr/>
        </p:nvSpPr>
        <p:spPr bwMode="auto">
          <a:xfrm>
            <a:off x="2483768" y="764704"/>
            <a:ext cx="6660232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u* is the driver of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advective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dipersive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fluxes !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➪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because of the total diffusive assumption   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43009" name="Object 1"/>
          <p:cNvGraphicFramePr>
            <a:graphicFrameLocks noChangeAspect="1"/>
          </p:cNvGraphicFramePr>
          <p:nvPr/>
        </p:nvGraphicFramePr>
        <p:xfrm>
          <a:off x="2057400" y="1938338"/>
          <a:ext cx="7113283" cy="626566"/>
        </p:xfrm>
        <a:graphic>
          <a:graphicData uri="http://schemas.openxmlformats.org/presentationml/2006/ole">
            <p:oleObj spid="_x0000_s68610" name="Équation" r:id="rId4" imgW="2730240" imgH="241200" progId="Equation.3">
              <p:embed/>
            </p:oleObj>
          </a:graphicData>
        </a:graphic>
      </p:graphicFrame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372B83A-8237-4FFD-ACFC-AE8853DDF935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35496" y="44624"/>
            <a:ext cx="2736304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lvl="0" indent="-182563">
              <a:spcBef>
                <a:spcPct val="20000"/>
              </a:spcBef>
              <a:buFont typeface="+mj-lt"/>
              <a:buAutoNum type="arabicPeriod" startAt="2"/>
            </a:pP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Factors affecting </a:t>
            </a:r>
            <a:r>
              <a:rPr lang="en-US" sz="1400" b="1" i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1400" b="1" baseline="300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1400" b="1" i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Ps</a:t>
            </a: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EGU 2015, Vienna 16 April</a:t>
            </a:r>
            <a:endParaRPr lang="fr-FR"/>
          </a:p>
        </p:txBody>
      </p:sp>
      <p:pic>
        <p:nvPicPr>
          <p:cNvPr id="14" name="Image 13" descr="Goffin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20688"/>
            <a:ext cx="2103120" cy="4084320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 flipV="1">
            <a:off x="7020272" y="2060848"/>
            <a:ext cx="1872208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4644008" y="260648"/>
            <a:ext cx="151216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Oh layer</a:t>
            </a:r>
            <a:endParaRPr lang="en-US" sz="2400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2267744" y="3284984"/>
          <a:ext cx="6584950" cy="593725"/>
        </p:xfrm>
        <a:graphic>
          <a:graphicData uri="http://schemas.openxmlformats.org/presentationml/2006/ole">
            <p:oleObj spid="_x0000_s68611" name="Équation" r:id="rId6" imgW="2527200" imgH="228600" progId="Equation.3">
              <p:embed/>
            </p:oleObj>
          </a:graphicData>
        </a:graphic>
      </p:graphicFrame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3157335" y="4509120"/>
          <a:ext cx="4830762" cy="625475"/>
        </p:xfrm>
        <a:graphic>
          <a:graphicData uri="http://schemas.openxmlformats.org/presentationml/2006/ole">
            <p:oleObj spid="_x0000_s68612" name="Équation" r:id="rId7" imgW="1854000" imgH="241200" progId="Equation.3">
              <p:embed/>
            </p:oleObj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2411760" y="4145304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⇒</a:t>
            </a:r>
            <a:endParaRPr lang="fr-FR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ZoneTexte 32"/>
          <p:cNvSpPr txBox="1">
            <a:spLocks noChangeArrowheads="1"/>
          </p:cNvSpPr>
          <p:nvPr/>
        </p:nvSpPr>
        <p:spPr bwMode="auto">
          <a:xfrm>
            <a:off x="2912041" y="5517232"/>
            <a:ext cx="2088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T° dependence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" name="ZoneTexte 32"/>
          <p:cNvSpPr txBox="1">
            <a:spLocks noChangeArrowheads="1"/>
          </p:cNvSpPr>
          <p:nvPr/>
        </p:nvSpPr>
        <p:spPr bwMode="auto">
          <a:xfrm>
            <a:off x="5580112" y="5517232"/>
            <a:ext cx="2088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dependence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 flipV="1">
            <a:off x="4788024" y="4941168"/>
            <a:ext cx="363815" cy="36004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4568225" y="5157192"/>
            <a:ext cx="363815" cy="360040"/>
          </a:xfrm>
          <a:prstGeom prst="line">
            <a:avLst/>
          </a:prstGeom>
          <a:ln w="38100"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6519991" y="4941168"/>
            <a:ext cx="363815" cy="36004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6300192" y="5157192"/>
            <a:ext cx="363815" cy="360040"/>
          </a:xfrm>
          <a:prstGeom prst="line">
            <a:avLst/>
          </a:prstGeom>
          <a:ln w="38100"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>
            <a:grpSpLocks noChangeAspect="1"/>
          </p:cNvGrpSpPr>
          <p:nvPr/>
        </p:nvGrpSpPr>
        <p:grpSpPr>
          <a:xfrm>
            <a:off x="0" y="3645024"/>
            <a:ext cx="4810135" cy="2951673"/>
            <a:chOff x="1907704" y="2276872"/>
            <a:chExt cx="6480720" cy="4032448"/>
          </a:xfrm>
        </p:grpSpPr>
        <p:sp>
          <p:nvSpPr>
            <p:cNvPr id="6" name="Rectangle 5"/>
            <p:cNvSpPr/>
            <p:nvPr/>
          </p:nvSpPr>
          <p:spPr>
            <a:xfrm>
              <a:off x="1907704" y="2420888"/>
              <a:ext cx="6480720" cy="3888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Picture 106"/>
            <p:cNvPicPr>
              <a:picLocks noChangeAspect="1" noChangeArrowheads="1"/>
            </p:cNvPicPr>
            <p:nvPr/>
          </p:nvPicPr>
          <p:blipFill>
            <a:blip r:embed="rId3" cstate="print"/>
            <a:srcRect l="6947" r="50874" b="49324"/>
            <a:stretch>
              <a:fillRect/>
            </a:stretch>
          </p:blipFill>
          <p:spPr bwMode="auto">
            <a:xfrm>
              <a:off x="2123728" y="2276872"/>
              <a:ext cx="6120680" cy="3982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ZoneTexte 7"/>
          <p:cNvSpPr txBox="1"/>
          <p:nvPr/>
        </p:nvSpPr>
        <p:spPr>
          <a:xfrm>
            <a:off x="107504" y="83671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Significant day to day variations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b="1" dirty="0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</a:t>
            </a:r>
            <a:r>
              <a:rPr lang="en-US" sz="2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of Ah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(&gt;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2.5‰)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004048" y="4005064"/>
            <a:ext cx="3780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Best explained by soil moisture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431032" y="1412776"/>
            <a:ext cx="8712968" cy="2304256"/>
            <a:chOff x="1187624" y="5157192"/>
            <a:chExt cx="6768752" cy="1296144"/>
          </a:xfrm>
        </p:grpSpPr>
        <p:grpSp>
          <p:nvGrpSpPr>
            <p:cNvPr id="22" name="Groupe 21"/>
            <p:cNvGrpSpPr/>
            <p:nvPr/>
          </p:nvGrpSpPr>
          <p:grpSpPr>
            <a:xfrm>
              <a:off x="1187624" y="5157192"/>
              <a:ext cx="6768752" cy="1296144"/>
              <a:chOff x="1115616" y="2132856"/>
              <a:chExt cx="6768752" cy="1296144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115616" y="2132856"/>
                <a:ext cx="6768752" cy="1296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21" name="Groupe 20"/>
              <p:cNvGrpSpPr/>
              <p:nvPr/>
            </p:nvGrpSpPr>
            <p:grpSpPr>
              <a:xfrm>
                <a:off x="1187625" y="2204864"/>
                <a:ext cx="6696743" cy="1152127"/>
                <a:chOff x="1115617" y="2420888"/>
                <a:chExt cx="6696743" cy="1152127"/>
              </a:xfrm>
            </p:grpSpPr>
            <p:pic>
              <p:nvPicPr>
                <p:cNvPr id="17" name="Picture 157"/>
                <p:cNvPicPr preferRelativeResize="0">
                  <a:picLocks noChangeArrowheads="1"/>
                </p:cNvPicPr>
                <p:nvPr/>
              </p:nvPicPr>
              <p:blipFill>
                <a:blip r:embed="rId4" cstate="print"/>
                <a:srcRect l="9973" t="52859" r="7051" b="6792"/>
                <a:stretch>
                  <a:fillRect/>
                </a:stretch>
              </p:blipFill>
              <p:spPr bwMode="auto">
                <a:xfrm>
                  <a:off x="1115617" y="2420888"/>
                  <a:ext cx="6696743" cy="11521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" name="Rectangle 18"/>
                <p:cNvSpPr/>
                <p:nvPr/>
              </p:nvSpPr>
              <p:spPr>
                <a:xfrm>
                  <a:off x="4644008" y="2924944"/>
                  <a:ext cx="216024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4644008" y="3212976"/>
                  <a:ext cx="1656184" cy="2244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FR" sz="1000" dirty="0" smtClean="0">
                      <a:solidFill>
                        <a:schemeClr val="tx1"/>
                      </a:solidFill>
                    </a:rPr>
                    <a:t>(SWC)</a:t>
                  </a:r>
                  <a:endParaRPr lang="fr-FR" sz="1000" dirty="0"/>
                </a:p>
              </p:txBody>
            </p:sp>
          </p:grpSp>
        </p:grpSp>
        <p:sp>
          <p:nvSpPr>
            <p:cNvPr id="25" name="Rectangle 24"/>
            <p:cNvSpPr/>
            <p:nvPr/>
          </p:nvSpPr>
          <p:spPr>
            <a:xfrm>
              <a:off x="4788024" y="5877272"/>
              <a:ext cx="216024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7" name="ZoneTexte 26"/>
          <p:cNvSpPr txBox="1">
            <a:spLocks noChangeAspect="1"/>
          </p:cNvSpPr>
          <p:nvPr/>
        </p:nvSpPr>
        <p:spPr>
          <a:xfrm>
            <a:off x="4716016" y="4869160"/>
            <a:ext cx="4427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SWC decrease ➩ enrichment</a:t>
            </a:r>
            <a:endParaRPr lang="en-US" sz="2200" dirty="0" smtClean="0">
              <a:solidFill>
                <a:schemeClr val="bg1"/>
              </a:solidFill>
            </a:endParaRP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Same impact as for photosynthesis discrimination !!!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B83A-8237-4FFD-ACFC-AE8853DDF935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31" name="Espace réservé du contenu 2"/>
          <p:cNvSpPr txBox="1">
            <a:spLocks/>
          </p:cNvSpPr>
          <p:nvPr/>
        </p:nvSpPr>
        <p:spPr>
          <a:xfrm>
            <a:off x="0" y="404664"/>
            <a:ext cx="421196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sz="2400" b="1" i="1" u="sng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Inter-day </a:t>
            </a:r>
            <a:r>
              <a:rPr lang="en-US" sz="2400" b="1" i="1" u="sng" dirty="0" smtClean="0">
                <a:solidFill>
                  <a:schemeClr val="bg1">
                    <a:lumMod val="75000"/>
                  </a:schemeClr>
                </a:solidFill>
                <a:latin typeface="Symbol" pitchFamily="18" charset="2"/>
                <a:cs typeface="Times New Roman" pitchFamily="18" charset="0"/>
              </a:rPr>
              <a:t></a:t>
            </a:r>
            <a:r>
              <a:rPr lang="en-US" sz="2400" b="1" i="1" u="sng" baseline="30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13</a:t>
            </a:r>
            <a:r>
              <a:rPr lang="en-US" sz="2400" b="1" i="1" u="sng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Ps variability </a:t>
            </a:r>
            <a:endParaRPr lang="en-US" sz="2400" b="1" i="1" u="sng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>
          <a:xfrm>
            <a:off x="4932040" y="6309320"/>
            <a:ext cx="2895600" cy="365125"/>
          </a:xfrm>
        </p:spPr>
        <p:txBody>
          <a:bodyPr/>
          <a:lstStyle/>
          <a:p>
            <a:r>
              <a:rPr lang="sv-SE" smtClean="0"/>
              <a:t>EGU 2015, Vienna 16 April</a:t>
            </a:r>
            <a:endParaRPr lang="fr-FR"/>
          </a:p>
        </p:txBody>
      </p:sp>
      <p:sp>
        <p:nvSpPr>
          <p:cNvPr id="30" name="Espace réservé du contenu 2"/>
          <p:cNvSpPr txBox="1">
            <a:spLocks/>
          </p:cNvSpPr>
          <p:nvPr/>
        </p:nvSpPr>
        <p:spPr>
          <a:xfrm>
            <a:off x="35496" y="44624"/>
            <a:ext cx="2736304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lvl="0" indent="-182563">
              <a:spcBef>
                <a:spcPct val="20000"/>
              </a:spcBef>
              <a:buFont typeface="+mj-lt"/>
              <a:buAutoNum type="arabicPeriod" startAt="2"/>
            </a:pP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Factors affecting </a:t>
            </a:r>
            <a:r>
              <a:rPr lang="en-US" sz="1400" b="1" i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1400" b="1" baseline="300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1400" b="1" i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Ps</a:t>
            </a:r>
          </a:p>
        </p:txBody>
      </p:sp>
      <p:sp>
        <p:nvSpPr>
          <p:cNvPr id="36" name="ZoneTexte 35"/>
          <p:cNvSpPr txBox="1">
            <a:spLocks noChangeAspect="1"/>
          </p:cNvSpPr>
          <p:nvPr/>
        </p:nvSpPr>
        <p:spPr>
          <a:xfrm>
            <a:off x="5292080" y="3356992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Julian day</a:t>
            </a:r>
            <a:endParaRPr lang="en-US" sz="2200" dirty="0"/>
          </a:p>
        </p:txBody>
      </p:sp>
      <p:sp>
        <p:nvSpPr>
          <p:cNvPr id="37" name="ZoneTexte 36"/>
          <p:cNvSpPr txBox="1">
            <a:spLocks noChangeAspect="1"/>
          </p:cNvSpPr>
          <p:nvPr/>
        </p:nvSpPr>
        <p:spPr>
          <a:xfrm rot="16200000">
            <a:off x="-448525" y="2256837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</a:t>
            </a:r>
            <a:r>
              <a:rPr lang="en-US" sz="2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Ps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(‰)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6"/>
          <p:cNvGrpSpPr>
            <a:grpSpLocks noChangeAspect="1"/>
          </p:cNvGrpSpPr>
          <p:nvPr/>
        </p:nvGrpSpPr>
        <p:grpSpPr>
          <a:xfrm>
            <a:off x="0" y="548680"/>
            <a:ext cx="4788024" cy="2952328"/>
            <a:chOff x="1907704" y="2276872"/>
            <a:chExt cx="6480720" cy="4032448"/>
          </a:xfrm>
        </p:grpSpPr>
        <p:sp>
          <p:nvSpPr>
            <p:cNvPr id="6" name="Rectangle 5"/>
            <p:cNvSpPr/>
            <p:nvPr/>
          </p:nvSpPr>
          <p:spPr>
            <a:xfrm>
              <a:off x="1907704" y="2420888"/>
              <a:ext cx="6480720" cy="3888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Picture 106"/>
            <p:cNvPicPr>
              <a:picLocks noChangeAspect="1" noChangeArrowheads="1"/>
            </p:cNvPicPr>
            <p:nvPr/>
          </p:nvPicPr>
          <p:blipFill>
            <a:blip r:embed="rId3" cstate="print"/>
            <a:srcRect l="6947" r="50874" b="49324"/>
            <a:stretch>
              <a:fillRect/>
            </a:stretch>
          </p:blipFill>
          <p:spPr bwMode="auto">
            <a:xfrm>
              <a:off x="2123728" y="2276872"/>
              <a:ext cx="6120680" cy="3982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" name="Image 27" descr="Cap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4721" y="692696"/>
            <a:ext cx="4619279" cy="2808312"/>
          </a:xfrm>
          <a:prstGeom prst="rect">
            <a:avLst/>
          </a:prstGeom>
        </p:spPr>
      </p:pic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B83A-8237-4FFD-ACFC-AE8853DDF935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0" y="3717032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Enrichment not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observed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chamber efflux measurements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ZoneTexte 32"/>
          <p:cNvSpPr txBox="1">
            <a:spLocks noChangeAspect="1"/>
          </p:cNvSpPr>
          <p:nvPr/>
        </p:nvSpPr>
        <p:spPr>
          <a:xfrm>
            <a:off x="251520" y="4365104"/>
            <a:ext cx="6428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Courier New" pitchFamily="49" charset="0"/>
              <a:buChar char="o"/>
            </a:pPr>
            <a:r>
              <a:rPr lang="en-US" sz="2200" dirty="0" smtClean="0">
                <a:solidFill>
                  <a:schemeClr val="bg1"/>
                </a:solidFill>
              </a:rPr>
              <a:t> Mixing of ≠ layers contributions</a:t>
            </a:r>
          </a:p>
          <a:p>
            <a:pPr>
              <a:spcAft>
                <a:spcPts val="1200"/>
              </a:spcAft>
              <a:buFont typeface="Courier New" pitchFamily="49" charset="0"/>
              <a:buChar char="o"/>
            </a:pP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Perturbation of soil </a:t>
            </a:r>
            <a:r>
              <a:rPr lang="en-US" sz="2200" dirty="0" smtClean="0">
                <a:solidFill>
                  <a:schemeClr val="bg1"/>
                </a:solidFill>
              </a:rPr>
              <a:t>climate </a:t>
            </a:r>
            <a:r>
              <a:rPr lang="en-US" sz="2200" dirty="0" smtClean="0">
                <a:solidFill>
                  <a:schemeClr val="bg1"/>
                </a:solidFill>
              </a:rPr>
              <a:t>below the chambers </a:t>
            </a:r>
            <a:r>
              <a:rPr lang="en-US" sz="2200" dirty="0" smtClean="0">
                <a:solidFill>
                  <a:schemeClr val="bg1"/>
                </a:solidFill>
              </a:rPr>
              <a:t>?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EGU 2015, Vienna 16 April</a:t>
            </a:r>
            <a:endParaRPr lang="fr-FR"/>
          </a:p>
        </p:txBody>
      </p:sp>
      <p:sp>
        <p:nvSpPr>
          <p:cNvPr id="30" name="Espace réservé du contenu 2"/>
          <p:cNvSpPr txBox="1">
            <a:spLocks/>
          </p:cNvSpPr>
          <p:nvPr/>
        </p:nvSpPr>
        <p:spPr>
          <a:xfrm>
            <a:off x="35496" y="44624"/>
            <a:ext cx="2736304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lvl="0" indent="-182563">
              <a:spcBef>
                <a:spcPct val="20000"/>
              </a:spcBef>
              <a:buFont typeface="+mj-lt"/>
              <a:buAutoNum type="arabicPeriod" startAt="2"/>
            </a:pP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Factors affecting </a:t>
            </a:r>
            <a:r>
              <a:rPr lang="en-US" sz="1400" b="1" i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1400" b="1" baseline="300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1400" b="1" i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B83A-8237-4FFD-ACFC-AE8853DDF935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179512" y="-27384"/>
            <a:ext cx="8964488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3"/>
            </a:pP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Who (transport or production) is responsible for </a:t>
            </a:r>
            <a:r>
              <a:rPr lang="en-US" sz="3200" b="1" i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3200" b="1" baseline="300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3200" b="1" i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temporal variability ?</a:t>
            </a:r>
          </a:p>
        </p:txBody>
      </p:sp>
      <p:sp>
        <p:nvSpPr>
          <p:cNvPr id="4" name="Rectangle 3"/>
          <p:cNvSpPr/>
          <p:nvPr/>
        </p:nvSpPr>
        <p:spPr>
          <a:xfrm>
            <a:off x="6804248" y="98072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Goffin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et al.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2015)</a:t>
            </a:r>
            <a:endParaRPr lang="es-ES_tradnl" dirty="0"/>
          </a:p>
        </p:txBody>
      </p:sp>
      <p:sp>
        <p:nvSpPr>
          <p:cNvPr id="5" name="ZoneTexte 4"/>
          <p:cNvSpPr txBox="1"/>
          <p:nvPr/>
        </p:nvSpPr>
        <p:spPr>
          <a:xfrm>
            <a:off x="179512" y="1340768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model versions simulating CO</a:t>
            </a:r>
            <a:r>
              <a:rPr lang="en-US" sz="24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production and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transport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>
            <a:spLocks noChangeAspect="1"/>
          </p:cNvSpPr>
          <p:nvPr/>
        </p:nvSpPr>
        <p:spPr>
          <a:xfrm>
            <a:off x="395536" y="1916832"/>
            <a:ext cx="82809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200" dirty="0" smtClean="0">
                <a:solidFill>
                  <a:schemeClr val="bg1"/>
                </a:solidFill>
              </a:rPr>
              <a:t> Reference model (RM): </a:t>
            </a:r>
          </a:p>
          <a:p>
            <a:pPr marL="722313"/>
            <a:r>
              <a:rPr lang="en-US" sz="2200" b="1" i="1" dirty="0" err="1" smtClean="0">
                <a:solidFill>
                  <a:schemeClr val="bg1"/>
                </a:solidFill>
              </a:rPr>
              <a:t>Ps</a:t>
            </a:r>
            <a:r>
              <a:rPr lang="en-US" sz="2200" b="1" i="1" baseline="-25000" dirty="0" err="1" smtClean="0">
                <a:solidFill>
                  <a:schemeClr val="bg1"/>
                </a:solidFill>
              </a:rPr>
              <a:t>n</a:t>
            </a:r>
            <a:r>
              <a:rPr lang="en-US" sz="2200" dirty="0" smtClean="0">
                <a:solidFill>
                  <a:schemeClr val="bg1"/>
                </a:solidFill>
              </a:rPr>
              <a:t>  simulated with Q10 </a:t>
            </a:r>
            <a:r>
              <a:rPr lang="en-US" sz="2200" dirty="0" smtClean="0">
                <a:solidFill>
                  <a:schemeClr val="bg1"/>
                </a:solidFill>
              </a:rPr>
              <a:t>relationship </a:t>
            </a:r>
            <a:r>
              <a:rPr lang="en-US" sz="2200" dirty="0" smtClean="0">
                <a:solidFill>
                  <a:schemeClr val="bg1"/>
                </a:solidFill>
              </a:rPr>
              <a:t>using </a:t>
            </a:r>
            <a:r>
              <a:rPr lang="en-US" sz="2200" dirty="0" smtClean="0">
                <a:solidFill>
                  <a:schemeClr val="bg1"/>
                </a:solidFill>
              </a:rPr>
              <a:t>t° </a:t>
            </a:r>
            <a:r>
              <a:rPr lang="en-US" sz="2200" dirty="0" smtClean="0">
                <a:solidFill>
                  <a:schemeClr val="bg1"/>
                </a:solidFill>
              </a:rPr>
              <a:t>of the n</a:t>
            </a:r>
            <a:r>
              <a:rPr lang="en-US" sz="2200" baseline="30000" dirty="0" smtClean="0">
                <a:solidFill>
                  <a:schemeClr val="bg1"/>
                </a:solidFill>
              </a:rPr>
              <a:t>th</a:t>
            </a:r>
            <a:r>
              <a:rPr lang="en-US" sz="2200" dirty="0" smtClean="0">
                <a:solidFill>
                  <a:schemeClr val="bg1"/>
                </a:solidFill>
              </a:rPr>
              <a:t> layer</a:t>
            </a:r>
          </a:p>
          <a:p>
            <a:pPr marL="722313"/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D</a:t>
            </a:r>
            <a:r>
              <a:rPr lang="en-US" sz="2200" dirty="0" smtClean="0">
                <a:solidFill>
                  <a:schemeClr val="bg1"/>
                </a:solidFill>
              </a:rPr>
              <a:t>iffusion </a:t>
            </a:r>
            <a:r>
              <a:rPr lang="en-US" sz="2200" dirty="0" smtClean="0">
                <a:solidFill>
                  <a:schemeClr val="bg1"/>
                </a:solidFill>
              </a:rPr>
              <a:t>is the only transport process</a:t>
            </a:r>
          </a:p>
          <a:p>
            <a:pPr>
              <a:buFont typeface="Courier New" pitchFamily="49" charset="0"/>
              <a:buChar char="o"/>
            </a:pPr>
            <a:r>
              <a:rPr lang="en-US" sz="2200" dirty="0" smtClean="0">
                <a:solidFill>
                  <a:schemeClr val="bg1"/>
                </a:solidFill>
              </a:rPr>
              <a:t> Transport Version (TV):</a:t>
            </a:r>
          </a:p>
          <a:p>
            <a:pPr marL="722313"/>
            <a:r>
              <a:rPr lang="en-US" sz="2200" dirty="0" smtClean="0">
                <a:solidFill>
                  <a:schemeClr val="bg1"/>
                </a:solidFill>
              </a:rPr>
              <a:t>Advection and dispersion are added to </a:t>
            </a:r>
            <a:r>
              <a:rPr lang="en-US" sz="2200" dirty="0" smtClean="0">
                <a:solidFill>
                  <a:schemeClr val="bg1"/>
                </a:solidFill>
              </a:rPr>
              <a:t>diffusion</a:t>
            </a:r>
            <a:endParaRPr lang="en-US" sz="2200" dirty="0" smtClean="0">
              <a:solidFill>
                <a:schemeClr val="bg1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US" sz="2200" dirty="0" smtClean="0">
                <a:solidFill>
                  <a:schemeClr val="bg1"/>
                </a:solidFill>
              </a:rPr>
              <a:t> Production Version </a:t>
            </a:r>
            <a:r>
              <a:rPr lang="en-US" sz="2200" dirty="0" smtClean="0">
                <a:solidFill>
                  <a:schemeClr val="bg1"/>
                </a:solidFill>
              </a:rPr>
              <a:t>(PV):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722313"/>
            <a:r>
              <a:rPr lang="en-US" sz="2200" dirty="0" smtClean="0">
                <a:solidFill>
                  <a:schemeClr val="bg1"/>
                </a:solidFill>
              </a:rPr>
              <a:t>In addition to </a:t>
            </a:r>
            <a:r>
              <a:rPr lang="en-US" sz="2200" dirty="0" smtClean="0">
                <a:solidFill>
                  <a:schemeClr val="bg1"/>
                </a:solidFill>
              </a:rPr>
              <a:t>T°, simulated production depend on VPD reflecting Phloem </a:t>
            </a:r>
            <a:r>
              <a:rPr lang="en-US" sz="2200" dirty="0" smtClean="0">
                <a:solidFill>
                  <a:schemeClr val="bg1"/>
                </a:solidFill>
              </a:rPr>
              <a:t>Pressure Concentration Wave (PPCW</a:t>
            </a:r>
            <a:r>
              <a:rPr lang="en-US" sz="2200" dirty="0" smtClean="0">
                <a:solidFill>
                  <a:schemeClr val="bg1"/>
                </a:solidFill>
              </a:rPr>
              <a:t>)</a:t>
            </a:r>
            <a:endParaRPr lang="en-US" sz="2200" dirty="0" smtClean="0">
              <a:solidFill>
                <a:schemeClr val="bg1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EGU 2015, Vienna 16 April</a:t>
            </a:r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79512" y="4941168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Comparison of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RM, TV and PV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outputs with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soil [CO</a:t>
            </a:r>
            <a:r>
              <a:rPr lang="en-US" sz="24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 and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Fs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measurements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B83A-8237-4FFD-ACFC-AE8853DDF935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4" name="ZoneTexte 3"/>
          <p:cNvSpPr txBox="1">
            <a:spLocks noChangeAspect="1"/>
          </p:cNvSpPr>
          <p:nvPr/>
        </p:nvSpPr>
        <p:spPr>
          <a:xfrm>
            <a:off x="323528" y="4509120"/>
            <a:ext cx="8280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Courier New" pitchFamily="49" charset="0"/>
              <a:buChar char="o"/>
            </a:pPr>
            <a:r>
              <a:rPr lang="en-US" sz="2200" dirty="0" smtClean="0">
                <a:solidFill>
                  <a:schemeClr val="bg1"/>
                </a:solidFill>
              </a:rPr>
              <a:t>No significant improvement with TV</a:t>
            </a:r>
          </a:p>
          <a:p>
            <a:pPr marL="269875" indent="-269875">
              <a:buFont typeface="Courier New" pitchFamily="49" charset="0"/>
              <a:buChar char="o"/>
            </a:pPr>
            <a:r>
              <a:rPr lang="en-US" sz="2200" dirty="0" smtClean="0">
                <a:solidFill>
                  <a:schemeClr val="bg1"/>
                </a:solidFill>
              </a:rPr>
              <a:t>PPCW : Not perfect but diurnal fluctuations are better reproduced and difference in phase is reduced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79512" y="-27384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lvl="0" indent="-182563">
              <a:spcBef>
                <a:spcPct val="20000"/>
              </a:spcBef>
              <a:buFont typeface="+mj-lt"/>
              <a:buAutoNum type="arabicPeriod" startAt="3"/>
            </a:pP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Who (transport or production) is responsible for </a:t>
            </a:r>
            <a:r>
              <a:rPr lang="en-US" sz="1400" b="1" i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1400" b="1" baseline="300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1400" b="1" i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temporal variability ?</a:t>
            </a:r>
          </a:p>
        </p:txBody>
      </p:sp>
      <p:sp>
        <p:nvSpPr>
          <p:cNvPr id="8" name="ZoneTexte 7"/>
          <p:cNvSpPr txBox="1">
            <a:spLocks noChangeAspect="1"/>
          </p:cNvSpPr>
          <p:nvPr/>
        </p:nvSpPr>
        <p:spPr>
          <a:xfrm>
            <a:off x="179512" y="620688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RM</a:t>
            </a:r>
            <a:r>
              <a:rPr lang="en-US" sz="2200" dirty="0" smtClean="0">
                <a:solidFill>
                  <a:schemeClr val="bg1"/>
                </a:solidFill>
              </a:rPr>
              <a:t>: Relatively good reproduction </a:t>
            </a:r>
            <a:r>
              <a:rPr lang="en-US" sz="2200" dirty="0" smtClean="0">
                <a:solidFill>
                  <a:schemeClr val="bg1"/>
                </a:solidFill>
              </a:rPr>
              <a:t>of the general trend but intra-day </a:t>
            </a:r>
            <a:r>
              <a:rPr lang="en-US" sz="2200" dirty="0" smtClean="0">
                <a:solidFill>
                  <a:schemeClr val="bg1"/>
                </a:solidFill>
              </a:rPr>
              <a:t>variability too low and not in phase</a:t>
            </a:r>
          </a:p>
        </p:txBody>
      </p:sp>
      <p:sp>
        <p:nvSpPr>
          <p:cNvPr id="11" name="ZoneTexte 10"/>
          <p:cNvSpPr txBox="1">
            <a:spLocks noChangeAspect="1"/>
          </p:cNvSpPr>
          <p:nvPr/>
        </p:nvSpPr>
        <p:spPr>
          <a:xfrm>
            <a:off x="251520" y="5661248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➨ </a:t>
            </a:r>
            <a:r>
              <a:rPr lang="en-US" sz="2200" b="1" u="sng" dirty="0" smtClean="0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Working on production description </a:t>
            </a:r>
            <a:r>
              <a:rPr lang="en-US" sz="2200" b="1" u="sng" dirty="0" smtClean="0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before transport </a:t>
            </a:r>
            <a:r>
              <a:rPr lang="en-US" sz="2200" b="1" u="sng" dirty="0" smtClean="0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is a better option to improve soil CO</a:t>
            </a:r>
            <a:r>
              <a:rPr lang="en-US" sz="2200" b="1" u="sng" baseline="-25000" dirty="0" smtClean="0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2</a:t>
            </a:r>
            <a:r>
              <a:rPr lang="en-US" sz="2200" b="1" u="sng" dirty="0" smtClean="0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 model </a:t>
            </a:r>
            <a:endParaRPr lang="en-US" sz="2200" b="1" u="sng" dirty="0" smtClean="0">
              <a:solidFill>
                <a:schemeClr val="bg1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EGU 2015, Vienna 16 April</a:t>
            </a:r>
            <a:endParaRPr lang="fr-FR"/>
          </a:p>
        </p:txBody>
      </p:sp>
      <p:pic>
        <p:nvPicPr>
          <p:cNvPr id="12" name="Image 11" descr="Goffin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9144000" cy="2639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78"/>
          <p:cNvSpPr txBox="1">
            <a:spLocks noChangeArrowheads="1"/>
          </p:cNvSpPr>
          <p:nvPr/>
        </p:nvSpPr>
        <p:spPr bwMode="auto">
          <a:xfrm>
            <a:off x="179512" y="1178749"/>
            <a:ext cx="89644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  <a:tabLst>
                <a:tab pos="1616075" algn="l"/>
              </a:tabLst>
            </a:pPr>
            <a:r>
              <a:rPr lang="en-US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Set up of an experimental </a:t>
            </a:r>
            <a:r>
              <a:rPr lang="en-US" sz="28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in-situ</a:t>
            </a:r>
            <a:r>
              <a:rPr lang="en-US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device to obtain vertical profile of </a:t>
            </a:r>
            <a:r>
              <a:rPr lang="en-US" sz="28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 err="1" smtClean="0">
                <a:solidFill>
                  <a:schemeClr val="bg2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2800" b="1" i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endParaRPr lang="en-US" sz="28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oneTexte 179"/>
          <p:cNvSpPr txBox="1">
            <a:spLocks noChangeArrowheads="1"/>
          </p:cNvSpPr>
          <p:nvPr/>
        </p:nvSpPr>
        <p:spPr bwMode="auto">
          <a:xfrm>
            <a:off x="179512" y="2473732"/>
            <a:ext cx="896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Identify a dependence of </a:t>
            </a:r>
            <a:r>
              <a:rPr lang="en-US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horizons </a:t>
            </a:r>
            <a:r>
              <a:rPr lang="en-US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their own </a:t>
            </a:r>
            <a:r>
              <a:rPr lang="en-US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temperature  </a:t>
            </a:r>
            <a:endParaRPr lang="en-US" sz="28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180"/>
          <p:cNvSpPr txBox="1">
            <a:spLocks noChangeArrowheads="1"/>
          </p:cNvSpPr>
          <p:nvPr/>
        </p:nvSpPr>
        <p:spPr bwMode="auto">
          <a:xfrm>
            <a:off x="179512" y="4348261"/>
            <a:ext cx="87129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Soil CO</a:t>
            </a:r>
            <a:r>
              <a:rPr lang="en-US" sz="2800" baseline="-25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model should develop production description </a:t>
            </a:r>
            <a:r>
              <a:rPr lang="en-US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before </a:t>
            </a:r>
            <a:r>
              <a:rPr lang="en-US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transport </a:t>
            </a:r>
            <a:r>
              <a:rPr lang="en-US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simulate hourly/daily variability </a:t>
            </a:r>
            <a:endParaRPr lang="en-US" sz="28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9512" y="3265820"/>
            <a:ext cx="896448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Observe enrichment </a:t>
            </a:r>
            <a:r>
              <a:rPr lang="en-US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with soil drought</a:t>
            </a:r>
            <a:r>
              <a:rPr lang="en-US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in Ah horizon</a:t>
            </a:r>
            <a:endParaRPr lang="en-US" sz="28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5496" y="130622"/>
            <a:ext cx="6408712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Key points</a:t>
            </a:r>
            <a:endParaRPr kumimoji="0" lang="en-US" sz="4400" b="0" i="0" u="none" strike="noStrike" kern="1200" cap="none" spc="0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B83A-8237-4FFD-ACFC-AE8853DDF93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EGU 2015, Vienna 16 April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2060848"/>
            <a:ext cx="8388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2"/>
                </a:solidFill>
              </a:rPr>
              <a:t>The End</a:t>
            </a:r>
            <a:endParaRPr lang="en-US" sz="6600" dirty="0">
              <a:solidFill>
                <a:schemeClr val="bg2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B83A-8237-4FFD-ACFC-AE8853DDF935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EGU 2015, Vienna 16 April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/>
          <p:cNvSpPr txBox="1">
            <a:spLocks/>
          </p:cNvSpPr>
          <p:nvPr/>
        </p:nvSpPr>
        <p:spPr>
          <a:xfrm>
            <a:off x="0" y="0"/>
            <a:ext cx="3024336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Background</a:t>
            </a:r>
            <a:endParaRPr kumimoji="0" lang="en-US" sz="4400" b="0" i="0" u="none" strike="noStrike" kern="1200" cap="none" spc="0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395536" y="3275692"/>
            <a:ext cx="3456383" cy="3465676"/>
            <a:chOff x="288730" y="3212976"/>
            <a:chExt cx="2771799" cy="3465676"/>
          </a:xfrm>
        </p:grpSpPr>
        <p:pic>
          <p:nvPicPr>
            <p:cNvPr id="26" name="Picture 3" descr="C:\Users\Goffin Stephanie\Pictures\Hartheim\IMGP1845.JPG"/>
            <p:cNvPicPr>
              <a:picLocks noChangeAspect="1" noChangeArrowheads="1"/>
            </p:cNvPicPr>
            <p:nvPr/>
          </p:nvPicPr>
          <p:blipFill>
            <a:blip r:embed="rId2" cstate="print">
              <a:lum bright="10000"/>
            </a:blip>
            <a:srcRect l="8400" r="7601"/>
            <a:stretch>
              <a:fillRect/>
            </a:stretch>
          </p:blipFill>
          <p:spPr bwMode="auto">
            <a:xfrm>
              <a:off x="1185175" y="3284984"/>
              <a:ext cx="1875354" cy="3284983"/>
            </a:xfrm>
            <a:prstGeom prst="rect">
              <a:avLst/>
            </a:prstGeom>
            <a:noFill/>
          </p:spPr>
        </p:pic>
        <p:sp>
          <p:nvSpPr>
            <p:cNvPr id="27" name="Rectangle 26"/>
            <p:cNvSpPr/>
            <p:nvPr/>
          </p:nvSpPr>
          <p:spPr>
            <a:xfrm>
              <a:off x="755576" y="3284984"/>
              <a:ext cx="288032" cy="3312368"/>
            </a:xfrm>
            <a:prstGeom prst="rect">
              <a:avLst/>
            </a:prstGeom>
            <a:gradFill flip="none" rotWithShape="1">
              <a:gsLst>
                <a:gs pos="43000">
                  <a:schemeClr val="accent3">
                    <a:lumMod val="75000"/>
                  </a:schemeClr>
                </a:gs>
                <a:gs pos="71000">
                  <a:schemeClr val="accent1">
                    <a:tint val="23500"/>
                    <a:satMod val="160000"/>
                  </a:schemeClr>
                </a:gs>
                <a:gs pos="91000">
                  <a:schemeClr val="accent1">
                    <a:tint val="23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288730" y="6309320"/>
              <a:ext cx="692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solidFill>
                    <a:schemeClr val="bg1">
                      <a:lumMod val="85000"/>
                    </a:schemeClr>
                  </a:solidFill>
                </a:rPr>
                <a:t>High</a:t>
              </a:r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346476" y="3212976"/>
              <a:ext cx="6352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solidFill>
                    <a:schemeClr val="bg1">
                      <a:lumMod val="85000"/>
                    </a:schemeClr>
                  </a:solidFill>
                </a:rPr>
                <a:t>Low</a:t>
              </a:r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288730" y="4725144"/>
              <a:ext cx="577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solidFill>
                    <a:schemeClr val="bg1">
                      <a:lumMod val="85000"/>
                    </a:schemeClr>
                  </a:solidFill>
                </a:rPr>
                <a:t>[CO</a:t>
              </a:r>
              <a:r>
                <a:rPr lang="en-US" baseline="-25000" smtClean="0">
                  <a:solidFill>
                    <a:schemeClr val="bg1">
                      <a:lumMod val="85000"/>
                    </a:schemeClr>
                  </a:solidFill>
                </a:rPr>
                <a:t>2</a:t>
              </a:r>
              <a:r>
                <a:rPr lang="en-US" smtClean="0">
                  <a:solidFill>
                    <a:schemeClr val="bg1">
                      <a:lumMod val="85000"/>
                    </a:schemeClr>
                  </a:solidFill>
                </a:rPr>
                <a:t>]</a:t>
              </a:r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1" name="Ellipse 30"/>
            <p:cNvSpPr/>
            <p:nvPr/>
          </p:nvSpPr>
          <p:spPr>
            <a:xfrm>
              <a:off x="1475656" y="5589240"/>
              <a:ext cx="648072" cy="28803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mtClean="0">
                  <a:solidFill>
                    <a:schemeClr val="tx1"/>
                  </a:solidFill>
                </a:rPr>
                <a:t>CO</a:t>
              </a:r>
              <a:r>
                <a:rPr lang="en-US" sz="1400" b="1" baseline="-25000" smtClean="0">
                  <a:solidFill>
                    <a:schemeClr val="tx1"/>
                  </a:solidFill>
                </a:rPr>
                <a:t>2</a:t>
              </a:r>
              <a:endParaRPr lang="en-US" sz="1400" b="1" baseline="-25000">
                <a:solidFill>
                  <a:schemeClr val="tx1"/>
                </a:solidFill>
              </a:endParaRPr>
            </a:p>
          </p:txBody>
        </p:sp>
        <p:sp>
          <p:nvSpPr>
            <p:cNvPr id="32" name="Ellipse 31"/>
            <p:cNvSpPr/>
            <p:nvPr/>
          </p:nvSpPr>
          <p:spPr>
            <a:xfrm>
              <a:off x="1979712" y="4149080"/>
              <a:ext cx="648072" cy="28803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mtClean="0">
                  <a:solidFill>
                    <a:schemeClr val="tx1"/>
                  </a:solidFill>
                </a:rPr>
                <a:t>CO</a:t>
              </a:r>
              <a:r>
                <a:rPr lang="en-US" sz="1400" b="1" baseline="-25000" smtClean="0">
                  <a:solidFill>
                    <a:schemeClr val="tx1"/>
                  </a:solidFill>
                </a:rPr>
                <a:t>2</a:t>
              </a:r>
              <a:endParaRPr lang="en-US" sz="1400" b="1" baseline="-25000">
                <a:solidFill>
                  <a:schemeClr val="tx1"/>
                </a:solidFill>
              </a:endParaRPr>
            </a:p>
          </p:txBody>
        </p:sp>
        <p:sp>
          <p:nvSpPr>
            <p:cNvPr id="33" name="Ellipse 32"/>
            <p:cNvSpPr/>
            <p:nvPr/>
          </p:nvSpPr>
          <p:spPr>
            <a:xfrm>
              <a:off x="1763688" y="4797152"/>
              <a:ext cx="648072" cy="28803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mtClean="0">
                  <a:solidFill>
                    <a:schemeClr val="tx1"/>
                  </a:solidFill>
                </a:rPr>
                <a:t>CO</a:t>
              </a:r>
              <a:r>
                <a:rPr lang="en-US" sz="1400" b="1" baseline="-25000" smtClean="0">
                  <a:solidFill>
                    <a:schemeClr val="tx1"/>
                  </a:solidFill>
                </a:rPr>
                <a:t>2</a:t>
              </a:r>
              <a:endParaRPr lang="en-US" sz="1400" b="1" baseline="-25000">
                <a:solidFill>
                  <a:schemeClr val="tx1"/>
                </a:solidFill>
              </a:endParaRPr>
            </a:p>
          </p:txBody>
        </p:sp>
        <p:sp>
          <p:nvSpPr>
            <p:cNvPr id="34" name="Flèche vers le haut 33"/>
            <p:cNvSpPr/>
            <p:nvPr/>
          </p:nvSpPr>
          <p:spPr>
            <a:xfrm flipH="1">
              <a:off x="1691680" y="5373216"/>
              <a:ext cx="216024" cy="216024"/>
            </a:xfrm>
            <a:prstGeom prst="up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èche vers le haut 34"/>
            <p:cNvSpPr/>
            <p:nvPr/>
          </p:nvSpPr>
          <p:spPr>
            <a:xfrm flipH="1">
              <a:off x="1979712" y="4581128"/>
              <a:ext cx="216024" cy="216024"/>
            </a:xfrm>
            <a:prstGeom prst="up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èche vers le haut 35"/>
            <p:cNvSpPr/>
            <p:nvPr/>
          </p:nvSpPr>
          <p:spPr>
            <a:xfrm flipH="1">
              <a:off x="2195736" y="3933056"/>
              <a:ext cx="216024" cy="216024"/>
            </a:xfrm>
            <a:prstGeom prst="up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ZoneTexte 36"/>
          <p:cNvSpPr txBox="1"/>
          <p:nvPr/>
        </p:nvSpPr>
        <p:spPr>
          <a:xfrm>
            <a:off x="5796136" y="1887215"/>
            <a:ext cx="1296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Fs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4139952" y="2636912"/>
            <a:ext cx="16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Transport</a:t>
            </a:r>
            <a:endParaRPr lang="en-US" sz="2400" b="1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Connecteur droit avec flèche 38"/>
          <p:cNvCxnSpPr/>
          <p:nvPr/>
        </p:nvCxnSpPr>
        <p:spPr>
          <a:xfrm>
            <a:off x="6516216" y="2348880"/>
            <a:ext cx="1164327" cy="360040"/>
          </a:xfrm>
          <a:prstGeom prst="straightConnector1">
            <a:avLst/>
          </a:prstGeom>
          <a:noFill/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H="1">
            <a:off x="5148064" y="2348880"/>
            <a:ext cx="1296144" cy="432048"/>
          </a:xfrm>
          <a:prstGeom prst="straightConnector1">
            <a:avLst/>
          </a:prstGeom>
          <a:noFill/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6804248" y="263691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Production</a:t>
            </a:r>
            <a:endParaRPr lang="en-US" sz="24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Picture 1" descr="C:\Users\Goffin Stephanie\Documents\Licor.jpg"/>
          <p:cNvPicPr>
            <a:picLocks noChangeAspect="1" noChangeArrowheads="1"/>
          </p:cNvPicPr>
          <p:nvPr/>
        </p:nvPicPr>
        <p:blipFill>
          <a:blip r:embed="rId3" cstate="print"/>
          <a:srcRect r="58147"/>
          <a:stretch>
            <a:fillRect/>
          </a:stretch>
        </p:blipFill>
        <p:spPr bwMode="auto">
          <a:xfrm>
            <a:off x="2123728" y="2339588"/>
            <a:ext cx="1386153" cy="1012615"/>
          </a:xfrm>
          <a:prstGeom prst="rect">
            <a:avLst/>
          </a:prstGeom>
          <a:noFill/>
        </p:spPr>
      </p:pic>
      <p:sp>
        <p:nvSpPr>
          <p:cNvPr id="47" name="Flèche vers le haut 46"/>
          <p:cNvSpPr/>
          <p:nvPr/>
        </p:nvSpPr>
        <p:spPr>
          <a:xfrm>
            <a:off x="2483768" y="3275692"/>
            <a:ext cx="216024" cy="43204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2" descr="C:\Users\Goffin Stephanie\Documents\racine.jpg"/>
          <p:cNvPicPr preferRelativeResize="0">
            <a:picLocks noChangeArrowheads="1"/>
          </p:cNvPicPr>
          <p:nvPr/>
        </p:nvPicPr>
        <p:blipFill>
          <a:blip r:embed="rId4" cstate="print"/>
          <a:srcRect l="58269"/>
          <a:stretch>
            <a:fillRect/>
          </a:stretch>
        </p:blipFill>
        <p:spPr bwMode="auto">
          <a:xfrm>
            <a:off x="7236296" y="4005064"/>
            <a:ext cx="1407511" cy="720080"/>
          </a:xfrm>
          <a:prstGeom prst="rect">
            <a:avLst/>
          </a:prstGeom>
          <a:noFill/>
        </p:spPr>
      </p:pic>
      <p:pic>
        <p:nvPicPr>
          <p:cNvPr id="50" name="Picture 1" descr="C:\Users\Goffin Stephanie\Documents\bactér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5229200"/>
            <a:ext cx="1725561" cy="720080"/>
          </a:xfrm>
          <a:prstGeom prst="rect">
            <a:avLst/>
          </a:prstGeom>
          <a:noFill/>
        </p:spPr>
      </p:pic>
      <p:sp>
        <p:nvSpPr>
          <p:cNvPr id="51" name="ZoneTexte 50"/>
          <p:cNvSpPr txBox="1"/>
          <p:nvPr/>
        </p:nvSpPr>
        <p:spPr>
          <a:xfrm>
            <a:off x="6755465" y="3532946"/>
            <a:ext cx="2209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Autotrophic</a:t>
            </a:r>
            <a:endParaRPr lang="en-US" sz="20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6876256" y="472514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Heterotrophic</a:t>
            </a:r>
            <a:endParaRPr lang="en-US" sz="20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Ellipse 52"/>
          <p:cNvSpPr/>
          <p:nvPr/>
        </p:nvSpPr>
        <p:spPr>
          <a:xfrm>
            <a:off x="6876256" y="3140968"/>
            <a:ext cx="2016224" cy="36004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ZoneTexte 53"/>
          <p:cNvSpPr txBox="1"/>
          <p:nvPr/>
        </p:nvSpPr>
        <p:spPr>
          <a:xfrm>
            <a:off x="6876256" y="6165304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Abiotic</a:t>
            </a:r>
            <a:endParaRPr lang="en-US" sz="14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Ellipse 54"/>
          <p:cNvSpPr/>
          <p:nvPr/>
        </p:nvSpPr>
        <p:spPr>
          <a:xfrm>
            <a:off x="3923928" y="3284984"/>
            <a:ext cx="2088232" cy="3456384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ZoneTexte 55"/>
          <p:cNvSpPr txBox="1"/>
          <p:nvPr/>
        </p:nvSpPr>
        <p:spPr>
          <a:xfrm>
            <a:off x="4211960" y="364502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Diffusion</a:t>
            </a:r>
            <a:endParaRPr lang="en-US" sz="28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4067944" y="4509120"/>
            <a:ext cx="18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Advection </a:t>
            </a:r>
            <a:r>
              <a:rPr lang="en-US" sz="2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+ Dispersion</a:t>
            </a:r>
            <a:endParaRPr lang="en-US" sz="28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4355976" y="6176337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Liquid phase </a:t>
            </a:r>
            <a:endParaRPr lang="en-US" sz="120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Connecteur droit avec flèche 59"/>
          <p:cNvCxnSpPr/>
          <p:nvPr/>
        </p:nvCxnSpPr>
        <p:spPr>
          <a:xfrm>
            <a:off x="395536" y="3563724"/>
            <a:ext cx="0" cy="3024336"/>
          </a:xfrm>
          <a:prstGeom prst="straightConnector1">
            <a:avLst/>
          </a:prstGeom>
          <a:ln w="285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/>
        </p:nvSpPr>
        <p:spPr>
          <a:xfrm rot="16200000">
            <a:off x="-344615" y="4893549"/>
            <a:ext cx="101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bg2"/>
                </a:solidFill>
              </a:rPr>
              <a:t>Depth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42" name="Espace réservé du numéro de diapositive 41"/>
          <p:cNvSpPr>
            <a:spLocks noGrp="1"/>
          </p:cNvSpPr>
          <p:nvPr>
            <p:ph type="sldNum" sz="quarter" idx="12"/>
          </p:nvPr>
        </p:nvSpPr>
        <p:spPr>
          <a:xfrm>
            <a:off x="6984000" y="6480000"/>
            <a:ext cx="2133600" cy="365125"/>
          </a:xfrm>
        </p:spPr>
        <p:txBody>
          <a:bodyPr/>
          <a:lstStyle/>
          <a:p>
            <a:fld id="{1372B83A-8237-4FFD-ACFC-AE8853DDF935}" type="slidenum">
              <a:rPr lang="fr-FR" smtClean="0"/>
              <a:pPr/>
              <a:t>2</a:t>
            </a:fld>
            <a:endParaRPr lang="fr-FR" dirty="0"/>
          </a:p>
        </p:txBody>
      </p:sp>
      <p:grpSp>
        <p:nvGrpSpPr>
          <p:cNvPr id="43" name="Groupe 42"/>
          <p:cNvGrpSpPr/>
          <p:nvPr/>
        </p:nvGrpSpPr>
        <p:grpSpPr>
          <a:xfrm>
            <a:off x="215008" y="548680"/>
            <a:ext cx="8928992" cy="1296144"/>
            <a:chOff x="35496" y="5561856"/>
            <a:chExt cx="8928992" cy="1296144"/>
          </a:xfrm>
        </p:grpSpPr>
        <p:sp>
          <p:nvSpPr>
            <p:cNvPr id="44" name="ZoneTexte 43"/>
            <p:cNvSpPr txBox="1"/>
            <p:nvPr/>
          </p:nvSpPr>
          <p:spPr>
            <a:xfrm>
              <a:off x="3995936" y="5561856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err="1" smtClean="0">
                  <a:solidFill>
                    <a:schemeClr val="bg2"/>
                  </a:solidFill>
                </a:rPr>
                <a:t>today</a:t>
              </a:r>
              <a:endParaRPr lang="fr-FR" sz="2400" dirty="0">
                <a:solidFill>
                  <a:schemeClr val="bg2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51520" y="6165304"/>
              <a:ext cx="8352928" cy="360040"/>
            </a:xfrm>
            <a:prstGeom prst="rect">
              <a:avLst/>
            </a:prstGeom>
            <a:gradFill flip="none" rotWithShape="1">
              <a:gsLst>
                <a:gs pos="36000">
                  <a:schemeClr val="accent1">
                    <a:tint val="66000"/>
                    <a:satMod val="160000"/>
                    <a:alpha val="6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Triangle isocèle 45"/>
            <p:cNvSpPr/>
            <p:nvPr/>
          </p:nvSpPr>
          <p:spPr>
            <a:xfrm rot="5400000">
              <a:off x="8136396" y="6029908"/>
              <a:ext cx="1008112" cy="648072"/>
            </a:xfrm>
            <a:prstGeom prst="triangle">
              <a:avLst/>
            </a:prstGeom>
            <a:gradFill>
              <a:gsLst>
                <a:gs pos="5300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9" name="Connecteur droit 58"/>
            <p:cNvCxnSpPr/>
            <p:nvPr/>
          </p:nvCxnSpPr>
          <p:spPr>
            <a:xfrm flipV="1">
              <a:off x="4427984" y="6021288"/>
              <a:ext cx="0" cy="360040"/>
            </a:xfrm>
            <a:prstGeom prst="line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ZoneTexte 61"/>
            <p:cNvSpPr txBox="1"/>
            <p:nvPr/>
          </p:nvSpPr>
          <p:spPr>
            <a:xfrm>
              <a:off x="323528" y="6093296"/>
              <a:ext cx="360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err="1" smtClean="0"/>
                <a:t>Empirical</a:t>
              </a:r>
              <a:r>
                <a:rPr lang="fr-FR" sz="2400" b="1" dirty="0" smtClean="0"/>
                <a:t> description</a:t>
              </a:r>
              <a:endParaRPr lang="fr-FR" sz="2400" b="1" dirty="0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4499992" y="6093296"/>
              <a:ext cx="4248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err="1" smtClean="0"/>
                <a:t>Mechanistic</a:t>
              </a:r>
              <a:r>
                <a:rPr lang="fr-FR" sz="2400" b="1" dirty="0" smtClean="0"/>
                <a:t> </a:t>
              </a:r>
              <a:r>
                <a:rPr lang="fr-FR" sz="2400" b="1" dirty="0" err="1" smtClean="0"/>
                <a:t>understanding</a:t>
              </a:r>
              <a:endParaRPr lang="fr-FR" sz="2400" b="1" dirty="0"/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35496" y="5561856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err="1" smtClean="0">
                  <a:solidFill>
                    <a:schemeClr val="bg2"/>
                  </a:solidFill>
                </a:rPr>
                <a:t>Past</a:t>
              </a:r>
              <a:endParaRPr lang="fr-FR" sz="2400" dirty="0">
                <a:solidFill>
                  <a:schemeClr val="bg2"/>
                </a:solidFill>
              </a:endParaRPr>
            </a:p>
          </p:txBody>
        </p:sp>
        <p:cxnSp>
          <p:nvCxnSpPr>
            <p:cNvPr id="65" name="Connecteur droit 64"/>
            <p:cNvCxnSpPr/>
            <p:nvPr/>
          </p:nvCxnSpPr>
          <p:spPr>
            <a:xfrm flipV="1">
              <a:off x="323528" y="6021288"/>
              <a:ext cx="0" cy="36004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65"/>
            <p:cNvSpPr txBox="1"/>
            <p:nvPr/>
          </p:nvSpPr>
          <p:spPr>
            <a:xfrm>
              <a:off x="7380312" y="5661248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smtClean="0">
                  <a:solidFill>
                    <a:schemeClr val="bg2"/>
                  </a:solidFill>
                </a:rPr>
                <a:t>Future</a:t>
              </a:r>
              <a:endParaRPr lang="fr-FR" sz="2400" dirty="0">
                <a:solidFill>
                  <a:schemeClr val="bg2"/>
                </a:solidFill>
              </a:endParaRPr>
            </a:p>
          </p:txBody>
        </p:sp>
        <p:cxnSp>
          <p:nvCxnSpPr>
            <p:cNvPr id="67" name="Connecteur droit 66"/>
            <p:cNvCxnSpPr/>
            <p:nvPr/>
          </p:nvCxnSpPr>
          <p:spPr>
            <a:xfrm flipV="1">
              <a:off x="8100392" y="6021288"/>
              <a:ext cx="0" cy="360040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ZoneTexte 67"/>
          <p:cNvSpPr txBox="1"/>
          <p:nvPr/>
        </p:nvSpPr>
        <p:spPr>
          <a:xfrm>
            <a:off x="4572000" y="332656"/>
            <a:ext cx="38164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Soil CO</a:t>
            </a:r>
            <a:r>
              <a:rPr lang="en-US" sz="26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efflux (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Fs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1619672" y="1484784"/>
            <a:ext cx="601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1200"/>
              </a:spcAft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Climate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Change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Impact &amp; Positive feedback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Espace réservé du pied de page 74"/>
          <p:cNvSpPr>
            <a:spLocks noGrp="1"/>
          </p:cNvSpPr>
          <p:nvPr>
            <p:ph type="ftr" sz="quarter" idx="11"/>
          </p:nvPr>
        </p:nvSpPr>
        <p:spPr>
          <a:xfrm>
            <a:off x="4932040" y="6492875"/>
            <a:ext cx="2895600" cy="365125"/>
          </a:xfrm>
        </p:spPr>
        <p:txBody>
          <a:bodyPr/>
          <a:lstStyle/>
          <a:p>
            <a:r>
              <a:rPr lang="sv-SE" dirty="0" smtClean="0"/>
              <a:t>EGU 2015, Vienna 16 April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re 1"/>
          <p:cNvSpPr txBox="1">
            <a:spLocks/>
          </p:cNvSpPr>
          <p:nvPr/>
        </p:nvSpPr>
        <p:spPr>
          <a:xfrm>
            <a:off x="35496" y="0"/>
            <a:ext cx="6408712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Materials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&amp;</a:t>
            </a:r>
            <a:r>
              <a:rPr kumimoji="0" lang="fr-FR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fr-FR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Method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0" name="Espace réservé du contenu 2"/>
          <p:cNvSpPr>
            <a:spLocks noGrp="1"/>
          </p:cNvSpPr>
          <p:nvPr>
            <p:ph idx="4294967295"/>
          </p:nvPr>
        </p:nvSpPr>
        <p:spPr>
          <a:xfrm>
            <a:off x="158824" y="1052736"/>
            <a:ext cx="8229600" cy="50405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fr-FR" sz="2800" b="1" dirty="0" err="1" smtClean="0">
                <a:solidFill>
                  <a:schemeClr val="bg1">
                    <a:lumMod val="75000"/>
                  </a:schemeClr>
                </a:solidFill>
              </a:rPr>
              <a:t>Laboratory</a:t>
            </a:r>
            <a:r>
              <a:rPr lang="fr-FR" sz="2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FR" sz="2800" b="1" dirty="0" err="1" smtClean="0">
                <a:solidFill>
                  <a:schemeClr val="bg1">
                    <a:lumMod val="75000"/>
                  </a:schemeClr>
                </a:solidFill>
              </a:rPr>
              <a:t>Measurements</a:t>
            </a:r>
            <a:endParaRPr lang="fr-FR" sz="2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1" name="Picture 4" descr="C:\Users\Goffin Stephanie\Pictures\Sans titre.png"/>
          <p:cNvPicPr>
            <a:picLocks noChangeAspect="1" noChangeArrowheads="1"/>
          </p:cNvPicPr>
          <p:nvPr/>
        </p:nvPicPr>
        <p:blipFill>
          <a:blip r:embed="rId3" cstate="print"/>
          <a:srcRect r="56300" b="53568"/>
          <a:stretch>
            <a:fillRect/>
          </a:stretch>
        </p:blipFill>
        <p:spPr bwMode="auto">
          <a:xfrm>
            <a:off x="0" y="1871397"/>
            <a:ext cx="5004048" cy="3789851"/>
          </a:xfrm>
          <a:prstGeom prst="rect">
            <a:avLst/>
          </a:prstGeom>
          <a:noFill/>
        </p:spPr>
      </p:pic>
      <p:sp>
        <p:nvSpPr>
          <p:cNvPr id="18" name="ZoneTexte 32"/>
          <p:cNvSpPr txBox="1">
            <a:spLocks noChangeArrowheads="1"/>
          </p:cNvSpPr>
          <p:nvPr/>
        </p:nvSpPr>
        <p:spPr bwMode="auto">
          <a:xfrm>
            <a:off x="5076056" y="4482986"/>
            <a:ext cx="36004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Soil</a:t>
            </a:r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horizon </a:t>
            </a:r>
            <a:r>
              <a:rPr lang="fr-FR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specific</a:t>
            </a:r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physical</a:t>
            </a:r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parameters</a:t>
            </a:r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lvl="1">
              <a:buFont typeface="Arial" pitchFamily="34" charset="0"/>
              <a:buChar char="•"/>
            </a:pPr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Porosity</a:t>
            </a:r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pF </a:t>
            </a:r>
            <a:r>
              <a:rPr lang="fr-FR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curves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Relationships</a:t>
            </a:r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Ds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(SWC)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fr-FR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9" name="Picture 2" descr="C:\Users\Goffin Stephanie\Pictures\Mise en place dispositif Vielsalm\Photo des Allemands\Vielsalm 20100324 (11).JPG"/>
          <p:cNvPicPr>
            <a:picLocks noChangeAspect="1" noChangeArrowheads="1"/>
          </p:cNvPicPr>
          <p:nvPr/>
        </p:nvPicPr>
        <p:blipFill>
          <a:blip r:embed="rId4" cstate="print"/>
          <a:srcRect l="31391" t="29896" r="15723"/>
          <a:stretch>
            <a:fillRect/>
          </a:stretch>
        </p:blipFill>
        <p:spPr bwMode="auto">
          <a:xfrm>
            <a:off x="5148065" y="2564904"/>
            <a:ext cx="3816423" cy="1800200"/>
          </a:xfrm>
          <a:prstGeom prst="rect">
            <a:avLst/>
          </a:prstGeom>
          <a:noFill/>
        </p:spPr>
      </p:pic>
      <p:sp>
        <p:nvSpPr>
          <p:cNvPr id="25" name="ZoneTexte 32"/>
          <p:cNvSpPr txBox="1">
            <a:spLocks noChangeArrowheads="1"/>
          </p:cNvSpPr>
          <p:nvPr/>
        </p:nvSpPr>
        <p:spPr bwMode="auto">
          <a:xfrm>
            <a:off x="5004048" y="1702549"/>
            <a:ext cx="435585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Undisturbed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soil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cores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of 200 cm</a:t>
            </a:r>
            <a:r>
              <a:rPr lang="fr-FR" sz="24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fr-FR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collected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r-FR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horizon</a:t>
            </a:r>
            <a:endParaRPr lang="fr-FR" sz="2400" baseline="30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fr-F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B83A-8237-4FFD-ACFC-AE8853DDF935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EGU 2015, Vienna 16 April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5496" y="0"/>
            <a:ext cx="6408712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Material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&amp;</a:t>
            </a:r>
            <a:r>
              <a:rPr kumimoji="0" lang="fr-FR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fr-FR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Method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4294967295"/>
          </p:nvPr>
        </p:nvSpPr>
        <p:spPr>
          <a:xfrm>
            <a:off x="323528" y="980728"/>
            <a:ext cx="7992888" cy="50405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fr-FR" sz="2800" b="1" dirty="0" err="1" smtClean="0">
                <a:solidFill>
                  <a:schemeClr val="bg1">
                    <a:lumMod val="75000"/>
                  </a:schemeClr>
                </a:solidFill>
              </a:rPr>
              <a:t>Laboratory</a:t>
            </a:r>
            <a:r>
              <a:rPr lang="fr-FR" sz="2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FR" sz="2800" b="1" dirty="0" err="1" smtClean="0">
                <a:solidFill>
                  <a:schemeClr val="bg1">
                    <a:lumMod val="75000"/>
                  </a:schemeClr>
                </a:solidFill>
              </a:rPr>
              <a:t>measurements</a:t>
            </a:r>
            <a:r>
              <a:rPr lang="fr-FR" sz="2800" b="1" dirty="0" smtClean="0">
                <a:solidFill>
                  <a:schemeClr val="bg1">
                    <a:lumMod val="75000"/>
                  </a:schemeClr>
                </a:solidFill>
              </a:rPr>
              <a:t> – </a:t>
            </a:r>
            <a:r>
              <a:rPr lang="fr-FR" sz="2800" b="1" dirty="0" err="1" smtClean="0">
                <a:solidFill>
                  <a:schemeClr val="bg1">
                    <a:lumMod val="75000"/>
                  </a:schemeClr>
                </a:solidFill>
              </a:rPr>
              <a:t>Ds</a:t>
            </a:r>
            <a:r>
              <a:rPr lang="fr-FR" sz="2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FR" sz="2800" b="1" dirty="0" err="1" smtClean="0">
                <a:solidFill>
                  <a:schemeClr val="bg1">
                    <a:lumMod val="75000"/>
                  </a:schemeClr>
                </a:solidFill>
              </a:rPr>
              <a:t>determination</a:t>
            </a:r>
            <a:endParaRPr lang="fr-FR" sz="2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2" name="Groupe 31"/>
          <p:cNvGrpSpPr>
            <a:grpSpLocks/>
          </p:cNvGrpSpPr>
          <p:nvPr/>
        </p:nvGrpSpPr>
        <p:grpSpPr bwMode="auto">
          <a:xfrm>
            <a:off x="1" y="4437112"/>
            <a:ext cx="3491963" cy="2421049"/>
            <a:chOff x="1" y="4573745"/>
            <a:chExt cx="3492391" cy="2284255"/>
          </a:xfrm>
        </p:grpSpPr>
        <p:pic>
          <p:nvPicPr>
            <p:cNvPr id="40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" y="4573745"/>
              <a:ext cx="3492309" cy="2284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ZoneTexte 97"/>
            <p:cNvSpPr txBox="1">
              <a:spLocks noChangeArrowheads="1"/>
            </p:cNvSpPr>
            <p:nvPr/>
          </p:nvSpPr>
          <p:spPr bwMode="auto">
            <a:xfrm>
              <a:off x="539618" y="6381077"/>
              <a:ext cx="295277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2400" b="1" dirty="0">
                  <a:solidFill>
                    <a:srgbClr val="FF0000"/>
                  </a:solidFill>
                </a:rPr>
                <a:t>In Situ </a:t>
              </a:r>
              <a:r>
                <a:rPr lang="fr-FR" sz="2400" b="1" dirty="0" err="1">
                  <a:solidFill>
                    <a:srgbClr val="FF0000"/>
                  </a:solidFill>
                </a:rPr>
                <a:t>measurements</a:t>
              </a:r>
              <a:endParaRPr lang="fr-FR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e 23"/>
          <p:cNvGrpSpPr/>
          <p:nvPr/>
        </p:nvGrpSpPr>
        <p:grpSpPr>
          <a:xfrm>
            <a:off x="3816000" y="4446999"/>
            <a:ext cx="5180504" cy="2411001"/>
            <a:chOff x="3816000" y="4561383"/>
            <a:chExt cx="5180504" cy="2411001"/>
          </a:xfrm>
        </p:grpSpPr>
        <p:grpSp>
          <p:nvGrpSpPr>
            <p:cNvPr id="5" name="Groupe 30"/>
            <p:cNvGrpSpPr>
              <a:grpSpLocks/>
            </p:cNvGrpSpPr>
            <p:nvPr/>
          </p:nvGrpSpPr>
          <p:grpSpPr bwMode="auto">
            <a:xfrm>
              <a:off x="3816000" y="4623504"/>
              <a:ext cx="5180153" cy="2348880"/>
              <a:chOff x="3635546" y="4668776"/>
              <a:chExt cx="5180314" cy="2347994"/>
            </a:xfrm>
          </p:grpSpPr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27703" y="4668776"/>
                <a:ext cx="3488157" cy="23479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oupe 29"/>
              <p:cNvGrpSpPr>
                <a:grpSpLocks/>
              </p:cNvGrpSpPr>
              <p:nvPr/>
            </p:nvGrpSpPr>
            <p:grpSpPr bwMode="auto">
              <a:xfrm>
                <a:off x="3635546" y="5008215"/>
                <a:ext cx="2448351" cy="1179887"/>
                <a:chOff x="3707554" y="4955952"/>
                <a:chExt cx="2448351" cy="1179887"/>
              </a:xfrm>
            </p:grpSpPr>
            <p:grpSp>
              <p:nvGrpSpPr>
                <p:cNvPr id="8" name="Groupe 28"/>
                <p:cNvGrpSpPr>
                  <a:grpSpLocks/>
                </p:cNvGrpSpPr>
                <p:nvPr/>
              </p:nvGrpSpPr>
              <p:grpSpPr bwMode="auto">
                <a:xfrm>
                  <a:off x="3707554" y="4955952"/>
                  <a:ext cx="1368818" cy="1179887"/>
                  <a:chOff x="3707554" y="4955952"/>
                  <a:chExt cx="1368818" cy="1179887"/>
                </a:xfrm>
              </p:grpSpPr>
              <p:sp>
                <p:nvSpPr>
                  <p:cNvPr id="33" name="ZoneTexte 32"/>
                  <p:cNvSpPr txBox="1"/>
                  <p:nvPr/>
                </p:nvSpPr>
                <p:spPr>
                  <a:xfrm>
                    <a:off x="3707904" y="4955952"/>
                    <a:ext cx="1368468" cy="338010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fr-FR" sz="1600" b="1" dirty="0" err="1"/>
                      <a:t>Ds</a:t>
                    </a:r>
                    <a:r>
                      <a:rPr lang="fr-FR" sz="1600" b="1" dirty="0"/>
                      <a:t>(SWC)</a:t>
                    </a:r>
                    <a:r>
                      <a:rPr lang="fr-FR" sz="1600" b="1" cap="all" baseline="-25000" dirty="0"/>
                      <a:t>Ah1</a:t>
                    </a:r>
                    <a:endParaRPr lang="fr-FR" sz="1600" b="1" dirty="0"/>
                  </a:p>
                </p:txBody>
              </p:sp>
              <p:sp>
                <p:nvSpPr>
                  <p:cNvPr id="34" name="ZoneTexte 33"/>
                  <p:cNvSpPr txBox="1"/>
                  <p:nvPr/>
                </p:nvSpPr>
                <p:spPr>
                  <a:xfrm>
                    <a:off x="3707904" y="5150001"/>
                    <a:ext cx="1368468" cy="338010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fr-FR" sz="1600" b="1" dirty="0" err="1">
                        <a:solidFill>
                          <a:srgbClr val="0070C0"/>
                        </a:solidFill>
                      </a:rPr>
                      <a:t>Ds</a:t>
                    </a:r>
                    <a:r>
                      <a:rPr lang="fr-FR" sz="1600" b="1" dirty="0">
                        <a:solidFill>
                          <a:srgbClr val="0070C0"/>
                        </a:solidFill>
                      </a:rPr>
                      <a:t>(SWC)</a:t>
                    </a:r>
                    <a:r>
                      <a:rPr lang="fr-FR" sz="1600" b="1" cap="all" baseline="-25000" dirty="0">
                        <a:solidFill>
                          <a:srgbClr val="0070C0"/>
                        </a:solidFill>
                      </a:rPr>
                      <a:t>Ah2</a:t>
                    </a:r>
                    <a:endParaRPr lang="fr-FR" sz="1600" b="1" dirty="0">
                      <a:solidFill>
                        <a:srgbClr val="0070C0"/>
                      </a:solidFill>
                    </a:endParaRPr>
                  </a:p>
                </p:txBody>
              </p:sp>
              <p:sp>
                <p:nvSpPr>
                  <p:cNvPr id="35" name="ZoneTexte 34"/>
                  <p:cNvSpPr txBox="1"/>
                  <p:nvPr/>
                </p:nvSpPr>
                <p:spPr>
                  <a:xfrm>
                    <a:off x="3707554" y="5437924"/>
                    <a:ext cx="1368468" cy="339597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fr-FR" sz="1600" b="1" dirty="0" err="1">
                        <a:solidFill>
                          <a:srgbClr val="13A808"/>
                        </a:solidFill>
                      </a:rPr>
                      <a:t>Ds</a:t>
                    </a:r>
                    <a:r>
                      <a:rPr lang="fr-FR" sz="1600" b="1" dirty="0">
                        <a:solidFill>
                          <a:srgbClr val="13A808"/>
                        </a:solidFill>
                      </a:rPr>
                      <a:t>(SWC)</a:t>
                    </a:r>
                    <a:r>
                      <a:rPr lang="fr-FR" sz="1600" b="1" cap="all" baseline="-25000" dirty="0" err="1">
                        <a:solidFill>
                          <a:srgbClr val="13A808"/>
                        </a:solidFill>
                      </a:rPr>
                      <a:t>AhC</a:t>
                    </a:r>
                    <a:endParaRPr lang="fr-FR" sz="1600" b="1" dirty="0">
                      <a:solidFill>
                        <a:srgbClr val="13A808"/>
                      </a:solidFill>
                    </a:endParaRPr>
                  </a:p>
                </p:txBody>
              </p:sp>
              <p:sp>
                <p:nvSpPr>
                  <p:cNvPr id="36" name="ZoneTexte 35"/>
                  <p:cNvSpPr txBox="1"/>
                  <p:nvPr/>
                </p:nvSpPr>
                <p:spPr>
                  <a:xfrm>
                    <a:off x="3707554" y="5797828"/>
                    <a:ext cx="1225588" cy="338011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fr-FR" sz="1600" b="1" dirty="0" err="1">
                        <a:solidFill>
                          <a:srgbClr val="FF0000"/>
                        </a:solidFill>
                      </a:rPr>
                      <a:t>Ds</a:t>
                    </a:r>
                    <a:r>
                      <a:rPr lang="fr-FR" sz="1600" b="1" dirty="0">
                        <a:solidFill>
                          <a:srgbClr val="FF0000"/>
                        </a:solidFill>
                      </a:rPr>
                      <a:t>(SWC)</a:t>
                    </a:r>
                    <a:r>
                      <a:rPr lang="fr-FR" sz="1600" b="1" cap="all" baseline="-25000" dirty="0">
                        <a:solidFill>
                          <a:srgbClr val="FF0000"/>
                        </a:solidFill>
                      </a:rPr>
                      <a:t>C</a:t>
                    </a:r>
                    <a:endParaRPr lang="fr-FR" sz="16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29" name="Connecteur droit avec flèche 28"/>
                <p:cNvCxnSpPr>
                  <a:stCxn id="33" idx="3"/>
                </p:cNvCxnSpPr>
                <p:nvPr/>
              </p:nvCxnSpPr>
              <p:spPr>
                <a:xfrm flipV="1">
                  <a:off x="5076371" y="5119403"/>
                  <a:ext cx="1079534" cy="6348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eur droit avec flèche 29"/>
                <p:cNvCxnSpPr/>
                <p:nvPr/>
              </p:nvCxnSpPr>
              <p:spPr>
                <a:xfrm>
                  <a:off x="5076371" y="5293962"/>
                  <a:ext cx="1079534" cy="11109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eur droit avec flèche 30"/>
                <p:cNvCxnSpPr/>
                <p:nvPr/>
              </p:nvCxnSpPr>
              <p:spPr>
                <a:xfrm>
                  <a:off x="5076371" y="5572364"/>
                  <a:ext cx="1079534" cy="9521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eur droit avec flèche 31"/>
                <p:cNvCxnSpPr/>
                <p:nvPr/>
              </p:nvCxnSpPr>
              <p:spPr>
                <a:xfrm>
                  <a:off x="5076372" y="6004250"/>
                  <a:ext cx="1079533" cy="9521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3" name="ZoneTexte 21"/>
            <p:cNvSpPr txBox="1">
              <a:spLocks noChangeArrowheads="1"/>
            </p:cNvSpPr>
            <p:nvPr/>
          </p:nvSpPr>
          <p:spPr bwMode="auto">
            <a:xfrm>
              <a:off x="5508104" y="4561383"/>
              <a:ext cx="348840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dirty="0" err="1" smtClean="0"/>
                <a:t>Ds</a:t>
              </a:r>
              <a:r>
                <a:rPr lang="fr-FR" sz="1400" b="1" dirty="0" smtClean="0"/>
                <a:t> </a:t>
              </a:r>
              <a:r>
                <a:rPr lang="fr-FR" sz="1400" b="1" dirty="0"/>
                <a:t>[m</a:t>
              </a:r>
              <a:r>
                <a:rPr lang="fr-FR" sz="1400" b="1" baseline="30000" dirty="0"/>
                <a:t>2</a:t>
              </a:r>
              <a:r>
                <a:rPr lang="fr-FR" sz="1400" b="1" dirty="0"/>
                <a:t>s</a:t>
              </a:r>
              <a:r>
                <a:rPr lang="fr-FR" sz="1400" b="1" baseline="30000" dirty="0"/>
                <a:t>-1</a:t>
              </a:r>
              <a:r>
                <a:rPr lang="fr-FR" sz="1400" b="1" dirty="0"/>
                <a:t>]</a:t>
              </a:r>
            </a:p>
          </p:txBody>
        </p:sp>
      </p:grpSp>
      <p:grpSp>
        <p:nvGrpSpPr>
          <p:cNvPr id="9" name="Groupe 52"/>
          <p:cNvGrpSpPr/>
          <p:nvPr/>
        </p:nvGrpSpPr>
        <p:grpSpPr>
          <a:xfrm>
            <a:off x="899592" y="1412776"/>
            <a:ext cx="6696744" cy="3024336"/>
            <a:chOff x="1043608" y="1556792"/>
            <a:chExt cx="6336704" cy="2880320"/>
          </a:xfrm>
        </p:grpSpPr>
        <p:sp>
          <p:nvSpPr>
            <p:cNvPr id="51" name="Rectangle 50"/>
            <p:cNvSpPr/>
            <p:nvPr/>
          </p:nvSpPr>
          <p:spPr>
            <a:xfrm>
              <a:off x="1043608" y="1556792"/>
              <a:ext cx="6336704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2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l="5607" r="9344"/>
            <a:stretch>
              <a:fillRect/>
            </a:stretch>
          </p:blipFill>
          <p:spPr bwMode="auto">
            <a:xfrm>
              <a:off x="1187624" y="1556793"/>
              <a:ext cx="6120680" cy="280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4" name="ZoneTexte 97"/>
          <p:cNvSpPr txBox="1">
            <a:spLocks noChangeArrowheads="1"/>
          </p:cNvSpPr>
          <p:nvPr/>
        </p:nvSpPr>
        <p:spPr bwMode="auto">
          <a:xfrm>
            <a:off x="2195736" y="1916832"/>
            <a:ext cx="3744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</a:rPr>
              <a:t>Laboratory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measurements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47" name="Rectangle à coins arrondis 46"/>
          <p:cNvSpPr/>
          <p:nvPr/>
        </p:nvSpPr>
        <p:spPr bwMode="auto">
          <a:xfrm>
            <a:off x="2771800" y="4437112"/>
            <a:ext cx="4320480" cy="100811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Ellipse 48"/>
          <p:cNvSpPr/>
          <p:nvPr/>
        </p:nvSpPr>
        <p:spPr>
          <a:xfrm>
            <a:off x="5436096" y="4797152"/>
            <a:ext cx="3600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8" name="Object 4"/>
          <p:cNvGraphicFramePr>
            <a:graphicFrameLocks noChangeAspect="1"/>
          </p:cNvGraphicFramePr>
          <p:nvPr/>
        </p:nvGraphicFramePr>
        <p:xfrm>
          <a:off x="2924398" y="4702175"/>
          <a:ext cx="3879850" cy="619125"/>
        </p:xfrm>
        <a:graphic>
          <a:graphicData uri="http://schemas.openxmlformats.org/presentationml/2006/ole">
            <p:oleObj spid="_x0000_s55298" name="Équation" r:id="rId7" imgW="2463480" imgH="393480" progId="Equation.3">
              <p:embed/>
            </p:oleObj>
          </a:graphicData>
        </a:graphic>
      </p:graphicFrame>
      <p:sp>
        <p:nvSpPr>
          <p:cNvPr id="28" name="Espace réservé du numéro de diapositive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B83A-8237-4FFD-ACFC-AE8853DDF935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39" name="Espace réservé du pied de page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EGU 2015, Vienna 16 April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1772817"/>
            <a:ext cx="754073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101"/>
          <p:cNvGrpSpPr>
            <a:grpSpLocks/>
          </p:cNvGrpSpPr>
          <p:nvPr/>
        </p:nvGrpSpPr>
        <p:grpSpPr bwMode="auto">
          <a:xfrm>
            <a:off x="3419872" y="5013176"/>
            <a:ext cx="3528392" cy="1584176"/>
            <a:chOff x="652707" y="3589305"/>
            <a:chExt cx="4368486" cy="2809986"/>
          </a:xfrm>
        </p:grpSpPr>
        <p:grpSp>
          <p:nvGrpSpPr>
            <p:cNvPr id="4" name="Groupe 62"/>
            <p:cNvGrpSpPr>
              <a:grpSpLocks/>
            </p:cNvGrpSpPr>
            <p:nvPr/>
          </p:nvGrpSpPr>
          <p:grpSpPr bwMode="auto">
            <a:xfrm>
              <a:off x="1187624" y="3589305"/>
              <a:ext cx="3833569" cy="2809986"/>
              <a:chOff x="323528" y="3589305"/>
              <a:chExt cx="3833569" cy="2809986"/>
            </a:xfrm>
          </p:grpSpPr>
          <p:grpSp>
            <p:nvGrpSpPr>
              <p:cNvPr id="5" name="Groupe 53"/>
              <p:cNvGrpSpPr>
                <a:grpSpLocks/>
              </p:cNvGrpSpPr>
              <p:nvPr/>
            </p:nvGrpSpPr>
            <p:grpSpPr bwMode="auto">
              <a:xfrm>
                <a:off x="323528" y="3589305"/>
                <a:ext cx="3833569" cy="2809986"/>
                <a:chOff x="97154" y="1131162"/>
                <a:chExt cx="7275956" cy="3024336"/>
              </a:xfrm>
            </p:grpSpPr>
            <p:grpSp>
              <p:nvGrpSpPr>
                <p:cNvPr id="7" name="Groupe 51"/>
                <p:cNvGrpSpPr>
                  <a:grpSpLocks/>
                </p:cNvGrpSpPr>
                <p:nvPr/>
              </p:nvGrpSpPr>
              <p:grpSpPr bwMode="auto">
                <a:xfrm>
                  <a:off x="97154" y="1131162"/>
                  <a:ext cx="6969218" cy="3024336"/>
                  <a:chOff x="97154" y="1129487"/>
                  <a:chExt cx="6969218" cy="3024336"/>
                </a:xfrm>
              </p:grpSpPr>
              <p:grpSp>
                <p:nvGrpSpPr>
                  <p:cNvPr id="9" name="Groupe 78"/>
                  <p:cNvGrpSpPr>
                    <a:grpSpLocks/>
                  </p:cNvGrpSpPr>
                  <p:nvPr/>
                </p:nvGrpSpPr>
                <p:grpSpPr bwMode="auto">
                  <a:xfrm>
                    <a:off x="97154" y="1129487"/>
                    <a:ext cx="6969218" cy="3024336"/>
                    <a:chOff x="-190878" y="1343910"/>
                    <a:chExt cx="6969218" cy="3096344"/>
                  </a:xfrm>
                </p:grpSpPr>
                <p:sp>
                  <p:nvSpPr>
                    <p:cNvPr id="16" name="Rectangle 15"/>
                    <p:cNvSpPr/>
                    <p:nvPr/>
                  </p:nvSpPr>
                  <p:spPr>
                    <a:xfrm>
                      <a:off x="-190878" y="1343910"/>
                      <a:ext cx="6969218" cy="309634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17" name="ZoneTexte 1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2742" y="3787534"/>
                      <a:ext cx="5976292" cy="4549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fr-FR" sz="1600" b="1" dirty="0" err="1"/>
                        <a:t>Pingintha</a:t>
                      </a:r>
                      <a:r>
                        <a:rPr lang="fr-FR" sz="1600" b="1" dirty="0"/>
                        <a:t> et al, 2009</a:t>
                      </a:r>
                    </a:p>
                  </p:txBody>
                </p:sp>
                <p:grpSp>
                  <p:nvGrpSpPr>
                    <p:cNvPr id="14" name="Groupe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66210" y="1916832"/>
                      <a:ext cx="2736305" cy="1728192"/>
                      <a:chOff x="3922394" y="1844824"/>
                      <a:chExt cx="2736305" cy="1728192"/>
                    </a:xfrm>
                  </p:grpSpPr>
                  <p:grpSp>
                    <p:nvGrpSpPr>
                      <p:cNvPr id="18" name="Groupe 3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22394" y="1844824"/>
                        <a:ext cx="2736305" cy="1728192"/>
                        <a:chOff x="2821066" y="2276872"/>
                        <a:chExt cx="3384377" cy="2952328"/>
                      </a:xfrm>
                    </p:grpSpPr>
                    <p:grpSp>
                      <p:nvGrpSpPr>
                        <p:cNvPr id="19" name="Groupe 3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821066" y="2276872"/>
                          <a:ext cx="3384377" cy="2952328"/>
                          <a:chOff x="948858" y="2636912"/>
                          <a:chExt cx="3384377" cy="1512168"/>
                        </a:xfrm>
                      </p:grpSpPr>
                      <p:sp>
                        <p:nvSpPr>
                          <p:cNvPr id="23" name="Rectangle 22"/>
                          <p:cNvSpPr/>
                          <p:nvPr/>
                        </p:nvSpPr>
                        <p:spPr>
                          <a:xfrm>
                            <a:off x="947931" y="2637029"/>
                            <a:ext cx="3386219" cy="1511434"/>
                          </a:xfrm>
                          <a:prstGeom prst="rect">
                            <a:avLst/>
                          </a:prstGeom>
                          <a:noFill/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endParaRPr lang="fr-FR"/>
                          </a:p>
                        </p:txBody>
                      </p:sp>
                      <p:grpSp>
                        <p:nvGrpSpPr>
                          <p:cNvPr id="21" name="Groupe 1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948858" y="2996952"/>
                            <a:ext cx="3384377" cy="720080"/>
                            <a:chOff x="948858" y="2996952"/>
                            <a:chExt cx="3384377" cy="720080"/>
                          </a:xfrm>
                        </p:grpSpPr>
                        <p:cxnSp>
                          <p:nvCxnSpPr>
                            <p:cNvPr id="25" name="Connecteur droit 24"/>
                            <p:cNvCxnSpPr/>
                            <p:nvPr/>
                          </p:nvCxnSpPr>
                          <p:spPr>
                            <a:xfrm>
                              <a:off x="947931" y="2997052"/>
                              <a:ext cx="3386219" cy="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6" name="Connecteur droit 25"/>
                            <p:cNvCxnSpPr/>
                            <p:nvPr/>
                          </p:nvCxnSpPr>
                          <p:spPr>
                            <a:xfrm>
                              <a:off x="947931" y="3357076"/>
                              <a:ext cx="3386219" cy="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7" name="Connecteur droit 26"/>
                            <p:cNvCxnSpPr/>
                            <p:nvPr/>
                          </p:nvCxnSpPr>
                          <p:spPr>
                            <a:xfrm>
                              <a:off x="947931" y="3717099"/>
                              <a:ext cx="3386219" cy="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  <p:sp>
                      <p:nvSpPr>
                        <p:cNvPr id="22" name="Flèche vers le haut 21"/>
                        <p:cNvSpPr/>
                        <p:nvPr/>
                      </p:nvSpPr>
                      <p:spPr>
                        <a:xfrm>
                          <a:off x="4414350" y="3261812"/>
                          <a:ext cx="268999" cy="453486"/>
                        </a:xfrm>
                        <a:prstGeom prst="upArrow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fr-FR"/>
                        </a:p>
                      </p:txBody>
                    </p:sp>
                  </p:grpSp>
                  <p:sp>
                    <p:nvSpPr>
                      <p:cNvPr id="20" name="Ellipse 19"/>
                      <p:cNvSpPr/>
                      <p:nvPr/>
                    </p:nvSpPr>
                    <p:spPr>
                      <a:xfrm>
                        <a:off x="4813985" y="2446023"/>
                        <a:ext cx="108744" cy="108079"/>
                      </a:xfrm>
                      <a:prstGeom prst="ellipse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fr-FR"/>
                      </a:p>
                    </p:txBody>
                  </p:sp>
                </p:grpSp>
              </p:grpSp>
              <p:cxnSp>
                <p:nvCxnSpPr>
                  <p:cNvPr id="15" name="Connecteur droit 14"/>
                  <p:cNvCxnSpPr/>
                  <p:nvPr/>
                </p:nvCxnSpPr>
                <p:spPr>
                  <a:xfrm rot="16200000" flipH="1">
                    <a:off x="3360207" y="2501324"/>
                    <a:ext cx="305581" cy="0"/>
                  </a:xfrm>
                  <a:prstGeom prst="line">
                    <a:avLst/>
                  </a:prstGeom>
                  <a:ln w="28575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" name="Connecteur droit 9"/>
                <p:cNvCxnSpPr/>
                <p:nvPr/>
              </p:nvCxnSpPr>
              <p:spPr>
                <a:xfrm>
                  <a:off x="2604665" y="1674222"/>
                  <a:ext cx="3096009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ZoneTexte 10"/>
                <p:cNvSpPr txBox="1"/>
                <p:nvPr/>
              </p:nvSpPr>
              <p:spPr>
                <a:xfrm>
                  <a:off x="5364845" y="1270484"/>
                  <a:ext cx="2008265" cy="7050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i="1" dirty="0" err="1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Level</a:t>
                  </a:r>
                  <a:r>
                    <a:rPr lang="fr-FR" sz="1600" i="1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 0</a:t>
                  </a:r>
                  <a:r>
                    <a:rPr lang="fr-FR" i="1" dirty="0"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</a:p>
              </p:txBody>
            </p:sp>
            <p:pic>
              <p:nvPicPr>
                <p:cNvPr id="12" name="Picture 2" descr="MiniSol"/>
                <p:cNvPicPr preferRelativeResize="0">
                  <a:picLocks noChangeArrowheads="1"/>
                </p:cNvPicPr>
                <p:nvPr/>
              </p:nvPicPr>
              <p:blipFill>
                <a:blip r:embed="rId4" cstate="print"/>
                <a:srcRect t="8772" b="71930"/>
                <a:stretch>
                  <a:fillRect/>
                </a:stretch>
              </p:blipFill>
              <p:spPr bwMode="auto">
                <a:xfrm>
                  <a:off x="2554547" y="1268634"/>
                  <a:ext cx="2788064" cy="39614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13" name="ZoneTexte 110"/>
                <p:cNvSpPr txBox="1">
                  <a:spLocks noChangeArrowheads="1"/>
                </p:cNvSpPr>
                <p:nvPr/>
              </p:nvSpPr>
              <p:spPr bwMode="auto">
                <a:xfrm>
                  <a:off x="2613086" y="1131162"/>
                  <a:ext cx="2052691" cy="705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fr-FR" dirty="0" err="1">
                      <a:solidFill>
                        <a:schemeClr val="bg1"/>
                      </a:solidFill>
                    </a:rPr>
                    <a:t>Litter</a:t>
                  </a:r>
                  <a:endParaRPr lang="fr-FR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" name="Ellipse 7"/>
              <p:cNvSpPr/>
              <p:nvPr/>
            </p:nvSpPr>
            <p:spPr>
              <a:xfrm>
                <a:off x="2087886" y="4968018"/>
                <a:ext cx="57295" cy="98083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652707" y="3972485"/>
            <a:ext cx="1687045" cy="1646471"/>
          </p:xfrm>
          <a:graphic>
            <a:graphicData uri="http://schemas.openxmlformats.org/presentationml/2006/ole">
              <p:oleObj spid="_x0000_s29698" name="Équation" r:id="rId5" imgW="901440" imgH="914400" progId="Equation.3">
                <p:embed/>
              </p:oleObj>
            </a:graphicData>
          </a:graphic>
        </p:graphicFrame>
      </p:grpSp>
      <p:sp>
        <p:nvSpPr>
          <p:cNvPr id="28" name="Titre 1"/>
          <p:cNvSpPr txBox="1">
            <a:spLocks/>
          </p:cNvSpPr>
          <p:nvPr/>
        </p:nvSpPr>
        <p:spPr>
          <a:xfrm>
            <a:off x="35496" y="0"/>
            <a:ext cx="6408712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Materials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&amp;</a:t>
            </a:r>
            <a:r>
              <a:rPr kumimoji="0" lang="fr-FR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fr-FR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Method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0" name="Espace réservé du contenu 2"/>
          <p:cNvSpPr txBox="1">
            <a:spLocks/>
          </p:cNvSpPr>
          <p:nvPr/>
        </p:nvSpPr>
        <p:spPr>
          <a:xfrm>
            <a:off x="323528" y="1052736"/>
            <a:ext cx="7992888" cy="50405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Laboratory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Measurements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Parametization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372200" y="0"/>
            <a:ext cx="28083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Background &amp; Objectives</a:t>
            </a:r>
          </a:p>
          <a:p>
            <a:r>
              <a:rPr lang="fr-FR" b="1" dirty="0" err="1" smtClean="0">
                <a:solidFill>
                  <a:schemeClr val="bg1">
                    <a:lumMod val="85000"/>
                  </a:schemeClr>
                </a:solidFill>
              </a:rPr>
              <a:t>Materials</a:t>
            </a:r>
            <a:r>
              <a:rPr lang="fr-FR" b="1" dirty="0" smtClean="0">
                <a:solidFill>
                  <a:schemeClr val="bg1">
                    <a:lumMod val="85000"/>
                  </a:schemeClr>
                </a:solidFill>
              </a:rPr>
              <a:t> &amp; </a:t>
            </a:r>
            <a:r>
              <a:rPr lang="fr-FR" b="1" dirty="0" err="1" smtClean="0">
                <a:solidFill>
                  <a:schemeClr val="bg1">
                    <a:lumMod val="85000"/>
                  </a:schemeClr>
                </a:solidFill>
              </a:rPr>
              <a:t>Method</a:t>
            </a:r>
            <a:endParaRPr lang="fr-FR" b="1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sz="1600" dirty="0" err="1" smtClean="0">
                <a:solidFill>
                  <a:schemeClr val="bg1">
                    <a:lumMod val="85000"/>
                  </a:schemeClr>
                </a:solidFill>
              </a:rPr>
              <a:t>Results</a:t>
            </a: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 &amp; Discussion</a:t>
            </a:r>
          </a:p>
          <a:p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Conclusions</a:t>
            </a:r>
            <a:endParaRPr lang="fr-FR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Espace réservé du numéro de diapositive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B83A-8237-4FFD-ACFC-AE8853DDF935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33" name="Espace réservé du pied de page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EGU 2015, Vienna 16 April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72816"/>
            <a:ext cx="4499992" cy="2376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99592" y="130069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2"/>
                </a:solidFill>
              </a:rPr>
              <a:t>Ah Production </a:t>
            </a:r>
            <a:r>
              <a:rPr lang="fr-FR" sz="2000" dirty="0" err="1" smtClean="0">
                <a:solidFill>
                  <a:schemeClr val="bg2"/>
                </a:solidFill>
              </a:rPr>
              <a:t>terms</a:t>
            </a:r>
            <a:endParaRPr lang="fr-FR" sz="2000" dirty="0">
              <a:solidFill>
                <a:schemeClr val="bg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508104" y="1268760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solidFill>
                  <a:schemeClr val="bg2"/>
                </a:solidFill>
              </a:rPr>
              <a:t>Litter</a:t>
            </a:r>
            <a:r>
              <a:rPr lang="fr-FR" sz="2000" dirty="0" smtClean="0">
                <a:solidFill>
                  <a:schemeClr val="bg2"/>
                </a:solidFill>
              </a:rPr>
              <a:t> Production </a:t>
            </a:r>
            <a:r>
              <a:rPr lang="fr-FR" sz="2000" dirty="0" err="1" smtClean="0">
                <a:solidFill>
                  <a:schemeClr val="bg2"/>
                </a:solidFill>
              </a:rPr>
              <a:t>terms</a:t>
            </a:r>
            <a:endParaRPr lang="fr-FR" sz="2000" dirty="0">
              <a:solidFill>
                <a:schemeClr val="bg2"/>
              </a:solidFill>
            </a:endParaRPr>
          </a:p>
        </p:txBody>
      </p:sp>
      <p:sp>
        <p:nvSpPr>
          <p:cNvPr id="6" name="ZoneTexte 152"/>
          <p:cNvSpPr txBox="1">
            <a:spLocks noChangeArrowheads="1"/>
          </p:cNvSpPr>
          <p:nvPr/>
        </p:nvSpPr>
        <p:spPr bwMode="auto">
          <a:xfrm>
            <a:off x="1" y="4314582"/>
            <a:ext cx="44999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1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Soil</a:t>
            </a:r>
            <a:r>
              <a: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production shows </a:t>
            </a:r>
            <a:r>
              <a:rPr lang="fr-FR" sz="1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clear</a:t>
            </a:r>
            <a:r>
              <a: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1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diel</a:t>
            </a:r>
            <a:r>
              <a: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and </a:t>
            </a:r>
            <a:r>
              <a:rPr lang="fr-FR" sz="1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daily</a:t>
            </a:r>
            <a:r>
              <a: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fluctuations in </a:t>
            </a:r>
            <a:r>
              <a:rPr lang="fr-FR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Ah</a:t>
            </a:r>
            <a:endParaRPr lang="fr-FR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ZoneTexte 154"/>
          <p:cNvSpPr txBox="1">
            <a:spLocks noChangeArrowheads="1"/>
          </p:cNvSpPr>
          <p:nvPr/>
        </p:nvSpPr>
        <p:spPr bwMode="auto">
          <a:xfrm>
            <a:off x="-36512" y="5085184"/>
            <a:ext cx="44644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The </a:t>
            </a:r>
            <a:r>
              <a:rPr lang="fr-FR" sz="1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diel</a:t>
            </a:r>
            <a:r>
              <a: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and </a:t>
            </a:r>
            <a:r>
              <a:rPr lang="fr-FR" sz="1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daily</a:t>
            </a:r>
            <a:r>
              <a: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fluctuations are best </a:t>
            </a:r>
            <a:r>
              <a:rPr lang="fr-FR" sz="1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explained</a:t>
            </a:r>
            <a:r>
              <a: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by the T </a:t>
            </a:r>
            <a:r>
              <a:rPr lang="fr-FR" sz="1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measured</a:t>
            </a:r>
            <a:r>
              <a: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in the </a:t>
            </a:r>
            <a:r>
              <a:rPr lang="fr-FR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topsoil</a:t>
            </a:r>
            <a:endParaRPr lang="fr-FR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1" indent="-1857375"/>
            <a:r>
              <a: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fr-FR" sz="1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temperature</a:t>
            </a:r>
            <a:r>
              <a: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1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is</a:t>
            </a:r>
            <a:r>
              <a: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the </a:t>
            </a:r>
            <a:r>
              <a:rPr lang="fr-FR" sz="1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most</a:t>
            </a:r>
            <a:r>
              <a: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important driver of </a:t>
            </a:r>
            <a:r>
              <a:rPr lang="fr-FR" sz="1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soil</a:t>
            </a:r>
            <a:r>
              <a: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CO</a:t>
            </a:r>
            <a:r>
              <a:rPr lang="fr-FR" sz="1600" baseline="-25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production </a:t>
            </a:r>
          </a:p>
        </p:txBody>
      </p:sp>
      <p:sp>
        <p:nvSpPr>
          <p:cNvPr id="8" name="ZoneTexte 170"/>
          <p:cNvSpPr txBox="1">
            <a:spLocks noChangeArrowheads="1"/>
          </p:cNvSpPr>
          <p:nvPr/>
        </p:nvSpPr>
        <p:spPr bwMode="auto">
          <a:xfrm>
            <a:off x="4572000" y="4365104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indent="-108000">
              <a:buFont typeface="Arial" pitchFamily="34" charset="0"/>
              <a:buChar char="•"/>
            </a:pPr>
            <a:r>
              <a:rPr lang="fr-FR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Unlike</a:t>
            </a:r>
            <a:r>
              <a:rPr lang="fr-FR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other</a:t>
            </a:r>
            <a:r>
              <a:rPr lang="fr-FR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horizons, </a:t>
            </a:r>
            <a:r>
              <a:rPr lang="fr-FR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Ol</a:t>
            </a:r>
            <a:r>
              <a:rPr lang="fr-FR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production </a:t>
            </a:r>
            <a:r>
              <a:rPr lang="fr-FR" sz="1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was</a:t>
            </a:r>
            <a:r>
              <a: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best </a:t>
            </a:r>
            <a:r>
              <a:rPr lang="fr-FR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explained</a:t>
            </a:r>
            <a:r>
              <a:rPr lang="fr-FR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by </a:t>
            </a:r>
            <a:r>
              <a: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surface </a:t>
            </a:r>
            <a:r>
              <a:rPr lang="fr-FR" sz="1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soil</a:t>
            </a:r>
            <a:r>
              <a: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water content (SWC) (R</a:t>
            </a:r>
            <a:r>
              <a:rPr lang="fr-FR" sz="1600" baseline="30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=0.46) </a:t>
            </a:r>
            <a:endParaRPr lang="fr-FR" sz="16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" y="1772816"/>
            <a:ext cx="9108503" cy="2376264"/>
            <a:chOff x="1" y="1772816"/>
            <a:chExt cx="9108503" cy="2376264"/>
          </a:xfrm>
        </p:grpSpPr>
        <p:grpSp>
          <p:nvGrpSpPr>
            <p:cNvPr id="10" name="Groupe 20"/>
            <p:cNvGrpSpPr/>
            <p:nvPr/>
          </p:nvGrpSpPr>
          <p:grpSpPr>
            <a:xfrm>
              <a:off x="1" y="1772816"/>
              <a:ext cx="9108503" cy="2376264"/>
              <a:chOff x="1" y="1772816"/>
              <a:chExt cx="9108503" cy="2376264"/>
            </a:xfrm>
          </p:grpSpPr>
          <p:grpSp>
            <p:nvGrpSpPr>
              <p:cNvPr id="12" name="Groupe 17"/>
              <p:cNvGrpSpPr/>
              <p:nvPr/>
            </p:nvGrpSpPr>
            <p:grpSpPr>
              <a:xfrm>
                <a:off x="1" y="1772816"/>
                <a:ext cx="9108503" cy="2376264"/>
                <a:chOff x="1" y="2204864"/>
                <a:chExt cx="9108503" cy="2376264"/>
              </a:xfrm>
            </p:grpSpPr>
            <p:sp>
              <p:nvSpPr>
                <p:cNvPr id="14" name="Rectangle 8"/>
                <p:cNvSpPr/>
                <p:nvPr/>
              </p:nvSpPr>
              <p:spPr>
                <a:xfrm>
                  <a:off x="4608512" y="2204864"/>
                  <a:ext cx="4499992" cy="23762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pic>
              <p:nvPicPr>
                <p:cNvPr id="15" name="Picture 10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" y="2276872"/>
                  <a:ext cx="4453902" cy="23042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" name="Picture 10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5000" r="33350" b="35474"/>
                <a:stretch>
                  <a:fillRect/>
                </a:stretch>
              </p:blipFill>
              <p:spPr bwMode="auto">
                <a:xfrm>
                  <a:off x="4680520" y="2253548"/>
                  <a:ext cx="4211960" cy="22555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3" name="Rectangle 12"/>
              <p:cNvSpPr/>
              <p:nvPr/>
            </p:nvSpPr>
            <p:spPr>
              <a:xfrm>
                <a:off x="1526400" y="2088000"/>
                <a:ext cx="180000" cy="7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5832000" y="2160000"/>
              <a:ext cx="216024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ZoneTexte 32"/>
          <p:cNvSpPr txBox="1">
            <a:spLocks noChangeArrowheads="1"/>
          </p:cNvSpPr>
          <p:nvPr/>
        </p:nvSpPr>
        <p:spPr bwMode="auto">
          <a:xfrm>
            <a:off x="323528" y="404664"/>
            <a:ext cx="30243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Day to </a:t>
            </a:r>
            <a:r>
              <a:rPr lang="fr-FR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variation</a:t>
            </a:r>
            <a:endParaRPr lang="fr-FR" sz="2400" baseline="300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B83A-8237-4FFD-ACFC-AE8853DDF935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179512" y="-27384"/>
            <a:ext cx="842493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Determine Ps and </a:t>
            </a:r>
            <a:r>
              <a: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</a:t>
            </a:r>
            <a:r>
              <a:rPr kumimoji="0" lang="en-US" sz="3200" b="1" i="0" u="none" strike="noStrike" kern="1200" cap="none" spc="0" normalizeH="0" baseline="3000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13</a:t>
            </a:r>
            <a:r>
              <a: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Ps for ≠ layers</a:t>
            </a:r>
            <a:endParaRPr kumimoji="0" lang="en-US" sz="3200" b="1" i="0" u="none" strike="noStrike" kern="1200" cap="none" spc="0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0" y="620688"/>
            <a:ext cx="421196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sz="2400" b="1" i="1" u="sng" dirty="0" smtClean="0">
                <a:solidFill>
                  <a:schemeClr val="bg1">
                    <a:lumMod val="75000"/>
                  </a:schemeClr>
                </a:solidFill>
              </a:rPr>
              <a:t>Vertical Profile of CO</a:t>
            </a:r>
            <a:r>
              <a:rPr lang="en-US" sz="2400" b="1" i="1" u="sng" baseline="-25000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sz="2400" b="1" i="1" u="sng" dirty="0" smtClean="0">
                <a:solidFill>
                  <a:schemeClr val="bg1">
                    <a:lumMod val="75000"/>
                  </a:schemeClr>
                </a:solidFill>
              </a:rPr>
              <a:t> sources</a:t>
            </a: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EGU 2015, Vienna 16 April</a:t>
            </a:r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5436096" y="4005064"/>
            <a:ext cx="3528392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403648" y="3717032"/>
            <a:ext cx="3888432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555776" cy="332656"/>
          </a:xfrm>
        </p:spPr>
        <p:txBody>
          <a:bodyPr>
            <a:normAutofit fontScale="90000"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Background &amp; Objectives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e 57"/>
          <p:cNvGrpSpPr/>
          <p:nvPr/>
        </p:nvGrpSpPr>
        <p:grpSpPr>
          <a:xfrm>
            <a:off x="539552" y="404664"/>
            <a:ext cx="8856984" cy="2136730"/>
            <a:chOff x="1943292" y="949416"/>
            <a:chExt cx="7514402" cy="2530024"/>
          </a:xfrm>
          <a:noFill/>
        </p:grpSpPr>
        <p:sp>
          <p:nvSpPr>
            <p:cNvPr id="23" name="ZoneTexte 22"/>
            <p:cNvSpPr txBox="1"/>
            <p:nvPr/>
          </p:nvSpPr>
          <p:spPr>
            <a:xfrm>
              <a:off x="4631370" y="949416"/>
              <a:ext cx="977483" cy="5466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Fs</a:t>
              </a:r>
              <a:r>
                <a:rPr lang="en-US" sz="2400" b="1" dirty="0" smtClean="0">
                  <a:solidFill>
                    <a:schemeClr val="bg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4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1943292" y="1998397"/>
              <a:ext cx="2252898" cy="5466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Transport</a:t>
              </a:r>
              <a:endParaRPr lang="en-US" sz="2400" b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Groupe 33"/>
            <p:cNvGrpSpPr/>
            <p:nvPr/>
          </p:nvGrpSpPr>
          <p:grpSpPr>
            <a:xfrm>
              <a:off x="3348425" y="1324052"/>
              <a:ext cx="3369957" cy="690889"/>
              <a:chOff x="2895666" y="1574851"/>
              <a:chExt cx="3327830" cy="779460"/>
            </a:xfrm>
            <a:grpFill/>
          </p:grpSpPr>
          <p:cxnSp>
            <p:nvCxnSpPr>
              <p:cNvPr id="34" name="Connecteur droit avec flèche 33"/>
              <p:cNvCxnSpPr/>
              <p:nvPr/>
            </p:nvCxnSpPr>
            <p:spPr>
              <a:xfrm>
                <a:off x="4826193" y="1574851"/>
                <a:ext cx="1397303" cy="760792"/>
              </a:xfrm>
              <a:prstGeom prst="straightConnector1">
                <a:avLst/>
              </a:prstGeom>
              <a:grpFill/>
              <a:ln w="38100">
                <a:solidFill>
                  <a:schemeClr val="bg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avec flèche 34"/>
              <p:cNvCxnSpPr/>
              <p:nvPr/>
            </p:nvCxnSpPr>
            <p:spPr>
              <a:xfrm flipH="1">
                <a:off x="2895666" y="1574852"/>
                <a:ext cx="1557315" cy="779459"/>
              </a:xfrm>
              <a:prstGeom prst="straightConnector1">
                <a:avLst/>
              </a:prstGeom>
              <a:grpFill/>
              <a:ln w="38100">
                <a:solidFill>
                  <a:schemeClr val="bg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e 55"/>
            <p:cNvGrpSpPr/>
            <p:nvPr/>
          </p:nvGrpSpPr>
          <p:grpSpPr>
            <a:xfrm>
              <a:off x="6036503" y="1923470"/>
              <a:ext cx="3421191" cy="1555970"/>
              <a:chOff x="2984822" y="1923470"/>
              <a:chExt cx="3421191" cy="1555970"/>
            </a:xfrm>
            <a:grpFill/>
          </p:grpSpPr>
          <p:sp>
            <p:nvSpPr>
              <p:cNvPr id="27" name="ZoneTexte 26"/>
              <p:cNvSpPr txBox="1"/>
              <p:nvPr/>
            </p:nvSpPr>
            <p:spPr>
              <a:xfrm>
                <a:off x="3901211" y="1923470"/>
                <a:ext cx="1832782" cy="5466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Production </a:t>
                </a:r>
                <a:r>
                  <a:rPr lang="en-US" sz="2400" b="1" i="1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Ps</a:t>
                </a:r>
                <a:endParaRPr lang="en-US" sz="2400" b="1" i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8" name="Groupe 37"/>
              <p:cNvGrpSpPr/>
              <p:nvPr/>
            </p:nvGrpSpPr>
            <p:grpSpPr>
              <a:xfrm>
                <a:off x="3840120" y="2373032"/>
                <a:ext cx="1636791" cy="549189"/>
                <a:chOff x="3336390" y="2758320"/>
                <a:chExt cx="1616329" cy="619597"/>
              </a:xfrm>
              <a:grpFill/>
            </p:grpSpPr>
            <p:cxnSp>
              <p:nvCxnSpPr>
                <p:cNvPr id="32" name="Connecteur droit avec flèche 31"/>
                <p:cNvCxnSpPr/>
                <p:nvPr/>
              </p:nvCxnSpPr>
              <p:spPr>
                <a:xfrm rot="10800000" flipV="1">
                  <a:off x="3336390" y="2758320"/>
                  <a:ext cx="803612" cy="617637"/>
                </a:xfrm>
                <a:prstGeom prst="straightConnector1">
                  <a:avLst/>
                </a:prstGeom>
                <a:grpFill/>
                <a:ln w="38100">
                  <a:solidFill>
                    <a:schemeClr val="bg1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eur droit avec flèche 32"/>
                <p:cNvCxnSpPr/>
                <p:nvPr/>
              </p:nvCxnSpPr>
              <p:spPr>
                <a:xfrm>
                  <a:off x="4083254" y="2764867"/>
                  <a:ext cx="869465" cy="613050"/>
                </a:xfrm>
                <a:prstGeom prst="straightConnector1">
                  <a:avLst/>
                </a:prstGeom>
                <a:grpFill/>
                <a:ln w="38100">
                  <a:solidFill>
                    <a:schemeClr val="bg1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ZoneTexte 28"/>
              <p:cNvSpPr txBox="1"/>
              <p:nvPr/>
            </p:nvSpPr>
            <p:spPr>
              <a:xfrm>
                <a:off x="4730260" y="3005684"/>
                <a:ext cx="1675753" cy="473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Autotrophic</a:t>
                </a:r>
                <a:endParaRPr lang="en-US" sz="2000" b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>
                <a:off x="2984822" y="2972451"/>
                <a:ext cx="1642696" cy="47375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Heterotrophic</a:t>
                </a:r>
                <a:endParaRPr lang="en-US" sz="2000" b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8" name="ZoneTexte 17"/>
          <p:cNvSpPr txBox="1"/>
          <p:nvPr/>
        </p:nvSpPr>
        <p:spPr>
          <a:xfrm>
            <a:off x="251520" y="1772816"/>
            <a:ext cx="295232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/>
                </a:solidFill>
                <a:latin typeface="Blackadder ITC" pitchFamily="82" charset="0"/>
                <a:cs typeface="Times New Roman" pitchFamily="18" charset="0"/>
              </a:rPr>
              <a:t>f</a:t>
            </a:r>
            <a:r>
              <a:rPr lang="en-US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(porosity, humidity…)</a:t>
            </a:r>
            <a:endParaRPr lang="en-US" sz="2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652120" y="2492896"/>
            <a:ext cx="334786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/>
                </a:solidFill>
                <a:latin typeface="Blackadder ITC" pitchFamily="82" charset="0"/>
                <a:cs typeface="Times New Roman" pitchFamily="18" charset="0"/>
              </a:rPr>
              <a:t>f</a:t>
            </a:r>
            <a:r>
              <a:rPr lang="en-US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(Temperature, humidity, </a:t>
            </a:r>
            <a:r>
              <a:rPr lang="en-US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substrate, pH,…)</a:t>
            </a:r>
            <a:endParaRPr lang="en-US" sz="2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e 57"/>
          <p:cNvGrpSpPr/>
          <p:nvPr/>
        </p:nvGrpSpPr>
        <p:grpSpPr>
          <a:xfrm>
            <a:off x="3419872" y="1268760"/>
            <a:ext cx="1584176" cy="2448272"/>
            <a:chOff x="1008112" y="3284984"/>
            <a:chExt cx="1839161" cy="3284983"/>
          </a:xfrm>
        </p:grpSpPr>
        <p:pic>
          <p:nvPicPr>
            <p:cNvPr id="47" name="Picture 3" descr="C:\Users\Goffin Stephanie\Pictures\Hartheim\IMGP1845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l="8400" r="7601"/>
            <a:stretch>
              <a:fillRect/>
            </a:stretch>
          </p:blipFill>
          <p:spPr bwMode="auto">
            <a:xfrm>
              <a:off x="1008112" y="3284984"/>
              <a:ext cx="1839161" cy="3284983"/>
            </a:xfrm>
            <a:prstGeom prst="rect">
              <a:avLst/>
            </a:prstGeom>
            <a:noFill/>
          </p:spPr>
        </p:pic>
        <p:sp>
          <p:nvSpPr>
            <p:cNvPr id="52" name="Ellipse 51"/>
            <p:cNvSpPr/>
            <p:nvPr/>
          </p:nvSpPr>
          <p:spPr>
            <a:xfrm>
              <a:off x="1475655" y="5589240"/>
              <a:ext cx="786429" cy="49764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mtClean="0">
                  <a:solidFill>
                    <a:schemeClr val="tx1"/>
                  </a:solidFill>
                </a:rPr>
                <a:t>CO</a:t>
              </a:r>
              <a:r>
                <a:rPr lang="en-US" sz="1400" b="1" baseline="-25000" smtClean="0">
                  <a:solidFill>
                    <a:schemeClr val="tx1"/>
                  </a:solidFill>
                </a:rPr>
                <a:t>2</a:t>
              </a:r>
              <a:endParaRPr lang="en-US" sz="1400" b="1" baseline="-25000">
                <a:solidFill>
                  <a:schemeClr val="tx1"/>
                </a:solidFill>
              </a:endParaRPr>
            </a:p>
          </p:txBody>
        </p:sp>
        <p:sp>
          <p:nvSpPr>
            <p:cNvPr id="53" name="Ellipse 52"/>
            <p:cNvSpPr/>
            <p:nvPr/>
          </p:nvSpPr>
          <p:spPr>
            <a:xfrm>
              <a:off x="1979710" y="4149080"/>
              <a:ext cx="783963" cy="48854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mtClean="0">
                  <a:solidFill>
                    <a:schemeClr val="tx1"/>
                  </a:solidFill>
                </a:rPr>
                <a:t>CO</a:t>
              </a:r>
              <a:r>
                <a:rPr lang="en-US" sz="1400" b="1" baseline="-25000" smtClean="0">
                  <a:solidFill>
                    <a:schemeClr val="tx1"/>
                  </a:solidFill>
                </a:rPr>
                <a:t>2</a:t>
              </a:r>
              <a:endParaRPr lang="en-US" sz="1400" b="1" baseline="-25000">
                <a:solidFill>
                  <a:schemeClr val="tx1"/>
                </a:solidFill>
              </a:endParaRPr>
            </a:p>
          </p:txBody>
        </p:sp>
        <p:sp>
          <p:nvSpPr>
            <p:cNvPr id="54" name="Ellipse 53"/>
            <p:cNvSpPr/>
            <p:nvPr/>
          </p:nvSpPr>
          <p:spPr>
            <a:xfrm>
              <a:off x="1763686" y="4797151"/>
              <a:ext cx="832792" cy="61341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mtClean="0">
                  <a:solidFill>
                    <a:schemeClr val="tx1"/>
                  </a:solidFill>
                </a:rPr>
                <a:t>CO</a:t>
              </a:r>
              <a:r>
                <a:rPr lang="en-US" sz="1400" b="1" baseline="-25000" smtClean="0">
                  <a:solidFill>
                    <a:schemeClr val="tx1"/>
                  </a:solidFill>
                </a:rPr>
                <a:t>2</a:t>
              </a:r>
              <a:endParaRPr lang="en-US" sz="1400" b="1" baseline="-25000">
                <a:solidFill>
                  <a:schemeClr val="tx1"/>
                </a:solidFill>
              </a:endParaRPr>
            </a:p>
          </p:txBody>
        </p:sp>
        <p:sp>
          <p:nvSpPr>
            <p:cNvPr id="55" name="Flèche vers le haut 54"/>
            <p:cNvSpPr/>
            <p:nvPr/>
          </p:nvSpPr>
          <p:spPr>
            <a:xfrm flipH="1">
              <a:off x="1691680" y="5373216"/>
              <a:ext cx="216024" cy="216024"/>
            </a:xfrm>
            <a:prstGeom prst="up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èche vers le haut 55"/>
            <p:cNvSpPr/>
            <p:nvPr/>
          </p:nvSpPr>
          <p:spPr>
            <a:xfrm flipH="1">
              <a:off x="1979712" y="4581128"/>
              <a:ext cx="216024" cy="216024"/>
            </a:xfrm>
            <a:prstGeom prst="up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èche vers le haut 56"/>
            <p:cNvSpPr/>
            <p:nvPr/>
          </p:nvSpPr>
          <p:spPr>
            <a:xfrm flipH="1">
              <a:off x="2195736" y="3933056"/>
              <a:ext cx="216024" cy="216024"/>
            </a:xfrm>
            <a:prstGeom prst="up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9" name="Objet 58"/>
          <p:cNvGraphicFramePr>
            <a:graphicFrameLocks noChangeAspect="1"/>
          </p:cNvGraphicFramePr>
          <p:nvPr/>
        </p:nvGraphicFramePr>
        <p:xfrm>
          <a:off x="4508500" y="2948310"/>
          <a:ext cx="127000" cy="241300"/>
        </p:xfrm>
        <a:graphic>
          <a:graphicData uri="http://schemas.openxmlformats.org/presentationml/2006/ole">
            <p:oleObj spid="_x0000_s1026" name="Équation" r:id="rId4" imgW="126720" imgH="241200" progId="Equation.3">
              <p:embed/>
            </p:oleObj>
          </a:graphicData>
        </a:graphic>
      </p:graphicFrame>
      <p:graphicFrame>
        <p:nvGraphicFramePr>
          <p:cNvPr id="60" name="Objet 59"/>
          <p:cNvGraphicFramePr>
            <a:graphicFrameLocks noChangeAspect="1"/>
          </p:cNvGraphicFramePr>
          <p:nvPr/>
        </p:nvGraphicFramePr>
        <p:xfrm>
          <a:off x="4508500" y="2948310"/>
          <a:ext cx="127000" cy="241300"/>
        </p:xfrm>
        <a:graphic>
          <a:graphicData uri="http://schemas.openxmlformats.org/presentationml/2006/ole">
            <p:oleObj spid="_x0000_s1027" name="Équation" r:id="rId5" imgW="126720" imgH="241200" progId="Equation.3">
              <p:embed/>
            </p:oleObj>
          </a:graphicData>
        </a:graphic>
      </p:graphicFrame>
      <p:sp>
        <p:nvSpPr>
          <p:cNvPr id="44" name="Flèche vers le haut 43"/>
          <p:cNvSpPr/>
          <p:nvPr/>
        </p:nvSpPr>
        <p:spPr>
          <a:xfrm>
            <a:off x="4067944" y="908720"/>
            <a:ext cx="360040" cy="64807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Image 44"/>
          <p:cNvPicPr/>
          <p:nvPr/>
        </p:nvPicPr>
        <p:blipFill>
          <a:blip r:embed="rId6" cstate="print"/>
          <a:srcRect l="29590" r="4628" b="7567"/>
          <a:stretch>
            <a:fillRect/>
          </a:stretch>
        </p:blipFill>
        <p:spPr bwMode="auto">
          <a:xfrm>
            <a:off x="5471592" y="3933056"/>
            <a:ext cx="36724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" name="Connecteur droit avec flèche 57"/>
          <p:cNvCxnSpPr/>
          <p:nvPr/>
        </p:nvCxnSpPr>
        <p:spPr>
          <a:xfrm>
            <a:off x="5508104" y="3861048"/>
            <a:ext cx="0" cy="2016224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5580112" y="3645024"/>
            <a:ext cx="24482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Fine and Coarse Roots</a:t>
            </a:r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8028384" y="3645024"/>
            <a:ext cx="8557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Corg</a:t>
            </a:r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" name="Picture 3" descr="C:\Users\Goffin Stephanie\Pictures\Hartheim\IMGP1845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8400" r="54267"/>
          <a:stretch>
            <a:fillRect/>
          </a:stretch>
        </p:blipFill>
        <p:spPr bwMode="auto">
          <a:xfrm>
            <a:off x="323528" y="2852936"/>
            <a:ext cx="432048" cy="2448272"/>
          </a:xfrm>
          <a:prstGeom prst="rect">
            <a:avLst/>
          </a:prstGeom>
          <a:noFill/>
          <a:scene3d>
            <a:camera prst="orthographicFront"/>
            <a:lightRig rig="sunrise" dir="t"/>
          </a:scene3d>
          <a:sp3d prstMaterial="powder"/>
        </p:spPr>
      </p:pic>
      <p:sp>
        <p:nvSpPr>
          <p:cNvPr id="65" name="ZoneTexte 64"/>
          <p:cNvSpPr txBox="1"/>
          <p:nvPr/>
        </p:nvSpPr>
        <p:spPr>
          <a:xfrm>
            <a:off x="683568" y="27809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High</a:t>
            </a:r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827584" y="50131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Low</a:t>
            </a:r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107504" y="24928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Porosity</a:t>
            </a:r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55576" y="3068960"/>
            <a:ext cx="144016" cy="2232248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3717032"/>
            <a:ext cx="4104456" cy="216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ZoneTexte 41"/>
          <p:cNvSpPr txBox="1"/>
          <p:nvPr/>
        </p:nvSpPr>
        <p:spPr>
          <a:xfrm>
            <a:off x="395536" y="5805264"/>
            <a:ext cx="47525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dirty="0" smtClean="0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⇒ </a:t>
            </a:r>
            <a:r>
              <a:rPr lang="en-US" sz="2600" b="1" u="sng" dirty="0" smtClean="0">
                <a:solidFill>
                  <a:schemeClr val="bg1"/>
                </a:solidFill>
              </a:rPr>
              <a:t>Multilayer Approach </a:t>
            </a:r>
            <a:r>
              <a:rPr lang="en-US" sz="2600" b="1" u="sng" dirty="0" smtClean="0">
                <a:solidFill>
                  <a:schemeClr val="bg1"/>
                </a:solidFill>
                <a:ea typeface="Arial Unicode MS"/>
                <a:cs typeface="Arial Unicode MS"/>
              </a:rPr>
              <a:t>needed </a:t>
            </a:r>
            <a:endParaRPr lang="en-US" sz="2600" b="1" u="sng" dirty="0">
              <a:solidFill>
                <a:schemeClr val="bg1"/>
              </a:solidFill>
            </a:endParaRPr>
          </a:p>
        </p:txBody>
      </p:sp>
      <p:sp>
        <p:nvSpPr>
          <p:cNvPr id="43" name="Espace réservé du numéro de diapositive 4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372B83A-8237-4FFD-ACFC-AE8853DDF935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6" name="Espace réservé du pied de page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EGU 2015, Vienna 16 April</a:t>
            </a:r>
            <a:endParaRPr lang="fr-FR" dirty="0"/>
          </a:p>
        </p:txBody>
      </p:sp>
      <p:sp>
        <p:nvSpPr>
          <p:cNvPr id="48" name="ZoneTexte 47"/>
          <p:cNvSpPr txBox="1"/>
          <p:nvPr/>
        </p:nvSpPr>
        <p:spPr>
          <a:xfrm>
            <a:off x="4788024" y="2924944"/>
            <a:ext cx="576064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endParaRPr lang="en-US" sz="24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3131840" y="2420888"/>
            <a:ext cx="864096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latin typeface="Arial Unicode MS"/>
                <a:ea typeface="Arial Unicode MS"/>
                <a:cs typeface="Arial Unicode MS"/>
              </a:rPr>
              <a:t>➪</a:t>
            </a:r>
            <a:endParaRPr lang="en-US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 rot="10800000">
            <a:off x="4499992" y="2924944"/>
            <a:ext cx="432048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 Unicode MS"/>
                <a:ea typeface="Arial Unicode MS"/>
                <a:cs typeface="Arial Unicode MS"/>
              </a:rPr>
              <a:t>➪</a:t>
            </a:r>
            <a:endParaRPr lang="en-US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3347864" y="1844824"/>
            <a:ext cx="864096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latin typeface="Arial Unicode MS"/>
                <a:ea typeface="Arial Unicode MS"/>
                <a:cs typeface="Arial Unicode MS"/>
              </a:rPr>
              <a:t>➪</a:t>
            </a:r>
            <a:endParaRPr lang="en-US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4499992" y="2132856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 Temporal variation of </a:t>
            </a:r>
            <a:r>
              <a:rPr lang="en-US" sz="2400" baseline="30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</a:t>
            </a: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Ps</a:t>
            </a:r>
            <a:r>
              <a:rPr lang="en-US" sz="2400" baseline="-25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give information </a:t>
            </a: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about </a:t>
            </a: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transfer time </a:t>
            </a: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and pathway</a:t>
            </a: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of </a:t>
            </a:r>
            <a:r>
              <a:rPr lang="en-US" sz="2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photoassimilates</a:t>
            </a: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in the </a:t>
            </a:r>
            <a:endParaRPr lang="en-US" sz="2400" baseline="-25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940152" y="4437112"/>
            <a:ext cx="2987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 </a:t>
            </a: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en-US" sz="2400" baseline="30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</a:t>
            </a: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Ps fluctuations </a:t>
            </a:r>
            <a:endParaRPr lang="en-US" sz="2400" baseline="-25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help </a:t>
            </a: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for </a:t>
            </a: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source partitioning kinetic</a:t>
            </a:r>
            <a:endParaRPr lang="en-US" sz="2400" baseline="-25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0" y="5805264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dirty="0" smtClean="0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⇒ </a:t>
            </a:r>
            <a:r>
              <a:rPr lang="en-US" sz="2600" b="1" u="sng" dirty="0" smtClean="0">
                <a:solidFill>
                  <a:schemeClr val="bg1"/>
                </a:solidFill>
              </a:rPr>
              <a:t>Quantify the </a:t>
            </a:r>
            <a:r>
              <a:rPr lang="en-US" sz="2600" b="1" u="sng" dirty="0" smtClean="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sz="2600" b="1" u="sng" baseline="30000" dirty="0" smtClean="0">
                <a:solidFill>
                  <a:schemeClr val="bg1"/>
                </a:solidFill>
              </a:rPr>
              <a:t>13</a:t>
            </a:r>
            <a:r>
              <a:rPr lang="en-US" sz="2600" b="1" u="sng" dirty="0" smtClean="0">
                <a:solidFill>
                  <a:schemeClr val="bg1"/>
                </a:solidFill>
              </a:rPr>
              <a:t>Ps temporal fluctuations </a:t>
            </a:r>
            <a:endParaRPr lang="en-US" sz="2600" b="1" u="sng" dirty="0">
              <a:solidFill>
                <a:schemeClr val="bg1"/>
              </a:solidFill>
            </a:endParaRPr>
          </a:p>
        </p:txBody>
      </p:sp>
      <p:sp>
        <p:nvSpPr>
          <p:cNvPr id="28" name="Espace réservé du numéro de diapositive 2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372B83A-8237-4FFD-ACFC-AE8853DDF935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EGU 2015, Vienna 16 April</a:t>
            </a:r>
            <a:endParaRPr lang="fr-FR"/>
          </a:p>
        </p:txBody>
      </p:sp>
      <p:sp>
        <p:nvSpPr>
          <p:cNvPr id="30" name="Titr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555776" cy="332656"/>
          </a:xfrm>
        </p:spPr>
        <p:txBody>
          <a:bodyPr>
            <a:normAutofit fontScale="90000"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Background &amp; Objectives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Groupe 43"/>
          <p:cNvGrpSpPr/>
          <p:nvPr/>
        </p:nvGrpSpPr>
        <p:grpSpPr>
          <a:xfrm>
            <a:off x="0" y="476672"/>
            <a:ext cx="5940152" cy="5142185"/>
            <a:chOff x="0" y="476672"/>
            <a:chExt cx="5940152" cy="5142185"/>
          </a:xfrm>
        </p:grpSpPr>
        <p:sp>
          <p:nvSpPr>
            <p:cNvPr id="4" name="Rectangle 3"/>
            <p:cNvSpPr/>
            <p:nvPr/>
          </p:nvSpPr>
          <p:spPr>
            <a:xfrm>
              <a:off x="216024" y="4437112"/>
              <a:ext cx="5724128" cy="115212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123728" y="2348880"/>
              <a:ext cx="432048" cy="2088232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ensées 5"/>
            <p:cNvSpPr/>
            <p:nvPr/>
          </p:nvSpPr>
          <p:spPr>
            <a:xfrm>
              <a:off x="0" y="1052736"/>
              <a:ext cx="4716016" cy="1556792"/>
            </a:xfrm>
            <a:prstGeom prst="cloudCallout">
              <a:avLst>
                <a:gd name="adj1" fmla="val -7244"/>
                <a:gd name="adj2" fmla="val 34029"/>
              </a:avLst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547664" y="476672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2"/>
                  </a:solidFill>
                  <a:sym typeface="Symbol"/>
                </a:rPr>
                <a:t></a:t>
              </a:r>
              <a:r>
                <a:rPr lang="en-US" sz="2400" baseline="30000" dirty="0" smtClean="0">
                  <a:solidFill>
                    <a:schemeClr val="bg2"/>
                  </a:solidFill>
                  <a:sym typeface="Symbol"/>
                </a:rPr>
                <a:t>13</a:t>
              </a:r>
              <a:r>
                <a:rPr lang="en-US" sz="2400" dirty="0" smtClean="0">
                  <a:solidFill>
                    <a:schemeClr val="bg2"/>
                  </a:solidFill>
                  <a:sym typeface="Symbol"/>
                </a:rPr>
                <a:t>CO</a:t>
              </a:r>
              <a:r>
                <a:rPr lang="en-US" sz="2400" baseline="-25000" dirty="0" smtClean="0">
                  <a:solidFill>
                    <a:schemeClr val="bg2"/>
                  </a:solidFill>
                  <a:sym typeface="Symbol"/>
                </a:rPr>
                <a:t>2</a:t>
              </a:r>
              <a:r>
                <a:rPr lang="en-US" sz="2400" baseline="-25000" dirty="0" smtClean="0">
                  <a:solidFill>
                    <a:schemeClr val="bg2"/>
                  </a:solidFill>
                  <a:latin typeface="Arial Unicode MS"/>
                  <a:ea typeface="Arial Unicode MS"/>
                  <a:cs typeface="Arial Unicode MS"/>
                  <a:sym typeface="Symbol"/>
                </a:rPr>
                <a:t> </a:t>
              </a:r>
              <a:r>
                <a:rPr lang="en-US" sz="2400" baseline="-25000" dirty="0" err="1" smtClean="0">
                  <a:solidFill>
                    <a:schemeClr val="bg2"/>
                  </a:solidFill>
                  <a:latin typeface="Arial Unicode MS"/>
                  <a:ea typeface="Arial Unicode MS"/>
                  <a:cs typeface="Arial Unicode MS"/>
                  <a:sym typeface="Symbol"/>
                </a:rPr>
                <a:t>atm</a:t>
              </a:r>
              <a:r>
                <a:rPr lang="en-US" sz="2400" dirty="0" smtClean="0">
                  <a:solidFill>
                    <a:schemeClr val="bg2"/>
                  </a:solidFill>
                  <a:latin typeface="Arial Unicode MS"/>
                  <a:ea typeface="Arial Unicode MS"/>
                  <a:cs typeface="Arial Unicode MS"/>
                  <a:sym typeface="Symbol"/>
                </a:rPr>
                <a:t> ≃ </a:t>
              </a:r>
              <a:r>
                <a:rPr lang="en-US" sz="2400" dirty="0" smtClean="0">
                  <a:solidFill>
                    <a:schemeClr val="bg2"/>
                  </a:solidFill>
                  <a:sym typeface="Symbol"/>
                </a:rPr>
                <a:t>-</a:t>
              </a:r>
              <a:r>
                <a:rPr lang="en-US" sz="2400" dirty="0" smtClean="0">
                  <a:solidFill>
                    <a:schemeClr val="bg2"/>
                  </a:solidFill>
                  <a:sym typeface="Symbol"/>
                </a:rPr>
                <a:t>8</a:t>
              </a:r>
              <a:r>
                <a:rPr lang="en-US" sz="2400" dirty="0" smtClean="0">
                  <a:solidFill>
                    <a:schemeClr val="bg2"/>
                  </a:solidFill>
                  <a:latin typeface="Times New Roman"/>
                  <a:cs typeface="Times New Roman"/>
                  <a:sym typeface="Symbol"/>
                </a:rPr>
                <a:t>‰</a:t>
              </a:r>
              <a:endParaRPr lang="en-US" sz="2400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0" y="1124744"/>
              <a:ext cx="489654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2"/>
                  </a:solidFill>
                  <a:sym typeface="Symbol"/>
                </a:rPr>
                <a:t></a:t>
              </a:r>
              <a:r>
                <a:rPr lang="en-US" sz="2800" baseline="30000" dirty="0" smtClean="0">
                  <a:solidFill>
                    <a:schemeClr val="bg2"/>
                  </a:solidFill>
                  <a:sym typeface="Symbol"/>
                </a:rPr>
                <a:t>13</a:t>
              </a:r>
              <a:r>
                <a:rPr lang="en-US" sz="2800" dirty="0" smtClean="0">
                  <a:solidFill>
                    <a:schemeClr val="bg2"/>
                  </a:solidFill>
                  <a:sym typeface="Symbol"/>
                </a:rPr>
                <a:t>C</a:t>
              </a:r>
              <a:r>
                <a:rPr lang="en-US" sz="2800" baseline="-25000" dirty="0" smtClean="0">
                  <a:solidFill>
                    <a:schemeClr val="bg2"/>
                  </a:solidFill>
                  <a:sym typeface="Symbol"/>
                </a:rPr>
                <a:t>leaf</a:t>
              </a:r>
              <a:r>
                <a:rPr lang="en-US" sz="2800" dirty="0" smtClean="0">
                  <a:solidFill>
                    <a:schemeClr val="bg2"/>
                  </a:solidFill>
                  <a:sym typeface="Symbol"/>
                </a:rPr>
                <a:t> </a:t>
              </a:r>
              <a:r>
                <a:rPr lang="en-US" sz="2800" dirty="0" smtClean="0">
                  <a:solidFill>
                    <a:schemeClr val="bg2"/>
                  </a:solidFill>
                  <a:sym typeface="Symbol"/>
                </a:rPr>
                <a:t>= </a:t>
              </a:r>
              <a:r>
                <a:rPr lang="en-US" sz="2800" baseline="30000" dirty="0" smtClean="0">
                  <a:solidFill>
                    <a:schemeClr val="bg2"/>
                  </a:solidFill>
                  <a:sym typeface="Symbol"/>
                </a:rPr>
                <a:t>13</a:t>
              </a:r>
              <a:r>
                <a:rPr lang="en-US" sz="2800" dirty="0" smtClean="0">
                  <a:solidFill>
                    <a:schemeClr val="bg2"/>
                  </a:solidFill>
                  <a:sym typeface="Symbol"/>
                </a:rPr>
                <a:t>CO</a:t>
              </a:r>
              <a:r>
                <a:rPr lang="en-US" sz="2800" baseline="-25000" dirty="0" smtClean="0">
                  <a:solidFill>
                    <a:schemeClr val="bg2"/>
                  </a:solidFill>
                  <a:sym typeface="Symbol"/>
                </a:rPr>
                <a:t>2</a:t>
              </a:r>
              <a:r>
                <a:rPr lang="en-US" sz="2800" baseline="-25000" dirty="0" smtClean="0">
                  <a:solidFill>
                    <a:schemeClr val="bg2"/>
                  </a:solidFill>
                  <a:latin typeface="Arial Unicode MS"/>
                  <a:ea typeface="Arial Unicode MS"/>
                  <a:cs typeface="Arial Unicode MS"/>
                  <a:sym typeface="Symbol"/>
                </a:rPr>
                <a:t> </a:t>
              </a:r>
              <a:r>
                <a:rPr lang="en-US" sz="2800" baseline="-25000" dirty="0" err="1" smtClean="0">
                  <a:solidFill>
                    <a:schemeClr val="bg2"/>
                  </a:solidFill>
                  <a:latin typeface="Arial Unicode MS"/>
                  <a:ea typeface="Arial Unicode MS"/>
                  <a:cs typeface="Arial Unicode MS"/>
                  <a:sym typeface="Symbol"/>
                </a:rPr>
                <a:t>atm</a:t>
              </a:r>
              <a:r>
                <a:rPr lang="en-US" sz="2800" dirty="0" smtClean="0">
                  <a:solidFill>
                    <a:schemeClr val="bg2"/>
                  </a:solidFill>
                  <a:latin typeface="Arial Unicode MS"/>
                  <a:ea typeface="Arial Unicode MS"/>
                  <a:cs typeface="Arial Unicode MS"/>
                  <a:sym typeface="Symbol"/>
                </a:rPr>
                <a:t> + </a:t>
              </a:r>
              <a:r>
                <a:rPr lang="en-US" sz="2800" dirty="0" err="1" smtClean="0">
                  <a:solidFill>
                    <a:schemeClr val="bg2"/>
                  </a:solidFill>
                  <a:latin typeface="Symbol" pitchFamily="18" charset="2"/>
                  <a:ea typeface="Arial Unicode MS"/>
                  <a:cs typeface="Arial Unicode MS"/>
                  <a:sym typeface="Symbol"/>
                </a:rPr>
                <a:t>D</a:t>
              </a:r>
              <a:r>
                <a:rPr lang="en-US" sz="2800" baseline="-25000" dirty="0" err="1" smtClean="0">
                  <a:solidFill>
                    <a:schemeClr val="bg2"/>
                  </a:solidFill>
                  <a:latin typeface="Arial Unicode MS"/>
                  <a:ea typeface="Arial Unicode MS"/>
                  <a:cs typeface="Arial Unicode MS"/>
                  <a:sym typeface="Symbol"/>
                </a:rPr>
                <a:t>photo</a:t>
              </a:r>
              <a:r>
                <a:rPr lang="en-US" sz="2800" dirty="0" smtClean="0">
                  <a:solidFill>
                    <a:schemeClr val="bg2"/>
                  </a:solidFill>
                  <a:latin typeface="Arial Unicode MS"/>
                  <a:ea typeface="Arial Unicode MS"/>
                  <a:cs typeface="Arial Unicode MS"/>
                  <a:sym typeface="Symbol"/>
                </a:rPr>
                <a:t>(climate)</a:t>
              </a:r>
            </a:p>
            <a:p>
              <a:pPr algn="ctr"/>
              <a:r>
                <a:rPr lang="en-US" sz="2800" dirty="0" smtClean="0">
                  <a:solidFill>
                    <a:schemeClr val="bg2"/>
                  </a:solidFill>
                  <a:latin typeface="Arial Unicode MS"/>
                  <a:ea typeface="Arial Unicode MS"/>
                  <a:cs typeface="Arial Unicode MS"/>
                  <a:sym typeface="Symbol"/>
                </a:rPr>
                <a:t>≃ </a:t>
              </a:r>
              <a:r>
                <a:rPr lang="en-US" sz="2800" dirty="0" smtClean="0">
                  <a:solidFill>
                    <a:schemeClr val="bg2"/>
                  </a:solidFill>
                  <a:sym typeface="Symbol"/>
                </a:rPr>
                <a:t>-</a:t>
              </a:r>
              <a:r>
                <a:rPr lang="en-US" sz="2800" dirty="0" smtClean="0">
                  <a:solidFill>
                    <a:schemeClr val="bg2"/>
                  </a:solidFill>
                  <a:sym typeface="Symbol"/>
                </a:rPr>
                <a:t>27</a:t>
              </a:r>
              <a:r>
                <a:rPr lang="en-US" sz="2800" dirty="0" smtClean="0">
                  <a:solidFill>
                    <a:schemeClr val="bg2"/>
                  </a:solidFill>
                  <a:latin typeface="Times New Roman"/>
                  <a:cs typeface="Times New Roman"/>
                  <a:sym typeface="Symbol"/>
                </a:rPr>
                <a:t>‰</a:t>
              </a:r>
              <a:endParaRPr lang="en-US" sz="2800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12" name="Flèche vers le haut 11"/>
            <p:cNvSpPr/>
            <p:nvPr/>
          </p:nvSpPr>
          <p:spPr>
            <a:xfrm>
              <a:off x="3275856" y="4005064"/>
              <a:ext cx="360040" cy="504056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987824" y="3645024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sym typeface="Symbol"/>
                </a:rPr>
                <a:t></a:t>
              </a:r>
              <a:r>
                <a:rPr lang="en-US" sz="2000" b="1" baseline="30000" dirty="0" smtClean="0">
                  <a:solidFill>
                    <a:srgbClr val="FF0000"/>
                  </a:solidFill>
                  <a:sym typeface="Symbol"/>
                </a:rPr>
                <a:t>13</a:t>
              </a:r>
              <a:r>
                <a:rPr lang="en-US" sz="2000" b="1" i="1" dirty="0" smtClean="0">
                  <a:solidFill>
                    <a:srgbClr val="FF0000"/>
                  </a:solidFill>
                  <a:sym typeface="Symbol"/>
                </a:rPr>
                <a:t>Fs</a:t>
              </a:r>
              <a:r>
                <a:rPr lang="en-US" sz="2000" dirty="0" smtClean="0">
                  <a:solidFill>
                    <a:srgbClr val="FF0000"/>
                  </a:solidFill>
                  <a:sym typeface="Symbol"/>
                </a:rPr>
                <a:t> </a:t>
              </a:r>
              <a:endParaRPr lang="en-US" sz="2000" dirty="0" smtClean="0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  <a:sym typeface="Symbol"/>
              </a:endParaRPr>
            </a:p>
          </p:txBody>
        </p:sp>
        <p:pic>
          <p:nvPicPr>
            <p:cNvPr id="22" name="Picture 2" descr="C:\Users\Goffin Stephanie\Documents\racine.jpg"/>
            <p:cNvPicPr preferRelativeResize="0">
              <a:picLocks noChangeArrowheads="1"/>
            </p:cNvPicPr>
            <p:nvPr/>
          </p:nvPicPr>
          <p:blipFill>
            <a:blip r:embed="rId3" cstate="print"/>
            <a:srcRect l="58269"/>
            <a:stretch>
              <a:fillRect/>
            </a:stretch>
          </p:blipFill>
          <p:spPr bwMode="auto">
            <a:xfrm>
              <a:off x="1619672" y="4437112"/>
              <a:ext cx="1224136" cy="576064"/>
            </a:xfrm>
            <a:prstGeom prst="rect">
              <a:avLst/>
            </a:prstGeom>
            <a:noFill/>
          </p:spPr>
        </p:pic>
        <p:pic>
          <p:nvPicPr>
            <p:cNvPr id="23" name="Picture 1" descr="C:\Users\Goffin Stephanie\Documents\bactéri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11960" y="4653136"/>
              <a:ext cx="1077489" cy="449638"/>
            </a:xfrm>
            <a:prstGeom prst="rect">
              <a:avLst/>
            </a:prstGeom>
            <a:noFill/>
          </p:spPr>
        </p:pic>
        <p:cxnSp>
          <p:nvCxnSpPr>
            <p:cNvPr id="16" name="Connecteur en arc 15"/>
            <p:cNvCxnSpPr>
              <a:stCxn id="8" idx="2"/>
            </p:cNvCxnSpPr>
            <p:nvPr/>
          </p:nvCxnSpPr>
          <p:spPr>
            <a:xfrm rot="5400000">
              <a:off x="1196046" y="3544925"/>
              <a:ext cx="2287413" cy="21704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en arc 18"/>
            <p:cNvCxnSpPr/>
            <p:nvPr/>
          </p:nvCxnSpPr>
          <p:spPr>
            <a:xfrm flipV="1">
              <a:off x="2375248" y="4509120"/>
              <a:ext cx="1116632" cy="36004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en arc 30"/>
            <p:cNvCxnSpPr/>
            <p:nvPr/>
          </p:nvCxnSpPr>
          <p:spPr>
            <a:xfrm rot="10800000">
              <a:off x="3419872" y="4509121"/>
              <a:ext cx="936104" cy="368835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/>
            <p:cNvSpPr txBox="1"/>
            <p:nvPr/>
          </p:nvSpPr>
          <p:spPr>
            <a:xfrm>
              <a:off x="2987824" y="4797152"/>
              <a:ext cx="936104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ym typeface="Symbol"/>
                </a:rPr>
                <a:t></a:t>
              </a:r>
              <a:r>
                <a:rPr lang="en-US" sz="2800" b="1" baseline="30000" dirty="0" smtClean="0">
                  <a:sym typeface="Symbol"/>
                </a:rPr>
                <a:t>13</a:t>
              </a:r>
              <a:r>
                <a:rPr lang="en-US" sz="2800" b="1" i="1" dirty="0" smtClean="0">
                  <a:sym typeface="Symbol"/>
                </a:rPr>
                <a:t>Ps</a:t>
              </a:r>
              <a:endParaRPr lang="en-US" sz="2800" b="1" i="1" dirty="0" smtClean="0">
                <a:latin typeface="Arial Unicode MS"/>
                <a:ea typeface="Arial Unicode MS"/>
                <a:cs typeface="Arial Unicode MS"/>
                <a:sym typeface="Symbol"/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4067944" y="5157192"/>
              <a:ext cx="18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ym typeface="Symbol"/>
                </a:rPr>
                <a:t></a:t>
              </a:r>
              <a:r>
                <a:rPr lang="en-US" sz="2400" b="1" baseline="30000" dirty="0" smtClean="0">
                  <a:sym typeface="Symbol"/>
                </a:rPr>
                <a:t>13</a:t>
              </a:r>
              <a:r>
                <a:rPr lang="en-US" sz="2400" b="1" i="1" dirty="0" smtClean="0">
                  <a:sym typeface="Symbol"/>
                </a:rPr>
                <a:t>P</a:t>
              </a:r>
              <a:r>
                <a:rPr lang="en-US" sz="2400" b="1" baseline="-25000" dirty="0" smtClean="0">
                  <a:sym typeface="Symbol"/>
                </a:rPr>
                <a:t>hetero</a:t>
              </a:r>
              <a:endParaRPr lang="en-US" sz="2400" b="1" baseline="-25000" dirty="0" smtClean="0">
                <a:latin typeface="Arial Unicode MS"/>
                <a:ea typeface="Arial Unicode MS"/>
                <a:cs typeface="Arial Unicode MS"/>
                <a:sym typeface="Symbol"/>
              </a:endParaRP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683568" y="4941168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ym typeface="Symbol"/>
                </a:rPr>
                <a:t></a:t>
              </a:r>
              <a:r>
                <a:rPr lang="en-US" sz="2400" b="1" baseline="30000" dirty="0" smtClean="0">
                  <a:sym typeface="Symbol"/>
                </a:rPr>
                <a:t>13</a:t>
              </a:r>
              <a:r>
                <a:rPr lang="en-US" sz="2400" b="1" i="1" dirty="0" smtClean="0">
                  <a:sym typeface="Symbol"/>
                </a:rPr>
                <a:t>P</a:t>
              </a:r>
              <a:r>
                <a:rPr lang="en-US" sz="2400" b="1" baseline="-25000" dirty="0" smtClean="0">
                  <a:sym typeface="Symbol"/>
                </a:rPr>
                <a:t>auto</a:t>
              </a:r>
              <a:endParaRPr lang="en-US" sz="2400" b="1" baseline="-25000" dirty="0" smtClean="0">
                <a:latin typeface="Arial Unicode MS"/>
                <a:ea typeface="Arial Unicode MS"/>
                <a:cs typeface="Arial Unicode MS"/>
                <a:sym typeface="Symbol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99592" y="2996952"/>
              <a:ext cx="16193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chemeClr val="bg2"/>
                  </a:solidFill>
                  <a:sym typeface="Symbol"/>
                </a:rPr>
                <a:t></a:t>
              </a:r>
              <a:r>
                <a:rPr lang="en-US" sz="2800" baseline="30000" dirty="0" smtClean="0">
                  <a:solidFill>
                    <a:schemeClr val="bg2"/>
                  </a:solidFill>
                  <a:sym typeface="Symbol"/>
                </a:rPr>
                <a:t>13</a:t>
              </a:r>
              <a:r>
                <a:rPr lang="en-US" sz="2800" dirty="0" smtClean="0">
                  <a:solidFill>
                    <a:schemeClr val="bg2"/>
                  </a:solidFill>
                  <a:sym typeface="Symbol"/>
                </a:rPr>
                <a:t>C</a:t>
              </a:r>
              <a:r>
                <a:rPr lang="en-US" sz="2800" baseline="-25000" dirty="0" smtClean="0">
                  <a:solidFill>
                    <a:schemeClr val="bg2"/>
                  </a:solidFill>
                  <a:sym typeface="Symbol"/>
                </a:rPr>
                <a:t>phloem</a:t>
              </a:r>
              <a:r>
                <a:rPr lang="en-US" sz="2800" dirty="0" smtClean="0">
                  <a:solidFill>
                    <a:schemeClr val="bg2"/>
                  </a:solidFill>
                  <a:sym typeface="Symbol"/>
                </a:rPr>
                <a:t> </a:t>
              </a:r>
              <a:endParaRPr lang="fr-FR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4808" y="1052737"/>
            <a:ext cx="9129192" cy="7200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Improving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mechanistic understanding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i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i="1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aseline="-250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55776" y="2718206"/>
            <a:ext cx="31683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dirty="0" smtClean="0">
                <a:solidFill>
                  <a:schemeClr val="bg1"/>
                </a:solidFill>
              </a:rPr>
              <a:t>Multilayer Approach</a:t>
            </a:r>
            <a:endParaRPr lang="en-US" sz="2600" b="1" u="sng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759624" y="2708920"/>
            <a:ext cx="33843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smtClean="0">
                <a:solidFill>
                  <a:schemeClr val="bg1"/>
                </a:solidFill>
              </a:rPr>
              <a:t>Isotopic Signal Analysis</a:t>
            </a:r>
            <a:endParaRPr lang="en-US" sz="2600" b="1" u="sng">
              <a:solidFill>
                <a:schemeClr val="bg1"/>
              </a:solidFill>
            </a:endParaRPr>
          </a:p>
        </p:txBody>
      </p:sp>
      <p:pic>
        <p:nvPicPr>
          <p:cNvPr id="6" name="Picture 3" descr="C:\Users\Goffin Stephanie\Pictures\Hartheim\IMGP1845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8400" r="7600"/>
          <a:stretch>
            <a:fillRect/>
          </a:stretch>
        </p:blipFill>
        <p:spPr bwMode="auto">
          <a:xfrm>
            <a:off x="246101" y="2492896"/>
            <a:ext cx="2104973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2555776" y="3356992"/>
            <a:ext cx="6588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arenR"/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Determine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en-US" sz="2400" b="1" i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for the different soil horizons. </a:t>
            </a:r>
          </a:p>
          <a:p>
            <a:pPr marL="457200" indent="-457200" algn="just">
              <a:buFont typeface="+mj-lt"/>
              <a:buAutoNum type="arabicParenR"/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Find factors affecting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en-US" sz="2400" b="1" i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intra &amp; inter day fluctuations</a:t>
            </a:r>
          </a:p>
          <a:p>
            <a:pPr marL="457200" indent="-457200" algn="just">
              <a:buFont typeface="+mj-lt"/>
              <a:buAutoNum type="arabicParenR"/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Evaluate by modeling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is the part of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temporal variability  </a:t>
            </a:r>
          </a:p>
        </p:txBody>
      </p:sp>
      <p:pic>
        <p:nvPicPr>
          <p:cNvPr id="8" name="Picture 1" descr="C:\Users\Goffin Stephanie\Documents\Licor.jpg"/>
          <p:cNvPicPr>
            <a:picLocks noChangeAspect="1" noChangeArrowheads="1"/>
          </p:cNvPicPr>
          <p:nvPr/>
        </p:nvPicPr>
        <p:blipFill>
          <a:blip r:embed="rId4" cstate="print"/>
          <a:srcRect r="58147"/>
          <a:stretch>
            <a:fillRect/>
          </a:stretch>
        </p:blipFill>
        <p:spPr bwMode="auto">
          <a:xfrm>
            <a:off x="528230" y="1772816"/>
            <a:ext cx="1667506" cy="110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18"/>
          <p:cNvGrpSpPr/>
          <p:nvPr/>
        </p:nvGrpSpPr>
        <p:grpSpPr>
          <a:xfrm>
            <a:off x="611560" y="2924944"/>
            <a:ext cx="1656184" cy="3384376"/>
            <a:chOff x="3851920" y="3284984"/>
            <a:chExt cx="1656184" cy="3384376"/>
          </a:xfrm>
        </p:grpSpPr>
        <p:grpSp>
          <p:nvGrpSpPr>
            <p:cNvPr id="9" name="Groupe 16"/>
            <p:cNvGrpSpPr/>
            <p:nvPr/>
          </p:nvGrpSpPr>
          <p:grpSpPr>
            <a:xfrm>
              <a:off x="3851920" y="3284984"/>
              <a:ext cx="1656184" cy="2808312"/>
              <a:chOff x="3851920" y="3284984"/>
              <a:chExt cx="1656184" cy="2808312"/>
            </a:xfrm>
          </p:grpSpPr>
          <p:sp>
            <p:nvSpPr>
              <p:cNvPr id="11" name="Ellipse 10"/>
              <p:cNvSpPr/>
              <p:nvPr/>
            </p:nvSpPr>
            <p:spPr>
              <a:xfrm>
                <a:off x="3851920" y="3284984"/>
                <a:ext cx="1656184" cy="504056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Sources &amp; </a:t>
                </a:r>
                <a:r>
                  <a:rPr lang="en-US" smtClean="0">
                    <a:sym typeface="Symbol"/>
                  </a:rPr>
                  <a:t></a:t>
                </a:r>
                <a:r>
                  <a:rPr lang="en-US" baseline="30000" smtClean="0">
                    <a:sym typeface="Symbol"/>
                  </a:rPr>
                  <a:t>13</a:t>
                </a:r>
                <a:r>
                  <a:rPr lang="en-US" smtClean="0">
                    <a:sym typeface="Symbol"/>
                  </a:rPr>
                  <a:t>C</a:t>
                </a:r>
                <a:endParaRPr lang="en-US"/>
              </a:p>
            </p:txBody>
          </p:sp>
          <p:sp>
            <p:nvSpPr>
              <p:cNvPr id="13" name="Ellipse 12"/>
              <p:cNvSpPr/>
              <p:nvPr/>
            </p:nvSpPr>
            <p:spPr>
              <a:xfrm>
                <a:off x="3851920" y="3861048"/>
                <a:ext cx="1656184" cy="504056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Sources &amp; </a:t>
                </a:r>
                <a:r>
                  <a:rPr lang="en-US" smtClean="0">
                    <a:sym typeface="Symbol"/>
                  </a:rPr>
                  <a:t></a:t>
                </a:r>
                <a:r>
                  <a:rPr lang="en-US" baseline="30000" smtClean="0">
                    <a:sym typeface="Symbol"/>
                  </a:rPr>
                  <a:t>13</a:t>
                </a:r>
                <a:r>
                  <a:rPr lang="en-US" smtClean="0">
                    <a:sym typeface="Symbol"/>
                  </a:rPr>
                  <a:t>C</a:t>
                </a:r>
                <a:endParaRPr lang="en-US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3851920" y="4437112"/>
                <a:ext cx="1656184" cy="504056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Sources &amp; </a:t>
                </a:r>
                <a:r>
                  <a:rPr lang="en-US" smtClean="0">
                    <a:sym typeface="Symbol"/>
                  </a:rPr>
                  <a:t></a:t>
                </a:r>
                <a:r>
                  <a:rPr lang="en-US" baseline="30000" smtClean="0">
                    <a:sym typeface="Symbol"/>
                  </a:rPr>
                  <a:t>13</a:t>
                </a:r>
                <a:r>
                  <a:rPr lang="en-US" smtClean="0">
                    <a:sym typeface="Symbol"/>
                  </a:rPr>
                  <a:t>C</a:t>
                </a:r>
                <a:endParaRPr lang="en-US"/>
              </a:p>
            </p:txBody>
          </p:sp>
          <p:sp>
            <p:nvSpPr>
              <p:cNvPr id="15" name="Ellipse 14"/>
              <p:cNvSpPr/>
              <p:nvPr/>
            </p:nvSpPr>
            <p:spPr>
              <a:xfrm>
                <a:off x="3851920" y="5013176"/>
                <a:ext cx="1656184" cy="504056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Sources &amp; </a:t>
                </a:r>
                <a:r>
                  <a:rPr lang="en-US" smtClean="0">
                    <a:sym typeface="Symbol"/>
                  </a:rPr>
                  <a:t></a:t>
                </a:r>
                <a:r>
                  <a:rPr lang="en-US" baseline="30000" smtClean="0">
                    <a:sym typeface="Symbol"/>
                  </a:rPr>
                  <a:t>13</a:t>
                </a:r>
                <a:r>
                  <a:rPr lang="en-US" smtClean="0">
                    <a:sym typeface="Symbol"/>
                  </a:rPr>
                  <a:t>C</a:t>
                </a:r>
                <a:endParaRPr lang="en-US"/>
              </a:p>
            </p:txBody>
          </p:sp>
          <p:sp>
            <p:nvSpPr>
              <p:cNvPr id="16" name="Ellipse 15"/>
              <p:cNvSpPr/>
              <p:nvPr/>
            </p:nvSpPr>
            <p:spPr>
              <a:xfrm>
                <a:off x="3851920" y="5589240"/>
                <a:ext cx="1656184" cy="504056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Sources &amp; </a:t>
                </a:r>
                <a:r>
                  <a:rPr lang="en-US" smtClean="0">
                    <a:sym typeface="Symbol"/>
                  </a:rPr>
                  <a:t></a:t>
                </a:r>
                <a:r>
                  <a:rPr lang="en-US" baseline="30000" smtClean="0">
                    <a:sym typeface="Symbol"/>
                  </a:rPr>
                  <a:t>13</a:t>
                </a:r>
                <a:r>
                  <a:rPr lang="en-US" smtClean="0">
                    <a:sym typeface="Symbol"/>
                  </a:rPr>
                  <a:t>C</a:t>
                </a:r>
                <a:endParaRPr lang="en-US"/>
              </a:p>
            </p:txBody>
          </p:sp>
        </p:grpSp>
        <p:sp>
          <p:nvSpPr>
            <p:cNvPr id="18" name="Ellipse 17"/>
            <p:cNvSpPr/>
            <p:nvPr/>
          </p:nvSpPr>
          <p:spPr>
            <a:xfrm>
              <a:off x="3851920" y="6165304"/>
              <a:ext cx="1656184" cy="504056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Sources et </a:t>
              </a:r>
              <a:r>
                <a:rPr lang="en-US" smtClean="0">
                  <a:sym typeface="Symbol"/>
                </a:rPr>
                <a:t></a:t>
              </a:r>
              <a:r>
                <a:rPr lang="en-US" baseline="30000" smtClean="0">
                  <a:sym typeface="Symbol"/>
                </a:rPr>
                <a:t>13</a:t>
              </a:r>
              <a:r>
                <a:rPr lang="en-US" smtClean="0">
                  <a:sym typeface="Symbol"/>
                </a:rPr>
                <a:t>C</a:t>
              </a:r>
              <a:endParaRPr lang="en-US"/>
            </a:p>
          </p:txBody>
        </p:sp>
      </p:grpSp>
      <p:grpSp>
        <p:nvGrpSpPr>
          <p:cNvPr id="10" name="Groupe 26"/>
          <p:cNvGrpSpPr/>
          <p:nvPr/>
        </p:nvGrpSpPr>
        <p:grpSpPr>
          <a:xfrm>
            <a:off x="4788024" y="1772816"/>
            <a:ext cx="1799984" cy="864096"/>
            <a:chOff x="2627784" y="1556792"/>
            <a:chExt cx="3888216" cy="576064"/>
          </a:xfrm>
        </p:grpSpPr>
        <p:cxnSp>
          <p:nvCxnSpPr>
            <p:cNvPr id="21" name="Connecteur droit avec flèche 20"/>
            <p:cNvCxnSpPr/>
            <p:nvPr/>
          </p:nvCxnSpPr>
          <p:spPr>
            <a:xfrm flipH="1">
              <a:off x="2627784" y="1556792"/>
              <a:ext cx="1944216" cy="576064"/>
            </a:xfrm>
            <a:prstGeom prst="straightConnector1">
              <a:avLst/>
            </a:prstGeom>
            <a:ln w="38100">
              <a:solidFill>
                <a:schemeClr val="bg1">
                  <a:lumMod val="85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>
              <a:off x="4572000" y="1556792"/>
              <a:ext cx="1944000" cy="576064"/>
            </a:xfrm>
            <a:prstGeom prst="straightConnector1">
              <a:avLst/>
            </a:prstGeom>
            <a:ln w="38100"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Flèche vers le haut 19"/>
          <p:cNvSpPr/>
          <p:nvPr/>
        </p:nvSpPr>
        <p:spPr>
          <a:xfrm>
            <a:off x="1115616" y="2420888"/>
            <a:ext cx="288032" cy="43204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372B83A-8237-4FFD-ACFC-AE8853DDF935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EGU 2015, Vienna 16 April</a:t>
            </a:r>
            <a:endParaRPr lang="fr-FR" dirty="0"/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179512" y="0"/>
            <a:ext cx="273630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Objectives</a:t>
            </a:r>
            <a:endParaRPr kumimoji="0" lang="en-US" sz="4400" b="0" i="0" u="none" strike="noStrike" kern="1200" cap="none" spc="0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Espace réservé du contenu 2"/>
          <p:cNvSpPr>
            <a:spLocks noGrp="1"/>
          </p:cNvSpPr>
          <p:nvPr>
            <p:ph idx="1"/>
          </p:nvPr>
        </p:nvSpPr>
        <p:spPr>
          <a:xfrm>
            <a:off x="251520" y="0"/>
            <a:ext cx="8424936" cy="504056"/>
          </a:xfrm>
        </p:spPr>
        <p:txBody>
          <a:bodyPr>
            <a:noAutofit/>
          </a:bodyPr>
          <a:lstStyle/>
          <a:p>
            <a:pPr marL="355600" indent="-355600">
              <a:buFont typeface="+mj-lt"/>
              <a:buAutoNum type="arabicPeriod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Determine </a:t>
            </a:r>
            <a:r>
              <a:rPr lang="en-US" b="1" i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Symbol" pitchFamily="18" charset="2"/>
                <a:cs typeface="Times New Roman" pitchFamily="18" charset="0"/>
              </a:rPr>
              <a:t></a:t>
            </a:r>
            <a:r>
              <a:rPr lang="en-US" b="1" baseline="300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b="1" i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for ≠ layers</a:t>
            </a:r>
            <a:endParaRPr lang="fr-FR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" name="Object 141"/>
          <p:cNvGraphicFramePr>
            <a:graphicFrameLocks noChangeAspect="1"/>
          </p:cNvGraphicFramePr>
          <p:nvPr/>
        </p:nvGraphicFramePr>
        <p:xfrm>
          <a:off x="3347864" y="908720"/>
          <a:ext cx="5513387" cy="1073150"/>
        </p:xfrm>
        <a:graphic>
          <a:graphicData uri="http://schemas.openxmlformats.org/presentationml/2006/ole">
            <p:oleObj spid="_x0000_s18437" name="Équation" r:id="rId4" imgW="2425680" imgH="469800" progId="Equation.3">
              <p:embed/>
            </p:oleObj>
          </a:graphicData>
        </a:graphic>
      </p:graphicFrame>
      <p:sp>
        <p:nvSpPr>
          <p:cNvPr id="36" name="ZoneTexte 35"/>
          <p:cNvSpPr txBox="1"/>
          <p:nvPr/>
        </p:nvSpPr>
        <p:spPr>
          <a:xfrm>
            <a:off x="3131840" y="476672"/>
            <a:ext cx="601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mass balance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n</a:t>
            </a:r>
            <a:r>
              <a:rPr lang="en-US" sz="24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layer: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347864" y="2132856"/>
            <a:ext cx="5364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Diffusive Flux-Gradient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approach :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438" name="Object 59"/>
          <p:cNvGraphicFramePr>
            <a:graphicFrameLocks noChangeAspect="1"/>
          </p:cNvGraphicFramePr>
          <p:nvPr/>
        </p:nvGraphicFramePr>
        <p:xfrm>
          <a:off x="3419872" y="2564904"/>
          <a:ext cx="4191000" cy="990600"/>
        </p:xfrm>
        <a:graphic>
          <a:graphicData uri="http://schemas.openxmlformats.org/presentationml/2006/ole">
            <p:oleObj spid="_x0000_s18438" name="Équation" r:id="rId5" imgW="1892160" imgH="469800" progId="Equation.3">
              <p:embed/>
            </p:oleObj>
          </a:graphicData>
        </a:graphic>
      </p:graphicFrame>
      <p:graphicFrame>
        <p:nvGraphicFramePr>
          <p:cNvPr id="18439" name="Object 143"/>
          <p:cNvGraphicFramePr>
            <a:graphicFrameLocks noChangeAspect="1"/>
          </p:cNvGraphicFramePr>
          <p:nvPr/>
        </p:nvGraphicFramePr>
        <p:xfrm>
          <a:off x="2849563" y="5013176"/>
          <a:ext cx="6294437" cy="1295400"/>
        </p:xfrm>
        <a:graphic>
          <a:graphicData uri="http://schemas.openxmlformats.org/presentationml/2006/ole">
            <p:oleObj spid="_x0000_s18439" name="Équation" r:id="rId6" imgW="3466800" imgH="685800" progId="Equation.3">
              <p:embed/>
            </p:oleObj>
          </a:graphicData>
        </a:graphic>
      </p:graphicFrame>
      <p:sp>
        <p:nvSpPr>
          <p:cNvPr id="90" name="ZoneTexte 89"/>
          <p:cNvSpPr txBox="1"/>
          <p:nvPr/>
        </p:nvSpPr>
        <p:spPr>
          <a:xfrm rot="5400000">
            <a:off x="3567663" y="4145304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⇒</a:t>
            </a:r>
            <a:endParaRPr lang="fr-FR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Espace réservé du numéro de diapositive 9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372B83A-8237-4FFD-ACFC-AE8853DDF935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7" name="Espace réservé du pied de page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EGU 2015, Vienna 16 April</a:t>
            </a:r>
            <a:endParaRPr lang="fr-FR" dirty="0"/>
          </a:p>
        </p:txBody>
      </p:sp>
      <p:grpSp>
        <p:nvGrpSpPr>
          <p:cNvPr id="51" name="Groupe 50"/>
          <p:cNvGrpSpPr/>
          <p:nvPr/>
        </p:nvGrpSpPr>
        <p:grpSpPr>
          <a:xfrm>
            <a:off x="179512" y="476672"/>
            <a:ext cx="3062288" cy="5224016"/>
            <a:chOff x="251520" y="764704"/>
            <a:chExt cx="3062288" cy="5224016"/>
          </a:xfrm>
        </p:grpSpPr>
        <p:sp>
          <p:nvSpPr>
            <p:cNvPr id="77" name="Rectangle 76"/>
            <p:cNvSpPr/>
            <p:nvPr/>
          </p:nvSpPr>
          <p:spPr>
            <a:xfrm>
              <a:off x="251520" y="804144"/>
              <a:ext cx="3024336" cy="5184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811907" y="1475904"/>
              <a:ext cx="1914525" cy="8143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811907" y="3104678"/>
              <a:ext cx="1914525" cy="812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813495" y="3917479"/>
              <a:ext cx="1914525" cy="8143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1" name="Connecteur droit 60"/>
            <p:cNvCxnSpPr/>
            <p:nvPr/>
          </p:nvCxnSpPr>
          <p:spPr bwMode="auto">
            <a:xfrm>
              <a:off x="815083" y="4749329"/>
              <a:ext cx="0" cy="10953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 bwMode="auto">
            <a:xfrm>
              <a:off x="2723258" y="4749329"/>
              <a:ext cx="0" cy="10953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Flèche vers le haut 62"/>
            <p:cNvSpPr/>
            <p:nvPr/>
          </p:nvSpPr>
          <p:spPr bwMode="auto">
            <a:xfrm>
              <a:off x="1051619" y="1199679"/>
              <a:ext cx="133350" cy="550863"/>
            </a:xfrm>
            <a:prstGeom prst="upArrow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Flèche vers le haut 63"/>
            <p:cNvSpPr/>
            <p:nvPr/>
          </p:nvSpPr>
          <p:spPr bwMode="auto">
            <a:xfrm>
              <a:off x="1051619" y="2002954"/>
              <a:ext cx="134938" cy="549275"/>
            </a:xfrm>
            <a:prstGeom prst="upArrow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Flèche vers le haut 64"/>
            <p:cNvSpPr/>
            <p:nvPr/>
          </p:nvSpPr>
          <p:spPr bwMode="auto">
            <a:xfrm>
              <a:off x="1051619" y="2826866"/>
              <a:ext cx="134938" cy="549275"/>
            </a:xfrm>
            <a:prstGeom prst="upArrow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Flèche vers le haut 66"/>
            <p:cNvSpPr/>
            <p:nvPr/>
          </p:nvSpPr>
          <p:spPr bwMode="auto">
            <a:xfrm>
              <a:off x="1051619" y="3688879"/>
              <a:ext cx="134938" cy="544513"/>
            </a:xfrm>
            <a:prstGeom prst="upArrow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ZoneTexte 123"/>
            <p:cNvSpPr txBox="1">
              <a:spLocks noChangeArrowheads="1"/>
            </p:cNvSpPr>
            <p:nvPr/>
          </p:nvSpPr>
          <p:spPr bwMode="auto">
            <a:xfrm>
              <a:off x="1136908" y="3827639"/>
              <a:ext cx="8428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000" b="1" i="1" baseline="-25000" dirty="0" smtClean="0">
                  <a:latin typeface="Times New Roman" pitchFamily="18" charset="0"/>
                  <a:cs typeface="Times New Roman" pitchFamily="18" charset="0"/>
                </a:rPr>
                <a:t>n+1/n</a:t>
              </a:r>
              <a:endParaRPr lang="en-US" sz="2000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Connecteur droit avec flèche 68"/>
            <p:cNvCxnSpPr/>
            <p:nvPr/>
          </p:nvCxnSpPr>
          <p:spPr bwMode="auto">
            <a:xfrm>
              <a:off x="538858" y="1469555"/>
              <a:ext cx="0" cy="3557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ZoneTexte 154"/>
            <p:cNvSpPr txBox="1">
              <a:spLocks noChangeArrowheads="1"/>
            </p:cNvSpPr>
            <p:nvPr/>
          </p:nvSpPr>
          <p:spPr bwMode="auto">
            <a:xfrm>
              <a:off x="251520" y="2564207"/>
              <a:ext cx="3994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z</a:t>
              </a:r>
              <a:endParaRPr lang="en-US" sz="20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811907" y="2290292"/>
              <a:ext cx="1914525" cy="8143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ZoneTexte 123"/>
            <p:cNvSpPr txBox="1">
              <a:spLocks noChangeArrowheads="1"/>
            </p:cNvSpPr>
            <p:nvPr/>
          </p:nvSpPr>
          <p:spPr bwMode="auto">
            <a:xfrm>
              <a:off x="1184428" y="2582740"/>
              <a:ext cx="934577" cy="400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000" b="1" i="1" baseline="-25000" dirty="0" smtClean="0">
                  <a:latin typeface="Times New Roman" pitchFamily="18" charset="0"/>
                  <a:cs typeface="Times New Roman" pitchFamily="18" charset="0"/>
                </a:rPr>
                <a:t>n/n-1</a:t>
              </a:r>
              <a:endParaRPr lang="en-US" sz="2000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ZoneTexte 123"/>
            <p:cNvSpPr txBox="1">
              <a:spLocks noChangeArrowheads="1"/>
            </p:cNvSpPr>
            <p:nvPr/>
          </p:nvSpPr>
          <p:spPr bwMode="auto">
            <a:xfrm>
              <a:off x="1331640" y="3284984"/>
              <a:ext cx="10607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i="1" dirty="0" smtClean="0">
                  <a:latin typeface="Symbol" pitchFamily="18" charset="2"/>
                  <a:cs typeface="Times New Roman" pitchFamily="18" charset="0"/>
                </a:rPr>
                <a:t>De</a:t>
              </a:r>
              <a:r>
                <a:rPr lang="en-US" sz="2000" b="1" i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000" b="1" i="1" dirty="0" smtClean="0">
                  <a:latin typeface="Times New Roman" pitchFamily="18" charset="0"/>
                  <a:cs typeface="Times New Roman" pitchFamily="18" charset="0"/>
                </a:rPr>
                <a:t>*</a:t>
              </a:r>
              <a:r>
                <a:rPr lang="en-US" sz="2000" b="1" i="1" dirty="0" err="1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000" b="1" i="1" baseline="-25000" dirty="0" err="1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2000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Flèche vers le haut 73"/>
            <p:cNvSpPr/>
            <p:nvPr/>
          </p:nvSpPr>
          <p:spPr bwMode="auto">
            <a:xfrm rot="16200000">
              <a:off x="2638327" y="3199135"/>
              <a:ext cx="134938" cy="549275"/>
            </a:xfrm>
            <a:prstGeom prst="upArrow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ZoneTexte 123"/>
            <p:cNvSpPr txBox="1">
              <a:spLocks noChangeArrowheads="1"/>
            </p:cNvSpPr>
            <p:nvPr/>
          </p:nvSpPr>
          <p:spPr bwMode="auto">
            <a:xfrm>
              <a:off x="2739217" y="2996766"/>
              <a:ext cx="574591" cy="400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i="1" dirty="0" err="1" smtClean="0">
                  <a:latin typeface="Times New Roman" pitchFamily="18" charset="0"/>
                  <a:cs typeface="Times New Roman" pitchFamily="18" charset="0"/>
                </a:rPr>
                <a:t>Ps</a:t>
              </a:r>
              <a:r>
                <a:rPr lang="en-US" sz="2000" b="1" i="1" baseline="-25000" dirty="0" err="1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2000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ZoneTexte 123"/>
            <p:cNvSpPr txBox="1">
              <a:spLocks noChangeArrowheads="1"/>
            </p:cNvSpPr>
            <p:nvPr/>
          </p:nvSpPr>
          <p:spPr bwMode="auto">
            <a:xfrm>
              <a:off x="1038981" y="764704"/>
              <a:ext cx="766121" cy="400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i="1" smtClean="0">
                  <a:latin typeface="Times New Roman" pitchFamily="18" charset="0"/>
                  <a:cs typeface="Times New Roman" pitchFamily="18" charset="0"/>
                </a:rPr>
                <a:t>Fs</a:t>
              </a:r>
              <a:endParaRPr lang="en-US" sz="2000" b="1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ZoneTexte 123"/>
            <p:cNvSpPr txBox="1">
              <a:spLocks noChangeArrowheads="1"/>
            </p:cNvSpPr>
            <p:nvPr/>
          </p:nvSpPr>
          <p:spPr bwMode="auto">
            <a:xfrm>
              <a:off x="2411760" y="3584944"/>
              <a:ext cx="288016" cy="400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2000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ZoneTexte 123"/>
            <p:cNvSpPr txBox="1">
              <a:spLocks noChangeArrowheads="1"/>
            </p:cNvSpPr>
            <p:nvPr/>
          </p:nvSpPr>
          <p:spPr bwMode="auto">
            <a:xfrm>
              <a:off x="2195736" y="4397042"/>
              <a:ext cx="64807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i="1" dirty="0" smtClean="0">
                  <a:latin typeface="Times New Roman" pitchFamily="18" charset="0"/>
                  <a:cs typeface="Times New Roman" pitchFamily="18" charset="0"/>
                </a:rPr>
                <a:t>n+1</a:t>
              </a:r>
              <a:endParaRPr lang="en-US" sz="2000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ZoneTexte 123"/>
            <p:cNvSpPr txBox="1">
              <a:spLocks noChangeArrowheads="1"/>
            </p:cNvSpPr>
            <p:nvPr/>
          </p:nvSpPr>
          <p:spPr bwMode="auto">
            <a:xfrm>
              <a:off x="2276128" y="2780928"/>
              <a:ext cx="5676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i="1" dirty="0" smtClean="0">
                  <a:latin typeface="Times New Roman" pitchFamily="18" charset="0"/>
                  <a:cs typeface="Times New Roman" pitchFamily="18" charset="0"/>
                </a:rPr>
                <a:t>n-1</a:t>
              </a:r>
              <a:endParaRPr lang="en-US" sz="2000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8440" name="Object 59"/>
          <p:cNvGraphicFramePr>
            <a:graphicFrameLocks noChangeAspect="1"/>
          </p:cNvGraphicFramePr>
          <p:nvPr/>
        </p:nvGraphicFramePr>
        <p:xfrm>
          <a:off x="4139952" y="3501008"/>
          <a:ext cx="3376613" cy="1016000"/>
        </p:xfrm>
        <a:graphic>
          <a:graphicData uri="http://schemas.openxmlformats.org/presentationml/2006/ole">
            <p:oleObj spid="_x0000_s18440" name="Équation" r:id="rId7" imgW="152388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90" name="Object 143"/>
          <p:cNvGraphicFramePr>
            <a:graphicFrameLocks noChangeAspect="1"/>
          </p:cNvGraphicFramePr>
          <p:nvPr/>
        </p:nvGraphicFramePr>
        <p:xfrm>
          <a:off x="0" y="836712"/>
          <a:ext cx="6294437" cy="1295400"/>
        </p:xfrm>
        <a:graphic>
          <a:graphicData uri="http://schemas.openxmlformats.org/presentationml/2006/ole">
            <p:oleObj spid="_x0000_s67590" name="Équation" r:id="rId4" imgW="3466800" imgH="685800" progId="Equation.3">
              <p:embed/>
            </p:oleObj>
          </a:graphicData>
        </a:graphic>
      </p:graphicFrame>
      <p:sp>
        <p:nvSpPr>
          <p:cNvPr id="79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3240360" cy="260648"/>
          </a:xfrm>
        </p:spPr>
        <p:txBody>
          <a:bodyPr>
            <a:noAutofit/>
          </a:bodyPr>
          <a:lstStyle/>
          <a:p>
            <a:pPr marL="182563" indent="-182563">
              <a:buFont typeface="+mj-lt"/>
              <a:buAutoNum type="arabicPeriod"/>
            </a:pP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Determine </a:t>
            </a:r>
            <a:r>
              <a:rPr lang="en-US" sz="1400" b="1" i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Symbol" pitchFamily="18" charset="2"/>
                <a:cs typeface="Times New Roman" pitchFamily="18" charset="0"/>
              </a:rPr>
              <a:t></a:t>
            </a:r>
            <a:r>
              <a:rPr lang="en-US" sz="1400" b="1" baseline="300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1400" b="1" i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for ≠ layers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0" y="5589240"/>
            <a:ext cx="421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➨ </a:t>
            </a:r>
            <a:r>
              <a:rPr lang="fr-FR" sz="2400" b="1" u="sng" dirty="0" smtClean="0">
                <a:solidFill>
                  <a:schemeClr val="bg1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 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u="sng" dirty="0" err="1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for each layer </a:t>
            </a:r>
            <a:endParaRPr lang="fr-FR" sz="24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Connecteur droit avec flèche 44"/>
          <p:cNvCxnSpPr/>
          <p:nvPr/>
        </p:nvCxnSpPr>
        <p:spPr>
          <a:xfrm flipH="1">
            <a:off x="1043608" y="1628800"/>
            <a:ext cx="360040" cy="864096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flipH="1">
            <a:off x="2915816" y="1412776"/>
            <a:ext cx="72008" cy="1008112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0" y="2564904"/>
            <a:ext cx="5580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Soil cores sampled along the vertical profile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1" name="Connecteur droit avec flèche 80"/>
          <p:cNvCxnSpPr/>
          <p:nvPr/>
        </p:nvCxnSpPr>
        <p:spPr>
          <a:xfrm flipH="1">
            <a:off x="2411760" y="2564904"/>
            <a:ext cx="648072" cy="1368152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13" descr="Freiburg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2996952"/>
            <a:ext cx="1372838" cy="47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ZoneTexte 87"/>
          <p:cNvSpPr txBox="1"/>
          <p:nvPr/>
        </p:nvSpPr>
        <p:spPr>
          <a:xfrm>
            <a:off x="0" y="4365104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4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4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and SWC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vertical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profile measured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in the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 field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7" name="Image 151" descr="Accuei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6793" y="4653136"/>
            <a:ext cx="1466088" cy="51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187" descr="INRA - Centres Inr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6793" y="4077072"/>
            <a:ext cx="1481711" cy="52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Espace réservé du numéro de diapositive 9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372B83A-8237-4FFD-ACFC-AE8853DDF935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47" name="Espace réservé du pied de page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EGU 2015, Vienna 16 April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0" y="332656"/>
            <a:ext cx="5796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Determination of </a:t>
            </a:r>
            <a:r>
              <a:rPr lang="en-US" sz="2400" b="1" i="1" dirty="0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e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fr-FR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0" y="2996952"/>
            <a:ext cx="802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Relationship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mbol" pitchFamily="18" charset="2"/>
                <a:ea typeface="Arial Unicode MS"/>
                <a:cs typeface="Times New Roman" pitchFamily="18" charset="0"/>
              </a:rPr>
              <a:t>e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(SWC) and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D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(SWC) determined at the lab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0" y="3501008"/>
            <a:ext cx="802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The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D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(SWC) obtained is the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D</a:t>
            </a:r>
            <a:r>
              <a:rPr lang="en-US" sz="2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12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(SWC) one,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D</a:t>
            </a:r>
            <a:r>
              <a:rPr lang="en-US" sz="2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13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= 1.0044*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D</a:t>
            </a:r>
            <a:r>
              <a:rPr lang="en-US" sz="2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12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  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9" name="Connecteur droit avec flèche 88"/>
          <p:cNvCxnSpPr/>
          <p:nvPr/>
        </p:nvCxnSpPr>
        <p:spPr>
          <a:xfrm flipH="1">
            <a:off x="3059832" y="1268760"/>
            <a:ext cx="576064" cy="1296144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avec flèche 91"/>
          <p:cNvCxnSpPr/>
          <p:nvPr/>
        </p:nvCxnSpPr>
        <p:spPr>
          <a:xfrm flipH="1">
            <a:off x="2195736" y="3933056"/>
            <a:ext cx="216024" cy="432048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ZoneTexte 98"/>
          <p:cNvSpPr txBox="1"/>
          <p:nvPr/>
        </p:nvSpPr>
        <p:spPr>
          <a:xfrm>
            <a:off x="0" y="4869160"/>
            <a:ext cx="7380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3100" indent="-4483100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Boundary conditions : (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F &amp; </a:t>
            </a:r>
            <a:r>
              <a:rPr lang="en-US" sz="2400" b="1" i="1" dirty="0" err="1" smtClean="0">
                <a:solidFill>
                  <a:srgbClr val="FF0000"/>
                </a:solidFill>
                <a:latin typeface="Symbol" pitchFamily="18" charset="2"/>
                <a:ea typeface="Arial Unicode MS"/>
                <a:cs typeface="Times New Roman" pitchFamily="18" charset="0"/>
              </a:rPr>
              <a:t>d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F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)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bottom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 = 0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Fs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  <a:ea typeface="Arial Unicode MS"/>
                <a:cs typeface="Times New Roman" pitchFamily="18" charset="0"/>
              </a:rPr>
              <a:t>d</a:t>
            </a:r>
            <a:r>
              <a:rPr lang="en-US" sz="2400" baseline="30000" dirty="0" smtClean="0">
                <a:solidFill>
                  <a:srgbClr val="FF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13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Fs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 measured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1" name="Image 151" descr="Accuei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5301208"/>
            <a:ext cx="1466088" cy="51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187" descr="INRA - Centres Inr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5301208"/>
            <a:ext cx="1512168" cy="52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3" name="Groupe 112"/>
          <p:cNvGrpSpPr/>
          <p:nvPr/>
        </p:nvGrpSpPr>
        <p:grpSpPr>
          <a:xfrm>
            <a:off x="3419872" y="3429000"/>
            <a:ext cx="216024" cy="1008112"/>
            <a:chOff x="2348136" y="1421159"/>
            <a:chExt cx="2532437" cy="3096345"/>
          </a:xfrm>
        </p:grpSpPr>
        <p:cxnSp>
          <p:nvCxnSpPr>
            <p:cNvPr id="110" name="Connecteur droit avec flèche 109"/>
            <p:cNvCxnSpPr/>
            <p:nvPr/>
          </p:nvCxnSpPr>
          <p:spPr>
            <a:xfrm flipH="1">
              <a:off x="2564168" y="1421159"/>
              <a:ext cx="2316405" cy="2664297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avec flèche 111"/>
            <p:cNvCxnSpPr/>
            <p:nvPr/>
          </p:nvCxnSpPr>
          <p:spPr>
            <a:xfrm flipH="1">
              <a:off x="2348136" y="4085456"/>
              <a:ext cx="216024" cy="432048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332656"/>
            <a:ext cx="3563888" cy="9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i="1" u="sng" dirty="0" smtClean="0">
                <a:solidFill>
                  <a:schemeClr val="bg1">
                    <a:lumMod val="75000"/>
                  </a:schemeClr>
                </a:solidFill>
              </a:rPr>
              <a:t>Field </a:t>
            </a:r>
            <a:r>
              <a:rPr lang="en-US" sz="2800" b="1" i="1" u="sng" dirty="0" smtClean="0">
                <a:solidFill>
                  <a:schemeClr val="bg1">
                    <a:lumMod val="75000"/>
                  </a:schemeClr>
                </a:solidFill>
              </a:rPr>
              <a:t>experimental device</a:t>
            </a:r>
            <a:endParaRPr lang="en-US" sz="2800" b="1" i="1" u="sng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" name="Groupe 364"/>
          <p:cNvGrpSpPr>
            <a:grpSpLocks noChangeAspect="1"/>
          </p:cNvGrpSpPr>
          <p:nvPr/>
        </p:nvGrpSpPr>
        <p:grpSpPr bwMode="auto">
          <a:xfrm>
            <a:off x="35496" y="332656"/>
            <a:ext cx="9073009" cy="5976662"/>
            <a:chOff x="340660" y="22922896"/>
            <a:chExt cx="10309238" cy="6792590"/>
          </a:xfrm>
        </p:grpSpPr>
        <p:pic>
          <p:nvPicPr>
            <p:cNvPr id="143" name="Picture 2" descr="F:\thèse\Maintenance site\CD Procope\Pictures Hesse\DSCN367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2717" y="22922896"/>
              <a:ext cx="6207181" cy="4552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2" name="Picture 12" descr="E:\Sciences\Projets-Séminaires\Respiration sol\Procope\Installation Hesse\Photos-Films\DSCN2079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0660" y="25200432"/>
              <a:ext cx="6232558" cy="4515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" name="Line 9"/>
            <p:cNvSpPr>
              <a:spLocks noChangeShapeType="1"/>
            </p:cNvSpPr>
            <p:nvPr/>
          </p:nvSpPr>
          <p:spPr bwMode="auto">
            <a:xfrm flipH="1">
              <a:off x="7143578" y="24121855"/>
              <a:ext cx="1444083" cy="848418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10"/>
            <p:cNvSpPr>
              <a:spLocks noChangeShapeType="1"/>
            </p:cNvSpPr>
            <p:nvPr/>
          </p:nvSpPr>
          <p:spPr bwMode="auto">
            <a:xfrm flipH="1">
              <a:off x="7531147" y="24337880"/>
              <a:ext cx="1417533" cy="830878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11"/>
            <p:cNvSpPr>
              <a:spLocks noChangeShapeType="1"/>
            </p:cNvSpPr>
            <p:nvPr/>
          </p:nvSpPr>
          <p:spPr bwMode="auto">
            <a:xfrm flipH="1">
              <a:off x="8015605" y="24481898"/>
              <a:ext cx="1438505" cy="88535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12"/>
            <p:cNvSpPr>
              <a:spLocks noChangeShapeType="1"/>
            </p:cNvSpPr>
            <p:nvPr/>
          </p:nvSpPr>
          <p:spPr bwMode="auto">
            <a:xfrm flipH="1">
              <a:off x="8515456" y="24697925"/>
              <a:ext cx="1299674" cy="864105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ZoneTexte 91"/>
            <p:cNvSpPr txBox="1">
              <a:spLocks noChangeArrowheads="1"/>
            </p:cNvSpPr>
            <p:nvPr/>
          </p:nvSpPr>
          <p:spPr bwMode="auto">
            <a:xfrm>
              <a:off x="4349808" y="22922896"/>
              <a:ext cx="5707668" cy="524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Membrane porous </a:t>
              </a:r>
              <a:r>
                <a:rPr lang="en-US" sz="2400" b="1" dirty="0" smtClean="0">
                  <a:solidFill>
                    <a:srgbClr val="FFFF00"/>
                  </a:solidFill>
                </a:rPr>
                <a:t>/hydrophobic tube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149" name="Connecteur droit avec flèche 148"/>
            <p:cNvCxnSpPr/>
            <p:nvPr/>
          </p:nvCxnSpPr>
          <p:spPr bwMode="auto">
            <a:xfrm>
              <a:off x="6171337" y="23451606"/>
              <a:ext cx="1800050" cy="93516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 Box 13"/>
            <p:cNvSpPr txBox="1">
              <a:spLocks noChangeArrowheads="1"/>
            </p:cNvSpPr>
            <p:nvPr/>
          </p:nvSpPr>
          <p:spPr bwMode="auto">
            <a:xfrm>
              <a:off x="667937" y="25050694"/>
              <a:ext cx="891037" cy="524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</a:rPr>
                <a:t>0 cm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154" name="Text Box 14"/>
            <p:cNvSpPr txBox="1">
              <a:spLocks noChangeArrowheads="1"/>
            </p:cNvSpPr>
            <p:nvPr/>
          </p:nvSpPr>
          <p:spPr bwMode="auto">
            <a:xfrm>
              <a:off x="586118" y="25705402"/>
              <a:ext cx="891037" cy="524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</a:rPr>
                <a:t>5 cm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155" name="Text Box 15"/>
            <p:cNvSpPr txBox="1">
              <a:spLocks noChangeArrowheads="1"/>
            </p:cNvSpPr>
            <p:nvPr/>
          </p:nvSpPr>
          <p:spPr bwMode="auto">
            <a:xfrm>
              <a:off x="586118" y="26360109"/>
              <a:ext cx="1067716" cy="524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</a:rPr>
                <a:t>10 cm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156" name="Text Box 16"/>
            <p:cNvSpPr txBox="1">
              <a:spLocks noChangeArrowheads="1"/>
            </p:cNvSpPr>
            <p:nvPr/>
          </p:nvSpPr>
          <p:spPr bwMode="auto">
            <a:xfrm>
              <a:off x="586118" y="27014817"/>
              <a:ext cx="1067716" cy="524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</a:rPr>
                <a:t>20 cm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157" name="Text Box 17"/>
            <p:cNvSpPr txBox="1">
              <a:spLocks noChangeArrowheads="1"/>
            </p:cNvSpPr>
            <p:nvPr/>
          </p:nvSpPr>
          <p:spPr bwMode="auto">
            <a:xfrm>
              <a:off x="586118" y="28078717"/>
              <a:ext cx="1067716" cy="524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</a:rPr>
                <a:t>40 cm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158" name="Text Box 18"/>
            <p:cNvSpPr txBox="1">
              <a:spLocks noChangeArrowheads="1"/>
            </p:cNvSpPr>
            <p:nvPr/>
          </p:nvSpPr>
          <p:spPr bwMode="auto">
            <a:xfrm>
              <a:off x="586118" y="29060779"/>
              <a:ext cx="1067716" cy="524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</a:rPr>
                <a:t>80 cm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cxnSp>
          <p:nvCxnSpPr>
            <p:cNvPr id="159" name="Connecteur droit avec flèche 158"/>
            <p:cNvCxnSpPr/>
            <p:nvPr/>
          </p:nvCxnSpPr>
          <p:spPr bwMode="auto">
            <a:xfrm flipH="1">
              <a:off x="3613434" y="23413925"/>
              <a:ext cx="1927665" cy="31917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cteur droit avec flèche 159"/>
            <p:cNvCxnSpPr/>
            <p:nvPr/>
          </p:nvCxnSpPr>
          <p:spPr bwMode="auto">
            <a:xfrm rot="5400000">
              <a:off x="-1644626" y="27363275"/>
              <a:ext cx="4464661" cy="3175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ZoneTexte 93"/>
            <p:cNvSpPr txBox="1">
              <a:spLocks noChangeArrowheads="1"/>
            </p:cNvSpPr>
            <p:nvPr/>
          </p:nvSpPr>
          <p:spPr bwMode="auto">
            <a:xfrm>
              <a:off x="504299" y="24641501"/>
              <a:ext cx="2045484" cy="524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Soil depth</a:t>
              </a:r>
              <a:endParaRPr lang="en-US" sz="2400" b="1" baseline="-25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58" name="Espace réservé du numéro de diapositive 5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372B83A-8237-4FFD-ACFC-AE8853DDF935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9" name="Rectangle 58"/>
          <p:cNvSpPr/>
          <p:nvPr/>
        </p:nvSpPr>
        <p:spPr>
          <a:xfrm>
            <a:off x="1403648" y="1124744"/>
            <a:ext cx="2052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(Parent et al. 2013)</a:t>
            </a:r>
            <a:endParaRPr lang="es-ES_tradnl" dirty="0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EGU 2015, Vienna 16 April</a:t>
            </a:r>
            <a:endParaRPr lang="fr-FR" dirty="0"/>
          </a:p>
        </p:txBody>
      </p: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0" y="0"/>
            <a:ext cx="3240360" cy="2606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Determine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Ps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</a:t>
            </a:r>
            <a:r>
              <a:rPr kumimoji="0" lang="en-US" sz="1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13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Ps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for ≠ layers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ZoneTexte 93"/>
          <p:cNvSpPr txBox="1">
            <a:spLocks noChangeArrowheads="1"/>
          </p:cNvSpPr>
          <p:nvPr/>
        </p:nvSpPr>
        <p:spPr bwMode="auto">
          <a:xfrm rot="19222177">
            <a:off x="7745965" y="2128980"/>
            <a:ext cx="6057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2m</a:t>
            </a:r>
            <a:endParaRPr lang="en-US" sz="2400" b="1" baseline="-25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ZoneTexte 30"/>
          <p:cNvSpPr txBox="1">
            <a:spLocks noChangeArrowheads="1"/>
          </p:cNvSpPr>
          <p:nvPr/>
        </p:nvSpPr>
        <p:spPr bwMode="auto">
          <a:xfrm>
            <a:off x="395536" y="548681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  <a:latin typeface="Calibri" pitchFamily="34" charset="0"/>
              </a:rPr>
              <a:t>I</a:t>
            </a:r>
            <a:r>
              <a:rPr lang="en-US" sz="2400" b="1" i="1" dirty="0" smtClean="0">
                <a:solidFill>
                  <a:schemeClr val="bg1"/>
                </a:solidFill>
                <a:latin typeface="Calibri" pitchFamily="34" charset="0"/>
              </a:rPr>
              <a:t>n </a:t>
            </a:r>
            <a:r>
              <a:rPr lang="en-US" sz="2400" b="1" i="1" dirty="0" smtClean="0">
                <a:solidFill>
                  <a:schemeClr val="bg1"/>
                </a:solidFill>
                <a:latin typeface="Calibri" pitchFamily="34" charset="0"/>
              </a:rPr>
              <a:t>situ 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measurements 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during 21 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days (intra-day variability)</a:t>
            </a:r>
            <a:endParaRPr lang="es-ES_tradnl" sz="2400" dirty="0" smtClean="0">
              <a:solidFill>
                <a:schemeClr val="bg1"/>
              </a:solidFill>
            </a:endParaRPr>
          </a:p>
        </p:txBody>
      </p:sp>
      <p:grpSp>
        <p:nvGrpSpPr>
          <p:cNvPr id="68" name="Groupe 360"/>
          <p:cNvGrpSpPr>
            <a:grpSpLocks noChangeAspect="1"/>
          </p:cNvGrpSpPr>
          <p:nvPr/>
        </p:nvGrpSpPr>
        <p:grpSpPr bwMode="auto">
          <a:xfrm>
            <a:off x="14550" y="1196751"/>
            <a:ext cx="9129450" cy="5360907"/>
            <a:chOff x="7174366" y="22876245"/>
            <a:chExt cx="14045420" cy="8247232"/>
          </a:xfrm>
        </p:grpSpPr>
        <p:pic>
          <p:nvPicPr>
            <p:cNvPr id="69" name="Image 6" descr="dispositif_2DVueProfil.jpg"/>
            <p:cNvPicPr>
              <a:picLocks noChangeAspect="1"/>
            </p:cNvPicPr>
            <p:nvPr/>
          </p:nvPicPr>
          <p:blipFill>
            <a:blip r:embed="rId3" cstate="print"/>
            <a:srcRect l="18538" t="19379" r="23897" b="7951"/>
            <a:stretch>
              <a:fillRect/>
            </a:stretch>
          </p:blipFill>
          <p:spPr bwMode="auto">
            <a:xfrm>
              <a:off x="7186543" y="22876245"/>
              <a:ext cx="11145048" cy="8247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601650" y="28483513"/>
              <a:ext cx="4489884" cy="2489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3" descr="C:\Users\Goffin Stephanie\Pictures\Hartheim\DSCN462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665545" y="23082914"/>
              <a:ext cx="1928593" cy="2475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ZoneTexte 20"/>
            <p:cNvSpPr txBox="1">
              <a:spLocks noChangeArrowheads="1"/>
            </p:cNvSpPr>
            <p:nvPr/>
          </p:nvSpPr>
          <p:spPr bwMode="auto">
            <a:xfrm>
              <a:off x="10153378" y="23125311"/>
              <a:ext cx="2042146" cy="99431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/>
                <a:t>Soil Chamber</a:t>
              </a:r>
            </a:p>
          </p:txBody>
        </p:sp>
        <p:cxnSp>
          <p:nvCxnSpPr>
            <p:cNvPr id="74" name="Connecteur droit avec flèche 73"/>
            <p:cNvCxnSpPr/>
            <p:nvPr/>
          </p:nvCxnSpPr>
          <p:spPr bwMode="auto">
            <a:xfrm flipV="1">
              <a:off x="12241280" y="25027225"/>
              <a:ext cx="5041939" cy="1223915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ZoneTexte 25"/>
            <p:cNvSpPr txBox="1">
              <a:spLocks noChangeArrowheads="1"/>
            </p:cNvSpPr>
            <p:nvPr/>
          </p:nvSpPr>
          <p:spPr bwMode="auto">
            <a:xfrm>
              <a:off x="14833898" y="25603200"/>
              <a:ext cx="1013724" cy="568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  <a:latin typeface="Calibri" pitchFamily="34" charset="0"/>
                </a:rPr>
                <a:t>2 m</a:t>
              </a:r>
            </a:p>
          </p:txBody>
        </p:sp>
        <p:sp>
          <p:nvSpPr>
            <p:cNvPr id="76" name="ZoneTexte 91"/>
            <p:cNvSpPr txBox="1">
              <a:spLocks noChangeArrowheads="1"/>
            </p:cNvSpPr>
            <p:nvPr/>
          </p:nvSpPr>
          <p:spPr bwMode="auto">
            <a:xfrm>
              <a:off x="7174366" y="28193556"/>
              <a:ext cx="2137091" cy="568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dirty="0"/>
                <a:t>SWC </a:t>
              </a:r>
              <a:r>
                <a:rPr lang="fr-FR" b="1" dirty="0" err="1"/>
                <a:t>sensors</a:t>
              </a:r>
              <a:endParaRPr lang="fr-FR" b="1" dirty="0"/>
            </a:p>
          </p:txBody>
        </p:sp>
        <p:sp>
          <p:nvSpPr>
            <p:cNvPr id="77" name="ZoneTexte 91"/>
            <p:cNvSpPr txBox="1">
              <a:spLocks noChangeArrowheads="1"/>
            </p:cNvSpPr>
            <p:nvPr/>
          </p:nvSpPr>
          <p:spPr bwMode="auto">
            <a:xfrm>
              <a:off x="7345066" y="29203600"/>
              <a:ext cx="1761938" cy="568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dirty="0"/>
                <a:t>T° </a:t>
              </a:r>
              <a:r>
                <a:rPr lang="fr-FR" b="1" dirty="0" err="1"/>
                <a:t>sensors</a:t>
              </a:r>
              <a:endParaRPr lang="fr-FR" b="1" dirty="0"/>
            </a:p>
          </p:txBody>
        </p:sp>
        <p:cxnSp>
          <p:nvCxnSpPr>
            <p:cNvPr id="78" name="Connecteur droit avec flèche 77"/>
            <p:cNvCxnSpPr/>
            <p:nvPr/>
          </p:nvCxnSpPr>
          <p:spPr>
            <a:xfrm flipV="1">
              <a:off x="8424900" y="28122732"/>
              <a:ext cx="431803" cy="2174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avec flèche 78"/>
            <p:cNvCxnSpPr/>
            <p:nvPr/>
          </p:nvCxnSpPr>
          <p:spPr>
            <a:xfrm flipV="1">
              <a:off x="8424900" y="27114707"/>
              <a:ext cx="288927" cy="122550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avec flèche 79"/>
            <p:cNvCxnSpPr/>
            <p:nvPr/>
          </p:nvCxnSpPr>
          <p:spPr>
            <a:xfrm flipV="1">
              <a:off x="8424900" y="26179706"/>
              <a:ext cx="215902" cy="21605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avec flèche 82"/>
            <p:cNvCxnSpPr/>
            <p:nvPr/>
          </p:nvCxnSpPr>
          <p:spPr>
            <a:xfrm flipV="1">
              <a:off x="9001167" y="28987885"/>
              <a:ext cx="720731" cy="43178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avec flèche 83"/>
            <p:cNvCxnSpPr/>
            <p:nvPr/>
          </p:nvCxnSpPr>
          <p:spPr>
            <a:xfrm flipV="1">
              <a:off x="9001167" y="27835405"/>
              <a:ext cx="720731" cy="15842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avec flèche 84"/>
            <p:cNvCxnSpPr/>
            <p:nvPr/>
          </p:nvCxnSpPr>
          <p:spPr>
            <a:xfrm flipV="1">
              <a:off x="9001167" y="26827381"/>
              <a:ext cx="576267" cy="25922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ZoneTexte 38"/>
            <p:cNvSpPr txBox="1">
              <a:spLocks noChangeArrowheads="1"/>
            </p:cNvSpPr>
            <p:nvPr/>
          </p:nvSpPr>
          <p:spPr bwMode="auto">
            <a:xfrm>
              <a:off x="18117878" y="24710318"/>
              <a:ext cx="3101908" cy="52556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TDLS: </a:t>
              </a:r>
              <a:endPara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12</a:t>
              </a:r>
              <a:r>
                <a:rPr lang="en-US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[CO</a:t>
              </a:r>
              <a:r>
                <a:rPr lang="en-US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] &amp; </a:t>
              </a:r>
              <a:r>
                <a:rPr lang="en-US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13</a:t>
              </a:r>
              <a:r>
                <a: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[CO</a:t>
              </a:r>
              <a:r>
                <a:rPr lang="en-US" b="1" baseline="-25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]</a:t>
              </a:r>
            </a:p>
            <a:p>
              <a:pPr>
                <a:lnSpc>
                  <a:spcPct val="150000"/>
                </a:lnSpc>
                <a:buFontTx/>
                <a:buAutoNum type="arabicParenR"/>
                <a:defRPr/>
              </a:pPr>
              <a:r>
                <a:rPr lang="en-US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Membrane tubes ➩ </a:t>
              </a:r>
              <a:r>
                <a: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[CO</a:t>
              </a:r>
              <a:r>
                <a:rPr lang="en-US" b="1" baseline="-25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] &amp; </a:t>
              </a:r>
              <a:r>
                <a:rPr lang="en-US" b="1" dirty="0">
                  <a:solidFill>
                    <a:srgbClr val="FF0000"/>
                  </a:solidFill>
                  <a:latin typeface="Symbol" pitchFamily="18" charset="2"/>
                  <a:cs typeface="Arial" pitchFamily="34" charset="0"/>
                </a:rPr>
                <a:t>d</a:t>
              </a:r>
              <a:r>
                <a:rPr lang="en-US" b="1" i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13</a:t>
              </a:r>
              <a:r>
                <a: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CO</a:t>
              </a:r>
              <a:r>
                <a:rPr lang="en-US" b="1" baseline="-25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in soil layers </a:t>
              </a:r>
            </a:p>
            <a:p>
              <a:pPr>
                <a:lnSpc>
                  <a:spcPct val="150000"/>
                </a:lnSpc>
                <a:buFontTx/>
                <a:buAutoNum type="arabicParenR"/>
                <a:defRPr/>
              </a:pPr>
              <a:r>
                <a:rPr lang="en-US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C</a:t>
              </a:r>
              <a:r>
                <a:rPr lang="en-US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hambers 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➩ </a:t>
              </a:r>
              <a:r>
                <a:rPr lang="en-US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Fs</a:t>
              </a:r>
              <a:r>
                <a:rPr lang="en-US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&amp; </a:t>
              </a:r>
              <a:r>
                <a:rPr lang="en-US" b="1" dirty="0" smtClean="0">
                  <a:solidFill>
                    <a:srgbClr val="FF0000"/>
                  </a:solidFill>
                  <a:latin typeface="Symbol" pitchFamily="18" charset="2"/>
                  <a:cs typeface="Arial" pitchFamily="34" charset="0"/>
                </a:rPr>
                <a:t>d</a:t>
              </a:r>
              <a:r>
                <a:rPr lang="en-US" b="1" i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13</a:t>
              </a:r>
              <a:r>
                <a:rPr lang="en-US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Fs</a:t>
              </a:r>
              <a:endPara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1" name="Connecteur droit 120"/>
            <p:cNvCxnSpPr/>
            <p:nvPr/>
          </p:nvCxnSpPr>
          <p:spPr>
            <a:xfrm>
              <a:off x="10585504" y="29851452"/>
              <a:ext cx="316867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126"/>
            <p:cNvCxnSpPr/>
            <p:nvPr/>
          </p:nvCxnSpPr>
          <p:spPr>
            <a:xfrm>
              <a:off x="10585504" y="29419669"/>
              <a:ext cx="0" cy="44924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Ellipse 127"/>
            <p:cNvSpPr/>
            <p:nvPr/>
          </p:nvSpPr>
          <p:spPr>
            <a:xfrm>
              <a:off x="10514066" y="29275212"/>
              <a:ext cx="142876" cy="2158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cxnSp>
          <p:nvCxnSpPr>
            <p:cNvPr id="129" name="Connecteur droit 128"/>
            <p:cNvCxnSpPr/>
            <p:nvPr/>
          </p:nvCxnSpPr>
          <p:spPr>
            <a:xfrm>
              <a:off x="17283219" y="27983037"/>
              <a:ext cx="86360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cteur droit 129"/>
            <p:cNvCxnSpPr/>
            <p:nvPr/>
          </p:nvCxnSpPr>
          <p:spPr>
            <a:xfrm flipH="1">
              <a:off x="16994292" y="27979862"/>
              <a:ext cx="1152534" cy="93500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130"/>
            <p:cNvCxnSpPr/>
            <p:nvPr/>
          </p:nvCxnSpPr>
          <p:spPr>
            <a:xfrm>
              <a:off x="16994292" y="28843429"/>
              <a:ext cx="0" cy="86356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 droit 131"/>
            <p:cNvCxnSpPr/>
            <p:nvPr/>
          </p:nvCxnSpPr>
          <p:spPr>
            <a:xfrm>
              <a:off x="15479805" y="29706996"/>
              <a:ext cx="153036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Ellipse 132"/>
            <p:cNvSpPr/>
            <p:nvPr/>
          </p:nvSpPr>
          <p:spPr>
            <a:xfrm rot="19483027">
              <a:off x="17259406" y="27929064"/>
              <a:ext cx="144464" cy="2158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cxnSp>
          <p:nvCxnSpPr>
            <p:cNvPr id="134" name="Connecteur droit 133"/>
            <p:cNvCxnSpPr/>
            <p:nvPr/>
          </p:nvCxnSpPr>
          <p:spPr>
            <a:xfrm>
              <a:off x="13322375" y="24019201"/>
              <a:ext cx="165577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Ellipse 134"/>
            <p:cNvSpPr/>
            <p:nvPr/>
          </p:nvSpPr>
          <p:spPr>
            <a:xfrm>
              <a:off x="13212837" y="23903319"/>
              <a:ext cx="142876" cy="21747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cxnSp>
          <p:nvCxnSpPr>
            <p:cNvPr id="136" name="Connecteur droit 135"/>
            <p:cNvCxnSpPr/>
            <p:nvPr/>
          </p:nvCxnSpPr>
          <p:spPr>
            <a:xfrm>
              <a:off x="14978151" y="24019201"/>
              <a:ext cx="3168675" cy="396066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Ellipse 136"/>
            <p:cNvSpPr/>
            <p:nvPr/>
          </p:nvSpPr>
          <p:spPr>
            <a:xfrm>
              <a:off x="18051575" y="27857629"/>
              <a:ext cx="144463" cy="21589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138" name="Ellipse 137"/>
            <p:cNvSpPr/>
            <p:nvPr/>
          </p:nvSpPr>
          <p:spPr>
            <a:xfrm rot="5400000">
              <a:off x="12473853" y="23364378"/>
              <a:ext cx="144457" cy="2159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cxnSp>
          <p:nvCxnSpPr>
            <p:cNvPr id="139" name="Connecteur droit 138"/>
            <p:cNvCxnSpPr/>
            <p:nvPr/>
          </p:nvCxnSpPr>
          <p:spPr>
            <a:xfrm>
              <a:off x="12077766" y="23442961"/>
              <a:ext cx="39687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cteur droit 139"/>
            <p:cNvCxnSpPr/>
            <p:nvPr/>
          </p:nvCxnSpPr>
          <p:spPr>
            <a:xfrm>
              <a:off x="12098404" y="23442961"/>
              <a:ext cx="0" cy="633705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Ellipse 140"/>
            <p:cNvSpPr/>
            <p:nvPr/>
          </p:nvSpPr>
          <p:spPr>
            <a:xfrm>
              <a:off x="12025378" y="29706996"/>
              <a:ext cx="144463" cy="21589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</p:grpSp>
      <p:sp>
        <p:nvSpPr>
          <p:cNvPr id="183" name="Espace réservé du numéro de diapositive 18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372B83A-8237-4FFD-ACFC-AE8853DDF935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0" name="Espace réservé du pied de page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EGU 2015, Vienna 16 April</a:t>
            </a:r>
            <a:endParaRPr lang="fr-FR" dirty="0"/>
          </a:p>
        </p:txBody>
      </p:sp>
      <p:sp>
        <p:nvSpPr>
          <p:cNvPr id="41" name="Espace réservé du contenu 2"/>
          <p:cNvSpPr txBox="1">
            <a:spLocks/>
          </p:cNvSpPr>
          <p:nvPr/>
        </p:nvSpPr>
        <p:spPr>
          <a:xfrm>
            <a:off x="0" y="0"/>
            <a:ext cx="3240360" cy="2606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Determine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Ps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</a:t>
            </a:r>
            <a:r>
              <a:rPr kumimoji="0" lang="en-US" sz="1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13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Ps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for ≠ layers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72000" y="4941168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TDLS: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2885</TotalTime>
  <Words>1699</Words>
  <Application>Microsoft Office PowerPoint</Application>
  <PresentationFormat>Affichage à l'écran (4:3)</PresentationFormat>
  <Paragraphs>290</Paragraphs>
  <Slides>23</Slides>
  <Notes>16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Thème Office</vt:lpstr>
      <vt:lpstr>Conception personnalisée</vt:lpstr>
      <vt:lpstr>Équation</vt:lpstr>
      <vt:lpstr>Microsoft Éditeur d'équations 3.0</vt:lpstr>
      <vt:lpstr>Diapositive 1</vt:lpstr>
      <vt:lpstr>Diapositive 2</vt:lpstr>
      <vt:lpstr>Background &amp; Objectives</vt:lpstr>
      <vt:lpstr>Background &amp; Objectives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Goffin Stephanie</dc:creator>
  <cp:lastModifiedBy>Bernard</cp:lastModifiedBy>
  <cp:revision>275</cp:revision>
  <dcterms:created xsi:type="dcterms:W3CDTF">2013-01-07T15:51:56Z</dcterms:created>
  <dcterms:modified xsi:type="dcterms:W3CDTF">2015-04-16T05:43:43Z</dcterms:modified>
</cp:coreProperties>
</file>