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60" r:id="rId2"/>
    <p:sldId id="265" r:id="rId3"/>
    <p:sldId id="266" r:id="rId4"/>
    <p:sldId id="268" r:id="rId5"/>
    <p:sldId id="267" r:id="rId6"/>
    <p:sldId id="269" r:id="rId7"/>
    <p:sldId id="270" r:id="rId8"/>
    <p:sldId id="271" r:id="rId9"/>
    <p:sldId id="272" r:id="rId10"/>
    <p:sldId id="273" r:id="rId11"/>
    <p:sldId id="274" r:id="rId12"/>
    <p:sldId id="276" r:id="rId13"/>
    <p:sldId id="275" r:id="rId14"/>
    <p:sldId id="277" r:id="rId15"/>
    <p:sldId id="278" r:id="rId16"/>
    <p:sldId id="279" r:id="rId17"/>
    <p:sldId id="280" r:id="rId18"/>
    <p:sldId id="281" r:id="rId19"/>
    <p:sldId id="282" r:id="rId20"/>
    <p:sldId id="283" r:id="rId21"/>
    <p:sldId id="284" r:id="rId22"/>
    <p:sldId id="285" r:id="rId23"/>
    <p:sldId id="289" r:id="rId24"/>
    <p:sldId id="286" r:id="rId25"/>
    <p:sldId id="287" r:id="rId26"/>
    <p:sldId id="288" r:id="rId27"/>
    <p:sldId id="291" r:id="rId28"/>
    <p:sldId id="298" r:id="rId29"/>
    <p:sldId id="304" r:id="rId30"/>
    <p:sldId id="305" r:id="rId31"/>
    <p:sldId id="306" r:id="rId32"/>
    <p:sldId id="308" r:id="rId33"/>
    <p:sldId id="307" r:id="rId34"/>
    <p:sldId id="290" r:id="rId35"/>
    <p:sldId id="264" r:id="rId36"/>
    <p:sldId id="261" r:id="rId37"/>
    <p:sldId id="310" r:id="rId38"/>
    <p:sldId id="311" r:id="rId39"/>
    <p:sldId id="312" r:id="rId40"/>
    <p:sldId id="313" r:id="rId41"/>
    <p:sldId id="292" r:id="rId42"/>
    <p:sldId id="293" r:id="rId43"/>
    <p:sldId id="295" r:id="rId44"/>
    <p:sldId id="296" r:id="rId45"/>
    <p:sldId id="297" r:id="rId46"/>
  </p:sldIdLst>
  <p:sldSz cx="9144000" cy="6858000" type="screen4x3"/>
  <p:notesSz cx="7102475" cy="10233025"/>
  <p:defaultTextStyle>
    <a:defPPr>
      <a:defRPr lang="fr-F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000"/>
    <a:srgbClr val="FF9900"/>
    <a:srgbClr val="FF6600"/>
    <a:srgbClr val="F45D00"/>
    <a:srgbClr val="FF6633"/>
    <a:srgbClr val="FF3300"/>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6" autoAdjust="0"/>
    <p:restoredTop sz="94646" autoAdjust="0"/>
  </p:normalViewPr>
  <p:slideViewPr>
    <p:cSldViewPr>
      <p:cViewPr>
        <p:scale>
          <a:sx n="90" d="100"/>
          <a:sy n="90" d="100"/>
        </p:scale>
        <p:origin x="-600"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23"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0724"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25"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8C02B6-0422-47DC-9F18-77028B20C348}" type="slidenum">
              <a:rPr lang="fr-FR"/>
              <a:pPr>
                <a:defRPr/>
              </a:pPr>
              <a:t>‹N°›</a:t>
            </a:fld>
            <a:endParaRPr lang="fr-FR"/>
          </a:p>
        </p:txBody>
      </p:sp>
    </p:spTree>
    <p:extLst>
      <p:ext uri="{BB962C8B-B14F-4D97-AF65-F5344CB8AC3E}">
        <p14:creationId xmlns:p14="http://schemas.microsoft.com/office/powerpoint/2010/main" val="197964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379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4036"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9613" y="4860925"/>
            <a:ext cx="5683250" cy="4603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379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379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E43DD8-178B-4151-BF77-4212C1C67219}" type="slidenum">
              <a:rPr lang="fr-FR"/>
              <a:pPr>
                <a:defRPr/>
              </a:pPr>
              <a:t>‹N°›</a:t>
            </a:fld>
            <a:endParaRPr lang="fr-FR"/>
          </a:p>
        </p:txBody>
      </p:sp>
    </p:spTree>
    <p:extLst>
      <p:ext uri="{BB962C8B-B14F-4D97-AF65-F5344CB8AC3E}">
        <p14:creationId xmlns:p14="http://schemas.microsoft.com/office/powerpoint/2010/main" val="2021122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95E234B-2B9D-4283-A699-EE8842B798E4}" type="slidenum">
              <a:rPr lang="fr-FR" smtClean="0"/>
              <a:pPr/>
              <a:t>1</a:t>
            </a:fld>
            <a:endParaRPr 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3AF94AB-15A6-4CBF-AE7D-9759ED0D10DA}" type="slidenum">
              <a:rPr lang="fr-FR" smtClean="0"/>
              <a:pPr/>
              <a:t>10</a:t>
            </a:fld>
            <a:endParaRPr lang="fr-F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D9B7DD3-C0C3-4CF5-9465-F6F5ED406BF2}" type="slidenum">
              <a:rPr lang="fr-FR" smtClean="0"/>
              <a:pPr/>
              <a:t>11</a:t>
            </a:fld>
            <a:endParaRPr 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C03C036-194A-4C1B-AAF1-28A8D88B5937}" type="slidenum">
              <a:rPr lang="fr-FR" smtClean="0"/>
              <a:pPr/>
              <a:t>12</a:t>
            </a:fld>
            <a:endParaRPr lang="fr-F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F479000-6C37-4B93-9493-D2A69C5A03F8}" type="slidenum">
              <a:rPr lang="fr-FR" smtClean="0"/>
              <a:pPr/>
              <a:t>13</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6C7A1E6-237B-44BA-A4E9-0B5E0CB205A1}" type="slidenum">
              <a:rPr lang="fr-FR" smtClean="0"/>
              <a:pPr/>
              <a:t>14</a:t>
            </a:fld>
            <a:endParaRPr 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3C77FBB-C480-438F-AD54-A583C36F8356}" type="slidenum">
              <a:rPr lang="fr-FR" smtClean="0"/>
              <a:pPr/>
              <a:t>15</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DE8051F-F6DC-4BAD-9FA0-04C2F6F8A059}" type="slidenum">
              <a:rPr lang="fr-FR" smtClean="0"/>
              <a:pPr/>
              <a:t>16</a:t>
            </a:fld>
            <a:endParaRPr lang="fr-F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578229A-C7A2-420B-8CA5-B74334C90AC7}" type="slidenum">
              <a:rPr lang="fr-FR" smtClean="0"/>
              <a:pPr/>
              <a:t>17</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9D9500F-E28D-455C-BC06-6BADBAAF29B7}" type="slidenum">
              <a:rPr lang="fr-FR" smtClean="0"/>
              <a:pPr/>
              <a:t>18</a:t>
            </a:fld>
            <a:endParaRPr lang="fr-F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4C21E2D-6760-4B03-BAF4-CA3EE943BFC5}" type="slidenum">
              <a:rPr lang="fr-FR" smtClean="0"/>
              <a:pPr/>
              <a:t>19</a:t>
            </a:fld>
            <a:endParaRPr lang="fr-F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9CEFDFB-3D67-47A8-B0E1-6945913CD554}" type="slidenum">
              <a:rPr lang="fr-FR" smtClean="0"/>
              <a:pPr/>
              <a:t>2</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21AA6E6-189F-42DB-9732-118CCA6D28AF}" type="slidenum">
              <a:rPr lang="fr-FR" smtClean="0"/>
              <a:pPr/>
              <a:t>20</a:t>
            </a:fld>
            <a:endParaRPr lang="fr-F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B5F227-92E3-4245-ADFA-A614BC18505E}" type="slidenum">
              <a:rPr lang="fr-FR" smtClean="0"/>
              <a:pPr/>
              <a:t>21</a:t>
            </a:fld>
            <a:endParaRPr lang="fr-F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47E34E2-A44F-41EE-9815-4977B7A2D922}" type="slidenum">
              <a:rPr lang="fr-FR" smtClean="0"/>
              <a:pPr/>
              <a:t>22</a:t>
            </a:fld>
            <a:endParaRPr lang="fr-F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28D222A-3808-4767-A3DF-C0355DD62177}" type="slidenum">
              <a:rPr lang="fr-FR" smtClean="0"/>
              <a:pPr/>
              <a:t>23</a:t>
            </a:fld>
            <a:endParaRPr lang="fr-F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061C0EC-0836-4B8E-9C88-9CCD24BE325C}" type="slidenum">
              <a:rPr lang="fr-FR" smtClean="0"/>
              <a:pPr/>
              <a:t>24</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937DDBF-4228-4DAD-ABA6-F26BEEE32D01}" type="slidenum">
              <a:rPr lang="fr-FR" smtClean="0"/>
              <a:pPr/>
              <a:t>25</a:t>
            </a:fld>
            <a:endParaRPr lang="fr-F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6E163CD-E502-49B6-AB91-0CA95891B34E}" type="slidenum">
              <a:rPr lang="fr-FR" smtClean="0"/>
              <a:pPr/>
              <a:t>26</a:t>
            </a:fld>
            <a:endParaRPr lang="fr-F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154524-96B5-4A13-BE9C-25517A23B6BF}" type="slidenum">
              <a:rPr lang="fr-FR" smtClean="0"/>
              <a:pPr/>
              <a:t>27</a:t>
            </a:fld>
            <a:endParaRPr 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28</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29</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81E8C65-43A2-4516-A91C-C07314503AE9}" type="slidenum">
              <a:rPr lang="fr-FR" smtClean="0"/>
              <a:pPr/>
              <a:t>3</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30</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31</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32</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D7E86-8DD5-4FCA-B7EA-EE576B2F8ED1}" type="slidenum">
              <a:rPr lang="fr-FR" smtClean="0"/>
              <a:pPr/>
              <a:t>33</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6B770F-A944-4273-BDE3-5A2B1706C7EE}" type="slidenum">
              <a:rPr lang="fr-FR" smtClean="0"/>
              <a:pPr/>
              <a:t>34</a:t>
            </a:fld>
            <a:endParaRPr lang="fr-F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554F372-FAA7-4860-BC2B-618991E6CAE9}" type="slidenum">
              <a:rPr lang="fr-FR" smtClean="0"/>
              <a:pPr/>
              <a:t>35</a:t>
            </a:fld>
            <a:endParaRPr lang="fr-F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554F372-FAA7-4860-BC2B-618991E6CAE9}" type="slidenum">
              <a:rPr lang="fr-FR" smtClean="0"/>
              <a:pPr/>
              <a:t>38</a:t>
            </a:fld>
            <a:endParaRPr lang="fr-F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554F372-FAA7-4860-BC2B-618991E6CAE9}" type="slidenum">
              <a:rPr lang="fr-FR" smtClean="0"/>
              <a:pPr/>
              <a:t>39</a:t>
            </a:fld>
            <a:endParaRPr lang="fr-F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EABC71A-2E9F-412F-98B0-56817C0F87A7}" type="slidenum">
              <a:rPr lang="fr-FR" smtClean="0"/>
              <a:pPr/>
              <a:t>41</a:t>
            </a:fld>
            <a:endParaRPr lang="fr-F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E22BCE9-C6B9-4086-8D26-24CD05067658}" type="slidenum">
              <a:rPr lang="fr-FR" smtClean="0"/>
              <a:pPr/>
              <a:t>42</a:t>
            </a:fld>
            <a:endParaRPr lang="fr-F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A43D4AF-9298-4F37-AAAE-5F62E609B570}" type="slidenum">
              <a:rPr lang="fr-FR" smtClean="0"/>
              <a:pPr/>
              <a:t>4</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3EAE65F-C249-4D39-8AD6-37D61AC3D89D}" type="slidenum">
              <a:rPr lang="fr-FR" smtClean="0"/>
              <a:pPr/>
              <a:t>43</a:t>
            </a:fld>
            <a:endParaRPr lang="fr-F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8845C87-41A1-40FE-AB39-FE2F4141609D}" type="slidenum">
              <a:rPr lang="fr-FR" smtClean="0"/>
              <a:pPr/>
              <a:t>44</a:t>
            </a:fld>
            <a:endParaRPr lang="fr-F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F0703D4-FA73-4864-B2CE-2004E624BA26}" type="slidenum">
              <a:rPr lang="fr-FR" smtClean="0"/>
              <a:pPr/>
              <a:t>45</a:t>
            </a:fld>
            <a:endParaRPr 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7A3C34-5059-4E0B-B59C-3011DD8186D3}" type="slidenum">
              <a:rPr lang="fr-FR" smtClean="0"/>
              <a:pPr/>
              <a:t>5</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DCFCD9C-5D8D-45ED-A402-BFF1C1E51760}" type="slidenum">
              <a:rPr lang="fr-FR" smtClean="0"/>
              <a:pPr/>
              <a:t>6</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BB9CA2-F288-4FA1-B863-BCE4F506F8E8}" type="slidenum">
              <a:rPr lang="fr-FR" smtClean="0"/>
              <a:pPr/>
              <a:t>7</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C53E672-5021-4C87-AFDB-2D9F8A0F2174}" type="slidenum">
              <a:rPr lang="fr-FR" smtClean="0"/>
              <a:pPr/>
              <a:t>8</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011FB41-3273-44D1-9D28-E134A21A8A89}" type="slidenum">
              <a:rPr lang="fr-FR" smtClean="0"/>
              <a:pPr/>
              <a:t>9</a:t>
            </a:fld>
            <a:endParaRPr lang="fr-F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48"/>
          <p:cNvSpPr>
            <a:spLocks noChangeArrowheads="1"/>
          </p:cNvSpPr>
          <p:nvPr/>
        </p:nvSpPr>
        <p:spPr bwMode="auto">
          <a:xfrm>
            <a:off x="4643438" y="2205038"/>
            <a:ext cx="4500562" cy="647700"/>
          </a:xfrm>
          <a:prstGeom prst="rect">
            <a:avLst/>
          </a:prstGeom>
          <a:noFill/>
          <a:ln w="9525">
            <a:noFill/>
            <a:miter lim="800000"/>
            <a:headEnd/>
            <a:tailEnd/>
          </a:ln>
          <a:effectLst/>
        </p:spPr>
        <p:txBody>
          <a:bodyPr anchor="ctr"/>
          <a:lstStyle/>
          <a:p>
            <a:pPr algn="ctr">
              <a:defRPr/>
            </a:pPr>
            <a:endParaRPr lang="fr-FR" sz="3200" b="1">
              <a:solidFill>
                <a:schemeClr val="tx2"/>
              </a:solidFill>
              <a:latin typeface="Arial Narrow" pitchFamily="34" charset="0"/>
            </a:endParaRPr>
          </a:p>
        </p:txBody>
      </p:sp>
      <p:grpSp>
        <p:nvGrpSpPr>
          <p:cNvPr id="5" name="Group 69"/>
          <p:cNvGrpSpPr>
            <a:grpSpLocks/>
          </p:cNvGrpSpPr>
          <p:nvPr/>
        </p:nvGrpSpPr>
        <p:grpSpPr bwMode="auto">
          <a:xfrm>
            <a:off x="66675" y="6165850"/>
            <a:ext cx="8994775" cy="420688"/>
            <a:chOff x="42" y="3884"/>
            <a:chExt cx="5666" cy="265"/>
          </a:xfrm>
        </p:grpSpPr>
        <p:pic>
          <p:nvPicPr>
            <p:cNvPr id="6" name="Picture 12" descr="bon logONF"/>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84" y="3984"/>
              <a:ext cx="408" cy="156"/>
            </a:xfrm>
            <a:prstGeom prst="rect">
              <a:avLst/>
            </a:prstGeom>
            <a:noFill/>
            <a:ln w="9525">
              <a:noFill/>
              <a:miter lim="800000"/>
              <a:headEnd/>
              <a:tailEnd/>
            </a:ln>
          </p:spPr>
        </p:pic>
        <p:pic>
          <p:nvPicPr>
            <p:cNvPr id="7" name="Picture 20" descr="logoINRA"/>
            <p:cNvPicPr>
              <a:picLocks noChangeAspect="1" noChangeArrowheads="1"/>
            </p:cNvPicPr>
            <p:nvPr userDrawn="1"/>
          </p:nvPicPr>
          <p:blipFill>
            <a:blip r:embed="rId3" cstate="print"/>
            <a:srcRect/>
            <a:stretch>
              <a:fillRect/>
            </a:stretch>
          </p:blipFill>
          <p:spPr bwMode="auto">
            <a:xfrm>
              <a:off x="1745" y="3991"/>
              <a:ext cx="409" cy="141"/>
            </a:xfrm>
            <a:prstGeom prst="rect">
              <a:avLst/>
            </a:prstGeom>
            <a:noFill/>
            <a:ln w="9525">
              <a:noFill/>
              <a:miter lim="800000"/>
              <a:headEnd/>
              <a:tailEnd/>
            </a:ln>
          </p:spPr>
        </p:pic>
        <p:pic>
          <p:nvPicPr>
            <p:cNvPr id="8" name="Picture 22" descr="logo_cemagref"/>
            <p:cNvPicPr>
              <a:picLocks noChangeAspect="1" noChangeArrowheads="1"/>
            </p:cNvPicPr>
            <p:nvPr userDrawn="1"/>
          </p:nvPicPr>
          <p:blipFill>
            <a:blip r:embed="rId4" cstate="print"/>
            <a:srcRect/>
            <a:stretch>
              <a:fillRect/>
            </a:stretch>
          </p:blipFill>
          <p:spPr bwMode="auto">
            <a:xfrm>
              <a:off x="2608" y="3973"/>
              <a:ext cx="363" cy="165"/>
            </a:xfrm>
            <a:prstGeom prst="rect">
              <a:avLst/>
            </a:prstGeom>
            <a:noFill/>
            <a:ln w="9525">
              <a:noFill/>
              <a:miter lim="800000"/>
              <a:headEnd/>
              <a:tailEnd/>
            </a:ln>
          </p:spPr>
        </p:pic>
        <p:pic>
          <p:nvPicPr>
            <p:cNvPr id="9" name="Picture 24" descr="Logo-IFN"/>
            <p:cNvPicPr>
              <a:picLocks noChangeAspect="1" noChangeArrowheads="1"/>
            </p:cNvPicPr>
            <p:nvPr userDrawn="1"/>
          </p:nvPicPr>
          <p:blipFill>
            <a:blip r:embed="rId5" cstate="print"/>
            <a:srcRect/>
            <a:stretch>
              <a:fillRect/>
            </a:stretch>
          </p:blipFill>
          <p:spPr bwMode="auto">
            <a:xfrm>
              <a:off x="3379" y="3924"/>
              <a:ext cx="317" cy="225"/>
            </a:xfrm>
            <a:prstGeom prst="rect">
              <a:avLst/>
            </a:prstGeom>
            <a:noFill/>
            <a:ln w="9525">
              <a:noFill/>
              <a:miter lim="800000"/>
              <a:headEnd/>
              <a:tailEnd/>
            </a:ln>
          </p:spPr>
        </p:pic>
        <p:pic>
          <p:nvPicPr>
            <p:cNvPr id="10" name="Picture 25" descr="FCBA"/>
            <p:cNvPicPr>
              <a:picLocks noChangeAspect="1" noChangeArrowheads="1"/>
            </p:cNvPicPr>
            <p:nvPr userDrawn="1"/>
          </p:nvPicPr>
          <p:blipFill>
            <a:blip r:embed="rId6" cstate="print"/>
            <a:srcRect/>
            <a:stretch>
              <a:fillRect/>
            </a:stretch>
          </p:blipFill>
          <p:spPr bwMode="auto">
            <a:xfrm>
              <a:off x="4150" y="3939"/>
              <a:ext cx="227" cy="205"/>
            </a:xfrm>
            <a:prstGeom prst="rect">
              <a:avLst/>
            </a:prstGeom>
            <a:noFill/>
            <a:ln w="9525">
              <a:noFill/>
              <a:miter lim="800000"/>
              <a:headEnd/>
              <a:tailEnd/>
            </a:ln>
          </p:spPr>
        </p:pic>
        <p:pic>
          <p:nvPicPr>
            <p:cNvPr id="11" name="Picture 26" descr="logo_CNPPF"/>
            <p:cNvPicPr>
              <a:picLocks noChangeAspect="1" noChangeArrowheads="1"/>
            </p:cNvPicPr>
            <p:nvPr userDrawn="1"/>
          </p:nvPicPr>
          <p:blipFill>
            <a:blip r:embed="rId7" cstate="print"/>
            <a:srcRect/>
            <a:stretch>
              <a:fillRect/>
            </a:stretch>
          </p:blipFill>
          <p:spPr bwMode="auto">
            <a:xfrm>
              <a:off x="4873" y="3884"/>
              <a:ext cx="139" cy="257"/>
            </a:xfrm>
            <a:prstGeom prst="rect">
              <a:avLst/>
            </a:prstGeom>
            <a:noFill/>
            <a:ln w="9525">
              <a:noFill/>
              <a:miter lim="800000"/>
              <a:headEnd/>
              <a:tailEnd/>
            </a:ln>
          </p:spPr>
        </p:pic>
        <p:pic>
          <p:nvPicPr>
            <p:cNvPr id="12" name="Picture 27" descr="logo_cirad_grand"/>
            <p:cNvPicPr>
              <a:picLocks noChangeAspect="1" noChangeArrowheads="1"/>
            </p:cNvPicPr>
            <p:nvPr userDrawn="1"/>
          </p:nvPicPr>
          <p:blipFill>
            <a:blip r:embed="rId8" cstate="print"/>
            <a:srcRect/>
            <a:stretch>
              <a:fillRect/>
            </a:stretch>
          </p:blipFill>
          <p:spPr bwMode="auto">
            <a:xfrm>
              <a:off x="5534" y="3918"/>
              <a:ext cx="174" cy="213"/>
            </a:xfrm>
            <a:prstGeom prst="rect">
              <a:avLst/>
            </a:prstGeom>
            <a:noFill/>
            <a:ln w="9525">
              <a:noFill/>
              <a:miter lim="800000"/>
              <a:headEnd/>
              <a:tailEnd/>
            </a:ln>
          </p:spPr>
        </p:pic>
        <p:pic>
          <p:nvPicPr>
            <p:cNvPr id="13" name="Picture 31" descr="logo-ANR"/>
            <p:cNvPicPr>
              <a:picLocks noChangeAspect="1" noChangeArrowheads="1"/>
            </p:cNvPicPr>
            <p:nvPr userDrawn="1"/>
          </p:nvPicPr>
          <p:blipFill>
            <a:blip r:embed="rId9" cstate="print"/>
            <a:srcRect/>
            <a:stretch>
              <a:fillRect/>
            </a:stretch>
          </p:blipFill>
          <p:spPr bwMode="auto">
            <a:xfrm>
              <a:off x="42" y="3943"/>
              <a:ext cx="434" cy="189"/>
            </a:xfrm>
            <a:prstGeom prst="rect">
              <a:avLst/>
            </a:prstGeom>
            <a:noFill/>
            <a:ln w="9525">
              <a:noFill/>
              <a:miter lim="800000"/>
              <a:headEnd/>
              <a:tailEnd/>
            </a:ln>
          </p:spPr>
        </p:pic>
      </p:grpSp>
      <p:grpSp>
        <p:nvGrpSpPr>
          <p:cNvPr id="14" name="Group 75"/>
          <p:cNvGrpSpPr>
            <a:grpSpLocks/>
          </p:cNvGrpSpPr>
          <p:nvPr/>
        </p:nvGrpSpPr>
        <p:grpSpPr bwMode="auto">
          <a:xfrm>
            <a:off x="0" y="0"/>
            <a:ext cx="9144000" cy="2814638"/>
            <a:chOff x="0" y="0"/>
            <a:chExt cx="5760" cy="1773"/>
          </a:xfrm>
        </p:grpSpPr>
        <p:pic>
          <p:nvPicPr>
            <p:cNvPr id="15" name="Picture 76" descr="BandeauBidouilleLight"/>
            <p:cNvPicPr>
              <a:picLocks noChangeAspect="1" noChangeArrowheads="1"/>
            </p:cNvPicPr>
            <p:nvPr userDrawn="1"/>
          </p:nvPicPr>
          <p:blipFill>
            <a:blip r:embed="rId10" cstate="print"/>
            <a:srcRect/>
            <a:stretch>
              <a:fillRect/>
            </a:stretch>
          </p:blipFill>
          <p:spPr bwMode="auto">
            <a:xfrm>
              <a:off x="0" y="0"/>
              <a:ext cx="5760" cy="1394"/>
            </a:xfrm>
            <a:prstGeom prst="rect">
              <a:avLst/>
            </a:prstGeom>
            <a:noFill/>
            <a:ln w="9525">
              <a:noFill/>
              <a:miter lim="800000"/>
              <a:headEnd/>
              <a:tailEnd/>
            </a:ln>
          </p:spPr>
        </p:pic>
        <p:pic>
          <p:nvPicPr>
            <p:cNvPr id="16" name="Picture 77" descr="LogoEMERGE-blanc"/>
            <p:cNvPicPr>
              <a:picLocks noChangeAspect="1" noChangeArrowheads="1"/>
            </p:cNvPicPr>
            <p:nvPr userDrawn="1"/>
          </p:nvPicPr>
          <p:blipFill>
            <a:blip r:embed="rId11" cstate="print"/>
            <a:srcRect/>
            <a:stretch>
              <a:fillRect/>
            </a:stretch>
          </p:blipFill>
          <p:spPr bwMode="auto">
            <a:xfrm>
              <a:off x="0" y="1001"/>
              <a:ext cx="1247" cy="772"/>
            </a:xfrm>
            <a:prstGeom prst="rect">
              <a:avLst/>
            </a:prstGeom>
            <a:noFill/>
            <a:ln w="9525">
              <a:noFill/>
              <a:miter lim="800000"/>
              <a:headEnd/>
              <a:tailEnd/>
            </a:ln>
          </p:spPr>
        </p:pic>
        <p:sp>
          <p:nvSpPr>
            <p:cNvPr id="17" name="Text Box 78"/>
            <p:cNvSpPr txBox="1">
              <a:spLocks noChangeArrowheads="1"/>
            </p:cNvSpPr>
            <p:nvPr userDrawn="1"/>
          </p:nvSpPr>
          <p:spPr bwMode="auto">
            <a:xfrm>
              <a:off x="1303" y="1367"/>
              <a:ext cx="4384" cy="192"/>
            </a:xfrm>
            <a:prstGeom prst="rect">
              <a:avLst/>
            </a:prstGeom>
            <a:noFill/>
            <a:ln w="9525">
              <a:noFill/>
              <a:miter lim="800000"/>
              <a:headEnd/>
              <a:tailEnd/>
            </a:ln>
            <a:effectLst/>
          </p:spPr>
          <p:txBody>
            <a:bodyPr>
              <a:spAutoFit/>
            </a:bodyPr>
            <a:lstStyle/>
            <a:p>
              <a:pPr algn="ctr">
                <a:defRPr/>
              </a:pPr>
              <a:r>
                <a:rPr lang="fr-FR" sz="1400" b="1" i="1">
                  <a:solidFill>
                    <a:srgbClr val="EC6C00"/>
                  </a:solidFill>
                  <a:latin typeface="Arial Narrow" pitchFamily="34" charset="0"/>
                </a:rPr>
                <a:t>É</a:t>
              </a:r>
              <a:r>
                <a:rPr lang="fr-FR" sz="1400" b="1" i="1">
                  <a:solidFill>
                    <a:schemeClr val="tx2"/>
                  </a:solidFill>
                  <a:latin typeface="Arial Narrow" pitchFamily="34" charset="0"/>
                </a:rPr>
                <a:t>laboration de </a:t>
              </a:r>
              <a:r>
                <a:rPr lang="fr-FR" sz="1400" b="1" i="1">
                  <a:solidFill>
                    <a:srgbClr val="EC6C00"/>
                  </a:solidFill>
                  <a:latin typeface="Arial Narrow" pitchFamily="34" charset="0"/>
                </a:rPr>
                <a:t>M</a:t>
              </a:r>
              <a:r>
                <a:rPr lang="fr-FR" sz="1400" b="1" i="1">
                  <a:solidFill>
                    <a:schemeClr val="tx2"/>
                  </a:solidFill>
                  <a:latin typeface="Arial Narrow" pitchFamily="34" charset="0"/>
                </a:rPr>
                <a:t>odèles pour une </a:t>
              </a:r>
              <a:r>
                <a:rPr lang="fr-FR" sz="1400" b="1" i="1">
                  <a:solidFill>
                    <a:srgbClr val="EC6C00"/>
                  </a:solidFill>
                  <a:latin typeface="Arial Narrow" pitchFamily="34" charset="0"/>
                </a:rPr>
                <a:t>E</a:t>
              </a:r>
              <a:r>
                <a:rPr lang="fr-FR" sz="1400" b="1" i="1">
                  <a:solidFill>
                    <a:schemeClr val="tx2"/>
                  </a:solidFill>
                  <a:latin typeface="Arial Narrow" pitchFamily="34" charset="0"/>
                </a:rPr>
                <a:t>stimation </a:t>
              </a:r>
              <a:r>
                <a:rPr lang="fr-FR" sz="1400" b="1" i="1">
                  <a:solidFill>
                    <a:srgbClr val="EC6C00"/>
                  </a:solidFill>
                  <a:latin typeface="Arial Narrow" pitchFamily="34" charset="0"/>
                </a:rPr>
                <a:t>R</a:t>
              </a:r>
              <a:r>
                <a:rPr lang="fr-FR" sz="1400" b="1" i="1">
                  <a:solidFill>
                    <a:schemeClr val="tx2"/>
                  </a:solidFill>
                  <a:latin typeface="Arial Narrow" pitchFamily="34" charset="0"/>
                </a:rPr>
                <a:t>obuste et </a:t>
              </a:r>
              <a:r>
                <a:rPr lang="fr-FR" sz="1400" b="1" i="1">
                  <a:solidFill>
                    <a:srgbClr val="EC6C00"/>
                  </a:solidFill>
                  <a:latin typeface="Arial Narrow" pitchFamily="34" charset="0"/>
                </a:rPr>
                <a:t>G</a:t>
              </a:r>
              <a:r>
                <a:rPr lang="fr-FR" sz="1400" b="1" i="1">
                  <a:solidFill>
                    <a:schemeClr val="tx2"/>
                  </a:solidFill>
                  <a:latin typeface="Arial Narrow" pitchFamily="34" charset="0"/>
                </a:rPr>
                <a:t>énérique du bois </a:t>
              </a:r>
              <a:r>
                <a:rPr lang="fr-FR" sz="1400" b="1" i="1">
                  <a:solidFill>
                    <a:srgbClr val="EC6C00"/>
                  </a:solidFill>
                  <a:latin typeface="Arial Narrow" pitchFamily="34" charset="0"/>
                </a:rPr>
                <a:t>É</a:t>
              </a:r>
              <a:r>
                <a:rPr lang="fr-FR" sz="1400" b="1" i="1">
                  <a:solidFill>
                    <a:schemeClr val="tx2"/>
                  </a:solidFill>
                  <a:latin typeface="Arial Narrow" pitchFamily="34" charset="0"/>
                </a:rPr>
                <a:t>nergie </a:t>
              </a:r>
            </a:p>
          </p:txBody>
        </p:sp>
      </p:grpSp>
      <p:sp>
        <p:nvSpPr>
          <p:cNvPr id="3074" name="Rectangle 2"/>
          <p:cNvSpPr>
            <a:spLocks noGrp="1" noChangeArrowheads="1"/>
          </p:cNvSpPr>
          <p:nvPr>
            <p:ph type="ctrTitle"/>
          </p:nvPr>
        </p:nvSpPr>
        <p:spPr>
          <a:xfrm>
            <a:off x="684213" y="3429000"/>
            <a:ext cx="7772400" cy="1143000"/>
          </a:xfrm>
        </p:spPr>
        <p:txBody>
          <a:bodyPr/>
          <a:lstStyle>
            <a:lvl1pPr algn="ctr">
              <a:defRPr sz="3200"/>
            </a:lvl1pPr>
          </a:lstStyle>
          <a:p>
            <a:r>
              <a:rPr lang="fr-FR"/>
              <a:t>Cliquez pour modifier le style du titre du masque</a:t>
            </a:r>
          </a:p>
        </p:txBody>
      </p:sp>
      <p:sp>
        <p:nvSpPr>
          <p:cNvPr id="3075" name="Rectangle 3"/>
          <p:cNvSpPr>
            <a:spLocks noGrp="1" noChangeArrowheads="1"/>
          </p:cNvSpPr>
          <p:nvPr>
            <p:ph type="subTitle" idx="1"/>
          </p:nvPr>
        </p:nvSpPr>
        <p:spPr>
          <a:xfrm>
            <a:off x="1331913" y="4868863"/>
            <a:ext cx="6400800" cy="990600"/>
          </a:xfrm>
        </p:spPr>
        <p:txBody>
          <a:bodyPr anchor="ctr"/>
          <a:lstStyle>
            <a:lvl1pPr marL="0" indent="0" algn="ctr">
              <a:buFont typeface="Wingdings" pitchFamily="2" charset="2"/>
              <a:buNone/>
              <a:defRPr/>
            </a:lvl1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AE4660FE-2616-4832-B10E-B3254A5C478F}" type="slidenum">
              <a:rPr lang="fr-FR"/>
              <a:pPr>
                <a:defRPr/>
              </a:pPr>
              <a:t>‹N°›</a:t>
            </a:fld>
            <a:endParaRPr lang="fr-FR"/>
          </a:p>
        </p:txBody>
      </p:sp>
      <p:sp>
        <p:nvSpPr>
          <p:cNvPr id="5"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0538" y="806450"/>
            <a:ext cx="2124075" cy="53609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806450"/>
            <a:ext cx="6219825" cy="53609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B375237D-1987-4299-BF52-FF6D4565048B}" type="slidenum">
              <a:rPr lang="fr-FR"/>
              <a:pPr>
                <a:defRPr/>
              </a:pPr>
              <a:t>‹N°›</a:t>
            </a:fld>
            <a:endParaRPr lang="fr-FR"/>
          </a:p>
        </p:txBody>
      </p:sp>
      <p:sp>
        <p:nvSpPr>
          <p:cNvPr id="5"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68313" y="806450"/>
            <a:ext cx="8496300" cy="6096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898525" y="1557338"/>
            <a:ext cx="7916863" cy="4610100"/>
          </a:xfrm>
        </p:spPr>
        <p:txBody>
          <a:bodyPr/>
          <a:lstStyle/>
          <a:p>
            <a:pPr lvl="0"/>
            <a:endParaRPr lang="fr-F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49EA3C97-6568-4A27-97AD-8EFE36FB8839}" type="slidenum">
              <a:rPr lang="fr-FR"/>
              <a:pPr>
                <a:defRPr/>
              </a:pPr>
              <a:t>‹N°›</a:t>
            </a:fld>
            <a:endParaRPr lang="fr-FR"/>
          </a:p>
        </p:txBody>
      </p:sp>
      <p:sp>
        <p:nvSpPr>
          <p:cNvPr id="5"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3" y="806450"/>
            <a:ext cx="8496300" cy="609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98525" y="1557338"/>
            <a:ext cx="3881438" cy="46101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32363" y="1557338"/>
            <a:ext cx="3883025" cy="222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32363" y="3938588"/>
            <a:ext cx="3883025" cy="222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6"/>
          <p:cNvSpPr>
            <a:spLocks noGrp="1" noChangeArrowheads="1"/>
          </p:cNvSpPr>
          <p:nvPr>
            <p:ph type="sldNum" sz="quarter" idx="10"/>
          </p:nvPr>
        </p:nvSpPr>
        <p:spPr>
          <a:ln/>
        </p:spPr>
        <p:txBody>
          <a:bodyPr/>
          <a:lstStyle>
            <a:lvl1pPr>
              <a:defRPr/>
            </a:lvl1pPr>
          </a:lstStyle>
          <a:p>
            <a:pPr>
              <a:defRPr/>
            </a:pPr>
            <a:fld id="{36A8E7AB-EBBD-4307-A8BF-2C015D4D66A1}" type="slidenum">
              <a:rPr lang="fr-FR"/>
              <a:pPr>
                <a:defRPr/>
              </a:pPr>
              <a:t>‹N°›</a:t>
            </a:fld>
            <a:endParaRPr lang="fr-FR"/>
          </a:p>
        </p:txBody>
      </p:sp>
      <p:sp>
        <p:nvSpPr>
          <p:cNvPr id="7"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833BF5A1-76F0-40FA-A2A7-8D0726FF5487}" type="slidenum">
              <a:rPr lang="fr-FR"/>
              <a:pPr>
                <a:defRPr/>
              </a:pPr>
              <a:t>‹N°›</a:t>
            </a:fld>
            <a:endParaRPr lang="fr-FR"/>
          </a:p>
        </p:txBody>
      </p:sp>
      <p:sp>
        <p:nvSpPr>
          <p:cNvPr id="5"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7E5F5566-0D50-4434-8FEB-31E6C32DAD7C}" type="slidenum">
              <a:rPr lang="fr-FR"/>
              <a:pPr>
                <a:defRPr/>
              </a:pPr>
              <a:t>‹N°›</a:t>
            </a:fld>
            <a:endParaRPr lang="fr-FR"/>
          </a:p>
        </p:txBody>
      </p:sp>
      <p:sp>
        <p:nvSpPr>
          <p:cNvPr id="5"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98525" y="1557338"/>
            <a:ext cx="3881438"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32363" y="1557338"/>
            <a:ext cx="38830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576EFDF7-34ED-4A3B-B7CC-F7921A485073}" type="slidenum">
              <a:rPr lang="fr-FR"/>
              <a:pPr>
                <a:defRPr/>
              </a:pPr>
              <a:t>‹N°›</a:t>
            </a:fld>
            <a:endParaRPr lang="fr-FR"/>
          </a:p>
        </p:txBody>
      </p:sp>
      <p:sp>
        <p:nvSpPr>
          <p:cNvPr id="6"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064E1B20-370A-47A0-B572-37AEDC22CC05}" type="slidenum">
              <a:rPr lang="fr-FR"/>
              <a:pPr>
                <a:defRPr/>
              </a:pPr>
              <a:t>‹N°›</a:t>
            </a:fld>
            <a:endParaRPr lang="fr-FR"/>
          </a:p>
        </p:txBody>
      </p:sp>
      <p:sp>
        <p:nvSpPr>
          <p:cNvPr id="8"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27B3DA4C-CEA7-47C5-923D-C497559E98C4}" type="slidenum">
              <a:rPr lang="fr-FR"/>
              <a:pPr>
                <a:defRPr/>
              </a:pPr>
              <a:t>‹N°›</a:t>
            </a:fld>
            <a:endParaRPr lang="fr-FR"/>
          </a:p>
        </p:txBody>
      </p:sp>
      <p:sp>
        <p:nvSpPr>
          <p:cNvPr id="4"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64B7000-C8BC-4F5D-B075-46F10834FF0D}" type="slidenum">
              <a:rPr lang="fr-FR"/>
              <a:pPr>
                <a:defRPr/>
              </a:pPr>
              <a:t>‹N°›</a:t>
            </a:fld>
            <a:endParaRPr lang="fr-FR"/>
          </a:p>
        </p:txBody>
      </p:sp>
      <p:sp>
        <p:nvSpPr>
          <p:cNvPr id="3"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C7DE46DC-E977-4C50-BBF8-1CDB568A6D4B}" type="slidenum">
              <a:rPr lang="fr-FR"/>
              <a:pPr>
                <a:defRPr/>
              </a:pPr>
              <a:t>‹N°›</a:t>
            </a:fld>
            <a:endParaRPr lang="fr-FR"/>
          </a:p>
        </p:txBody>
      </p:sp>
      <p:sp>
        <p:nvSpPr>
          <p:cNvPr id="6"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23F4A60C-01A3-4952-BAC9-1DF79B4128A4}" type="slidenum">
              <a:rPr lang="fr-FR"/>
              <a:pPr>
                <a:defRPr/>
              </a:pPr>
              <a:t>‹N°›</a:t>
            </a:fld>
            <a:endParaRPr lang="fr-FR"/>
          </a:p>
        </p:txBody>
      </p:sp>
      <p:sp>
        <p:nvSpPr>
          <p:cNvPr id="6" name="Rectangle 28"/>
          <p:cNvSpPr>
            <a:spLocks noGrp="1" noChangeArrowheads="1"/>
          </p:cNvSpPr>
          <p:nvPr>
            <p:ph type="ftr" sz="quarter" idx="11"/>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898525" y="1557338"/>
            <a:ext cx="7916863" cy="461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467725" y="6453188"/>
            <a:ext cx="482600"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atin typeface="+mn-lt"/>
              </a:defRPr>
            </a:lvl1pPr>
          </a:lstStyle>
          <a:p>
            <a:pPr>
              <a:defRPr/>
            </a:pPr>
            <a:fld id="{DF9410BC-158E-48FB-95E2-4CA07619435C}" type="slidenum">
              <a:rPr lang="fr-FR"/>
              <a:pPr>
                <a:defRPr/>
              </a:pPr>
              <a:t>‹N°›</a:t>
            </a:fld>
            <a:endParaRPr lang="fr-FR"/>
          </a:p>
        </p:txBody>
      </p:sp>
      <p:sp>
        <p:nvSpPr>
          <p:cNvPr id="1052" name="Rectangle 28"/>
          <p:cNvSpPr>
            <a:spLocks noGrp="1" noChangeArrowheads="1"/>
          </p:cNvSpPr>
          <p:nvPr>
            <p:ph type="ftr" sz="quarter" idx="3"/>
          </p:nvPr>
        </p:nvSpPr>
        <p:spPr bwMode="auto">
          <a:xfrm>
            <a:off x="2295525" y="6438900"/>
            <a:ext cx="54451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1">
                <a:latin typeface="+mn-lt"/>
              </a:defRPr>
            </a:lvl1pPr>
          </a:lstStyle>
          <a:p>
            <a:pPr>
              <a:defRPr/>
            </a:pPr>
            <a:endParaRPr lang="fr-FR"/>
          </a:p>
        </p:txBody>
      </p:sp>
      <p:grpSp>
        <p:nvGrpSpPr>
          <p:cNvPr id="4101" name="Group 30"/>
          <p:cNvGrpSpPr>
            <a:grpSpLocks/>
          </p:cNvGrpSpPr>
          <p:nvPr/>
        </p:nvGrpSpPr>
        <p:grpSpPr bwMode="auto">
          <a:xfrm>
            <a:off x="0" y="0"/>
            <a:ext cx="9144000" cy="1185863"/>
            <a:chOff x="0" y="0"/>
            <a:chExt cx="5760" cy="747"/>
          </a:xfrm>
        </p:grpSpPr>
        <p:pic>
          <p:nvPicPr>
            <p:cNvPr id="4105" name="Picture 31" descr="Emerge_bandeau_court"/>
            <p:cNvPicPr preferRelativeResize="0">
              <a:picLocks noChangeArrowheads="1"/>
            </p:cNvPicPr>
            <p:nvPr userDrawn="1"/>
          </p:nvPicPr>
          <p:blipFill>
            <a:blip r:embed="rId15" cstate="print"/>
            <a:srcRect/>
            <a:stretch>
              <a:fillRect/>
            </a:stretch>
          </p:blipFill>
          <p:spPr bwMode="auto">
            <a:xfrm>
              <a:off x="0" y="0"/>
              <a:ext cx="5760" cy="553"/>
            </a:xfrm>
            <a:prstGeom prst="rect">
              <a:avLst/>
            </a:prstGeom>
            <a:noFill/>
            <a:ln w="9525">
              <a:noFill/>
              <a:miter lim="800000"/>
              <a:headEnd/>
              <a:tailEnd/>
            </a:ln>
          </p:spPr>
        </p:pic>
        <p:pic>
          <p:nvPicPr>
            <p:cNvPr id="4106" name="Picture 32" descr="LogoEMERGE-blanc"/>
            <p:cNvPicPr>
              <a:picLocks noChangeAspect="1" noChangeArrowheads="1"/>
            </p:cNvPicPr>
            <p:nvPr userDrawn="1"/>
          </p:nvPicPr>
          <p:blipFill>
            <a:blip r:embed="rId16" cstate="print"/>
            <a:srcRect/>
            <a:stretch>
              <a:fillRect/>
            </a:stretch>
          </p:blipFill>
          <p:spPr bwMode="auto">
            <a:xfrm>
              <a:off x="0" y="288"/>
              <a:ext cx="748" cy="459"/>
            </a:xfrm>
            <a:prstGeom prst="rect">
              <a:avLst/>
            </a:prstGeom>
            <a:noFill/>
            <a:ln w="9525">
              <a:noFill/>
              <a:miter lim="800000"/>
              <a:headEnd/>
              <a:tailEnd/>
            </a:ln>
          </p:spPr>
        </p:pic>
      </p:grpSp>
      <p:sp>
        <p:nvSpPr>
          <p:cNvPr id="4102" name="Rectangle 2"/>
          <p:cNvSpPr>
            <a:spLocks noGrp="1" noChangeArrowheads="1"/>
          </p:cNvSpPr>
          <p:nvPr>
            <p:ph type="title"/>
          </p:nvPr>
        </p:nvSpPr>
        <p:spPr bwMode="auto">
          <a:xfrm>
            <a:off x="468313" y="806450"/>
            <a:ext cx="84963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pic>
        <p:nvPicPr>
          <p:cNvPr id="4103" name="Image 9" descr="INRA_rvb.jpg"/>
          <p:cNvPicPr>
            <a:picLocks noChangeAspect="1"/>
          </p:cNvPicPr>
          <p:nvPr userDrawn="1"/>
        </p:nvPicPr>
        <p:blipFill>
          <a:blip r:embed="rId17" cstate="print"/>
          <a:srcRect/>
          <a:stretch>
            <a:fillRect/>
          </a:stretch>
        </p:blipFill>
        <p:spPr bwMode="auto">
          <a:xfrm>
            <a:off x="0" y="6570663"/>
            <a:ext cx="827088" cy="287337"/>
          </a:xfrm>
          <a:prstGeom prst="rect">
            <a:avLst/>
          </a:prstGeom>
          <a:noFill/>
          <a:ln w="9525">
            <a:noFill/>
            <a:miter lim="800000"/>
            <a:headEnd/>
            <a:tailEnd/>
          </a:ln>
        </p:spPr>
      </p:pic>
      <p:pic>
        <p:nvPicPr>
          <p:cNvPr id="4104" name="Image 10" descr="logoCirad_vert_1.png"/>
          <p:cNvPicPr>
            <a:picLocks noChangeAspect="1"/>
          </p:cNvPicPr>
          <p:nvPr userDrawn="1"/>
        </p:nvPicPr>
        <p:blipFill>
          <a:blip r:embed="rId18" cstate="print"/>
          <a:srcRect/>
          <a:stretch>
            <a:fillRect/>
          </a:stretch>
        </p:blipFill>
        <p:spPr bwMode="auto">
          <a:xfrm>
            <a:off x="971550" y="6521450"/>
            <a:ext cx="86360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Narrow" pitchFamily="34" charset="0"/>
        </a:defRPr>
      </a:lvl2pPr>
      <a:lvl3pPr algn="l" rtl="0" eaLnBrk="0" fontAlgn="base" hangingPunct="0">
        <a:spcBef>
          <a:spcPct val="0"/>
        </a:spcBef>
        <a:spcAft>
          <a:spcPct val="0"/>
        </a:spcAft>
        <a:defRPr sz="2800" b="1">
          <a:solidFill>
            <a:schemeClr val="tx2"/>
          </a:solidFill>
          <a:latin typeface="Arial Narrow" pitchFamily="34" charset="0"/>
        </a:defRPr>
      </a:lvl3pPr>
      <a:lvl4pPr algn="l" rtl="0" eaLnBrk="0" fontAlgn="base" hangingPunct="0">
        <a:spcBef>
          <a:spcPct val="0"/>
        </a:spcBef>
        <a:spcAft>
          <a:spcPct val="0"/>
        </a:spcAft>
        <a:defRPr sz="2800" b="1">
          <a:solidFill>
            <a:schemeClr val="tx2"/>
          </a:solidFill>
          <a:latin typeface="Arial Narrow" pitchFamily="34" charset="0"/>
        </a:defRPr>
      </a:lvl4pPr>
      <a:lvl5pPr algn="l" rtl="0" eaLnBrk="0" fontAlgn="base" hangingPunct="0">
        <a:spcBef>
          <a:spcPct val="0"/>
        </a:spcBef>
        <a:spcAft>
          <a:spcPct val="0"/>
        </a:spcAft>
        <a:defRPr sz="2800" b="1">
          <a:solidFill>
            <a:schemeClr val="tx2"/>
          </a:solidFill>
          <a:latin typeface="Arial Narrow" pitchFamily="34" charset="0"/>
        </a:defRPr>
      </a:lvl5pPr>
      <a:lvl6pPr marL="457200" algn="l" rtl="0" eaLnBrk="0" fontAlgn="base" hangingPunct="0">
        <a:spcBef>
          <a:spcPct val="0"/>
        </a:spcBef>
        <a:spcAft>
          <a:spcPct val="0"/>
        </a:spcAft>
        <a:defRPr sz="2800" b="1">
          <a:solidFill>
            <a:schemeClr val="tx2"/>
          </a:solidFill>
          <a:latin typeface="Arial Narrow" pitchFamily="34" charset="0"/>
        </a:defRPr>
      </a:lvl6pPr>
      <a:lvl7pPr marL="914400" algn="l" rtl="0" eaLnBrk="0" fontAlgn="base" hangingPunct="0">
        <a:spcBef>
          <a:spcPct val="0"/>
        </a:spcBef>
        <a:spcAft>
          <a:spcPct val="0"/>
        </a:spcAft>
        <a:defRPr sz="2800" b="1">
          <a:solidFill>
            <a:schemeClr val="tx2"/>
          </a:solidFill>
          <a:latin typeface="Arial Narrow" pitchFamily="34" charset="0"/>
        </a:defRPr>
      </a:lvl7pPr>
      <a:lvl8pPr marL="1371600" algn="l" rtl="0" eaLnBrk="0" fontAlgn="base" hangingPunct="0">
        <a:spcBef>
          <a:spcPct val="0"/>
        </a:spcBef>
        <a:spcAft>
          <a:spcPct val="0"/>
        </a:spcAft>
        <a:defRPr sz="2800" b="1">
          <a:solidFill>
            <a:schemeClr val="tx2"/>
          </a:solidFill>
          <a:latin typeface="Arial Narrow" pitchFamily="34" charset="0"/>
        </a:defRPr>
      </a:lvl8pPr>
      <a:lvl9pPr marL="1828800" algn="l" rtl="0" eaLnBrk="0" fontAlgn="base" hangingPunct="0">
        <a:spcBef>
          <a:spcPct val="0"/>
        </a:spcBef>
        <a:spcAft>
          <a:spcPct val="0"/>
        </a:spcAft>
        <a:defRPr sz="2800" b="1">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EC6C00"/>
        </a:buClr>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20000"/>
        </a:spcAft>
        <a:buClr>
          <a:srgbClr val="339966"/>
        </a:buClr>
        <a:buFont typeface="Wingdings" pitchFamily="2" charset="2"/>
        <a:buChar char="n"/>
        <a:defRPr sz="2000" b="1">
          <a:solidFill>
            <a:schemeClr val="tx1"/>
          </a:solidFill>
          <a:latin typeface="+mn-lt"/>
        </a:defRPr>
      </a:lvl2pPr>
      <a:lvl3pPr marL="1143000" indent="-228600" algn="l" rtl="0" eaLnBrk="0" fontAlgn="base" hangingPunct="0">
        <a:spcBef>
          <a:spcPct val="20000"/>
        </a:spcBef>
        <a:spcAft>
          <a:spcPct val="0"/>
        </a:spcAft>
        <a:buClr>
          <a:srgbClr val="663333"/>
        </a:buClr>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1600" b="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1600" b="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1600" b="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1600" b="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16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8.wmf"/><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1.wmf"/><Relationship Id="rId4"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76.emf"/><Relationship Id="rId4" Type="http://schemas.openxmlformats.org/officeDocument/2006/relationships/image" Target="../media/image75.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wmf"/><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FF4D6894-71E1-4652-BE1E-4FA1EAFEBFC3}" type="slidenum">
              <a:rPr lang="fr-FR"/>
              <a:pPr>
                <a:defRPr/>
              </a:pPr>
              <a:t>1</a:t>
            </a:fld>
            <a:endParaRPr lang="fr-FR"/>
          </a:p>
        </p:txBody>
      </p:sp>
      <p:sp>
        <p:nvSpPr>
          <p:cNvPr id="1028" name="Rectangle 2"/>
          <p:cNvSpPr>
            <a:spLocks noGrp="1" noChangeArrowheads="1"/>
          </p:cNvSpPr>
          <p:nvPr>
            <p:ph type="title"/>
          </p:nvPr>
        </p:nvSpPr>
        <p:spPr>
          <a:xfrm>
            <a:off x="827088" y="1844675"/>
            <a:ext cx="7848600" cy="609600"/>
          </a:xfrm>
        </p:spPr>
        <p:txBody>
          <a:bodyPr/>
          <a:lstStyle/>
          <a:p>
            <a:pPr marL="533400" indent="-533400">
              <a:buClr>
                <a:srgbClr val="F45D00"/>
              </a:buClr>
            </a:pPr>
            <a:r>
              <a:rPr lang="fr-FR" sz="4400" smtClean="0">
                <a:solidFill>
                  <a:schemeClr val="tx1"/>
                </a:solidFill>
              </a:rPr>
              <a:t>Modèles génériques </a:t>
            </a:r>
            <a:br>
              <a:rPr lang="fr-FR" sz="4400" smtClean="0">
                <a:solidFill>
                  <a:schemeClr val="tx1"/>
                </a:solidFill>
              </a:rPr>
            </a:br>
            <a:r>
              <a:rPr lang="fr-FR" sz="4400" smtClean="0">
                <a:solidFill>
                  <a:schemeClr val="tx1"/>
                </a:solidFill>
              </a:rPr>
              <a:t>de Biomasse / Minéralomasse        </a:t>
            </a:r>
          </a:p>
        </p:txBody>
      </p:sp>
      <p:sp>
        <p:nvSpPr>
          <p:cNvPr id="10" name="Rectangle 2"/>
          <p:cNvSpPr txBox="1">
            <a:spLocks noChangeArrowheads="1"/>
          </p:cNvSpPr>
          <p:nvPr/>
        </p:nvSpPr>
        <p:spPr bwMode="auto">
          <a:xfrm>
            <a:off x="0" y="3789363"/>
            <a:ext cx="9144000" cy="609600"/>
          </a:xfrm>
          <a:prstGeom prst="rect">
            <a:avLst/>
          </a:prstGeom>
          <a:noFill/>
          <a:ln w="9525">
            <a:noFill/>
            <a:miter lim="800000"/>
            <a:headEnd/>
            <a:tailEnd/>
          </a:ln>
          <a:effectLst/>
        </p:spPr>
        <p:txBody>
          <a:bodyPr anchor="ctr"/>
          <a:lstStyle/>
          <a:p>
            <a:pPr marL="533400" indent="-533400">
              <a:buClr>
                <a:srgbClr val="F45D00"/>
              </a:buClr>
              <a:defRPr/>
            </a:pPr>
            <a:r>
              <a:rPr lang="fr-FR" sz="1800" b="1" kern="0" dirty="0">
                <a:latin typeface="+mj-lt"/>
                <a:ea typeface="+mj-ea"/>
                <a:cs typeface="+mj-cs"/>
              </a:rPr>
              <a:t>L. Saint-André, A. Genet, H. </a:t>
            </a:r>
            <a:r>
              <a:rPr lang="fr-FR" sz="1800" b="1" kern="0" dirty="0" err="1">
                <a:latin typeface="+mj-lt"/>
                <a:ea typeface="+mj-ea"/>
                <a:cs typeface="+mj-cs"/>
              </a:rPr>
              <a:t>Wernsdorfer</a:t>
            </a:r>
            <a:r>
              <a:rPr lang="fr-FR" sz="1800" b="1" kern="0" dirty="0">
                <a:latin typeface="+mj-lt"/>
                <a:ea typeface="+mj-ea"/>
                <a:cs typeface="+mj-cs"/>
              </a:rPr>
              <a:t>, P-I </a:t>
            </a:r>
            <a:r>
              <a:rPr lang="fr-FR" sz="1800" b="1" kern="0" dirty="0" err="1">
                <a:latin typeface="+mj-lt"/>
                <a:ea typeface="+mj-ea"/>
                <a:cs typeface="+mj-cs"/>
              </a:rPr>
              <a:t>Hounzandji</a:t>
            </a:r>
            <a:r>
              <a:rPr lang="fr-FR" sz="1800" b="1" kern="0" dirty="0">
                <a:latin typeface="+mj-lt"/>
                <a:ea typeface="+mj-ea"/>
                <a:cs typeface="+mj-cs"/>
              </a:rPr>
              <a:t>, V. </a:t>
            </a:r>
            <a:r>
              <a:rPr lang="fr-FR" sz="1800" b="1" kern="0" dirty="0" err="1">
                <a:latin typeface="+mj-lt"/>
                <a:ea typeface="+mj-ea"/>
                <a:cs typeface="+mj-cs"/>
              </a:rPr>
              <a:t>Mouyengo</a:t>
            </a:r>
            <a:r>
              <a:rPr lang="fr-FR" sz="1800" b="1" kern="0" dirty="0">
                <a:latin typeface="+mj-lt"/>
                <a:ea typeface="+mj-ea"/>
                <a:cs typeface="+mj-cs"/>
              </a:rPr>
              <a:t>, S. </a:t>
            </a:r>
            <a:r>
              <a:rPr lang="fr-FR" sz="1800" b="1" kern="0" dirty="0" err="1">
                <a:latin typeface="+mj-lt"/>
                <a:ea typeface="+mj-ea"/>
                <a:cs typeface="+mj-cs"/>
              </a:rPr>
              <a:t>Grentzinger</a:t>
            </a:r>
            <a:r>
              <a:rPr lang="fr-FR" sz="1800" b="1" kern="0" dirty="0">
                <a:latin typeface="+mj-lt"/>
                <a:ea typeface="+mj-ea"/>
                <a:cs typeface="+mj-cs"/>
              </a:rPr>
              <a:t>, C. Anché, H. </a:t>
            </a:r>
            <a:r>
              <a:rPr lang="fr-FR" sz="1800" b="1" kern="0" dirty="0" err="1">
                <a:latin typeface="+mj-lt"/>
                <a:ea typeface="+mj-ea"/>
                <a:cs typeface="+mj-cs"/>
              </a:rPr>
              <a:t>Pretzsch</a:t>
            </a:r>
            <a:r>
              <a:rPr lang="fr-FR" sz="1800" b="1" kern="0" dirty="0">
                <a:latin typeface="+mj-lt"/>
                <a:ea typeface="+mj-ea"/>
                <a:cs typeface="+mj-cs"/>
              </a:rPr>
              <a:t>, M. </a:t>
            </a:r>
            <a:r>
              <a:rPr lang="fr-FR" sz="1800" b="1" kern="0" dirty="0" err="1">
                <a:latin typeface="+mj-lt"/>
                <a:ea typeface="+mj-ea"/>
                <a:cs typeface="+mj-cs"/>
              </a:rPr>
              <a:t>Rauch</a:t>
            </a:r>
            <a:r>
              <a:rPr lang="fr-FR" sz="1800" b="1" kern="0" dirty="0">
                <a:latin typeface="+mj-lt"/>
                <a:ea typeface="+mj-ea"/>
                <a:cs typeface="+mj-cs"/>
              </a:rPr>
              <a:t>, A. </a:t>
            </a:r>
            <a:r>
              <a:rPr lang="fr-FR" sz="1800" b="1" kern="0" dirty="0" err="1">
                <a:latin typeface="+mj-lt"/>
                <a:ea typeface="+mj-ea"/>
                <a:cs typeface="+mj-cs"/>
              </a:rPr>
              <a:t>Legout</a:t>
            </a:r>
            <a:r>
              <a:rPr lang="fr-FR" sz="1800" b="1" kern="0" dirty="0">
                <a:latin typeface="+mj-lt"/>
                <a:ea typeface="+mj-ea"/>
                <a:cs typeface="+mj-cs"/>
              </a:rPr>
              <a:t>, P. Vallet, C. Nys, M. </a:t>
            </a:r>
            <a:r>
              <a:rPr lang="fr-FR" sz="1800" b="1" kern="0" dirty="0" err="1">
                <a:latin typeface="+mj-lt"/>
                <a:ea typeface="+mj-ea"/>
                <a:cs typeface="+mj-cs"/>
              </a:rPr>
              <a:t>Jonard</a:t>
            </a:r>
            <a:r>
              <a:rPr lang="fr-FR" sz="1800" b="1" kern="0" dirty="0">
                <a:latin typeface="+mj-lt"/>
                <a:ea typeface="+mj-ea"/>
                <a:cs typeface="+mj-cs"/>
              </a:rPr>
              <a:t>, Q. Ponette, N. Picard, J. Ranger</a:t>
            </a:r>
          </a:p>
        </p:txBody>
      </p:sp>
      <p:sp>
        <p:nvSpPr>
          <p:cNvPr id="12" name="Rectangle 2"/>
          <p:cNvSpPr txBox="1">
            <a:spLocks noChangeArrowheads="1"/>
          </p:cNvSpPr>
          <p:nvPr/>
        </p:nvSpPr>
        <p:spPr bwMode="auto">
          <a:xfrm>
            <a:off x="2124075" y="6597650"/>
            <a:ext cx="6335713" cy="260350"/>
          </a:xfrm>
          <a:prstGeom prst="rect">
            <a:avLst/>
          </a:prstGeom>
          <a:noFill/>
          <a:ln w="9525">
            <a:noFill/>
            <a:miter lim="800000"/>
            <a:headEnd/>
            <a:tailEnd/>
          </a:ln>
          <a:effectLst/>
        </p:spPr>
        <p:txBody>
          <a:bodyPr anchor="ctr"/>
          <a:lstStyle/>
          <a:p>
            <a:pPr marL="533400" indent="-533400">
              <a:buClr>
                <a:srgbClr val="F45D00"/>
              </a:buClr>
              <a:defRPr/>
            </a:pPr>
            <a:r>
              <a:rPr lang="fr-FR" sz="1600" b="1" kern="0" dirty="0">
                <a:latin typeface="+mj-lt"/>
                <a:ea typeface="+mj-ea"/>
                <a:cs typeface="+mj-cs"/>
              </a:rPr>
              <a:t>Financements : ANR (EMERGE); ONF (</a:t>
            </a:r>
            <a:r>
              <a:rPr lang="fr-FR" sz="1600" b="1" kern="0" dirty="0" err="1">
                <a:latin typeface="+mj-lt"/>
                <a:ea typeface="+mj-ea"/>
                <a:cs typeface="+mj-cs"/>
              </a:rPr>
              <a:t>Modelfor</a:t>
            </a:r>
            <a:r>
              <a:rPr lang="fr-FR" sz="1600" b="1" kern="0" dirty="0">
                <a:latin typeface="+mj-lt"/>
                <a:ea typeface="+mj-ea"/>
                <a:cs typeface="+mj-cs"/>
              </a:rPr>
              <a:t>); UCL; TUM; CIRAD; ANDRA</a:t>
            </a:r>
          </a:p>
        </p:txBody>
      </p:sp>
      <p:pic>
        <p:nvPicPr>
          <p:cNvPr id="1031" name="Picture 9"/>
          <p:cNvPicPr>
            <a:picLocks noChangeAspect="1" noChangeArrowheads="1"/>
          </p:cNvPicPr>
          <p:nvPr/>
        </p:nvPicPr>
        <p:blipFill>
          <a:blip r:embed="rId4" cstate="print"/>
          <a:srcRect l="81534" t="19765" r="1741" b="67906"/>
          <a:stretch>
            <a:fillRect/>
          </a:stretch>
        </p:blipFill>
        <p:spPr bwMode="auto">
          <a:xfrm>
            <a:off x="0" y="5876925"/>
            <a:ext cx="1081088" cy="62865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160463" y="5921375"/>
          <a:ext cx="792162" cy="520700"/>
        </p:xfrm>
        <a:graphic>
          <a:graphicData uri="http://schemas.openxmlformats.org/presentationml/2006/ole">
            <mc:AlternateContent xmlns:mc="http://schemas.openxmlformats.org/markup-compatibility/2006">
              <mc:Choice xmlns:v="urn:schemas-microsoft-com:vml" Requires="v">
                <p:oleObj spid="_x0000_s1029" name="Image" r:id="rId5" imgW="1267538" imgH="819742" progId="Word.Picture.8">
                  <p:embed/>
                </p:oleObj>
              </mc:Choice>
              <mc:Fallback>
                <p:oleObj name="Image" r:id="rId5" imgW="1267538" imgH="819742"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463" y="5921375"/>
                        <a:ext cx="79216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14" descr="TUM-blau"/>
          <p:cNvPicPr>
            <a:picLocks noChangeAspect="1" noChangeArrowheads="1"/>
          </p:cNvPicPr>
          <p:nvPr/>
        </p:nvPicPr>
        <p:blipFill>
          <a:blip r:embed="rId7" cstate="print"/>
          <a:srcRect/>
          <a:stretch>
            <a:fillRect/>
          </a:stretch>
        </p:blipFill>
        <p:spPr bwMode="auto">
          <a:xfrm>
            <a:off x="2205038" y="5992813"/>
            <a:ext cx="647700" cy="342900"/>
          </a:xfrm>
          <a:prstGeom prst="rect">
            <a:avLst/>
          </a:prstGeom>
          <a:noFill/>
          <a:ln w="9525">
            <a:noFill/>
            <a:miter lim="800000"/>
            <a:headEnd/>
            <a:tailEnd/>
          </a:ln>
        </p:spPr>
      </p:pic>
      <p:pic>
        <p:nvPicPr>
          <p:cNvPr id="1033" name="Picture 15" descr="TUM_Schrift_grau"/>
          <p:cNvPicPr>
            <a:picLocks noChangeAspect="1" noChangeArrowheads="1"/>
          </p:cNvPicPr>
          <p:nvPr/>
        </p:nvPicPr>
        <p:blipFill>
          <a:blip r:embed="rId8" cstate="print"/>
          <a:srcRect/>
          <a:stretch>
            <a:fillRect/>
          </a:stretch>
        </p:blipFill>
        <p:spPr bwMode="auto">
          <a:xfrm>
            <a:off x="2852738" y="5992813"/>
            <a:ext cx="649287" cy="354012"/>
          </a:xfrm>
          <a:prstGeom prst="rect">
            <a:avLst/>
          </a:prstGeom>
          <a:noFill/>
          <a:ln w="9525">
            <a:noFill/>
            <a:miter lim="800000"/>
            <a:headEnd/>
            <a:tailEnd/>
          </a:ln>
        </p:spPr>
      </p:pic>
      <p:pic>
        <p:nvPicPr>
          <p:cNvPr id="1034" name="Picture 18"/>
          <p:cNvPicPr>
            <a:picLocks noChangeAspect="1" noChangeArrowheads="1"/>
          </p:cNvPicPr>
          <p:nvPr/>
        </p:nvPicPr>
        <p:blipFill>
          <a:blip r:embed="rId9" cstate="print"/>
          <a:srcRect l="517" t="12119" r="73091" b="77019"/>
          <a:stretch>
            <a:fillRect/>
          </a:stretch>
        </p:blipFill>
        <p:spPr bwMode="auto">
          <a:xfrm>
            <a:off x="3565525" y="5876925"/>
            <a:ext cx="1511300"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5"/>
          <p:cNvSpPr>
            <a:spLocks noGrp="1"/>
          </p:cNvSpPr>
          <p:nvPr>
            <p:ph type="title"/>
          </p:nvPr>
        </p:nvSpPr>
        <p:spPr>
          <a:xfrm>
            <a:off x="468313" y="874713"/>
            <a:ext cx="7632700" cy="609600"/>
          </a:xfrm>
        </p:spPr>
        <p:txBody>
          <a:bodyPr/>
          <a:lstStyle/>
          <a:p>
            <a:r>
              <a:rPr lang="fr-FR" smtClean="0"/>
              <a:t>Résultats pour le Hêtre, Biomasse </a:t>
            </a:r>
          </a:p>
        </p:txBody>
      </p:sp>
      <p:pic>
        <p:nvPicPr>
          <p:cNvPr id="14339" name="Picture 2"/>
          <p:cNvPicPr>
            <a:picLocks noChangeAspect="1" noChangeArrowheads="1"/>
          </p:cNvPicPr>
          <p:nvPr/>
        </p:nvPicPr>
        <p:blipFill>
          <a:blip r:embed="rId3" cstate="print"/>
          <a:srcRect/>
          <a:stretch>
            <a:fillRect/>
          </a:stretch>
        </p:blipFill>
        <p:spPr bwMode="auto">
          <a:xfrm>
            <a:off x="271463" y="1347788"/>
            <a:ext cx="8332787" cy="5176837"/>
          </a:xfrm>
          <a:prstGeom prst="rect">
            <a:avLst/>
          </a:prstGeom>
          <a:noFill/>
          <a:ln w="9525">
            <a:noFill/>
            <a:miter lim="800000"/>
            <a:headEnd/>
            <a:tailEnd/>
          </a:ln>
        </p:spPr>
      </p:pic>
      <p:sp>
        <p:nvSpPr>
          <p:cNvPr id="14340" name="Text Box 27"/>
          <p:cNvSpPr txBox="1">
            <a:spLocks noChangeArrowheads="1"/>
          </p:cNvSpPr>
          <p:nvPr/>
        </p:nvSpPr>
        <p:spPr bwMode="auto">
          <a:xfrm>
            <a:off x="4859338" y="4135438"/>
            <a:ext cx="3889375" cy="2030412"/>
          </a:xfrm>
          <a:prstGeom prst="rect">
            <a:avLst/>
          </a:prstGeom>
          <a:noFill/>
          <a:ln w="9525">
            <a:noFill/>
            <a:miter lim="800000"/>
            <a:headEnd/>
            <a:tailEnd/>
          </a:ln>
        </p:spPr>
        <p:txBody>
          <a:bodyPr>
            <a:spAutoFit/>
          </a:bodyPr>
          <a:lstStyle/>
          <a:p>
            <a:r>
              <a:rPr lang="fr-FR" sz="1400" b="1"/>
              <a:t>Biomasse souterraine représente environ 20% de la biomasse totale</a:t>
            </a:r>
          </a:p>
          <a:p>
            <a:endParaRPr lang="fr-FR" sz="1400" b="1"/>
          </a:p>
          <a:p>
            <a:r>
              <a:rPr lang="fr-FR" sz="1400" b="1"/>
              <a:t>Au fur et à mesure que les arbres grandissent, la proportion de branche et de feuilles diminuent et celle du tronc augmente</a:t>
            </a:r>
          </a:p>
          <a:p>
            <a:endParaRPr lang="fr-FR" sz="1400" b="1"/>
          </a:p>
          <a:p>
            <a:r>
              <a:rPr lang="fr-FR" sz="1400" b="1"/>
              <a:t>La fertilisation change significativement les proportions (moins de branches et plus de tronc)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5"/>
          <p:cNvSpPr>
            <a:spLocks noGrp="1"/>
          </p:cNvSpPr>
          <p:nvPr>
            <p:ph type="title"/>
          </p:nvPr>
        </p:nvSpPr>
        <p:spPr>
          <a:xfrm>
            <a:off x="468313" y="874713"/>
            <a:ext cx="7632700" cy="609600"/>
          </a:xfrm>
        </p:spPr>
        <p:txBody>
          <a:bodyPr/>
          <a:lstStyle/>
          <a:p>
            <a:r>
              <a:rPr lang="fr-FR" smtClean="0"/>
              <a:t>Résultats pour le Hêtre, Biomasse </a:t>
            </a:r>
          </a:p>
        </p:txBody>
      </p:sp>
      <p:pic>
        <p:nvPicPr>
          <p:cNvPr id="15363" name="Picture 2"/>
          <p:cNvPicPr>
            <a:picLocks noChangeAspect="1" noChangeArrowheads="1"/>
          </p:cNvPicPr>
          <p:nvPr/>
        </p:nvPicPr>
        <p:blipFill>
          <a:blip r:embed="rId3" cstate="print"/>
          <a:srcRect/>
          <a:stretch>
            <a:fillRect/>
          </a:stretch>
        </p:blipFill>
        <p:spPr bwMode="auto">
          <a:xfrm>
            <a:off x="468313" y="1630363"/>
            <a:ext cx="6740525" cy="4608512"/>
          </a:xfrm>
          <a:prstGeom prst="rect">
            <a:avLst/>
          </a:prstGeom>
          <a:noFill/>
          <a:ln w="9525">
            <a:noFill/>
            <a:miter lim="800000"/>
            <a:headEnd/>
            <a:tailEnd/>
          </a:ln>
        </p:spPr>
      </p:pic>
      <p:sp>
        <p:nvSpPr>
          <p:cNvPr id="15364" name="ZoneTexte 57"/>
          <p:cNvSpPr txBox="1">
            <a:spLocks noChangeArrowheads="1"/>
          </p:cNvSpPr>
          <p:nvPr/>
        </p:nvSpPr>
        <p:spPr bwMode="auto">
          <a:xfrm>
            <a:off x="785813" y="1360488"/>
            <a:ext cx="8072437" cy="400050"/>
          </a:xfrm>
          <a:prstGeom prst="rect">
            <a:avLst/>
          </a:prstGeom>
          <a:noFill/>
          <a:ln w="9525">
            <a:noFill/>
            <a:miter lim="800000"/>
            <a:headEnd/>
            <a:tailEnd/>
          </a:ln>
        </p:spPr>
        <p:txBody>
          <a:bodyPr>
            <a:spAutoFit/>
          </a:bodyPr>
          <a:lstStyle/>
          <a:p>
            <a:r>
              <a:rPr lang="fr-FR" sz="2000" b="1"/>
              <a:t>Un schéma conceptuel vérifié:</a:t>
            </a:r>
          </a:p>
        </p:txBody>
      </p:sp>
      <p:sp>
        <p:nvSpPr>
          <p:cNvPr id="15365" name="Text Box 27"/>
          <p:cNvSpPr txBox="1">
            <a:spLocks noChangeArrowheads="1"/>
          </p:cNvSpPr>
          <p:nvPr/>
        </p:nvSpPr>
        <p:spPr bwMode="auto">
          <a:xfrm>
            <a:off x="2987675" y="6219825"/>
            <a:ext cx="5940425" cy="522288"/>
          </a:xfrm>
          <a:prstGeom prst="rect">
            <a:avLst/>
          </a:prstGeom>
          <a:noFill/>
          <a:ln w="9525">
            <a:noFill/>
            <a:miter lim="800000"/>
            <a:headEnd/>
            <a:tailEnd/>
          </a:ln>
        </p:spPr>
        <p:txBody>
          <a:bodyPr>
            <a:spAutoFit/>
          </a:bodyPr>
          <a:lstStyle/>
          <a:p>
            <a:r>
              <a:rPr lang="fr-FR" sz="1400" b="1"/>
              <a:t>La pente de la relation entre D2H et la biomasse diminue  avec l’âge pour les compartiments du houppier et augmente pour le tronc</a:t>
            </a:r>
          </a:p>
        </p:txBody>
      </p:sp>
      <p:pic>
        <p:nvPicPr>
          <p:cNvPr id="15366" name="Picture 6" descr="Iznogoud_partenaires"/>
          <p:cNvPicPr>
            <a:picLocks noChangeAspect="1" noChangeArrowheads="1"/>
          </p:cNvPicPr>
          <p:nvPr/>
        </p:nvPicPr>
        <p:blipFill>
          <a:blip r:embed="rId4" cstate="print"/>
          <a:srcRect/>
          <a:stretch>
            <a:fillRect/>
          </a:stretch>
        </p:blipFill>
        <p:spPr bwMode="auto">
          <a:xfrm>
            <a:off x="6715125" y="3417888"/>
            <a:ext cx="1571625" cy="1157287"/>
          </a:xfrm>
          <a:prstGeom prst="rect">
            <a:avLst/>
          </a:prstGeom>
          <a:noFill/>
          <a:ln w="9525">
            <a:noFill/>
            <a:miter lim="800000"/>
            <a:headEnd/>
            <a:tailEnd/>
          </a:ln>
        </p:spPr>
      </p:pic>
      <p:sp>
        <p:nvSpPr>
          <p:cNvPr id="15" name="Bulle ronde 14"/>
          <p:cNvSpPr/>
          <p:nvPr/>
        </p:nvSpPr>
        <p:spPr>
          <a:xfrm>
            <a:off x="7786688" y="2632075"/>
            <a:ext cx="1285875"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Bingo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5"/>
          <p:cNvSpPr>
            <a:spLocks noGrp="1"/>
          </p:cNvSpPr>
          <p:nvPr>
            <p:ph type="title"/>
          </p:nvPr>
        </p:nvSpPr>
        <p:spPr>
          <a:xfrm>
            <a:off x="468313" y="874713"/>
            <a:ext cx="7632700" cy="609600"/>
          </a:xfrm>
        </p:spPr>
        <p:txBody>
          <a:bodyPr/>
          <a:lstStyle/>
          <a:p>
            <a:r>
              <a:rPr lang="fr-FR" smtClean="0"/>
              <a:t>Résultats pour le Hêtre, Biomasse </a:t>
            </a:r>
          </a:p>
        </p:txBody>
      </p:sp>
      <p:sp>
        <p:nvSpPr>
          <p:cNvPr id="16387" name="ZoneTexte 57"/>
          <p:cNvSpPr txBox="1">
            <a:spLocks noChangeArrowheads="1"/>
          </p:cNvSpPr>
          <p:nvPr/>
        </p:nvSpPr>
        <p:spPr bwMode="auto">
          <a:xfrm>
            <a:off x="785813" y="1433513"/>
            <a:ext cx="8072437" cy="339725"/>
          </a:xfrm>
          <a:prstGeom prst="rect">
            <a:avLst/>
          </a:prstGeom>
          <a:noFill/>
          <a:ln w="9525">
            <a:noFill/>
            <a:miter lim="800000"/>
            <a:headEnd/>
            <a:tailEnd/>
          </a:ln>
        </p:spPr>
        <p:txBody>
          <a:bodyPr>
            <a:spAutoFit/>
          </a:bodyPr>
          <a:lstStyle/>
          <a:p>
            <a:r>
              <a:rPr lang="fr-FR" sz="1600" b="1"/>
              <a:t>Quelles explications biologiques?</a:t>
            </a:r>
          </a:p>
        </p:txBody>
      </p:sp>
      <p:pic>
        <p:nvPicPr>
          <p:cNvPr id="16388" name="Picture 2"/>
          <p:cNvPicPr>
            <a:picLocks noChangeAspect="1" noChangeArrowheads="1"/>
          </p:cNvPicPr>
          <p:nvPr/>
        </p:nvPicPr>
        <p:blipFill>
          <a:blip r:embed="rId3" cstate="print"/>
          <a:srcRect/>
          <a:stretch>
            <a:fillRect/>
          </a:stretch>
        </p:blipFill>
        <p:spPr bwMode="auto">
          <a:xfrm>
            <a:off x="409575" y="2182813"/>
            <a:ext cx="8734425" cy="2695575"/>
          </a:xfrm>
          <a:prstGeom prst="rect">
            <a:avLst/>
          </a:prstGeom>
          <a:noFill/>
          <a:ln w="9525">
            <a:noFill/>
            <a:miter lim="800000"/>
            <a:headEnd/>
            <a:tailEnd/>
          </a:ln>
        </p:spPr>
      </p:pic>
      <p:sp>
        <p:nvSpPr>
          <p:cNvPr id="16389" name="Text Box 5"/>
          <p:cNvSpPr txBox="1">
            <a:spLocks noChangeArrowheads="1"/>
          </p:cNvSpPr>
          <p:nvPr/>
        </p:nvSpPr>
        <p:spPr bwMode="auto">
          <a:xfrm>
            <a:off x="2857500" y="1857375"/>
            <a:ext cx="3313113" cy="338138"/>
          </a:xfrm>
          <a:prstGeom prst="rect">
            <a:avLst/>
          </a:prstGeom>
          <a:noFill/>
          <a:ln w="9525">
            <a:noFill/>
            <a:miter lim="800000"/>
            <a:headEnd/>
            <a:tailEnd/>
          </a:ln>
        </p:spPr>
        <p:txBody>
          <a:bodyPr>
            <a:spAutoFit/>
          </a:bodyPr>
          <a:lstStyle/>
          <a:p>
            <a:pPr>
              <a:spcBef>
                <a:spcPct val="50000"/>
              </a:spcBef>
            </a:pPr>
            <a:r>
              <a:rPr lang="fr-FR" sz="1600" b="1">
                <a:latin typeface="Arial Narrow" pitchFamily="34" charset="0"/>
              </a:rPr>
              <a:t>b = Form (= Volume / d²h) * b’</a:t>
            </a:r>
          </a:p>
        </p:txBody>
      </p:sp>
      <p:sp>
        <p:nvSpPr>
          <p:cNvPr id="16390" name="ZoneTexte 8"/>
          <p:cNvSpPr txBox="1">
            <a:spLocks noChangeArrowheads="1"/>
          </p:cNvSpPr>
          <p:nvPr/>
        </p:nvSpPr>
        <p:spPr bwMode="auto">
          <a:xfrm>
            <a:off x="71438" y="1897063"/>
            <a:ext cx="1209675" cy="307975"/>
          </a:xfrm>
          <a:prstGeom prst="rect">
            <a:avLst/>
          </a:prstGeom>
          <a:noFill/>
          <a:ln w="9525">
            <a:noFill/>
            <a:miter lim="800000"/>
            <a:headEnd/>
            <a:tailEnd/>
          </a:ln>
        </p:spPr>
        <p:txBody>
          <a:bodyPr wrap="none">
            <a:spAutoFit/>
          </a:bodyPr>
          <a:lstStyle/>
          <a:p>
            <a:r>
              <a:rPr lang="fr-FR" sz="1400" b="1"/>
              <a:t>Bois du tronc</a:t>
            </a:r>
          </a:p>
        </p:txBody>
      </p:sp>
      <p:sp>
        <p:nvSpPr>
          <p:cNvPr id="16391" name="Oval 8"/>
          <p:cNvSpPr>
            <a:spLocks noChangeArrowheads="1"/>
          </p:cNvSpPr>
          <p:nvPr/>
        </p:nvSpPr>
        <p:spPr bwMode="auto">
          <a:xfrm rot="-404396">
            <a:off x="4905375" y="2638425"/>
            <a:ext cx="2160588" cy="560388"/>
          </a:xfrm>
          <a:prstGeom prst="ellipse">
            <a:avLst/>
          </a:prstGeom>
          <a:noFill/>
          <a:ln w="19050">
            <a:solidFill>
              <a:srgbClr val="FF0000"/>
            </a:solidFill>
            <a:round/>
            <a:headEnd/>
            <a:tailEnd/>
          </a:ln>
        </p:spPr>
        <p:txBody>
          <a:bodyPr wrap="none" anchor="ctr"/>
          <a:lstStyle/>
          <a:p>
            <a:endParaRPr lang="fr-FR" sz="1800"/>
          </a:p>
        </p:txBody>
      </p:sp>
      <p:sp>
        <p:nvSpPr>
          <p:cNvPr id="16392" name="Text Box 10"/>
          <p:cNvSpPr txBox="1">
            <a:spLocks noChangeArrowheads="1"/>
          </p:cNvSpPr>
          <p:nvPr/>
        </p:nvSpPr>
        <p:spPr bwMode="auto">
          <a:xfrm>
            <a:off x="7092950" y="1714500"/>
            <a:ext cx="2051050" cy="615950"/>
          </a:xfrm>
          <a:prstGeom prst="rect">
            <a:avLst/>
          </a:prstGeom>
          <a:noFill/>
          <a:ln w="9525">
            <a:noFill/>
            <a:miter lim="800000"/>
            <a:headEnd/>
            <a:tailEnd/>
          </a:ln>
        </p:spPr>
        <p:txBody>
          <a:bodyPr>
            <a:spAutoFit/>
          </a:bodyPr>
          <a:lstStyle/>
          <a:p>
            <a:pPr>
              <a:spcBef>
                <a:spcPct val="50000"/>
              </a:spcBef>
            </a:pPr>
            <a:r>
              <a:rPr lang="en-US" sz="1800" b="1">
                <a:solidFill>
                  <a:srgbClr val="FF0000"/>
                </a:solidFill>
                <a:latin typeface="Arial Narrow" pitchFamily="34" charset="0"/>
              </a:rPr>
              <a:t>Av: 554 kg/m3 </a:t>
            </a:r>
            <a:r>
              <a:rPr lang="en-US" sz="1800" b="1">
                <a:solidFill>
                  <a:srgbClr val="FF0000"/>
                </a:solidFill>
                <a:latin typeface="Arial Narrow" pitchFamily="34" charset="0"/>
                <a:sym typeface="Wingdings" pitchFamily="2" charset="2"/>
              </a:rPr>
              <a:t> </a:t>
            </a:r>
            <a:r>
              <a:rPr lang="en-US" sz="1600" b="1">
                <a:solidFill>
                  <a:srgbClr val="FF0000"/>
                </a:solidFill>
                <a:latin typeface="Arial Narrow" pitchFamily="34" charset="0"/>
                <a:sym typeface="Wingdings" pitchFamily="2" charset="2"/>
              </a:rPr>
              <a:t>b’=wood density</a:t>
            </a:r>
            <a:endParaRPr lang="en-US" sz="1600" b="1">
              <a:solidFill>
                <a:srgbClr val="FF0000"/>
              </a:solidFill>
              <a:latin typeface="Arial Narrow" pitchFamily="34" charset="0"/>
            </a:endParaRPr>
          </a:p>
        </p:txBody>
      </p:sp>
      <p:sp>
        <p:nvSpPr>
          <p:cNvPr id="16393" name="Text Box 11"/>
          <p:cNvSpPr txBox="1">
            <a:spLocks noChangeArrowheads="1"/>
          </p:cNvSpPr>
          <p:nvPr/>
        </p:nvSpPr>
        <p:spPr bwMode="auto">
          <a:xfrm>
            <a:off x="5191125" y="3359150"/>
            <a:ext cx="2309813" cy="646113"/>
          </a:xfrm>
          <a:prstGeom prst="rect">
            <a:avLst/>
          </a:prstGeom>
          <a:solidFill>
            <a:schemeClr val="bg1"/>
          </a:solidFill>
          <a:ln w="9525">
            <a:noFill/>
            <a:miter lim="800000"/>
            <a:headEnd/>
            <a:tailEnd/>
          </a:ln>
        </p:spPr>
        <p:txBody>
          <a:bodyPr>
            <a:spAutoFit/>
          </a:bodyPr>
          <a:lstStyle/>
          <a:p>
            <a:pPr algn="ctr">
              <a:spcBef>
                <a:spcPct val="50000"/>
              </a:spcBef>
            </a:pPr>
            <a:r>
              <a:rPr lang="en-US" sz="1800" b="1">
                <a:solidFill>
                  <a:srgbClr val="7030A0"/>
                </a:solidFill>
                <a:latin typeface="Arial Narrow" pitchFamily="34" charset="0"/>
              </a:rPr>
              <a:t>Residual variability = growth conditions</a:t>
            </a:r>
          </a:p>
        </p:txBody>
      </p:sp>
      <p:sp>
        <p:nvSpPr>
          <p:cNvPr id="16394" name="Line 12"/>
          <p:cNvSpPr>
            <a:spLocks noChangeShapeType="1"/>
          </p:cNvSpPr>
          <p:nvPr/>
        </p:nvSpPr>
        <p:spPr bwMode="auto">
          <a:xfrm flipH="1">
            <a:off x="5472113" y="2728913"/>
            <a:ext cx="11112" cy="498475"/>
          </a:xfrm>
          <a:prstGeom prst="line">
            <a:avLst/>
          </a:prstGeom>
          <a:noFill/>
          <a:ln w="19050">
            <a:solidFill>
              <a:srgbClr val="7030A0"/>
            </a:solidFill>
            <a:round/>
            <a:headEnd type="stealth" w="lg" len="lg"/>
            <a:tailEnd type="stealth" w="lg" len="lg"/>
          </a:ln>
        </p:spPr>
        <p:txBody>
          <a:bodyPr/>
          <a:lstStyle/>
          <a:p>
            <a:endParaRPr lang="fr-FR"/>
          </a:p>
        </p:txBody>
      </p:sp>
      <p:sp>
        <p:nvSpPr>
          <p:cNvPr id="16395" name="ZoneTexte 13"/>
          <p:cNvSpPr txBox="1">
            <a:spLocks noChangeArrowheads="1"/>
          </p:cNvSpPr>
          <p:nvPr/>
        </p:nvSpPr>
        <p:spPr bwMode="auto">
          <a:xfrm>
            <a:off x="1357313" y="4868863"/>
            <a:ext cx="6383337" cy="646112"/>
          </a:xfrm>
          <a:prstGeom prst="rect">
            <a:avLst/>
          </a:prstGeom>
          <a:noFill/>
          <a:ln w="9525">
            <a:noFill/>
            <a:miter lim="800000"/>
            <a:headEnd/>
            <a:tailEnd/>
          </a:ln>
        </p:spPr>
        <p:txBody>
          <a:bodyPr>
            <a:spAutoFit/>
          </a:bodyPr>
          <a:lstStyle/>
          <a:p>
            <a:r>
              <a:rPr lang="fr-FR" sz="1800"/>
              <a:t>Variations de b dans les jeunes stades= principalement du à des changements de forme (conique à cylindrique)</a:t>
            </a:r>
          </a:p>
        </p:txBody>
      </p:sp>
      <p:sp>
        <p:nvSpPr>
          <p:cNvPr id="16396" name="ZoneTexte 14"/>
          <p:cNvSpPr txBox="1">
            <a:spLocks noChangeArrowheads="1"/>
          </p:cNvSpPr>
          <p:nvPr/>
        </p:nvSpPr>
        <p:spPr bwMode="auto">
          <a:xfrm>
            <a:off x="1357313" y="5583238"/>
            <a:ext cx="6383337" cy="646112"/>
          </a:xfrm>
          <a:prstGeom prst="rect">
            <a:avLst/>
          </a:prstGeom>
          <a:noFill/>
          <a:ln w="9525">
            <a:noFill/>
            <a:miter lim="800000"/>
            <a:headEnd/>
            <a:tailEnd/>
          </a:ln>
        </p:spPr>
        <p:txBody>
          <a:bodyPr>
            <a:spAutoFit/>
          </a:bodyPr>
          <a:lstStyle/>
          <a:p>
            <a:r>
              <a:rPr lang="fr-FR" sz="1800"/>
              <a:t>Variations de b dans les stades âgés= principalement du à des changements de densité (augmentation régulière et significative)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5"/>
          <p:cNvSpPr>
            <a:spLocks noGrp="1"/>
          </p:cNvSpPr>
          <p:nvPr>
            <p:ph type="title"/>
          </p:nvPr>
        </p:nvSpPr>
        <p:spPr>
          <a:xfrm>
            <a:off x="468313" y="874713"/>
            <a:ext cx="7632700" cy="609600"/>
          </a:xfrm>
        </p:spPr>
        <p:txBody>
          <a:bodyPr/>
          <a:lstStyle/>
          <a:p>
            <a:r>
              <a:rPr lang="fr-FR" smtClean="0"/>
              <a:t>Résultats pour le Hêtre, Biomasse </a:t>
            </a:r>
          </a:p>
        </p:txBody>
      </p:sp>
      <p:sp>
        <p:nvSpPr>
          <p:cNvPr id="17411" name="ZoneTexte 57"/>
          <p:cNvSpPr txBox="1">
            <a:spLocks noChangeArrowheads="1"/>
          </p:cNvSpPr>
          <p:nvPr/>
        </p:nvSpPr>
        <p:spPr bwMode="auto">
          <a:xfrm>
            <a:off x="785813" y="1484313"/>
            <a:ext cx="8072437" cy="339725"/>
          </a:xfrm>
          <a:prstGeom prst="rect">
            <a:avLst/>
          </a:prstGeom>
          <a:noFill/>
          <a:ln w="9525">
            <a:noFill/>
            <a:miter lim="800000"/>
            <a:headEnd/>
            <a:tailEnd/>
          </a:ln>
        </p:spPr>
        <p:txBody>
          <a:bodyPr>
            <a:spAutoFit/>
          </a:bodyPr>
          <a:lstStyle/>
          <a:p>
            <a:r>
              <a:rPr lang="fr-FR" sz="1600" b="1"/>
              <a:t>Quelles explications biologiques?</a:t>
            </a:r>
          </a:p>
        </p:txBody>
      </p:sp>
      <p:grpSp>
        <p:nvGrpSpPr>
          <p:cNvPr id="17412" name="Groupe 10"/>
          <p:cNvGrpSpPr>
            <a:grpSpLocks/>
          </p:cNvGrpSpPr>
          <p:nvPr/>
        </p:nvGrpSpPr>
        <p:grpSpPr bwMode="auto">
          <a:xfrm>
            <a:off x="1143000" y="3357563"/>
            <a:ext cx="6858000" cy="2000250"/>
            <a:chOff x="0" y="-66676"/>
            <a:chExt cx="9180513" cy="3424238"/>
          </a:xfrm>
        </p:grpSpPr>
        <p:pic>
          <p:nvPicPr>
            <p:cNvPr id="17418" name="Picture 4"/>
            <p:cNvPicPr>
              <a:picLocks noChangeAspect="1" noChangeArrowheads="1"/>
            </p:cNvPicPr>
            <p:nvPr/>
          </p:nvPicPr>
          <p:blipFill>
            <a:blip r:embed="rId3" cstate="print"/>
            <a:srcRect l="7683" t="42458" r="51276" b="13104"/>
            <a:stretch>
              <a:fillRect/>
            </a:stretch>
          </p:blipFill>
          <p:spPr bwMode="auto">
            <a:xfrm>
              <a:off x="0" y="0"/>
              <a:ext cx="4679950" cy="3167063"/>
            </a:xfrm>
            <a:prstGeom prst="rect">
              <a:avLst/>
            </a:prstGeom>
            <a:noFill/>
            <a:ln w="9525">
              <a:noFill/>
              <a:miter lim="800000"/>
              <a:headEnd/>
              <a:tailEnd/>
            </a:ln>
          </p:spPr>
        </p:pic>
        <p:pic>
          <p:nvPicPr>
            <p:cNvPr id="17419" name="Picture 5"/>
            <p:cNvPicPr>
              <a:picLocks noChangeAspect="1" noChangeArrowheads="1"/>
            </p:cNvPicPr>
            <p:nvPr/>
          </p:nvPicPr>
          <p:blipFill>
            <a:blip r:embed="rId3" cstate="print"/>
            <a:srcRect l="49609" t="42458" r="9050" b="8395"/>
            <a:stretch>
              <a:fillRect/>
            </a:stretch>
          </p:blipFill>
          <p:spPr bwMode="auto">
            <a:xfrm>
              <a:off x="4572000" y="-66676"/>
              <a:ext cx="4608513" cy="3424238"/>
            </a:xfrm>
            <a:prstGeom prst="rect">
              <a:avLst/>
            </a:prstGeom>
            <a:noFill/>
            <a:ln w="9525">
              <a:noFill/>
              <a:miter lim="800000"/>
              <a:headEnd/>
              <a:tailEnd/>
            </a:ln>
          </p:spPr>
        </p:pic>
      </p:grpSp>
      <p:sp>
        <p:nvSpPr>
          <p:cNvPr id="17413" name="ZoneTexte 8"/>
          <p:cNvSpPr txBox="1">
            <a:spLocks noChangeArrowheads="1"/>
          </p:cNvSpPr>
          <p:nvPr/>
        </p:nvSpPr>
        <p:spPr bwMode="auto">
          <a:xfrm>
            <a:off x="71438" y="1897063"/>
            <a:ext cx="2376487" cy="307975"/>
          </a:xfrm>
          <a:prstGeom prst="rect">
            <a:avLst/>
          </a:prstGeom>
          <a:noFill/>
          <a:ln w="9525">
            <a:noFill/>
            <a:miter lim="800000"/>
            <a:headEnd/>
            <a:tailEnd/>
          </a:ln>
        </p:spPr>
        <p:txBody>
          <a:bodyPr wrap="none">
            <a:spAutoFit/>
          </a:bodyPr>
          <a:lstStyle/>
          <a:p>
            <a:r>
              <a:rPr lang="fr-FR" sz="1400" b="1"/>
              <a:t>Compartiments du houppier</a:t>
            </a:r>
          </a:p>
        </p:txBody>
      </p:sp>
      <p:sp>
        <p:nvSpPr>
          <p:cNvPr id="17414" name="Rectangle 7"/>
          <p:cNvSpPr>
            <a:spLocks noChangeArrowheads="1"/>
          </p:cNvSpPr>
          <p:nvPr/>
        </p:nvSpPr>
        <p:spPr bwMode="auto">
          <a:xfrm>
            <a:off x="285750" y="2357438"/>
            <a:ext cx="6715125" cy="923925"/>
          </a:xfrm>
          <a:prstGeom prst="rect">
            <a:avLst/>
          </a:prstGeom>
          <a:noFill/>
          <a:ln w="9525">
            <a:noFill/>
            <a:miter lim="800000"/>
            <a:headEnd/>
            <a:tailEnd/>
          </a:ln>
        </p:spPr>
        <p:txBody>
          <a:bodyPr>
            <a:spAutoFit/>
          </a:bodyPr>
          <a:lstStyle/>
          <a:p>
            <a:r>
              <a:rPr lang="fr-FR" sz="1800"/>
              <a:t>1- Décroissance du ratio Surface de feuilles/surface d’aubier avec la hauteur des arbres, valable pour beaucoup d’essences résineusesou feuillues (McDowell et al. 2002).</a:t>
            </a:r>
          </a:p>
        </p:txBody>
      </p:sp>
      <p:sp>
        <p:nvSpPr>
          <p:cNvPr id="17415" name="Rectangle 11"/>
          <p:cNvSpPr>
            <a:spLocks noChangeArrowheads="1"/>
          </p:cNvSpPr>
          <p:nvPr/>
        </p:nvSpPr>
        <p:spPr bwMode="auto">
          <a:xfrm>
            <a:off x="285750" y="5456238"/>
            <a:ext cx="6572250" cy="646112"/>
          </a:xfrm>
          <a:prstGeom prst="rect">
            <a:avLst/>
          </a:prstGeom>
          <a:noFill/>
          <a:ln w="9525">
            <a:noFill/>
            <a:miter lim="800000"/>
            <a:headEnd/>
            <a:tailEnd/>
          </a:ln>
        </p:spPr>
        <p:txBody>
          <a:bodyPr>
            <a:spAutoFit/>
          </a:bodyPr>
          <a:lstStyle/>
          <a:p>
            <a:r>
              <a:rPr lang="fr-FR" sz="1800"/>
              <a:t>2- Les incréments de  la largeur d’aubier sont inférieurs à l’accroissement en diamètre (Gebauer et al. 2008).</a:t>
            </a:r>
          </a:p>
        </p:txBody>
      </p:sp>
      <p:sp>
        <p:nvSpPr>
          <p:cNvPr id="17416" name="Rectangle 12"/>
          <p:cNvSpPr>
            <a:spLocks noChangeArrowheads="1"/>
          </p:cNvSpPr>
          <p:nvPr/>
        </p:nvSpPr>
        <p:spPr bwMode="auto">
          <a:xfrm>
            <a:off x="285750" y="6143625"/>
            <a:ext cx="6357938" cy="369888"/>
          </a:xfrm>
          <a:prstGeom prst="rect">
            <a:avLst/>
          </a:prstGeom>
          <a:noFill/>
          <a:ln w="9525">
            <a:noFill/>
            <a:miter lim="800000"/>
            <a:headEnd/>
            <a:tailEnd/>
          </a:ln>
        </p:spPr>
        <p:txBody>
          <a:bodyPr>
            <a:spAutoFit/>
          </a:bodyPr>
          <a:lstStyle/>
          <a:p>
            <a:r>
              <a:rPr lang="fr-FR" sz="1800"/>
              <a:t>3- la vulnérabilité du xylème à l’embolisation augmente avec l’âge</a:t>
            </a:r>
          </a:p>
        </p:txBody>
      </p:sp>
      <p:sp>
        <p:nvSpPr>
          <p:cNvPr id="32" name="Accolade fermante 31"/>
          <p:cNvSpPr/>
          <p:nvPr/>
        </p:nvSpPr>
        <p:spPr>
          <a:xfrm>
            <a:off x="7929563" y="2428875"/>
            <a:ext cx="500062" cy="407193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5"/>
          <p:cNvSpPr>
            <a:spLocks noGrp="1"/>
          </p:cNvSpPr>
          <p:nvPr>
            <p:ph type="title"/>
          </p:nvPr>
        </p:nvSpPr>
        <p:spPr>
          <a:xfrm>
            <a:off x="468313" y="874713"/>
            <a:ext cx="7632700" cy="609600"/>
          </a:xfrm>
        </p:spPr>
        <p:txBody>
          <a:bodyPr/>
          <a:lstStyle/>
          <a:p>
            <a:r>
              <a:rPr lang="fr-FR" smtClean="0"/>
              <a:t>Résultats pour le Hêtre, Biomasse </a:t>
            </a:r>
          </a:p>
        </p:txBody>
      </p:sp>
      <p:sp>
        <p:nvSpPr>
          <p:cNvPr id="18435" name="ZoneTexte 57"/>
          <p:cNvSpPr txBox="1">
            <a:spLocks noChangeArrowheads="1"/>
          </p:cNvSpPr>
          <p:nvPr/>
        </p:nvSpPr>
        <p:spPr bwMode="auto">
          <a:xfrm>
            <a:off x="250825" y="1436688"/>
            <a:ext cx="9290050" cy="584200"/>
          </a:xfrm>
          <a:prstGeom prst="rect">
            <a:avLst/>
          </a:prstGeom>
          <a:noFill/>
          <a:ln w="9525">
            <a:noFill/>
            <a:miter lim="800000"/>
            <a:headEnd/>
            <a:tailEnd/>
          </a:ln>
        </p:spPr>
        <p:txBody>
          <a:bodyPr>
            <a:spAutoFit/>
          </a:bodyPr>
          <a:lstStyle/>
          <a:p>
            <a:r>
              <a:rPr lang="fr-FR" sz="1600" b="1"/>
              <a:t>Fertilisés versus non fertilisés (116 arbres)? (une fois que le diamètre, la hauteur et l’âge sont pris en compte)</a:t>
            </a:r>
          </a:p>
        </p:txBody>
      </p:sp>
      <p:pic>
        <p:nvPicPr>
          <p:cNvPr id="18436" name="Picture 595"/>
          <p:cNvPicPr>
            <a:picLocks noChangeAspect="1" noChangeArrowheads="1"/>
          </p:cNvPicPr>
          <p:nvPr/>
        </p:nvPicPr>
        <p:blipFill>
          <a:blip r:embed="rId3" cstate="print"/>
          <a:srcRect/>
          <a:stretch>
            <a:fillRect/>
          </a:stretch>
        </p:blipFill>
        <p:spPr bwMode="auto">
          <a:xfrm>
            <a:off x="47625" y="2060575"/>
            <a:ext cx="10888663" cy="3697288"/>
          </a:xfrm>
          <a:prstGeom prst="rect">
            <a:avLst/>
          </a:prstGeom>
          <a:noFill/>
          <a:ln w="9525">
            <a:noFill/>
            <a:miter lim="800000"/>
            <a:headEnd/>
            <a:tailEnd/>
          </a:ln>
        </p:spPr>
      </p:pic>
      <p:sp>
        <p:nvSpPr>
          <p:cNvPr id="14" name="Rectangle à coins arrondis 13"/>
          <p:cNvSpPr/>
          <p:nvPr/>
        </p:nvSpPr>
        <p:spPr>
          <a:xfrm>
            <a:off x="1476375" y="4829175"/>
            <a:ext cx="1800225" cy="144463"/>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5" name="Rectangle à coins arrondis 14"/>
          <p:cNvSpPr/>
          <p:nvPr/>
        </p:nvSpPr>
        <p:spPr>
          <a:xfrm>
            <a:off x="4284663" y="4829175"/>
            <a:ext cx="1008062" cy="144463"/>
          </a:xfrm>
          <a:prstGeom prst="roundRect">
            <a:avLst/>
          </a:prstGeom>
          <a:solidFill>
            <a:srgbClr val="FF99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6" name="Rectangle à coins arrondis 15"/>
          <p:cNvSpPr/>
          <p:nvPr/>
        </p:nvSpPr>
        <p:spPr>
          <a:xfrm>
            <a:off x="3348038" y="4829175"/>
            <a:ext cx="863600" cy="144463"/>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7" name="Rectangle à coins arrondis 16"/>
          <p:cNvSpPr/>
          <p:nvPr/>
        </p:nvSpPr>
        <p:spPr>
          <a:xfrm>
            <a:off x="5724525" y="4829175"/>
            <a:ext cx="1439863" cy="144463"/>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8" name="Rectangle à coins arrondis 17"/>
          <p:cNvSpPr/>
          <p:nvPr/>
        </p:nvSpPr>
        <p:spPr>
          <a:xfrm>
            <a:off x="7667625" y="4829175"/>
            <a:ext cx="1441450" cy="144463"/>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8442" name="Rectangle 20"/>
          <p:cNvSpPr>
            <a:spLocks noChangeArrowheads="1"/>
          </p:cNvSpPr>
          <p:nvPr/>
        </p:nvSpPr>
        <p:spPr bwMode="auto">
          <a:xfrm>
            <a:off x="395288" y="5549900"/>
            <a:ext cx="8643937" cy="831850"/>
          </a:xfrm>
          <a:prstGeom prst="rect">
            <a:avLst/>
          </a:prstGeom>
          <a:noFill/>
          <a:ln w="9525">
            <a:noFill/>
            <a:miter lim="800000"/>
            <a:headEnd/>
            <a:tailEnd/>
          </a:ln>
        </p:spPr>
        <p:txBody>
          <a:bodyPr>
            <a:spAutoFit/>
          </a:bodyPr>
          <a:lstStyle/>
          <a:p>
            <a:r>
              <a:rPr lang="fr-FR" sz="1600" dirty="0"/>
              <a:t>Les modèles sont (i) performants et non biaisés pour la biomasse totale aérienne (stocks de carbone); (ii) biaisés pour les autres compartiments lorsqu’ils sont transposés à des peuplements fertilisés mais amplitude du biais raisonnable (&lt;9%) sauf pour l’écorce (effet génétique?)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5"/>
          <p:cNvSpPr>
            <a:spLocks noGrp="1"/>
          </p:cNvSpPr>
          <p:nvPr>
            <p:ph type="title"/>
          </p:nvPr>
        </p:nvSpPr>
        <p:spPr>
          <a:xfrm>
            <a:off x="468313" y="874713"/>
            <a:ext cx="7632700" cy="609600"/>
          </a:xfrm>
        </p:spPr>
        <p:txBody>
          <a:bodyPr/>
          <a:lstStyle/>
          <a:p>
            <a:r>
              <a:rPr lang="fr-FR" smtClean="0"/>
              <a:t>Résultats pour le Hêtre, Minéralomasse </a:t>
            </a:r>
          </a:p>
        </p:txBody>
      </p:sp>
      <p:pic>
        <p:nvPicPr>
          <p:cNvPr id="19459" name="Picture 2"/>
          <p:cNvPicPr>
            <a:picLocks noChangeAspect="1" noChangeArrowheads="1"/>
          </p:cNvPicPr>
          <p:nvPr/>
        </p:nvPicPr>
        <p:blipFill>
          <a:blip r:embed="rId3" cstate="print"/>
          <a:srcRect l="4736" t="9140" r="46698" b="2725"/>
          <a:stretch>
            <a:fillRect/>
          </a:stretch>
        </p:blipFill>
        <p:spPr bwMode="auto">
          <a:xfrm>
            <a:off x="144463" y="1673225"/>
            <a:ext cx="2284412" cy="2668588"/>
          </a:xfrm>
          <a:prstGeom prst="rect">
            <a:avLst/>
          </a:prstGeom>
          <a:noFill/>
          <a:ln w="9525">
            <a:noFill/>
            <a:miter lim="800000"/>
            <a:headEnd/>
            <a:tailEnd/>
          </a:ln>
        </p:spPr>
      </p:pic>
      <p:sp>
        <p:nvSpPr>
          <p:cNvPr id="19460" name="ZoneTexte 5"/>
          <p:cNvSpPr txBox="1">
            <a:spLocks noChangeArrowheads="1"/>
          </p:cNvSpPr>
          <p:nvPr/>
        </p:nvSpPr>
        <p:spPr bwMode="auto">
          <a:xfrm>
            <a:off x="2627313" y="4686300"/>
            <a:ext cx="6516687" cy="923925"/>
          </a:xfrm>
          <a:prstGeom prst="rect">
            <a:avLst/>
          </a:prstGeom>
          <a:noFill/>
          <a:ln w="9525">
            <a:noFill/>
            <a:miter lim="800000"/>
            <a:headEnd/>
            <a:tailEnd/>
          </a:ln>
        </p:spPr>
        <p:txBody>
          <a:bodyPr>
            <a:spAutoFit/>
          </a:bodyPr>
          <a:lstStyle/>
          <a:p>
            <a:endParaRPr lang="fr-FR" sz="1800">
              <a:latin typeface="Calibri" pitchFamily="34" charset="0"/>
            </a:endParaRPr>
          </a:p>
          <a:p>
            <a:r>
              <a:rPr lang="fr-FR" sz="1800">
                <a:latin typeface="Calibri" pitchFamily="34" charset="0"/>
              </a:rPr>
              <a:t>C</a:t>
            </a:r>
            <a:r>
              <a:rPr lang="fr-FR" sz="1800" baseline="-25000">
                <a:latin typeface="Calibri" pitchFamily="34" charset="0"/>
              </a:rPr>
              <a:t>B+E, espérance</a:t>
            </a:r>
            <a:r>
              <a:rPr lang="fr-FR" sz="1800">
                <a:latin typeface="Calibri" pitchFamily="34" charset="0"/>
              </a:rPr>
              <a:t>   = [a</a:t>
            </a:r>
            <a:r>
              <a:rPr lang="fr-FR" sz="1800" baseline="-25000">
                <a:latin typeface="Calibri" pitchFamily="34" charset="0"/>
              </a:rPr>
              <a:t>B</a:t>
            </a:r>
            <a:r>
              <a:rPr lang="fr-FR" sz="1800">
                <a:latin typeface="Calibri" pitchFamily="34" charset="0"/>
              </a:rPr>
              <a:t> + b</a:t>
            </a:r>
            <a:r>
              <a:rPr lang="fr-FR" sz="1800" baseline="-25000">
                <a:latin typeface="Calibri" pitchFamily="34" charset="0"/>
              </a:rPr>
              <a:t>B</a:t>
            </a:r>
            <a:r>
              <a:rPr lang="fr-FR" sz="1800">
                <a:latin typeface="Calibri" pitchFamily="34" charset="0"/>
              </a:rPr>
              <a:t> × exp(c</a:t>
            </a:r>
            <a:r>
              <a:rPr lang="fr-FR" sz="1800" baseline="-25000">
                <a:latin typeface="Calibri" pitchFamily="34" charset="0"/>
              </a:rPr>
              <a:t>B</a:t>
            </a:r>
            <a:r>
              <a:rPr lang="fr-FR" sz="1800">
                <a:latin typeface="Calibri" pitchFamily="34" charset="0"/>
              </a:rPr>
              <a:t> × D)] × P</a:t>
            </a:r>
            <a:r>
              <a:rPr lang="fr-FR" sz="1800" baseline="-25000">
                <a:latin typeface="Calibri" pitchFamily="34" charset="0"/>
              </a:rPr>
              <a:t>B</a:t>
            </a:r>
            <a:r>
              <a:rPr lang="fr-FR" sz="1800">
                <a:latin typeface="Calibri" pitchFamily="34" charset="0"/>
              </a:rPr>
              <a:t> + a</a:t>
            </a:r>
            <a:r>
              <a:rPr lang="fr-FR" sz="1800" baseline="-25000">
                <a:latin typeface="Calibri" pitchFamily="34" charset="0"/>
              </a:rPr>
              <a:t>E</a:t>
            </a:r>
            <a:r>
              <a:rPr lang="fr-FR" sz="1800">
                <a:latin typeface="Calibri" pitchFamily="34" charset="0"/>
              </a:rPr>
              <a:t> × (1 – P</a:t>
            </a:r>
            <a:r>
              <a:rPr lang="fr-FR" sz="1800" baseline="-25000">
                <a:latin typeface="Calibri" pitchFamily="34" charset="0"/>
              </a:rPr>
              <a:t>B</a:t>
            </a:r>
            <a:r>
              <a:rPr lang="fr-FR" sz="1800">
                <a:latin typeface="Calibri" pitchFamily="34" charset="0"/>
              </a:rPr>
              <a:t>)</a:t>
            </a:r>
          </a:p>
          <a:p>
            <a:r>
              <a:rPr lang="fr-FR" sz="1800">
                <a:latin typeface="Calibri" pitchFamily="34" charset="0"/>
              </a:rPr>
              <a:t>C</a:t>
            </a:r>
            <a:r>
              <a:rPr lang="fr-FR" sz="1800" baseline="-25000">
                <a:latin typeface="Calibri" pitchFamily="34" charset="0"/>
              </a:rPr>
              <a:t>B+E, variance</a:t>
            </a:r>
            <a:r>
              <a:rPr lang="fr-FR" sz="1800">
                <a:latin typeface="Calibri" pitchFamily="34" charset="0"/>
              </a:rPr>
              <a:t>     = s2 × D</a:t>
            </a:r>
            <a:r>
              <a:rPr lang="fr-FR" sz="1800" baseline="30000">
                <a:latin typeface="Calibri" pitchFamily="34" charset="0"/>
              </a:rPr>
              <a:t>2×k</a:t>
            </a:r>
          </a:p>
        </p:txBody>
      </p:sp>
      <p:pic>
        <p:nvPicPr>
          <p:cNvPr id="19461" name="Picture 3"/>
          <p:cNvPicPr>
            <a:picLocks noChangeAspect="1" noChangeArrowheads="1"/>
          </p:cNvPicPr>
          <p:nvPr/>
        </p:nvPicPr>
        <p:blipFill>
          <a:blip r:embed="rId4" cstate="print"/>
          <a:srcRect l="4736" t="6586" r="45876" b="1447"/>
          <a:stretch>
            <a:fillRect/>
          </a:stretch>
        </p:blipFill>
        <p:spPr bwMode="auto">
          <a:xfrm>
            <a:off x="2392363" y="1673225"/>
            <a:ext cx="2322512" cy="2784475"/>
          </a:xfrm>
          <a:prstGeom prst="rect">
            <a:avLst/>
          </a:prstGeom>
          <a:noFill/>
          <a:ln w="9525">
            <a:noFill/>
            <a:miter lim="800000"/>
            <a:headEnd/>
            <a:tailEnd/>
          </a:ln>
        </p:spPr>
      </p:pic>
      <p:pic>
        <p:nvPicPr>
          <p:cNvPr id="19462" name="Picture 7"/>
          <p:cNvPicPr>
            <a:picLocks noChangeAspect="1" noChangeArrowheads="1"/>
          </p:cNvPicPr>
          <p:nvPr/>
        </p:nvPicPr>
        <p:blipFill>
          <a:blip r:embed="rId5" cstate="print"/>
          <a:srcRect l="4736" t="11694" r="45052" b="6557"/>
          <a:stretch>
            <a:fillRect/>
          </a:stretch>
        </p:blipFill>
        <p:spPr bwMode="auto">
          <a:xfrm>
            <a:off x="539750" y="4538663"/>
            <a:ext cx="1550988" cy="1627187"/>
          </a:xfrm>
          <a:prstGeom prst="rect">
            <a:avLst/>
          </a:prstGeom>
          <a:noFill/>
          <a:ln w="9525">
            <a:noFill/>
            <a:miter lim="800000"/>
            <a:headEnd/>
            <a:tailEnd/>
          </a:ln>
        </p:spPr>
      </p:pic>
      <p:pic>
        <p:nvPicPr>
          <p:cNvPr id="19463" name="Picture 4"/>
          <p:cNvPicPr>
            <a:picLocks noChangeAspect="1" noChangeArrowheads="1"/>
          </p:cNvPicPr>
          <p:nvPr/>
        </p:nvPicPr>
        <p:blipFill>
          <a:blip r:embed="rId6" cstate="print"/>
          <a:srcRect l="623" t="6586" r="44229" b="1447"/>
          <a:stretch>
            <a:fillRect/>
          </a:stretch>
        </p:blipFill>
        <p:spPr bwMode="auto">
          <a:xfrm>
            <a:off x="4787900" y="1628775"/>
            <a:ext cx="3024188" cy="3248025"/>
          </a:xfrm>
          <a:prstGeom prst="rect">
            <a:avLst/>
          </a:prstGeom>
          <a:noFill/>
          <a:ln w="9525">
            <a:noFill/>
            <a:miter lim="800000"/>
            <a:headEnd/>
            <a:tailEnd/>
          </a:ln>
        </p:spPr>
      </p:pic>
      <p:sp>
        <p:nvSpPr>
          <p:cNvPr id="19464" name="Rectangle 20"/>
          <p:cNvSpPr>
            <a:spLocks noChangeArrowheads="1"/>
          </p:cNvSpPr>
          <p:nvPr/>
        </p:nvSpPr>
        <p:spPr bwMode="auto">
          <a:xfrm>
            <a:off x="3132138" y="5653088"/>
            <a:ext cx="6011862" cy="923925"/>
          </a:xfrm>
          <a:prstGeom prst="rect">
            <a:avLst/>
          </a:prstGeom>
          <a:noFill/>
          <a:ln w="9525">
            <a:noFill/>
            <a:miter lim="800000"/>
            <a:headEnd/>
            <a:tailEnd/>
          </a:ln>
        </p:spPr>
        <p:txBody>
          <a:bodyPr>
            <a:spAutoFit/>
          </a:bodyPr>
          <a:lstStyle/>
          <a:p>
            <a:r>
              <a:rPr lang="fr-FR" sz="1800"/>
              <a:t>Un modèle unique pour tous les éléments minéraux, mais avec un paramétrage différent – Existence d’un effet site mais données non suffisantes pour bien expliciter les mécanismes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5"/>
          <p:cNvSpPr>
            <a:spLocks noGrp="1"/>
          </p:cNvSpPr>
          <p:nvPr>
            <p:ph type="title"/>
          </p:nvPr>
        </p:nvSpPr>
        <p:spPr>
          <a:xfrm>
            <a:off x="468313" y="947738"/>
            <a:ext cx="8424862" cy="609600"/>
          </a:xfrm>
        </p:spPr>
        <p:txBody>
          <a:bodyPr/>
          <a:lstStyle/>
          <a:p>
            <a:r>
              <a:rPr lang="fr-FR" smtClean="0"/>
              <a:t>Résultats pour le Hêtre, Effet sol ? </a:t>
            </a:r>
          </a:p>
        </p:txBody>
      </p:sp>
      <p:pic>
        <p:nvPicPr>
          <p:cNvPr id="20483" name="Picture 18"/>
          <p:cNvPicPr>
            <a:picLocks noChangeAspect="1" noChangeArrowheads="1"/>
          </p:cNvPicPr>
          <p:nvPr/>
        </p:nvPicPr>
        <p:blipFill>
          <a:blip r:embed="rId3" cstate="print"/>
          <a:srcRect/>
          <a:stretch>
            <a:fillRect/>
          </a:stretch>
        </p:blipFill>
        <p:spPr bwMode="auto">
          <a:xfrm>
            <a:off x="5508625" y="1773238"/>
            <a:ext cx="3303588" cy="4672012"/>
          </a:xfrm>
          <a:prstGeom prst="rect">
            <a:avLst/>
          </a:prstGeom>
          <a:noFill/>
          <a:ln w="9525">
            <a:noFill/>
            <a:miter lim="800000"/>
            <a:headEnd/>
            <a:tailEnd/>
          </a:ln>
        </p:spPr>
      </p:pic>
      <p:sp>
        <p:nvSpPr>
          <p:cNvPr id="20484" name="Text Box 23"/>
          <p:cNvSpPr txBox="1">
            <a:spLocks noChangeArrowheads="1"/>
          </p:cNvSpPr>
          <p:nvPr/>
        </p:nvSpPr>
        <p:spPr bwMode="auto">
          <a:xfrm>
            <a:off x="323850" y="1700213"/>
            <a:ext cx="4932363" cy="2616200"/>
          </a:xfrm>
          <a:prstGeom prst="rect">
            <a:avLst/>
          </a:prstGeom>
          <a:noFill/>
          <a:ln w="9525">
            <a:noFill/>
            <a:miter lim="800000"/>
            <a:headEnd/>
            <a:tailEnd/>
          </a:ln>
        </p:spPr>
        <p:txBody>
          <a:bodyPr>
            <a:spAutoFit/>
          </a:bodyPr>
          <a:lstStyle/>
          <a:p>
            <a:pPr>
              <a:spcBef>
                <a:spcPct val="50000"/>
              </a:spcBef>
            </a:pPr>
            <a:r>
              <a:rPr lang="fr-FR" sz="2000"/>
              <a:t>Pédoséquence rendosol </a:t>
            </a:r>
            <a:r>
              <a:rPr lang="fr-FR" sz="2000">
                <a:sym typeface="Wingdings" pitchFamily="2" charset="2"/>
              </a:rPr>
              <a:t> alocrisol</a:t>
            </a:r>
            <a:endParaRPr lang="fr-FR" sz="2000"/>
          </a:p>
          <a:p>
            <a:pPr>
              <a:spcBef>
                <a:spcPct val="50000"/>
              </a:spcBef>
            </a:pPr>
            <a:r>
              <a:rPr lang="fr-FR" sz="2000" b="1"/>
              <a:t>Biomasse par compartiments</a:t>
            </a:r>
          </a:p>
          <a:p>
            <a:pPr>
              <a:spcBef>
                <a:spcPct val="50000"/>
              </a:spcBef>
              <a:buFontTx/>
              <a:buChar char="-"/>
            </a:pPr>
            <a:r>
              <a:rPr lang="fr-FR" sz="1200"/>
              <a:t> Branches 0-4cm (B+E); 4-7cm (B+E); &gt;7cm (B et E);</a:t>
            </a:r>
          </a:p>
          <a:p>
            <a:pPr>
              <a:spcBef>
                <a:spcPct val="50000"/>
              </a:spcBef>
              <a:buFontTx/>
              <a:buChar char="-"/>
            </a:pPr>
            <a:r>
              <a:rPr lang="fr-FR" sz="1200"/>
              <a:t> Tronc 4-7 cm (BE); &gt;7cm (B+E).</a:t>
            </a:r>
          </a:p>
          <a:p>
            <a:pPr>
              <a:spcBef>
                <a:spcPct val="50000"/>
              </a:spcBef>
            </a:pPr>
            <a:r>
              <a:rPr lang="fr-FR" sz="2000" b="1"/>
              <a:t>Dosage 10 éléments minéraux</a:t>
            </a:r>
            <a:endParaRPr lang="fr-FR" sz="2000"/>
          </a:p>
          <a:p>
            <a:pPr>
              <a:spcBef>
                <a:spcPct val="50000"/>
              </a:spcBef>
            </a:pPr>
            <a:r>
              <a:rPr lang="pt-BR" sz="1200"/>
              <a:t>C, N, S, P, Mn, Mg, Ca, Al, Na, K</a:t>
            </a:r>
            <a:endParaRPr lang="fr-FR" sz="1200"/>
          </a:p>
          <a:p>
            <a:pPr>
              <a:spcBef>
                <a:spcPct val="50000"/>
              </a:spcBef>
            </a:pPr>
            <a:endParaRPr lang="fr-FR" sz="2000"/>
          </a:p>
        </p:txBody>
      </p:sp>
      <p:pic>
        <p:nvPicPr>
          <p:cNvPr id="20485" name="Picture 7"/>
          <p:cNvPicPr>
            <a:picLocks noChangeAspect="1" noChangeArrowheads="1"/>
          </p:cNvPicPr>
          <p:nvPr/>
        </p:nvPicPr>
        <p:blipFill>
          <a:blip r:embed="rId4" cstate="print"/>
          <a:srcRect/>
          <a:stretch>
            <a:fillRect/>
          </a:stretch>
        </p:blipFill>
        <p:spPr bwMode="auto">
          <a:xfrm>
            <a:off x="531813" y="3933825"/>
            <a:ext cx="4400550" cy="236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a:xfrm>
            <a:off x="468313" y="947738"/>
            <a:ext cx="8424862" cy="609600"/>
          </a:xfrm>
        </p:spPr>
        <p:txBody>
          <a:bodyPr/>
          <a:lstStyle/>
          <a:p>
            <a:r>
              <a:rPr lang="fr-FR" smtClean="0"/>
              <a:t>Résultats pour le Hêtre, Effet sol ? </a:t>
            </a:r>
          </a:p>
        </p:txBody>
      </p:sp>
      <p:sp>
        <p:nvSpPr>
          <p:cNvPr id="7" name="Ellipse 6"/>
          <p:cNvSpPr/>
          <p:nvPr/>
        </p:nvSpPr>
        <p:spPr>
          <a:xfrm>
            <a:off x="7380288" y="2276475"/>
            <a:ext cx="1295400"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1508" name="Text Box 23"/>
          <p:cNvSpPr txBox="1">
            <a:spLocks noChangeArrowheads="1"/>
          </p:cNvSpPr>
          <p:nvPr/>
        </p:nvSpPr>
        <p:spPr bwMode="auto">
          <a:xfrm>
            <a:off x="323850" y="1700213"/>
            <a:ext cx="4932363" cy="369887"/>
          </a:xfrm>
          <a:prstGeom prst="rect">
            <a:avLst/>
          </a:prstGeom>
          <a:noFill/>
          <a:ln w="9525">
            <a:noFill/>
            <a:miter lim="800000"/>
            <a:headEnd/>
            <a:tailEnd/>
          </a:ln>
        </p:spPr>
        <p:txBody>
          <a:bodyPr>
            <a:spAutoFit/>
          </a:bodyPr>
          <a:lstStyle/>
          <a:p>
            <a:pPr>
              <a:spcBef>
                <a:spcPct val="50000"/>
              </a:spcBef>
            </a:pPr>
            <a:r>
              <a:rPr lang="fr-FR" sz="1800"/>
              <a:t>Pédoséquence rendosol </a:t>
            </a:r>
            <a:r>
              <a:rPr lang="fr-FR" sz="1800">
                <a:sym typeface="Wingdings" pitchFamily="2" charset="2"/>
              </a:rPr>
              <a:t> alocrisol</a:t>
            </a:r>
            <a:endParaRPr lang="fr-FR" sz="1800"/>
          </a:p>
        </p:txBody>
      </p:sp>
      <p:sp>
        <p:nvSpPr>
          <p:cNvPr id="21509" name="Rectangle 20"/>
          <p:cNvSpPr>
            <a:spLocks noChangeArrowheads="1"/>
          </p:cNvSpPr>
          <p:nvPr/>
        </p:nvSpPr>
        <p:spPr bwMode="auto">
          <a:xfrm>
            <a:off x="2700338" y="4437063"/>
            <a:ext cx="5543550" cy="369887"/>
          </a:xfrm>
          <a:prstGeom prst="rect">
            <a:avLst/>
          </a:prstGeom>
          <a:noFill/>
          <a:ln w="9525">
            <a:noFill/>
            <a:miter lim="800000"/>
            <a:headEnd/>
            <a:tailEnd/>
          </a:ln>
        </p:spPr>
        <p:txBody>
          <a:bodyPr>
            <a:spAutoFit/>
          </a:bodyPr>
          <a:lstStyle/>
          <a:p>
            <a:r>
              <a:rPr lang="fr-FR" sz="1800"/>
              <a:t>Site parmi les plus productifs de France pour le Hêtre</a:t>
            </a:r>
          </a:p>
        </p:txBody>
      </p:sp>
      <p:sp>
        <p:nvSpPr>
          <p:cNvPr id="21510" name="Rectangle 20"/>
          <p:cNvSpPr>
            <a:spLocks noChangeArrowheads="1"/>
          </p:cNvSpPr>
          <p:nvPr/>
        </p:nvSpPr>
        <p:spPr bwMode="auto">
          <a:xfrm>
            <a:off x="2700338" y="4891088"/>
            <a:ext cx="5543550" cy="646112"/>
          </a:xfrm>
          <a:prstGeom prst="rect">
            <a:avLst/>
          </a:prstGeom>
          <a:noFill/>
          <a:ln w="9525">
            <a:noFill/>
            <a:miter lim="800000"/>
            <a:headEnd/>
            <a:tailEnd/>
          </a:ln>
        </p:spPr>
        <p:txBody>
          <a:bodyPr>
            <a:spAutoFit/>
          </a:bodyPr>
          <a:lstStyle/>
          <a:p>
            <a:r>
              <a:rPr lang="fr-FR" sz="1800"/>
              <a:t>Alocrisol, finalement le plus productif  des 4 sols (faibles concentrations en éléments minéraux mais sol profond)</a:t>
            </a:r>
          </a:p>
        </p:txBody>
      </p:sp>
      <p:pic>
        <p:nvPicPr>
          <p:cNvPr id="21511" name="Picture 3"/>
          <p:cNvPicPr>
            <a:picLocks noChangeAspect="1" noChangeArrowheads="1"/>
          </p:cNvPicPr>
          <p:nvPr/>
        </p:nvPicPr>
        <p:blipFill>
          <a:blip r:embed="rId3" cstate="print"/>
          <a:srcRect/>
          <a:stretch>
            <a:fillRect/>
          </a:stretch>
        </p:blipFill>
        <p:spPr bwMode="auto">
          <a:xfrm>
            <a:off x="-1331913" y="2649538"/>
            <a:ext cx="11209338" cy="193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5"/>
          <p:cNvSpPr>
            <a:spLocks noGrp="1"/>
          </p:cNvSpPr>
          <p:nvPr>
            <p:ph type="title"/>
          </p:nvPr>
        </p:nvSpPr>
        <p:spPr>
          <a:xfrm>
            <a:off x="468313" y="947738"/>
            <a:ext cx="8424862" cy="609600"/>
          </a:xfrm>
        </p:spPr>
        <p:txBody>
          <a:bodyPr/>
          <a:lstStyle/>
          <a:p>
            <a:r>
              <a:rPr lang="fr-FR" smtClean="0"/>
              <a:t>Résultats pour le Hêtre, Effet sol ? </a:t>
            </a:r>
          </a:p>
        </p:txBody>
      </p:sp>
      <p:pic>
        <p:nvPicPr>
          <p:cNvPr id="22531" name="Picture 2"/>
          <p:cNvPicPr>
            <a:picLocks noChangeAspect="1" noChangeArrowheads="1"/>
          </p:cNvPicPr>
          <p:nvPr/>
        </p:nvPicPr>
        <p:blipFill>
          <a:blip r:embed="rId3" cstate="print"/>
          <a:srcRect/>
          <a:stretch>
            <a:fillRect/>
          </a:stretch>
        </p:blipFill>
        <p:spPr bwMode="auto">
          <a:xfrm>
            <a:off x="0" y="1819275"/>
            <a:ext cx="10125075" cy="2473325"/>
          </a:xfrm>
          <a:prstGeom prst="rect">
            <a:avLst/>
          </a:prstGeom>
          <a:noFill/>
          <a:ln w="9525">
            <a:noFill/>
            <a:miter lim="800000"/>
            <a:headEnd/>
            <a:tailEnd/>
          </a:ln>
        </p:spPr>
      </p:pic>
      <p:sp>
        <p:nvSpPr>
          <p:cNvPr id="22532" name="Rectangle 20"/>
          <p:cNvSpPr>
            <a:spLocks noChangeArrowheads="1"/>
          </p:cNvSpPr>
          <p:nvPr/>
        </p:nvSpPr>
        <p:spPr bwMode="auto">
          <a:xfrm>
            <a:off x="1331913" y="4398963"/>
            <a:ext cx="6911975" cy="923925"/>
          </a:xfrm>
          <a:prstGeom prst="rect">
            <a:avLst/>
          </a:prstGeom>
          <a:noFill/>
          <a:ln w="9525">
            <a:noFill/>
            <a:miter lim="800000"/>
            <a:headEnd/>
            <a:tailEnd/>
          </a:ln>
        </p:spPr>
        <p:txBody>
          <a:bodyPr>
            <a:spAutoFit/>
          </a:bodyPr>
          <a:lstStyle/>
          <a:p>
            <a:r>
              <a:rPr lang="fr-FR" sz="1800"/>
              <a:t>Par arbre, la biomasse totale est deux fois plus élevée sur l’Alocrisol que sur rendosol, la proportion de branche étant toute fois significativement plus élevée sur le rendosol que sur Alocrisol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5"/>
          <p:cNvSpPr>
            <a:spLocks noGrp="1"/>
          </p:cNvSpPr>
          <p:nvPr>
            <p:ph type="title"/>
          </p:nvPr>
        </p:nvSpPr>
        <p:spPr>
          <a:xfrm>
            <a:off x="468313" y="947738"/>
            <a:ext cx="8424862" cy="609600"/>
          </a:xfrm>
        </p:spPr>
        <p:txBody>
          <a:bodyPr/>
          <a:lstStyle/>
          <a:p>
            <a:r>
              <a:rPr lang="fr-FR" smtClean="0"/>
              <a:t>Résultats pour le Hêtre, Effet sol ? </a:t>
            </a:r>
          </a:p>
        </p:txBody>
      </p:sp>
      <p:pic>
        <p:nvPicPr>
          <p:cNvPr id="23555" name="Picture 2"/>
          <p:cNvPicPr>
            <a:picLocks noChangeAspect="1" noChangeArrowheads="1"/>
          </p:cNvPicPr>
          <p:nvPr/>
        </p:nvPicPr>
        <p:blipFill>
          <a:blip r:embed="rId3" cstate="print"/>
          <a:srcRect/>
          <a:stretch>
            <a:fillRect/>
          </a:stretch>
        </p:blipFill>
        <p:spPr bwMode="auto">
          <a:xfrm>
            <a:off x="-1536700" y="1627188"/>
            <a:ext cx="7980363" cy="5041900"/>
          </a:xfrm>
          <a:prstGeom prst="rect">
            <a:avLst/>
          </a:prstGeom>
          <a:noFill/>
          <a:ln w="9525">
            <a:noFill/>
            <a:miter lim="800000"/>
            <a:headEnd/>
            <a:tailEnd/>
          </a:ln>
        </p:spPr>
      </p:pic>
      <p:sp>
        <p:nvSpPr>
          <p:cNvPr id="12" name="Rectangle à coins arrondis 11"/>
          <p:cNvSpPr/>
          <p:nvPr/>
        </p:nvSpPr>
        <p:spPr>
          <a:xfrm>
            <a:off x="1476375" y="1843088"/>
            <a:ext cx="2808288" cy="93662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5" name="Rectangle à coins arrondis 14"/>
          <p:cNvSpPr/>
          <p:nvPr/>
        </p:nvSpPr>
        <p:spPr>
          <a:xfrm>
            <a:off x="1476375" y="3716338"/>
            <a:ext cx="2808288" cy="935037"/>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6" name="Rectangle à coins arrondis 15"/>
          <p:cNvSpPr/>
          <p:nvPr/>
        </p:nvSpPr>
        <p:spPr>
          <a:xfrm>
            <a:off x="1476375" y="2779713"/>
            <a:ext cx="2808288" cy="936625"/>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7" name="Rectangle à coins arrondis 16"/>
          <p:cNvSpPr/>
          <p:nvPr/>
        </p:nvSpPr>
        <p:spPr>
          <a:xfrm>
            <a:off x="1476375" y="4651375"/>
            <a:ext cx="2808288" cy="1008063"/>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23560" name="Rectangle 20"/>
          <p:cNvSpPr>
            <a:spLocks noChangeArrowheads="1"/>
          </p:cNvSpPr>
          <p:nvPr/>
        </p:nvSpPr>
        <p:spPr bwMode="auto">
          <a:xfrm>
            <a:off x="4711700" y="2492375"/>
            <a:ext cx="3389313" cy="2554288"/>
          </a:xfrm>
          <a:prstGeom prst="rect">
            <a:avLst/>
          </a:prstGeom>
          <a:noFill/>
          <a:ln w="9525">
            <a:noFill/>
            <a:miter lim="800000"/>
            <a:headEnd/>
            <a:tailEnd/>
          </a:ln>
        </p:spPr>
        <p:txBody>
          <a:bodyPr>
            <a:spAutoFit/>
          </a:bodyPr>
          <a:lstStyle/>
          <a:p>
            <a:r>
              <a:rPr lang="fr-FR" sz="1600"/>
              <a:t>90% des valeurs mesurées dans l’intervalle de confiance des valeurs simulées</a:t>
            </a:r>
          </a:p>
          <a:p>
            <a:r>
              <a:rPr lang="fr-FR" sz="1600"/>
              <a:t>Résultats similaires à ceux observés pour les peuplements fertilisés (pas de biais  significatif pour le total aérien), léger biais pour le bois mais inférieur à 10%, branches sous-estimées sauf pour alocrisol (biais plus fort sur rendosol), écorce sur-estimée quelque soit le sol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7687D5C9-6EF8-426C-B1AD-30CD27F146FE}" type="slidenum">
              <a:rPr lang="fr-FR"/>
              <a:pPr>
                <a:defRPr/>
              </a:pPr>
              <a:t>2</a:t>
            </a:fld>
            <a:endParaRPr lang="fr-FR"/>
          </a:p>
        </p:txBody>
      </p:sp>
      <p:sp>
        <p:nvSpPr>
          <p:cNvPr id="6147" name="Titre 5"/>
          <p:cNvSpPr>
            <a:spLocks noGrp="1"/>
          </p:cNvSpPr>
          <p:nvPr>
            <p:ph type="title"/>
          </p:nvPr>
        </p:nvSpPr>
        <p:spPr>
          <a:xfrm>
            <a:off x="468313" y="1019175"/>
            <a:ext cx="8496300" cy="609600"/>
          </a:xfrm>
        </p:spPr>
        <p:txBody>
          <a:bodyPr/>
          <a:lstStyle/>
          <a:p>
            <a:r>
              <a:rPr lang="fr-FR" smtClean="0"/>
              <a:t>Contexte: Comment peut-on mesurer la biomasse des arbres sur pied ?</a:t>
            </a:r>
          </a:p>
        </p:txBody>
      </p:sp>
      <p:pic>
        <p:nvPicPr>
          <p:cNvPr id="6148" name="Picture 4" descr="BiomasseOregon1"/>
          <p:cNvPicPr>
            <a:picLocks noChangeAspect="1" noChangeArrowheads="1"/>
          </p:cNvPicPr>
          <p:nvPr/>
        </p:nvPicPr>
        <p:blipFill>
          <a:blip r:embed="rId3" cstate="print"/>
          <a:srcRect/>
          <a:stretch>
            <a:fillRect/>
          </a:stretch>
        </p:blipFill>
        <p:spPr bwMode="auto">
          <a:xfrm>
            <a:off x="4929188" y="1714500"/>
            <a:ext cx="3475037" cy="4643438"/>
          </a:xfrm>
          <a:prstGeom prst="rect">
            <a:avLst/>
          </a:prstGeom>
          <a:noFill/>
          <a:ln w="9525">
            <a:noFill/>
            <a:miter lim="800000"/>
            <a:headEnd/>
            <a:tailEnd/>
          </a:ln>
        </p:spPr>
      </p:pic>
      <p:sp>
        <p:nvSpPr>
          <p:cNvPr id="9" name="Bulle ronde 8"/>
          <p:cNvSpPr/>
          <p:nvPr/>
        </p:nvSpPr>
        <p:spPr>
          <a:xfrm rot="16200000">
            <a:off x="1500187" y="1643063"/>
            <a:ext cx="1857375" cy="42862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2800" dirty="0">
                <a:solidFill>
                  <a:schemeClr val="tx1"/>
                </a:solidFill>
              </a:rPr>
              <a:t>Bien…. Qui </a:t>
            </a:r>
            <a:r>
              <a:rPr lang="en-US" sz="2800" dirty="0" err="1">
                <a:solidFill>
                  <a:schemeClr val="tx1"/>
                </a:solidFill>
              </a:rPr>
              <a:t>va</a:t>
            </a:r>
            <a:r>
              <a:rPr lang="en-US" sz="2800" dirty="0">
                <a:solidFill>
                  <a:schemeClr val="tx1"/>
                </a:solidFill>
              </a:rPr>
              <a:t> </a:t>
            </a:r>
            <a:r>
              <a:rPr lang="en-US" sz="2800" dirty="0" err="1">
                <a:solidFill>
                  <a:schemeClr val="tx1"/>
                </a:solidFill>
              </a:rPr>
              <a:t>chercher</a:t>
            </a:r>
            <a:r>
              <a:rPr lang="en-US" sz="2800" dirty="0">
                <a:solidFill>
                  <a:schemeClr val="tx1"/>
                </a:solidFill>
              </a:rPr>
              <a:t> la balance?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a:xfrm>
            <a:off x="468313" y="947738"/>
            <a:ext cx="8424862" cy="609600"/>
          </a:xfrm>
        </p:spPr>
        <p:txBody>
          <a:bodyPr/>
          <a:lstStyle/>
          <a:p>
            <a:r>
              <a:rPr lang="fr-FR" smtClean="0"/>
              <a:t>Résultats pour le Hêtre, Effet sol ? </a:t>
            </a:r>
          </a:p>
        </p:txBody>
      </p:sp>
      <p:pic>
        <p:nvPicPr>
          <p:cNvPr id="24579" name="Picture 2"/>
          <p:cNvPicPr>
            <a:picLocks noChangeAspect="1" noChangeArrowheads="1"/>
          </p:cNvPicPr>
          <p:nvPr/>
        </p:nvPicPr>
        <p:blipFill>
          <a:blip r:embed="rId3" cstate="print"/>
          <a:srcRect/>
          <a:stretch>
            <a:fillRect/>
          </a:stretch>
        </p:blipFill>
        <p:spPr bwMode="auto">
          <a:xfrm>
            <a:off x="215900" y="1412875"/>
            <a:ext cx="6084888" cy="5132388"/>
          </a:xfrm>
          <a:prstGeom prst="rect">
            <a:avLst/>
          </a:prstGeom>
          <a:noFill/>
          <a:ln w="9525">
            <a:noFill/>
            <a:miter lim="800000"/>
            <a:headEnd/>
            <a:tailEnd/>
          </a:ln>
        </p:spPr>
      </p:pic>
      <p:sp>
        <p:nvSpPr>
          <p:cNvPr id="11" name="Flèche droite à entaille 10"/>
          <p:cNvSpPr/>
          <p:nvPr/>
        </p:nvSpPr>
        <p:spPr>
          <a:xfrm rot="1697405">
            <a:off x="4513263" y="2681288"/>
            <a:ext cx="1511300" cy="4333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3" name="Flèche droite à entaille 12"/>
          <p:cNvSpPr/>
          <p:nvPr/>
        </p:nvSpPr>
        <p:spPr>
          <a:xfrm>
            <a:off x="2484438" y="2924175"/>
            <a:ext cx="1435100" cy="441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4" name="Flèche droite à entaille 13"/>
          <p:cNvSpPr/>
          <p:nvPr/>
        </p:nvSpPr>
        <p:spPr>
          <a:xfrm rot="19912910">
            <a:off x="4297363" y="5111750"/>
            <a:ext cx="151130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9" name="Flèche droite à entaille 18"/>
          <p:cNvSpPr/>
          <p:nvPr/>
        </p:nvSpPr>
        <p:spPr>
          <a:xfrm rot="20470681">
            <a:off x="2513013" y="5534025"/>
            <a:ext cx="1512887" cy="4333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24584" name="Rectangle 20"/>
          <p:cNvSpPr>
            <a:spLocks noChangeArrowheads="1"/>
          </p:cNvSpPr>
          <p:nvPr/>
        </p:nvSpPr>
        <p:spPr bwMode="auto">
          <a:xfrm>
            <a:off x="6443663" y="2420938"/>
            <a:ext cx="2305050" cy="2062162"/>
          </a:xfrm>
          <a:prstGeom prst="rect">
            <a:avLst/>
          </a:prstGeom>
          <a:noFill/>
          <a:ln w="9525">
            <a:noFill/>
            <a:miter lim="800000"/>
            <a:headEnd/>
            <a:tailEnd/>
          </a:ln>
        </p:spPr>
        <p:txBody>
          <a:bodyPr>
            <a:spAutoFit/>
          </a:bodyPr>
          <a:lstStyle/>
          <a:p>
            <a:r>
              <a:rPr lang="fr-FR" sz="1600"/>
              <a:t>Seuls Ca et Mn diffèrent entre les différents type de sol: Ca accumule dans l’écorce (alocrisol vers rendosol), Mn accumule dans l’écorce et dans le bois (rendosol vers alocrisol)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5"/>
          <p:cNvSpPr>
            <a:spLocks noGrp="1"/>
          </p:cNvSpPr>
          <p:nvPr>
            <p:ph type="title"/>
          </p:nvPr>
        </p:nvSpPr>
        <p:spPr>
          <a:xfrm>
            <a:off x="468313" y="947738"/>
            <a:ext cx="8424862" cy="609600"/>
          </a:xfrm>
        </p:spPr>
        <p:txBody>
          <a:bodyPr/>
          <a:lstStyle/>
          <a:p>
            <a:r>
              <a:rPr lang="fr-FR" smtClean="0"/>
              <a:t>Résultats pour le Hêtre, Effet sol ? </a:t>
            </a:r>
          </a:p>
        </p:txBody>
      </p:sp>
      <p:sp>
        <p:nvSpPr>
          <p:cNvPr id="25603" name="Rectangle 20"/>
          <p:cNvSpPr>
            <a:spLocks noChangeArrowheads="1"/>
          </p:cNvSpPr>
          <p:nvPr/>
        </p:nvSpPr>
        <p:spPr bwMode="auto">
          <a:xfrm>
            <a:off x="6084888" y="2611438"/>
            <a:ext cx="2520950" cy="1754187"/>
          </a:xfrm>
          <a:prstGeom prst="rect">
            <a:avLst/>
          </a:prstGeom>
          <a:noFill/>
          <a:ln w="9525">
            <a:noFill/>
            <a:miter lim="800000"/>
            <a:headEnd/>
            <a:tailEnd/>
          </a:ln>
        </p:spPr>
        <p:txBody>
          <a:bodyPr>
            <a:spAutoFit/>
          </a:bodyPr>
          <a:lstStyle/>
          <a:p>
            <a:r>
              <a:rPr lang="fr-FR" sz="1800"/>
              <a:t>Bonnes corrélations entre la concentration dans le sol et la concentration dans les différents organes uniquement pour Ca et Mn</a:t>
            </a:r>
          </a:p>
        </p:txBody>
      </p:sp>
      <p:pic>
        <p:nvPicPr>
          <p:cNvPr id="25604" name="Picture 2"/>
          <p:cNvPicPr>
            <a:picLocks noChangeAspect="1" noChangeArrowheads="1"/>
          </p:cNvPicPr>
          <p:nvPr/>
        </p:nvPicPr>
        <p:blipFill>
          <a:blip r:embed="rId3" cstate="print"/>
          <a:srcRect/>
          <a:stretch>
            <a:fillRect/>
          </a:stretch>
        </p:blipFill>
        <p:spPr bwMode="auto">
          <a:xfrm>
            <a:off x="395288" y="1412875"/>
            <a:ext cx="54356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5"/>
          <p:cNvSpPr>
            <a:spLocks noGrp="1"/>
          </p:cNvSpPr>
          <p:nvPr>
            <p:ph type="title"/>
          </p:nvPr>
        </p:nvSpPr>
        <p:spPr>
          <a:xfrm>
            <a:off x="468313" y="947738"/>
            <a:ext cx="8424862" cy="609600"/>
          </a:xfrm>
        </p:spPr>
        <p:txBody>
          <a:bodyPr/>
          <a:lstStyle/>
          <a:p>
            <a:r>
              <a:rPr lang="fr-FR" smtClean="0"/>
              <a:t>Résultats pour le Hêtre, Effet sol ? </a:t>
            </a:r>
          </a:p>
        </p:txBody>
      </p:sp>
      <p:pic>
        <p:nvPicPr>
          <p:cNvPr id="26627" name="Picture 9"/>
          <p:cNvPicPr>
            <a:picLocks noChangeAspect="1" noChangeArrowheads="1"/>
          </p:cNvPicPr>
          <p:nvPr/>
        </p:nvPicPr>
        <p:blipFill>
          <a:blip r:embed="rId3" cstate="print"/>
          <a:srcRect l="2199" t="9398" r="45004" b="1866"/>
          <a:stretch>
            <a:fillRect/>
          </a:stretch>
        </p:blipFill>
        <p:spPr bwMode="auto">
          <a:xfrm>
            <a:off x="623888" y="1557338"/>
            <a:ext cx="1931987" cy="2087562"/>
          </a:xfrm>
          <a:prstGeom prst="rect">
            <a:avLst/>
          </a:prstGeom>
          <a:noFill/>
          <a:ln w="9525">
            <a:noFill/>
            <a:miter lim="800000"/>
            <a:headEnd/>
            <a:tailEnd/>
          </a:ln>
        </p:spPr>
      </p:pic>
      <p:sp>
        <p:nvSpPr>
          <p:cNvPr id="26628" name="Text Box 10"/>
          <p:cNvSpPr txBox="1">
            <a:spLocks noChangeArrowheads="1"/>
          </p:cNvSpPr>
          <p:nvPr/>
        </p:nvSpPr>
        <p:spPr bwMode="auto">
          <a:xfrm>
            <a:off x="5724525" y="4017963"/>
            <a:ext cx="3419475" cy="1200150"/>
          </a:xfrm>
          <a:prstGeom prst="rect">
            <a:avLst/>
          </a:prstGeom>
          <a:noFill/>
          <a:ln w="9525">
            <a:noFill/>
            <a:miter lim="800000"/>
            <a:headEnd/>
            <a:tailEnd/>
          </a:ln>
        </p:spPr>
        <p:txBody>
          <a:bodyPr>
            <a:spAutoFit/>
          </a:bodyPr>
          <a:lstStyle/>
          <a:p>
            <a:r>
              <a:rPr lang="fr-FR" sz="1800"/>
              <a:t>Ca, K, S, N: biais diminue quand diamètre augmente</a:t>
            </a:r>
          </a:p>
          <a:p>
            <a:r>
              <a:rPr lang="fr-FR" sz="1800">
                <a:sym typeface="Wingdings" pitchFamily="2" charset="2"/>
              </a:rPr>
              <a:t> effet fertilité surtout sur fines découpes</a:t>
            </a:r>
            <a:endParaRPr lang="fr-FR" sz="1800"/>
          </a:p>
        </p:txBody>
      </p:sp>
      <p:sp>
        <p:nvSpPr>
          <p:cNvPr id="26629" name="Text Box 11"/>
          <p:cNvSpPr txBox="1">
            <a:spLocks noChangeArrowheads="1"/>
          </p:cNvSpPr>
          <p:nvPr/>
        </p:nvSpPr>
        <p:spPr bwMode="auto">
          <a:xfrm>
            <a:off x="2771775" y="1990725"/>
            <a:ext cx="6300788" cy="646113"/>
          </a:xfrm>
          <a:prstGeom prst="rect">
            <a:avLst/>
          </a:prstGeom>
          <a:noFill/>
          <a:ln w="9525">
            <a:noFill/>
            <a:miter lim="800000"/>
            <a:headEnd/>
            <a:tailEnd/>
          </a:ln>
        </p:spPr>
        <p:txBody>
          <a:bodyPr>
            <a:spAutoFit/>
          </a:bodyPr>
          <a:lstStyle/>
          <a:p>
            <a:pPr>
              <a:spcBef>
                <a:spcPct val="50000"/>
              </a:spcBef>
            </a:pPr>
            <a:r>
              <a:rPr lang="fr-FR" sz="1800"/>
              <a:t>Mn: biais augmente quand diamètre augmente </a:t>
            </a:r>
            <a:r>
              <a:rPr lang="fr-FR" sz="1800">
                <a:sym typeface="Wingdings" pitchFamily="2" charset="2"/>
              </a:rPr>
              <a:t> diminution concentration avec le diamètre mal retranscrite par le modèle</a:t>
            </a:r>
            <a:endParaRPr lang="fr-FR" sz="1800"/>
          </a:p>
        </p:txBody>
      </p:sp>
      <p:pic>
        <p:nvPicPr>
          <p:cNvPr id="26630" name="Picture 12"/>
          <p:cNvPicPr>
            <a:picLocks noChangeAspect="1" noChangeArrowheads="1"/>
          </p:cNvPicPr>
          <p:nvPr/>
        </p:nvPicPr>
        <p:blipFill>
          <a:blip r:embed="rId4" cstate="print"/>
          <a:srcRect l="4272" t="9398" r="46498" b="1866"/>
          <a:stretch>
            <a:fillRect/>
          </a:stretch>
        </p:blipFill>
        <p:spPr bwMode="auto">
          <a:xfrm>
            <a:off x="0" y="3729038"/>
            <a:ext cx="1725613" cy="1997075"/>
          </a:xfrm>
          <a:prstGeom prst="rect">
            <a:avLst/>
          </a:prstGeom>
          <a:noFill/>
          <a:ln w="9525">
            <a:noFill/>
            <a:miter lim="800000"/>
            <a:headEnd/>
            <a:tailEnd/>
          </a:ln>
        </p:spPr>
      </p:pic>
      <p:pic>
        <p:nvPicPr>
          <p:cNvPr id="26631" name="Picture 13"/>
          <p:cNvPicPr>
            <a:picLocks noChangeAspect="1" noChangeArrowheads="1"/>
          </p:cNvPicPr>
          <p:nvPr/>
        </p:nvPicPr>
        <p:blipFill>
          <a:blip r:embed="rId5" cstate="print"/>
          <a:srcRect l="4272" t="9526" r="46663" b="1674"/>
          <a:stretch>
            <a:fillRect/>
          </a:stretch>
        </p:blipFill>
        <p:spPr bwMode="auto">
          <a:xfrm>
            <a:off x="1908175" y="3729038"/>
            <a:ext cx="1719263" cy="2003425"/>
          </a:xfrm>
          <a:prstGeom prst="rect">
            <a:avLst/>
          </a:prstGeom>
          <a:noFill/>
          <a:ln w="9525">
            <a:noFill/>
            <a:miter lim="800000"/>
            <a:headEnd/>
            <a:tailEnd/>
          </a:ln>
        </p:spPr>
      </p:pic>
      <p:pic>
        <p:nvPicPr>
          <p:cNvPr id="26632" name="Picture 14"/>
          <p:cNvPicPr>
            <a:picLocks noChangeAspect="1" noChangeArrowheads="1"/>
          </p:cNvPicPr>
          <p:nvPr/>
        </p:nvPicPr>
        <p:blipFill>
          <a:blip r:embed="rId6" cstate="print"/>
          <a:srcRect l="2281" t="9526" r="44797" b="1674"/>
          <a:stretch>
            <a:fillRect/>
          </a:stretch>
        </p:blipFill>
        <p:spPr bwMode="auto">
          <a:xfrm>
            <a:off x="3779838" y="3729038"/>
            <a:ext cx="1841500" cy="2003425"/>
          </a:xfrm>
          <a:prstGeom prst="rect">
            <a:avLst/>
          </a:prstGeom>
          <a:noFill/>
          <a:ln w="9525">
            <a:noFill/>
            <a:miter lim="800000"/>
            <a:headEnd/>
            <a:tailEnd/>
          </a:ln>
        </p:spPr>
      </p:pic>
      <p:sp>
        <p:nvSpPr>
          <p:cNvPr id="26633" name="Text Box 15"/>
          <p:cNvSpPr txBox="1">
            <a:spLocks noChangeArrowheads="1"/>
          </p:cNvSpPr>
          <p:nvPr/>
        </p:nvSpPr>
        <p:spPr bwMode="auto">
          <a:xfrm>
            <a:off x="0" y="5949950"/>
            <a:ext cx="9144000" cy="369888"/>
          </a:xfrm>
          <a:prstGeom prst="rect">
            <a:avLst/>
          </a:prstGeom>
          <a:noFill/>
          <a:ln w="9525">
            <a:noFill/>
            <a:miter lim="800000"/>
            <a:headEnd/>
            <a:tailEnd/>
          </a:ln>
        </p:spPr>
        <p:txBody>
          <a:bodyPr>
            <a:spAutoFit/>
          </a:bodyPr>
          <a:lstStyle/>
          <a:p>
            <a:r>
              <a:rPr lang="fr-FR" sz="1800"/>
              <a:t>P, Mg: insensible au diamètre </a:t>
            </a:r>
            <a:r>
              <a:rPr lang="fr-FR" sz="1800">
                <a:sym typeface="Wingdings" pitchFamily="2" charset="2"/>
              </a:rPr>
              <a:t> effet fertilité homogène quelque soit les diamètres</a:t>
            </a:r>
            <a:endParaRPr lang="fr-FR"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5"/>
          <p:cNvSpPr>
            <a:spLocks noGrp="1"/>
          </p:cNvSpPr>
          <p:nvPr>
            <p:ph type="title"/>
          </p:nvPr>
        </p:nvSpPr>
        <p:spPr>
          <a:xfrm>
            <a:off x="468313" y="981075"/>
            <a:ext cx="8424862" cy="609600"/>
          </a:xfrm>
        </p:spPr>
        <p:txBody>
          <a:bodyPr/>
          <a:lstStyle/>
          <a:p>
            <a:r>
              <a:rPr lang="fr-FR" dirty="0" smtClean="0"/>
              <a:t>Résultats pour le Hêtre, similitudes – dissimilitudes avec les autres essences?</a:t>
            </a:r>
          </a:p>
        </p:txBody>
      </p:sp>
      <p:sp>
        <p:nvSpPr>
          <p:cNvPr id="27651" name="Text Box 27"/>
          <p:cNvSpPr txBox="1">
            <a:spLocks noChangeArrowheads="1"/>
          </p:cNvSpPr>
          <p:nvPr/>
        </p:nvSpPr>
        <p:spPr bwMode="auto">
          <a:xfrm>
            <a:off x="4859338" y="2455863"/>
            <a:ext cx="4392612" cy="1477962"/>
          </a:xfrm>
          <a:prstGeom prst="rect">
            <a:avLst/>
          </a:prstGeom>
          <a:noFill/>
          <a:ln w="9525">
            <a:noFill/>
            <a:miter lim="800000"/>
            <a:headEnd/>
            <a:tailEnd/>
          </a:ln>
        </p:spPr>
        <p:txBody>
          <a:bodyPr>
            <a:spAutoFit/>
          </a:bodyPr>
          <a:lstStyle/>
          <a:p>
            <a:r>
              <a:rPr lang="fr-FR" sz="1800" b="1"/>
              <a:t>BOIS = Pente croissante pour les résineux, pente décroissante pour les feuillus ZIP et à préciser pour les pores diffus.</a:t>
            </a:r>
          </a:p>
          <a:p>
            <a:r>
              <a:rPr lang="fr-FR" sz="1800" b="1"/>
              <a:t>(plan ligneux qui détermine le sens de variation)</a:t>
            </a:r>
          </a:p>
        </p:txBody>
      </p:sp>
      <p:sp>
        <p:nvSpPr>
          <p:cNvPr id="27652" name="Text Box 27"/>
          <p:cNvSpPr txBox="1">
            <a:spLocks noChangeArrowheads="1"/>
          </p:cNvSpPr>
          <p:nvPr/>
        </p:nvSpPr>
        <p:spPr bwMode="auto">
          <a:xfrm>
            <a:off x="34925" y="2384425"/>
            <a:ext cx="4176713" cy="2032000"/>
          </a:xfrm>
          <a:prstGeom prst="rect">
            <a:avLst/>
          </a:prstGeom>
          <a:noFill/>
          <a:ln w="9525">
            <a:noFill/>
            <a:miter lim="800000"/>
            <a:headEnd/>
            <a:tailEnd/>
          </a:ln>
        </p:spPr>
        <p:txBody>
          <a:bodyPr>
            <a:spAutoFit/>
          </a:bodyPr>
          <a:lstStyle/>
          <a:p>
            <a:r>
              <a:rPr lang="fr-FR" sz="1800" b="1"/>
              <a:t>BRANCHES = Pente décroissante avec l’âge des peuplements (général à toutes les essences mais l’intensité de la diminution est fonction de l’architecture des arbres et sa plasticité). Effet d’autant plus net que le diamètre des branches est petit</a:t>
            </a:r>
          </a:p>
        </p:txBody>
      </p:sp>
      <p:sp>
        <p:nvSpPr>
          <p:cNvPr id="27653" name="Text Box 27"/>
          <p:cNvSpPr txBox="1">
            <a:spLocks noChangeArrowheads="1"/>
          </p:cNvSpPr>
          <p:nvPr/>
        </p:nvSpPr>
        <p:spPr bwMode="auto">
          <a:xfrm>
            <a:off x="3563938" y="1773238"/>
            <a:ext cx="1512887" cy="368300"/>
          </a:xfrm>
          <a:prstGeom prst="rect">
            <a:avLst/>
          </a:prstGeom>
          <a:noFill/>
          <a:ln w="9525">
            <a:noFill/>
            <a:miter lim="800000"/>
            <a:headEnd/>
            <a:tailEnd/>
          </a:ln>
        </p:spPr>
        <p:txBody>
          <a:bodyPr>
            <a:spAutoFit/>
          </a:bodyPr>
          <a:lstStyle/>
          <a:p>
            <a:r>
              <a:rPr lang="fr-FR" sz="1800" b="1"/>
              <a:t>Hypothèses :</a:t>
            </a:r>
          </a:p>
        </p:txBody>
      </p:sp>
      <p:sp>
        <p:nvSpPr>
          <p:cNvPr id="27654" name="Text Box 27"/>
          <p:cNvSpPr txBox="1">
            <a:spLocks noChangeArrowheads="1"/>
          </p:cNvSpPr>
          <p:nvPr/>
        </p:nvSpPr>
        <p:spPr bwMode="auto">
          <a:xfrm>
            <a:off x="2484438" y="5013325"/>
            <a:ext cx="4175125" cy="1200150"/>
          </a:xfrm>
          <a:prstGeom prst="rect">
            <a:avLst/>
          </a:prstGeom>
          <a:noFill/>
          <a:ln w="9525">
            <a:noFill/>
            <a:miter lim="800000"/>
            <a:headEnd/>
            <a:tailEnd/>
          </a:ln>
        </p:spPr>
        <p:txBody>
          <a:bodyPr>
            <a:spAutoFit/>
          </a:bodyPr>
          <a:lstStyle/>
          <a:p>
            <a:r>
              <a:rPr lang="fr-FR" sz="1800" b="1"/>
              <a:t>Influence des conditions de croissance (résidus autour des tendances « âge ») plus forte pour le houppier que pour le bois de tronc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5"/>
          <p:cNvSpPr>
            <a:spLocks noGrp="1"/>
          </p:cNvSpPr>
          <p:nvPr>
            <p:ph type="title"/>
          </p:nvPr>
        </p:nvSpPr>
        <p:spPr>
          <a:xfrm>
            <a:off x="468313" y="947738"/>
            <a:ext cx="8424862" cy="609600"/>
          </a:xfrm>
        </p:spPr>
        <p:txBody>
          <a:bodyPr/>
          <a:lstStyle/>
          <a:p>
            <a:r>
              <a:rPr lang="fr-FR" smtClean="0"/>
              <a:t>Résultats pour le Hêtre, analogies avec l’eucalyptus</a:t>
            </a:r>
          </a:p>
        </p:txBody>
      </p:sp>
      <p:pic>
        <p:nvPicPr>
          <p:cNvPr id="28675" name="Picture 2"/>
          <p:cNvPicPr>
            <a:picLocks noChangeAspect="1" noChangeArrowheads="1"/>
          </p:cNvPicPr>
          <p:nvPr/>
        </p:nvPicPr>
        <p:blipFill>
          <a:blip r:embed="rId3" cstate="print"/>
          <a:srcRect/>
          <a:stretch>
            <a:fillRect/>
          </a:stretch>
        </p:blipFill>
        <p:spPr bwMode="auto">
          <a:xfrm>
            <a:off x="71438" y="1412875"/>
            <a:ext cx="7453312" cy="5075238"/>
          </a:xfrm>
          <a:prstGeom prst="rect">
            <a:avLst/>
          </a:prstGeom>
          <a:noFill/>
          <a:ln w="9525">
            <a:noFill/>
            <a:miter lim="800000"/>
            <a:headEnd/>
            <a:tailEnd/>
          </a:ln>
        </p:spPr>
      </p:pic>
      <p:sp>
        <p:nvSpPr>
          <p:cNvPr id="28676" name="Text Box 27"/>
          <p:cNvSpPr txBox="1">
            <a:spLocks noChangeArrowheads="1"/>
          </p:cNvSpPr>
          <p:nvPr/>
        </p:nvSpPr>
        <p:spPr bwMode="auto">
          <a:xfrm>
            <a:off x="4067175" y="5876925"/>
            <a:ext cx="4968875" cy="739775"/>
          </a:xfrm>
          <a:prstGeom prst="rect">
            <a:avLst/>
          </a:prstGeom>
          <a:noFill/>
          <a:ln w="9525">
            <a:noFill/>
            <a:miter lim="800000"/>
            <a:headEnd/>
            <a:tailEnd/>
          </a:ln>
        </p:spPr>
        <p:txBody>
          <a:bodyPr>
            <a:spAutoFit/>
          </a:bodyPr>
          <a:lstStyle/>
          <a:p>
            <a:r>
              <a:rPr lang="fr-FR" sz="1400" b="1"/>
              <a:t>Les deux essences  présentent des schémas très similaires, voire identiques quant aux variations des paramètres des modèles avec l’âge</a:t>
            </a:r>
          </a:p>
        </p:txBody>
      </p:sp>
      <p:pic>
        <p:nvPicPr>
          <p:cNvPr id="28677" name="Image 582" descr="jackpot.jpg"/>
          <p:cNvPicPr>
            <a:picLocks noChangeAspect="1"/>
          </p:cNvPicPr>
          <p:nvPr/>
        </p:nvPicPr>
        <p:blipFill>
          <a:blip r:embed="rId4" cstate="print"/>
          <a:srcRect/>
          <a:stretch>
            <a:fillRect/>
          </a:stretch>
        </p:blipFill>
        <p:spPr bwMode="auto">
          <a:xfrm>
            <a:off x="7524750" y="3933825"/>
            <a:ext cx="12573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5"/>
          <p:cNvSpPr>
            <a:spLocks noGrp="1"/>
          </p:cNvSpPr>
          <p:nvPr>
            <p:ph type="title"/>
          </p:nvPr>
        </p:nvSpPr>
        <p:spPr>
          <a:xfrm>
            <a:off x="468313" y="947738"/>
            <a:ext cx="8424862" cy="609600"/>
          </a:xfrm>
        </p:spPr>
        <p:txBody>
          <a:bodyPr/>
          <a:lstStyle/>
          <a:p>
            <a:r>
              <a:rPr lang="fr-FR" dirty="0" smtClean="0"/>
              <a:t>Résultats pour le Hêtre, analogies avec le Chêne (ZIP) ?</a:t>
            </a:r>
          </a:p>
        </p:txBody>
      </p:sp>
      <p:sp>
        <p:nvSpPr>
          <p:cNvPr id="29699" name="Text Box 27"/>
          <p:cNvSpPr txBox="1">
            <a:spLocks noChangeArrowheads="1"/>
          </p:cNvSpPr>
          <p:nvPr/>
        </p:nvSpPr>
        <p:spPr bwMode="auto">
          <a:xfrm>
            <a:off x="4751388" y="2063750"/>
            <a:ext cx="4392612" cy="647700"/>
          </a:xfrm>
          <a:prstGeom prst="rect">
            <a:avLst/>
          </a:prstGeom>
          <a:noFill/>
          <a:ln w="9525">
            <a:noFill/>
            <a:miter lim="800000"/>
            <a:headEnd/>
            <a:tailEnd/>
          </a:ln>
        </p:spPr>
        <p:txBody>
          <a:bodyPr>
            <a:spAutoFit/>
          </a:bodyPr>
          <a:lstStyle/>
          <a:p>
            <a:r>
              <a:rPr lang="fr-FR" sz="1800" b="1" dirty="0"/>
              <a:t>BOIS = Pente </a:t>
            </a:r>
            <a:r>
              <a:rPr lang="fr-FR" sz="1800" b="1" u="sng" dirty="0"/>
              <a:t>décroissante</a:t>
            </a:r>
            <a:r>
              <a:rPr lang="fr-FR" sz="1800" b="1" dirty="0"/>
              <a:t> avec l’âge des </a:t>
            </a:r>
            <a:r>
              <a:rPr lang="fr-FR" sz="1800" b="1" dirty="0" smtClean="0"/>
              <a:t>peuplements (ZIP)</a:t>
            </a:r>
            <a:endParaRPr lang="fr-FR" sz="1800" b="1" dirty="0"/>
          </a:p>
        </p:txBody>
      </p:sp>
      <p:sp>
        <p:nvSpPr>
          <p:cNvPr id="29700" name="Text Box 27"/>
          <p:cNvSpPr txBox="1">
            <a:spLocks noChangeArrowheads="1"/>
          </p:cNvSpPr>
          <p:nvPr/>
        </p:nvSpPr>
        <p:spPr bwMode="auto">
          <a:xfrm>
            <a:off x="34925" y="2062163"/>
            <a:ext cx="4176713" cy="646112"/>
          </a:xfrm>
          <a:prstGeom prst="rect">
            <a:avLst/>
          </a:prstGeom>
          <a:noFill/>
          <a:ln w="9525">
            <a:noFill/>
            <a:miter lim="800000"/>
            <a:headEnd/>
            <a:tailEnd/>
          </a:ln>
        </p:spPr>
        <p:txBody>
          <a:bodyPr>
            <a:spAutoFit/>
          </a:bodyPr>
          <a:lstStyle/>
          <a:p>
            <a:r>
              <a:rPr lang="fr-FR" sz="1800" b="1"/>
              <a:t>BRANCHES = Pente décroissante avec l’âge des peuplements </a:t>
            </a:r>
          </a:p>
        </p:txBody>
      </p:sp>
      <p:sp>
        <p:nvSpPr>
          <p:cNvPr id="29701" name="Text Box 27"/>
          <p:cNvSpPr txBox="1">
            <a:spLocks noChangeArrowheads="1"/>
          </p:cNvSpPr>
          <p:nvPr/>
        </p:nvSpPr>
        <p:spPr bwMode="auto">
          <a:xfrm>
            <a:off x="3563938" y="1581411"/>
            <a:ext cx="2088182" cy="461665"/>
          </a:xfrm>
          <a:prstGeom prst="rect">
            <a:avLst/>
          </a:prstGeom>
          <a:noFill/>
          <a:ln w="9525">
            <a:noFill/>
            <a:miter lim="800000"/>
            <a:headEnd/>
            <a:tailEnd/>
          </a:ln>
        </p:spPr>
        <p:txBody>
          <a:bodyPr wrap="square">
            <a:spAutoFit/>
          </a:bodyPr>
          <a:lstStyle/>
          <a:p>
            <a:r>
              <a:rPr lang="fr-FR" b="1" dirty="0"/>
              <a:t>Hypothèses :</a:t>
            </a:r>
          </a:p>
        </p:txBody>
      </p:sp>
      <p:sp>
        <p:nvSpPr>
          <p:cNvPr id="29702" name="Text Box 27"/>
          <p:cNvSpPr txBox="1">
            <a:spLocks noChangeArrowheads="1"/>
          </p:cNvSpPr>
          <p:nvPr/>
        </p:nvSpPr>
        <p:spPr bwMode="auto">
          <a:xfrm>
            <a:off x="179263" y="5519738"/>
            <a:ext cx="4176713" cy="923925"/>
          </a:xfrm>
          <a:prstGeom prst="rect">
            <a:avLst/>
          </a:prstGeom>
          <a:noFill/>
          <a:ln w="9525">
            <a:noFill/>
            <a:miter lim="800000"/>
            <a:headEnd/>
            <a:tailEnd/>
          </a:ln>
        </p:spPr>
        <p:txBody>
          <a:bodyPr>
            <a:spAutoFit/>
          </a:bodyPr>
          <a:lstStyle/>
          <a:p>
            <a:r>
              <a:rPr lang="fr-FR" sz="1800" b="1"/>
              <a:t>Théoriquement, coefficients variables entre sessile et pédonculé (architecture différente)</a:t>
            </a:r>
          </a:p>
        </p:txBody>
      </p:sp>
      <p:sp>
        <p:nvSpPr>
          <p:cNvPr id="29703" name="Text Box 27"/>
          <p:cNvSpPr txBox="1">
            <a:spLocks noChangeArrowheads="1"/>
          </p:cNvSpPr>
          <p:nvPr/>
        </p:nvSpPr>
        <p:spPr bwMode="auto">
          <a:xfrm>
            <a:off x="4716016" y="5457403"/>
            <a:ext cx="4176713" cy="923925"/>
          </a:xfrm>
          <a:prstGeom prst="rect">
            <a:avLst/>
          </a:prstGeom>
          <a:noFill/>
          <a:ln w="9525">
            <a:noFill/>
            <a:miter lim="800000"/>
            <a:headEnd/>
            <a:tailEnd/>
          </a:ln>
        </p:spPr>
        <p:txBody>
          <a:bodyPr>
            <a:spAutoFit/>
          </a:bodyPr>
          <a:lstStyle/>
          <a:p>
            <a:r>
              <a:rPr lang="fr-FR" sz="1800" b="1" dirty="0"/>
              <a:t>Théoriquement, coefficients identiques entre sessile et pédonculé (plan ligneux </a:t>
            </a:r>
            <a:r>
              <a:rPr lang="fr-FR" sz="1800" b="1" dirty="0" smtClean="0"/>
              <a:t>similaires)</a:t>
            </a:r>
            <a:endParaRPr lang="fr-FR" sz="1800" b="1" dirty="0"/>
          </a:p>
        </p:txBody>
      </p:sp>
      <p:grpSp>
        <p:nvGrpSpPr>
          <p:cNvPr id="29705" name="Groupe 5"/>
          <p:cNvGrpSpPr>
            <a:grpSpLocks/>
          </p:cNvGrpSpPr>
          <p:nvPr/>
        </p:nvGrpSpPr>
        <p:grpSpPr bwMode="auto">
          <a:xfrm>
            <a:off x="5076825" y="2997200"/>
            <a:ext cx="3382963" cy="2347913"/>
            <a:chOff x="3491880" y="2996952"/>
            <a:chExt cx="5688632" cy="3861048"/>
          </a:xfrm>
        </p:grpSpPr>
        <p:pic>
          <p:nvPicPr>
            <p:cNvPr id="29712" name="Picture 2"/>
            <p:cNvPicPr>
              <a:picLocks noChangeAspect="1" noChangeArrowheads="1"/>
            </p:cNvPicPr>
            <p:nvPr/>
          </p:nvPicPr>
          <p:blipFill>
            <a:blip r:embed="rId3" cstate="print"/>
            <a:srcRect l="13089" t="3435" r="73241" b="73282"/>
            <a:stretch>
              <a:fillRect/>
            </a:stretch>
          </p:blipFill>
          <p:spPr bwMode="auto">
            <a:xfrm>
              <a:off x="8460432" y="3861048"/>
              <a:ext cx="720080" cy="1224136"/>
            </a:xfrm>
            <a:prstGeom prst="rect">
              <a:avLst/>
            </a:prstGeom>
            <a:noFill/>
            <a:ln w="9525">
              <a:noFill/>
              <a:miter lim="800000"/>
              <a:headEnd/>
              <a:tailEnd/>
            </a:ln>
          </p:spPr>
        </p:pic>
        <p:pic>
          <p:nvPicPr>
            <p:cNvPr id="29713" name="Picture 2"/>
            <p:cNvPicPr>
              <a:picLocks noChangeAspect="1" noChangeArrowheads="1"/>
            </p:cNvPicPr>
            <p:nvPr/>
          </p:nvPicPr>
          <p:blipFill>
            <a:blip r:embed="rId3" cstate="print"/>
            <a:srcRect t="26566" r="5672"/>
            <a:stretch>
              <a:fillRect/>
            </a:stretch>
          </p:blipFill>
          <p:spPr bwMode="auto">
            <a:xfrm>
              <a:off x="3491880" y="2996952"/>
              <a:ext cx="4968552" cy="3861048"/>
            </a:xfrm>
            <a:prstGeom prst="rect">
              <a:avLst/>
            </a:prstGeom>
            <a:noFill/>
            <a:ln w="9525">
              <a:noFill/>
              <a:miter lim="800000"/>
              <a:headEnd/>
              <a:tailEnd/>
            </a:ln>
          </p:spPr>
        </p:pic>
      </p:grpSp>
      <p:grpSp>
        <p:nvGrpSpPr>
          <p:cNvPr id="29706" name="Groupe 7"/>
          <p:cNvGrpSpPr>
            <a:grpSpLocks/>
          </p:cNvGrpSpPr>
          <p:nvPr/>
        </p:nvGrpSpPr>
        <p:grpSpPr bwMode="auto">
          <a:xfrm>
            <a:off x="2555875" y="3573463"/>
            <a:ext cx="2303463" cy="1944687"/>
            <a:chOff x="2987824" y="2564904"/>
            <a:chExt cx="5688632" cy="3817640"/>
          </a:xfrm>
        </p:grpSpPr>
        <p:pic>
          <p:nvPicPr>
            <p:cNvPr id="29710" name="Picture 2"/>
            <p:cNvPicPr>
              <a:picLocks noChangeAspect="1" noChangeArrowheads="1"/>
            </p:cNvPicPr>
            <p:nvPr/>
          </p:nvPicPr>
          <p:blipFill>
            <a:blip r:embed="rId4" cstate="print"/>
            <a:srcRect l="13089" t="3435" r="73241" b="73282"/>
            <a:stretch>
              <a:fillRect/>
            </a:stretch>
          </p:blipFill>
          <p:spPr bwMode="auto">
            <a:xfrm>
              <a:off x="7956376" y="3284984"/>
              <a:ext cx="720080" cy="1224136"/>
            </a:xfrm>
            <a:prstGeom prst="rect">
              <a:avLst/>
            </a:prstGeom>
            <a:noFill/>
            <a:ln w="9525">
              <a:noFill/>
              <a:miter lim="800000"/>
              <a:headEnd/>
              <a:tailEnd/>
            </a:ln>
          </p:spPr>
        </p:pic>
        <p:pic>
          <p:nvPicPr>
            <p:cNvPr id="29711" name="Picture 2"/>
            <p:cNvPicPr>
              <a:picLocks noChangeAspect="1" noChangeArrowheads="1"/>
            </p:cNvPicPr>
            <p:nvPr/>
          </p:nvPicPr>
          <p:blipFill>
            <a:blip r:embed="rId4" cstate="print"/>
            <a:srcRect t="27391" r="5672"/>
            <a:stretch>
              <a:fillRect/>
            </a:stretch>
          </p:blipFill>
          <p:spPr bwMode="auto">
            <a:xfrm>
              <a:off x="2987824" y="2564904"/>
              <a:ext cx="4968552" cy="3817640"/>
            </a:xfrm>
            <a:prstGeom prst="rect">
              <a:avLst/>
            </a:prstGeom>
            <a:noFill/>
            <a:ln w="9525">
              <a:noFill/>
              <a:miter lim="800000"/>
              <a:headEnd/>
              <a:tailEnd/>
            </a:ln>
          </p:spPr>
        </p:pic>
      </p:grpSp>
      <p:grpSp>
        <p:nvGrpSpPr>
          <p:cNvPr id="29707" name="Groupe 5"/>
          <p:cNvGrpSpPr>
            <a:grpSpLocks/>
          </p:cNvGrpSpPr>
          <p:nvPr/>
        </p:nvGrpSpPr>
        <p:grpSpPr bwMode="auto">
          <a:xfrm>
            <a:off x="0" y="2708275"/>
            <a:ext cx="2627313" cy="1946275"/>
            <a:chOff x="3419872" y="2564904"/>
            <a:chExt cx="5688632" cy="3817640"/>
          </a:xfrm>
        </p:grpSpPr>
        <p:pic>
          <p:nvPicPr>
            <p:cNvPr id="29708" name="Picture 2"/>
            <p:cNvPicPr>
              <a:picLocks noChangeAspect="1" noChangeArrowheads="1"/>
            </p:cNvPicPr>
            <p:nvPr/>
          </p:nvPicPr>
          <p:blipFill>
            <a:blip r:embed="rId5" cstate="print"/>
            <a:srcRect l="13089" t="3435" r="73241" b="73282"/>
            <a:stretch>
              <a:fillRect/>
            </a:stretch>
          </p:blipFill>
          <p:spPr bwMode="auto">
            <a:xfrm>
              <a:off x="8388424" y="3284984"/>
              <a:ext cx="720080" cy="1224136"/>
            </a:xfrm>
            <a:prstGeom prst="rect">
              <a:avLst/>
            </a:prstGeom>
            <a:noFill/>
            <a:ln w="9525">
              <a:noFill/>
              <a:miter lim="800000"/>
              <a:headEnd/>
              <a:tailEnd/>
            </a:ln>
          </p:spPr>
        </p:pic>
        <p:pic>
          <p:nvPicPr>
            <p:cNvPr id="29709" name="Picture 2"/>
            <p:cNvPicPr>
              <a:picLocks noChangeAspect="1" noChangeArrowheads="1"/>
            </p:cNvPicPr>
            <p:nvPr/>
          </p:nvPicPr>
          <p:blipFill>
            <a:blip r:embed="rId5" cstate="print"/>
            <a:srcRect t="27391" r="5672"/>
            <a:stretch>
              <a:fillRect/>
            </a:stretch>
          </p:blipFill>
          <p:spPr bwMode="auto">
            <a:xfrm>
              <a:off x="3419872" y="2564904"/>
              <a:ext cx="4968552" cy="38176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p:cNvPicPr>
            <a:picLocks noChangeAspect="1" noChangeArrowheads="1"/>
          </p:cNvPicPr>
          <p:nvPr/>
        </p:nvPicPr>
        <p:blipFill>
          <a:blip r:embed="rId3" cstate="print"/>
          <a:srcRect/>
          <a:stretch>
            <a:fillRect/>
          </a:stretch>
        </p:blipFill>
        <p:spPr bwMode="auto">
          <a:xfrm>
            <a:off x="4814888" y="3068638"/>
            <a:ext cx="3529012" cy="2363787"/>
          </a:xfrm>
          <a:prstGeom prst="rect">
            <a:avLst/>
          </a:prstGeom>
          <a:noFill/>
          <a:ln w="9525">
            <a:noFill/>
            <a:miter lim="800000"/>
            <a:headEnd/>
            <a:tailEnd/>
          </a:ln>
        </p:spPr>
      </p:pic>
      <p:pic>
        <p:nvPicPr>
          <p:cNvPr id="30723" name="Picture 6"/>
          <p:cNvPicPr>
            <a:picLocks noChangeAspect="1" noChangeArrowheads="1"/>
          </p:cNvPicPr>
          <p:nvPr/>
        </p:nvPicPr>
        <p:blipFill>
          <a:blip r:embed="rId4" cstate="print"/>
          <a:srcRect/>
          <a:stretch>
            <a:fillRect/>
          </a:stretch>
        </p:blipFill>
        <p:spPr bwMode="auto">
          <a:xfrm>
            <a:off x="71438" y="3068638"/>
            <a:ext cx="3708400" cy="2482850"/>
          </a:xfrm>
          <a:prstGeom prst="rect">
            <a:avLst/>
          </a:prstGeom>
          <a:noFill/>
          <a:ln w="9525">
            <a:noFill/>
            <a:miter lim="800000"/>
            <a:headEnd/>
            <a:tailEnd/>
          </a:ln>
        </p:spPr>
      </p:pic>
      <p:sp>
        <p:nvSpPr>
          <p:cNvPr id="30724" name="Titre 5"/>
          <p:cNvSpPr>
            <a:spLocks noGrp="1"/>
          </p:cNvSpPr>
          <p:nvPr>
            <p:ph type="title"/>
          </p:nvPr>
        </p:nvSpPr>
        <p:spPr>
          <a:xfrm>
            <a:off x="468313" y="947738"/>
            <a:ext cx="8424862" cy="609600"/>
          </a:xfrm>
        </p:spPr>
        <p:txBody>
          <a:bodyPr/>
          <a:lstStyle/>
          <a:p>
            <a:r>
              <a:rPr lang="fr-FR" smtClean="0"/>
              <a:t>Résultats pour le Hêtre, analogies avec le Douglas?</a:t>
            </a:r>
          </a:p>
        </p:txBody>
      </p:sp>
      <p:sp>
        <p:nvSpPr>
          <p:cNvPr id="30725" name="Text Box 27"/>
          <p:cNvSpPr txBox="1">
            <a:spLocks noChangeArrowheads="1"/>
          </p:cNvSpPr>
          <p:nvPr/>
        </p:nvSpPr>
        <p:spPr bwMode="auto">
          <a:xfrm>
            <a:off x="4751388" y="2278063"/>
            <a:ext cx="4392612" cy="646112"/>
          </a:xfrm>
          <a:prstGeom prst="rect">
            <a:avLst/>
          </a:prstGeom>
          <a:noFill/>
          <a:ln w="9525">
            <a:noFill/>
            <a:miter lim="800000"/>
            <a:headEnd/>
            <a:tailEnd/>
          </a:ln>
        </p:spPr>
        <p:txBody>
          <a:bodyPr>
            <a:spAutoFit/>
          </a:bodyPr>
          <a:lstStyle/>
          <a:p>
            <a:r>
              <a:rPr lang="fr-FR" sz="1800" b="1"/>
              <a:t>BOIS = Pente </a:t>
            </a:r>
            <a:r>
              <a:rPr lang="fr-FR" sz="1800" b="1" u="sng"/>
              <a:t>croissante</a:t>
            </a:r>
            <a:r>
              <a:rPr lang="fr-FR" sz="1800" b="1"/>
              <a:t> avec l’âge des peuplements</a:t>
            </a:r>
          </a:p>
        </p:txBody>
      </p:sp>
      <p:sp>
        <p:nvSpPr>
          <p:cNvPr id="30726" name="Text Box 27"/>
          <p:cNvSpPr txBox="1">
            <a:spLocks noChangeArrowheads="1"/>
          </p:cNvSpPr>
          <p:nvPr/>
        </p:nvSpPr>
        <p:spPr bwMode="auto">
          <a:xfrm>
            <a:off x="34925" y="2278063"/>
            <a:ext cx="4176713" cy="646112"/>
          </a:xfrm>
          <a:prstGeom prst="rect">
            <a:avLst/>
          </a:prstGeom>
          <a:noFill/>
          <a:ln w="9525">
            <a:noFill/>
            <a:miter lim="800000"/>
            <a:headEnd/>
            <a:tailEnd/>
          </a:ln>
        </p:spPr>
        <p:txBody>
          <a:bodyPr>
            <a:spAutoFit/>
          </a:bodyPr>
          <a:lstStyle/>
          <a:p>
            <a:r>
              <a:rPr lang="fr-FR" sz="1800" b="1"/>
              <a:t>BRANCHES = Pente décroissante avec l’âge des peuplements </a:t>
            </a:r>
          </a:p>
        </p:txBody>
      </p:sp>
      <p:sp>
        <p:nvSpPr>
          <p:cNvPr id="30727" name="Text Box 27"/>
          <p:cNvSpPr txBox="1">
            <a:spLocks noChangeArrowheads="1"/>
          </p:cNvSpPr>
          <p:nvPr/>
        </p:nvSpPr>
        <p:spPr bwMode="auto">
          <a:xfrm>
            <a:off x="3563938" y="1773238"/>
            <a:ext cx="1512887" cy="368300"/>
          </a:xfrm>
          <a:prstGeom prst="rect">
            <a:avLst/>
          </a:prstGeom>
          <a:noFill/>
          <a:ln w="9525">
            <a:noFill/>
            <a:miter lim="800000"/>
            <a:headEnd/>
            <a:tailEnd/>
          </a:ln>
        </p:spPr>
        <p:txBody>
          <a:bodyPr>
            <a:spAutoFit/>
          </a:bodyPr>
          <a:lstStyle/>
          <a:p>
            <a:r>
              <a:rPr lang="fr-FR" sz="1800" b="1"/>
              <a:t>Hypothèses :</a:t>
            </a:r>
          </a:p>
        </p:txBody>
      </p:sp>
      <p:pic>
        <p:nvPicPr>
          <p:cNvPr id="30728" name="Picture 2"/>
          <p:cNvPicPr>
            <a:picLocks noChangeAspect="1" noChangeArrowheads="1"/>
          </p:cNvPicPr>
          <p:nvPr/>
        </p:nvPicPr>
        <p:blipFill>
          <a:blip r:embed="rId5" cstate="print"/>
          <a:srcRect/>
          <a:stretch>
            <a:fillRect/>
          </a:stretch>
        </p:blipFill>
        <p:spPr bwMode="auto">
          <a:xfrm>
            <a:off x="6537325" y="5024438"/>
            <a:ext cx="2211388" cy="1644650"/>
          </a:xfrm>
          <a:prstGeom prst="rect">
            <a:avLst/>
          </a:prstGeom>
          <a:noFill/>
          <a:ln w="9525">
            <a:noFill/>
            <a:miter lim="800000"/>
            <a:headEnd/>
            <a:tailEnd/>
          </a:ln>
        </p:spPr>
      </p:pic>
      <p:pic>
        <p:nvPicPr>
          <p:cNvPr id="30729" name="Picture 5"/>
          <p:cNvPicPr>
            <a:picLocks noChangeAspect="1" noChangeArrowheads="1"/>
          </p:cNvPicPr>
          <p:nvPr/>
        </p:nvPicPr>
        <p:blipFill>
          <a:blip r:embed="rId6" cstate="print"/>
          <a:srcRect/>
          <a:stretch>
            <a:fillRect/>
          </a:stretch>
        </p:blipFill>
        <p:spPr bwMode="auto">
          <a:xfrm>
            <a:off x="1908175" y="5013325"/>
            <a:ext cx="2159000" cy="1608138"/>
          </a:xfrm>
          <a:prstGeom prst="rect">
            <a:avLst/>
          </a:prstGeom>
          <a:noFill/>
          <a:ln w="9525">
            <a:noFill/>
            <a:miter lim="800000"/>
            <a:headEnd/>
            <a:tailEnd/>
          </a:ln>
        </p:spPr>
      </p:pic>
      <p:sp>
        <p:nvSpPr>
          <p:cNvPr id="30730" name="Text Box 27"/>
          <p:cNvSpPr txBox="1">
            <a:spLocks noChangeArrowheads="1"/>
          </p:cNvSpPr>
          <p:nvPr/>
        </p:nvSpPr>
        <p:spPr bwMode="auto">
          <a:xfrm>
            <a:off x="4140200" y="6021388"/>
            <a:ext cx="2303463" cy="461962"/>
          </a:xfrm>
          <a:prstGeom prst="rect">
            <a:avLst/>
          </a:prstGeom>
          <a:noFill/>
          <a:ln w="9525">
            <a:noFill/>
            <a:miter lim="800000"/>
            <a:headEnd/>
            <a:tailEnd/>
          </a:ln>
        </p:spPr>
        <p:txBody>
          <a:bodyPr>
            <a:spAutoFit/>
          </a:bodyPr>
          <a:lstStyle/>
          <a:p>
            <a:r>
              <a:rPr lang="fr-FR" b="1"/>
              <a:t>A poursuivre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5"/>
          <p:cNvSpPr>
            <a:spLocks noGrp="1"/>
          </p:cNvSpPr>
          <p:nvPr>
            <p:ph type="title"/>
          </p:nvPr>
        </p:nvSpPr>
        <p:spPr>
          <a:xfrm>
            <a:off x="468313" y="947738"/>
            <a:ext cx="8424862" cy="609600"/>
          </a:xfrm>
        </p:spPr>
        <p:txBody>
          <a:bodyPr/>
          <a:lstStyle/>
          <a:p>
            <a:r>
              <a:rPr lang="fr-FR" smtClean="0"/>
              <a:t>Résultats pour le Hêtre, Conclusion</a:t>
            </a:r>
          </a:p>
        </p:txBody>
      </p:sp>
      <p:sp>
        <p:nvSpPr>
          <p:cNvPr id="31747" name="Rectangle 16"/>
          <p:cNvSpPr>
            <a:spLocks noChangeArrowheads="1"/>
          </p:cNvSpPr>
          <p:nvPr/>
        </p:nvSpPr>
        <p:spPr bwMode="auto">
          <a:xfrm>
            <a:off x="971550" y="1701800"/>
            <a:ext cx="7667625" cy="3694113"/>
          </a:xfrm>
          <a:prstGeom prst="rect">
            <a:avLst/>
          </a:prstGeom>
          <a:noFill/>
          <a:ln w="9525">
            <a:noFill/>
            <a:miter lim="800000"/>
            <a:headEnd/>
            <a:tailEnd/>
          </a:ln>
        </p:spPr>
        <p:txBody>
          <a:bodyPr>
            <a:spAutoFit/>
          </a:bodyPr>
          <a:lstStyle/>
          <a:p>
            <a:pPr marL="400050" indent="-400050">
              <a:buFontTx/>
              <a:buAutoNum type="romanLcParenBoth"/>
            </a:pPr>
            <a:r>
              <a:rPr lang="fr-FR" sz="1800"/>
              <a:t>l’introduction de l’âge dans les équations de biomasse (en plus du diamètre et  la hauteur de l’arbre) améliore nettement les estimations notamment pour les compartiments du houppier qui sont de prime importance pour la ressource en bois énergie</a:t>
            </a:r>
          </a:p>
          <a:p>
            <a:pPr marL="400050" indent="-400050">
              <a:buFontTx/>
              <a:buAutoNum type="romanLcParenBoth"/>
            </a:pPr>
            <a:r>
              <a:rPr lang="fr-FR" sz="1800"/>
              <a:t>Des modèles robustes  et validés de biomasse sont à présent disponibles pour le hêtre en Europe et peuvent être utilisés pour des études de carbone ou de bois énergie (ex à partir de données LIDAR)</a:t>
            </a:r>
          </a:p>
          <a:p>
            <a:pPr marL="400050" indent="-400050">
              <a:buFontTx/>
              <a:buAutoNum type="romanLcParenBoth"/>
            </a:pPr>
            <a:r>
              <a:rPr lang="fr-FR" sz="1800"/>
              <a:t>Les grandes théories (OPT et APT) sont vérifiées pour le Hêtre mais elles ne sont pas du même ordre de grandeur (APT&gt;&gt;OPT), les compartiments du houppier étant les plus sensibles à l’environnement </a:t>
            </a:r>
          </a:p>
          <a:p>
            <a:pPr marL="400050" indent="-400050">
              <a:buFontTx/>
              <a:buAutoNum type="romanLcParenBoth"/>
            </a:pPr>
            <a:r>
              <a:rPr lang="fr-FR" sz="1800"/>
              <a:t>L’introduction de l’effet site dans les modèles de concentration en éléments minéraux est plus complexe qu’attendu (prendre en compte le mode de prélèvement, les interactions entre éléments minéraux, les translocations)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947738"/>
            <a:ext cx="8424862" cy="609600"/>
          </a:xfrm>
        </p:spPr>
        <p:txBody>
          <a:bodyPr/>
          <a:lstStyle/>
          <a:p>
            <a:r>
              <a:rPr lang="fr-FR" smtClean="0"/>
              <a:t>Résultats pour le Hêtre, Conclusion</a:t>
            </a:r>
          </a:p>
        </p:txBody>
      </p:sp>
      <p:sp>
        <p:nvSpPr>
          <p:cNvPr id="32771" name="Rectangle 16"/>
          <p:cNvSpPr>
            <a:spLocks noChangeArrowheads="1"/>
          </p:cNvSpPr>
          <p:nvPr/>
        </p:nvSpPr>
        <p:spPr bwMode="auto">
          <a:xfrm>
            <a:off x="971550" y="1701800"/>
            <a:ext cx="7667625" cy="923925"/>
          </a:xfrm>
          <a:prstGeom prst="rect">
            <a:avLst/>
          </a:prstGeom>
          <a:noFill/>
          <a:ln w="9525">
            <a:noFill/>
            <a:miter lim="800000"/>
            <a:headEnd/>
            <a:tailEnd/>
          </a:ln>
        </p:spPr>
        <p:txBody>
          <a:bodyPr>
            <a:spAutoFit/>
          </a:bodyPr>
          <a:lstStyle/>
          <a:p>
            <a:pPr marL="400050" indent="-400050"/>
            <a:r>
              <a:rPr lang="fr-FR" sz="1800" dirty="0"/>
              <a:t> (v)  Un schéma générique  entre essences a pu être mis en évidence par comparaison avec l’Eucalyptus, le Chêne et le Douglas ouvrant ainsi la voie à de nouvelles équations inter-essences</a:t>
            </a:r>
          </a:p>
        </p:txBody>
      </p:sp>
      <p:sp>
        <p:nvSpPr>
          <p:cNvPr id="32772" name="ZoneTexte 4"/>
          <p:cNvSpPr txBox="1">
            <a:spLocks noChangeArrowheads="1"/>
          </p:cNvSpPr>
          <p:nvPr/>
        </p:nvSpPr>
        <p:spPr bwMode="auto">
          <a:xfrm>
            <a:off x="4356100" y="2816225"/>
            <a:ext cx="4824413" cy="1476375"/>
          </a:xfrm>
          <a:prstGeom prst="rect">
            <a:avLst/>
          </a:prstGeom>
          <a:noFill/>
          <a:ln w="9525">
            <a:noFill/>
            <a:miter lim="800000"/>
            <a:headEnd/>
            <a:tailEnd/>
          </a:ln>
        </p:spPr>
        <p:txBody>
          <a:bodyPr>
            <a:spAutoFit/>
          </a:bodyPr>
          <a:lstStyle/>
          <a:p>
            <a:pPr eaLnBrk="1" hangingPunct="1"/>
            <a:r>
              <a:rPr lang="fr-FR" sz="1800" b="1" i="1">
                <a:solidFill>
                  <a:srgbClr val="7F7F7F"/>
                </a:solidFill>
                <a:latin typeface="Arial Narrow" pitchFamily="34" charset="0"/>
                <a:cs typeface="Arial" pitchFamily="34" charset="0"/>
              </a:rPr>
              <a:t>Résultats</a:t>
            </a:r>
            <a:r>
              <a:rPr lang="fr-FR" sz="1800">
                <a:latin typeface="Arial Narrow" pitchFamily="34" charset="0"/>
                <a:cs typeface="Arial" pitchFamily="34" charset="0"/>
              </a:rPr>
              <a:t>: </a:t>
            </a:r>
          </a:p>
          <a:p>
            <a:pPr eaLnBrk="1" hangingPunct="1"/>
            <a:r>
              <a:rPr lang="fr-FR" sz="1800">
                <a:latin typeface="Arial Narrow" pitchFamily="34" charset="0"/>
                <a:cs typeface="Arial" pitchFamily="34" charset="0"/>
              </a:rPr>
              <a:t>Dimension 1 = plan ligneux ; infradensité</a:t>
            </a:r>
          </a:p>
          <a:p>
            <a:pPr eaLnBrk="1" hangingPunct="1"/>
            <a:r>
              <a:rPr lang="fr-FR" sz="1800">
                <a:latin typeface="Arial Narrow" pitchFamily="34" charset="0"/>
                <a:cs typeface="Arial" pitchFamily="34" charset="0"/>
              </a:rPr>
              <a:t>Dimension 2 = tolérance ombrage ; ramification</a:t>
            </a:r>
          </a:p>
          <a:p>
            <a:pPr eaLnBrk="1" hangingPunct="1"/>
            <a:r>
              <a:rPr lang="fr-FR" sz="1800">
                <a:latin typeface="Arial Narrow" pitchFamily="34" charset="0"/>
                <a:cs typeface="Arial" pitchFamily="34" charset="0"/>
              </a:rPr>
              <a:t>Dimension 3 = croissance juvénile ; capacité réitération</a:t>
            </a:r>
            <a:br>
              <a:rPr lang="fr-FR" sz="1800">
                <a:latin typeface="Arial Narrow" pitchFamily="34" charset="0"/>
                <a:cs typeface="Arial" pitchFamily="34" charset="0"/>
              </a:rPr>
            </a:br>
            <a:r>
              <a:rPr lang="fr-FR" sz="1800">
                <a:latin typeface="Arial Narrow" pitchFamily="34" charset="0"/>
                <a:cs typeface="Arial" pitchFamily="34" charset="0"/>
              </a:rPr>
              <a:t>6 groupes</a:t>
            </a:r>
          </a:p>
        </p:txBody>
      </p:sp>
      <p:grpSp>
        <p:nvGrpSpPr>
          <p:cNvPr id="32773" name="Groupe 13"/>
          <p:cNvGrpSpPr>
            <a:grpSpLocks/>
          </p:cNvGrpSpPr>
          <p:nvPr/>
        </p:nvGrpSpPr>
        <p:grpSpPr bwMode="auto">
          <a:xfrm>
            <a:off x="107950" y="2767013"/>
            <a:ext cx="4464050" cy="3757612"/>
            <a:chOff x="323850" y="1484313"/>
            <a:chExt cx="5688013" cy="5127625"/>
          </a:xfrm>
        </p:grpSpPr>
        <p:pic>
          <p:nvPicPr>
            <p:cNvPr id="32776" name="Picture 126"/>
            <p:cNvPicPr>
              <a:picLocks noChangeAspect="1" noChangeArrowheads="1"/>
            </p:cNvPicPr>
            <p:nvPr/>
          </p:nvPicPr>
          <p:blipFill>
            <a:blip r:embed="rId3" cstate="print"/>
            <a:srcRect l="23705" t="17703" r="26349" b="6444"/>
            <a:stretch>
              <a:fillRect/>
            </a:stretch>
          </p:blipFill>
          <p:spPr bwMode="auto">
            <a:xfrm>
              <a:off x="323850" y="1484313"/>
              <a:ext cx="5399088" cy="5127625"/>
            </a:xfrm>
            <a:prstGeom prst="rect">
              <a:avLst/>
            </a:prstGeom>
            <a:noFill/>
            <a:ln w="9525">
              <a:noFill/>
              <a:miter lim="800000"/>
              <a:headEnd/>
              <a:tailEnd/>
            </a:ln>
          </p:spPr>
        </p:pic>
        <p:sp>
          <p:nvSpPr>
            <p:cNvPr id="32777" name="Text Box 33"/>
            <p:cNvSpPr txBox="1">
              <a:spLocks noChangeArrowheads="1"/>
            </p:cNvSpPr>
            <p:nvPr/>
          </p:nvSpPr>
          <p:spPr bwMode="auto">
            <a:xfrm>
              <a:off x="1547813" y="5516563"/>
              <a:ext cx="1800225" cy="457200"/>
            </a:xfrm>
            <a:prstGeom prst="rect">
              <a:avLst/>
            </a:prstGeom>
            <a:noFill/>
            <a:ln w="9525">
              <a:noFill/>
              <a:miter lim="800000"/>
              <a:headEnd/>
              <a:tailEnd/>
            </a:ln>
          </p:spPr>
          <p:txBody>
            <a:bodyPr>
              <a:spAutoFit/>
            </a:bodyPr>
            <a:lstStyle/>
            <a:p>
              <a:r>
                <a:rPr lang="fr-FR" sz="1200">
                  <a:latin typeface="Arial Narrow" pitchFamily="34" charset="0"/>
                </a:rPr>
                <a:t>Résineux dryades : sapin, épicéa, séquoïa et douglas</a:t>
              </a:r>
            </a:p>
          </p:txBody>
        </p:sp>
        <p:sp>
          <p:nvSpPr>
            <p:cNvPr id="32778" name="Text Box 34"/>
            <p:cNvSpPr txBox="1">
              <a:spLocks noChangeArrowheads="1"/>
            </p:cNvSpPr>
            <p:nvPr/>
          </p:nvSpPr>
          <p:spPr bwMode="auto">
            <a:xfrm>
              <a:off x="971550" y="2349500"/>
              <a:ext cx="1800225" cy="639763"/>
            </a:xfrm>
            <a:prstGeom prst="rect">
              <a:avLst/>
            </a:prstGeom>
            <a:noFill/>
            <a:ln w="9525">
              <a:noFill/>
              <a:miter lim="800000"/>
              <a:headEnd/>
              <a:tailEnd/>
            </a:ln>
          </p:spPr>
          <p:txBody>
            <a:bodyPr>
              <a:spAutoFit/>
            </a:bodyPr>
            <a:lstStyle/>
            <a:p>
              <a:r>
                <a:rPr lang="fr-FR" sz="1200">
                  <a:solidFill>
                    <a:srgbClr val="FF0000"/>
                  </a:solidFill>
                  <a:latin typeface="Arial Narrow" pitchFamily="34" charset="0"/>
                </a:rPr>
                <a:t>Résineux peu tolérants à l'ombrage : pins, cèdre, mélèze</a:t>
              </a:r>
            </a:p>
          </p:txBody>
        </p:sp>
        <p:sp>
          <p:nvSpPr>
            <p:cNvPr id="32779" name="Text Box 35"/>
            <p:cNvSpPr txBox="1">
              <a:spLocks noChangeArrowheads="1"/>
            </p:cNvSpPr>
            <p:nvPr/>
          </p:nvSpPr>
          <p:spPr bwMode="auto">
            <a:xfrm>
              <a:off x="3276600" y="5084763"/>
              <a:ext cx="1800225" cy="457200"/>
            </a:xfrm>
            <a:prstGeom prst="rect">
              <a:avLst/>
            </a:prstGeom>
            <a:noFill/>
            <a:ln w="9525">
              <a:noFill/>
              <a:miter lim="800000"/>
              <a:headEnd/>
              <a:tailEnd/>
            </a:ln>
          </p:spPr>
          <p:txBody>
            <a:bodyPr>
              <a:spAutoFit/>
            </a:bodyPr>
            <a:lstStyle/>
            <a:p>
              <a:r>
                <a:rPr lang="fr-FR" sz="1200">
                  <a:solidFill>
                    <a:srgbClr val="00CC66"/>
                  </a:solidFill>
                  <a:latin typeface="Arial Narrow" pitchFamily="34" charset="0"/>
                </a:rPr>
                <a:t>Feuillus à pores diffus : peuplier, saule, hêtre</a:t>
              </a:r>
            </a:p>
          </p:txBody>
        </p:sp>
        <p:sp>
          <p:nvSpPr>
            <p:cNvPr id="32780" name="Text Box 36"/>
            <p:cNvSpPr txBox="1">
              <a:spLocks noChangeArrowheads="1"/>
            </p:cNvSpPr>
            <p:nvPr/>
          </p:nvSpPr>
          <p:spPr bwMode="auto">
            <a:xfrm>
              <a:off x="3708400" y="2205038"/>
              <a:ext cx="1800225" cy="457200"/>
            </a:xfrm>
            <a:prstGeom prst="rect">
              <a:avLst/>
            </a:prstGeom>
            <a:noFill/>
            <a:ln w="9525">
              <a:noFill/>
              <a:miter lim="800000"/>
              <a:headEnd/>
              <a:tailEnd/>
            </a:ln>
          </p:spPr>
          <p:txBody>
            <a:bodyPr>
              <a:spAutoFit/>
            </a:bodyPr>
            <a:lstStyle/>
            <a:p>
              <a:r>
                <a:rPr lang="fr-FR" sz="1200">
                  <a:solidFill>
                    <a:srgbClr val="0000CC"/>
                  </a:solidFill>
                  <a:latin typeface="Arial Narrow" pitchFamily="34" charset="0"/>
                </a:rPr>
                <a:t>Feuillus sympodiaux : acacia, tilleul, orme</a:t>
              </a:r>
            </a:p>
          </p:txBody>
        </p:sp>
        <p:sp>
          <p:nvSpPr>
            <p:cNvPr id="32781" name="Text Box 37"/>
            <p:cNvSpPr txBox="1">
              <a:spLocks noChangeArrowheads="1"/>
            </p:cNvSpPr>
            <p:nvPr/>
          </p:nvSpPr>
          <p:spPr bwMode="auto">
            <a:xfrm>
              <a:off x="4859338" y="2924175"/>
              <a:ext cx="863600" cy="457200"/>
            </a:xfrm>
            <a:prstGeom prst="rect">
              <a:avLst/>
            </a:prstGeom>
            <a:noFill/>
            <a:ln w="9525">
              <a:noFill/>
              <a:miter lim="800000"/>
              <a:headEnd/>
              <a:tailEnd/>
            </a:ln>
          </p:spPr>
          <p:txBody>
            <a:bodyPr>
              <a:spAutoFit/>
            </a:bodyPr>
            <a:lstStyle/>
            <a:p>
              <a:r>
                <a:rPr lang="fr-FR" sz="1200">
                  <a:solidFill>
                    <a:srgbClr val="FF33CC"/>
                  </a:solidFill>
                  <a:latin typeface="Arial Narrow" pitchFamily="34" charset="0"/>
                </a:rPr>
                <a:t>Autres bois très denses </a:t>
              </a:r>
            </a:p>
          </p:txBody>
        </p:sp>
        <p:sp>
          <p:nvSpPr>
            <p:cNvPr id="32782" name="Text Box 38"/>
            <p:cNvSpPr txBox="1">
              <a:spLocks noChangeArrowheads="1"/>
            </p:cNvSpPr>
            <p:nvPr/>
          </p:nvSpPr>
          <p:spPr bwMode="auto">
            <a:xfrm>
              <a:off x="4859338" y="4581525"/>
              <a:ext cx="1152525" cy="822325"/>
            </a:xfrm>
            <a:prstGeom prst="rect">
              <a:avLst/>
            </a:prstGeom>
            <a:noFill/>
            <a:ln w="9525">
              <a:noFill/>
              <a:miter lim="800000"/>
              <a:headEnd/>
              <a:tailEnd/>
            </a:ln>
          </p:spPr>
          <p:txBody>
            <a:bodyPr>
              <a:spAutoFit/>
            </a:bodyPr>
            <a:lstStyle/>
            <a:p>
              <a:r>
                <a:rPr lang="fr-FR" sz="1200">
                  <a:solidFill>
                    <a:srgbClr val="00FFFF"/>
                  </a:solidFill>
                  <a:latin typeface="Arial Narrow" pitchFamily="34" charset="0"/>
                </a:rPr>
                <a:t>Feuillus ZIP denses : chêne, châtaignier; érable</a:t>
              </a:r>
            </a:p>
          </p:txBody>
        </p:sp>
      </p:grpSp>
      <p:sp>
        <p:nvSpPr>
          <p:cNvPr id="32774" name="Rectangle 16"/>
          <p:cNvSpPr>
            <a:spLocks noChangeArrowheads="1"/>
          </p:cNvSpPr>
          <p:nvPr/>
        </p:nvSpPr>
        <p:spPr bwMode="auto">
          <a:xfrm>
            <a:off x="6227763" y="5732463"/>
            <a:ext cx="2592387" cy="955675"/>
          </a:xfrm>
          <a:prstGeom prst="rect">
            <a:avLst/>
          </a:prstGeom>
          <a:noFill/>
          <a:ln w="9525">
            <a:noFill/>
            <a:miter lim="800000"/>
            <a:headEnd/>
            <a:tailEnd/>
          </a:ln>
        </p:spPr>
        <p:txBody>
          <a:bodyPr>
            <a:spAutoFit/>
          </a:bodyPr>
          <a:lstStyle/>
          <a:p>
            <a:pPr marL="400050" indent="-400050"/>
            <a:r>
              <a:rPr lang="fr-FR" sz="2800"/>
              <a:t>Pin Maritime ?</a:t>
            </a:r>
          </a:p>
          <a:p>
            <a:pPr marL="400050" indent="-400050"/>
            <a:r>
              <a:rPr lang="fr-FR" sz="2800"/>
              <a:t>Peuplier ?</a:t>
            </a:r>
          </a:p>
        </p:txBody>
      </p:sp>
      <p:sp>
        <p:nvSpPr>
          <p:cNvPr id="32775" name="Rectangle 16"/>
          <p:cNvSpPr>
            <a:spLocks noChangeArrowheads="1"/>
          </p:cNvSpPr>
          <p:nvPr/>
        </p:nvSpPr>
        <p:spPr bwMode="auto">
          <a:xfrm>
            <a:off x="4572000" y="4581525"/>
            <a:ext cx="4321175" cy="1016000"/>
          </a:xfrm>
          <a:prstGeom prst="rect">
            <a:avLst/>
          </a:prstGeom>
          <a:noFill/>
          <a:ln w="9525">
            <a:noFill/>
            <a:miter lim="800000"/>
            <a:headEnd/>
            <a:tailEnd/>
          </a:ln>
        </p:spPr>
        <p:txBody>
          <a:bodyPr>
            <a:spAutoFit/>
          </a:bodyPr>
          <a:lstStyle/>
          <a:p>
            <a:pPr marL="400050" indent="-400050"/>
            <a:r>
              <a:rPr lang="fr-FR" sz="2000"/>
              <a:t>CONTRAINTE : Essences avec suffisamment d’arbres par classe d’âge pour ajuster les équations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1091208"/>
            <a:ext cx="7776096" cy="609600"/>
          </a:xfrm>
        </p:spPr>
        <p:txBody>
          <a:bodyPr/>
          <a:lstStyle/>
          <a:p>
            <a:r>
              <a:rPr lang="fr-FR" dirty="0" smtClean="0"/>
              <a:t>Atelier </a:t>
            </a:r>
            <a:r>
              <a:rPr lang="fr-FR" dirty="0" err="1" smtClean="0"/>
              <a:t>Modelisation</a:t>
            </a:r>
            <a:r>
              <a:rPr lang="fr-FR" dirty="0" smtClean="0"/>
              <a:t> </a:t>
            </a:r>
            <a:br>
              <a:rPr lang="fr-FR" dirty="0" smtClean="0"/>
            </a:br>
            <a:r>
              <a:rPr lang="fr-FR" sz="1600" dirty="0" smtClean="0"/>
              <a:t>L. Saint-André, T. </a:t>
            </a:r>
            <a:r>
              <a:rPr lang="fr-FR" sz="1600" dirty="0" err="1" smtClean="0"/>
              <a:t>Senga</a:t>
            </a:r>
            <a:r>
              <a:rPr lang="fr-FR" sz="1600" dirty="0" smtClean="0"/>
              <a:t>, M. </a:t>
            </a:r>
            <a:r>
              <a:rPr lang="fr-FR" sz="1600" dirty="0" err="1" smtClean="0"/>
              <a:t>Jonard</a:t>
            </a:r>
            <a:r>
              <a:rPr lang="fr-FR" sz="1600" dirty="0" smtClean="0"/>
              <a:t> (UCL), P. Vallet, C. </a:t>
            </a:r>
            <a:r>
              <a:rPr lang="fr-FR" sz="1600" dirty="0" err="1" smtClean="0"/>
              <a:t>Meredieu</a:t>
            </a:r>
            <a:r>
              <a:rPr lang="fr-FR" sz="1600" dirty="0" smtClean="0"/>
              <a:t> (</a:t>
            </a:r>
            <a:r>
              <a:rPr lang="fr-FR" sz="1600" dirty="0" err="1" smtClean="0"/>
              <a:t>Biogeco</a:t>
            </a:r>
            <a:r>
              <a:rPr lang="fr-FR" sz="1600" dirty="0" smtClean="0"/>
              <a:t>), L. Augusto ( TCEM), A. Bouvet</a:t>
            </a:r>
            <a:endParaRPr lang="fr-FR" dirty="0" smtClean="0"/>
          </a:p>
        </p:txBody>
      </p:sp>
      <p:sp>
        <p:nvSpPr>
          <p:cNvPr id="32771" name="Rectangle 16"/>
          <p:cNvSpPr>
            <a:spLocks noChangeArrowheads="1"/>
          </p:cNvSpPr>
          <p:nvPr/>
        </p:nvSpPr>
        <p:spPr bwMode="auto">
          <a:xfrm>
            <a:off x="971550" y="2349872"/>
            <a:ext cx="6408761" cy="369332"/>
          </a:xfrm>
          <a:prstGeom prst="rect">
            <a:avLst/>
          </a:prstGeom>
          <a:noFill/>
          <a:ln w="9525">
            <a:noFill/>
            <a:miter lim="800000"/>
            <a:headEnd/>
            <a:tailEnd/>
          </a:ln>
        </p:spPr>
        <p:txBody>
          <a:bodyPr wrap="square">
            <a:spAutoFit/>
          </a:bodyPr>
          <a:lstStyle/>
          <a:p>
            <a:pPr marL="400050" indent="-400050"/>
            <a:r>
              <a:rPr lang="fr-FR" sz="1800" dirty="0" smtClean="0"/>
              <a:t>- Trois jours de travail (du 15 au 17 juin) en visioconférence</a:t>
            </a:r>
            <a:endParaRPr lang="fr-FR" sz="1800" dirty="0"/>
          </a:p>
        </p:txBody>
      </p:sp>
      <p:sp>
        <p:nvSpPr>
          <p:cNvPr id="15" name="Rectangle 16"/>
          <p:cNvSpPr>
            <a:spLocks noChangeArrowheads="1"/>
          </p:cNvSpPr>
          <p:nvPr/>
        </p:nvSpPr>
        <p:spPr bwMode="auto">
          <a:xfrm>
            <a:off x="971600" y="2843644"/>
            <a:ext cx="6408712" cy="369332"/>
          </a:xfrm>
          <a:prstGeom prst="rect">
            <a:avLst/>
          </a:prstGeom>
          <a:noFill/>
          <a:ln w="9525">
            <a:noFill/>
            <a:miter lim="800000"/>
            <a:headEnd/>
            <a:tailEnd/>
          </a:ln>
        </p:spPr>
        <p:txBody>
          <a:bodyPr wrap="square">
            <a:spAutoFit/>
          </a:bodyPr>
          <a:lstStyle/>
          <a:p>
            <a:pPr marL="400050" indent="-400050"/>
            <a:r>
              <a:rPr lang="fr-FR" sz="1800" dirty="0" smtClean="0"/>
              <a:t>- Jeu de données et programme d’apprentissage en SAS/R (1 jour) </a:t>
            </a:r>
            <a:endParaRPr lang="fr-FR" sz="1800" dirty="0"/>
          </a:p>
        </p:txBody>
      </p:sp>
      <p:sp>
        <p:nvSpPr>
          <p:cNvPr id="16" name="Rectangle 16"/>
          <p:cNvSpPr>
            <a:spLocks noChangeArrowheads="1"/>
          </p:cNvSpPr>
          <p:nvPr/>
        </p:nvSpPr>
        <p:spPr bwMode="auto">
          <a:xfrm>
            <a:off x="971600" y="3347700"/>
            <a:ext cx="7128792" cy="369332"/>
          </a:xfrm>
          <a:prstGeom prst="rect">
            <a:avLst/>
          </a:prstGeom>
          <a:noFill/>
          <a:ln w="9525">
            <a:noFill/>
            <a:miter lim="800000"/>
            <a:headEnd/>
            <a:tailEnd/>
          </a:ln>
        </p:spPr>
        <p:txBody>
          <a:bodyPr wrap="square">
            <a:spAutoFit/>
          </a:bodyPr>
          <a:lstStyle/>
          <a:p>
            <a:pPr marL="400050" indent="-400050"/>
            <a:r>
              <a:rPr lang="fr-FR" sz="1800" dirty="0" smtClean="0"/>
              <a:t>- Travail sur les jeux de données disponibles chez chacun (1 jour)</a:t>
            </a:r>
            <a:endParaRPr lang="fr-FR" sz="1800" dirty="0"/>
          </a:p>
        </p:txBody>
      </p:sp>
      <p:sp>
        <p:nvSpPr>
          <p:cNvPr id="17" name="Rectangle 16"/>
          <p:cNvSpPr>
            <a:spLocks noChangeArrowheads="1"/>
          </p:cNvSpPr>
          <p:nvPr/>
        </p:nvSpPr>
        <p:spPr bwMode="auto">
          <a:xfrm>
            <a:off x="971600" y="3789040"/>
            <a:ext cx="7128792" cy="369332"/>
          </a:xfrm>
          <a:prstGeom prst="rect">
            <a:avLst/>
          </a:prstGeom>
          <a:noFill/>
          <a:ln w="9525">
            <a:noFill/>
            <a:miter lim="800000"/>
            <a:headEnd/>
            <a:tailEnd/>
          </a:ln>
        </p:spPr>
        <p:txBody>
          <a:bodyPr wrap="square">
            <a:spAutoFit/>
          </a:bodyPr>
          <a:lstStyle/>
          <a:p>
            <a:pPr marL="400050" indent="-400050"/>
            <a:r>
              <a:rPr lang="fr-FR" sz="1800" dirty="0" smtClean="0"/>
              <a:t>-Premier bilan</a:t>
            </a:r>
            <a:endParaRPr lang="fr-FR" sz="1800" dirty="0"/>
          </a:p>
        </p:txBody>
      </p:sp>
      <p:sp>
        <p:nvSpPr>
          <p:cNvPr id="18" name="Rectangle 17"/>
          <p:cNvSpPr>
            <a:spLocks noChangeArrowheads="1"/>
          </p:cNvSpPr>
          <p:nvPr/>
        </p:nvSpPr>
        <p:spPr bwMode="auto">
          <a:xfrm>
            <a:off x="539552" y="4582869"/>
            <a:ext cx="7704856" cy="646331"/>
          </a:xfrm>
          <a:prstGeom prst="rect">
            <a:avLst/>
          </a:prstGeom>
          <a:noFill/>
          <a:ln w="9525">
            <a:noFill/>
            <a:miter lim="800000"/>
            <a:headEnd/>
            <a:tailEnd/>
          </a:ln>
        </p:spPr>
        <p:txBody>
          <a:bodyPr wrap="square">
            <a:spAutoFit/>
          </a:bodyPr>
          <a:lstStyle/>
          <a:p>
            <a:pPr marL="400050" indent="-400050"/>
            <a:r>
              <a:rPr lang="fr-FR" sz="1800" dirty="0" smtClean="0"/>
              <a:t>BIOMASSE =Travail simultané sur DOUGLAS (106), PEUPLIER (105), PIN MARITIME (207), EUCALYPTUS (188)</a:t>
            </a:r>
            <a:endParaRPr lang="fr-FR" sz="1800" dirty="0"/>
          </a:p>
        </p:txBody>
      </p:sp>
      <p:sp>
        <p:nvSpPr>
          <p:cNvPr id="19" name="Rectangle 18"/>
          <p:cNvSpPr>
            <a:spLocks noChangeArrowheads="1"/>
          </p:cNvSpPr>
          <p:nvPr/>
        </p:nvSpPr>
        <p:spPr bwMode="auto">
          <a:xfrm>
            <a:off x="539552" y="5374957"/>
            <a:ext cx="8136904" cy="369332"/>
          </a:xfrm>
          <a:prstGeom prst="rect">
            <a:avLst/>
          </a:prstGeom>
          <a:noFill/>
          <a:ln w="9525">
            <a:noFill/>
            <a:miter lim="800000"/>
            <a:headEnd/>
            <a:tailEnd/>
          </a:ln>
        </p:spPr>
        <p:txBody>
          <a:bodyPr wrap="square">
            <a:spAutoFit/>
          </a:bodyPr>
          <a:lstStyle/>
          <a:p>
            <a:pPr marL="400050" indent="-400050"/>
            <a:r>
              <a:rPr lang="fr-FR" sz="1800" dirty="0" smtClean="0"/>
              <a:t>MINERALOMASSE =</a:t>
            </a:r>
            <a:r>
              <a:rPr lang="fr-FR" sz="1800" dirty="0"/>
              <a:t> </a:t>
            </a:r>
            <a:r>
              <a:rPr lang="fr-FR" sz="1800" dirty="0" smtClean="0"/>
              <a:t>Jeux de données et programmes préparés mais pas réalisés</a:t>
            </a:r>
            <a:endParaRPr lang="fr-F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378406F8-BA84-440E-9F5C-3D50A7910B16}" type="slidenum">
              <a:rPr lang="fr-FR"/>
              <a:pPr>
                <a:defRPr/>
              </a:pPr>
              <a:t>3</a:t>
            </a:fld>
            <a:endParaRPr lang="fr-FR"/>
          </a:p>
        </p:txBody>
      </p:sp>
      <p:sp>
        <p:nvSpPr>
          <p:cNvPr id="7171" name="Titre 5"/>
          <p:cNvSpPr>
            <a:spLocks noGrp="1"/>
          </p:cNvSpPr>
          <p:nvPr>
            <p:ph type="title"/>
          </p:nvPr>
        </p:nvSpPr>
        <p:spPr>
          <a:xfrm>
            <a:off x="468313" y="1235075"/>
            <a:ext cx="8675687" cy="609600"/>
          </a:xfrm>
        </p:spPr>
        <p:txBody>
          <a:bodyPr/>
          <a:lstStyle/>
          <a:p>
            <a:r>
              <a:rPr lang="fr-FR" dirty="0" smtClean="0"/>
              <a:t>Contexte: problème d’autant plus compliqué que  les peuplements forestiers ne sont pas que mono-spécifiques….</a:t>
            </a:r>
            <a:br>
              <a:rPr lang="fr-FR" dirty="0" smtClean="0"/>
            </a:br>
            <a:endParaRPr lang="fr-FR" dirty="0" smtClean="0"/>
          </a:p>
        </p:txBody>
      </p:sp>
      <p:pic>
        <p:nvPicPr>
          <p:cNvPr id="7172" name="Image 9" descr="sans titre2.jpg"/>
          <p:cNvPicPr>
            <a:picLocks noChangeAspect="1"/>
          </p:cNvPicPr>
          <p:nvPr/>
        </p:nvPicPr>
        <p:blipFill>
          <a:blip r:embed="rId3" cstate="print"/>
          <a:srcRect/>
          <a:stretch>
            <a:fillRect/>
          </a:stretch>
        </p:blipFill>
        <p:spPr bwMode="auto">
          <a:xfrm>
            <a:off x="3214688" y="2046288"/>
            <a:ext cx="4957762" cy="4102100"/>
          </a:xfrm>
          <a:prstGeom prst="rect">
            <a:avLst/>
          </a:prstGeom>
          <a:noFill/>
          <a:ln w="9525">
            <a:noFill/>
            <a:miter lim="800000"/>
            <a:headEnd/>
            <a:tailEnd/>
          </a:ln>
        </p:spPr>
      </p:pic>
      <p:sp>
        <p:nvSpPr>
          <p:cNvPr id="11" name="Bulle ronde 10"/>
          <p:cNvSpPr/>
          <p:nvPr/>
        </p:nvSpPr>
        <p:spPr>
          <a:xfrm rot="16200000">
            <a:off x="1393032" y="1035844"/>
            <a:ext cx="2214562" cy="4286250"/>
          </a:xfrm>
          <a:prstGeom prst="wedgeEllipseCallout">
            <a:avLst>
              <a:gd name="adj1" fmla="val -44464"/>
              <a:gd name="adj2" fmla="val 79140"/>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FR" sz="2800" dirty="0">
                <a:solidFill>
                  <a:schemeClr val="tx1"/>
                </a:solidFill>
              </a:rPr>
              <a:t>On ne serait pas perdus là?…., et il nous faudrait peut-être d’autres balances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908720"/>
            <a:ext cx="7776096" cy="609600"/>
          </a:xfrm>
        </p:spPr>
        <p:txBody>
          <a:bodyPr/>
          <a:lstStyle/>
          <a:p>
            <a:r>
              <a:rPr lang="fr-FR" dirty="0" smtClean="0"/>
              <a:t>Atelier Modélisation, tronc </a:t>
            </a:r>
          </a:p>
        </p:txBody>
      </p:sp>
      <p:grpSp>
        <p:nvGrpSpPr>
          <p:cNvPr id="12" name="Groupe 11"/>
          <p:cNvGrpSpPr/>
          <p:nvPr/>
        </p:nvGrpSpPr>
        <p:grpSpPr>
          <a:xfrm>
            <a:off x="179512" y="1547500"/>
            <a:ext cx="3816424" cy="2574196"/>
            <a:chOff x="179512" y="1547500"/>
            <a:chExt cx="3816424" cy="2574196"/>
          </a:xfrm>
        </p:grpSpPr>
        <p:pic>
          <p:nvPicPr>
            <p:cNvPr id="98306" name="Picture 2"/>
            <p:cNvPicPr>
              <a:picLocks noChangeAspect="1" noChangeArrowheads="1"/>
            </p:cNvPicPr>
            <p:nvPr/>
          </p:nvPicPr>
          <p:blipFill>
            <a:blip r:embed="rId3" cstate="print"/>
            <a:srcRect/>
            <a:stretch>
              <a:fillRect/>
            </a:stretch>
          </p:blipFill>
          <p:spPr bwMode="auto">
            <a:xfrm>
              <a:off x="179512" y="1737538"/>
              <a:ext cx="3816424" cy="2384158"/>
            </a:xfrm>
            <a:prstGeom prst="rect">
              <a:avLst/>
            </a:prstGeom>
            <a:noFill/>
            <a:ln w="9525">
              <a:noFill/>
              <a:miter lim="800000"/>
              <a:headEnd/>
              <a:tailEnd/>
            </a:ln>
          </p:spPr>
        </p:pic>
        <p:sp>
          <p:nvSpPr>
            <p:cNvPr id="19" name="Rectangle 18"/>
            <p:cNvSpPr>
              <a:spLocks noChangeArrowheads="1"/>
            </p:cNvSpPr>
            <p:nvPr/>
          </p:nvSpPr>
          <p:spPr bwMode="auto">
            <a:xfrm>
              <a:off x="1583160" y="1547500"/>
              <a:ext cx="1044624" cy="369332"/>
            </a:xfrm>
            <a:prstGeom prst="rect">
              <a:avLst/>
            </a:prstGeom>
            <a:noFill/>
            <a:ln w="9525">
              <a:noFill/>
              <a:miter lim="800000"/>
              <a:headEnd/>
              <a:tailEnd/>
            </a:ln>
          </p:spPr>
          <p:txBody>
            <a:bodyPr wrap="square">
              <a:spAutoFit/>
            </a:bodyPr>
            <a:lstStyle/>
            <a:p>
              <a:pPr marL="400050" indent="-400050"/>
              <a:r>
                <a:rPr lang="fr-FR" sz="1800" dirty="0" smtClean="0"/>
                <a:t>Douglas</a:t>
              </a:r>
              <a:endParaRPr lang="fr-FR" sz="1800" dirty="0"/>
            </a:p>
          </p:txBody>
        </p:sp>
      </p:grpSp>
      <p:pic>
        <p:nvPicPr>
          <p:cNvPr id="98307" name="Picture 3"/>
          <p:cNvPicPr>
            <a:picLocks noChangeAspect="1" noChangeArrowheads="1"/>
          </p:cNvPicPr>
          <p:nvPr/>
        </p:nvPicPr>
        <p:blipFill>
          <a:blip r:embed="rId4" cstate="print"/>
          <a:srcRect/>
          <a:stretch>
            <a:fillRect/>
          </a:stretch>
        </p:blipFill>
        <p:spPr bwMode="auto">
          <a:xfrm>
            <a:off x="5120605" y="1124744"/>
            <a:ext cx="3051795" cy="3059169"/>
          </a:xfrm>
          <a:prstGeom prst="rect">
            <a:avLst/>
          </a:prstGeom>
          <a:noFill/>
        </p:spPr>
      </p:pic>
      <p:sp>
        <p:nvSpPr>
          <p:cNvPr id="11" name="Rectangle 10"/>
          <p:cNvSpPr>
            <a:spLocks noChangeArrowheads="1"/>
          </p:cNvSpPr>
          <p:nvPr/>
        </p:nvSpPr>
        <p:spPr bwMode="auto">
          <a:xfrm>
            <a:off x="6272733" y="1124744"/>
            <a:ext cx="1044624" cy="369332"/>
          </a:xfrm>
          <a:prstGeom prst="rect">
            <a:avLst/>
          </a:prstGeom>
          <a:noFill/>
          <a:ln w="9525">
            <a:noFill/>
            <a:miter lim="800000"/>
            <a:headEnd/>
            <a:tailEnd/>
          </a:ln>
        </p:spPr>
        <p:txBody>
          <a:bodyPr wrap="square">
            <a:spAutoFit/>
          </a:bodyPr>
          <a:lstStyle/>
          <a:p>
            <a:pPr marL="400050" indent="-400050"/>
            <a:r>
              <a:rPr lang="fr-FR" sz="1800" dirty="0" smtClean="0"/>
              <a:t>Peuplier</a:t>
            </a:r>
            <a:endParaRPr lang="fr-FR" sz="1800" dirty="0"/>
          </a:p>
        </p:txBody>
      </p:sp>
      <p:pic>
        <p:nvPicPr>
          <p:cNvPr id="98308" name="Picture 4"/>
          <p:cNvPicPr>
            <a:picLocks noChangeAspect="1" noChangeArrowheads="1"/>
          </p:cNvPicPr>
          <p:nvPr/>
        </p:nvPicPr>
        <p:blipFill>
          <a:blip r:embed="rId5" cstate="print"/>
          <a:srcRect/>
          <a:stretch>
            <a:fillRect/>
          </a:stretch>
        </p:blipFill>
        <p:spPr bwMode="auto">
          <a:xfrm>
            <a:off x="2483768" y="4523949"/>
            <a:ext cx="4176464" cy="2334051"/>
          </a:xfrm>
          <a:prstGeom prst="rect">
            <a:avLst/>
          </a:prstGeom>
          <a:noFill/>
          <a:ln w="9525">
            <a:noFill/>
            <a:miter lim="800000"/>
            <a:headEnd/>
            <a:tailEnd/>
          </a:ln>
          <a:effectLst/>
        </p:spPr>
      </p:pic>
      <p:sp>
        <p:nvSpPr>
          <p:cNvPr id="14" name="Rectangle 13"/>
          <p:cNvSpPr>
            <a:spLocks noChangeArrowheads="1"/>
          </p:cNvSpPr>
          <p:nvPr/>
        </p:nvSpPr>
        <p:spPr bwMode="auto">
          <a:xfrm>
            <a:off x="3995936" y="4149080"/>
            <a:ext cx="1296144" cy="369332"/>
          </a:xfrm>
          <a:prstGeom prst="rect">
            <a:avLst/>
          </a:prstGeom>
          <a:noFill/>
          <a:ln w="9525">
            <a:noFill/>
            <a:miter lim="800000"/>
            <a:headEnd/>
            <a:tailEnd/>
          </a:ln>
        </p:spPr>
        <p:txBody>
          <a:bodyPr wrap="square">
            <a:spAutoFit/>
          </a:bodyPr>
          <a:lstStyle/>
          <a:p>
            <a:pPr marL="400050" indent="-400050"/>
            <a:r>
              <a:rPr lang="fr-FR" sz="1800" dirty="0" smtClean="0"/>
              <a:t>Eucalyptus</a:t>
            </a:r>
            <a:endParaRPr lang="fr-FR"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908720"/>
            <a:ext cx="7776096" cy="609600"/>
          </a:xfrm>
        </p:spPr>
        <p:txBody>
          <a:bodyPr/>
          <a:lstStyle/>
          <a:p>
            <a:r>
              <a:rPr lang="fr-FR" dirty="0" smtClean="0"/>
              <a:t>Atelier Modélisation, branches</a:t>
            </a:r>
          </a:p>
        </p:txBody>
      </p:sp>
      <p:sp>
        <p:nvSpPr>
          <p:cNvPr id="19" name="Rectangle 18"/>
          <p:cNvSpPr>
            <a:spLocks noChangeArrowheads="1"/>
          </p:cNvSpPr>
          <p:nvPr/>
        </p:nvSpPr>
        <p:spPr bwMode="auto">
          <a:xfrm>
            <a:off x="1583160" y="1547500"/>
            <a:ext cx="1044624" cy="369332"/>
          </a:xfrm>
          <a:prstGeom prst="rect">
            <a:avLst/>
          </a:prstGeom>
          <a:noFill/>
          <a:ln w="9525">
            <a:noFill/>
            <a:miter lim="800000"/>
            <a:headEnd/>
            <a:tailEnd/>
          </a:ln>
        </p:spPr>
        <p:txBody>
          <a:bodyPr wrap="square">
            <a:spAutoFit/>
          </a:bodyPr>
          <a:lstStyle/>
          <a:p>
            <a:pPr marL="400050" indent="-400050"/>
            <a:r>
              <a:rPr lang="fr-FR" sz="1800" dirty="0" smtClean="0"/>
              <a:t>Douglas</a:t>
            </a:r>
            <a:endParaRPr lang="fr-FR" sz="1800" dirty="0"/>
          </a:p>
        </p:txBody>
      </p:sp>
      <p:sp>
        <p:nvSpPr>
          <p:cNvPr id="11" name="Rectangle 10"/>
          <p:cNvSpPr>
            <a:spLocks noChangeArrowheads="1"/>
          </p:cNvSpPr>
          <p:nvPr/>
        </p:nvSpPr>
        <p:spPr bwMode="auto">
          <a:xfrm>
            <a:off x="6272733" y="1124744"/>
            <a:ext cx="1044624" cy="369332"/>
          </a:xfrm>
          <a:prstGeom prst="rect">
            <a:avLst/>
          </a:prstGeom>
          <a:noFill/>
          <a:ln w="9525">
            <a:noFill/>
            <a:miter lim="800000"/>
            <a:headEnd/>
            <a:tailEnd/>
          </a:ln>
        </p:spPr>
        <p:txBody>
          <a:bodyPr wrap="square">
            <a:spAutoFit/>
          </a:bodyPr>
          <a:lstStyle/>
          <a:p>
            <a:pPr marL="400050" indent="-400050"/>
            <a:r>
              <a:rPr lang="fr-FR" sz="1800" dirty="0" smtClean="0"/>
              <a:t>Peuplier</a:t>
            </a:r>
            <a:endParaRPr lang="fr-FR" sz="1800" dirty="0"/>
          </a:p>
        </p:txBody>
      </p:sp>
      <p:sp>
        <p:nvSpPr>
          <p:cNvPr id="14" name="Rectangle 13"/>
          <p:cNvSpPr>
            <a:spLocks noChangeArrowheads="1"/>
          </p:cNvSpPr>
          <p:nvPr/>
        </p:nvSpPr>
        <p:spPr bwMode="auto">
          <a:xfrm>
            <a:off x="3995936" y="3589799"/>
            <a:ext cx="1296144" cy="369332"/>
          </a:xfrm>
          <a:prstGeom prst="rect">
            <a:avLst/>
          </a:prstGeom>
          <a:noFill/>
          <a:ln w="9525">
            <a:noFill/>
            <a:miter lim="800000"/>
            <a:headEnd/>
            <a:tailEnd/>
          </a:ln>
        </p:spPr>
        <p:txBody>
          <a:bodyPr wrap="square">
            <a:spAutoFit/>
          </a:bodyPr>
          <a:lstStyle/>
          <a:p>
            <a:pPr marL="400050" indent="-400050"/>
            <a:r>
              <a:rPr lang="fr-FR" sz="1800" dirty="0" smtClean="0"/>
              <a:t>Eucalyptus</a:t>
            </a:r>
            <a:endParaRPr lang="fr-FR" sz="1800" dirty="0"/>
          </a:p>
        </p:txBody>
      </p:sp>
      <p:pic>
        <p:nvPicPr>
          <p:cNvPr id="99469" name="Picture 141"/>
          <p:cNvPicPr>
            <a:picLocks noChangeAspect="1" noChangeArrowheads="1"/>
          </p:cNvPicPr>
          <p:nvPr/>
        </p:nvPicPr>
        <p:blipFill>
          <a:blip r:embed="rId3" cstate="print"/>
          <a:srcRect/>
          <a:stretch>
            <a:fillRect/>
          </a:stretch>
        </p:blipFill>
        <p:spPr bwMode="auto">
          <a:xfrm>
            <a:off x="2267744" y="4093855"/>
            <a:ext cx="4608512" cy="2575505"/>
          </a:xfrm>
          <a:prstGeom prst="rect">
            <a:avLst/>
          </a:prstGeom>
          <a:noFill/>
          <a:ln w="9525">
            <a:noFill/>
            <a:miter lim="800000"/>
            <a:headEnd/>
            <a:tailEnd/>
          </a:ln>
          <a:effectLst/>
        </p:spPr>
      </p:pic>
      <p:pic>
        <p:nvPicPr>
          <p:cNvPr id="99470" name="Picture 142"/>
          <p:cNvPicPr>
            <a:picLocks noChangeAspect="1" noChangeArrowheads="1"/>
          </p:cNvPicPr>
          <p:nvPr/>
        </p:nvPicPr>
        <p:blipFill>
          <a:blip r:embed="rId4" cstate="print"/>
          <a:srcRect/>
          <a:stretch>
            <a:fillRect/>
          </a:stretch>
        </p:blipFill>
        <p:spPr bwMode="auto">
          <a:xfrm>
            <a:off x="5985570" y="980728"/>
            <a:ext cx="3158430" cy="3165782"/>
          </a:xfrm>
          <a:prstGeom prst="rect">
            <a:avLst/>
          </a:prstGeom>
          <a:noFill/>
          <a:ln w="9525">
            <a:noFill/>
            <a:miter lim="800000"/>
            <a:headEnd/>
            <a:tailEnd/>
          </a:ln>
          <a:effectLst/>
        </p:spPr>
      </p:pic>
      <p:pic>
        <p:nvPicPr>
          <p:cNvPr id="99471" name="Picture 143"/>
          <p:cNvPicPr>
            <a:picLocks noChangeAspect="1" noChangeArrowheads="1"/>
          </p:cNvPicPr>
          <p:nvPr/>
        </p:nvPicPr>
        <p:blipFill>
          <a:blip r:embed="rId5" cstate="print"/>
          <a:srcRect/>
          <a:stretch>
            <a:fillRect/>
          </a:stretch>
        </p:blipFill>
        <p:spPr bwMode="auto">
          <a:xfrm>
            <a:off x="0" y="1718156"/>
            <a:ext cx="3995936" cy="2479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908720"/>
            <a:ext cx="7776096" cy="609600"/>
          </a:xfrm>
        </p:spPr>
        <p:txBody>
          <a:bodyPr/>
          <a:lstStyle/>
          <a:p>
            <a:r>
              <a:rPr lang="fr-FR" dirty="0" smtClean="0"/>
              <a:t>Atelier Modélisation, limites actuelles de l’exercice</a:t>
            </a:r>
          </a:p>
        </p:txBody>
      </p:sp>
      <p:pic>
        <p:nvPicPr>
          <p:cNvPr id="100354" name="Picture 2"/>
          <p:cNvPicPr>
            <a:picLocks noChangeAspect="1" noChangeArrowheads="1"/>
          </p:cNvPicPr>
          <p:nvPr/>
        </p:nvPicPr>
        <p:blipFill>
          <a:blip r:embed="rId3" cstate="print"/>
          <a:srcRect/>
          <a:stretch>
            <a:fillRect/>
          </a:stretch>
        </p:blipFill>
        <p:spPr bwMode="auto">
          <a:xfrm>
            <a:off x="251520" y="1882352"/>
            <a:ext cx="4248472" cy="2654063"/>
          </a:xfrm>
          <a:prstGeom prst="rect">
            <a:avLst/>
          </a:prstGeom>
          <a:noFill/>
          <a:ln w="9525">
            <a:noFill/>
            <a:miter lim="800000"/>
            <a:headEnd/>
            <a:tailEnd/>
          </a:ln>
          <a:effectLst/>
        </p:spPr>
      </p:pic>
      <p:sp>
        <p:nvSpPr>
          <p:cNvPr id="10" name="Rectangle 9"/>
          <p:cNvSpPr/>
          <p:nvPr/>
        </p:nvSpPr>
        <p:spPr>
          <a:xfrm>
            <a:off x="4716016" y="1628800"/>
            <a:ext cx="4211960" cy="1323439"/>
          </a:xfrm>
          <a:prstGeom prst="rect">
            <a:avLst/>
          </a:prstGeom>
        </p:spPr>
        <p:txBody>
          <a:bodyPr wrap="square">
            <a:spAutoFit/>
          </a:bodyPr>
          <a:lstStyle/>
          <a:p>
            <a:r>
              <a:rPr lang="fr-FR" sz="2000" dirty="0" smtClean="0"/>
              <a:t>Corrélation entre paramètres , choix de modélisation entre une méta-analyse (équation identiques entre essences) ou des modèles ciblés par essence?</a:t>
            </a:r>
            <a:endParaRPr lang="fr-FR" sz="2000" dirty="0"/>
          </a:p>
        </p:txBody>
      </p:sp>
      <p:sp>
        <p:nvSpPr>
          <p:cNvPr id="12" name="Rectangle 11"/>
          <p:cNvSpPr/>
          <p:nvPr/>
        </p:nvSpPr>
        <p:spPr>
          <a:xfrm>
            <a:off x="4788024" y="3240271"/>
            <a:ext cx="3888432" cy="1323439"/>
          </a:xfrm>
          <a:prstGeom prst="rect">
            <a:avLst/>
          </a:prstGeom>
        </p:spPr>
        <p:txBody>
          <a:bodyPr wrap="square">
            <a:spAutoFit/>
          </a:bodyPr>
          <a:lstStyle/>
          <a:p>
            <a:r>
              <a:rPr lang="fr-FR" sz="2000" dirty="0" smtClean="0"/>
              <a:t>Choix des compartiments en vue (par exemple pour les feuillus: tronc jusqu’à fourche ? Ou jusqu’au sommet ?)</a:t>
            </a:r>
            <a:endParaRPr lang="fr-FR" sz="2000" dirty="0"/>
          </a:p>
        </p:txBody>
      </p:sp>
      <p:sp>
        <p:nvSpPr>
          <p:cNvPr id="15" name="Rectangle 14"/>
          <p:cNvSpPr/>
          <p:nvPr/>
        </p:nvSpPr>
        <p:spPr>
          <a:xfrm>
            <a:off x="1115616" y="4856385"/>
            <a:ext cx="7128792" cy="400110"/>
          </a:xfrm>
          <a:prstGeom prst="rect">
            <a:avLst/>
          </a:prstGeom>
        </p:spPr>
        <p:txBody>
          <a:bodyPr wrap="square">
            <a:spAutoFit/>
          </a:bodyPr>
          <a:lstStyle/>
          <a:p>
            <a:r>
              <a:rPr lang="fr-FR" sz="2000" dirty="0" smtClean="0"/>
              <a:t>Pas encore toutes les données pour toutes les essences (douglas!)</a:t>
            </a:r>
            <a:endParaRPr lang="fr-FR" sz="2000" dirty="0"/>
          </a:p>
        </p:txBody>
      </p:sp>
      <p:sp>
        <p:nvSpPr>
          <p:cNvPr id="16" name="Rectangle 15"/>
          <p:cNvSpPr/>
          <p:nvPr/>
        </p:nvSpPr>
        <p:spPr>
          <a:xfrm>
            <a:off x="1187624" y="5517232"/>
            <a:ext cx="7128792" cy="400110"/>
          </a:xfrm>
          <a:prstGeom prst="rect">
            <a:avLst/>
          </a:prstGeom>
        </p:spPr>
        <p:txBody>
          <a:bodyPr wrap="square">
            <a:spAutoFit/>
          </a:bodyPr>
          <a:lstStyle/>
          <a:p>
            <a:r>
              <a:rPr lang="fr-FR" sz="2000" dirty="0" smtClean="0"/>
              <a:t>Travail méthodologique sur le Chêne effectué par UCL</a:t>
            </a:r>
            <a:endParaRPr lang="fr-F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5"/>
          <p:cNvSpPr>
            <a:spLocks noGrp="1"/>
          </p:cNvSpPr>
          <p:nvPr>
            <p:ph type="title"/>
          </p:nvPr>
        </p:nvSpPr>
        <p:spPr>
          <a:xfrm>
            <a:off x="468313" y="908720"/>
            <a:ext cx="7776096" cy="609600"/>
          </a:xfrm>
        </p:spPr>
        <p:txBody>
          <a:bodyPr/>
          <a:lstStyle/>
          <a:p>
            <a:r>
              <a:rPr lang="fr-FR" dirty="0" smtClean="0"/>
              <a:t>Atelier Modélisation, bilan</a:t>
            </a:r>
          </a:p>
        </p:txBody>
      </p:sp>
      <p:sp>
        <p:nvSpPr>
          <p:cNvPr id="9" name="Rectangle 8"/>
          <p:cNvSpPr/>
          <p:nvPr/>
        </p:nvSpPr>
        <p:spPr>
          <a:xfrm>
            <a:off x="251520" y="1700808"/>
            <a:ext cx="8640960" cy="3170099"/>
          </a:xfrm>
          <a:prstGeom prst="rect">
            <a:avLst/>
          </a:prstGeom>
        </p:spPr>
        <p:txBody>
          <a:bodyPr wrap="square">
            <a:spAutoFit/>
          </a:bodyPr>
          <a:lstStyle/>
          <a:p>
            <a:r>
              <a:rPr lang="fr-FR" sz="2000" dirty="0"/>
              <a:t>META-ANALYSE Biomasse – Support papier </a:t>
            </a:r>
            <a:r>
              <a:rPr lang="fr-FR" sz="2000" dirty="0" smtClean="0"/>
              <a:t> </a:t>
            </a:r>
            <a:r>
              <a:rPr lang="fr-FR" sz="2000" dirty="0"/>
              <a:t>= </a:t>
            </a:r>
          </a:p>
          <a:p>
            <a:r>
              <a:rPr lang="fr-FR" sz="2000" dirty="0"/>
              <a:t>-Définition compartiments et fixer équations – Coefficients = f(forme et densité). Nécessite d’avoir mesuré les volumes.</a:t>
            </a:r>
          </a:p>
          <a:p>
            <a:r>
              <a:rPr lang="fr-FR" sz="2000" dirty="0"/>
              <a:t>-Synthèse inter-essences.</a:t>
            </a:r>
          </a:p>
          <a:p>
            <a:r>
              <a:rPr lang="fr-FR" sz="2000" dirty="0"/>
              <a:t>-Validation sur essences orphelines.</a:t>
            </a:r>
          </a:p>
          <a:p>
            <a:r>
              <a:rPr lang="fr-FR" sz="2000" dirty="0"/>
              <a:t>-Envoyer protocole – compartiment bois de tronc, écorce tronc, branches totales, feuilles / modèles d2H avec c fixé à 1. Tronc à </a:t>
            </a:r>
            <a:r>
              <a:rPr lang="fr-FR" sz="2000" dirty="0" err="1"/>
              <a:t>dec</a:t>
            </a:r>
            <a:r>
              <a:rPr lang="fr-FR" sz="2000" dirty="0"/>
              <a:t> 7 ou base du houppier selon architecture de l’arbre. Ecorce sur le même compartiment que bois tronc. Branches sur écorce. Pour le tronc modèle en D2Hdec, </a:t>
            </a:r>
            <a:r>
              <a:rPr lang="fr-FR" sz="2000" dirty="0" smtClean="0"/>
              <a:t>écorce </a:t>
            </a:r>
            <a:r>
              <a:rPr lang="fr-FR" sz="2000" dirty="0"/>
              <a:t>f(volume </a:t>
            </a:r>
            <a:r>
              <a:rPr lang="fr-FR" sz="2000" dirty="0" err="1"/>
              <a:t>ecorce</a:t>
            </a:r>
            <a:r>
              <a:rPr lang="fr-FR" sz="2000" dirty="0"/>
              <a:t>), houppier le reste Bois+écorce modèle en D2H ou en </a:t>
            </a:r>
            <a:r>
              <a:rPr lang="fr-FR" sz="2000" dirty="0" err="1" smtClean="0"/>
              <a:t>decL</a:t>
            </a:r>
            <a:r>
              <a:rPr lang="fr-FR" sz="2000" dirty="0" smtClean="0"/>
              <a:t>.</a:t>
            </a:r>
            <a:endParaRPr lang="fr-FR" sz="2000" dirty="0"/>
          </a:p>
        </p:txBody>
      </p:sp>
      <p:sp>
        <p:nvSpPr>
          <p:cNvPr id="4" name="Rectangle 3"/>
          <p:cNvSpPr/>
          <p:nvPr/>
        </p:nvSpPr>
        <p:spPr>
          <a:xfrm>
            <a:off x="503040" y="5157192"/>
            <a:ext cx="8245424" cy="707886"/>
          </a:xfrm>
          <a:prstGeom prst="rect">
            <a:avLst/>
          </a:prstGeom>
        </p:spPr>
        <p:txBody>
          <a:bodyPr wrap="square">
            <a:spAutoFit/>
          </a:bodyPr>
          <a:lstStyle/>
          <a:p>
            <a:r>
              <a:rPr lang="fr-FR" sz="2000" dirty="0" smtClean="0"/>
              <a:t>RELANCER la manip en octobre/novembre pour clôturer dossier biomasse et rédiger le papier (leader LSA)</a:t>
            </a:r>
            <a:endParaRPr lang="fr-FR" sz="2000" dirty="0"/>
          </a:p>
        </p:txBody>
      </p:sp>
      <p:sp>
        <p:nvSpPr>
          <p:cNvPr id="5" name="Rectangle 4"/>
          <p:cNvSpPr/>
          <p:nvPr/>
        </p:nvSpPr>
        <p:spPr>
          <a:xfrm>
            <a:off x="2699792" y="6125234"/>
            <a:ext cx="5472608" cy="400110"/>
          </a:xfrm>
          <a:prstGeom prst="rect">
            <a:avLst/>
          </a:prstGeom>
        </p:spPr>
        <p:txBody>
          <a:bodyPr wrap="square">
            <a:spAutoFit/>
          </a:bodyPr>
          <a:lstStyle/>
          <a:p>
            <a:r>
              <a:rPr lang="fr-FR" sz="2000" dirty="0" smtClean="0"/>
              <a:t>En parallèle, papier </a:t>
            </a:r>
            <a:r>
              <a:rPr lang="fr-FR" sz="2000" dirty="0" err="1" smtClean="0"/>
              <a:t>méthodo</a:t>
            </a:r>
            <a:r>
              <a:rPr lang="fr-FR" sz="2000" dirty="0" smtClean="0"/>
              <a:t> Chêne (leader UCL)</a:t>
            </a:r>
            <a:endParaRPr lang="fr-F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5"/>
          <p:cNvSpPr>
            <a:spLocks noGrp="1"/>
          </p:cNvSpPr>
          <p:nvPr>
            <p:ph type="title"/>
          </p:nvPr>
        </p:nvSpPr>
        <p:spPr>
          <a:xfrm>
            <a:off x="323528" y="1379240"/>
            <a:ext cx="8675687" cy="609600"/>
          </a:xfrm>
        </p:spPr>
        <p:txBody>
          <a:bodyPr/>
          <a:lstStyle/>
          <a:p>
            <a:r>
              <a:rPr lang="fr-FR" dirty="0" smtClean="0"/>
              <a:t>Variations intra-arbres (densité, concentration en minéraux)</a:t>
            </a:r>
            <a:br>
              <a:rPr lang="fr-FR" dirty="0" smtClean="0"/>
            </a:br>
            <a:r>
              <a:rPr lang="fr-FR" dirty="0" smtClean="0"/>
              <a:t>Travail sur le Chêne</a:t>
            </a:r>
          </a:p>
        </p:txBody>
      </p:sp>
      <p:sp>
        <p:nvSpPr>
          <p:cNvPr id="5" name="Rectangle 4"/>
          <p:cNvSpPr/>
          <p:nvPr/>
        </p:nvSpPr>
        <p:spPr>
          <a:xfrm>
            <a:off x="463550" y="2602657"/>
            <a:ext cx="8501063" cy="2122487"/>
          </a:xfrm>
          <a:prstGeom prst="rect">
            <a:avLst/>
          </a:prstGeom>
        </p:spPr>
        <p:txBody>
          <a:bodyPr>
            <a:spAutoFit/>
          </a:bodyPr>
          <a:lstStyle/>
          <a:p>
            <a:pPr>
              <a:defRPr/>
            </a:pPr>
            <a:r>
              <a:rPr lang="fr-FR" sz="1800" dirty="0">
                <a:latin typeface="Arial" charset="0"/>
              </a:rPr>
              <a:t>Objectifs, fournir des pistes pour dépasser les limites des modèles directs: </a:t>
            </a:r>
          </a:p>
          <a:p>
            <a:pPr>
              <a:defRPr/>
            </a:pPr>
            <a:endParaRPr lang="fr-FR" sz="1800" dirty="0">
              <a:latin typeface="Arial" charset="0"/>
            </a:endParaRPr>
          </a:p>
          <a:p>
            <a:pPr marL="400050" indent="-400050">
              <a:defRPr/>
            </a:pPr>
            <a:r>
              <a:rPr lang="fr-FR" sz="2000" b="1" dirty="0">
                <a:latin typeface="Arial" charset="0"/>
              </a:rPr>
              <a:t>- Interpréter finement l’effet âge</a:t>
            </a:r>
            <a:r>
              <a:rPr lang="fr-FR" sz="1800" dirty="0">
                <a:latin typeface="Arial" charset="0"/>
              </a:rPr>
              <a:t>: </a:t>
            </a:r>
            <a:r>
              <a:rPr lang="fr-FR" sz="2000" dirty="0">
                <a:latin typeface="Arial" charset="0"/>
              </a:rPr>
              <a:t>variations en fonction de l’âge cambial</a:t>
            </a:r>
            <a:endParaRPr lang="fr-FR" sz="1800" dirty="0">
              <a:latin typeface="Arial" charset="0"/>
            </a:endParaRPr>
          </a:p>
          <a:p>
            <a:pPr marL="400050" indent="-400050">
              <a:defRPr/>
            </a:pPr>
            <a:endParaRPr lang="fr-FR" sz="1800" dirty="0">
              <a:latin typeface="Arial" charset="0"/>
            </a:endParaRPr>
          </a:p>
          <a:p>
            <a:pPr marL="400050" indent="-400050">
              <a:defRPr/>
            </a:pPr>
            <a:r>
              <a:rPr lang="fr-FR" sz="2000" b="1" dirty="0">
                <a:latin typeface="Arial" charset="0"/>
              </a:rPr>
              <a:t>- Variations en fonction de la hauteur</a:t>
            </a:r>
            <a:r>
              <a:rPr lang="fr-FR" sz="1800" dirty="0">
                <a:latin typeface="Arial" charset="0"/>
              </a:rPr>
              <a:t>: </a:t>
            </a:r>
            <a:r>
              <a:rPr lang="fr-FR" sz="2000" dirty="0">
                <a:latin typeface="Arial" charset="0"/>
              </a:rPr>
              <a:t>modèles de biomasse continus</a:t>
            </a:r>
            <a:endParaRPr lang="fr-FR" sz="1800" dirty="0">
              <a:latin typeface="Arial" charset="0"/>
            </a:endParaRPr>
          </a:p>
          <a:p>
            <a:pPr marL="400050" indent="-400050">
              <a:defRPr/>
            </a:pPr>
            <a:endParaRPr lang="fr-FR" sz="1800" dirty="0">
              <a:latin typeface="Arial" charset="0"/>
            </a:endParaRPr>
          </a:p>
          <a:p>
            <a:pPr marL="400050" indent="-400050">
              <a:defRPr/>
            </a:pPr>
            <a:r>
              <a:rPr lang="fr-FR" sz="2000" b="1" dirty="0">
                <a:latin typeface="Arial" charset="0"/>
              </a:rPr>
              <a:t>- Calcul des translocations</a:t>
            </a:r>
            <a:r>
              <a:rPr lang="fr-FR" sz="1800" dirty="0">
                <a:latin typeface="Arial" charset="0"/>
              </a:rPr>
              <a:t>: </a:t>
            </a:r>
            <a:r>
              <a:rPr lang="fr-FR" sz="2000" dirty="0">
                <a:latin typeface="Arial" charset="0"/>
              </a:rPr>
              <a:t>un mécanisme d’efficience des arbres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B4989F60-0E30-4F43-9BB7-B9BBF94F9B5F}" type="slidenum">
              <a:rPr lang="fr-FR"/>
              <a:pPr>
                <a:defRPr/>
              </a:pPr>
              <a:t>35</a:t>
            </a:fld>
            <a:endParaRPr lang="fr-FR"/>
          </a:p>
        </p:txBody>
      </p:sp>
      <p:sp>
        <p:nvSpPr>
          <p:cNvPr id="39939" name="Rectangle 2"/>
          <p:cNvSpPr>
            <a:spLocks noGrp="1" noChangeArrowheads="1"/>
          </p:cNvSpPr>
          <p:nvPr>
            <p:ph type="title"/>
          </p:nvPr>
        </p:nvSpPr>
        <p:spPr>
          <a:xfrm>
            <a:off x="755650" y="908050"/>
            <a:ext cx="8388350" cy="609600"/>
          </a:xfrm>
        </p:spPr>
        <p:txBody>
          <a:bodyPr/>
          <a:lstStyle/>
          <a:p>
            <a:pPr marL="533400" indent="-533400">
              <a:buClr>
                <a:srgbClr val="F45D00"/>
              </a:buClr>
              <a:buFont typeface="Wingdings" pitchFamily="2" charset="2"/>
              <a:buChar char="Ø"/>
            </a:pPr>
            <a:r>
              <a:rPr lang="fr-FR" sz="2400" smtClean="0">
                <a:solidFill>
                  <a:schemeClr val="tx1"/>
                </a:solidFill>
              </a:rPr>
              <a:t>Variation de la proportion d’aubier-bois de cœur chez le chêne.        </a:t>
            </a:r>
          </a:p>
        </p:txBody>
      </p:sp>
      <p:pic>
        <p:nvPicPr>
          <p:cNvPr id="117762" name="Picture 2"/>
          <p:cNvPicPr>
            <a:picLocks noChangeAspect="1" noChangeArrowheads="1"/>
          </p:cNvPicPr>
          <p:nvPr/>
        </p:nvPicPr>
        <p:blipFill>
          <a:blip r:embed="rId3" cstate="print"/>
          <a:srcRect/>
          <a:stretch>
            <a:fillRect/>
          </a:stretch>
        </p:blipFill>
        <p:spPr bwMode="auto">
          <a:xfrm>
            <a:off x="971550" y="2039838"/>
            <a:ext cx="7239000" cy="398145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5724525" y="1844824"/>
            <a:ext cx="1368425" cy="373062"/>
          </a:xfrm>
          <a:prstGeom prst="rect">
            <a:avLst/>
          </a:prstGeom>
          <a:noFill/>
          <a:ln w="9525">
            <a:noFill/>
            <a:miter lim="800000"/>
            <a:headEnd/>
            <a:tailEnd/>
          </a:ln>
        </p:spPr>
      </p:pic>
      <p:pic>
        <p:nvPicPr>
          <p:cNvPr id="10" name="Picture 11"/>
          <p:cNvPicPr>
            <a:picLocks noChangeAspect="1" noChangeArrowheads="1"/>
          </p:cNvPicPr>
          <p:nvPr/>
        </p:nvPicPr>
        <p:blipFill>
          <a:blip r:embed="rId5" cstate="print"/>
          <a:srcRect/>
          <a:stretch>
            <a:fillRect/>
          </a:stretch>
        </p:blipFill>
        <p:spPr bwMode="auto">
          <a:xfrm>
            <a:off x="2484438" y="1844824"/>
            <a:ext cx="1295400" cy="36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Espace réservé du numéro de diapositive 3"/>
          <p:cNvSpPr>
            <a:spLocks noGrp="1"/>
          </p:cNvSpPr>
          <p:nvPr>
            <p:ph type="sldNum" sz="quarter" idx="10"/>
          </p:nvPr>
        </p:nvSpPr>
        <p:spPr/>
        <p:txBody>
          <a:bodyPr/>
          <a:lstStyle/>
          <a:p>
            <a:pPr>
              <a:defRPr/>
            </a:pPr>
            <a:fld id="{D3EDB43D-5610-4A0D-84E4-C95AE2D649E9}" type="slidenum">
              <a:rPr lang="fr-FR"/>
              <a:pPr>
                <a:defRPr/>
              </a:pPr>
              <a:t>36</a:t>
            </a:fld>
            <a:endParaRPr lang="fr-FR"/>
          </a:p>
        </p:txBody>
      </p:sp>
      <p:sp>
        <p:nvSpPr>
          <p:cNvPr id="2060" name="Rectangle 11"/>
          <p:cNvSpPr>
            <a:spLocks noGrp="1" noChangeArrowheads="1"/>
          </p:cNvSpPr>
          <p:nvPr>
            <p:ph type="title"/>
          </p:nvPr>
        </p:nvSpPr>
        <p:spPr>
          <a:xfrm>
            <a:off x="0" y="947192"/>
            <a:ext cx="8496300" cy="609600"/>
          </a:xfrm>
        </p:spPr>
        <p:txBody>
          <a:bodyPr/>
          <a:lstStyle/>
          <a:p>
            <a:pPr algn="ctr">
              <a:buClr>
                <a:srgbClr val="F45D00"/>
              </a:buClr>
              <a:buFont typeface="Wingdings" pitchFamily="2" charset="2"/>
              <a:buChar char="Ø"/>
            </a:pPr>
            <a:r>
              <a:rPr lang="fr-FR" sz="2400" dirty="0" smtClean="0">
                <a:latin typeface="Times New Roman" pitchFamily="18" charset="0"/>
              </a:rPr>
              <a:t> Modélisation de la proportion d’aubier-bois de cœur </a:t>
            </a:r>
            <a:br>
              <a:rPr lang="fr-FR" sz="2400" dirty="0" smtClean="0">
                <a:latin typeface="Times New Roman" pitchFamily="18" charset="0"/>
              </a:rPr>
            </a:br>
            <a:r>
              <a:rPr lang="fr-FR" sz="2400" dirty="0" smtClean="0">
                <a:latin typeface="Times New Roman" pitchFamily="18" charset="0"/>
              </a:rPr>
              <a:t>     </a:t>
            </a:r>
            <a:r>
              <a:rPr lang="fr-FR" sz="2400" b="0" i="1" u="sng" dirty="0" smtClean="0">
                <a:latin typeface="Times New Roman" pitchFamily="18" charset="0"/>
              </a:rPr>
              <a:t>Quercus </a:t>
            </a:r>
            <a:r>
              <a:rPr lang="fr-FR" sz="2400" b="0" i="1" u="sng" dirty="0" err="1" smtClean="0">
                <a:latin typeface="Times New Roman" pitchFamily="18" charset="0"/>
              </a:rPr>
              <a:t>petraea</a:t>
            </a:r>
            <a:r>
              <a:rPr lang="fr-FR" sz="2400" b="0" i="1" dirty="0" smtClean="0">
                <a:latin typeface="Times New Roman" pitchFamily="18" charset="0"/>
              </a:rPr>
              <a:t> et </a:t>
            </a:r>
            <a:r>
              <a:rPr lang="fr-FR" sz="2400" b="0" i="1" u="sng" dirty="0" smtClean="0">
                <a:latin typeface="Times New Roman" pitchFamily="18" charset="0"/>
              </a:rPr>
              <a:t>Quercus </a:t>
            </a:r>
            <a:r>
              <a:rPr lang="fr-FR" sz="2400" b="0" i="1" u="sng" dirty="0" err="1" smtClean="0">
                <a:latin typeface="Times New Roman" pitchFamily="18" charset="0"/>
              </a:rPr>
              <a:t>robur</a:t>
            </a:r>
            <a:endParaRPr lang="fr-FR" sz="2400" b="0" i="1" u="sng" dirty="0" smtClean="0">
              <a:latin typeface="Times New Roman" pitchFamily="18" charset="0"/>
            </a:endParaRPr>
          </a:p>
        </p:txBody>
      </p:sp>
      <p:sp>
        <p:nvSpPr>
          <p:cNvPr id="2072" name="Text Box 1079"/>
          <p:cNvSpPr txBox="1">
            <a:spLocks noChangeArrowheads="1"/>
          </p:cNvSpPr>
          <p:nvPr/>
        </p:nvSpPr>
        <p:spPr bwMode="auto">
          <a:xfrm>
            <a:off x="5076825" y="6381750"/>
            <a:ext cx="287338" cy="457200"/>
          </a:xfrm>
          <a:prstGeom prst="rect">
            <a:avLst/>
          </a:prstGeom>
          <a:noFill/>
          <a:ln w="9525">
            <a:noFill/>
            <a:miter lim="800000"/>
            <a:headEnd/>
            <a:tailEnd/>
          </a:ln>
        </p:spPr>
        <p:txBody>
          <a:bodyPr>
            <a:spAutoFit/>
          </a:bodyPr>
          <a:lstStyle/>
          <a:p>
            <a:pPr>
              <a:spcBef>
                <a:spcPct val="50000"/>
              </a:spcBef>
            </a:pPr>
            <a:endParaRPr lang="fr-FR"/>
          </a:p>
        </p:txBody>
      </p:sp>
      <p:sp>
        <p:nvSpPr>
          <p:cNvPr id="2074" name="Text Box 1081"/>
          <p:cNvSpPr txBox="1">
            <a:spLocks noChangeArrowheads="1"/>
          </p:cNvSpPr>
          <p:nvPr/>
        </p:nvSpPr>
        <p:spPr bwMode="auto">
          <a:xfrm>
            <a:off x="5003800" y="6597650"/>
            <a:ext cx="360363" cy="457200"/>
          </a:xfrm>
          <a:prstGeom prst="rect">
            <a:avLst/>
          </a:prstGeom>
          <a:noFill/>
          <a:ln w="9525">
            <a:noFill/>
            <a:miter lim="800000"/>
            <a:headEnd/>
            <a:tailEnd/>
          </a:ln>
        </p:spPr>
        <p:txBody>
          <a:bodyPr>
            <a:spAutoFit/>
          </a:bodyPr>
          <a:lstStyle/>
          <a:p>
            <a:pPr>
              <a:spcBef>
                <a:spcPct val="50000"/>
              </a:spcBef>
            </a:pPr>
            <a:endParaRPr lang="fr-FR"/>
          </a:p>
        </p:txBody>
      </p:sp>
      <p:sp>
        <p:nvSpPr>
          <p:cNvPr id="2075" name="Text Box 1082"/>
          <p:cNvSpPr txBox="1">
            <a:spLocks noChangeArrowheads="1"/>
          </p:cNvSpPr>
          <p:nvPr/>
        </p:nvSpPr>
        <p:spPr bwMode="auto">
          <a:xfrm>
            <a:off x="4932363" y="6491288"/>
            <a:ext cx="360362" cy="366712"/>
          </a:xfrm>
          <a:prstGeom prst="rect">
            <a:avLst/>
          </a:prstGeom>
          <a:noFill/>
          <a:ln w="9525" algn="ctr">
            <a:noFill/>
            <a:miter lim="800000"/>
            <a:headEnd/>
            <a:tailEnd/>
          </a:ln>
        </p:spPr>
        <p:txBody>
          <a:bodyPr>
            <a:spAutoFit/>
          </a:bodyPr>
          <a:lstStyle/>
          <a:p>
            <a:pPr>
              <a:spcBef>
                <a:spcPct val="50000"/>
              </a:spcBef>
              <a:buClr>
                <a:srgbClr val="0066FF"/>
              </a:buClr>
              <a:buSzPct val="175000"/>
              <a:buFontTx/>
              <a:buChar char="•"/>
            </a:pPr>
            <a:r>
              <a:rPr lang="fr-FR" sz="1800">
                <a:latin typeface="Arial" pitchFamily="34" charset="0"/>
              </a:rPr>
              <a:t> </a:t>
            </a:r>
          </a:p>
        </p:txBody>
      </p:sp>
      <p:sp>
        <p:nvSpPr>
          <p:cNvPr id="196" name="Espace réservé du numéro de diapositive 3"/>
          <p:cNvSpPr txBox="1">
            <a:spLocks/>
          </p:cNvSpPr>
          <p:nvPr/>
        </p:nvSpPr>
        <p:spPr bwMode="auto">
          <a:xfrm>
            <a:off x="8467725" y="6453188"/>
            <a:ext cx="482600"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0E42C4-D42E-497A-A125-19FFD41B5FB2}" type="slidenum">
              <a:rPr kumimoji="0" lang="fr-FR" sz="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fr-FR" sz="800" b="1" i="0" u="none" strike="noStrike" kern="1200" cap="none" spc="0" normalizeH="0" baseline="0" noProof="0">
              <a:ln>
                <a:noFill/>
              </a:ln>
              <a:solidFill>
                <a:schemeClr val="tx1"/>
              </a:solidFill>
              <a:effectLst/>
              <a:uLnTx/>
              <a:uFillTx/>
              <a:latin typeface="+mn-lt"/>
              <a:ea typeface="+mn-ea"/>
              <a:cs typeface="+mn-cs"/>
            </a:endParaRPr>
          </a:p>
        </p:txBody>
      </p:sp>
      <p:sp>
        <p:nvSpPr>
          <p:cNvPr id="197" name="Text Box 20"/>
          <p:cNvSpPr txBox="1">
            <a:spLocks noChangeArrowheads="1"/>
          </p:cNvSpPr>
          <p:nvPr/>
        </p:nvSpPr>
        <p:spPr bwMode="auto">
          <a:xfrm>
            <a:off x="1116013" y="2292846"/>
            <a:ext cx="6048375" cy="2000548"/>
          </a:xfrm>
          <a:prstGeom prst="rect">
            <a:avLst/>
          </a:prstGeom>
          <a:noFill/>
          <a:ln w="9525">
            <a:noFill/>
            <a:miter lim="800000"/>
            <a:headEnd/>
            <a:tailEnd/>
          </a:ln>
        </p:spPr>
        <p:txBody>
          <a:bodyPr wrap="square">
            <a:spAutoFit/>
          </a:bodyPr>
          <a:lstStyle/>
          <a:p>
            <a:r>
              <a:rPr lang="fr-FR" sz="1600" dirty="0">
                <a:solidFill>
                  <a:srgbClr val="0066FF"/>
                </a:solidFill>
              </a:rPr>
              <a:t>(1)</a:t>
            </a:r>
            <a:r>
              <a:rPr lang="fr-FR" sz="1600" b="1" dirty="0">
                <a:solidFill>
                  <a:srgbClr val="0066FF"/>
                </a:solidFill>
              </a:rPr>
              <a:t>: </a:t>
            </a:r>
            <a:r>
              <a:rPr lang="fr-FR" sz="1600" dirty="0" err="1">
                <a:solidFill>
                  <a:srgbClr val="0066FF"/>
                </a:solidFill>
              </a:rPr>
              <a:t>dest</a:t>
            </a:r>
            <a:r>
              <a:rPr lang="fr-FR" sz="1600" dirty="0">
                <a:solidFill>
                  <a:srgbClr val="0066FF"/>
                </a:solidFill>
              </a:rPr>
              <a:t> = 1 si </a:t>
            </a:r>
            <a:r>
              <a:rPr lang="fr-FR" sz="1600" dirty="0" err="1">
                <a:solidFill>
                  <a:srgbClr val="0066FF"/>
                </a:solidFill>
              </a:rPr>
              <a:t>DrCal</a:t>
            </a:r>
            <a:r>
              <a:rPr lang="fr-FR" sz="1600" dirty="0">
                <a:solidFill>
                  <a:srgbClr val="0066FF"/>
                </a:solidFill>
              </a:rPr>
              <a:t>&lt;</a:t>
            </a:r>
            <a:r>
              <a:rPr lang="fr-FR" sz="1600" dirty="0" err="1">
                <a:solidFill>
                  <a:srgbClr val="0066FF"/>
                </a:solidFill>
              </a:rPr>
              <a:t>dlimit</a:t>
            </a:r>
            <a:endParaRPr lang="fr-FR" sz="1600" dirty="0">
              <a:solidFill>
                <a:srgbClr val="0066FF"/>
              </a:solidFill>
            </a:endParaRPr>
          </a:p>
          <a:p>
            <a:endParaRPr lang="fr-FR" sz="1600" dirty="0">
              <a:solidFill>
                <a:srgbClr val="0066FF"/>
              </a:solidFill>
            </a:endParaRPr>
          </a:p>
          <a:p>
            <a:r>
              <a:rPr lang="fr-FR" sz="1600" dirty="0">
                <a:solidFill>
                  <a:srgbClr val="0066FF"/>
                </a:solidFill>
              </a:rPr>
              <a:t>(2): </a:t>
            </a:r>
            <a:r>
              <a:rPr lang="fr-FR" sz="1600" dirty="0" err="1">
                <a:solidFill>
                  <a:srgbClr val="0066FF"/>
                </a:solidFill>
              </a:rPr>
              <a:t>dest</a:t>
            </a:r>
            <a:r>
              <a:rPr lang="fr-FR" sz="1600" dirty="0">
                <a:solidFill>
                  <a:srgbClr val="0066FF"/>
                </a:solidFill>
              </a:rPr>
              <a:t>=1-a*(1-</a:t>
            </a:r>
            <a:r>
              <a:rPr lang="fr-FR" sz="1600" dirty="0" err="1">
                <a:solidFill>
                  <a:srgbClr val="0066FF"/>
                </a:solidFill>
              </a:rPr>
              <a:t>exp</a:t>
            </a:r>
            <a:r>
              <a:rPr lang="fr-FR" sz="1600" dirty="0">
                <a:solidFill>
                  <a:srgbClr val="0066FF"/>
                </a:solidFill>
              </a:rPr>
              <a:t>(-b*(</a:t>
            </a:r>
            <a:r>
              <a:rPr lang="fr-FR" sz="1600" dirty="0" err="1">
                <a:solidFill>
                  <a:srgbClr val="0066FF"/>
                </a:solidFill>
              </a:rPr>
              <a:t>DrCal</a:t>
            </a:r>
            <a:r>
              <a:rPr lang="fr-FR" sz="1600" dirty="0">
                <a:solidFill>
                  <a:srgbClr val="0066FF"/>
                </a:solidFill>
              </a:rPr>
              <a:t>-</a:t>
            </a:r>
            <a:r>
              <a:rPr lang="fr-FR" sz="1600" dirty="0" err="1">
                <a:solidFill>
                  <a:srgbClr val="0066FF"/>
                </a:solidFill>
              </a:rPr>
              <a:t>dlimit</a:t>
            </a:r>
            <a:r>
              <a:rPr lang="fr-FR" sz="1600" dirty="0">
                <a:solidFill>
                  <a:srgbClr val="0066FF"/>
                </a:solidFill>
              </a:rPr>
              <a:t>))**c) si dlimit1&lt;</a:t>
            </a:r>
            <a:r>
              <a:rPr lang="fr-FR" sz="1600" dirty="0" err="1">
                <a:solidFill>
                  <a:srgbClr val="0066FF"/>
                </a:solidFill>
              </a:rPr>
              <a:t>DrCal</a:t>
            </a:r>
            <a:r>
              <a:rPr lang="fr-FR" sz="1600" dirty="0">
                <a:solidFill>
                  <a:srgbClr val="0066FF"/>
                </a:solidFill>
              </a:rPr>
              <a:t>&lt;dlimit2</a:t>
            </a:r>
          </a:p>
          <a:p>
            <a:r>
              <a:rPr lang="fr-FR" sz="1600" dirty="0">
                <a:solidFill>
                  <a:srgbClr val="0066FF"/>
                </a:solidFill>
              </a:rPr>
              <a:t>   </a:t>
            </a:r>
          </a:p>
          <a:p>
            <a:r>
              <a:rPr lang="fr-FR" sz="1600" dirty="0">
                <a:solidFill>
                  <a:srgbClr val="0066FF"/>
                </a:solidFill>
              </a:rPr>
              <a:t>(3): </a:t>
            </a:r>
            <a:r>
              <a:rPr lang="fr-FR" sz="1600" dirty="0" err="1">
                <a:solidFill>
                  <a:srgbClr val="0066FF"/>
                </a:solidFill>
              </a:rPr>
              <a:t>dest</a:t>
            </a:r>
            <a:r>
              <a:rPr lang="fr-FR" sz="1600" dirty="0">
                <a:solidFill>
                  <a:srgbClr val="0066FF"/>
                </a:solidFill>
              </a:rPr>
              <a:t>=1-a*(1-</a:t>
            </a:r>
            <a:r>
              <a:rPr lang="fr-FR" sz="1600" dirty="0" err="1">
                <a:solidFill>
                  <a:srgbClr val="0066FF"/>
                </a:solidFill>
              </a:rPr>
              <a:t>exp</a:t>
            </a:r>
            <a:r>
              <a:rPr lang="fr-FR" sz="1600" dirty="0">
                <a:solidFill>
                  <a:srgbClr val="0066FF"/>
                </a:solidFill>
              </a:rPr>
              <a:t> (-b*(dlimit2-</a:t>
            </a:r>
            <a:r>
              <a:rPr lang="fr-FR" sz="1600" dirty="0" err="1">
                <a:solidFill>
                  <a:srgbClr val="0066FF"/>
                </a:solidFill>
              </a:rPr>
              <a:t>dlimit</a:t>
            </a:r>
            <a:r>
              <a:rPr lang="fr-FR" sz="1600" dirty="0">
                <a:solidFill>
                  <a:srgbClr val="0066FF"/>
                </a:solidFill>
              </a:rPr>
              <a:t>)) **c) + d*</a:t>
            </a:r>
            <a:r>
              <a:rPr lang="fr-FR" sz="1600" dirty="0" err="1">
                <a:solidFill>
                  <a:srgbClr val="0066FF"/>
                </a:solidFill>
              </a:rPr>
              <a:t>DrCal</a:t>
            </a:r>
            <a:r>
              <a:rPr lang="fr-FR" sz="1600" dirty="0">
                <a:solidFill>
                  <a:srgbClr val="0066FF"/>
                </a:solidFill>
              </a:rPr>
              <a:t> sinon</a:t>
            </a:r>
            <a:r>
              <a:rPr lang="fr-FR" dirty="0">
                <a:solidFill>
                  <a:srgbClr val="FFFF00"/>
                </a:solidFill>
              </a:rPr>
              <a:t> </a:t>
            </a:r>
          </a:p>
          <a:p>
            <a:pPr>
              <a:spcBef>
                <a:spcPct val="50000"/>
              </a:spcBef>
            </a:pPr>
            <a:endParaRPr lang="fr-FR" dirty="0">
              <a:solidFill>
                <a:srgbClr val="FFFF00"/>
              </a:solidFill>
            </a:endParaRPr>
          </a:p>
        </p:txBody>
      </p:sp>
      <p:sp>
        <p:nvSpPr>
          <p:cNvPr id="198" name="Text Box 23"/>
          <p:cNvSpPr txBox="1">
            <a:spLocks noChangeArrowheads="1"/>
          </p:cNvSpPr>
          <p:nvPr/>
        </p:nvSpPr>
        <p:spPr bwMode="auto">
          <a:xfrm>
            <a:off x="468313" y="3229471"/>
            <a:ext cx="215900" cy="457200"/>
          </a:xfrm>
          <a:prstGeom prst="rect">
            <a:avLst/>
          </a:prstGeom>
          <a:noFill/>
          <a:ln w="9525">
            <a:noFill/>
            <a:miter lim="800000"/>
            <a:headEnd/>
            <a:tailEnd/>
          </a:ln>
        </p:spPr>
        <p:txBody>
          <a:bodyPr>
            <a:spAutoFit/>
          </a:bodyPr>
          <a:lstStyle/>
          <a:p>
            <a:pPr>
              <a:spcBef>
                <a:spcPct val="50000"/>
              </a:spcBef>
            </a:pPr>
            <a:endParaRPr lang="fr-FR"/>
          </a:p>
        </p:txBody>
      </p:sp>
      <p:sp>
        <p:nvSpPr>
          <p:cNvPr id="199" name="AutoShape 24"/>
          <p:cNvSpPr>
            <a:spLocks/>
          </p:cNvSpPr>
          <p:nvPr/>
        </p:nvSpPr>
        <p:spPr bwMode="auto">
          <a:xfrm>
            <a:off x="971104" y="2292846"/>
            <a:ext cx="288528" cy="1512888"/>
          </a:xfrm>
          <a:prstGeom prst="leftBrace">
            <a:avLst>
              <a:gd name="adj1" fmla="val 24974"/>
              <a:gd name="adj2" fmla="val 50000"/>
            </a:avLst>
          </a:prstGeom>
          <a:noFill/>
          <a:ln w="9525">
            <a:solidFill>
              <a:schemeClr val="tx1"/>
            </a:solidFill>
            <a:round/>
            <a:headEnd/>
            <a:tailEnd/>
          </a:ln>
        </p:spPr>
        <p:txBody>
          <a:bodyPr wrap="none" anchor="ctr"/>
          <a:lstStyle/>
          <a:p>
            <a:pPr algn="ctr"/>
            <a:endParaRPr lang="fr-FR"/>
          </a:p>
        </p:txBody>
      </p:sp>
      <p:sp>
        <p:nvSpPr>
          <p:cNvPr id="200" name="Text Box 25"/>
          <p:cNvSpPr txBox="1">
            <a:spLocks noChangeArrowheads="1"/>
          </p:cNvSpPr>
          <p:nvPr/>
        </p:nvSpPr>
        <p:spPr bwMode="auto">
          <a:xfrm>
            <a:off x="611188" y="4797425"/>
            <a:ext cx="1368425" cy="457200"/>
          </a:xfrm>
          <a:prstGeom prst="rect">
            <a:avLst/>
          </a:prstGeom>
          <a:noFill/>
          <a:ln w="9525">
            <a:noFill/>
            <a:miter lim="800000"/>
            <a:headEnd/>
            <a:tailEnd/>
          </a:ln>
        </p:spPr>
        <p:txBody>
          <a:bodyPr>
            <a:spAutoFit/>
          </a:bodyPr>
          <a:lstStyle/>
          <a:p>
            <a:pPr>
              <a:spcBef>
                <a:spcPct val="50000"/>
              </a:spcBef>
            </a:pPr>
            <a:endParaRPr lang="fr-FR"/>
          </a:p>
        </p:txBody>
      </p:sp>
      <p:sp>
        <p:nvSpPr>
          <p:cNvPr id="201" name="Text Box 727"/>
          <p:cNvSpPr txBox="1">
            <a:spLocks noChangeArrowheads="1"/>
          </p:cNvSpPr>
          <p:nvPr/>
        </p:nvSpPr>
        <p:spPr bwMode="auto">
          <a:xfrm>
            <a:off x="5148263" y="4941888"/>
            <a:ext cx="1511300" cy="457200"/>
          </a:xfrm>
          <a:prstGeom prst="rect">
            <a:avLst/>
          </a:prstGeom>
          <a:noFill/>
          <a:ln w="9525">
            <a:noFill/>
            <a:miter lim="800000"/>
            <a:headEnd/>
            <a:tailEnd/>
          </a:ln>
        </p:spPr>
        <p:txBody>
          <a:bodyPr>
            <a:spAutoFit/>
          </a:bodyPr>
          <a:lstStyle/>
          <a:p>
            <a:pPr>
              <a:spcBef>
                <a:spcPct val="50000"/>
              </a:spcBef>
            </a:pPr>
            <a:endParaRPr lang="fr-FR"/>
          </a:p>
        </p:txBody>
      </p:sp>
      <p:sp>
        <p:nvSpPr>
          <p:cNvPr id="202" name="Text Box 1073"/>
          <p:cNvSpPr txBox="1">
            <a:spLocks noChangeArrowheads="1"/>
          </p:cNvSpPr>
          <p:nvPr/>
        </p:nvSpPr>
        <p:spPr bwMode="auto">
          <a:xfrm>
            <a:off x="6875463" y="6308725"/>
            <a:ext cx="793750" cy="304800"/>
          </a:xfrm>
          <a:prstGeom prst="rect">
            <a:avLst/>
          </a:prstGeom>
          <a:noFill/>
          <a:ln w="9525">
            <a:noFill/>
            <a:miter lim="800000"/>
            <a:headEnd/>
            <a:tailEnd/>
          </a:ln>
        </p:spPr>
        <p:txBody>
          <a:bodyPr>
            <a:spAutoFit/>
          </a:bodyPr>
          <a:lstStyle/>
          <a:p>
            <a:pPr>
              <a:spcBef>
                <a:spcPct val="50000"/>
              </a:spcBef>
            </a:pPr>
            <a:r>
              <a:rPr lang="fr-FR" sz="1400" b="1"/>
              <a:t>DrCal</a:t>
            </a:r>
          </a:p>
        </p:txBody>
      </p:sp>
      <p:sp>
        <p:nvSpPr>
          <p:cNvPr id="203" name="Text Box 1074"/>
          <p:cNvSpPr txBox="1">
            <a:spLocks noChangeArrowheads="1"/>
          </p:cNvSpPr>
          <p:nvPr/>
        </p:nvSpPr>
        <p:spPr bwMode="auto">
          <a:xfrm>
            <a:off x="6372225" y="3644900"/>
            <a:ext cx="1152525" cy="304800"/>
          </a:xfrm>
          <a:prstGeom prst="rect">
            <a:avLst/>
          </a:prstGeom>
          <a:noFill/>
          <a:ln w="9525">
            <a:noFill/>
            <a:miter lim="800000"/>
            <a:headEnd/>
            <a:tailEnd/>
          </a:ln>
        </p:spPr>
        <p:txBody>
          <a:bodyPr>
            <a:spAutoFit/>
          </a:bodyPr>
          <a:lstStyle/>
          <a:p>
            <a:pPr>
              <a:spcBef>
                <a:spcPct val="50000"/>
              </a:spcBef>
            </a:pPr>
            <a:r>
              <a:rPr lang="fr-FR" sz="1400" b="1"/>
              <a:t>‘S’150 ans</a:t>
            </a:r>
          </a:p>
        </p:txBody>
      </p:sp>
      <p:sp>
        <p:nvSpPr>
          <p:cNvPr id="204" name="Text Box 1076"/>
          <p:cNvSpPr txBox="1">
            <a:spLocks noChangeArrowheads="1"/>
          </p:cNvSpPr>
          <p:nvPr/>
        </p:nvSpPr>
        <p:spPr bwMode="auto">
          <a:xfrm rot="16200000">
            <a:off x="-749300" y="4645026"/>
            <a:ext cx="2162175" cy="304800"/>
          </a:xfrm>
          <a:prstGeom prst="rect">
            <a:avLst/>
          </a:prstGeom>
          <a:noFill/>
          <a:ln w="9525">
            <a:noFill/>
            <a:miter lim="800000"/>
            <a:headEnd/>
            <a:tailEnd/>
          </a:ln>
        </p:spPr>
        <p:txBody>
          <a:bodyPr>
            <a:spAutoFit/>
          </a:bodyPr>
          <a:lstStyle/>
          <a:p>
            <a:pPr>
              <a:spcBef>
                <a:spcPct val="50000"/>
              </a:spcBef>
            </a:pPr>
            <a:r>
              <a:rPr lang="fr-FR" sz="1400" b="1"/>
              <a:t>Proportion d’aubier</a:t>
            </a:r>
          </a:p>
        </p:txBody>
      </p:sp>
      <p:sp>
        <p:nvSpPr>
          <p:cNvPr id="205" name="Text Box 1080"/>
          <p:cNvSpPr txBox="1">
            <a:spLocks noChangeArrowheads="1"/>
          </p:cNvSpPr>
          <p:nvPr/>
        </p:nvSpPr>
        <p:spPr bwMode="auto">
          <a:xfrm>
            <a:off x="4932363" y="6237288"/>
            <a:ext cx="431800" cy="366712"/>
          </a:xfrm>
          <a:prstGeom prst="rect">
            <a:avLst/>
          </a:prstGeom>
          <a:noFill/>
          <a:ln w="9525" algn="ctr">
            <a:noFill/>
            <a:miter lim="800000"/>
            <a:headEnd/>
            <a:tailEnd/>
          </a:ln>
        </p:spPr>
        <p:txBody>
          <a:bodyPr>
            <a:spAutoFit/>
          </a:bodyPr>
          <a:lstStyle/>
          <a:p>
            <a:pPr>
              <a:spcBef>
                <a:spcPct val="50000"/>
              </a:spcBef>
              <a:buClr>
                <a:srgbClr val="FF0000"/>
              </a:buClr>
              <a:buSzPct val="175000"/>
              <a:buFontTx/>
              <a:buChar char="•"/>
            </a:pPr>
            <a:r>
              <a:rPr lang="fr-FR" sz="1800">
                <a:latin typeface="Arial" pitchFamily="34" charset="0"/>
              </a:rPr>
              <a:t> </a:t>
            </a:r>
          </a:p>
        </p:txBody>
      </p:sp>
      <p:sp>
        <p:nvSpPr>
          <p:cNvPr id="206" name="Text Box 1084"/>
          <p:cNvSpPr txBox="1">
            <a:spLocks noChangeArrowheads="1"/>
          </p:cNvSpPr>
          <p:nvPr/>
        </p:nvSpPr>
        <p:spPr bwMode="auto">
          <a:xfrm>
            <a:off x="5292725" y="6453188"/>
            <a:ext cx="609600" cy="244475"/>
          </a:xfrm>
          <a:prstGeom prst="rect">
            <a:avLst/>
          </a:prstGeom>
          <a:noFill/>
          <a:ln w="9525">
            <a:noFill/>
            <a:miter lim="800000"/>
            <a:headEnd/>
            <a:tailEnd/>
          </a:ln>
        </p:spPr>
        <p:txBody>
          <a:bodyPr wrap="none">
            <a:spAutoFit/>
          </a:bodyPr>
          <a:lstStyle/>
          <a:p>
            <a:r>
              <a:rPr lang="fr-FR" sz="1000"/>
              <a:t>mesurée</a:t>
            </a:r>
          </a:p>
        </p:txBody>
      </p:sp>
      <p:sp>
        <p:nvSpPr>
          <p:cNvPr id="207" name="Text Box 1085"/>
          <p:cNvSpPr txBox="1">
            <a:spLocks noChangeArrowheads="1"/>
          </p:cNvSpPr>
          <p:nvPr/>
        </p:nvSpPr>
        <p:spPr bwMode="auto">
          <a:xfrm>
            <a:off x="5272088" y="6213475"/>
            <a:ext cx="573087" cy="244475"/>
          </a:xfrm>
          <a:prstGeom prst="rect">
            <a:avLst/>
          </a:prstGeom>
          <a:noFill/>
          <a:ln w="9525">
            <a:noFill/>
            <a:miter lim="800000"/>
            <a:headEnd/>
            <a:tailEnd/>
          </a:ln>
        </p:spPr>
        <p:txBody>
          <a:bodyPr wrap="none">
            <a:spAutoFit/>
          </a:bodyPr>
          <a:lstStyle/>
          <a:p>
            <a:r>
              <a:rPr lang="fr-FR" sz="1000"/>
              <a:t>estimée</a:t>
            </a:r>
          </a:p>
        </p:txBody>
      </p:sp>
      <p:pic>
        <p:nvPicPr>
          <p:cNvPr id="208" name="Picture 196"/>
          <p:cNvPicPr>
            <a:picLocks noChangeAspect="1" noChangeArrowheads="1"/>
          </p:cNvPicPr>
          <p:nvPr/>
        </p:nvPicPr>
        <p:blipFill>
          <a:blip r:embed="rId2" cstate="print"/>
          <a:srcRect/>
          <a:stretch>
            <a:fillRect/>
          </a:stretch>
        </p:blipFill>
        <p:spPr bwMode="auto">
          <a:xfrm>
            <a:off x="539750" y="3933825"/>
            <a:ext cx="4225925" cy="2320925"/>
          </a:xfrm>
          <a:prstGeom prst="rect">
            <a:avLst/>
          </a:prstGeom>
          <a:noFill/>
          <a:ln w="9525">
            <a:noFill/>
            <a:miter lim="800000"/>
            <a:headEnd/>
            <a:tailEnd/>
          </a:ln>
        </p:spPr>
      </p:pic>
      <p:sp>
        <p:nvSpPr>
          <p:cNvPr id="209" name="Text Box 1073"/>
          <p:cNvSpPr txBox="1">
            <a:spLocks noChangeArrowheads="1"/>
          </p:cNvSpPr>
          <p:nvPr/>
        </p:nvSpPr>
        <p:spPr bwMode="auto">
          <a:xfrm>
            <a:off x="2195513" y="6237288"/>
            <a:ext cx="792162" cy="304800"/>
          </a:xfrm>
          <a:prstGeom prst="rect">
            <a:avLst/>
          </a:prstGeom>
          <a:noFill/>
          <a:ln w="9525">
            <a:noFill/>
            <a:miter lim="800000"/>
            <a:headEnd/>
            <a:tailEnd/>
          </a:ln>
        </p:spPr>
        <p:txBody>
          <a:bodyPr>
            <a:spAutoFit/>
          </a:bodyPr>
          <a:lstStyle/>
          <a:p>
            <a:pPr>
              <a:spcBef>
                <a:spcPct val="50000"/>
              </a:spcBef>
            </a:pPr>
            <a:r>
              <a:rPr lang="fr-FR" sz="1400" b="1"/>
              <a:t>DrCal</a:t>
            </a:r>
          </a:p>
        </p:txBody>
      </p:sp>
      <p:pic>
        <p:nvPicPr>
          <p:cNvPr id="210" name="Picture 197"/>
          <p:cNvPicPr>
            <a:picLocks noChangeAspect="1" noChangeArrowheads="1"/>
          </p:cNvPicPr>
          <p:nvPr/>
        </p:nvPicPr>
        <p:blipFill>
          <a:blip r:embed="rId3" cstate="print"/>
          <a:srcRect/>
          <a:stretch>
            <a:fillRect/>
          </a:stretch>
        </p:blipFill>
        <p:spPr bwMode="auto">
          <a:xfrm>
            <a:off x="2124075" y="3716338"/>
            <a:ext cx="1049338" cy="273050"/>
          </a:xfrm>
          <a:prstGeom prst="rect">
            <a:avLst/>
          </a:prstGeom>
          <a:noFill/>
          <a:ln w="9525">
            <a:noFill/>
            <a:miter lim="800000"/>
            <a:headEnd/>
            <a:tailEnd/>
          </a:ln>
        </p:spPr>
      </p:pic>
      <p:pic>
        <p:nvPicPr>
          <p:cNvPr id="211" name="Picture 195"/>
          <p:cNvPicPr>
            <a:picLocks noChangeAspect="1" noChangeArrowheads="1"/>
          </p:cNvPicPr>
          <p:nvPr/>
        </p:nvPicPr>
        <p:blipFill>
          <a:blip r:embed="rId4" cstate="print"/>
          <a:srcRect/>
          <a:stretch>
            <a:fillRect/>
          </a:stretch>
        </p:blipFill>
        <p:spPr bwMode="auto">
          <a:xfrm>
            <a:off x="4716463" y="3933825"/>
            <a:ext cx="4427537" cy="2374900"/>
          </a:xfrm>
          <a:prstGeom prst="rect">
            <a:avLst/>
          </a:prstGeom>
          <a:noFill/>
          <a:ln w="9525">
            <a:noFill/>
            <a:miter lim="800000"/>
            <a:headEnd/>
            <a:tailEnd/>
          </a:ln>
        </p:spPr>
      </p:pic>
      <p:sp>
        <p:nvSpPr>
          <p:cNvPr id="212" name="Text Box 19"/>
          <p:cNvSpPr txBox="1">
            <a:spLocks noChangeArrowheads="1"/>
          </p:cNvSpPr>
          <p:nvPr/>
        </p:nvSpPr>
        <p:spPr bwMode="auto">
          <a:xfrm>
            <a:off x="251520" y="1640994"/>
            <a:ext cx="7559675" cy="707886"/>
          </a:xfrm>
          <a:prstGeom prst="rect">
            <a:avLst/>
          </a:prstGeom>
          <a:noFill/>
          <a:ln w="9525">
            <a:noFill/>
            <a:miter lim="800000"/>
            <a:headEnd/>
            <a:tailEnd/>
          </a:ln>
        </p:spPr>
        <p:txBody>
          <a:bodyPr>
            <a:spAutoFit/>
          </a:bodyPr>
          <a:lstStyle/>
          <a:p>
            <a:pPr marL="457200" indent="-457200">
              <a:buFont typeface="Wingdings" pitchFamily="2" charset="2"/>
              <a:buChar char="ü"/>
            </a:pPr>
            <a:r>
              <a:rPr lang="fr-FR" sz="2000" b="1" dirty="0">
                <a:latin typeface="Arial Narrow" pitchFamily="34" charset="0"/>
              </a:rPr>
              <a:t>Formalisation du modèle</a:t>
            </a:r>
            <a:r>
              <a:rPr lang="fr-FR" sz="2000" dirty="0">
                <a:latin typeface="Arial Narrow" pitchFamily="34" charset="0"/>
              </a:rPr>
              <a:t>:</a:t>
            </a:r>
          </a:p>
          <a:p>
            <a:pPr marL="457200" indent="-457200"/>
            <a:r>
              <a:rPr lang="fr-FR" sz="2000" dirty="0"/>
              <a:t>     </a:t>
            </a:r>
            <a:r>
              <a:rPr lang="fr-FR" sz="2000" dirty="0">
                <a:latin typeface="Arial Narrow" pitchFamily="34" charset="0"/>
              </a:rPr>
              <a:t>- </a:t>
            </a:r>
            <a:r>
              <a:rPr lang="fr-FR" sz="1200" dirty="0">
                <a:latin typeface="Arial Narrow" pitchFamily="34" charset="0"/>
              </a:rPr>
              <a:t>Le modèle est non linéaire doublement segmenté avec quatre paramètres d’entrés a, b, c, 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1"/>
          <p:cNvSpPr>
            <a:spLocks noGrp="1" noChangeArrowheads="1"/>
          </p:cNvSpPr>
          <p:nvPr>
            <p:ph type="title"/>
          </p:nvPr>
        </p:nvSpPr>
        <p:spPr>
          <a:xfrm>
            <a:off x="0" y="947192"/>
            <a:ext cx="8496300" cy="609600"/>
          </a:xfrm>
        </p:spPr>
        <p:txBody>
          <a:bodyPr/>
          <a:lstStyle/>
          <a:p>
            <a:pPr algn="ctr">
              <a:buClr>
                <a:srgbClr val="F45D00"/>
              </a:buClr>
              <a:buFont typeface="Wingdings" pitchFamily="2" charset="2"/>
              <a:buChar char="Ø"/>
            </a:pPr>
            <a:r>
              <a:rPr lang="fr-FR" sz="2400" dirty="0" smtClean="0">
                <a:latin typeface="Times New Roman" pitchFamily="18" charset="0"/>
              </a:rPr>
              <a:t> Modélisation de la proportion d’aubier-bois de cœur </a:t>
            </a:r>
            <a:br>
              <a:rPr lang="fr-FR" sz="2400" dirty="0" smtClean="0">
                <a:latin typeface="Times New Roman" pitchFamily="18" charset="0"/>
              </a:rPr>
            </a:br>
            <a:r>
              <a:rPr lang="fr-FR" sz="2400" dirty="0" smtClean="0">
                <a:latin typeface="Times New Roman" pitchFamily="18" charset="0"/>
              </a:rPr>
              <a:t>     </a:t>
            </a:r>
            <a:r>
              <a:rPr lang="fr-FR" sz="2400" b="0" i="1" u="sng" dirty="0" smtClean="0">
                <a:latin typeface="Times New Roman" pitchFamily="18" charset="0"/>
              </a:rPr>
              <a:t>Quercus </a:t>
            </a:r>
            <a:r>
              <a:rPr lang="fr-FR" sz="2400" b="0" i="1" u="sng" dirty="0" err="1" smtClean="0">
                <a:latin typeface="Times New Roman" pitchFamily="18" charset="0"/>
              </a:rPr>
              <a:t>petraea</a:t>
            </a:r>
            <a:r>
              <a:rPr lang="fr-FR" sz="2400" b="0" i="1" dirty="0" smtClean="0">
                <a:latin typeface="Times New Roman" pitchFamily="18" charset="0"/>
              </a:rPr>
              <a:t> et </a:t>
            </a:r>
            <a:r>
              <a:rPr lang="fr-FR" sz="2400" b="0" i="1" u="sng" dirty="0" smtClean="0">
                <a:latin typeface="Times New Roman" pitchFamily="18" charset="0"/>
              </a:rPr>
              <a:t>Quercus </a:t>
            </a:r>
            <a:r>
              <a:rPr lang="fr-FR" sz="2400" b="0" i="1" u="sng" dirty="0" err="1" smtClean="0">
                <a:latin typeface="Times New Roman" pitchFamily="18" charset="0"/>
              </a:rPr>
              <a:t>robur</a:t>
            </a:r>
            <a:endParaRPr lang="fr-FR" sz="2400" b="0" i="1" u="sng" dirty="0" smtClean="0">
              <a:latin typeface="Times New Roman" pitchFamily="18" charset="0"/>
            </a:endParaRPr>
          </a:p>
        </p:txBody>
      </p:sp>
      <p:sp>
        <p:nvSpPr>
          <p:cNvPr id="2074" name="Text Box 1081"/>
          <p:cNvSpPr txBox="1">
            <a:spLocks noChangeArrowheads="1"/>
          </p:cNvSpPr>
          <p:nvPr/>
        </p:nvSpPr>
        <p:spPr bwMode="auto">
          <a:xfrm>
            <a:off x="5003800" y="6597650"/>
            <a:ext cx="360363" cy="457200"/>
          </a:xfrm>
          <a:prstGeom prst="rect">
            <a:avLst/>
          </a:prstGeom>
          <a:noFill/>
          <a:ln w="9525">
            <a:noFill/>
            <a:miter lim="800000"/>
            <a:headEnd/>
            <a:tailEnd/>
          </a:ln>
        </p:spPr>
        <p:txBody>
          <a:bodyPr>
            <a:spAutoFit/>
          </a:bodyPr>
          <a:lstStyle/>
          <a:p>
            <a:pPr>
              <a:spcBef>
                <a:spcPct val="50000"/>
              </a:spcBef>
            </a:pPr>
            <a:endParaRPr lang="fr-FR"/>
          </a:p>
        </p:txBody>
      </p:sp>
      <p:sp>
        <p:nvSpPr>
          <p:cNvPr id="212" name="Text Box 19"/>
          <p:cNvSpPr txBox="1">
            <a:spLocks noChangeArrowheads="1"/>
          </p:cNvSpPr>
          <p:nvPr/>
        </p:nvSpPr>
        <p:spPr bwMode="auto">
          <a:xfrm>
            <a:off x="251520" y="1640994"/>
            <a:ext cx="7559675" cy="400110"/>
          </a:xfrm>
          <a:prstGeom prst="rect">
            <a:avLst/>
          </a:prstGeom>
          <a:noFill/>
          <a:ln w="9525">
            <a:noFill/>
            <a:miter lim="800000"/>
            <a:headEnd/>
            <a:tailEnd/>
          </a:ln>
        </p:spPr>
        <p:txBody>
          <a:bodyPr>
            <a:spAutoFit/>
          </a:bodyPr>
          <a:lstStyle/>
          <a:p>
            <a:pPr marL="457200" indent="-457200">
              <a:buFont typeface="Wingdings" pitchFamily="2" charset="2"/>
              <a:buChar char="ü"/>
            </a:pPr>
            <a:r>
              <a:rPr lang="fr-FR" sz="2000" b="1" dirty="0" smtClean="0">
                <a:latin typeface="Arial Narrow" pitchFamily="34" charset="0"/>
              </a:rPr>
              <a:t>Résultats</a:t>
            </a:r>
            <a:r>
              <a:rPr lang="fr-FR" sz="2000" dirty="0" smtClean="0">
                <a:latin typeface="Arial Narrow" pitchFamily="34" charset="0"/>
              </a:rPr>
              <a:t>:</a:t>
            </a:r>
            <a:endParaRPr lang="fr-FR" sz="2000" dirty="0">
              <a:latin typeface="Arial Narrow" pitchFamily="34" charset="0"/>
            </a:endParaRPr>
          </a:p>
        </p:txBody>
      </p:sp>
      <p:pic>
        <p:nvPicPr>
          <p:cNvPr id="198658" name="Picture 2"/>
          <p:cNvPicPr>
            <a:picLocks noChangeAspect="1" noChangeArrowheads="1"/>
          </p:cNvPicPr>
          <p:nvPr/>
        </p:nvPicPr>
        <p:blipFill>
          <a:blip r:embed="rId2" cstate="print"/>
          <a:srcRect/>
          <a:stretch>
            <a:fillRect/>
          </a:stretch>
        </p:blipFill>
        <p:spPr bwMode="auto">
          <a:xfrm>
            <a:off x="5305425" y="1772816"/>
            <a:ext cx="3838575" cy="3533775"/>
          </a:xfrm>
          <a:prstGeom prst="rect">
            <a:avLst/>
          </a:prstGeom>
          <a:noFill/>
          <a:ln w="9525">
            <a:noFill/>
            <a:miter lim="800000"/>
            <a:headEnd/>
            <a:tailEnd/>
          </a:ln>
        </p:spPr>
      </p:pic>
      <p:pic>
        <p:nvPicPr>
          <p:cNvPr id="198659" name="Picture 3"/>
          <p:cNvPicPr>
            <a:picLocks noChangeAspect="1" noChangeArrowheads="1"/>
          </p:cNvPicPr>
          <p:nvPr/>
        </p:nvPicPr>
        <p:blipFill>
          <a:blip r:embed="rId3" cstate="print"/>
          <a:srcRect/>
          <a:stretch>
            <a:fillRect/>
          </a:stretch>
        </p:blipFill>
        <p:spPr bwMode="auto">
          <a:xfrm>
            <a:off x="2915816" y="4645189"/>
            <a:ext cx="2483768" cy="2212811"/>
          </a:xfrm>
          <a:prstGeom prst="rect">
            <a:avLst/>
          </a:prstGeom>
          <a:noFill/>
          <a:ln w="9525">
            <a:noFill/>
            <a:miter lim="800000"/>
            <a:headEnd/>
            <a:tailEnd/>
          </a:ln>
        </p:spPr>
      </p:pic>
      <p:sp>
        <p:nvSpPr>
          <p:cNvPr id="26" name="Text Box 1014"/>
          <p:cNvSpPr txBox="1">
            <a:spLocks noChangeArrowheads="1"/>
          </p:cNvSpPr>
          <p:nvPr/>
        </p:nvSpPr>
        <p:spPr bwMode="auto">
          <a:xfrm>
            <a:off x="216024" y="2564904"/>
            <a:ext cx="5148064" cy="1323439"/>
          </a:xfrm>
          <a:prstGeom prst="rect">
            <a:avLst/>
          </a:prstGeom>
          <a:noFill/>
          <a:ln w="9525">
            <a:noFill/>
            <a:miter lim="800000"/>
            <a:headEnd/>
            <a:tailEnd/>
          </a:ln>
        </p:spPr>
        <p:txBody>
          <a:bodyPr wrap="square">
            <a:spAutoFit/>
          </a:bodyPr>
          <a:lstStyle/>
          <a:p>
            <a:pPr>
              <a:spcBef>
                <a:spcPct val="50000"/>
              </a:spcBef>
            </a:pPr>
            <a:r>
              <a:rPr lang="fr-FR" sz="1600" b="1" dirty="0" smtClean="0"/>
              <a:t>Modèle unique pour les deux essences </a:t>
            </a:r>
            <a:r>
              <a:rPr lang="fr-FR" sz="1600" dirty="0" smtClean="0"/>
              <a:t>-  r</a:t>
            </a:r>
            <a:r>
              <a:rPr lang="fr-FR" sz="1600" baseline="30000" dirty="0" smtClean="0"/>
              <a:t>2</a:t>
            </a:r>
            <a:r>
              <a:rPr lang="fr-FR" sz="1600" dirty="0" smtClean="0"/>
              <a:t> ~91%  (sessile), r</a:t>
            </a:r>
            <a:r>
              <a:rPr lang="fr-FR" sz="1600" baseline="30000" dirty="0" smtClean="0"/>
              <a:t>2</a:t>
            </a:r>
            <a:r>
              <a:rPr lang="fr-FR" sz="1600" dirty="0" smtClean="0"/>
              <a:t> ~89%,(pédonculé); RMSE 0.09</a:t>
            </a:r>
            <a:endParaRPr lang="fr-FR" sz="1600" b="1" dirty="0" smtClean="0"/>
          </a:p>
          <a:p>
            <a:pPr>
              <a:spcBef>
                <a:spcPct val="50000"/>
              </a:spcBef>
            </a:pPr>
            <a:r>
              <a:rPr lang="fr-FR" sz="1600" b="1" dirty="0" smtClean="0"/>
              <a:t>Seuil = f(âge, Ht); plancher et remontée souche=f(d130)</a:t>
            </a:r>
          </a:p>
          <a:p>
            <a:pPr>
              <a:spcBef>
                <a:spcPct val="50000"/>
              </a:spcBef>
            </a:pPr>
            <a:r>
              <a:rPr lang="fr-FR" sz="1600" b="1" dirty="0" smtClean="0"/>
              <a:t>Pas de biais, quelque soit l’essence</a:t>
            </a:r>
            <a:endParaRPr lang="fr-FR" sz="1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B4989F60-0E30-4F43-9BB7-B9BBF94F9B5F}" type="slidenum">
              <a:rPr lang="fr-FR"/>
              <a:pPr>
                <a:defRPr/>
              </a:pPr>
              <a:t>38</a:t>
            </a:fld>
            <a:endParaRPr lang="fr-FR"/>
          </a:p>
        </p:txBody>
      </p:sp>
      <p:sp>
        <p:nvSpPr>
          <p:cNvPr id="39939" name="Rectangle 2"/>
          <p:cNvSpPr>
            <a:spLocks noGrp="1" noChangeArrowheads="1"/>
          </p:cNvSpPr>
          <p:nvPr>
            <p:ph type="title"/>
          </p:nvPr>
        </p:nvSpPr>
        <p:spPr>
          <a:xfrm>
            <a:off x="755650" y="908050"/>
            <a:ext cx="8388350" cy="609600"/>
          </a:xfrm>
        </p:spPr>
        <p:txBody>
          <a:bodyPr/>
          <a:lstStyle/>
          <a:p>
            <a:pPr marL="533400" indent="-533400">
              <a:buClr>
                <a:srgbClr val="F45D00"/>
              </a:buClr>
              <a:buFont typeface="Wingdings" pitchFamily="2" charset="2"/>
              <a:buChar char="Ø"/>
            </a:pPr>
            <a:r>
              <a:rPr lang="fr-FR" sz="2400" dirty="0" smtClean="0">
                <a:solidFill>
                  <a:schemeClr val="tx1"/>
                </a:solidFill>
              </a:rPr>
              <a:t>Variation de la densité (intra-arbre) chez le chêne.        </a:t>
            </a:r>
          </a:p>
        </p:txBody>
      </p:sp>
      <p:pic>
        <p:nvPicPr>
          <p:cNvPr id="8" name="Picture 7"/>
          <p:cNvPicPr>
            <a:picLocks noChangeAspect="1" noChangeArrowheads="1"/>
          </p:cNvPicPr>
          <p:nvPr/>
        </p:nvPicPr>
        <p:blipFill>
          <a:blip r:embed="rId3" cstate="print"/>
          <a:srcRect/>
          <a:stretch>
            <a:fillRect/>
          </a:stretch>
        </p:blipFill>
        <p:spPr bwMode="auto">
          <a:xfrm>
            <a:off x="1763688" y="1484784"/>
            <a:ext cx="5688111" cy="4922231"/>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B4989F60-0E30-4F43-9BB7-B9BBF94F9B5F}" type="slidenum">
              <a:rPr lang="fr-FR"/>
              <a:pPr>
                <a:defRPr/>
              </a:pPr>
              <a:t>39</a:t>
            </a:fld>
            <a:endParaRPr lang="fr-FR"/>
          </a:p>
        </p:txBody>
      </p:sp>
      <p:sp>
        <p:nvSpPr>
          <p:cNvPr id="9" name="Rectangle 4"/>
          <p:cNvSpPr txBox="1">
            <a:spLocks noChangeArrowheads="1"/>
          </p:cNvSpPr>
          <p:nvPr/>
        </p:nvSpPr>
        <p:spPr bwMode="auto">
          <a:xfrm>
            <a:off x="395288" y="1052513"/>
            <a:ext cx="8496300" cy="609600"/>
          </a:xfrm>
          <a:prstGeom prst="rect">
            <a:avLst/>
          </a:prstGeom>
          <a:noFill/>
          <a:ln w="9525">
            <a:noFill/>
            <a:miter lim="800000"/>
            <a:headEnd/>
            <a:tailEnd/>
          </a:ln>
        </p:spPr>
        <p:txBody>
          <a:bodyPr anchor="ctr"/>
          <a:lstStyle/>
          <a:p>
            <a:pPr>
              <a:buClr>
                <a:srgbClr val="FF3300"/>
              </a:buClr>
              <a:buFont typeface="Wingdings" pitchFamily="2" charset="2"/>
              <a:buChar char="Ø"/>
              <a:defRPr/>
            </a:pPr>
            <a:r>
              <a:rPr lang="fr-FR" b="1" kern="0" dirty="0">
                <a:solidFill>
                  <a:schemeClr val="tx2"/>
                </a:solidFill>
                <a:latin typeface="+mj-lt"/>
                <a:ea typeface="+mj-ea"/>
                <a:cs typeface="+mj-cs"/>
              </a:rPr>
              <a:t> Formalisation du modèle de densité.</a:t>
            </a:r>
          </a:p>
        </p:txBody>
      </p:sp>
      <p:sp>
        <p:nvSpPr>
          <p:cNvPr id="10" name="ZoneTexte 8"/>
          <p:cNvSpPr txBox="1">
            <a:spLocks noChangeArrowheads="1"/>
          </p:cNvSpPr>
          <p:nvPr/>
        </p:nvSpPr>
        <p:spPr bwMode="auto">
          <a:xfrm>
            <a:off x="468313" y="1989138"/>
            <a:ext cx="6264275" cy="457200"/>
          </a:xfrm>
          <a:prstGeom prst="rect">
            <a:avLst/>
          </a:prstGeom>
          <a:noFill/>
          <a:ln w="9525">
            <a:noFill/>
            <a:miter lim="800000"/>
            <a:headEnd/>
            <a:tailEnd/>
          </a:ln>
        </p:spPr>
        <p:txBody>
          <a:bodyPr>
            <a:spAutoFit/>
          </a:bodyPr>
          <a:lstStyle/>
          <a:p>
            <a:r>
              <a:rPr lang="fr-FR" i="1"/>
              <a:t>DB= </a:t>
            </a:r>
            <a:r>
              <a:rPr lang="fr-FR"/>
              <a:t> </a:t>
            </a:r>
            <a:r>
              <a:rPr lang="el-GR"/>
              <a:t>α</a:t>
            </a:r>
            <a:r>
              <a:rPr lang="fr-FR"/>
              <a:t> x </a:t>
            </a:r>
            <a:r>
              <a:rPr lang="fr-FR" i="1"/>
              <a:t>A+ </a:t>
            </a:r>
            <a:r>
              <a:rPr lang="el-GR" i="1"/>
              <a:t>β </a:t>
            </a:r>
            <a:r>
              <a:rPr lang="fr-FR" i="1"/>
              <a:t>AG+ </a:t>
            </a:r>
            <a:r>
              <a:rPr lang="el-GR" i="1"/>
              <a:t>γ</a:t>
            </a:r>
            <a:r>
              <a:rPr lang="fr-FR"/>
              <a:t> </a:t>
            </a:r>
            <a:r>
              <a:rPr lang="fr-FR" i="1"/>
              <a:t>1/LC*A+ </a:t>
            </a:r>
            <a:r>
              <a:rPr lang="el-GR" i="1"/>
              <a:t>δ</a:t>
            </a:r>
            <a:r>
              <a:rPr lang="fr-FR"/>
              <a:t> </a:t>
            </a:r>
            <a:r>
              <a:rPr lang="fr-FR" i="1"/>
              <a:t>1/AG*E + </a:t>
            </a:r>
            <a:r>
              <a:rPr lang="el-GR" i="1"/>
              <a:t>λ</a:t>
            </a:r>
            <a:r>
              <a:rPr lang="fr-FR"/>
              <a:t> </a:t>
            </a:r>
          </a:p>
        </p:txBody>
      </p:sp>
      <p:sp>
        <p:nvSpPr>
          <p:cNvPr id="11" name="Bulle ronde 10"/>
          <p:cNvSpPr>
            <a:spLocks noChangeArrowheads="1"/>
          </p:cNvSpPr>
          <p:nvPr/>
        </p:nvSpPr>
        <p:spPr bwMode="auto">
          <a:xfrm>
            <a:off x="5865813" y="836613"/>
            <a:ext cx="3276600" cy="1081087"/>
          </a:xfrm>
          <a:prstGeom prst="wedgeEllipseCallout">
            <a:avLst>
              <a:gd name="adj1" fmla="val -49954"/>
              <a:gd name="adj2" fmla="val 55579"/>
            </a:avLst>
          </a:prstGeom>
          <a:solidFill>
            <a:schemeClr val="accent2"/>
          </a:solidFill>
          <a:ln w="9525" algn="ctr">
            <a:solidFill>
              <a:schemeClr val="tx1"/>
            </a:solidFill>
            <a:round/>
            <a:headEnd/>
            <a:tailEnd/>
          </a:ln>
        </p:spPr>
        <p:txBody>
          <a:bodyPr/>
          <a:lstStyle/>
          <a:p>
            <a:r>
              <a:rPr lang="fr-FR"/>
              <a:t>Meilleur modèle  avec interactions</a:t>
            </a:r>
          </a:p>
        </p:txBody>
      </p:sp>
      <p:sp>
        <p:nvSpPr>
          <p:cNvPr id="12" name="Rectangle 172"/>
          <p:cNvSpPr>
            <a:spLocks noChangeArrowheads="1"/>
          </p:cNvSpPr>
          <p:nvPr/>
        </p:nvSpPr>
        <p:spPr bwMode="auto">
          <a:xfrm>
            <a:off x="900113" y="2420938"/>
            <a:ext cx="3527425" cy="4186237"/>
          </a:xfrm>
          <a:prstGeom prst="rect">
            <a:avLst/>
          </a:prstGeom>
          <a:noFill/>
          <a:ln w="9525">
            <a:noFill/>
            <a:miter lim="800000"/>
            <a:headEnd/>
            <a:tailEnd/>
          </a:ln>
        </p:spPr>
        <p:txBody>
          <a:bodyPr>
            <a:spAutoFit/>
          </a:bodyPr>
          <a:lstStyle/>
          <a:p>
            <a:r>
              <a:rPr lang="fr-FR" sz="1400"/>
              <a:t>Intercept                                         </a:t>
            </a:r>
            <a:r>
              <a:rPr lang="fr-FR" sz="1400" b="1">
                <a:solidFill>
                  <a:srgbClr val="FF3300"/>
                </a:solidFill>
              </a:rPr>
              <a:t>0.8779</a:t>
            </a:r>
          </a:p>
          <a:p>
            <a:r>
              <a:rPr lang="fr-FR" sz="1400"/>
              <a:t>espece                  P                        -0.05697</a:t>
            </a:r>
          </a:p>
          <a:p>
            <a:r>
              <a:rPr lang="fr-FR" sz="1400"/>
              <a:t>espece                 S                                    0</a:t>
            </a:r>
          </a:p>
          <a:p>
            <a:endParaRPr lang="fr-FR" sz="1400" b="1">
              <a:solidFill>
                <a:srgbClr val="FF3300"/>
              </a:solidFill>
            </a:endParaRPr>
          </a:p>
          <a:p>
            <a:r>
              <a:rPr lang="fr-FR" sz="1400"/>
              <a:t>Age                              10            -0.06167</a:t>
            </a:r>
          </a:p>
          <a:p>
            <a:r>
              <a:rPr lang="fr-FR" sz="1400"/>
              <a:t>Age                              25             -0.06335</a:t>
            </a:r>
          </a:p>
          <a:p>
            <a:r>
              <a:rPr lang="fr-FR" sz="1400"/>
              <a:t>Age                              45             -0.05240 </a:t>
            </a:r>
            <a:endParaRPr lang="fr-FR" sz="1800"/>
          </a:p>
          <a:p>
            <a:r>
              <a:rPr lang="fr-FR" sz="1400"/>
              <a:t>Age                             100            -0.00789</a:t>
            </a:r>
          </a:p>
          <a:p>
            <a:r>
              <a:rPr lang="fr-FR" sz="1400"/>
              <a:t>Age                             135             -0.03389</a:t>
            </a:r>
          </a:p>
          <a:p>
            <a:r>
              <a:rPr lang="fr-FR" sz="1400"/>
              <a:t>Age                             150            0</a:t>
            </a:r>
          </a:p>
          <a:p>
            <a:r>
              <a:rPr lang="fr-FR" sz="1400"/>
              <a:t>age_cambial                                     </a:t>
            </a:r>
            <a:r>
              <a:rPr lang="fr-FR" sz="1400" b="1">
                <a:solidFill>
                  <a:srgbClr val="FF3300"/>
                </a:solidFill>
              </a:rPr>
              <a:t>-0.00117</a:t>
            </a:r>
          </a:p>
          <a:p>
            <a:r>
              <a:rPr lang="fr-FR" sz="1400"/>
              <a:t>__LC_mm*Age                      10       0.04294</a:t>
            </a:r>
          </a:p>
          <a:p>
            <a:r>
              <a:rPr lang="fr-FR" sz="1400"/>
              <a:t>__LC_mm*Age                      25      -0.00753</a:t>
            </a:r>
          </a:p>
          <a:p>
            <a:r>
              <a:rPr lang="fr-FR" sz="1400"/>
              <a:t>__LC_mm*Age                      45       0.02239</a:t>
            </a:r>
          </a:p>
          <a:p>
            <a:r>
              <a:rPr lang="fr-FR" sz="1400"/>
              <a:t>__LC_mm*Age                     100      -0.09723</a:t>
            </a:r>
          </a:p>
          <a:p>
            <a:r>
              <a:rPr lang="fr-FR" sz="1400"/>
              <a:t>__LC_mm*Age                     135       -0.1036</a:t>
            </a:r>
          </a:p>
          <a:p>
            <a:r>
              <a:rPr lang="fr-FR" sz="1400"/>
              <a:t>__LC_mm*Age                     150     -0.08170</a:t>
            </a:r>
          </a:p>
          <a:p>
            <a:r>
              <a:rPr lang="fr-FR" sz="1400"/>
              <a:t>__age_cambial*espece   P                  0.2008</a:t>
            </a:r>
          </a:p>
          <a:p>
            <a:r>
              <a:rPr lang="fr-FR" sz="1400"/>
              <a:t>__age_cambial*espece   S                 -0.02886</a:t>
            </a:r>
          </a:p>
        </p:txBody>
      </p:sp>
      <p:sp>
        <p:nvSpPr>
          <p:cNvPr id="13" name="AutoShape 175"/>
          <p:cNvSpPr>
            <a:spLocks noChangeArrowheads="1"/>
          </p:cNvSpPr>
          <p:nvPr/>
        </p:nvSpPr>
        <p:spPr bwMode="auto">
          <a:xfrm>
            <a:off x="4356100" y="2709863"/>
            <a:ext cx="1584325" cy="431800"/>
          </a:xfrm>
          <a:prstGeom prst="leftArrow">
            <a:avLst>
              <a:gd name="adj1" fmla="val 50000"/>
              <a:gd name="adj2" fmla="val 91728"/>
            </a:avLst>
          </a:prstGeom>
          <a:solidFill>
            <a:srgbClr val="0000FF"/>
          </a:solidFill>
          <a:ln w="9525">
            <a:solidFill>
              <a:schemeClr val="tx1"/>
            </a:solidFill>
            <a:miter lim="800000"/>
            <a:headEnd/>
            <a:tailEnd/>
          </a:ln>
        </p:spPr>
        <p:txBody>
          <a:bodyPr wrap="none" anchor="ctr"/>
          <a:lstStyle/>
          <a:p>
            <a:endParaRPr lang="fr-FR"/>
          </a:p>
        </p:txBody>
      </p:sp>
      <p:sp>
        <p:nvSpPr>
          <p:cNvPr id="14" name="Text Box 176"/>
          <p:cNvSpPr txBox="1">
            <a:spLocks noChangeArrowheads="1"/>
          </p:cNvSpPr>
          <p:nvPr/>
        </p:nvSpPr>
        <p:spPr bwMode="auto">
          <a:xfrm>
            <a:off x="6084888" y="2493963"/>
            <a:ext cx="2482850" cy="830262"/>
          </a:xfrm>
          <a:prstGeom prst="rect">
            <a:avLst/>
          </a:prstGeom>
          <a:noFill/>
          <a:ln w="9525">
            <a:noFill/>
            <a:miter lim="800000"/>
            <a:headEnd/>
            <a:tailEnd/>
          </a:ln>
        </p:spPr>
        <p:txBody>
          <a:bodyPr>
            <a:spAutoFit/>
          </a:bodyPr>
          <a:lstStyle/>
          <a:p>
            <a:pPr>
              <a:spcBef>
                <a:spcPct val="50000"/>
              </a:spcBef>
            </a:pPr>
            <a:r>
              <a:rPr lang="fr-FR" sz="1600">
                <a:solidFill>
                  <a:srgbClr val="FF3300"/>
                </a:solidFill>
              </a:rPr>
              <a:t>Effet de essence sur l’intercepte (57kg/m3 de différence)</a:t>
            </a:r>
          </a:p>
        </p:txBody>
      </p:sp>
      <p:sp>
        <p:nvSpPr>
          <p:cNvPr id="15" name="AutoShape 175"/>
          <p:cNvSpPr>
            <a:spLocks noChangeArrowheads="1"/>
          </p:cNvSpPr>
          <p:nvPr/>
        </p:nvSpPr>
        <p:spPr bwMode="auto">
          <a:xfrm>
            <a:off x="4356100" y="3502025"/>
            <a:ext cx="1584325" cy="431800"/>
          </a:xfrm>
          <a:prstGeom prst="leftArrow">
            <a:avLst>
              <a:gd name="adj1" fmla="val 50000"/>
              <a:gd name="adj2" fmla="val 91728"/>
            </a:avLst>
          </a:prstGeom>
          <a:solidFill>
            <a:srgbClr val="0000FF"/>
          </a:solidFill>
          <a:ln w="9525">
            <a:solidFill>
              <a:schemeClr val="tx1"/>
            </a:solidFill>
            <a:miter lim="800000"/>
            <a:headEnd/>
            <a:tailEnd/>
          </a:ln>
        </p:spPr>
        <p:txBody>
          <a:bodyPr wrap="none" anchor="ctr"/>
          <a:lstStyle/>
          <a:p>
            <a:endParaRPr lang="fr-FR"/>
          </a:p>
        </p:txBody>
      </p:sp>
      <p:sp>
        <p:nvSpPr>
          <p:cNvPr id="16" name="Text Box 176"/>
          <p:cNvSpPr txBox="1">
            <a:spLocks noChangeArrowheads="1"/>
          </p:cNvSpPr>
          <p:nvPr/>
        </p:nvSpPr>
        <p:spPr bwMode="auto">
          <a:xfrm>
            <a:off x="6084888" y="3286125"/>
            <a:ext cx="2482850" cy="1076325"/>
          </a:xfrm>
          <a:prstGeom prst="rect">
            <a:avLst/>
          </a:prstGeom>
          <a:noFill/>
          <a:ln w="9525">
            <a:noFill/>
            <a:miter lim="800000"/>
            <a:headEnd/>
            <a:tailEnd/>
          </a:ln>
        </p:spPr>
        <p:txBody>
          <a:bodyPr>
            <a:spAutoFit/>
          </a:bodyPr>
          <a:lstStyle/>
          <a:p>
            <a:pPr>
              <a:spcBef>
                <a:spcPct val="50000"/>
              </a:spcBef>
            </a:pPr>
            <a:r>
              <a:rPr lang="fr-FR" sz="1600">
                <a:solidFill>
                  <a:srgbClr val="FF3300"/>
                </a:solidFill>
              </a:rPr>
              <a:t>Effet Age des arbres (diminution de la densité à largeur de cerne et à âge cambial fixé)</a:t>
            </a:r>
          </a:p>
        </p:txBody>
      </p:sp>
      <p:sp>
        <p:nvSpPr>
          <p:cNvPr id="17" name="AutoShape 175"/>
          <p:cNvSpPr>
            <a:spLocks noChangeArrowheads="1"/>
          </p:cNvSpPr>
          <p:nvPr/>
        </p:nvSpPr>
        <p:spPr bwMode="auto">
          <a:xfrm>
            <a:off x="4427538" y="4440238"/>
            <a:ext cx="1584325" cy="431800"/>
          </a:xfrm>
          <a:prstGeom prst="leftArrow">
            <a:avLst>
              <a:gd name="adj1" fmla="val 50000"/>
              <a:gd name="adj2" fmla="val 91728"/>
            </a:avLst>
          </a:prstGeom>
          <a:solidFill>
            <a:srgbClr val="0000FF"/>
          </a:solidFill>
          <a:ln w="9525">
            <a:solidFill>
              <a:schemeClr val="tx1"/>
            </a:solidFill>
            <a:miter lim="800000"/>
            <a:headEnd/>
            <a:tailEnd/>
          </a:ln>
        </p:spPr>
        <p:txBody>
          <a:bodyPr wrap="none" anchor="ctr"/>
          <a:lstStyle/>
          <a:p>
            <a:endParaRPr lang="fr-FR"/>
          </a:p>
        </p:txBody>
      </p:sp>
      <p:sp>
        <p:nvSpPr>
          <p:cNvPr id="18" name="Text Box 176"/>
          <p:cNvSpPr txBox="1">
            <a:spLocks noChangeArrowheads="1"/>
          </p:cNvSpPr>
          <p:nvPr/>
        </p:nvSpPr>
        <p:spPr bwMode="auto">
          <a:xfrm>
            <a:off x="6084888" y="4365625"/>
            <a:ext cx="2482850" cy="584200"/>
          </a:xfrm>
          <a:prstGeom prst="rect">
            <a:avLst/>
          </a:prstGeom>
          <a:noFill/>
          <a:ln w="9525">
            <a:noFill/>
            <a:miter lim="800000"/>
            <a:headEnd/>
            <a:tailEnd/>
          </a:ln>
        </p:spPr>
        <p:txBody>
          <a:bodyPr>
            <a:spAutoFit/>
          </a:bodyPr>
          <a:lstStyle/>
          <a:p>
            <a:pPr>
              <a:spcBef>
                <a:spcPct val="50000"/>
              </a:spcBef>
            </a:pPr>
            <a:r>
              <a:rPr lang="fr-FR" sz="1600">
                <a:solidFill>
                  <a:srgbClr val="FF3300"/>
                </a:solidFill>
              </a:rPr>
              <a:t>Diminution de la densité en fonction de l’âge cambial</a:t>
            </a:r>
          </a:p>
        </p:txBody>
      </p:sp>
      <p:sp>
        <p:nvSpPr>
          <p:cNvPr id="19" name="AutoShape 175"/>
          <p:cNvSpPr>
            <a:spLocks noChangeArrowheads="1"/>
          </p:cNvSpPr>
          <p:nvPr/>
        </p:nvSpPr>
        <p:spPr bwMode="auto">
          <a:xfrm>
            <a:off x="4427538" y="5224463"/>
            <a:ext cx="1584325" cy="431800"/>
          </a:xfrm>
          <a:prstGeom prst="leftArrow">
            <a:avLst>
              <a:gd name="adj1" fmla="val 50000"/>
              <a:gd name="adj2" fmla="val 91728"/>
            </a:avLst>
          </a:prstGeom>
          <a:solidFill>
            <a:srgbClr val="0000FF"/>
          </a:solidFill>
          <a:ln w="9525">
            <a:solidFill>
              <a:schemeClr val="tx1"/>
            </a:solidFill>
            <a:miter lim="800000"/>
            <a:headEnd/>
            <a:tailEnd/>
          </a:ln>
        </p:spPr>
        <p:txBody>
          <a:bodyPr wrap="none" anchor="ctr"/>
          <a:lstStyle/>
          <a:p>
            <a:endParaRPr lang="fr-FR"/>
          </a:p>
        </p:txBody>
      </p:sp>
      <p:sp>
        <p:nvSpPr>
          <p:cNvPr id="20" name="Text Box 176"/>
          <p:cNvSpPr txBox="1">
            <a:spLocks noChangeArrowheads="1"/>
          </p:cNvSpPr>
          <p:nvPr/>
        </p:nvSpPr>
        <p:spPr bwMode="auto">
          <a:xfrm>
            <a:off x="6084888" y="4941888"/>
            <a:ext cx="3059112" cy="1077912"/>
          </a:xfrm>
          <a:prstGeom prst="rect">
            <a:avLst/>
          </a:prstGeom>
          <a:noFill/>
          <a:ln w="9525">
            <a:noFill/>
            <a:miter lim="800000"/>
            <a:headEnd/>
            <a:tailEnd/>
          </a:ln>
        </p:spPr>
        <p:txBody>
          <a:bodyPr>
            <a:spAutoFit/>
          </a:bodyPr>
          <a:lstStyle/>
          <a:p>
            <a:pPr>
              <a:spcBef>
                <a:spcPct val="50000"/>
              </a:spcBef>
            </a:pPr>
            <a:r>
              <a:rPr lang="fr-FR" sz="1600">
                <a:solidFill>
                  <a:srgbClr val="FF3300"/>
                </a:solidFill>
              </a:rPr>
              <a:t>Interaction 1/LC âge des arbres (pente globalement positive chez les jeunes et négative chez les vieux arbres)</a:t>
            </a:r>
          </a:p>
        </p:txBody>
      </p:sp>
      <p:sp>
        <p:nvSpPr>
          <p:cNvPr id="21" name="AutoShape 175"/>
          <p:cNvSpPr>
            <a:spLocks noChangeArrowheads="1"/>
          </p:cNvSpPr>
          <p:nvPr/>
        </p:nvSpPr>
        <p:spPr bwMode="auto">
          <a:xfrm>
            <a:off x="4427538" y="6016625"/>
            <a:ext cx="1584325" cy="431800"/>
          </a:xfrm>
          <a:prstGeom prst="leftArrow">
            <a:avLst>
              <a:gd name="adj1" fmla="val 50000"/>
              <a:gd name="adj2" fmla="val 91728"/>
            </a:avLst>
          </a:prstGeom>
          <a:solidFill>
            <a:srgbClr val="0000FF"/>
          </a:solidFill>
          <a:ln w="9525">
            <a:solidFill>
              <a:schemeClr val="tx1"/>
            </a:solidFill>
            <a:miter lim="800000"/>
            <a:headEnd/>
            <a:tailEnd/>
          </a:ln>
        </p:spPr>
        <p:txBody>
          <a:bodyPr wrap="none" anchor="ctr"/>
          <a:lstStyle/>
          <a:p>
            <a:endParaRPr lang="fr-FR"/>
          </a:p>
        </p:txBody>
      </p:sp>
      <p:sp>
        <p:nvSpPr>
          <p:cNvPr id="22" name="Text Box 176"/>
          <p:cNvSpPr txBox="1">
            <a:spLocks noChangeArrowheads="1"/>
          </p:cNvSpPr>
          <p:nvPr/>
        </p:nvSpPr>
        <p:spPr bwMode="auto">
          <a:xfrm>
            <a:off x="6084888" y="5910263"/>
            <a:ext cx="3059112" cy="831850"/>
          </a:xfrm>
          <a:prstGeom prst="rect">
            <a:avLst/>
          </a:prstGeom>
          <a:noFill/>
          <a:ln w="9525">
            <a:noFill/>
            <a:miter lim="800000"/>
            <a:headEnd/>
            <a:tailEnd/>
          </a:ln>
        </p:spPr>
        <p:txBody>
          <a:bodyPr>
            <a:spAutoFit/>
          </a:bodyPr>
          <a:lstStyle/>
          <a:p>
            <a:pPr>
              <a:spcBef>
                <a:spcPct val="50000"/>
              </a:spcBef>
            </a:pPr>
            <a:r>
              <a:rPr lang="fr-FR" sz="1600">
                <a:solidFill>
                  <a:srgbClr val="FF3300"/>
                </a:solidFill>
              </a:rPr>
              <a:t>Interaction 1/AgeCambial et essence, pente positive pour dépondulé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CA072D55-83B8-4424-8774-C9B5F8875407}" type="slidenum">
              <a:rPr lang="fr-FR"/>
              <a:pPr>
                <a:defRPr/>
              </a:pPr>
              <a:t>4</a:t>
            </a:fld>
            <a:endParaRPr lang="fr-FR"/>
          </a:p>
        </p:txBody>
      </p:sp>
      <p:sp>
        <p:nvSpPr>
          <p:cNvPr id="8195" name="Titre 5"/>
          <p:cNvSpPr>
            <a:spLocks noGrp="1"/>
          </p:cNvSpPr>
          <p:nvPr>
            <p:ph type="title"/>
          </p:nvPr>
        </p:nvSpPr>
        <p:spPr>
          <a:xfrm>
            <a:off x="468313" y="1235075"/>
            <a:ext cx="8675687" cy="609600"/>
          </a:xfrm>
        </p:spPr>
        <p:txBody>
          <a:bodyPr/>
          <a:lstStyle/>
          <a:p>
            <a:r>
              <a:rPr lang="fr-FR" dirty="0" smtClean="0"/>
              <a:t>Contexte: La littérature sur les équations de biomasse balance entre deux pôles opposés:….</a:t>
            </a:r>
            <a:br>
              <a:rPr lang="fr-FR" dirty="0" smtClean="0"/>
            </a:br>
            <a:endParaRPr lang="fr-FR" dirty="0" smtClean="0"/>
          </a:p>
        </p:txBody>
      </p:sp>
      <p:sp>
        <p:nvSpPr>
          <p:cNvPr id="8196" name="Rectangle 6"/>
          <p:cNvSpPr>
            <a:spLocks noChangeArrowheads="1"/>
          </p:cNvSpPr>
          <p:nvPr/>
        </p:nvSpPr>
        <p:spPr bwMode="auto">
          <a:xfrm>
            <a:off x="571500" y="1844675"/>
            <a:ext cx="8286750" cy="831850"/>
          </a:xfrm>
          <a:prstGeom prst="rect">
            <a:avLst/>
          </a:prstGeom>
          <a:noFill/>
          <a:ln w="9525">
            <a:noFill/>
            <a:miter lim="800000"/>
            <a:headEnd/>
            <a:tailEnd/>
          </a:ln>
        </p:spPr>
        <p:txBody>
          <a:bodyPr>
            <a:spAutoFit/>
          </a:bodyPr>
          <a:lstStyle/>
          <a:p>
            <a:r>
              <a:rPr lang="fr-FR" sz="1600" dirty="0"/>
              <a:t>A- Le groupe West, Brown and </a:t>
            </a:r>
            <a:r>
              <a:rPr lang="fr-FR" sz="1600" dirty="0" err="1"/>
              <a:t>Enquist</a:t>
            </a:r>
            <a:r>
              <a:rPr lang="fr-FR" sz="1600" dirty="0"/>
              <a:t>  ont développés une approche théorique de l’</a:t>
            </a:r>
            <a:r>
              <a:rPr lang="fr-FR" sz="1600" dirty="0" err="1"/>
              <a:t>allométrie</a:t>
            </a:r>
            <a:r>
              <a:rPr lang="fr-FR" sz="1600" dirty="0"/>
              <a:t> en biologie basée sur les propriétés fractales des arbres = allometric </a:t>
            </a:r>
            <a:r>
              <a:rPr lang="fr-FR" sz="1600" dirty="0" err="1"/>
              <a:t>biomass</a:t>
            </a:r>
            <a:r>
              <a:rPr lang="fr-FR" sz="1600" dirty="0"/>
              <a:t> </a:t>
            </a:r>
            <a:r>
              <a:rPr lang="fr-FR" sz="1600" dirty="0" err="1"/>
              <a:t>partitioning</a:t>
            </a:r>
            <a:r>
              <a:rPr lang="fr-FR" sz="1600" dirty="0"/>
              <a:t> </a:t>
            </a:r>
            <a:r>
              <a:rPr lang="fr-FR" sz="1600" dirty="0" err="1"/>
              <a:t>theory</a:t>
            </a:r>
            <a:r>
              <a:rPr lang="fr-FR" sz="1600" dirty="0"/>
              <a:t> (APT) by McCarthy and </a:t>
            </a:r>
            <a:r>
              <a:rPr lang="fr-FR" sz="1600" dirty="0" err="1"/>
              <a:t>Enquist</a:t>
            </a:r>
            <a:r>
              <a:rPr lang="fr-FR" sz="1600" dirty="0"/>
              <a:t> (2007)</a:t>
            </a:r>
          </a:p>
        </p:txBody>
      </p:sp>
      <p:pic>
        <p:nvPicPr>
          <p:cNvPr id="8197" name="Picture 7"/>
          <p:cNvPicPr>
            <a:picLocks noChangeAspect="1" noChangeArrowheads="1"/>
          </p:cNvPicPr>
          <p:nvPr/>
        </p:nvPicPr>
        <p:blipFill>
          <a:blip r:embed="rId3" cstate="print"/>
          <a:srcRect/>
          <a:stretch>
            <a:fillRect/>
          </a:stretch>
        </p:blipFill>
        <p:spPr bwMode="auto">
          <a:xfrm>
            <a:off x="357188" y="2773363"/>
            <a:ext cx="3076575" cy="2552700"/>
          </a:xfrm>
          <a:prstGeom prst="rect">
            <a:avLst/>
          </a:prstGeom>
          <a:noFill/>
          <a:ln w="9525">
            <a:noFill/>
            <a:miter lim="800000"/>
            <a:headEnd/>
            <a:tailEnd/>
          </a:ln>
        </p:spPr>
      </p:pic>
      <p:sp>
        <p:nvSpPr>
          <p:cNvPr id="8198" name="Rectangle 8"/>
          <p:cNvSpPr>
            <a:spLocks noChangeArrowheads="1"/>
          </p:cNvSpPr>
          <p:nvPr/>
        </p:nvSpPr>
        <p:spPr bwMode="auto">
          <a:xfrm>
            <a:off x="3489325" y="3048000"/>
            <a:ext cx="5643563" cy="584200"/>
          </a:xfrm>
          <a:prstGeom prst="rect">
            <a:avLst/>
          </a:prstGeom>
          <a:noFill/>
          <a:ln w="9525">
            <a:noFill/>
            <a:miter lim="800000"/>
            <a:headEnd/>
            <a:tailEnd/>
          </a:ln>
        </p:spPr>
        <p:txBody>
          <a:bodyPr>
            <a:spAutoFit/>
          </a:bodyPr>
          <a:lstStyle/>
          <a:p>
            <a:r>
              <a:rPr lang="fr-FR" sz="1600" i="1"/>
              <a:t>a</a:t>
            </a:r>
            <a:r>
              <a:rPr lang="fr-FR" sz="1600"/>
              <a:t> pour prendre en compte la stabilité mécanique des arbres</a:t>
            </a:r>
          </a:p>
          <a:p>
            <a:r>
              <a:rPr lang="fr-FR" sz="1600" i="1"/>
              <a:t>ā</a:t>
            </a:r>
            <a:r>
              <a:rPr lang="fr-FR" sz="1600"/>
              <a:t> pour minimiser la résistance des flux d’eau dans les arbres</a:t>
            </a:r>
          </a:p>
        </p:txBody>
      </p:sp>
      <p:sp>
        <p:nvSpPr>
          <p:cNvPr id="8199" name="ZoneTexte 9"/>
          <p:cNvSpPr txBox="1">
            <a:spLocks noChangeArrowheads="1"/>
          </p:cNvSpPr>
          <p:nvPr/>
        </p:nvSpPr>
        <p:spPr bwMode="auto">
          <a:xfrm>
            <a:off x="3132138" y="2762250"/>
            <a:ext cx="2573337" cy="338138"/>
          </a:xfrm>
          <a:prstGeom prst="rect">
            <a:avLst/>
          </a:prstGeom>
          <a:noFill/>
          <a:ln w="9525">
            <a:noFill/>
            <a:miter lim="800000"/>
            <a:headEnd/>
            <a:tailEnd/>
          </a:ln>
        </p:spPr>
        <p:txBody>
          <a:bodyPr wrap="none">
            <a:spAutoFit/>
          </a:bodyPr>
          <a:lstStyle/>
          <a:p>
            <a:r>
              <a:rPr lang="fr-FR" sz="1600"/>
              <a:t>Deux paramètres principaux:</a:t>
            </a:r>
          </a:p>
        </p:txBody>
      </p:sp>
      <p:sp>
        <p:nvSpPr>
          <p:cNvPr id="8200" name="ZoneTexte 10"/>
          <p:cNvSpPr txBox="1">
            <a:spLocks noChangeArrowheads="1"/>
          </p:cNvSpPr>
          <p:nvPr/>
        </p:nvSpPr>
        <p:spPr bwMode="auto">
          <a:xfrm>
            <a:off x="285750" y="5273675"/>
            <a:ext cx="1487488" cy="254000"/>
          </a:xfrm>
          <a:prstGeom prst="rect">
            <a:avLst/>
          </a:prstGeom>
          <a:noFill/>
          <a:ln w="9525">
            <a:noFill/>
            <a:miter lim="800000"/>
            <a:headEnd/>
            <a:tailEnd/>
          </a:ln>
        </p:spPr>
        <p:txBody>
          <a:bodyPr wrap="none">
            <a:spAutoFit/>
          </a:bodyPr>
          <a:lstStyle/>
          <a:p>
            <a:r>
              <a:rPr lang="fr-FR" sz="1000" b="1"/>
              <a:t>From West et al. 1997:</a:t>
            </a:r>
          </a:p>
        </p:txBody>
      </p:sp>
      <p:sp>
        <p:nvSpPr>
          <p:cNvPr id="8201" name="Rectangle 11"/>
          <p:cNvSpPr>
            <a:spLocks noChangeArrowheads="1"/>
          </p:cNvSpPr>
          <p:nvPr/>
        </p:nvSpPr>
        <p:spPr bwMode="auto">
          <a:xfrm>
            <a:off x="3924300" y="3849688"/>
            <a:ext cx="4857750" cy="1077912"/>
          </a:xfrm>
          <a:prstGeom prst="rect">
            <a:avLst/>
          </a:prstGeom>
          <a:noFill/>
          <a:ln w="9525">
            <a:noFill/>
            <a:miter lim="800000"/>
            <a:headEnd/>
            <a:tailEnd/>
          </a:ln>
        </p:spPr>
        <p:txBody>
          <a:bodyPr>
            <a:spAutoFit/>
          </a:bodyPr>
          <a:lstStyle/>
          <a:p>
            <a:r>
              <a:rPr lang="fr-FR" sz="1600" b="1"/>
              <a:t>En prenant </a:t>
            </a:r>
            <a:r>
              <a:rPr lang="fr-FR" sz="1600" b="1" i="1"/>
              <a:t>a</a:t>
            </a:r>
            <a:r>
              <a:rPr lang="fr-FR" sz="1600" b="1"/>
              <a:t>=1 pour satisfaire des contraintes (toutes les cellules irriguées, contraintes bioméchaniques uniformes)</a:t>
            </a:r>
            <a:r>
              <a:rPr lang="fr-FR" sz="1600"/>
              <a:t>, « the tree mass is predicted to be related to the tree diameter raised to a power </a:t>
            </a:r>
            <a:r>
              <a:rPr lang="fr-FR" sz="1600" i="1"/>
              <a:t>s</a:t>
            </a:r>
            <a:r>
              <a:rPr lang="fr-FR" sz="1600"/>
              <a:t>=8/3≈2.67 »</a:t>
            </a:r>
          </a:p>
        </p:txBody>
      </p:sp>
      <p:sp>
        <p:nvSpPr>
          <p:cNvPr id="8202" name="Rectangle 14"/>
          <p:cNvSpPr>
            <a:spLocks noChangeArrowheads="1"/>
          </p:cNvSpPr>
          <p:nvPr/>
        </p:nvSpPr>
        <p:spPr bwMode="auto">
          <a:xfrm>
            <a:off x="468313" y="5576888"/>
            <a:ext cx="8604250" cy="831850"/>
          </a:xfrm>
          <a:prstGeom prst="rect">
            <a:avLst/>
          </a:prstGeom>
          <a:noFill/>
          <a:ln w="9525">
            <a:noFill/>
            <a:miter lim="800000"/>
            <a:headEnd/>
            <a:tailEnd/>
          </a:ln>
        </p:spPr>
        <p:txBody>
          <a:bodyPr>
            <a:spAutoFit/>
          </a:bodyPr>
          <a:lstStyle/>
          <a:p>
            <a:r>
              <a:rPr lang="fr-FR" sz="1600" b="1"/>
              <a:t>Mais ce type de modèle permet plus d’explorer des variations de biomasses entre grand groupes de plantes (différents ordre de grandeur) que de prédire spécifiquement, pour une essence, la biomasse sur pied à un temps 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5CC083A0-B8CD-4DAC-9D7C-B915C64B39AC}" type="slidenum">
              <a:rPr lang="fr-FR"/>
              <a:pPr>
                <a:defRPr/>
              </a:pPr>
              <a:t>40</a:t>
            </a:fld>
            <a:endParaRPr lang="fr-FR"/>
          </a:p>
        </p:txBody>
      </p:sp>
      <p:pic>
        <p:nvPicPr>
          <p:cNvPr id="9" name="Picture 7"/>
          <p:cNvPicPr>
            <a:picLocks noChangeAspect="1" noChangeArrowheads="1"/>
          </p:cNvPicPr>
          <p:nvPr/>
        </p:nvPicPr>
        <p:blipFill>
          <a:blip r:embed="rId2" cstate="print"/>
          <a:srcRect/>
          <a:stretch>
            <a:fillRect/>
          </a:stretch>
        </p:blipFill>
        <p:spPr bwMode="auto">
          <a:xfrm>
            <a:off x="3924300" y="1628775"/>
            <a:ext cx="4968875" cy="4849813"/>
          </a:xfrm>
          <a:prstGeom prst="rect">
            <a:avLst/>
          </a:prstGeom>
          <a:noFill/>
          <a:ln w="3175">
            <a:solidFill>
              <a:schemeClr val="tx1"/>
            </a:solidFill>
            <a:miter lim="800000"/>
            <a:headEnd/>
            <a:tailEnd/>
          </a:ln>
        </p:spPr>
      </p:pic>
      <p:sp>
        <p:nvSpPr>
          <p:cNvPr id="10" name="Rectangle 4"/>
          <p:cNvSpPr txBox="1">
            <a:spLocks noChangeArrowheads="1"/>
          </p:cNvSpPr>
          <p:nvPr/>
        </p:nvSpPr>
        <p:spPr bwMode="auto">
          <a:xfrm>
            <a:off x="250825" y="908050"/>
            <a:ext cx="8496300" cy="609600"/>
          </a:xfrm>
          <a:prstGeom prst="rect">
            <a:avLst/>
          </a:prstGeom>
          <a:noFill/>
          <a:ln w="9525">
            <a:noFill/>
            <a:miter lim="800000"/>
            <a:headEnd/>
            <a:tailEnd/>
          </a:ln>
        </p:spPr>
        <p:txBody>
          <a:bodyPr anchor="ctr"/>
          <a:lstStyle/>
          <a:p>
            <a:pPr>
              <a:buClr>
                <a:srgbClr val="FF3300"/>
              </a:buClr>
              <a:buFont typeface="Wingdings" pitchFamily="2" charset="2"/>
              <a:buChar char="Ø"/>
              <a:defRPr/>
            </a:pPr>
            <a:r>
              <a:rPr lang="fr-FR" b="1" kern="0" dirty="0">
                <a:solidFill>
                  <a:schemeClr val="tx2"/>
                </a:solidFill>
                <a:latin typeface="+mj-lt"/>
                <a:ea typeface="+mj-ea"/>
                <a:cs typeface="+mj-cs"/>
              </a:rPr>
              <a:t>Vérification de la pertinence du modèle.</a:t>
            </a:r>
          </a:p>
        </p:txBody>
      </p:sp>
      <p:sp>
        <p:nvSpPr>
          <p:cNvPr id="11" name="ZoneTexte 13"/>
          <p:cNvSpPr txBox="1">
            <a:spLocks noChangeArrowheads="1"/>
          </p:cNvSpPr>
          <p:nvPr/>
        </p:nvSpPr>
        <p:spPr bwMode="auto">
          <a:xfrm>
            <a:off x="179388" y="2060575"/>
            <a:ext cx="3311525" cy="1066800"/>
          </a:xfrm>
          <a:prstGeom prst="rect">
            <a:avLst/>
          </a:prstGeom>
          <a:noFill/>
          <a:ln w="9525">
            <a:noFill/>
            <a:miter lim="800000"/>
            <a:headEnd/>
            <a:tailEnd/>
          </a:ln>
        </p:spPr>
        <p:txBody>
          <a:bodyPr>
            <a:spAutoFit/>
          </a:bodyPr>
          <a:lstStyle/>
          <a:p>
            <a:pPr>
              <a:buFont typeface="Wingdings" pitchFamily="2" charset="2"/>
              <a:buChar char="ü"/>
            </a:pPr>
            <a:r>
              <a:rPr lang="fr-FR"/>
              <a:t> modèle global</a:t>
            </a:r>
          </a:p>
          <a:p>
            <a:r>
              <a:rPr lang="fr-FR"/>
              <a:t>    -</a:t>
            </a:r>
            <a:r>
              <a:rPr lang="fr-FR" sz="2000"/>
              <a:t> r</a:t>
            </a:r>
            <a:r>
              <a:rPr lang="fr-FR" sz="2000" baseline="30000"/>
              <a:t>2</a:t>
            </a:r>
            <a:r>
              <a:rPr lang="fr-FR" sz="2000"/>
              <a:t> ~71%, MRSE= 0.0477</a:t>
            </a:r>
            <a:endParaRPr lang="fr-FR" sz="2000" baseline="30000"/>
          </a:p>
          <a:p>
            <a:r>
              <a:rPr lang="fr-FR" baseline="30000"/>
              <a:t>      </a:t>
            </a:r>
          </a:p>
        </p:txBody>
      </p:sp>
      <p:sp>
        <p:nvSpPr>
          <p:cNvPr id="12" name="ZoneTexte 14"/>
          <p:cNvSpPr txBox="1">
            <a:spLocks noChangeArrowheads="1"/>
          </p:cNvSpPr>
          <p:nvPr/>
        </p:nvSpPr>
        <p:spPr bwMode="auto">
          <a:xfrm>
            <a:off x="179388" y="3068638"/>
            <a:ext cx="3744912" cy="822325"/>
          </a:xfrm>
          <a:prstGeom prst="rect">
            <a:avLst/>
          </a:prstGeom>
          <a:noFill/>
          <a:ln w="9525">
            <a:noFill/>
            <a:miter lim="800000"/>
            <a:headEnd/>
            <a:tailEnd/>
          </a:ln>
        </p:spPr>
        <p:txBody>
          <a:bodyPr>
            <a:spAutoFit/>
          </a:bodyPr>
          <a:lstStyle/>
          <a:p>
            <a:pPr>
              <a:buFont typeface="Wingdings" pitchFamily="2" charset="2"/>
              <a:buChar char="ü"/>
            </a:pPr>
            <a:r>
              <a:rPr lang="fr-FR"/>
              <a:t> chêne sessile et pédonculé</a:t>
            </a:r>
          </a:p>
          <a:p>
            <a:r>
              <a:rPr lang="fr-FR"/>
              <a:t>  -  r</a:t>
            </a:r>
            <a:r>
              <a:rPr lang="fr-FR" baseline="30000"/>
              <a:t>2</a:t>
            </a:r>
            <a:r>
              <a:rPr lang="fr-FR"/>
              <a:t> ~72% , r</a:t>
            </a:r>
            <a:r>
              <a:rPr lang="fr-FR" baseline="30000"/>
              <a:t>2</a:t>
            </a:r>
            <a:r>
              <a:rPr lang="fr-FR"/>
              <a:t> ~66%, </a:t>
            </a:r>
          </a:p>
        </p:txBody>
      </p:sp>
      <p:sp>
        <p:nvSpPr>
          <p:cNvPr id="13" name="Rectangle 8"/>
          <p:cNvSpPr>
            <a:spLocks noChangeArrowheads="1"/>
          </p:cNvSpPr>
          <p:nvPr/>
        </p:nvSpPr>
        <p:spPr bwMode="auto">
          <a:xfrm>
            <a:off x="323528" y="4293096"/>
            <a:ext cx="3312368" cy="646331"/>
          </a:xfrm>
          <a:prstGeom prst="rect">
            <a:avLst/>
          </a:prstGeom>
          <a:noFill/>
          <a:ln w="9525">
            <a:noFill/>
            <a:miter lim="800000"/>
            <a:headEnd/>
            <a:tailEnd/>
          </a:ln>
        </p:spPr>
        <p:txBody>
          <a:bodyPr wrap="square">
            <a:spAutoFit/>
          </a:bodyPr>
          <a:lstStyle/>
          <a:p>
            <a:r>
              <a:rPr lang="fr-FR" sz="1800" dirty="0"/>
              <a:t>Pas de biais, bonne structure des résidus</a:t>
            </a:r>
            <a:endParaRPr lang="en-GB"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5"/>
          <p:cNvSpPr>
            <a:spLocks noGrp="1"/>
          </p:cNvSpPr>
          <p:nvPr>
            <p:ph type="title"/>
          </p:nvPr>
        </p:nvSpPr>
        <p:spPr>
          <a:xfrm>
            <a:off x="468313" y="981075"/>
            <a:ext cx="8424862" cy="609600"/>
          </a:xfrm>
        </p:spPr>
        <p:txBody>
          <a:bodyPr/>
          <a:lstStyle/>
          <a:p>
            <a:r>
              <a:rPr lang="fr-FR" smtClean="0"/>
              <a:t>Et au-delà ?  Notamment pour les essences orphelines?</a:t>
            </a:r>
            <a:br>
              <a:rPr lang="fr-FR" smtClean="0"/>
            </a:br>
            <a:r>
              <a:rPr lang="fr-FR" smtClean="0"/>
              <a:t>Utilisation des catalogues d’équations, leçon du hêtre</a:t>
            </a:r>
          </a:p>
        </p:txBody>
      </p:sp>
      <p:pic>
        <p:nvPicPr>
          <p:cNvPr id="33795" name="Picture 2"/>
          <p:cNvPicPr>
            <a:picLocks noChangeAspect="1" noChangeArrowheads="1"/>
          </p:cNvPicPr>
          <p:nvPr/>
        </p:nvPicPr>
        <p:blipFill>
          <a:blip r:embed="rId3" cstate="print"/>
          <a:srcRect/>
          <a:stretch>
            <a:fillRect/>
          </a:stretch>
        </p:blipFill>
        <p:spPr bwMode="auto">
          <a:xfrm>
            <a:off x="3286125" y="1804988"/>
            <a:ext cx="5648325" cy="3838575"/>
          </a:xfrm>
          <a:prstGeom prst="rect">
            <a:avLst/>
          </a:prstGeom>
          <a:noFill/>
          <a:ln w="9525">
            <a:noFill/>
            <a:miter lim="800000"/>
            <a:headEnd/>
            <a:tailEnd/>
          </a:ln>
        </p:spPr>
      </p:pic>
      <p:sp>
        <p:nvSpPr>
          <p:cNvPr id="33796" name="ZoneTexte 15"/>
          <p:cNvSpPr txBox="1">
            <a:spLocks noChangeArrowheads="1"/>
          </p:cNvSpPr>
          <p:nvPr/>
        </p:nvSpPr>
        <p:spPr bwMode="auto">
          <a:xfrm>
            <a:off x="684213" y="1844675"/>
            <a:ext cx="2428875" cy="1570038"/>
          </a:xfrm>
          <a:prstGeom prst="rect">
            <a:avLst/>
          </a:prstGeom>
          <a:noFill/>
          <a:ln w="9525">
            <a:noFill/>
            <a:miter lim="800000"/>
            <a:headEnd/>
            <a:tailEnd/>
          </a:ln>
        </p:spPr>
        <p:txBody>
          <a:bodyPr>
            <a:spAutoFit/>
          </a:bodyPr>
          <a:lstStyle/>
          <a:p>
            <a:r>
              <a:rPr lang="fr-FR" sz="1600"/>
              <a:t>A partir de Zianis et al. (2005). 48 équations référencées. Aucune ne simule correctement la biomasse mesurée dans l’échantillonnage Hêtre</a:t>
            </a:r>
          </a:p>
        </p:txBody>
      </p:sp>
      <p:sp>
        <p:nvSpPr>
          <p:cNvPr id="33797" name="ZoneTexte 16"/>
          <p:cNvSpPr txBox="1">
            <a:spLocks noChangeArrowheads="1"/>
          </p:cNvSpPr>
          <p:nvPr/>
        </p:nvSpPr>
        <p:spPr bwMode="auto">
          <a:xfrm>
            <a:off x="630238" y="3690938"/>
            <a:ext cx="2428875" cy="1816100"/>
          </a:xfrm>
          <a:prstGeom prst="rect">
            <a:avLst/>
          </a:prstGeom>
          <a:noFill/>
          <a:ln w="9525">
            <a:noFill/>
            <a:miter lim="800000"/>
            <a:headEnd/>
            <a:tailEnd/>
          </a:ln>
        </p:spPr>
        <p:txBody>
          <a:bodyPr>
            <a:spAutoFit/>
          </a:bodyPr>
          <a:lstStyle/>
          <a:p>
            <a:r>
              <a:rPr lang="fr-FR" sz="1600"/>
              <a:t>A l’inverse, en utilisant l’âge indiqué dans chaque publication et les équations Genet et al. 2011, il est possible de retrouver la pente indiquée dans chaque papier</a:t>
            </a:r>
          </a:p>
        </p:txBody>
      </p:sp>
      <p:sp>
        <p:nvSpPr>
          <p:cNvPr id="33798" name="ZoneTexte 18"/>
          <p:cNvSpPr txBox="1">
            <a:spLocks noChangeArrowheads="1"/>
          </p:cNvSpPr>
          <p:nvPr/>
        </p:nvSpPr>
        <p:spPr bwMode="auto">
          <a:xfrm>
            <a:off x="3563938" y="5876925"/>
            <a:ext cx="4895850" cy="708025"/>
          </a:xfrm>
          <a:prstGeom prst="rect">
            <a:avLst/>
          </a:prstGeom>
          <a:noFill/>
          <a:ln w="9525">
            <a:noFill/>
            <a:miter lim="800000"/>
            <a:headEnd/>
            <a:tailEnd/>
          </a:ln>
        </p:spPr>
        <p:txBody>
          <a:bodyPr>
            <a:spAutoFit/>
          </a:bodyPr>
          <a:lstStyle/>
          <a:p>
            <a:r>
              <a:rPr lang="fr-FR" sz="2000" b="1"/>
              <a:t>Revisiter les catalogues pour ajuster des modèles “grossiers” essence par essence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5"/>
          <p:cNvSpPr>
            <a:spLocks noGrp="1"/>
          </p:cNvSpPr>
          <p:nvPr>
            <p:ph type="title"/>
          </p:nvPr>
        </p:nvSpPr>
        <p:spPr>
          <a:xfrm>
            <a:off x="468313" y="981075"/>
            <a:ext cx="8424862" cy="609600"/>
          </a:xfrm>
        </p:spPr>
        <p:txBody>
          <a:bodyPr/>
          <a:lstStyle/>
          <a:p>
            <a:r>
              <a:rPr lang="fr-FR" smtClean="0"/>
              <a:t>Et au-delà ? </a:t>
            </a:r>
            <a:br>
              <a:rPr lang="fr-FR" smtClean="0"/>
            </a:br>
            <a:r>
              <a:rPr lang="fr-FR" smtClean="0"/>
              <a:t>Utilisation des catalogues d’équations, ex Afrique</a:t>
            </a:r>
          </a:p>
        </p:txBody>
      </p:sp>
      <p:pic>
        <p:nvPicPr>
          <p:cNvPr id="34819" name="Picture 9" descr="localisation-points-11-01-2010-V3"/>
          <p:cNvPicPr>
            <a:picLocks noChangeAspect="1" noChangeArrowheads="1"/>
          </p:cNvPicPr>
          <p:nvPr/>
        </p:nvPicPr>
        <p:blipFill>
          <a:blip r:embed="rId3" cstate="print"/>
          <a:srcRect/>
          <a:stretch>
            <a:fillRect/>
          </a:stretch>
        </p:blipFill>
        <p:spPr bwMode="auto">
          <a:xfrm>
            <a:off x="5214938" y="2643188"/>
            <a:ext cx="3000375" cy="4467225"/>
          </a:xfrm>
          <a:prstGeom prst="rect">
            <a:avLst/>
          </a:prstGeom>
          <a:noFill/>
          <a:ln w="9525">
            <a:noFill/>
            <a:miter lim="800000"/>
            <a:headEnd/>
            <a:tailEnd/>
          </a:ln>
        </p:spPr>
      </p:pic>
      <p:pic>
        <p:nvPicPr>
          <p:cNvPr id="34820" name="Picture 7"/>
          <p:cNvPicPr>
            <a:picLocks noChangeAspect="1" noChangeArrowheads="1"/>
          </p:cNvPicPr>
          <p:nvPr/>
        </p:nvPicPr>
        <p:blipFill>
          <a:blip r:embed="rId4" cstate="print"/>
          <a:srcRect/>
          <a:stretch>
            <a:fillRect/>
          </a:stretch>
        </p:blipFill>
        <p:spPr bwMode="auto">
          <a:xfrm>
            <a:off x="514350" y="2071688"/>
            <a:ext cx="3914775" cy="2081212"/>
          </a:xfrm>
          <a:prstGeom prst="rect">
            <a:avLst/>
          </a:prstGeom>
          <a:noFill/>
          <a:ln w="9525">
            <a:noFill/>
            <a:miter lim="800000"/>
            <a:headEnd/>
            <a:tailEnd/>
          </a:ln>
        </p:spPr>
      </p:pic>
      <p:pic>
        <p:nvPicPr>
          <p:cNvPr id="34821" name="Picture 8"/>
          <p:cNvPicPr>
            <a:picLocks noChangeAspect="1" noChangeArrowheads="1"/>
          </p:cNvPicPr>
          <p:nvPr/>
        </p:nvPicPr>
        <p:blipFill>
          <a:blip r:embed="rId5" cstate="print"/>
          <a:srcRect/>
          <a:stretch>
            <a:fillRect/>
          </a:stretch>
        </p:blipFill>
        <p:spPr bwMode="auto">
          <a:xfrm>
            <a:off x="571500" y="4354513"/>
            <a:ext cx="3857625" cy="1860550"/>
          </a:xfrm>
          <a:prstGeom prst="rect">
            <a:avLst/>
          </a:prstGeom>
          <a:noFill/>
          <a:ln w="9525">
            <a:noFill/>
            <a:miter lim="800000"/>
            <a:headEnd/>
            <a:tailEnd/>
          </a:ln>
        </p:spPr>
      </p:pic>
      <p:sp>
        <p:nvSpPr>
          <p:cNvPr id="34822" name="Rectangle 9"/>
          <p:cNvSpPr>
            <a:spLocks noChangeArrowheads="1"/>
          </p:cNvSpPr>
          <p:nvPr/>
        </p:nvSpPr>
        <p:spPr bwMode="auto">
          <a:xfrm>
            <a:off x="4714875" y="2025650"/>
            <a:ext cx="3714750" cy="1047750"/>
          </a:xfrm>
          <a:prstGeom prst="rect">
            <a:avLst/>
          </a:prstGeom>
          <a:noFill/>
          <a:ln w="9525">
            <a:noFill/>
            <a:miter lim="800000"/>
            <a:headEnd/>
            <a:tailEnd/>
          </a:ln>
        </p:spPr>
        <p:txBody>
          <a:bodyPr anchor="ctr">
            <a:spAutoFit/>
          </a:bodyPr>
          <a:lstStyle/>
          <a:p>
            <a:r>
              <a:rPr lang="fr-FR" sz="1600">
                <a:cs typeface="Times New Roman" pitchFamily="18" charset="0"/>
              </a:rPr>
              <a:t>816 équations collectées, dont 495 ont pu être géo-référencées (89 sites en Afrique Sub-Saharienne)</a:t>
            </a:r>
            <a:endParaRPr lang="fr-FR" sz="1400"/>
          </a:p>
          <a:p>
            <a:endParaRPr lang="fr-FR"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5"/>
          <p:cNvSpPr>
            <a:spLocks noGrp="1"/>
          </p:cNvSpPr>
          <p:nvPr>
            <p:ph type="title"/>
          </p:nvPr>
        </p:nvSpPr>
        <p:spPr>
          <a:xfrm>
            <a:off x="468313" y="981075"/>
            <a:ext cx="8424862" cy="609600"/>
          </a:xfrm>
        </p:spPr>
        <p:txBody>
          <a:bodyPr/>
          <a:lstStyle/>
          <a:p>
            <a:r>
              <a:rPr lang="fr-FR" smtClean="0"/>
              <a:t>Et au-delà ? </a:t>
            </a:r>
            <a:br>
              <a:rPr lang="fr-FR" smtClean="0"/>
            </a:br>
            <a:r>
              <a:rPr lang="fr-FR" smtClean="0"/>
              <a:t>Utilisation des catalogues d’équations, ex Afrique</a:t>
            </a:r>
          </a:p>
        </p:txBody>
      </p:sp>
      <p:sp>
        <p:nvSpPr>
          <p:cNvPr id="35843" name="ZoneTexte 10"/>
          <p:cNvSpPr txBox="1">
            <a:spLocks noChangeArrowheads="1"/>
          </p:cNvSpPr>
          <p:nvPr/>
        </p:nvSpPr>
        <p:spPr bwMode="auto">
          <a:xfrm>
            <a:off x="714375" y="2857500"/>
            <a:ext cx="5437188" cy="338138"/>
          </a:xfrm>
          <a:prstGeom prst="rect">
            <a:avLst/>
          </a:prstGeom>
          <a:noFill/>
          <a:ln w="9525">
            <a:noFill/>
            <a:miter lim="800000"/>
            <a:headEnd/>
            <a:tailEnd/>
          </a:ln>
        </p:spPr>
        <p:txBody>
          <a:bodyPr wrap="none">
            <a:spAutoFit/>
          </a:bodyPr>
          <a:lstStyle/>
          <a:p>
            <a:r>
              <a:rPr lang="fr-FR" sz="1600"/>
              <a:t>ABGB 	= 34 équations pour la biomasse totale (stricto sensu)</a:t>
            </a:r>
          </a:p>
        </p:txBody>
      </p:sp>
      <p:sp>
        <p:nvSpPr>
          <p:cNvPr id="35844" name="ZoneTexte 11"/>
          <p:cNvSpPr txBox="1">
            <a:spLocks noChangeArrowheads="1"/>
          </p:cNvSpPr>
          <p:nvPr/>
        </p:nvSpPr>
        <p:spPr bwMode="auto">
          <a:xfrm>
            <a:off x="1547813" y="1857375"/>
            <a:ext cx="6089650" cy="369888"/>
          </a:xfrm>
          <a:prstGeom prst="rect">
            <a:avLst/>
          </a:prstGeom>
          <a:noFill/>
          <a:ln w="9525">
            <a:noFill/>
            <a:miter lim="800000"/>
            <a:headEnd/>
            <a:tailEnd/>
          </a:ln>
        </p:spPr>
        <p:txBody>
          <a:bodyPr wrap="none">
            <a:spAutoFit/>
          </a:bodyPr>
          <a:lstStyle/>
          <a:p>
            <a:r>
              <a:rPr lang="fr-FR" sz="1800"/>
              <a:t>369 équations ont pu être transformées sous la forme homogène</a:t>
            </a:r>
          </a:p>
        </p:txBody>
      </p:sp>
      <p:sp>
        <p:nvSpPr>
          <p:cNvPr id="35845" name="ZoneTexte 12"/>
          <p:cNvSpPr txBox="1">
            <a:spLocks noChangeArrowheads="1"/>
          </p:cNvSpPr>
          <p:nvPr/>
        </p:nvSpPr>
        <p:spPr bwMode="auto">
          <a:xfrm>
            <a:off x="714375" y="3214688"/>
            <a:ext cx="5757863" cy="338137"/>
          </a:xfrm>
          <a:prstGeom prst="rect">
            <a:avLst/>
          </a:prstGeom>
          <a:noFill/>
          <a:ln w="9525">
            <a:noFill/>
            <a:miter lim="800000"/>
            <a:headEnd/>
            <a:tailEnd/>
          </a:ln>
        </p:spPr>
        <p:txBody>
          <a:bodyPr wrap="none">
            <a:spAutoFit/>
          </a:bodyPr>
          <a:lstStyle/>
          <a:p>
            <a:r>
              <a:rPr lang="fr-FR" sz="1600"/>
              <a:t>ABGB- 	= 19 équations pour la biomasse totale (sans les feuilles)</a:t>
            </a:r>
          </a:p>
        </p:txBody>
      </p:sp>
      <p:sp>
        <p:nvSpPr>
          <p:cNvPr id="35846" name="ZoneTexte 13"/>
          <p:cNvSpPr txBox="1">
            <a:spLocks noChangeArrowheads="1"/>
          </p:cNvSpPr>
          <p:nvPr/>
        </p:nvSpPr>
        <p:spPr bwMode="auto">
          <a:xfrm>
            <a:off x="714375" y="3590925"/>
            <a:ext cx="7634288" cy="338138"/>
          </a:xfrm>
          <a:prstGeom prst="rect">
            <a:avLst/>
          </a:prstGeom>
          <a:noFill/>
          <a:ln w="9525">
            <a:noFill/>
            <a:miter lim="800000"/>
            <a:headEnd/>
            <a:tailEnd/>
          </a:ln>
        </p:spPr>
        <p:txBody>
          <a:bodyPr wrap="none">
            <a:spAutoFit/>
          </a:bodyPr>
          <a:lstStyle/>
          <a:p>
            <a:r>
              <a:rPr lang="en-US" sz="1600"/>
              <a:t>ABGB-- 	= 14 </a:t>
            </a:r>
            <a:r>
              <a:rPr lang="fr-FR" sz="1600"/>
              <a:t>équations pour la biomasse totale (sans les feuilles et les branches mortes)</a:t>
            </a:r>
          </a:p>
        </p:txBody>
      </p:sp>
      <p:sp>
        <p:nvSpPr>
          <p:cNvPr id="35847" name="ZoneTexte 14"/>
          <p:cNvSpPr txBox="1">
            <a:spLocks noChangeArrowheads="1"/>
          </p:cNvSpPr>
          <p:nvPr/>
        </p:nvSpPr>
        <p:spPr bwMode="auto">
          <a:xfrm>
            <a:off x="714375" y="3948113"/>
            <a:ext cx="8234363" cy="338137"/>
          </a:xfrm>
          <a:prstGeom prst="rect">
            <a:avLst/>
          </a:prstGeom>
          <a:noFill/>
          <a:ln w="9525">
            <a:noFill/>
            <a:miter lim="800000"/>
            <a:headEnd/>
            <a:tailEnd/>
          </a:ln>
        </p:spPr>
        <p:txBody>
          <a:bodyPr wrap="none">
            <a:spAutoFit/>
          </a:bodyPr>
          <a:lstStyle/>
          <a:p>
            <a:r>
              <a:rPr lang="en-US" sz="1600"/>
              <a:t>ABGB--- 	= 13 </a:t>
            </a:r>
            <a:r>
              <a:rPr lang="fr-FR" sz="1600"/>
              <a:t>équations pour la biomasse totale (sans les feuilles, brindilles et branches mortes)</a:t>
            </a:r>
          </a:p>
        </p:txBody>
      </p:sp>
      <p:sp>
        <p:nvSpPr>
          <p:cNvPr id="35848" name="ZoneTexte 18"/>
          <p:cNvSpPr txBox="1">
            <a:spLocks noChangeArrowheads="1"/>
          </p:cNvSpPr>
          <p:nvPr/>
        </p:nvSpPr>
        <p:spPr bwMode="auto">
          <a:xfrm>
            <a:off x="714375" y="4305300"/>
            <a:ext cx="4587875" cy="584200"/>
          </a:xfrm>
          <a:prstGeom prst="rect">
            <a:avLst/>
          </a:prstGeom>
          <a:noFill/>
          <a:ln w="9525">
            <a:noFill/>
            <a:miter lim="800000"/>
            <a:headEnd/>
            <a:tailEnd/>
          </a:ln>
        </p:spPr>
        <p:txBody>
          <a:bodyPr wrap="none">
            <a:spAutoFit/>
          </a:bodyPr>
          <a:lstStyle/>
          <a:p>
            <a:r>
              <a:rPr lang="en-US" sz="1600"/>
              <a:t>T	= 184 </a:t>
            </a:r>
            <a:r>
              <a:rPr lang="fr-FR" sz="1600"/>
              <a:t>équations pour la biomasse de tronc</a:t>
            </a:r>
          </a:p>
          <a:p>
            <a:endParaRPr lang="en-US" sz="1600"/>
          </a:p>
        </p:txBody>
      </p:sp>
      <p:sp>
        <p:nvSpPr>
          <p:cNvPr id="35849" name="Text Box 25"/>
          <p:cNvSpPr txBox="1">
            <a:spLocks noChangeArrowheads="1"/>
          </p:cNvSpPr>
          <p:nvPr/>
        </p:nvSpPr>
        <p:spPr bwMode="auto">
          <a:xfrm>
            <a:off x="3322638" y="2214563"/>
            <a:ext cx="1647825" cy="584200"/>
          </a:xfrm>
          <a:prstGeom prst="rect">
            <a:avLst/>
          </a:prstGeom>
          <a:noFill/>
          <a:ln w="9525">
            <a:noFill/>
            <a:miter lim="800000"/>
            <a:headEnd/>
            <a:tailEnd/>
          </a:ln>
        </p:spPr>
        <p:txBody>
          <a:bodyPr wrap="none">
            <a:spAutoFit/>
          </a:bodyPr>
          <a:lstStyle/>
          <a:p>
            <a:r>
              <a:rPr lang="en-US" sz="2000"/>
              <a:t>Biom = </a:t>
            </a:r>
            <a:r>
              <a:rPr lang="en-US" sz="2000" i="1"/>
              <a:t>a*</a:t>
            </a:r>
            <a:r>
              <a:rPr lang="en-US" sz="2000"/>
              <a:t>D</a:t>
            </a:r>
            <a:r>
              <a:rPr lang="en-US" sz="2000" baseline="30000"/>
              <a:t> </a:t>
            </a:r>
            <a:r>
              <a:rPr lang="en-US" sz="3200" i="1" baseline="30000"/>
              <a:t>b</a:t>
            </a:r>
            <a:endParaRPr lang="en-US" sz="2000" i="1"/>
          </a:p>
        </p:txBody>
      </p:sp>
      <p:sp>
        <p:nvSpPr>
          <p:cNvPr id="35850" name="Rectangle 21"/>
          <p:cNvSpPr>
            <a:spLocks noChangeArrowheads="1"/>
          </p:cNvSpPr>
          <p:nvPr/>
        </p:nvSpPr>
        <p:spPr bwMode="auto">
          <a:xfrm>
            <a:off x="1571625" y="5033963"/>
            <a:ext cx="2428875" cy="1323975"/>
          </a:xfrm>
          <a:prstGeom prst="rect">
            <a:avLst/>
          </a:prstGeom>
          <a:noFill/>
          <a:ln w="9525">
            <a:noFill/>
            <a:miter lim="800000"/>
            <a:headEnd/>
            <a:tailEnd/>
          </a:ln>
        </p:spPr>
        <p:txBody>
          <a:bodyPr>
            <a:spAutoFit/>
          </a:bodyPr>
          <a:lstStyle/>
          <a:p>
            <a:r>
              <a:rPr lang="en-US" sz="1600"/>
              <a:t>ABGB 	= 2.18 +-0.67</a:t>
            </a:r>
          </a:p>
          <a:p>
            <a:r>
              <a:rPr lang="en-US" sz="1600"/>
              <a:t>ABGB- 	= 2.39 +- 0.81</a:t>
            </a:r>
          </a:p>
          <a:p>
            <a:r>
              <a:rPr lang="en-US" sz="1600"/>
              <a:t>ABGB-- 	= 2.58 +- 0.25</a:t>
            </a:r>
          </a:p>
          <a:p>
            <a:r>
              <a:rPr lang="en-US" sz="1600"/>
              <a:t>ABGB--- 	= 1.96 +- 0.83</a:t>
            </a:r>
          </a:p>
          <a:p>
            <a:r>
              <a:rPr lang="en-US" sz="1600"/>
              <a:t>T 	= 2.10 +- 0.32</a:t>
            </a:r>
          </a:p>
        </p:txBody>
      </p:sp>
      <p:sp>
        <p:nvSpPr>
          <p:cNvPr id="35851" name="ZoneTexte 22"/>
          <p:cNvSpPr txBox="1">
            <a:spLocks noChangeArrowheads="1"/>
          </p:cNvSpPr>
          <p:nvPr/>
        </p:nvSpPr>
        <p:spPr bwMode="auto">
          <a:xfrm>
            <a:off x="428625" y="4714875"/>
            <a:ext cx="5995988" cy="338138"/>
          </a:xfrm>
          <a:prstGeom prst="rect">
            <a:avLst/>
          </a:prstGeom>
          <a:noFill/>
          <a:ln w="9525">
            <a:noFill/>
            <a:miter lim="800000"/>
            <a:headEnd/>
            <a:tailEnd/>
          </a:ln>
        </p:spPr>
        <p:txBody>
          <a:bodyPr wrap="none">
            <a:spAutoFit/>
          </a:bodyPr>
          <a:lstStyle/>
          <a:p>
            <a:r>
              <a:rPr lang="en-US" sz="1600" b="1"/>
              <a:t>Average b value (to be compared to that of the WBE model = 2.69)</a:t>
            </a:r>
          </a:p>
        </p:txBody>
      </p:sp>
      <p:sp>
        <p:nvSpPr>
          <p:cNvPr id="35852" name="ZoneTexte 23"/>
          <p:cNvSpPr txBox="1">
            <a:spLocks noChangeArrowheads="1"/>
          </p:cNvSpPr>
          <p:nvPr/>
        </p:nvSpPr>
        <p:spPr bwMode="auto">
          <a:xfrm>
            <a:off x="4071938" y="5072063"/>
            <a:ext cx="4929187" cy="1323975"/>
          </a:xfrm>
          <a:prstGeom prst="rect">
            <a:avLst/>
          </a:prstGeom>
          <a:noFill/>
          <a:ln w="9525">
            <a:noFill/>
            <a:miter lim="800000"/>
            <a:headEnd/>
            <a:tailEnd/>
          </a:ln>
        </p:spPr>
        <p:txBody>
          <a:bodyPr>
            <a:spAutoFit/>
          </a:bodyPr>
          <a:lstStyle/>
          <a:p>
            <a:r>
              <a:rPr lang="fr-FR" sz="1600"/>
              <a:t>Les valeurs observées ne correspondent pas à la valeur théorique mais déjà noté par ailleurs par différents auteurs (Zianis pour l’Europe = 2.37; Muller-Landau pour les tropiques (excepté Afrique) = 2.45 (gros arbres), 2.65 (petits arbres)</a:t>
            </a:r>
          </a:p>
        </p:txBody>
      </p:sp>
      <p:sp>
        <p:nvSpPr>
          <p:cNvPr id="21" name="Accolade ouvrante 20"/>
          <p:cNvSpPr/>
          <p:nvPr/>
        </p:nvSpPr>
        <p:spPr>
          <a:xfrm>
            <a:off x="1285875" y="5072063"/>
            <a:ext cx="260350" cy="714375"/>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600"/>
          </a:p>
        </p:txBody>
      </p:sp>
      <p:sp>
        <p:nvSpPr>
          <p:cNvPr id="35854" name="Rectangle 21"/>
          <p:cNvSpPr>
            <a:spLocks noChangeArrowheads="1"/>
          </p:cNvSpPr>
          <p:nvPr/>
        </p:nvSpPr>
        <p:spPr bwMode="auto">
          <a:xfrm>
            <a:off x="142875" y="5286375"/>
            <a:ext cx="1357313" cy="338138"/>
          </a:xfrm>
          <a:prstGeom prst="rect">
            <a:avLst/>
          </a:prstGeom>
          <a:noFill/>
          <a:ln w="9525">
            <a:noFill/>
            <a:miter lim="800000"/>
            <a:headEnd/>
            <a:tailEnd/>
          </a:ln>
        </p:spPr>
        <p:txBody>
          <a:bodyPr>
            <a:spAutoFit/>
          </a:bodyPr>
          <a:lstStyle/>
          <a:p>
            <a:r>
              <a:rPr lang="en-US" sz="1600"/>
              <a:t>2.32 +-0.66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5"/>
          <p:cNvSpPr>
            <a:spLocks noGrp="1"/>
          </p:cNvSpPr>
          <p:nvPr>
            <p:ph type="title"/>
          </p:nvPr>
        </p:nvSpPr>
        <p:spPr>
          <a:xfrm>
            <a:off x="468313" y="981075"/>
            <a:ext cx="8424862" cy="609600"/>
          </a:xfrm>
        </p:spPr>
        <p:txBody>
          <a:bodyPr/>
          <a:lstStyle/>
          <a:p>
            <a:r>
              <a:rPr lang="fr-FR" smtClean="0"/>
              <a:t>Et au-delà ? </a:t>
            </a:r>
            <a:br>
              <a:rPr lang="fr-FR" smtClean="0"/>
            </a:br>
            <a:r>
              <a:rPr lang="fr-FR" smtClean="0"/>
              <a:t>Utilisation des catalogues d’équations, EMERGE</a:t>
            </a:r>
          </a:p>
        </p:txBody>
      </p:sp>
      <p:sp>
        <p:nvSpPr>
          <p:cNvPr id="36867" name="Text Box 25"/>
          <p:cNvSpPr txBox="1">
            <a:spLocks noChangeArrowheads="1"/>
          </p:cNvSpPr>
          <p:nvPr/>
        </p:nvSpPr>
        <p:spPr bwMode="auto">
          <a:xfrm>
            <a:off x="2362200" y="2216150"/>
            <a:ext cx="1498600" cy="523875"/>
          </a:xfrm>
          <a:prstGeom prst="rect">
            <a:avLst/>
          </a:prstGeom>
          <a:noFill/>
          <a:ln w="9525">
            <a:noFill/>
            <a:miter lim="800000"/>
            <a:headEnd/>
            <a:tailEnd/>
          </a:ln>
        </p:spPr>
        <p:txBody>
          <a:bodyPr wrap="none">
            <a:spAutoFit/>
          </a:bodyPr>
          <a:lstStyle/>
          <a:p>
            <a:r>
              <a:rPr lang="fr-FR" sz="1800"/>
              <a:t>Biom = </a:t>
            </a:r>
            <a:r>
              <a:rPr lang="fr-FR" sz="1800" i="1"/>
              <a:t>a*</a:t>
            </a:r>
            <a:r>
              <a:rPr lang="fr-FR" sz="1800"/>
              <a:t>D</a:t>
            </a:r>
            <a:r>
              <a:rPr lang="fr-FR" sz="1800" baseline="30000"/>
              <a:t> </a:t>
            </a:r>
            <a:r>
              <a:rPr lang="fr-FR" sz="2800" i="1" baseline="30000"/>
              <a:t>b</a:t>
            </a:r>
            <a:endParaRPr lang="fr-FR" sz="1800" i="1"/>
          </a:p>
        </p:txBody>
      </p:sp>
      <p:sp>
        <p:nvSpPr>
          <p:cNvPr id="36868" name="ZoneTexte 11"/>
          <p:cNvSpPr txBox="1">
            <a:spLocks noChangeArrowheads="1"/>
          </p:cNvSpPr>
          <p:nvPr/>
        </p:nvSpPr>
        <p:spPr bwMode="auto">
          <a:xfrm>
            <a:off x="500063" y="1812925"/>
            <a:ext cx="3140075" cy="400050"/>
          </a:xfrm>
          <a:prstGeom prst="rect">
            <a:avLst/>
          </a:prstGeom>
          <a:noFill/>
          <a:ln w="9525">
            <a:noFill/>
            <a:miter lim="800000"/>
            <a:headEnd/>
            <a:tailEnd/>
          </a:ln>
        </p:spPr>
        <p:txBody>
          <a:bodyPr wrap="none">
            <a:spAutoFit/>
          </a:bodyPr>
          <a:lstStyle/>
          <a:p>
            <a:r>
              <a:rPr lang="fr-FR" sz="2000"/>
              <a:t>Mais cette forme d’équation </a:t>
            </a:r>
          </a:p>
        </p:txBody>
      </p:sp>
      <p:sp>
        <p:nvSpPr>
          <p:cNvPr id="36869" name="ZoneTexte 11"/>
          <p:cNvSpPr txBox="1">
            <a:spLocks noChangeArrowheads="1"/>
          </p:cNvSpPr>
          <p:nvPr/>
        </p:nvSpPr>
        <p:spPr bwMode="auto">
          <a:xfrm>
            <a:off x="539750" y="3636963"/>
            <a:ext cx="7192963" cy="1323975"/>
          </a:xfrm>
          <a:prstGeom prst="rect">
            <a:avLst/>
          </a:prstGeom>
          <a:noFill/>
          <a:ln w="9525">
            <a:noFill/>
            <a:miter lim="800000"/>
            <a:headEnd/>
            <a:tailEnd/>
          </a:ln>
        </p:spPr>
        <p:txBody>
          <a:bodyPr wrap="none">
            <a:spAutoFit/>
          </a:bodyPr>
          <a:lstStyle/>
          <a:p>
            <a:r>
              <a:rPr lang="fr-FR" sz="2000"/>
              <a:t>En faisant deux hypothèses: </a:t>
            </a:r>
          </a:p>
          <a:p>
            <a:r>
              <a:rPr lang="fr-FR" sz="2000"/>
              <a:t>	-une relation puissance entre le diamètre et la hauteur</a:t>
            </a:r>
          </a:p>
          <a:p>
            <a:r>
              <a:rPr lang="fr-FR" sz="2000"/>
              <a:t>	-une invariance des paramètres en fonction de l’âge et de la</a:t>
            </a:r>
          </a:p>
          <a:p>
            <a:r>
              <a:rPr lang="fr-FR" sz="2000"/>
              <a:t>		 maturité des arbres</a:t>
            </a:r>
          </a:p>
        </p:txBody>
      </p:sp>
      <p:sp>
        <p:nvSpPr>
          <p:cNvPr id="36870" name="ZoneTexte 11"/>
          <p:cNvSpPr txBox="1">
            <a:spLocks noChangeArrowheads="1"/>
          </p:cNvSpPr>
          <p:nvPr/>
        </p:nvSpPr>
        <p:spPr bwMode="auto">
          <a:xfrm>
            <a:off x="468313" y="2708275"/>
            <a:ext cx="6102350" cy="400050"/>
          </a:xfrm>
          <a:prstGeom prst="rect">
            <a:avLst/>
          </a:prstGeom>
          <a:noFill/>
          <a:ln w="9525">
            <a:noFill/>
            <a:miter lim="800000"/>
            <a:headEnd/>
            <a:tailEnd/>
          </a:ln>
        </p:spPr>
        <p:txBody>
          <a:bodyPr wrap="none">
            <a:spAutoFit/>
          </a:bodyPr>
          <a:lstStyle/>
          <a:p>
            <a:r>
              <a:rPr lang="fr-FR" sz="2000"/>
              <a:t>est une simplification de la forme appropriée (biologique)</a:t>
            </a:r>
          </a:p>
        </p:txBody>
      </p:sp>
      <p:sp>
        <p:nvSpPr>
          <p:cNvPr id="36871" name="Text Box 25"/>
          <p:cNvSpPr txBox="1">
            <a:spLocks noChangeArrowheads="1"/>
          </p:cNvSpPr>
          <p:nvPr/>
        </p:nvSpPr>
        <p:spPr bwMode="auto">
          <a:xfrm>
            <a:off x="2397125" y="3136900"/>
            <a:ext cx="2193925" cy="379413"/>
          </a:xfrm>
          <a:prstGeom prst="rect">
            <a:avLst/>
          </a:prstGeom>
          <a:noFill/>
          <a:ln w="9525">
            <a:noFill/>
            <a:miter lim="800000"/>
            <a:headEnd/>
            <a:tailEnd/>
          </a:ln>
        </p:spPr>
        <p:txBody>
          <a:bodyPr wrap="none">
            <a:spAutoFit/>
          </a:bodyPr>
          <a:lstStyle/>
          <a:p>
            <a:r>
              <a:rPr lang="fr-FR" sz="1800"/>
              <a:t>Biom = </a:t>
            </a:r>
            <a:r>
              <a:rPr lang="fr-FR" sz="1800" i="1">
                <a:latin typeface="Symbol" pitchFamily="18" charset="2"/>
              </a:rPr>
              <a:t>b</a:t>
            </a:r>
            <a:r>
              <a:rPr lang="fr-FR" sz="1800"/>
              <a:t>*(D</a:t>
            </a:r>
            <a:r>
              <a:rPr lang="fr-FR" sz="1800" baseline="30000"/>
              <a:t>2</a:t>
            </a:r>
            <a:r>
              <a:rPr lang="fr-FR" sz="1800"/>
              <a:t>H)</a:t>
            </a:r>
            <a:r>
              <a:rPr lang="fr-FR" sz="1800" baseline="30000"/>
              <a:t> </a:t>
            </a:r>
            <a:r>
              <a:rPr lang="fr-FR" sz="2800" i="1" baseline="30000">
                <a:latin typeface="Symbol" pitchFamily="18" charset="2"/>
              </a:rPr>
              <a:t>c</a:t>
            </a:r>
            <a:r>
              <a:rPr lang="fr-FR" sz="1800"/>
              <a:t>+</a:t>
            </a:r>
            <a:r>
              <a:rPr lang="fr-FR" sz="1800" i="1">
                <a:latin typeface="Symbol" pitchFamily="18" charset="2"/>
              </a:rPr>
              <a:t>a</a:t>
            </a:r>
          </a:p>
        </p:txBody>
      </p:sp>
      <p:sp>
        <p:nvSpPr>
          <p:cNvPr id="36872" name="ZoneTexte 11"/>
          <p:cNvSpPr txBox="1">
            <a:spLocks noChangeArrowheads="1"/>
          </p:cNvSpPr>
          <p:nvPr/>
        </p:nvSpPr>
        <p:spPr bwMode="auto">
          <a:xfrm>
            <a:off x="785813" y="5189538"/>
            <a:ext cx="7962900" cy="831850"/>
          </a:xfrm>
          <a:prstGeom prst="rect">
            <a:avLst/>
          </a:prstGeom>
          <a:noFill/>
          <a:ln w="9525">
            <a:noFill/>
            <a:miter lim="800000"/>
            <a:headEnd/>
            <a:tailEnd/>
          </a:ln>
        </p:spPr>
        <p:txBody>
          <a:bodyPr>
            <a:spAutoFit/>
          </a:bodyPr>
          <a:lstStyle/>
          <a:p>
            <a:r>
              <a:rPr lang="fr-FR" b="1"/>
              <a:t>Et donc….. Comment retrouver l’équation générique à partir des équations simplifiées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5"/>
          <p:cNvSpPr>
            <a:spLocks noGrp="1"/>
          </p:cNvSpPr>
          <p:nvPr>
            <p:ph type="title"/>
          </p:nvPr>
        </p:nvSpPr>
        <p:spPr>
          <a:xfrm>
            <a:off x="468313" y="981075"/>
            <a:ext cx="8424862" cy="609600"/>
          </a:xfrm>
        </p:spPr>
        <p:txBody>
          <a:bodyPr/>
          <a:lstStyle/>
          <a:p>
            <a:r>
              <a:rPr lang="fr-FR" smtClean="0"/>
              <a:t>Et au-delà ? </a:t>
            </a:r>
            <a:br>
              <a:rPr lang="fr-FR" smtClean="0"/>
            </a:br>
            <a:r>
              <a:rPr lang="fr-FR" smtClean="0"/>
              <a:t>Utilisation des catalogues d’équations, EMERGE</a:t>
            </a:r>
          </a:p>
        </p:txBody>
      </p:sp>
      <p:sp>
        <p:nvSpPr>
          <p:cNvPr id="37891" name="ZoneTexte 11"/>
          <p:cNvSpPr txBox="1">
            <a:spLocks noChangeArrowheads="1"/>
          </p:cNvSpPr>
          <p:nvPr/>
        </p:nvSpPr>
        <p:spPr bwMode="auto">
          <a:xfrm>
            <a:off x="500063" y="1812925"/>
            <a:ext cx="7769225" cy="708025"/>
          </a:xfrm>
          <a:prstGeom prst="rect">
            <a:avLst/>
          </a:prstGeom>
          <a:noFill/>
          <a:ln w="9525">
            <a:noFill/>
            <a:miter lim="800000"/>
            <a:headEnd/>
            <a:tailEnd/>
          </a:ln>
        </p:spPr>
        <p:txBody>
          <a:bodyPr wrap="none">
            <a:spAutoFit/>
          </a:bodyPr>
          <a:lstStyle/>
          <a:p>
            <a:r>
              <a:rPr lang="fr-FR" sz="2000"/>
              <a:t>Etape 0 : Rassembler les publications sur les différentes essences d’interêt</a:t>
            </a:r>
          </a:p>
          <a:p>
            <a:r>
              <a:rPr lang="fr-FR" sz="2000"/>
              <a:t>		(cf travail bibliographique piloté par Fleur)</a:t>
            </a:r>
          </a:p>
        </p:txBody>
      </p:sp>
      <p:pic>
        <p:nvPicPr>
          <p:cNvPr id="37892" name="Picture 3"/>
          <p:cNvPicPr>
            <a:picLocks noChangeAspect="1" noChangeArrowheads="1"/>
          </p:cNvPicPr>
          <p:nvPr/>
        </p:nvPicPr>
        <p:blipFill>
          <a:blip r:embed="rId3" cstate="print"/>
          <a:srcRect/>
          <a:stretch>
            <a:fillRect/>
          </a:stretch>
        </p:blipFill>
        <p:spPr bwMode="auto">
          <a:xfrm>
            <a:off x="5435600" y="3068638"/>
            <a:ext cx="2154238" cy="1622425"/>
          </a:xfrm>
          <a:prstGeom prst="rect">
            <a:avLst/>
          </a:prstGeom>
          <a:noFill/>
          <a:ln w="9525">
            <a:noFill/>
            <a:miter lim="800000"/>
            <a:headEnd/>
            <a:tailEnd/>
          </a:ln>
        </p:spPr>
      </p:pic>
      <p:sp>
        <p:nvSpPr>
          <p:cNvPr id="37893" name="ZoneTexte 11"/>
          <p:cNvSpPr txBox="1">
            <a:spLocks noChangeArrowheads="1"/>
          </p:cNvSpPr>
          <p:nvPr/>
        </p:nvSpPr>
        <p:spPr bwMode="auto">
          <a:xfrm>
            <a:off x="4716463" y="4724400"/>
            <a:ext cx="3527425" cy="523875"/>
          </a:xfrm>
          <a:prstGeom prst="rect">
            <a:avLst/>
          </a:prstGeom>
          <a:noFill/>
          <a:ln w="9525">
            <a:noFill/>
            <a:miter lim="800000"/>
            <a:headEnd/>
            <a:tailEnd/>
          </a:ln>
        </p:spPr>
        <p:txBody>
          <a:bodyPr>
            <a:spAutoFit/>
          </a:bodyPr>
          <a:lstStyle/>
          <a:p>
            <a:r>
              <a:rPr lang="fr-FR" sz="1400"/>
              <a:t>Mais pour une essence donnée, cette relation est aussi (âge/maturité) dépendante</a:t>
            </a:r>
          </a:p>
        </p:txBody>
      </p:sp>
      <p:sp>
        <p:nvSpPr>
          <p:cNvPr id="37894" name="ZoneTexte 11"/>
          <p:cNvSpPr txBox="1">
            <a:spLocks noChangeArrowheads="1"/>
          </p:cNvSpPr>
          <p:nvPr/>
        </p:nvSpPr>
        <p:spPr bwMode="auto">
          <a:xfrm>
            <a:off x="498475" y="2492375"/>
            <a:ext cx="6234113" cy="400050"/>
          </a:xfrm>
          <a:prstGeom prst="rect">
            <a:avLst/>
          </a:prstGeom>
          <a:noFill/>
          <a:ln w="9525">
            <a:noFill/>
            <a:miter lim="800000"/>
            <a:headEnd/>
            <a:tailEnd/>
          </a:ln>
        </p:spPr>
        <p:txBody>
          <a:bodyPr wrap="none">
            <a:spAutoFit/>
          </a:bodyPr>
          <a:lstStyle/>
          <a:p>
            <a:r>
              <a:rPr lang="fr-FR" sz="2000"/>
              <a:t>Etape 1 : Travailler sur les relations Hauteur/Circonférence</a:t>
            </a:r>
          </a:p>
        </p:txBody>
      </p:sp>
      <p:pic>
        <p:nvPicPr>
          <p:cNvPr id="37895" name="Picture 2"/>
          <p:cNvPicPr>
            <a:picLocks noChangeAspect="1" noChangeArrowheads="1"/>
          </p:cNvPicPr>
          <p:nvPr/>
        </p:nvPicPr>
        <p:blipFill>
          <a:blip r:embed="rId4" cstate="print"/>
          <a:srcRect/>
          <a:stretch>
            <a:fillRect/>
          </a:stretch>
        </p:blipFill>
        <p:spPr bwMode="auto">
          <a:xfrm>
            <a:off x="250825" y="2924175"/>
            <a:ext cx="1512888" cy="1463675"/>
          </a:xfrm>
          <a:prstGeom prst="rect">
            <a:avLst/>
          </a:prstGeom>
          <a:noFill/>
          <a:ln w="9525">
            <a:noFill/>
            <a:miter lim="800000"/>
            <a:headEnd/>
            <a:tailEnd/>
          </a:ln>
        </p:spPr>
      </p:pic>
      <p:pic>
        <p:nvPicPr>
          <p:cNvPr id="37896" name="Picture 3"/>
          <p:cNvPicPr>
            <a:picLocks noChangeAspect="1" noChangeArrowheads="1"/>
          </p:cNvPicPr>
          <p:nvPr/>
        </p:nvPicPr>
        <p:blipFill>
          <a:blip r:embed="rId5" cstate="print"/>
          <a:srcRect/>
          <a:stretch>
            <a:fillRect/>
          </a:stretch>
        </p:blipFill>
        <p:spPr bwMode="auto">
          <a:xfrm>
            <a:off x="2195513" y="3141663"/>
            <a:ext cx="1296987" cy="1270000"/>
          </a:xfrm>
          <a:prstGeom prst="rect">
            <a:avLst/>
          </a:prstGeom>
          <a:noFill/>
          <a:ln w="9525">
            <a:noFill/>
            <a:miter lim="800000"/>
            <a:headEnd/>
            <a:tailEnd/>
          </a:ln>
        </p:spPr>
      </p:pic>
      <p:pic>
        <p:nvPicPr>
          <p:cNvPr id="37897" name="Picture 4"/>
          <p:cNvPicPr>
            <a:picLocks noChangeAspect="1" noChangeArrowheads="1"/>
          </p:cNvPicPr>
          <p:nvPr/>
        </p:nvPicPr>
        <p:blipFill>
          <a:blip r:embed="rId6" cstate="print"/>
          <a:srcRect/>
          <a:stretch>
            <a:fillRect/>
          </a:stretch>
        </p:blipFill>
        <p:spPr bwMode="auto">
          <a:xfrm>
            <a:off x="755650" y="4365625"/>
            <a:ext cx="1319213" cy="1295400"/>
          </a:xfrm>
          <a:prstGeom prst="rect">
            <a:avLst/>
          </a:prstGeom>
          <a:noFill/>
          <a:ln w="9525">
            <a:noFill/>
            <a:miter lim="800000"/>
            <a:headEnd/>
            <a:tailEnd/>
          </a:ln>
        </p:spPr>
      </p:pic>
      <p:sp>
        <p:nvSpPr>
          <p:cNvPr id="37898" name="ZoneTexte 11"/>
          <p:cNvSpPr txBox="1">
            <a:spLocks noChangeArrowheads="1"/>
          </p:cNvSpPr>
          <p:nvPr/>
        </p:nvSpPr>
        <p:spPr bwMode="auto">
          <a:xfrm>
            <a:off x="2268538" y="4562475"/>
            <a:ext cx="1439862" cy="522288"/>
          </a:xfrm>
          <a:prstGeom prst="rect">
            <a:avLst/>
          </a:prstGeom>
          <a:noFill/>
          <a:ln w="9525">
            <a:noFill/>
            <a:miter lim="800000"/>
            <a:headEnd/>
            <a:tailEnd/>
          </a:ln>
        </p:spPr>
        <p:txBody>
          <a:bodyPr>
            <a:spAutoFit/>
          </a:bodyPr>
          <a:lstStyle/>
          <a:p>
            <a:r>
              <a:rPr lang="fr-FR" sz="1400"/>
              <a:t>Variations entre essences</a:t>
            </a:r>
          </a:p>
        </p:txBody>
      </p:sp>
      <p:sp>
        <p:nvSpPr>
          <p:cNvPr id="37899" name="ZoneTexte 11"/>
          <p:cNvSpPr txBox="1">
            <a:spLocks noChangeArrowheads="1"/>
          </p:cNvSpPr>
          <p:nvPr/>
        </p:nvSpPr>
        <p:spPr bwMode="auto">
          <a:xfrm>
            <a:off x="2411413" y="5373688"/>
            <a:ext cx="5835650" cy="708025"/>
          </a:xfrm>
          <a:prstGeom prst="rect">
            <a:avLst/>
          </a:prstGeom>
          <a:noFill/>
          <a:ln w="9525">
            <a:noFill/>
            <a:miter lim="800000"/>
            <a:headEnd/>
            <a:tailEnd/>
          </a:ln>
        </p:spPr>
        <p:txBody>
          <a:bodyPr>
            <a:spAutoFit/>
          </a:bodyPr>
          <a:lstStyle/>
          <a:p>
            <a:r>
              <a:rPr lang="fr-FR" sz="2000"/>
              <a:t>Etape 2 : Transformer les équations publiées pour obtenir la forme « biologique »</a:t>
            </a:r>
          </a:p>
        </p:txBody>
      </p:sp>
      <p:sp>
        <p:nvSpPr>
          <p:cNvPr id="37900" name="ZoneTexte 16"/>
          <p:cNvSpPr txBox="1">
            <a:spLocks noChangeArrowheads="1"/>
          </p:cNvSpPr>
          <p:nvPr/>
        </p:nvSpPr>
        <p:spPr bwMode="auto">
          <a:xfrm>
            <a:off x="2428875" y="6124575"/>
            <a:ext cx="5959475" cy="733425"/>
          </a:xfrm>
          <a:prstGeom prst="rect">
            <a:avLst/>
          </a:prstGeom>
          <a:noFill/>
          <a:ln w="9525">
            <a:noFill/>
            <a:miter lim="800000"/>
            <a:headEnd/>
            <a:tailEnd/>
          </a:ln>
        </p:spPr>
        <p:txBody>
          <a:bodyPr>
            <a:spAutoFit/>
          </a:bodyPr>
          <a:lstStyle/>
          <a:p>
            <a:r>
              <a:rPr lang="fr-FR" sz="2000"/>
              <a:t>Etape 3 : Modéliser les paramètres en fonction de l’âge et valider sur les données Emerge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84289522-4337-4C9E-8B8D-069740595307}" type="slidenum">
              <a:rPr lang="fr-FR"/>
              <a:pPr>
                <a:defRPr/>
              </a:pPr>
              <a:t>5</a:t>
            </a:fld>
            <a:endParaRPr lang="fr-FR"/>
          </a:p>
        </p:txBody>
      </p:sp>
      <p:sp>
        <p:nvSpPr>
          <p:cNvPr id="9219" name="Titre 5"/>
          <p:cNvSpPr>
            <a:spLocks noGrp="1"/>
          </p:cNvSpPr>
          <p:nvPr>
            <p:ph type="title"/>
          </p:nvPr>
        </p:nvSpPr>
        <p:spPr>
          <a:xfrm>
            <a:off x="468313" y="1235075"/>
            <a:ext cx="8675687" cy="609600"/>
          </a:xfrm>
        </p:spPr>
        <p:txBody>
          <a:bodyPr/>
          <a:lstStyle/>
          <a:p>
            <a:r>
              <a:rPr lang="fr-FR" smtClean="0"/>
              <a:t>Contexte: La littérature sur les équations de biomasse balance entre deux pôles opposés:….</a:t>
            </a:r>
            <a:br>
              <a:rPr lang="fr-FR" smtClean="0"/>
            </a:br>
            <a:endParaRPr lang="fr-FR" smtClean="0"/>
          </a:p>
        </p:txBody>
      </p:sp>
      <p:sp>
        <p:nvSpPr>
          <p:cNvPr id="9220" name="Rectangle 6"/>
          <p:cNvSpPr>
            <a:spLocks noChangeArrowheads="1"/>
          </p:cNvSpPr>
          <p:nvPr/>
        </p:nvSpPr>
        <p:spPr bwMode="auto">
          <a:xfrm>
            <a:off x="571500" y="2143125"/>
            <a:ext cx="8286750" cy="923925"/>
          </a:xfrm>
          <a:prstGeom prst="rect">
            <a:avLst/>
          </a:prstGeom>
          <a:noFill/>
          <a:ln w="9525">
            <a:noFill/>
            <a:miter lim="800000"/>
            <a:headEnd/>
            <a:tailEnd/>
          </a:ln>
        </p:spPr>
        <p:txBody>
          <a:bodyPr>
            <a:spAutoFit/>
          </a:bodyPr>
          <a:lstStyle/>
          <a:p>
            <a:r>
              <a:rPr lang="fr-FR" sz="1800" dirty="0"/>
              <a:t>B- Un très large groupe d’</a:t>
            </a:r>
            <a:r>
              <a:rPr lang="fr-FR" sz="1800" dirty="0" err="1"/>
              <a:t>equations</a:t>
            </a:r>
            <a:r>
              <a:rPr lang="fr-FR" sz="1800" dirty="0"/>
              <a:t> purement statistiques, avec peu d’attention sur les significations biologiques des paramètres, ces modèles étant fiables uniquement dans leur domaine de calibration</a:t>
            </a:r>
          </a:p>
        </p:txBody>
      </p:sp>
      <p:sp>
        <p:nvSpPr>
          <p:cNvPr id="9221" name="Rectangle 8"/>
          <p:cNvSpPr>
            <a:spLocks noChangeArrowheads="1"/>
          </p:cNvSpPr>
          <p:nvPr/>
        </p:nvSpPr>
        <p:spPr bwMode="auto">
          <a:xfrm>
            <a:off x="1643063" y="3571875"/>
            <a:ext cx="5643562" cy="646113"/>
          </a:xfrm>
          <a:prstGeom prst="rect">
            <a:avLst/>
          </a:prstGeom>
          <a:noFill/>
          <a:ln w="9525">
            <a:noFill/>
            <a:miter lim="800000"/>
            <a:headEnd/>
            <a:tailEnd/>
          </a:ln>
        </p:spPr>
        <p:txBody>
          <a:bodyPr>
            <a:spAutoFit/>
          </a:bodyPr>
          <a:lstStyle/>
          <a:p>
            <a:r>
              <a:rPr lang="fr-FR" sz="1800"/>
              <a:t>Souvent calibrées sur un faible nombre d’arbres, avec une gamme de taille des arbres souvent restreinte</a:t>
            </a:r>
          </a:p>
        </p:txBody>
      </p:sp>
      <p:sp>
        <p:nvSpPr>
          <p:cNvPr id="9222" name="ZoneTexte 9"/>
          <p:cNvSpPr txBox="1">
            <a:spLocks noChangeArrowheads="1"/>
          </p:cNvSpPr>
          <p:nvPr/>
        </p:nvSpPr>
        <p:spPr bwMode="auto">
          <a:xfrm>
            <a:off x="1643063" y="3143250"/>
            <a:ext cx="3514725" cy="369888"/>
          </a:xfrm>
          <a:prstGeom prst="rect">
            <a:avLst/>
          </a:prstGeom>
          <a:noFill/>
          <a:ln w="9525">
            <a:noFill/>
            <a:miter lim="800000"/>
            <a:headEnd/>
            <a:tailEnd/>
          </a:ln>
        </p:spPr>
        <p:txBody>
          <a:bodyPr wrap="none">
            <a:spAutoFit/>
          </a:bodyPr>
          <a:lstStyle/>
          <a:p>
            <a:r>
              <a:rPr lang="fr-FR" sz="1800"/>
              <a:t>Equations de formes très différentes</a:t>
            </a:r>
          </a:p>
        </p:txBody>
      </p:sp>
      <p:sp>
        <p:nvSpPr>
          <p:cNvPr id="9223" name="Rectangle 12"/>
          <p:cNvSpPr>
            <a:spLocks noChangeArrowheads="1"/>
          </p:cNvSpPr>
          <p:nvPr/>
        </p:nvSpPr>
        <p:spPr bwMode="auto">
          <a:xfrm>
            <a:off x="1643063" y="4286250"/>
            <a:ext cx="5643562" cy="923925"/>
          </a:xfrm>
          <a:prstGeom prst="rect">
            <a:avLst/>
          </a:prstGeom>
          <a:noFill/>
          <a:ln w="9525">
            <a:noFill/>
            <a:miter lim="800000"/>
            <a:headEnd/>
            <a:tailEnd/>
          </a:ln>
        </p:spPr>
        <p:txBody>
          <a:bodyPr>
            <a:spAutoFit/>
          </a:bodyPr>
          <a:lstStyle/>
          <a:p>
            <a:r>
              <a:rPr lang="fr-FR" sz="1800"/>
              <a:t>Catalogues et bases de données commencent à être disponibles (ex: Zianis pour l’Europe; Navar pour l’Amérique sud; Henry pour l’Afrique)</a:t>
            </a:r>
          </a:p>
        </p:txBody>
      </p:sp>
      <p:sp>
        <p:nvSpPr>
          <p:cNvPr id="9224" name="Rectangle 13"/>
          <p:cNvSpPr>
            <a:spLocks noChangeArrowheads="1"/>
          </p:cNvSpPr>
          <p:nvPr/>
        </p:nvSpPr>
        <p:spPr bwMode="auto">
          <a:xfrm>
            <a:off x="3929063" y="5643563"/>
            <a:ext cx="4000500" cy="646112"/>
          </a:xfrm>
          <a:prstGeom prst="rect">
            <a:avLst/>
          </a:prstGeom>
          <a:noFill/>
          <a:ln w="9525">
            <a:noFill/>
            <a:miter lim="800000"/>
            <a:headEnd/>
            <a:tailEnd/>
          </a:ln>
        </p:spPr>
        <p:txBody>
          <a:bodyPr>
            <a:spAutoFit/>
          </a:bodyPr>
          <a:lstStyle/>
          <a:p>
            <a:r>
              <a:rPr lang="fr-FR" sz="1800" b="1"/>
              <a:t>Modèles trop spécialisés et donc peu extrapolables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32469FDE-98A8-48E2-93DF-15D686D6B4CD}" type="slidenum">
              <a:rPr lang="fr-FR"/>
              <a:pPr>
                <a:defRPr/>
              </a:pPr>
              <a:t>6</a:t>
            </a:fld>
            <a:endParaRPr lang="fr-FR"/>
          </a:p>
        </p:txBody>
      </p:sp>
      <p:sp>
        <p:nvSpPr>
          <p:cNvPr id="10243" name="Titre 5"/>
          <p:cNvSpPr>
            <a:spLocks noGrp="1"/>
          </p:cNvSpPr>
          <p:nvPr>
            <p:ph type="title"/>
          </p:nvPr>
        </p:nvSpPr>
        <p:spPr>
          <a:xfrm>
            <a:off x="468313" y="874713"/>
            <a:ext cx="7632700" cy="609600"/>
          </a:xfrm>
        </p:spPr>
        <p:txBody>
          <a:bodyPr/>
          <a:lstStyle/>
          <a:p>
            <a:r>
              <a:rPr lang="fr-FR" smtClean="0"/>
              <a:t>Objectifs: </a:t>
            </a:r>
          </a:p>
        </p:txBody>
      </p:sp>
      <p:sp>
        <p:nvSpPr>
          <p:cNvPr id="13" name="Rectangle 12"/>
          <p:cNvSpPr/>
          <p:nvPr/>
        </p:nvSpPr>
        <p:spPr>
          <a:xfrm>
            <a:off x="463550" y="1773238"/>
            <a:ext cx="8501063" cy="3724275"/>
          </a:xfrm>
          <a:prstGeom prst="rect">
            <a:avLst/>
          </a:prstGeom>
        </p:spPr>
        <p:txBody>
          <a:bodyPr>
            <a:spAutoFit/>
          </a:bodyPr>
          <a:lstStyle/>
          <a:p>
            <a:pPr>
              <a:defRPr/>
            </a:pPr>
            <a:r>
              <a:rPr lang="fr-FR" sz="1800" dirty="0">
                <a:latin typeface="Arial" charset="0"/>
              </a:rPr>
              <a:t>Un bon candidat pour des équations de biomasse doit être simultanément: </a:t>
            </a:r>
          </a:p>
          <a:p>
            <a:pPr>
              <a:defRPr/>
            </a:pPr>
            <a:endParaRPr lang="fr-FR" sz="1800" dirty="0">
              <a:latin typeface="Arial" charset="0"/>
            </a:endParaRPr>
          </a:p>
          <a:p>
            <a:pPr marL="400050" indent="-400050">
              <a:defRPr/>
            </a:pPr>
            <a:r>
              <a:rPr lang="fr-FR" sz="2000" b="1" dirty="0">
                <a:latin typeface="Arial" charset="0"/>
              </a:rPr>
              <a:t>- consistent</a:t>
            </a:r>
            <a:r>
              <a:rPr lang="fr-FR" sz="1800" dirty="0">
                <a:latin typeface="Arial" charset="0"/>
              </a:rPr>
              <a:t>: </a:t>
            </a:r>
            <a:r>
              <a:rPr lang="fr-FR" sz="2000" dirty="0">
                <a:latin typeface="Arial" charset="0"/>
              </a:rPr>
              <a:t>basé sur une définition standard des compartiments, et vérifier les conditions d’additivité</a:t>
            </a:r>
            <a:r>
              <a:rPr lang="fr-FR" sz="1800" dirty="0">
                <a:latin typeface="Arial" charset="0"/>
              </a:rPr>
              <a:t>, </a:t>
            </a:r>
          </a:p>
          <a:p>
            <a:pPr marL="400050" indent="-400050">
              <a:defRPr/>
            </a:pPr>
            <a:endParaRPr lang="fr-FR" sz="1800" dirty="0">
              <a:latin typeface="Arial" charset="0"/>
            </a:endParaRPr>
          </a:p>
          <a:p>
            <a:pPr marL="400050" indent="-400050">
              <a:defRPr/>
            </a:pPr>
            <a:r>
              <a:rPr lang="fr-FR" sz="2000" b="1" dirty="0">
                <a:latin typeface="Arial" charset="0"/>
              </a:rPr>
              <a:t>- générique</a:t>
            </a:r>
            <a:r>
              <a:rPr lang="fr-FR" sz="1800" dirty="0">
                <a:latin typeface="Arial" charset="0"/>
              </a:rPr>
              <a:t>: </a:t>
            </a:r>
            <a:r>
              <a:rPr lang="fr-FR" sz="2000" dirty="0">
                <a:latin typeface="Arial" charset="0"/>
              </a:rPr>
              <a:t>forme de modèle commune entre différentes essences, avec des paramètres interprétables biologiquement</a:t>
            </a:r>
            <a:r>
              <a:rPr lang="fr-FR" sz="1800" dirty="0">
                <a:latin typeface="Arial" charset="0"/>
              </a:rPr>
              <a:t>, </a:t>
            </a:r>
          </a:p>
          <a:p>
            <a:pPr marL="400050" indent="-400050">
              <a:defRPr/>
            </a:pPr>
            <a:endParaRPr lang="fr-FR" sz="1800" dirty="0">
              <a:latin typeface="Arial" charset="0"/>
            </a:endParaRPr>
          </a:p>
          <a:p>
            <a:pPr marL="400050" indent="-400050">
              <a:defRPr/>
            </a:pPr>
            <a:r>
              <a:rPr lang="fr-FR" sz="2000" b="1" dirty="0">
                <a:latin typeface="Arial" charset="0"/>
              </a:rPr>
              <a:t>- robuste</a:t>
            </a:r>
            <a:r>
              <a:rPr lang="fr-FR" sz="1800" dirty="0">
                <a:latin typeface="Arial" charset="0"/>
              </a:rPr>
              <a:t>: </a:t>
            </a:r>
            <a:r>
              <a:rPr lang="fr-FR" sz="2000" dirty="0">
                <a:latin typeface="Arial" charset="0"/>
              </a:rPr>
              <a:t>système opérant correctement dans une large gamme de situations</a:t>
            </a:r>
          </a:p>
          <a:p>
            <a:pPr marL="400050" indent="-400050">
              <a:defRPr/>
            </a:pPr>
            <a:endParaRPr lang="fr-FR" sz="1800" dirty="0">
              <a:latin typeface="Arial" charset="0"/>
            </a:endParaRPr>
          </a:p>
          <a:p>
            <a:pPr marL="400050" indent="-400050">
              <a:defRPr/>
            </a:pPr>
            <a:r>
              <a:rPr lang="fr-FR" sz="2000" b="1" dirty="0">
                <a:latin typeface="Arial" charset="0"/>
              </a:rPr>
              <a:t>- précis</a:t>
            </a:r>
            <a:r>
              <a:rPr lang="fr-FR" sz="1800" dirty="0">
                <a:latin typeface="Arial"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62E85BAB-6D65-4105-96C9-B647E50F7CD5}" type="slidenum">
              <a:rPr lang="fr-FR"/>
              <a:pPr>
                <a:defRPr/>
              </a:pPr>
              <a:t>7</a:t>
            </a:fld>
            <a:endParaRPr lang="fr-FR"/>
          </a:p>
        </p:txBody>
      </p:sp>
      <p:sp>
        <p:nvSpPr>
          <p:cNvPr id="11267" name="Titre 5"/>
          <p:cNvSpPr>
            <a:spLocks noGrp="1"/>
          </p:cNvSpPr>
          <p:nvPr>
            <p:ph type="title"/>
          </p:nvPr>
        </p:nvSpPr>
        <p:spPr>
          <a:xfrm>
            <a:off x="468313" y="874713"/>
            <a:ext cx="7632700" cy="609600"/>
          </a:xfrm>
        </p:spPr>
        <p:txBody>
          <a:bodyPr/>
          <a:lstStyle/>
          <a:p>
            <a:r>
              <a:rPr lang="fr-FR" smtClean="0"/>
              <a:t>Cadre conceptuel: </a:t>
            </a:r>
          </a:p>
        </p:txBody>
      </p:sp>
      <p:grpSp>
        <p:nvGrpSpPr>
          <p:cNvPr id="11268" name="Group 12"/>
          <p:cNvGrpSpPr>
            <a:grpSpLocks/>
          </p:cNvGrpSpPr>
          <p:nvPr/>
        </p:nvGrpSpPr>
        <p:grpSpPr bwMode="auto">
          <a:xfrm>
            <a:off x="4500563" y="2763838"/>
            <a:ext cx="1296987" cy="2592387"/>
            <a:chOff x="2472" y="2115"/>
            <a:chExt cx="817" cy="1633"/>
          </a:xfrm>
        </p:grpSpPr>
        <p:sp>
          <p:nvSpPr>
            <p:cNvPr id="11279" name="Oval 13"/>
            <p:cNvSpPr>
              <a:spLocks noChangeArrowheads="1"/>
            </p:cNvSpPr>
            <p:nvPr/>
          </p:nvSpPr>
          <p:spPr bwMode="auto">
            <a:xfrm>
              <a:off x="2608" y="2115"/>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11280" name="Freeform 14"/>
            <p:cNvSpPr>
              <a:spLocks/>
            </p:cNvSpPr>
            <p:nvPr/>
          </p:nvSpPr>
          <p:spPr bwMode="auto">
            <a:xfrm>
              <a:off x="2472" y="2115"/>
              <a:ext cx="363" cy="1587"/>
            </a:xfrm>
            <a:custGeom>
              <a:avLst/>
              <a:gdLst>
                <a:gd name="T0" fmla="*/ 363 w 363"/>
                <a:gd name="T1" fmla="*/ 0 h 1587"/>
                <a:gd name="T2" fmla="*/ 246 w 363"/>
                <a:gd name="T3" fmla="*/ 279 h 1587"/>
                <a:gd name="T4" fmla="*/ 168 w 363"/>
                <a:gd name="T5" fmla="*/ 1137 h 1587"/>
                <a:gd name="T6" fmla="*/ 0 w 363"/>
                <a:gd name="T7" fmla="*/ 1587 h 1587"/>
                <a:gd name="T8" fmla="*/ 0 60000 65536"/>
                <a:gd name="T9" fmla="*/ 0 60000 65536"/>
                <a:gd name="T10" fmla="*/ 0 60000 65536"/>
                <a:gd name="T11" fmla="*/ 0 60000 65536"/>
                <a:gd name="T12" fmla="*/ 0 w 363"/>
                <a:gd name="T13" fmla="*/ 0 h 1587"/>
                <a:gd name="T14" fmla="*/ 363 w 363"/>
                <a:gd name="T15" fmla="*/ 1587 h 1587"/>
              </a:gdLst>
              <a:ahLst/>
              <a:cxnLst>
                <a:cxn ang="T8">
                  <a:pos x="T0" y="T1"/>
                </a:cxn>
                <a:cxn ang="T9">
                  <a:pos x="T2" y="T3"/>
                </a:cxn>
                <a:cxn ang="T10">
                  <a:pos x="T4" y="T5"/>
                </a:cxn>
                <a:cxn ang="T11">
                  <a:pos x="T6" y="T7"/>
                </a:cxn>
              </a:cxnLst>
              <a:rect l="T12" t="T13" r="T14" b="T15"/>
              <a:pathLst>
                <a:path w="363" h="1587">
                  <a:moveTo>
                    <a:pt x="363" y="0"/>
                  </a:moveTo>
                  <a:cubicBezTo>
                    <a:pt x="344" y="47"/>
                    <a:pt x="278" y="90"/>
                    <a:pt x="246" y="279"/>
                  </a:cubicBezTo>
                  <a:cubicBezTo>
                    <a:pt x="214" y="468"/>
                    <a:pt x="209" y="919"/>
                    <a:pt x="168" y="1137"/>
                  </a:cubicBezTo>
                  <a:cubicBezTo>
                    <a:pt x="127" y="1355"/>
                    <a:pt x="35" y="1493"/>
                    <a:pt x="0" y="1587"/>
                  </a:cubicBezTo>
                </a:path>
              </a:pathLst>
            </a:custGeom>
            <a:noFill/>
            <a:ln w="9525">
              <a:solidFill>
                <a:schemeClr val="tx1"/>
              </a:solidFill>
              <a:round/>
              <a:headEnd/>
              <a:tailEnd/>
            </a:ln>
          </p:spPr>
          <p:txBody>
            <a:bodyPr/>
            <a:lstStyle/>
            <a:p>
              <a:endParaRPr lang="fr-FR"/>
            </a:p>
          </p:txBody>
        </p:sp>
        <p:sp>
          <p:nvSpPr>
            <p:cNvPr id="11281" name="Freeform 15"/>
            <p:cNvSpPr>
              <a:spLocks/>
            </p:cNvSpPr>
            <p:nvPr/>
          </p:nvSpPr>
          <p:spPr bwMode="auto">
            <a:xfrm>
              <a:off x="2836" y="2115"/>
              <a:ext cx="453" cy="1587"/>
            </a:xfrm>
            <a:custGeom>
              <a:avLst/>
              <a:gdLst>
                <a:gd name="T0" fmla="*/ 0 w 453"/>
                <a:gd name="T1" fmla="*/ 0 h 1587"/>
                <a:gd name="T2" fmla="*/ 134 w 453"/>
                <a:gd name="T3" fmla="*/ 231 h 1587"/>
                <a:gd name="T4" fmla="*/ 248 w 453"/>
                <a:gd name="T5" fmla="*/ 1095 h 1587"/>
                <a:gd name="T6" fmla="*/ 453 w 453"/>
                <a:gd name="T7" fmla="*/ 1587 h 1587"/>
                <a:gd name="T8" fmla="*/ 0 60000 65536"/>
                <a:gd name="T9" fmla="*/ 0 60000 65536"/>
                <a:gd name="T10" fmla="*/ 0 60000 65536"/>
                <a:gd name="T11" fmla="*/ 0 60000 65536"/>
                <a:gd name="T12" fmla="*/ 0 w 453"/>
                <a:gd name="T13" fmla="*/ 0 h 1587"/>
                <a:gd name="T14" fmla="*/ 453 w 453"/>
                <a:gd name="T15" fmla="*/ 1587 h 1587"/>
              </a:gdLst>
              <a:ahLst/>
              <a:cxnLst>
                <a:cxn ang="T8">
                  <a:pos x="T0" y="T1"/>
                </a:cxn>
                <a:cxn ang="T9">
                  <a:pos x="T2" y="T3"/>
                </a:cxn>
                <a:cxn ang="T10">
                  <a:pos x="T4" y="T5"/>
                </a:cxn>
                <a:cxn ang="T11">
                  <a:pos x="T6" y="T7"/>
                </a:cxn>
              </a:cxnLst>
              <a:rect l="T12" t="T13" r="T14" b="T15"/>
              <a:pathLst>
                <a:path w="453" h="1587">
                  <a:moveTo>
                    <a:pt x="0" y="0"/>
                  </a:moveTo>
                  <a:cubicBezTo>
                    <a:pt x="22" y="38"/>
                    <a:pt x="93" y="49"/>
                    <a:pt x="134" y="231"/>
                  </a:cubicBezTo>
                  <a:cubicBezTo>
                    <a:pt x="175" y="413"/>
                    <a:pt x="195" y="869"/>
                    <a:pt x="248" y="1095"/>
                  </a:cubicBezTo>
                  <a:cubicBezTo>
                    <a:pt x="301" y="1321"/>
                    <a:pt x="410" y="1485"/>
                    <a:pt x="453" y="1587"/>
                  </a:cubicBezTo>
                </a:path>
              </a:pathLst>
            </a:custGeom>
            <a:noFill/>
            <a:ln w="9525">
              <a:solidFill>
                <a:schemeClr val="tx1"/>
              </a:solidFill>
              <a:round/>
              <a:headEnd/>
              <a:tailEnd/>
            </a:ln>
          </p:spPr>
          <p:txBody>
            <a:bodyPr/>
            <a:lstStyle/>
            <a:p>
              <a:endParaRPr lang="fr-FR"/>
            </a:p>
          </p:txBody>
        </p:sp>
        <p:sp>
          <p:nvSpPr>
            <p:cNvPr id="11282" name="Line 16"/>
            <p:cNvSpPr>
              <a:spLocks noChangeShapeType="1"/>
            </p:cNvSpPr>
            <p:nvPr/>
          </p:nvSpPr>
          <p:spPr bwMode="auto">
            <a:xfrm>
              <a:off x="2472" y="3702"/>
              <a:ext cx="816" cy="0"/>
            </a:xfrm>
            <a:prstGeom prst="line">
              <a:avLst/>
            </a:prstGeom>
            <a:noFill/>
            <a:ln w="9525">
              <a:solidFill>
                <a:schemeClr val="tx1"/>
              </a:solidFill>
              <a:round/>
              <a:headEnd/>
              <a:tailEnd/>
            </a:ln>
          </p:spPr>
          <p:txBody>
            <a:bodyPr/>
            <a:lstStyle/>
            <a:p>
              <a:endParaRPr lang="fr-FR"/>
            </a:p>
          </p:txBody>
        </p:sp>
        <p:sp>
          <p:nvSpPr>
            <p:cNvPr id="11283" name="Oval 17"/>
            <p:cNvSpPr>
              <a:spLocks noChangeArrowheads="1"/>
            </p:cNvSpPr>
            <p:nvPr/>
          </p:nvSpPr>
          <p:spPr bwMode="auto">
            <a:xfrm>
              <a:off x="2608" y="3385"/>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11284" name="Oval 18"/>
            <p:cNvSpPr>
              <a:spLocks noChangeArrowheads="1"/>
            </p:cNvSpPr>
            <p:nvPr/>
          </p:nvSpPr>
          <p:spPr bwMode="auto">
            <a:xfrm>
              <a:off x="2472" y="3612"/>
              <a:ext cx="816" cy="136"/>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11285" name="Oval 19"/>
            <p:cNvSpPr>
              <a:spLocks noChangeArrowheads="1"/>
            </p:cNvSpPr>
            <p:nvPr/>
          </p:nvSpPr>
          <p:spPr bwMode="auto">
            <a:xfrm>
              <a:off x="2608" y="3657"/>
              <a:ext cx="544" cy="45"/>
            </a:xfrm>
            <a:prstGeom prst="ellipse">
              <a:avLst/>
            </a:prstGeom>
            <a:solidFill>
              <a:srgbClr val="FF9933"/>
            </a:solidFill>
            <a:ln w="9525">
              <a:solidFill>
                <a:schemeClr val="tx1"/>
              </a:solidFill>
              <a:round/>
              <a:headEnd/>
              <a:tailEnd/>
            </a:ln>
          </p:spPr>
          <p:txBody>
            <a:bodyPr wrap="none" anchor="ctr"/>
            <a:lstStyle/>
            <a:p>
              <a:endParaRPr lang="fr-FR"/>
            </a:p>
          </p:txBody>
        </p:sp>
        <p:sp>
          <p:nvSpPr>
            <p:cNvPr id="11286" name="Line 20"/>
            <p:cNvSpPr>
              <a:spLocks noChangeShapeType="1"/>
            </p:cNvSpPr>
            <p:nvPr/>
          </p:nvSpPr>
          <p:spPr bwMode="auto">
            <a:xfrm>
              <a:off x="2608" y="2115"/>
              <a:ext cx="0" cy="1542"/>
            </a:xfrm>
            <a:prstGeom prst="line">
              <a:avLst/>
            </a:prstGeom>
            <a:noFill/>
            <a:ln w="9525">
              <a:solidFill>
                <a:schemeClr val="tx1"/>
              </a:solidFill>
              <a:round/>
              <a:headEnd/>
              <a:tailEnd/>
            </a:ln>
          </p:spPr>
          <p:txBody>
            <a:bodyPr/>
            <a:lstStyle/>
            <a:p>
              <a:endParaRPr lang="fr-FR"/>
            </a:p>
          </p:txBody>
        </p:sp>
        <p:sp>
          <p:nvSpPr>
            <p:cNvPr id="11287" name="Line 21"/>
            <p:cNvSpPr>
              <a:spLocks noChangeShapeType="1"/>
            </p:cNvSpPr>
            <p:nvPr/>
          </p:nvSpPr>
          <p:spPr bwMode="auto">
            <a:xfrm>
              <a:off x="3152" y="2115"/>
              <a:ext cx="0" cy="1542"/>
            </a:xfrm>
            <a:prstGeom prst="line">
              <a:avLst/>
            </a:prstGeom>
            <a:noFill/>
            <a:ln w="9525">
              <a:solidFill>
                <a:schemeClr val="tx1"/>
              </a:solidFill>
              <a:round/>
              <a:headEnd/>
              <a:tailEnd/>
            </a:ln>
          </p:spPr>
          <p:txBody>
            <a:bodyPr/>
            <a:lstStyle/>
            <a:p>
              <a:endParaRPr lang="fr-FR"/>
            </a:p>
          </p:txBody>
        </p:sp>
      </p:grpSp>
      <p:sp>
        <p:nvSpPr>
          <p:cNvPr id="11269" name="Text Box 22"/>
          <p:cNvSpPr txBox="1">
            <a:spLocks noChangeArrowheads="1"/>
          </p:cNvSpPr>
          <p:nvPr/>
        </p:nvSpPr>
        <p:spPr bwMode="auto">
          <a:xfrm>
            <a:off x="6008688" y="2452688"/>
            <a:ext cx="3027362" cy="523875"/>
          </a:xfrm>
          <a:prstGeom prst="rect">
            <a:avLst/>
          </a:prstGeom>
          <a:noFill/>
          <a:ln w="9525">
            <a:noFill/>
            <a:miter lim="800000"/>
            <a:headEnd/>
            <a:tailEnd/>
          </a:ln>
        </p:spPr>
        <p:txBody>
          <a:bodyPr>
            <a:spAutoFit/>
          </a:bodyPr>
          <a:lstStyle/>
          <a:p>
            <a:r>
              <a:rPr lang="fr-FR" sz="1400" b="1">
                <a:solidFill>
                  <a:srgbClr val="FF9933"/>
                </a:solidFill>
              </a:rPr>
              <a:t>D</a:t>
            </a:r>
            <a:r>
              <a:rPr lang="fr-FR" sz="1400" b="1" baseline="30000">
                <a:solidFill>
                  <a:srgbClr val="FF9933"/>
                </a:solidFill>
              </a:rPr>
              <a:t>2</a:t>
            </a:r>
            <a:r>
              <a:rPr lang="fr-FR" sz="1400" b="1">
                <a:solidFill>
                  <a:srgbClr val="FF9933"/>
                </a:solidFill>
              </a:rPr>
              <a:t>H = proportionnel au volume de l’arbre(=treeVol * formFactor)</a:t>
            </a:r>
          </a:p>
        </p:txBody>
      </p:sp>
      <p:sp>
        <p:nvSpPr>
          <p:cNvPr id="11270" name="Text Box 23"/>
          <p:cNvSpPr txBox="1">
            <a:spLocks noChangeArrowheads="1"/>
          </p:cNvSpPr>
          <p:nvPr/>
        </p:nvSpPr>
        <p:spPr bwMode="auto">
          <a:xfrm>
            <a:off x="5726113" y="3181350"/>
            <a:ext cx="3167062" cy="523875"/>
          </a:xfrm>
          <a:prstGeom prst="rect">
            <a:avLst/>
          </a:prstGeom>
          <a:noFill/>
          <a:ln w="9525">
            <a:noFill/>
            <a:miter lim="800000"/>
            <a:headEnd/>
            <a:tailEnd/>
          </a:ln>
        </p:spPr>
        <p:txBody>
          <a:bodyPr>
            <a:spAutoFit/>
          </a:bodyPr>
          <a:lstStyle/>
          <a:p>
            <a:r>
              <a:rPr lang="fr-FR" sz="1400" b="1"/>
              <a:t>Et biomasse = volume * densité du bois</a:t>
            </a:r>
          </a:p>
        </p:txBody>
      </p:sp>
      <p:sp>
        <p:nvSpPr>
          <p:cNvPr id="11271" name="Text Box 24"/>
          <p:cNvSpPr txBox="1">
            <a:spLocks noChangeArrowheads="1"/>
          </p:cNvSpPr>
          <p:nvPr/>
        </p:nvSpPr>
        <p:spPr bwMode="auto">
          <a:xfrm>
            <a:off x="6042025" y="4119563"/>
            <a:ext cx="2663825" cy="738187"/>
          </a:xfrm>
          <a:prstGeom prst="rect">
            <a:avLst/>
          </a:prstGeom>
          <a:noFill/>
          <a:ln w="9525">
            <a:noFill/>
            <a:miter lim="800000"/>
            <a:headEnd/>
            <a:tailEnd/>
          </a:ln>
        </p:spPr>
        <p:txBody>
          <a:bodyPr>
            <a:spAutoFit/>
          </a:bodyPr>
          <a:lstStyle/>
          <a:p>
            <a:r>
              <a:rPr lang="fr-FR" sz="1400" b="1"/>
              <a:t>D</a:t>
            </a:r>
            <a:r>
              <a:rPr lang="fr-FR" sz="1400" b="1" baseline="30000"/>
              <a:t>2</a:t>
            </a:r>
            <a:r>
              <a:rPr lang="fr-FR" sz="1400" b="1"/>
              <a:t>H est donc très bien corrélé à la biomasse d’un arbre</a:t>
            </a:r>
          </a:p>
        </p:txBody>
      </p:sp>
      <p:sp>
        <p:nvSpPr>
          <p:cNvPr id="11272" name="Text Box 25"/>
          <p:cNvSpPr txBox="1">
            <a:spLocks noChangeArrowheads="1"/>
          </p:cNvSpPr>
          <p:nvPr/>
        </p:nvSpPr>
        <p:spPr bwMode="auto">
          <a:xfrm>
            <a:off x="1328738" y="3916363"/>
            <a:ext cx="2190750" cy="379412"/>
          </a:xfrm>
          <a:prstGeom prst="rect">
            <a:avLst/>
          </a:prstGeom>
          <a:noFill/>
          <a:ln w="9525">
            <a:noFill/>
            <a:miter lim="800000"/>
            <a:headEnd/>
            <a:tailEnd/>
          </a:ln>
        </p:spPr>
        <p:txBody>
          <a:bodyPr wrap="none">
            <a:spAutoFit/>
          </a:bodyPr>
          <a:lstStyle/>
          <a:p>
            <a:r>
              <a:rPr lang="fr-FR" sz="1800"/>
              <a:t>Biom = </a:t>
            </a:r>
            <a:r>
              <a:rPr lang="fr-FR" sz="1800" i="1"/>
              <a:t>b</a:t>
            </a:r>
            <a:r>
              <a:rPr lang="fr-FR" sz="1800"/>
              <a:t>*(D</a:t>
            </a:r>
            <a:r>
              <a:rPr lang="fr-FR" sz="1800" baseline="30000"/>
              <a:t>2</a:t>
            </a:r>
            <a:r>
              <a:rPr lang="fr-FR" sz="1800"/>
              <a:t>H)</a:t>
            </a:r>
            <a:r>
              <a:rPr lang="fr-FR" sz="1800" baseline="30000"/>
              <a:t> </a:t>
            </a:r>
            <a:r>
              <a:rPr lang="fr-FR" sz="2800" i="1" baseline="30000"/>
              <a:t>c</a:t>
            </a:r>
            <a:r>
              <a:rPr lang="fr-FR" sz="1800"/>
              <a:t>+</a:t>
            </a:r>
            <a:r>
              <a:rPr lang="fr-FR" sz="1800" i="1"/>
              <a:t>a</a:t>
            </a:r>
          </a:p>
        </p:txBody>
      </p:sp>
      <p:sp>
        <p:nvSpPr>
          <p:cNvPr id="11273" name="Line 26"/>
          <p:cNvSpPr>
            <a:spLocks noChangeShapeType="1"/>
          </p:cNvSpPr>
          <p:nvPr/>
        </p:nvSpPr>
        <p:spPr bwMode="auto">
          <a:xfrm flipH="1">
            <a:off x="1831975" y="4276725"/>
            <a:ext cx="360363" cy="215900"/>
          </a:xfrm>
          <a:prstGeom prst="line">
            <a:avLst/>
          </a:prstGeom>
          <a:noFill/>
          <a:ln w="9525">
            <a:solidFill>
              <a:schemeClr val="tx1"/>
            </a:solidFill>
            <a:round/>
            <a:headEnd/>
            <a:tailEnd type="triangle" w="med" len="med"/>
          </a:ln>
        </p:spPr>
        <p:txBody>
          <a:bodyPr/>
          <a:lstStyle/>
          <a:p>
            <a:endParaRPr lang="fr-FR"/>
          </a:p>
        </p:txBody>
      </p:sp>
      <p:sp>
        <p:nvSpPr>
          <p:cNvPr id="11274" name="Text Box 27"/>
          <p:cNvSpPr txBox="1">
            <a:spLocks noChangeArrowheads="1"/>
          </p:cNvSpPr>
          <p:nvPr/>
        </p:nvSpPr>
        <p:spPr bwMode="auto">
          <a:xfrm>
            <a:off x="177800" y="4492625"/>
            <a:ext cx="2571750" cy="1384300"/>
          </a:xfrm>
          <a:prstGeom prst="rect">
            <a:avLst/>
          </a:prstGeom>
          <a:noFill/>
          <a:ln w="9525">
            <a:noFill/>
            <a:miter lim="800000"/>
            <a:headEnd/>
            <a:tailEnd/>
          </a:ln>
        </p:spPr>
        <p:txBody>
          <a:bodyPr>
            <a:spAutoFit/>
          </a:bodyPr>
          <a:lstStyle/>
          <a:p>
            <a:r>
              <a:rPr lang="fr-FR" sz="1400" b="1"/>
              <a:t>Ce paramètre englobe la densité du bois et le paramètre de forme; il donne la proportionnalité entre le volume et la biomasse</a:t>
            </a:r>
          </a:p>
        </p:txBody>
      </p:sp>
      <p:sp>
        <p:nvSpPr>
          <p:cNvPr id="11275" name="Text Box 28"/>
          <p:cNvSpPr txBox="1">
            <a:spLocks noChangeArrowheads="1"/>
          </p:cNvSpPr>
          <p:nvPr/>
        </p:nvSpPr>
        <p:spPr bwMode="auto">
          <a:xfrm>
            <a:off x="2859088" y="4440238"/>
            <a:ext cx="1676400" cy="1384300"/>
          </a:xfrm>
          <a:prstGeom prst="rect">
            <a:avLst/>
          </a:prstGeom>
          <a:noFill/>
          <a:ln w="9525">
            <a:noFill/>
            <a:miter lim="800000"/>
            <a:headEnd/>
            <a:tailEnd/>
          </a:ln>
        </p:spPr>
        <p:txBody>
          <a:bodyPr>
            <a:spAutoFit/>
          </a:bodyPr>
          <a:lstStyle/>
          <a:p>
            <a:r>
              <a:rPr lang="fr-FR" sz="1400" b="1"/>
              <a:t>Ce paramètre donne la biomasse de l’arbre juste avant qu’il atteigne 1m30</a:t>
            </a:r>
          </a:p>
        </p:txBody>
      </p:sp>
      <p:sp>
        <p:nvSpPr>
          <p:cNvPr id="11276" name="Line 29"/>
          <p:cNvSpPr>
            <a:spLocks noChangeShapeType="1"/>
          </p:cNvSpPr>
          <p:nvPr/>
        </p:nvSpPr>
        <p:spPr bwMode="auto">
          <a:xfrm>
            <a:off x="3321050" y="4262438"/>
            <a:ext cx="142875" cy="142875"/>
          </a:xfrm>
          <a:prstGeom prst="line">
            <a:avLst/>
          </a:prstGeom>
          <a:noFill/>
          <a:ln w="9525">
            <a:solidFill>
              <a:schemeClr val="tx1"/>
            </a:solidFill>
            <a:round/>
            <a:headEnd/>
            <a:tailEnd type="triangle" w="med" len="med"/>
          </a:ln>
        </p:spPr>
        <p:txBody>
          <a:bodyPr/>
          <a:lstStyle/>
          <a:p>
            <a:endParaRPr lang="fr-FR"/>
          </a:p>
        </p:txBody>
      </p:sp>
      <p:sp>
        <p:nvSpPr>
          <p:cNvPr id="11277" name="Line 26"/>
          <p:cNvSpPr>
            <a:spLocks noChangeShapeType="1"/>
          </p:cNvSpPr>
          <p:nvPr/>
        </p:nvSpPr>
        <p:spPr bwMode="auto">
          <a:xfrm flipH="1" flipV="1">
            <a:off x="2963863" y="3262313"/>
            <a:ext cx="74612" cy="571500"/>
          </a:xfrm>
          <a:prstGeom prst="line">
            <a:avLst/>
          </a:prstGeom>
          <a:noFill/>
          <a:ln w="9525">
            <a:solidFill>
              <a:schemeClr val="tx1"/>
            </a:solidFill>
            <a:round/>
            <a:headEnd/>
            <a:tailEnd type="triangle" w="med" len="med"/>
          </a:ln>
        </p:spPr>
        <p:txBody>
          <a:bodyPr/>
          <a:lstStyle/>
          <a:p>
            <a:endParaRPr lang="fr-FR"/>
          </a:p>
        </p:txBody>
      </p:sp>
      <p:sp>
        <p:nvSpPr>
          <p:cNvPr id="11278" name="Text Box 27"/>
          <p:cNvSpPr txBox="1">
            <a:spLocks noChangeArrowheads="1"/>
          </p:cNvSpPr>
          <p:nvPr/>
        </p:nvSpPr>
        <p:spPr bwMode="auto">
          <a:xfrm>
            <a:off x="768350" y="2524125"/>
            <a:ext cx="3838575" cy="738188"/>
          </a:xfrm>
          <a:prstGeom prst="rect">
            <a:avLst/>
          </a:prstGeom>
          <a:noFill/>
          <a:ln w="9525">
            <a:noFill/>
            <a:miter lim="800000"/>
            <a:headEnd/>
            <a:tailEnd/>
          </a:ln>
        </p:spPr>
        <p:txBody>
          <a:bodyPr>
            <a:spAutoFit/>
          </a:bodyPr>
          <a:lstStyle/>
          <a:p>
            <a:r>
              <a:rPr lang="fr-FR" sz="1400" b="1"/>
              <a:t>Ce paramètre donne la proportionnalité entre les incréments relatifs en volume et en biomasse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5"/>
          <p:cNvSpPr>
            <a:spLocks noGrp="1"/>
          </p:cNvSpPr>
          <p:nvPr>
            <p:ph type="title"/>
          </p:nvPr>
        </p:nvSpPr>
        <p:spPr>
          <a:xfrm>
            <a:off x="468313" y="874713"/>
            <a:ext cx="7632700" cy="609600"/>
          </a:xfrm>
        </p:spPr>
        <p:txBody>
          <a:bodyPr/>
          <a:lstStyle/>
          <a:p>
            <a:r>
              <a:rPr lang="fr-FR" smtClean="0"/>
              <a:t>Cadre conceptuel: </a:t>
            </a:r>
          </a:p>
        </p:txBody>
      </p:sp>
      <p:grpSp>
        <p:nvGrpSpPr>
          <p:cNvPr id="12291" name="Group 113"/>
          <p:cNvGrpSpPr>
            <a:grpSpLocks/>
          </p:cNvGrpSpPr>
          <p:nvPr/>
        </p:nvGrpSpPr>
        <p:grpSpPr bwMode="auto">
          <a:xfrm>
            <a:off x="214313" y="1643063"/>
            <a:ext cx="8856662" cy="2981325"/>
            <a:chOff x="113" y="255"/>
            <a:chExt cx="5579" cy="1878"/>
          </a:xfrm>
        </p:grpSpPr>
        <p:sp>
          <p:nvSpPr>
            <p:cNvPr id="12293" name="Text Box 42"/>
            <p:cNvSpPr txBox="1">
              <a:spLocks noChangeArrowheads="1"/>
            </p:cNvSpPr>
            <p:nvPr/>
          </p:nvSpPr>
          <p:spPr bwMode="auto">
            <a:xfrm>
              <a:off x="3515" y="618"/>
              <a:ext cx="2177" cy="154"/>
            </a:xfrm>
            <a:prstGeom prst="rect">
              <a:avLst/>
            </a:prstGeom>
            <a:noFill/>
            <a:ln w="9525">
              <a:noFill/>
              <a:miter lim="800000"/>
              <a:headEnd/>
              <a:tailEnd/>
            </a:ln>
          </p:spPr>
          <p:txBody>
            <a:bodyPr>
              <a:spAutoFit/>
            </a:bodyPr>
            <a:lstStyle/>
            <a:p>
              <a:pPr algn="ctr">
                <a:spcBef>
                  <a:spcPct val="50000"/>
                </a:spcBef>
              </a:pPr>
              <a:r>
                <a:rPr lang="fr-FR" sz="1000" b="1"/>
                <a:t>Stem wood</a:t>
              </a:r>
            </a:p>
          </p:txBody>
        </p:sp>
        <p:sp>
          <p:nvSpPr>
            <p:cNvPr id="12294" name="Line 94"/>
            <p:cNvSpPr>
              <a:spLocks noChangeShapeType="1"/>
            </p:cNvSpPr>
            <p:nvPr/>
          </p:nvSpPr>
          <p:spPr bwMode="auto">
            <a:xfrm>
              <a:off x="1253" y="1071"/>
              <a:ext cx="0" cy="590"/>
            </a:xfrm>
            <a:prstGeom prst="line">
              <a:avLst/>
            </a:prstGeom>
            <a:noFill/>
            <a:ln w="19050" cap="rnd">
              <a:solidFill>
                <a:schemeClr val="tx1"/>
              </a:solidFill>
              <a:prstDash val="sysDot"/>
              <a:round/>
              <a:headEnd/>
              <a:tailEnd/>
            </a:ln>
          </p:spPr>
          <p:txBody>
            <a:bodyPr/>
            <a:lstStyle/>
            <a:p>
              <a:endParaRPr lang="fr-FR"/>
            </a:p>
          </p:txBody>
        </p:sp>
        <p:sp>
          <p:nvSpPr>
            <p:cNvPr id="12295" name="Line 11"/>
            <p:cNvSpPr>
              <a:spLocks noChangeShapeType="1"/>
            </p:cNvSpPr>
            <p:nvPr/>
          </p:nvSpPr>
          <p:spPr bwMode="auto">
            <a:xfrm flipV="1">
              <a:off x="1281" y="1383"/>
              <a:ext cx="907" cy="192"/>
            </a:xfrm>
            <a:prstGeom prst="line">
              <a:avLst/>
            </a:prstGeom>
            <a:noFill/>
            <a:ln w="9525">
              <a:solidFill>
                <a:schemeClr val="tx1"/>
              </a:solidFill>
              <a:round/>
              <a:headEnd/>
              <a:tailEnd/>
            </a:ln>
          </p:spPr>
          <p:txBody>
            <a:bodyPr/>
            <a:lstStyle/>
            <a:p>
              <a:endParaRPr lang="fr-FR"/>
            </a:p>
          </p:txBody>
        </p:sp>
        <p:sp>
          <p:nvSpPr>
            <p:cNvPr id="12296" name="Freeform 24"/>
            <p:cNvSpPr>
              <a:spLocks/>
            </p:cNvSpPr>
            <p:nvPr/>
          </p:nvSpPr>
          <p:spPr bwMode="auto">
            <a:xfrm>
              <a:off x="348" y="1288"/>
              <a:ext cx="1716" cy="360"/>
            </a:xfrm>
            <a:custGeom>
              <a:avLst/>
              <a:gdLst>
                <a:gd name="T0" fmla="*/ 0 w 1716"/>
                <a:gd name="T1" fmla="*/ 360 h 360"/>
                <a:gd name="T2" fmla="*/ 74 w 1716"/>
                <a:gd name="T3" fmla="*/ 126 h 360"/>
                <a:gd name="T4" fmla="*/ 325 w 1716"/>
                <a:gd name="T5" fmla="*/ 7 h 360"/>
                <a:gd name="T6" fmla="*/ 753 w 1716"/>
                <a:gd name="T7" fmla="*/ 81 h 360"/>
                <a:gd name="T8" fmla="*/ 1398 w 1716"/>
                <a:gd name="T9" fmla="*/ 185 h 360"/>
                <a:gd name="T10" fmla="*/ 1716 w 1716"/>
                <a:gd name="T11" fmla="*/ 237 h 360"/>
                <a:gd name="T12" fmla="*/ 0 60000 65536"/>
                <a:gd name="T13" fmla="*/ 0 60000 65536"/>
                <a:gd name="T14" fmla="*/ 0 60000 65536"/>
                <a:gd name="T15" fmla="*/ 0 60000 65536"/>
                <a:gd name="T16" fmla="*/ 0 60000 65536"/>
                <a:gd name="T17" fmla="*/ 0 60000 65536"/>
                <a:gd name="T18" fmla="*/ 0 w 1716"/>
                <a:gd name="T19" fmla="*/ 0 h 360"/>
                <a:gd name="T20" fmla="*/ 1716 w 171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1716" h="360">
                  <a:moveTo>
                    <a:pt x="0" y="360"/>
                  </a:moveTo>
                  <a:cubicBezTo>
                    <a:pt x="12" y="320"/>
                    <a:pt x="20" y="185"/>
                    <a:pt x="74" y="126"/>
                  </a:cubicBezTo>
                  <a:cubicBezTo>
                    <a:pt x="128" y="67"/>
                    <a:pt x="212" y="14"/>
                    <a:pt x="325" y="7"/>
                  </a:cubicBezTo>
                  <a:cubicBezTo>
                    <a:pt x="438" y="0"/>
                    <a:pt x="574" y="51"/>
                    <a:pt x="753" y="81"/>
                  </a:cubicBezTo>
                  <a:cubicBezTo>
                    <a:pt x="932" y="111"/>
                    <a:pt x="1238" y="159"/>
                    <a:pt x="1398" y="185"/>
                  </a:cubicBezTo>
                  <a:cubicBezTo>
                    <a:pt x="1558" y="211"/>
                    <a:pt x="1678" y="230"/>
                    <a:pt x="1716" y="237"/>
                  </a:cubicBezTo>
                </a:path>
              </a:pathLst>
            </a:custGeom>
            <a:noFill/>
            <a:ln w="19050" cap="flat">
              <a:solidFill>
                <a:schemeClr val="tx1"/>
              </a:solidFill>
              <a:prstDash val="dash"/>
              <a:round/>
              <a:headEnd/>
              <a:tailEnd/>
            </a:ln>
          </p:spPr>
          <p:txBody>
            <a:bodyPr/>
            <a:lstStyle/>
            <a:p>
              <a:endParaRPr lang="fr-FR"/>
            </a:p>
          </p:txBody>
        </p:sp>
        <p:sp>
          <p:nvSpPr>
            <p:cNvPr id="12297" name="Line 6"/>
            <p:cNvSpPr>
              <a:spLocks noChangeShapeType="1"/>
            </p:cNvSpPr>
            <p:nvPr/>
          </p:nvSpPr>
          <p:spPr bwMode="auto">
            <a:xfrm flipV="1">
              <a:off x="476" y="1163"/>
              <a:ext cx="136" cy="362"/>
            </a:xfrm>
            <a:prstGeom prst="line">
              <a:avLst/>
            </a:prstGeom>
            <a:noFill/>
            <a:ln w="9525">
              <a:solidFill>
                <a:schemeClr val="tx1"/>
              </a:solidFill>
              <a:round/>
              <a:headEnd/>
              <a:tailEnd/>
            </a:ln>
          </p:spPr>
          <p:txBody>
            <a:bodyPr/>
            <a:lstStyle/>
            <a:p>
              <a:endParaRPr lang="fr-FR"/>
            </a:p>
          </p:txBody>
        </p:sp>
        <p:sp>
          <p:nvSpPr>
            <p:cNvPr id="12298" name="Line 7"/>
            <p:cNvSpPr>
              <a:spLocks noChangeShapeType="1"/>
            </p:cNvSpPr>
            <p:nvPr/>
          </p:nvSpPr>
          <p:spPr bwMode="auto">
            <a:xfrm flipV="1">
              <a:off x="657" y="1071"/>
              <a:ext cx="272" cy="409"/>
            </a:xfrm>
            <a:prstGeom prst="line">
              <a:avLst/>
            </a:prstGeom>
            <a:noFill/>
            <a:ln w="9525">
              <a:solidFill>
                <a:schemeClr val="tx1"/>
              </a:solidFill>
              <a:round/>
              <a:headEnd/>
              <a:tailEnd/>
            </a:ln>
          </p:spPr>
          <p:txBody>
            <a:bodyPr/>
            <a:lstStyle/>
            <a:p>
              <a:endParaRPr lang="fr-FR"/>
            </a:p>
          </p:txBody>
        </p:sp>
        <p:sp>
          <p:nvSpPr>
            <p:cNvPr id="12299" name="Line 8"/>
            <p:cNvSpPr>
              <a:spLocks noChangeShapeType="1"/>
            </p:cNvSpPr>
            <p:nvPr/>
          </p:nvSpPr>
          <p:spPr bwMode="auto">
            <a:xfrm flipV="1">
              <a:off x="884" y="1117"/>
              <a:ext cx="453" cy="363"/>
            </a:xfrm>
            <a:prstGeom prst="line">
              <a:avLst/>
            </a:prstGeom>
            <a:noFill/>
            <a:ln w="9525">
              <a:solidFill>
                <a:schemeClr val="tx1"/>
              </a:solidFill>
              <a:round/>
              <a:headEnd/>
              <a:tailEnd/>
            </a:ln>
          </p:spPr>
          <p:txBody>
            <a:bodyPr/>
            <a:lstStyle/>
            <a:p>
              <a:endParaRPr lang="fr-FR"/>
            </a:p>
          </p:txBody>
        </p:sp>
        <p:sp>
          <p:nvSpPr>
            <p:cNvPr id="12300" name="Line 9"/>
            <p:cNvSpPr>
              <a:spLocks noChangeShapeType="1"/>
            </p:cNvSpPr>
            <p:nvPr/>
          </p:nvSpPr>
          <p:spPr bwMode="auto">
            <a:xfrm flipV="1">
              <a:off x="1083" y="1168"/>
              <a:ext cx="742" cy="338"/>
            </a:xfrm>
            <a:prstGeom prst="line">
              <a:avLst/>
            </a:prstGeom>
            <a:noFill/>
            <a:ln w="9525">
              <a:solidFill>
                <a:schemeClr val="tx1"/>
              </a:solidFill>
              <a:round/>
              <a:headEnd/>
              <a:tailEnd/>
            </a:ln>
          </p:spPr>
          <p:txBody>
            <a:bodyPr/>
            <a:lstStyle/>
            <a:p>
              <a:endParaRPr lang="fr-FR"/>
            </a:p>
          </p:txBody>
        </p:sp>
        <p:sp>
          <p:nvSpPr>
            <p:cNvPr id="12301" name="Line 10"/>
            <p:cNvSpPr>
              <a:spLocks noChangeShapeType="1"/>
            </p:cNvSpPr>
            <p:nvPr/>
          </p:nvSpPr>
          <p:spPr bwMode="auto">
            <a:xfrm flipV="1">
              <a:off x="1156" y="1338"/>
              <a:ext cx="862" cy="196"/>
            </a:xfrm>
            <a:prstGeom prst="line">
              <a:avLst/>
            </a:prstGeom>
            <a:noFill/>
            <a:ln w="9525">
              <a:solidFill>
                <a:schemeClr val="tx1"/>
              </a:solidFill>
              <a:round/>
              <a:headEnd/>
              <a:tailEnd/>
            </a:ln>
          </p:spPr>
          <p:txBody>
            <a:bodyPr/>
            <a:lstStyle/>
            <a:p>
              <a:endParaRPr lang="fr-FR"/>
            </a:p>
          </p:txBody>
        </p:sp>
        <p:sp>
          <p:nvSpPr>
            <p:cNvPr id="12302" name="Line 12"/>
            <p:cNvSpPr>
              <a:spLocks noChangeShapeType="1"/>
            </p:cNvSpPr>
            <p:nvPr/>
          </p:nvSpPr>
          <p:spPr bwMode="auto">
            <a:xfrm flipV="1">
              <a:off x="1474" y="1480"/>
              <a:ext cx="932" cy="101"/>
            </a:xfrm>
            <a:prstGeom prst="line">
              <a:avLst/>
            </a:prstGeom>
            <a:noFill/>
            <a:ln w="9525">
              <a:solidFill>
                <a:schemeClr val="tx1"/>
              </a:solidFill>
              <a:round/>
              <a:headEnd/>
              <a:tailEnd/>
            </a:ln>
          </p:spPr>
          <p:txBody>
            <a:bodyPr/>
            <a:lstStyle/>
            <a:p>
              <a:endParaRPr lang="fr-FR"/>
            </a:p>
          </p:txBody>
        </p:sp>
        <p:sp>
          <p:nvSpPr>
            <p:cNvPr id="12303" name="Oval 13"/>
            <p:cNvSpPr>
              <a:spLocks noChangeArrowheads="1"/>
            </p:cNvSpPr>
            <p:nvPr/>
          </p:nvSpPr>
          <p:spPr bwMode="auto">
            <a:xfrm>
              <a:off x="538" y="1291"/>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4" name="Oval 14"/>
            <p:cNvSpPr>
              <a:spLocks noChangeArrowheads="1"/>
            </p:cNvSpPr>
            <p:nvPr/>
          </p:nvSpPr>
          <p:spPr bwMode="auto">
            <a:xfrm>
              <a:off x="747" y="127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5" name="Oval 15"/>
            <p:cNvSpPr>
              <a:spLocks noChangeArrowheads="1"/>
            </p:cNvSpPr>
            <p:nvPr/>
          </p:nvSpPr>
          <p:spPr bwMode="auto">
            <a:xfrm>
              <a:off x="1015" y="132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6" name="Oval 16"/>
            <p:cNvSpPr>
              <a:spLocks noChangeArrowheads="1"/>
            </p:cNvSpPr>
            <p:nvPr/>
          </p:nvSpPr>
          <p:spPr bwMode="auto">
            <a:xfrm>
              <a:off x="1293" y="1386"/>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7" name="Oval 17"/>
            <p:cNvSpPr>
              <a:spLocks noChangeArrowheads="1"/>
            </p:cNvSpPr>
            <p:nvPr/>
          </p:nvSpPr>
          <p:spPr bwMode="auto">
            <a:xfrm flipV="1">
              <a:off x="1542" y="1414"/>
              <a:ext cx="50" cy="44"/>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8" name="Oval 18"/>
            <p:cNvSpPr>
              <a:spLocks noChangeArrowheads="1"/>
            </p:cNvSpPr>
            <p:nvPr/>
          </p:nvSpPr>
          <p:spPr bwMode="auto">
            <a:xfrm>
              <a:off x="1733" y="1448"/>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09" name="Oval 19"/>
            <p:cNvSpPr>
              <a:spLocks noChangeArrowheads="1"/>
            </p:cNvSpPr>
            <p:nvPr/>
          </p:nvSpPr>
          <p:spPr bwMode="auto">
            <a:xfrm>
              <a:off x="2004" y="1501"/>
              <a:ext cx="45" cy="45"/>
            </a:xfrm>
            <a:prstGeom prst="ellipse">
              <a:avLst/>
            </a:prstGeom>
            <a:solidFill>
              <a:schemeClr val="tx1"/>
            </a:solidFill>
            <a:ln w="9525">
              <a:solidFill>
                <a:schemeClr val="tx1"/>
              </a:solidFill>
              <a:round/>
              <a:headEnd/>
              <a:tailEnd/>
            </a:ln>
          </p:spPr>
          <p:txBody>
            <a:bodyPr wrap="none" anchor="ctr"/>
            <a:lstStyle/>
            <a:p>
              <a:endParaRPr lang="fr-FR"/>
            </a:p>
          </p:txBody>
        </p:sp>
        <p:grpSp>
          <p:nvGrpSpPr>
            <p:cNvPr id="12310" name="Group 25"/>
            <p:cNvGrpSpPr>
              <a:grpSpLocks/>
            </p:cNvGrpSpPr>
            <p:nvPr/>
          </p:nvGrpSpPr>
          <p:grpSpPr bwMode="auto">
            <a:xfrm>
              <a:off x="113" y="572"/>
              <a:ext cx="2359" cy="1561"/>
              <a:chOff x="113" y="572"/>
              <a:chExt cx="2359" cy="1561"/>
            </a:xfrm>
          </p:grpSpPr>
          <p:sp>
            <p:nvSpPr>
              <p:cNvPr id="12360" name="Line 4"/>
              <p:cNvSpPr>
                <a:spLocks noChangeShapeType="1"/>
              </p:cNvSpPr>
              <p:nvPr/>
            </p:nvSpPr>
            <p:spPr bwMode="auto">
              <a:xfrm>
                <a:off x="340" y="572"/>
                <a:ext cx="0" cy="1361"/>
              </a:xfrm>
              <a:prstGeom prst="line">
                <a:avLst/>
              </a:prstGeom>
              <a:noFill/>
              <a:ln w="9525">
                <a:solidFill>
                  <a:schemeClr val="tx1"/>
                </a:solidFill>
                <a:round/>
                <a:headEnd type="stealth" w="lg" len="lg"/>
                <a:tailEnd type="none" w="lg" len="lg"/>
              </a:ln>
            </p:spPr>
            <p:txBody>
              <a:bodyPr/>
              <a:lstStyle/>
              <a:p>
                <a:endParaRPr lang="fr-FR"/>
              </a:p>
            </p:txBody>
          </p:sp>
          <p:sp>
            <p:nvSpPr>
              <p:cNvPr id="12361" name="Line 5"/>
              <p:cNvSpPr>
                <a:spLocks noChangeShapeType="1"/>
              </p:cNvSpPr>
              <p:nvPr/>
            </p:nvSpPr>
            <p:spPr bwMode="auto">
              <a:xfrm>
                <a:off x="340" y="1933"/>
                <a:ext cx="2132" cy="0"/>
              </a:xfrm>
              <a:prstGeom prst="line">
                <a:avLst/>
              </a:prstGeom>
              <a:noFill/>
              <a:ln w="9525">
                <a:solidFill>
                  <a:schemeClr val="tx1"/>
                </a:solidFill>
                <a:round/>
                <a:headEnd/>
                <a:tailEnd type="stealth" w="lg" len="lg"/>
              </a:ln>
            </p:spPr>
            <p:txBody>
              <a:bodyPr/>
              <a:lstStyle/>
              <a:p>
                <a:endParaRPr lang="fr-FR"/>
              </a:p>
            </p:txBody>
          </p:sp>
          <p:sp>
            <p:nvSpPr>
              <p:cNvPr id="12362" name="Text Box 20"/>
              <p:cNvSpPr txBox="1">
                <a:spLocks noChangeArrowheads="1"/>
              </p:cNvSpPr>
              <p:nvPr/>
            </p:nvSpPr>
            <p:spPr bwMode="auto">
              <a:xfrm>
                <a:off x="340" y="1979"/>
                <a:ext cx="2132" cy="154"/>
              </a:xfrm>
              <a:prstGeom prst="rect">
                <a:avLst/>
              </a:prstGeom>
              <a:noFill/>
              <a:ln w="9525">
                <a:noFill/>
                <a:miter lim="800000"/>
                <a:headEnd/>
                <a:tailEnd/>
              </a:ln>
            </p:spPr>
            <p:txBody>
              <a:bodyPr>
                <a:spAutoFit/>
              </a:bodyPr>
              <a:lstStyle/>
              <a:p>
                <a:pPr algn="ctr">
                  <a:spcBef>
                    <a:spcPct val="50000"/>
                  </a:spcBef>
                </a:pPr>
                <a:r>
                  <a:rPr lang="fr-FR" sz="1000" b="1"/>
                  <a:t>d²h (m3/tree)</a:t>
                </a:r>
              </a:p>
            </p:txBody>
          </p:sp>
          <p:sp>
            <p:nvSpPr>
              <p:cNvPr id="12363" name="Text Box 21"/>
              <p:cNvSpPr txBox="1">
                <a:spLocks noChangeArrowheads="1"/>
              </p:cNvSpPr>
              <p:nvPr/>
            </p:nvSpPr>
            <p:spPr bwMode="auto">
              <a:xfrm rot="-5400000">
                <a:off x="-491" y="1176"/>
                <a:ext cx="1361" cy="154"/>
              </a:xfrm>
              <a:prstGeom prst="rect">
                <a:avLst/>
              </a:prstGeom>
              <a:noFill/>
              <a:ln w="9525">
                <a:noFill/>
                <a:miter lim="800000"/>
                <a:headEnd/>
                <a:tailEnd/>
              </a:ln>
            </p:spPr>
            <p:txBody>
              <a:bodyPr>
                <a:spAutoFit/>
              </a:bodyPr>
              <a:lstStyle/>
              <a:p>
                <a:pPr algn="ctr">
                  <a:spcBef>
                    <a:spcPct val="50000"/>
                  </a:spcBef>
                </a:pPr>
                <a:r>
                  <a:rPr lang="fr-FR" sz="1000" b="1"/>
                  <a:t>Biomass (kg/tree)</a:t>
                </a:r>
              </a:p>
            </p:txBody>
          </p:sp>
        </p:grpSp>
        <p:sp>
          <p:nvSpPr>
            <p:cNvPr id="12311" name="Text Box 41"/>
            <p:cNvSpPr txBox="1">
              <a:spLocks noChangeArrowheads="1"/>
            </p:cNvSpPr>
            <p:nvPr/>
          </p:nvSpPr>
          <p:spPr bwMode="auto">
            <a:xfrm>
              <a:off x="340" y="618"/>
              <a:ext cx="2177" cy="154"/>
            </a:xfrm>
            <a:prstGeom prst="rect">
              <a:avLst/>
            </a:prstGeom>
            <a:noFill/>
            <a:ln w="9525">
              <a:noFill/>
              <a:miter lim="800000"/>
              <a:headEnd/>
              <a:tailEnd/>
            </a:ln>
          </p:spPr>
          <p:txBody>
            <a:bodyPr>
              <a:spAutoFit/>
            </a:bodyPr>
            <a:lstStyle/>
            <a:p>
              <a:pPr algn="ctr">
                <a:spcBef>
                  <a:spcPct val="50000"/>
                </a:spcBef>
              </a:pPr>
              <a:r>
                <a:rPr lang="fr-FR" sz="1000" b="1"/>
                <a:t>Crown (leaves or branches)</a:t>
              </a:r>
            </a:p>
          </p:txBody>
        </p:sp>
        <p:sp>
          <p:nvSpPr>
            <p:cNvPr id="12312" name="Line 44"/>
            <p:cNvSpPr>
              <a:spLocks noChangeShapeType="1"/>
            </p:cNvSpPr>
            <p:nvPr/>
          </p:nvSpPr>
          <p:spPr bwMode="auto">
            <a:xfrm flipV="1">
              <a:off x="567" y="1888"/>
              <a:ext cx="0" cy="45"/>
            </a:xfrm>
            <a:prstGeom prst="line">
              <a:avLst/>
            </a:prstGeom>
            <a:noFill/>
            <a:ln w="9525">
              <a:solidFill>
                <a:schemeClr val="tx1"/>
              </a:solidFill>
              <a:round/>
              <a:headEnd/>
              <a:tailEnd/>
            </a:ln>
          </p:spPr>
          <p:txBody>
            <a:bodyPr/>
            <a:lstStyle/>
            <a:p>
              <a:endParaRPr lang="fr-FR"/>
            </a:p>
          </p:txBody>
        </p:sp>
        <p:sp>
          <p:nvSpPr>
            <p:cNvPr id="12313" name="Line 45"/>
            <p:cNvSpPr>
              <a:spLocks noChangeShapeType="1"/>
            </p:cNvSpPr>
            <p:nvPr/>
          </p:nvSpPr>
          <p:spPr bwMode="auto">
            <a:xfrm flipH="1" flipV="1">
              <a:off x="787" y="1888"/>
              <a:ext cx="6" cy="45"/>
            </a:xfrm>
            <a:prstGeom prst="line">
              <a:avLst/>
            </a:prstGeom>
            <a:noFill/>
            <a:ln w="9525">
              <a:solidFill>
                <a:schemeClr val="tx1"/>
              </a:solidFill>
              <a:round/>
              <a:headEnd/>
              <a:tailEnd/>
            </a:ln>
          </p:spPr>
          <p:txBody>
            <a:bodyPr/>
            <a:lstStyle/>
            <a:p>
              <a:endParaRPr lang="fr-FR"/>
            </a:p>
          </p:txBody>
        </p:sp>
        <p:sp>
          <p:nvSpPr>
            <p:cNvPr id="12314" name="Line 46"/>
            <p:cNvSpPr>
              <a:spLocks noChangeShapeType="1"/>
            </p:cNvSpPr>
            <p:nvPr/>
          </p:nvSpPr>
          <p:spPr bwMode="auto">
            <a:xfrm flipV="1">
              <a:off x="1020" y="1888"/>
              <a:ext cx="0" cy="45"/>
            </a:xfrm>
            <a:prstGeom prst="line">
              <a:avLst/>
            </a:prstGeom>
            <a:noFill/>
            <a:ln w="9525">
              <a:solidFill>
                <a:schemeClr val="tx1"/>
              </a:solidFill>
              <a:round/>
              <a:headEnd/>
              <a:tailEnd/>
            </a:ln>
          </p:spPr>
          <p:txBody>
            <a:bodyPr/>
            <a:lstStyle/>
            <a:p>
              <a:endParaRPr lang="fr-FR"/>
            </a:p>
          </p:txBody>
        </p:sp>
        <p:sp>
          <p:nvSpPr>
            <p:cNvPr id="12315" name="Line 47"/>
            <p:cNvSpPr>
              <a:spLocks noChangeShapeType="1"/>
            </p:cNvSpPr>
            <p:nvPr/>
          </p:nvSpPr>
          <p:spPr bwMode="auto">
            <a:xfrm flipV="1">
              <a:off x="1247" y="1888"/>
              <a:ext cx="0" cy="45"/>
            </a:xfrm>
            <a:prstGeom prst="line">
              <a:avLst/>
            </a:prstGeom>
            <a:noFill/>
            <a:ln w="9525">
              <a:solidFill>
                <a:schemeClr val="tx1"/>
              </a:solidFill>
              <a:round/>
              <a:headEnd/>
              <a:tailEnd/>
            </a:ln>
          </p:spPr>
          <p:txBody>
            <a:bodyPr/>
            <a:lstStyle/>
            <a:p>
              <a:endParaRPr lang="fr-FR"/>
            </a:p>
          </p:txBody>
        </p:sp>
        <p:sp>
          <p:nvSpPr>
            <p:cNvPr id="12316" name="Line 48"/>
            <p:cNvSpPr>
              <a:spLocks noChangeShapeType="1"/>
            </p:cNvSpPr>
            <p:nvPr/>
          </p:nvSpPr>
          <p:spPr bwMode="auto">
            <a:xfrm flipV="1">
              <a:off x="1474" y="1888"/>
              <a:ext cx="0" cy="45"/>
            </a:xfrm>
            <a:prstGeom prst="line">
              <a:avLst/>
            </a:prstGeom>
            <a:noFill/>
            <a:ln w="9525">
              <a:solidFill>
                <a:schemeClr val="tx1"/>
              </a:solidFill>
              <a:round/>
              <a:headEnd/>
              <a:tailEnd/>
            </a:ln>
          </p:spPr>
          <p:txBody>
            <a:bodyPr/>
            <a:lstStyle/>
            <a:p>
              <a:endParaRPr lang="fr-FR"/>
            </a:p>
          </p:txBody>
        </p:sp>
        <p:sp>
          <p:nvSpPr>
            <p:cNvPr id="12317" name="Line 49"/>
            <p:cNvSpPr>
              <a:spLocks noChangeShapeType="1"/>
            </p:cNvSpPr>
            <p:nvPr/>
          </p:nvSpPr>
          <p:spPr bwMode="auto">
            <a:xfrm flipV="1">
              <a:off x="1701" y="1888"/>
              <a:ext cx="0" cy="45"/>
            </a:xfrm>
            <a:prstGeom prst="line">
              <a:avLst/>
            </a:prstGeom>
            <a:noFill/>
            <a:ln w="9525">
              <a:solidFill>
                <a:schemeClr val="tx1"/>
              </a:solidFill>
              <a:round/>
              <a:headEnd/>
              <a:tailEnd/>
            </a:ln>
          </p:spPr>
          <p:txBody>
            <a:bodyPr/>
            <a:lstStyle/>
            <a:p>
              <a:endParaRPr lang="fr-FR"/>
            </a:p>
          </p:txBody>
        </p:sp>
        <p:sp>
          <p:nvSpPr>
            <p:cNvPr id="12318" name="Line 59"/>
            <p:cNvSpPr>
              <a:spLocks noChangeShapeType="1"/>
            </p:cNvSpPr>
            <p:nvPr/>
          </p:nvSpPr>
          <p:spPr bwMode="auto">
            <a:xfrm flipH="1">
              <a:off x="1927" y="1888"/>
              <a:ext cx="0" cy="45"/>
            </a:xfrm>
            <a:prstGeom prst="line">
              <a:avLst/>
            </a:prstGeom>
            <a:noFill/>
            <a:ln w="9525">
              <a:solidFill>
                <a:schemeClr val="tx1"/>
              </a:solidFill>
              <a:round/>
              <a:headEnd/>
              <a:tailEnd/>
            </a:ln>
          </p:spPr>
          <p:txBody>
            <a:bodyPr/>
            <a:lstStyle/>
            <a:p>
              <a:endParaRPr lang="fr-FR"/>
            </a:p>
          </p:txBody>
        </p:sp>
        <p:sp>
          <p:nvSpPr>
            <p:cNvPr id="12319" name="Freeform 80"/>
            <p:cNvSpPr>
              <a:spLocks/>
            </p:cNvSpPr>
            <p:nvPr/>
          </p:nvSpPr>
          <p:spPr bwMode="auto">
            <a:xfrm>
              <a:off x="1449" y="992"/>
              <a:ext cx="541" cy="160"/>
            </a:xfrm>
            <a:custGeom>
              <a:avLst/>
              <a:gdLst>
                <a:gd name="T0" fmla="*/ 0 w 541"/>
                <a:gd name="T1" fmla="*/ 0 h 160"/>
                <a:gd name="T2" fmla="*/ 297 w 541"/>
                <a:gd name="T3" fmla="*/ 49 h 160"/>
                <a:gd name="T4" fmla="*/ 541 w 541"/>
                <a:gd name="T5" fmla="*/ 160 h 160"/>
                <a:gd name="T6" fmla="*/ 0 60000 65536"/>
                <a:gd name="T7" fmla="*/ 0 60000 65536"/>
                <a:gd name="T8" fmla="*/ 0 60000 65536"/>
                <a:gd name="T9" fmla="*/ 0 w 541"/>
                <a:gd name="T10" fmla="*/ 0 h 160"/>
                <a:gd name="T11" fmla="*/ 541 w 541"/>
                <a:gd name="T12" fmla="*/ 160 h 160"/>
              </a:gdLst>
              <a:ahLst/>
              <a:cxnLst>
                <a:cxn ang="T6">
                  <a:pos x="T0" y="T1"/>
                </a:cxn>
                <a:cxn ang="T7">
                  <a:pos x="T2" y="T3"/>
                </a:cxn>
                <a:cxn ang="T8">
                  <a:pos x="T4" y="T5"/>
                </a:cxn>
              </a:cxnLst>
              <a:rect l="T9" t="T10" r="T11" b="T12"/>
              <a:pathLst>
                <a:path w="541" h="160">
                  <a:moveTo>
                    <a:pt x="0" y="0"/>
                  </a:moveTo>
                  <a:cubicBezTo>
                    <a:pt x="49" y="7"/>
                    <a:pt x="207" y="22"/>
                    <a:pt x="297" y="49"/>
                  </a:cubicBezTo>
                  <a:cubicBezTo>
                    <a:pt x="387" y="76"/>
                    <a:pt x="490" y="137"/>
                    <a:pt x="541" y="160"/>
                  </a:cubicBezTo>
                </a:path>
              </a:pathLst>
            </a:custGeom>
            <a:noFill/>
            <a:ln w="9525">
              <a:solidFill>
                <a:schemeClr val="tx1"/>
              </a:solidFill>
              <a:round/>
              <a:headEnd/>
              <a:tailEnd type="arrow" w="lg" len="lg"/>
            </a:ln>
          </p:spPr>
          <p:txBody>
            <a:bodyPr/>
            <a:lstStyle/>
            <a:p>
              <a:endParaRPr lang="fr-FR"/>
            </a:p>
          </p:txBody>
        </p:sp>
        <p:sp>
          <p:nvSpPr>
            <p:cNvPr id="12320" name="Text Box 81"/>
            <p:cNvSpPr txBox="1">
              <a:spLocks noChangeArrowheads="1"/>
            </p:cNvSpPr>
            <p:nvPr/>
          </p:nvSpPr>
          <p:spPr bwMode="auto">
            <a:xfrm>
              <a:off x="1655" y="890"/>
              <a:ext cx="408" cy="154"/>
            </a:xfrm>
            <a:prstGeom prst="rect">
              <a:avLst/>
            </a:prstGeom>
            <a:noFill/>
            <a:ln w="9525">
              <a:noFill/>
              <a:miter lim="800000"/>
              <a:headEnd/>
              <a:tailEnd/>
            </a:ln>
          </p:spPr>
          <p:txBody>
            <a:bodyPr>
              <a:spAutoFit/>
            </a:bodyPr>
            <a:lstStyle/>
            <a:p>
              <a:pPr>
                <a:spcBef>
                  <a:spcPct val="50000"/>
                </a:spcBef>
              </a:pPr>
              <a:r>
                <a:rPr lang="fr-FR" sz="1000"/>
                <a:t>Age</a:t>
              </a:r>
            </a:p>
          </p:txBody>
        </p:sp>
        <p:sp>
          <p:nvSpPr>
            <p:cNvPr id="12321" name="Oval 92"/>
            <p:cNvSpPr>
              <a:spLocks noChangeArrowheads="1"/>
            </p:cNvSpPr>
            <p:nvPr/>
          </p:nvSpPr>
          <p:spPr bwMode="auto">
            <a:xfrm>
              <a:off x="1236" y="1150"/>
              <a:ext cx="45" cy="45"/>
            </a:xfrm>
            <a:prstGeom prst="ellipse">
              <a:avLst/>
            </a:prstGeom>
            <a:noFill/>
            <a:ln w="9525">
              <a:solidFill>
                <a:schemeClr val="tx1"/>
              </a:solidFill>
              <a:round/>
              <a:headEnd/>
              <a:tailEnd/>
            </a:ln>
          </p:spPr>
          <p:txBody>
            <a:bodyPr wrap="none" anchor="ctr"/>
            <a:lstStyle/>
            <a:p>
              <a:endParaRPr lang="fr-FR"/>
            </a:p>
          </p:txBody>
        </p:sp>
        <p:sp>
          <p:nvSpPr>
            <p:cNvPr id="12322" name="Oval 93"/>
            <p:cNvSpPr>
              <a:spLocks noChangeArrowheads="1"/>
            </p:cNvSpPr>
            <p:nvPr/>
          </p:nvSpPr>
          <p:spPr bwMode="auto">
            <a:xfrm flipV="1">
              <a:off x="1228" y="1489"/>
              <a:ext cx="50" cy="44"/>
            </a:xfrm>
            <a:prstGeom prst="ellipse">
              <a:avLst/>
            </a:prstGeom>
            <a:noFill/>
            <a:ln w="9525">
              <a:solidFill>
                <a:schemeClr val="tx1"/>
              </a:solidFill>
              <a:round/>
              <a:headEnd/>
              <a:tailEnd/>
            </a:ln>
          </p:spPr>
          <p:txBody>
            <a:bodyPr wrap="none" anchor="ctr"/>
            <a:lstStyle/>
            <a:p>
              <a:endParaRPr lang="fr-FR"/>
            </a:p>
          </p:txBody>
        </p:sp>
        <p:grpSp>
          <p:nvGrpSpPr>
            <p:cNvPr id="12323" name="Group 26"/>
            <p:cNvGrpSpPr>
              <a:grpSpLocks/>
            </p:cNvGrpSpPr>
            <p:nvPr/>
          </p:nvGrpSpPr>
          <p:grpSpPr bwMode="auto">
            <a:xfrm>
              <a:off x="3288" y="572"/>
              <a:ext cx="2359" cy="1561"/>
              <a:chOff x="113" y="572"/>
              <a:chExt cx="2359" cy="1561"/>
            </a:xfrm>
          </p:grpSpPr>
          <p:sp>
            <p:nvSpPr>
              <p:cNvPr id="12356" name="Line 27"/>
              <p:cNvSpPr>
                <a:spLocks noChangeShapeType="1"/>
              </p:cNvSpPr>
              <p:nvPr/>
            </p:nvSpPr>
            <p:spPr bwMode="auto">
              <a:xfrm>
                <a:off x="340" y="572"/>
                <a:ext cx="0" cy="1361"/>
              </a:xfrm>
              <a:prstGeom prst="line">
                <a:avLst/>
              </a:prstGeom>
              <a:noFill/>
              <a:ln w="9525">
                <a:solidFill>
                  <a:schemeClr val="tx1"/>
                </a:solidFill>
                <a:round/>
                <a:headEnd type="stealth" w="lg" len="lg"/>
                <a:tailEnd type="none" w="lg" len="lg"/>
              </a:ln>
            </p:spPr>
            <p:txBody>
              <a:bodyPr/>
              <a:lstStyle/>
              <a:p>
                <a:endParaRPr lang="fr-FR"/>
              </a:p>
            </p:txBody>
          </p:sp>
          <p:sp>
            <p:nvSpPr>
              <p:cNvPr id="12357" name="Line 28"/>
              <p:cNvSpPr>
                <a:spLocks noChangeShapeType="1"/>
              </p:cNvSpPr>
              <p:nvPr/>
            </p:nvSpPr>
            <p:spPr bwMode="auto">
              <a:xfrm>
                <a:off x="340" y="1933"/>
                <a:ext cx="2132" cy="0"/>
              </a:xfrm>
              <a:prstGeom prst="line">
                <a:avLst/>
              </a:prstGeom>
              <a:noFill/>
              <a:ln w="9525">
                <a:solidFill>
                  <a:schemeClr val="tx1"/>
                </a:solidFill>
                <a:round/>
                <a:headEnd/>
                <a:tailEnd type="stealth" w="lg" len="lg"/>
              </a:ln>
            </p:spPr>
            <p:txBody>
              <a:bodyPr/>
              <a:lstStyle/>
              <a:p>
                <a:endParaRPr lang="fr-FR"/>
              </a:p>
            </p:txBody>
          </p:sp>
          <p:sp>
            <p:nvSpPr>
              <p:cNvPr id="12358" name="Text Box 29"/>
              <p:cNvSpPr txBox="1">
                <a:spLocks noChangeArrowheads="1"/>
              </p:cNvSpPr>
              <p:nvPr/>
            </p:nvSpPr>
            <p:spPr bwMode="auto">
              <a:xfrm>
                <a:off x="340" y="1979"/>
                <a:ext cx="2132" cy="154"/>
              </a:xfrm>
              <a:prstGeom prst="rect">
                <a:avLst/>
              </a:prstGeom>
              <a:noFill/>
              <a:ln w="9525">
                <a:noFill/>
                <a:miter lim="800000"/>
                <a:headEnd/>
                <a:tailEnd/>
              </a:ln>
            </p:spPr>
            <p:txBody>
              <a:bodyPr>
                <a:spAutoFit/>
              </a:bodyPr>
              <a:lstStyle/>
              <a:p>
                <a:pPr algn="ctr">
                  <a:spcBef>
                    <a:spcPct val="50000"/>
                  </a:spcBef>
                </a:pPr>
                <a:r>
                  <a:rPr lang="fr-FR" sz="1000" b="1"/>
                  <a:t>d²h (m3/tree)</a:t>
                </a:r>
              </a:p>
            </p:txBody>
          </p:sp>
          <p:sp>
            <p:nvSpPr>
              <p:cNvPr id="12359" name="Text Box 30"/>
              <p:cNvSpPr txBox="1">
                <a:spLocks noChangeArrowheads="1"/>
              </p:cNvSpPr>
              <p:nvPr/>
            </p:nvSpPr>
            <p:spPr bwMode="auto">
              <a:xfrm rot="-5400000">
                <a:off x="-491" y="1176"/>
                <a:ext cx="1361" cy="154"/>
              </a:xfrm>
              <a:prstGeom prst="rect">
                <a:avLst/>
              </a:prstGeom>
              <a:noFill/>
              <a:ln w="9525">
                <a:noFill/>
                <a:miter lim="800000"/>
                <a:headEnd/>
                <a:tailEnd/>
              </a:ln>
            </p:spPr>
            <p:txBody>
              <a:bodyPr>
                <a:spAutoFit/>
              </a:bodyPr>
              <a:lstStyle/>
              <a:p>
                <a:pPr algn="ctr">
                  <a:spcBef>
                    <a:spcPct val="50000"/>
                  </a:spcBef>
                </a:pPr>
                <a:r>
                  <a:rPr lang="fr-FR" sz="1000" b="1"/>
                  <a:t>Biomass (kg/tree)</a:t>
                </a:r>
              </a:p>
            </p:txBody>
          </p:sp>
        </p:grpSp>
        <p:sp>
          <p:nvSpPr>
            <p:cNvPr id="12324" name="Line 31"/>
            <p:cNvSpPr>
              <a:spLocks noChangeShapeType="1"/>
            </p:cNvSpPr>
            <p:nvPr/>
          </p:nvSpPr>
          <p:spPr bwMode="auto">
            <a:xfrm flipV="1">
              <a:off x="3606" y="1615"/>
              <a:ext cx="363" cy="271"/>
            </a:xfrm>
            <a:prstGeom prst="line">
              <a:avLst/>
            </a:prstGeom>
            <a:noFill/>
            <a:ln w="9525">
              <a:solidFill>
                <a:schemeClr val="tx1"/>
              </a:solidFill>
              <a:round/>
              <a:headEnd/>
              <a:tailEnd/>
            </a:ln>
          </p:spPr>
          <p:txBody>
            <a:bodyPr/>
            <a:lstStyle/>
            <a:p>
              <a:endParaRPr lang="fr-FR"/>
            </a:p>
          </p:txBody>
        </p:sp>
        <p:sp>
          <p:nvSpPr>
            <p:cNvPr id="12325" name="Line 32"/>
            <p:cNvSpPr>
              <a:spLocks noChangeShapeType="1"/>
            </p:cNvSpPr>
            <p:nvPr/>
          </p:nvSpPr>
          <p:spPr bwMode="auto">
            <a:xfrm flipV="1">
              <a:off x="3696" y="1343"/>
              <a:ext cx="590" cy="453"/>
            </a:xfrm>
            <a:prstGeom prst="line">
              <a:avLst/>
            </a:prstGeom>
            <a:noFill/>
            <a:ln w="9525">
              <a:solidFill>
                <a:schemeClr val="tx1"/>
              </a:solidFill>
              <a:round/>
              <a:headEnd/>
              <a:tailEnd/>
            </a:ln>
          </p:spPr>
          <p:txBody>
            <a:bodyPr/>
            <a:lstStyle/>
            <a:p>
              <a:endParaRPr lang="fr-FR"/>
            </a:p>
          </p:txBody>
        </p:sp>
        <p:sp>
          <p:nvSpPr>
            <p:cNvPr id="12326" name="Line 33"/>
            <p:cNvSpPr>
              <a:spLocks noChangeShapeType="1"/>
            </p:cNvSpPr>
            <p:nvPr/>
          </p:nvSpPr>
          <p:spPr bwMode="auto">
            <a:xfrm flipV="1">
              <a:off x="3878" y="1116"/>
              <a:ext cx="635" cy="499"/>
            </a:xfrm>
            <a:prstGeom prst="line">
              <a:avLst/>
            </a:prstGeom>
            <a:noFill/>
            <a:ln w="9525">
              <a:solidFill>
                <a:schemeClr val="tx1"/>
              </a:solidFill>
              <a:round/>
              <a:headEnd/>
              <a:tailEnd/>
            </a:ln>
          </p:spPr>
          <p:txBody>
            <a:bodyPr/>
            <a:lstStyle/>
            <a:p>
              <a:endParaRPr lang="fr-FR"/>
            </a:p>
          </p:txBody>
        </p:sp>
        <p:sp>
          <p:nvSpPr>
            <p:cNvPr id="12327" name="Line 34"/>
            <p:cNvSpPr>
              <a:spLocks noChangeShapeType="1"/>
            </p:cNvSpPr>
            <p:nvPr/>
          </p:nvSpPr>
          <p:spPr bwMode="auto">
            <a:xfrm flipV="1">
              <a:off x="4059" y="980"/>
              <a:ext cx="590" cy="458"/>
            </a:xfrm>
            <a:prstGeom prst="line">
              <a:avLst/>
            </a:prstGeom>
            <a:noFill/>
            <a:ln w="9525">
              <a:solidFill>
                <a:schemeClr val="tx1"/>
              </a:solidFill>
              <a:round/>
              <a:headEnd/>
              <a:tailEnd/>
            </a:ln>
          </p:spPr>
          <p:txBody>
            <a:bodyPr/>
            <a:lstStyle/>
            <a:p>
              <a:endParaRPr lang="fr-FR"/>
            </a:p>
          </p:txBody>
        </p:sp>
        <p:sp>
          <p:nvSpPr>
            <p:cNvPr id="12328" name="Line 35"/>
            <p:cNvSpPr>
              <a:spLocks noChangeShapeType="1"/>
            </p:cNvSpPr>
            <p:nvPr/>
          </p:nvSpPr>
          <p:spPr bwMode="auto">
            <a:xfrm flipV="1">
              <a:off x="4150" y="889"/>
              <a:ext cx="544" cy="454"/>
            </a:xfrm>
            <a:prstGeom prst="line">
              <a:avLst/>
            </a:prstGeom>
            <a:noFill/>
            <a:ln w="9525">
              <a:solidFill>
                <a:schemeClr val="tx1"/>
              </a:solidFill>
              <a:round/>
              <a:headEnd/>
              <a:tailEnd/>
            </a:ln>
          </p:spPr>
          <p:txBody>
            <a:bodyPr/>
            <a:lstStyle/>
            <a:p>
              <a:endParaRPr lang="fr-FR"/>
            </a:p>
          </p:txBody>
        </p:sp>
        <p:sp>
          <p:nvSpPr>
            <p:cNvPr id="12329" name="Line 68"/>
            <p:cNvSpPr>
              <a:spLocks noChangeShapeType="1"/>
            </p:cNvSpPr>
            <p:nvPr/>
          </p:nvSpPr>
          <p:spPr bwMode="auto">
            <a:xfrm flipV="1">
              <a:off x="3743" y="1887"/>
              <a:ext cx="0" cy="45"/>
            </a:xfrm>
            <a:prstGeom prst="line">
              <a:avLst/>
            </a:prstGeom>
            <a:noFill/>
            <a:ln w="9525">
              <a:solidFill>
                <a:schemeClr val="tx1"/>
              </a:solidFill>
              <a:round/>
              <a:headEnd/>
              <a:tailEnd/>
            </a:ln>
          </p:spPr>
          <p:txBody>
            <a:bodyPr/>
            <a:lstStyle/>
            <a:p>
              <a:endParaRPr lang="fr-FR"/>
            </a:p>
          </p:txBody>
        </p:sp>
        <p:sp>
          <p:nvSpPr>
            <p:cNvPr id="12330" name="Line 69"/>
            <p:cNvSpPr>
              <a:spLocks noChangeShapeType="1"/>
            </p:cNvSpPr>
            <p:nvPr/>
          </p:nvSpPr>
          <p:spPr bwMode="auto">
            <a:xfrm flipH="1" flipV="1">
              <a:off x="3963" y="1887"/>
              <a:ext cx="6" cy="45"/>
            </a:xfrm>
            <a:prstGeom prst="line">
              <a:avLst/>
            </a:prstGeom>
            <a:noFill/>
            <a:ln w="9525">
              <a:solidFill>
                <a:schemeClr val="tx1"/>
              </a:solidFill>
              <a:round/>
              <a:headEnd/>
              <a:tailEnd/>
            </a:ln>
          </p:spPr>
          <p:txBody>
            <a:bodyPr/>
            <a:lstStyle/>
            <a:p>
              <a:endParaRPr lang="fr-FR"/>
            </a:p>
          </p:txBody>
        </p:sp>
        <p:sp>
          <p:nvSpPr>
            <p:cNvPr id="12331" name="Line 70"/>
            <p:cNvSpPr>
              <a:spLocks noChangeShapeType="1"/>
            </p:cNvSpPr>
            <p:nvPr/>
          </p:nvSpPr>
          <p:spPr bwMode="auto">
            <a:xfrm flipV="1">
              <a:off x="4196" y="1887"/>
              <a:ext cx="0" cy="45"/>
            </a:xfrm>
            <a:prstGeom prst="line">
              <a:avLst/>
            </a:prstGeom>
            <a:noFill/>
            <a:ln w="9525">
              <a:solidFill>
                <a:schemeClr val="tx1"/>
              </a:solidFill>
              <a:round/>
              <a:headEnd/>
              <a:tailEnd/>
            </a:ln>
          </p:spPr>
          <p:txBody>
            <a:bodyPr/>
            <a:lstStyle/>
            <a:p>
              <a:endParaRPr lang="fr-FR"/>
            </a:p>
          </p:txBody>
        </p:sp>
        <p:sp>
          <p:nvSpPr>
            <p:cNvPr id="12332" name="Line 71"/>
            <p:cNvSpPr>
              <a:spLocks noChangeShapeType="1"/>
            </p:cNvSpPr>
            <p:nvPr/>
          </p:nvSpPr>
          <p:spPr bwMode="auto">
            <a:xfrm flipV="1">
              <a:off x="4423" y="1887"/>
              <a:ext cx="0" cy="45"/>
            </a:xfrm>
            <a:prstGeom prst="line">
              <a:avLst/>
            </a:prstGeom>
            <a:noFill/>
            <a:ln w="9525">
              <a:solidFill>
                <a:schemeClr val="tx1"/>
              </a:solidFill>
              <a:round/>
              <a:headEnd/>
              <a:tailEnd/>
            </a:ln>
          </p:spPr>
          <p:txBody>
            <a:bodyPr/>
            <a:lstStyle/>
            <a:p>
              <a:endParaRPr lang="fr-FR"/>
            </a:p>
          </p:txBody>
        </p:sp>
        <p:sp>
          <p:nvSpPr>
            <p:cNvPr id="12333" name="Line 72"/>
            <p:cNvSpPr>
              <a:spLocks noChangeShapeType="1"/>
            </p:cNvSpPr>
            <p:nvPr/>
          </p:nvSpPr>
          <p:spPr bwMode="auto">
            <a:xfrm flipV="1">
              <a:off x="4650" y="1887"/>
              <a:ext cx="0" cy="45"/>
            </a:xfrm>
            <a:prstGeom prst="line">
              <a:avLst/>
            </a:prstGeom>
            <a:noFill/>
            <a:ln w="9525">
              <a:solidFill>
                <a:schemeClr val="tx1"/>
              </a:solidFill>
              <a:round/>
              <a:headEnd/>
              <a:tailEnd/>
            </a:ln>
          </p:spPr>
          <p:txBody>
            <a:bodyPr/>
            <a:lstStyle/>
            <a:p>
              <a:endParaRPr lang="fr-FR"/>
            </a:p>
          </p:txBody>
        </p:sp>
        <p:sp>
          <p:nvSpPr>
            <p:cNvPr id="12334" name="Line 73"/>
            <p:cNvSpPr>
              <a:spLocks noChangeShapeType="1"/>
            </p:cNvSpPr>
            <p:nvPr/>
          </p:nvSpPr>
          <p:spPr bwMode="auto">
            <a:xfrm flipV="1">
              <a:off x="4877" y="1887"/>
              <a:ext cx="0" cy="45"/>
            </a:xfrm>
            <a:prstGeom prst="line">
              <a:avLst/>
            </a:prstGeom>
            <a:noFill/>
            <a:ln w="9525">
              <a:solidFill>
                <a:schemeClr val="tx1"/>
              </a:solidFill>
              <a:round/>
              <a:headEnd/>
              <a:tailEnd/>
            </a:ln>
          </p:spPr>
          <p:txBody>
            <a:bodyPr/>
            <a:lstStyle/>
            <a:p>
              <a:endParaRPr lang="fr-FR"/>
            </a:p>
          </p:txBody>
        </p:sp>
        <p:sp>
          <p:nvSpPr>
            <p:cNvPr id="12335" name="Line 74"/>
            <p:cNvSpPr>
              <a:spLocks noChangeShapeType="1"/>
            </p:cNvSpPr>
            <p:nvPr/>
          </p:nvSpPr>
          <p:spPr bwMode="auto">
            <a:xfrm flipH="1">
              <a:off x="5103" y="1887"/>
              <a:ext cx="0" cy="45"/>
            </a:xfrm>
            <a:prstGeom prst="line">
              <a:avLst/>
            </a:prstGeom>
            <a:noFill/>
            <a:ln w="9525">
              <a:solidFill>
                <a:schemeClr val="tx1"/>
              </a:solidFill>
              <a:round/>
              <a:headEnd/>
              <a:tailEnd/>
            </a:ln>
          </p:spPr>
          <p:txBody>
            <a:bodyPr/>
            <a:lstStyle/>
            <a:p>
              <a:endParaRPr lang="fr-FR"/>
            </a:p>
          </p:txBody>
        </p:sp>
        <p:sp>
          <p:nvSpPr>
            <p:cNvPr id="12336" name="Oval 75"/>
            <p:cNvSpPr>
              <a:spLocks noChangeArrowheads="1"/>
            </p:cNvSpPr>
            <p:nvPr/>
          </p:nvSpPr>
          <p:spPr bwMode="auto">
            <a:xfrm>
              <a:off x="4167" y="1337"/>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37" name="Oval 79"/>
            <p:cNvSpPr>
              <a:spLocks noChangeArrowheads="1"/>
            </p:cNvSpPr>
            <p:nvPr/>
          </p:nvSpPr>
          <p:spPr bwMode="auto">
            <a:xfrm>
              <a:off x="3742" y="1751"/>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38" name="Line 82"/>
            <p:cNvSpPr>
              <a:spLocks noChangeShapeType="1"/>
            </p:cNvSpPr>
            <p:nvPr/>
          </p:nvSpPr>
          <p:spPr bwMode="auto">
            <a:xfrm flipV="1">
              <a:off x="3696" y="1479"/>
              <a:ext cx="227" cy="227"/>
            </a:xfrm>
            <a:prstGeom prst="line">
              <a:avLst/>
            </a:prstGeom>
            <a:noFill/>
            <a:ln w="9525">
              <a:solidFill>
                <a:schemeClr val="tx1"/>
              </a:solidFill>
              <a:round/>
              <a:headEnd/>
              <a:tailEnd type="arrow" w="lg" len="lg"/>
            </a:ln>
          </p:spPr>
          <p:txBody>
            <a:bodyPr/>
            <a:lstStyle/>
            <a:p>
              <a:endParaRPr lang="fr-FR"/>
            </a:p>
          </p:txBody>
        </p:sp>
        <p:sp>
          <p:nvSpPr>
            <p:cNvPr id="12339" name="Text Box 83"/>
            <p:cNvSpPr txBox="1">
              <a:spLocks noChangeArrowheads="1"/>
            </p:cNvSpPr>
            <p:nvPr/>
          </p:nvSpPr>
          <p:spPr bwMode="auto">
            <a:xfrm>
              <a:off x="3606" y="1434"/>
              <a:ext cx="408" cy="154"/>
            </a:xfrm>
            <a:prstGeom prst="rect">
              <a:avLst/>
            </a:prstGeom>
            <a:noFill/>
            <a:ln w="9525">
              <a:noFill/>
              <a:miter lim="800000"/>
              <a:headEnd/>
              <a:tailEnd/>
            </a:ln>
          </p:spPr>
          <p:txBody>
            <a:bodyPr>
              <a:spAutoFit/>
            </a:bodyPr>
            <a:lstStyle/>
            <a:p>
              <a:pPr>
                <a:spcBef>
                  <a:spcPct val="50000"/>
                </a:spcBef>
              </a:pPr>
              <a:r>
                <a:rPr lang="fr-FR" sz="1000"/>
                <a:t>Age</a:t>
              </a:r>
            </a:p>
          </p:txBody>
        </p:sp>
        <p:sp>
          <p:nvSpPr>
            <p:cNvPr id="12340" name="Oval 86"/>
            <p:cNvSpPr>
              <a:spLocks noChangeArrowheads="1"/>
            </p:cNvSpPr>
            <p:nvPr/>
          </p:nvSpPr>
          <p:spPr bwMode="auto">
            <a:xfrm>
              <a:off x="4604" y="935"/>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41" name="Oval 87"/>
            <p:cNvSpPr>
              <a:spLocks noChangeArrowheads="1"/>
            </p:cNvSpPr>
            <p:nvPr/>
          </p:nvSpPr>
          <p:spPr bwMode="auto">
            <a:xfrm>
              <a:off x="4400" y="1116"/>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42" name="Oval 88"/>
            <p:cNvSpPr>
              <a:spLocks noChangeArrowheads="1"/>
            </p:cNvSpPr>
            <p:nvPr/>
          </p:nvSpPr>
          <p:spPr bwMode="auto">
            <a:xfrm>
              <a:off x="3923" y="1570"/>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43" name="Line 89"/>
            <p:cNvSpPr>
              <a:spLocks noChangeShapeType="1"/>
            </p:cNvSpPr>
            <p:nvPr/>
          </p:nvSpPr>
          <p:spPr bwMode="auto">
            <a:xfrm flipV="1">
              <a:off x="3747" y="889"/>
              <a:ext cx="952" cy="907"/>
            </a:xfrm>
            <a:prstGeom prst="line">
              <a:avLst/>
            </a:prstGeom>
            <a:noFill/>
            <a:ln w="19050">
              <a:solidFill>
                <a:schemeClr val="tx1"/>
              </a:solidFill>
              <a:prstDash val="dash"/>
              <a:round/>
              <a:headEnd/>
              <a:tailEnd/>
            </a:ln>
          </p:spPr>
          <p:txBody>
            <a:bodyPr/>
            <a:lstStyle/>
            <a:p>
              <a:endParaRPr lang="fr-FR"/>
            </a:p>
          </p:txBody>
        </p:sp>
        <p:sp>
          <p:nvSpPr>
            <p:cNvPr id="12344" name="Line 95"/>
            <p:cNvSpPr>
              <a:spLocks noChangeShapeType="1"/>
            </p:cNvSpPr>
            <p:nvPr/>
          </p:nvSpPr>
          <p:spPr bwMode="auto">
            <a:xfrm>
              <a:off x="4241" y="1116"/>
              <a:ext cx="0" cy="454"/>
            </a:xfrm>
            <a:prstGeom prst="line">
              <a:avLst/>
            </a:prstGeom>
            <a:noFill/>
            <a:ln w="19050" cap="rnd">
              <a:solidFill>
                <a:schemeClr val="tx1"/>
              </a:solidFill>
              <a:prstDash val="sysDot"/>
              <a:round/>
              <a:headEnd/>
              <a:tailEnd/>
            </a:ln>
          </p:spPr>
          <p:txBody>
            <a:bodyPr/>
            <a:lstStyle/>
            <a:p>
              <a:endParaRPr lang="fr-FR"/>
            </a:p>
          </p:txBody>
        </p:sp>
        <p:sp>
          <p:nvSpPr>
            <p:cNvPr id="12345" name="Oval 96"/>
            <p:cNvSpPr>
              <a:spLocks noChangeArrowheads="1"/>
            </p:cNvSpPr>
            <p:nvPr/>
          </p:nvSpPr>
          <p:spPr bwMode="auto">
            <a:xfrm>
              <a:off x="4223" y="1235"/>
              <a:ext cx="45" cy="45"/>
            </a:xfrm>
            <a:prstGeom prst="ellipse">
              <a:avLst/>
            </a:prstGeom>
            <a:noFill/>
            <a:ln w="9525">
              <a:solidFill>
                <a:schemeClr val="tx1"/>
              </a:solidFill>
              <a:round/>
              <a:headEnd/>
              <a:tailEnd/>
            </a:ln>
          </p:spPr>
          <p:txBody>
            <a:bodyPr wrap="none" anchor="ctr"/>
            <a:lstStyle/>
            <a:p>
              <a:endParaRPr lang="fr-FR"/>
            </a:p>
          </p:txBody>
        </p:sp>
        <p:sp>
          <p:nvSpPr>
            <p:cNvPr id="12346" name="Oval 97"/>
            <p:cNvSpPr>
              <a:spLocks noChangeArrowheads="1"/>
            </p:cNvSpPr>
            <p:nvPr/>
          </p:nvSpPr>
          <p:spPr bwMode="auto">
            <a:xfrm flipV="1">
              <a:off x="4227" y="1363"/>
              <a:ext cx="50" cy="44"/>
            </a:xfrm>
            <a:prstGeom prst="ellipse">
              <a:avLst/>
            </a:prstGeom>
            <a:noFill/>
            <a:ln w="9525">
              <a:solidFill>
                <a:schemeClr val="tx1"/>
              </a:solidFill>
              <a:round/>
              <a:headEnd/>
              <a:tailEnd/>
            </a:ln>
          </p:spPr>
          <p:txBody>
            <a:bodyPr wrap="none" anchor="ctr"/>
            <a:lstStyle/>
            <a:p>
              <a:endParaRPr lang="fr-FR"/>
            </a:p>
          </p:txBody>
        </p:sp>
        <p:grpSp>
          <p:nvGrpSpPr>
            <p:cNvPr id="12347" name="Group 110"/>
            <p:cNvGrpSpPr>
              <a:grpSpLocks/>
            </p:cNvGrpSpPr>
            <p:nvPr/>
          </p:nvGrpSpPr>
          <p:grpSpPr bwMode="auto">
            <a:xfrm>
              <a:off x="2200" y="255"/>
              <a:ext cx="1088" cy="336"/>
              <a:chOff x="2200" y="255"/>
              <a:chExt cx="1088" cy="336"/>
            </a:xfrm>
          </p:grpSpPr>
          <p:sp>
            <p:nvSpPr>
              <p:cNvPr id="12350" name="Text Box 84"/>
              <p:cNvSpPr txBox="1">
                <a:spLocks noChangeArrowheads="1"/>
              </p:cNvSpPr>
              <p:nvPr/>
            </p:nvSpPr>
            <p:spPr bwMode="auto">
              <a:xfrm>
                <a:off x="2472" y="255"/>
                <a:ext cx="816" cy="154"/>
              </a:xfrm>
              <a:prstGeom prst="rect">
                <a:avLst/>
              </a:prstGeom>
              <a:noFill/>
              <a:ln w="9525">
                <a:noFill/>
                <a:miter lim="800000"/>
                <a:headEnd/>
                <a:tailEnd/>
              </a:ln>
            </p:spPr>
            <p:txBody>
              <a:bodyPr>
                <a:spAutoFit/>
              </a:bodyPr>
              <a:lstStyle/>
              <a:p>
                <a:pPr>
                  <a:spcBef>
                    <a:spcPct val="50000"/>
                  </a:spcBef>
                </a:pPr>
                <a:r>
                  <a:rPr lang="fr-FR" sz="1000"/>
                  <a:t>Ontogenic effect</a:t>
                </a:r>
              </a:p>
            </p:txBody>
          </p:sp>
          <p:sp>
            <p:nvSpPr>
              <p:cNvPr id="12351" name="Text Box 85"/>
              <p:cNvSpPr txBox="1">
                <a:spLocks noChangeArrowheads="1"/>
              </p:cNvSpPr>
              <p:nvPr/>
            </p:nvSpPr>
            <p:spPr bwMode="auto">
              <a:xfrm>
                <a:off x="2472" y="437"/>
                <a:ext cx="816" cy="154"/>
              </a:xfrm>
              <a:prstGeom prst="rect">
                <a:avLst/>
              </a:prstGeom>
              <a:noFill/>
              <a:ln w="9525">
                <a:noFill/>
                <a:miter lim="800000"/>
                <a:headEnd/>
                <a:tailEnd/>
              </a:ln>
            </p:spPr>
            <p:txBody>
              <a:bodyPr>
                <a:spAutoFit/>
              </a:bodyPr>
              <a:lstStyle/>
              <a:p>
                <a:pPr>
                  <a:spcBef>
                    <a:spcPct val="50000"/>
                  </a:spcBef>
                </a:pPr>
                <a:r>
                  <a:rPr lang="fr-FR" sz="1000" dirty="0"/>
                  <a:t>Social </a:t>
                </a:r>
                <a:r>
                  <a:rPr lang="fr-FR" sz="1000" dirty="0" err="1"/>
                  <a:t>status</a:t>
                </a:r>
                <a:r>
                  <a:rPr lang="fr-FR" sz="1000" dirty="0"/>
                  <a:t> </a:t>
                </a:r>
                <a:r>
                  <a:rPr lang="fr-FR" sz="1000" dirty="0" err="1"/>
                  <a:t>effect</a:t>
                </a:r>
                <a:endParaRPr lang="fr-FR" sz="1000" dirty="0"/>
              </a:p>
            </p:txBody>
          </p:sp>
          <p:sp>
            <p:nvSpPr>
              <p:cNvPr id="12352" name="Line 90"/>
              <p:cNvSpPr>
                <a:spLocks noChangeShapeType="1"/>
              </p:cNvSpPr>
              <p:nvPr/>
            </p:nvSpPr>
            <p:spPr bwMode="auto">
              <a:xfrm>
                <a:off x="2200" y="346"/>
                <a:ext cx="227" cy="0"/>
              </a:xfrm>
              <a:prstGeom prst="line">
                <a:avLst/>
              </a:prstGeom>
              <a:noFill/>
              <a:ln w="19050">
                <a:solidFill>
                  <a:schemeClr val="tx1"/>
                </a:solidFill>
                <a:prstDash val="dash"/>
                <a:round/>
                <a:headEnd/>
                <a:tailEnd/>
              </a:ln>
            </p:spPr>
            <p:txBody>
              <a:bodyPr/>
              <a:lstStyle/>
              <a:p>
                <a:endParaRPr lang="fr-FR"/>
              </a:p>
            </p:txBody>
          </p:sp>
          <p:sp>
            <p:nvSpPr>
              <p:cNvPr id="12353" name="Oval 91"/>
              <p:cNvSpPr>
                <a:spLocks noChangeArrowheads="1"/>
              </p:cNvSpPr>
              <p:nvPr/>
            </p:nvSpPr>
            <p:spPr bwMode="auto">
              <a:xfrm>
                <a:off x="2290" y="318"/>
                <a:ext cx="45" cy="45"/>
              </a:xfrm>
              <a:prstGeom prst="ellipse">
                <a:avLst/>
              </a:prstGeom>
              <a:solidFill>
                <a:schemeClr val="tx1"/>
              </a:solidFill>
              <a:ln w="9525">
                <a:solidFill>
                  <a:schemeClr val="tx1"/>
                </a:solidFill>
                <a:round/>
                <a:headEnd/>
                <a:tailEnd/>
              </a:ln>
            </p:spPr>
            <p:txBody>
              <a:bodyPr wrap="none" anchor="ctr"/>
              <a:lstStyle/>
              <a:p>
                <a:endParaRPr lang="fr-FR"/>
              </a:p>
            </p:txBody>
          </p:sp>
          <p:sp>
            <p:nvSpPr>
              <p:cNvPr id="12354" name="Line 98"/>
              <p:cNvSpPr>
                <a:spLocks noChangeShapeType="1"/>
              </p:cNvSpPr>
              <p:nvPr/>
            </p:nvSpPr>
            <p:spPr bwMode="auto">
              <a:xfrm>
                <a:off x="2200" y="528"/>
                <a:ext cx="227" cy="0"/>
              </a:xfrm>
              <a:prstGeom prst="line">
                <a:avLst/>
              </a:prstGeom>
              <a:noFill/>
              <a:ln w="19050" cap="rnd">
                <a:solidFill>
                  <a:schemeClr val="tx1"/>
                </a:solidFill>
                <a:prstDash val="sysDot"/>
                <a:round/>
                <a:headEnd/>
                <a:tailEnd/>
              </a:ln>
            </p:spPr>
            <p:txBody>
              <a:bodyPr/>
              <a:lstStyle/>
              <a:p>
                <a:endParaRPr lang="fr-FR"/>
              </a:p>
            </p:txBody>
          </p:sp>
          <p:sp>
            <p:nvSpPr>
              <p:cNvPr id="12355" name="Oval 99"/>
              <p:cNvSpPr>
                <a:spLocks noChangeArrowheads="1"/>
              </p:cNvSpPr>
              <p:nvPr/>
            </p:nvSpPr>
            <p:spPr bwMode="auto">
              <a:xfrm>
                <a:off x="2293" y="504"/>
                <a:ext cx="45" cy="45"/>
              </a:xfrm>
              <a:prstGeom prst="ellipse">
                <a:avLst/>
              </a:prstGeom>
              <a:noFill/>
              <a:ln w="9525">
                <a:solidFill>
                  <a:schemeClr val="tx1"/>
                </a:solidFill>
                <a:round/>
                <a:headEnd/>
                <a:tailEnd/>
              </a:ln>
            </p:spPr>
            <p:txBody>
              <a:bodyPr wrap="none" anchor="ctr"/>
              <a:lstStyle/>
              <a:p>
                <a:endParaRPr lang="fr-FR"/>
              </a:p>
            </p:txBody>
          </p:sp>
        </p:grpSp>
        <p:sp>
          <p:nvSpPr>
            <p:cNvPr id="12348" name="Text Box 102"/>
            <p:cNvSpPr txBox="1">
              <a:spLocks noChangeArrowheads="1"/>
            </p:cNvSpPr>
            <p:nvPr/>
          </p:nvSpPr>
          <p:spPr bwMode="auto">
            <a:xfrm>
              <a:off x="340" y="618"/>
              <a:ext cx="227" cy="192"/>
            </a:xfrm>
            <a:prstGeom prst="rect">
              <a:avLst/>
            </a:prstGeom>
            <a:noFill/>
            <a:ln w="9525">
              <a:noFill/>
              <a:miter lim="800000"/>
              <a:headEnd/>
              <a:tailEnd/>
            </a:ln>
          </p:spPr>
          <p:txBody>
            <a:bodyPr>
              <a:spAutoFit/>
            </a:bodyPr>
            <a:lstStyle/>
            <a:p>
              <a:pPr>
                <a:spcBef>
                  <a:spcPct val="50000"/>
                </a:spcBef>
              </a:pPr>
              <a:r>
                <a:rPr lang="fr-FR" sz="1400" b="1"/>
                <a:t>a)</a:t>
              </a:r>
            </a:p>
          </p:txBody>
        </p:sp>
        <p:sp>
          <p:nvSpPr>
            <p:cNvPr id="12349" name="Text Box 103"/>
            <p:cNvSpPr txBox="1">
              <a:spLocks noChangeArrowheads="1"/>
            </p:cNvSpPr>
            <p:nvPr/>
          </p:nvSpPr>
          <p:spPr bwMode="auto">
            <a:xfrm>
              <a:off x="3515" y="618"/>
              <a:ext cx="227" cy="192"/>
            </a:xfrm>
            <a:prstGeom prst="rect">
              <a:avLst/>
            </a:prstGeom>
            <a:noFill/>
            <a:ln w="9525">
              <a:noFill/>
              <a:miter lim="800000"/>
              <a:headEnd/>
              <a:tailEnd/>
            </a:ln>
          </p:spPr>
          <p:txBody>
            <a:bodyPr>
              <a:spAutoFit/>
            </a:bodyPr>
            <a:lstStyle/>
            <a:p>
              <a:pPr>
                <a:spcBef>
                  <a:spcPct val="50000"/>
                </a:spcBef>
              </a:pPr>
              <a:r>
                <a:rPr lang="fr-FR" sz="1400" b="1"/>
                <a:t>b)</a:t>
              </a:r>
            </a:p>
          </p:txBody>
        </p:sp>
      </p:grpSp>
      <p:sp>
        <p:nvSpPr>
          <p:cNvPr id="12292" name="Text Box 27"/>
          <p:cNvSpPr txBox="1">
            <a:spLocks noChangeArrowheads="1"/>
          </p:cNvSpPr>
          <p:nvPr/>
        </p:nvSpPr>
        <p:spPr bwMode="auto">
          <a:xfrm>
            <a:off x="285750" y="4786313"/>
            <a:ext cx="8572500" cy="1600200"/>
          </a:xfrm>
          <a:prstGeom prst="rect">
            <a:avLst/>
          </a:prstGeom>
          <a:noFill/>
          <a:ln w="9525">
            <a:noFill/>
            <a:miter lim="800000"/>
            <a:headEnd/>
            <a:tailEnd/>
          </a:ln>
        </p:spPr>
        <p:txBody>
          <a:bodyPr>
            <a:spAutoFit/>
          </a:bodyPr>
          <a:lstStyle/>
          <a:p>
            <a:r>
              <a:rPr lang="fr-FR" sz="1400"/>
              <a:t>À partir de Saint-Andre et al. (2005) et McCarthy and Enquist (2007)</a:t>
            </a:r>
          </a:p>
          <a:p>
            <a:endParaRPr lang="fr-FR" sz="1400"/>
          </a:p>
          <a:p>
            <a:r>
              <a:rPr lang="fr-FR" sz="1400"/>
              <a:t>1- la biomasse dépend de facteurs interne (APT) et externe (OPT = conditions de croissance déterminent l’allocation aux organes)  mais l’importance relative  des deux processus dépend des essences</a:t>
            </a:r>
          </a:p>
          <a:p>
            <a:endParaRPr lang="fr-FR" sz="1400"/>
          </a:p>
          <a:p>
            <a:r>
              <a:rPr lang="fr-FR" sz="1400" b="1"/>
              <a:t>2- </a:t>
            </a:r>
            <a:r>
              <a:rPr lang="fr-FR" sz="1400"/>
              <a:t>Le schéma est probablement similaire entre deux essences de même plan ligneux (agencement des celleule de bois dans l’arbre) et de même modèle architectural (developpement de la branchaison)</a:t>
            </a:r>
            <a:endParaRPr lang="fr-FR" sz="14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5"/>
          <p:cNvSpPr>
            <a:spLocks noGrp="1"/>
          </p:cNvSpPr>
          <p:nvPr>
            <p:ph type="title"/>
          </p:nvPr>
        </p:nvSpPr>
        <p:spPr>
          <a:xfrm>
            <a:off x="468313" y="874713"/>
            <a:ext cx="7632700" cy="609600"/>
          </a:xfrm>
        </p:spPr>
        <p:txBody>
          <a:bodyPr/>
          <a:lstStyle/>
          <a:p>
            <a:r>
              <a:rPr lang="fr-FR" smtClean="0"/>
              <a:t>Cadre conceptuel: </a:t>
            </a:r>
          </a:p>
        </p:txBody>
      </p:sp>
      <p:sp>
        <p:nvSpPr>
          <p:cNvPr id="13315" name="Rectangle 82"/>
          <p:cNvSpPr>
            <a:spLocks noChangeArrowheads="1"/>
          </p:cNvSpPr>
          <p:nvPr/>
        </p:nvSpPr>
        <p:spPr bwMode="auto">
          <a:xfrm>
            <a:off x="463550" y="1412875"/>
            <a:ext cx="8501063" cy="369888"/>
          </a:xfrm>
          <a:prstGeom prst="rect">
            <a:avLst/>
          </a:prstGeom>
          <a:noFill/>
          <a:ln w="9525">
            <a:noFill/>
            <a:miter lim="800000"/>
            <a:headEnd/>
            <a:tailEnd/>
          </a:ln>
        </p:spPr>
        <p:txBody>
          <a:bodyPr>
            <a:spAutoFit/>
          </a:bodyPr>
          <a:lstStyle/>
          <a:p>
            <a:r>
              <a:rPr lang="fr-FR" sz="1800" dirty="0">
                <a:latin typeface="Arial" pitchFamily="34" charset="0"/>
              </a:rPr>
              <a:t>Tests des hypothèses sur Hêtre, Chêne et Douglas</a:t>
            </a:r>
          </a:p>
        </p:txBody>
      </p:sp>
      <p:pic>
        <p:nvPicPr>
          <p:cNvPr id="13316" name="Picture 4" descr="LocSites"/>
          <p:cNvPicPr>
            <a:picLocks noChangeAspect="1" noChangeArrowheads="1"/>
          </p:cNvPicPr>
          <p:nvPr/>
        </p:nvPicPr>
        <p:blipFill>
          <a:blip r:embed="rId3" cstate="print"/>
          <a:srcRect l="7616" t="13979" r="5789" b="11090"/>
          <a:stretch>
            <a:fillRect/>
          </a:stretch>
        </p:blipFill>
        <p:spPr bwMode="auto">
          <a:xfrm>
            <a:off x="107950" y="2327275"/>
            <a:ext cx="1747838" cy="2143125"/>
          </a:xfrm>
          <a:prstGeom prst="rect">
            <a:avLst/>
          </a:prstGeom>
          <a:noFill/>
          <a:ln w="9525">
            <a:noFill/>
            <a:miter lim="800000"/>
            <a:headEnd/>
            <a:tailEnd/>
          </a:ln>
        </p:spPr>
      </p:pic>
      <p:pic>
        <p:nvPicPr>
          <p:cNvPr id="13317" name="Picture 4"/>
          <p:cNvPicPr>
            <a:picLocks noChangeAspect="1" noChangeArrowheads="1"/>
          </p:cNvPicPr>
          <p:nvPr/>
        </p:nvPicPr>
        <p:blipFill>
          <a:blip r:embed="rId4" cstate="print"/>
          <a:srcRect/>
          <a:stretch>
            <a:fillRect/>
          </a:stretch>
        </p:blipFill>
        <p:spPr bwMode="auto">
          <a:xfrm>
            <a:off x="1435100" y="2249488"/>
            <a:ext cx="3497263" cy="2238375"/>
          </a:xfrm>
          <a:prstGeom prst="rect">
            <a:avLst/>
          </a:prstGeom>
          <a:noFill/>
          <a:ln w="9525">
            <a:noFill/>
            <a:miter lim="800000"/>
            <a:headEnd/>
            <a:tailEnd/>
          </a:ln>
        </p:spPr>
      </p:pic>
      <p:sp>
        <p:nvSpPr>
          <p:cNvPr id="13318" name="Rectangle 102"/>
          <p:cNvSpPr>
            <a:spLocks noChangeArrowheads="1"/>
          </p:cNvSpPr>
          <p:nvPr/>
        </p:nvSpPr>
        <p:spPr bwMode="auto">
          <a:xfrm>
            <a:off x="0" y="1844675"/>
            <a:ext cx="5508625" cy="338138"/>
          </a:xfrm>
          <a:prstGeom prst="rect">
            <a:avLst/>
          </a:prstGeom>
          <a:noFill/>
          <a:ln w="9525">
            <a:noFill/>
            <a:miter lim="800000"/>
            <a:headEnd/>
            <a:tailEnd/>
          </a:ln>
        </p:spPr>
        <p:txBody>
          <a:bodyPr>
            <a:spAutoFit/>
          </a:bodyPr>
          <a:lstStyle/>
          <a:p>
            <a:r>
              <a:rPr lang="fr-FR" sz="1600">
                <a:latin typeface="Arial" pitchFamily="34" charset="0"/>
              </a:rPr>
              <a:t>Fagus Silvatica (367 arbres), rassemblées, traitées</a:t>
            </a:r>
          </a:p>
        </p:txBody>
      </p:sp>
      <p:sp>
        <p:nvSpPr>
          <p:cNvPr id="13319" name="Rectangle 103"/>
          <p:cNvSpPr>
            <a:spLocks noChangeArrowheads="1"/>
          </p:cNvSpPr>
          <p:nvPr/>
        </p:nvSpPr>
        <p:spPr bwMode="auto">
          <a:xfrm>
            <a:off x="323850" y="4632325"/>
            <a:ext cx="5472113" cy="584200"/>
          </a:xfrm>
          <a:prstGeom prst="rect">
            <a:avLst/>
          </a:prstGeom>
          <a:noFill/>
          <a:ln w="9525">
            <a:noFill/>
            <a:miter lim="800000"/>
            <a:headEnd/>
            <a:tailEnd/>
          </a:ln>
        </p:spPr>
        <p:txBody>
          <a:bodyPr>
            <a:spAutoFit/>
          </a:bodyPr>
          <a:lstStyle/>
          <a:p>
            <a:r>
              <a:rPr lang="fr-FR" sz="1600" dirty="0">
                <a:latin typeface="Arial" pitchFamily="34" charset="0"/>
              </a:rPr>
              <a:t>Quercus </a:t>
            </a:r>
            <a:r>
              <a:rPr lang="fr-FR" sz="1600" dirty="0" err="1">
                <a:latin typeface="Arial" pitchFamily="34" charset="0"/>
              </a:rPr>
              <a:t>Robur</a:t>
            </a:r>
            <a:r>
              <a:rPr lang="fr-FR" sz="1600" dirty="0">
                <a:latin typeface="Arial" pitchFamily="34" charset="0"/>
              </a:rPr>
              <a:t> et Quercus </a:t>
            </a:r>
            <a:r>
              <a:rPr lang="fr-FR" sz="1600" dirty="0" err="1">
                <a:latin typeface="Arial" pitchFamily="34" charset="0"/>
              </a:rPr>
              <a:t>Petraea</a:t>
            </a:r>
            <a:r>
              <a:rPr lang="fr-FR" sz="1600" dirty="0">
                <a:latin typeface="Arial" pitchFamily="34" charset="0"/>
              </a:rPr>
              <a:t> (400 arbres), </a:t>
            </a:r>
            <a:r>
              <a:rPr lang="fr-FR" sz="1600" dirty="0" smtClean="0">
                <a:latin typeface="Arial" pitchFamily="34" charset="0"/>
              </a:rPr>
              <a:t>rassemblés et traités</a:t>
            </a:r>
            <a:endParaRPr lang="fr-FR" sz="1600" dirty="0">
              <a:latin typeface="Arial" pitchFamily="34" charset="0"/>
            </a:endParaRPr>
          </a:p>
        </p:txBody>
      </p:sp>
      <p:sp>
        <p:nvSpPr>
          <p:cNvPr id="13320" name="Rectangle 104"/>
          <p:cNvSpPr>
            <a:spLocks noChangeArrowheads="1"/>
          </p:cNvSpPr>
          <p:nvPr/>
        </p:nvSpPr>
        <p:spPr bwMode="auto">
          <a:xfrm>
            <a:off x="5508625" y="2319338"/>
            <a:ext cx="3671888" cy="584200"/>
          </a:xfrm>
          <a:prstGeom prst="rect">
            <a:avLst/>
          </a:prstGeom>
          <a:noFill/>
          <a:ln w="9525">
            <a:noFill/>
            <a:miter lim="800000"/>
            <a:headEnd/>
            <a:tailEnd/>
          </a:ln>
        </p:spPr>
        <p:txBody>
          <a:bodyPr>
            <a:spAutoFit/>
          </a:bodyPr>
          <a:lstStyle/>
          <a:p>
            <a:r>
              <a:rPr lang="fr-FR" sz="1600" dirty="0" err="1">
                <a:latin typeface="Arial" pitchFamily="34" charset="0"/>
              </a:rPr>
              <a:t>Pseudotsuga</a:t>
            </a:r>
            <a:r>
              <a:rPr lang="fr-FR" sz="1600" dirty="0">
                <a:latin typeface="Arial" pitchFamily="34" charset="0"/>
              </a:rPr>
              <a:t> </a:t>
            </a:r>
            <a:r>
              <a:rPr lang="fr-FR" sz="1600" dirty="0" err="1">
                <a:latin typeface="Arial" pitchFamily="34" charset="0"/>
              </a:rPr>
              <a:t>Menziessi</a:t>
            </a:r>
            <a:r>
              <a:rPr lang="fr-FR" sz="1600" dirty="0">
                <a:latin typeface="Arial" pitchFamily="34" charset="0"/>
              </a:rPr>
              <a:t> (env. 150 arbres</a:t>
            </a:r>
            <a:r>
              <a:rPr lang="fr-FR" sz="1600" dirty="0" smtClean="0">
                <a:latin typeface="Arial" pitchFamily="34" charset="0"/>
              </a:rPr>
              <a:t>)</a:t>
            </a:r>
            <a:endParaRPr lang="fr-FR" sz="1600" dirty="0">
              <a:latin typeface="Arial" pitchFamily="34" charset="0"/>
            </a:endParaRPr>
          </a:p>
        </p:txBody>
      </p:sp>
      <p:graphicFrame>
        <p:nvGraphicFramePr>
          <p:cNvPr id="106" name="Tableau 105"/>
          <p:cNvGraphicFramePr>
            <a:graphicFrameLocks noGrp="1"/>
          </p:cNvGraphicFramePr>
          <p:nvPr/>
        </p:nvGraphicFramePr>
        <p:xfrm>
          <a:off x="1692275" y="5256213"/>
          <a:ext cx="4464498" cy="1341120"/>
        </p:xfrm>
        <a:graphic>
          <a:graphicData uri="http://schemas.openxmlformats.org/drawingml/2006/table">
            <a:tbl>
              <a:tblPr/>
              <a:tblGrid>
                <a:gridCol w="744083"/>
                <a:gridCol w="744083"/>
                <a:gridCol w="744083"/>
                <a:gridCol w="744083"/>
                <a:gridCol w="744083"/>
                <a:gridCol w="744083"/>
              </a:tblGrid>
              <a:tr h="234027">
                <a:tc rowSpan="2">
                  <a:txBody>
                    <a:bodyPr/>
                    <a:lstStyle/>
                    <a:p>
                      <a:pPr algn="ctr">
                        <a:spcAft>
                          <a:spcPts val="0"/>
                        </a:spcAft>
                      </a:pP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Delevoy</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gridSpan="2">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Découpe7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Découpe0</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34027">
                <a:tc vMerge="1">
                  <a:txBody>
                    <a:bodyPr/>
                    <a:lstStyle/>
                    <a:p>
                      <a:endParaRPr lang="fr-BE"/>
                    </a:p>
                  </a:txBody>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Tissus</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Tissus</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Global</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7">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UCL</a:t>
                      </a: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37</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BE" sz="110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7">
                <a:tc>
                  <a:txBody>
                    <a:bodyPr/>
                    <a:lstStyle/>
                    <a:p>
                      <a:pPr algn="ctr">
                        <a:spcAft>
                          <a:spcPts val="0"/>
                        </a:spcAft>
                      </a:pPr>
                      <a:endParaRPr lang="fr-BE" sz="1100" b="1" dirty="0" smtClean="0">
                        <a:latin typeface="Corbel"/>
                        <a:ea typeface="Times New Roman"/>
                        <a:cs typeface="Times New Roman"/>
                      </a:endParaRPr>
                    </a:p>
                    <a:p>
                      <a:pPr algn="ctr">
                        <a:spcAft>
                          <a:spcPts val="0"/>
                        </a:spcAft>
                      </a:pPr>
                      <a:r>
                        <a:rPr lang="fr-BE" sz="1100" b="1" dirty="0" smtClean="0">
                          <a:latin typeface="Corbel"/>
                          <a:ea typeface="Times New Roman"/>
                          <a:cs typeface="Times New Roman"/>
                        </a:rPr>
                        <a:t>INRA</a:t>
                      </a:r>
                      <a:endParaRPr lang="fr-BE" sz="1100" dirty="0">
                        <a:latin typeface="Corbe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216</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200</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295</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259</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BE" sz="1100" dirty="0" smtClean="0">
                        <a:latin typeface="Corbel"/>
                        <a:ea typeface="Times New Roman"/>
                        <a:cs typeface="Times New Roman"/>
                      </a:endParaRPr>
                    </a:p>
                    <a:p>
                      <a:pPr algn="ctr">
                        <a:spcAft>
                          <a:spcPts val="0"/>
                        </a:spcAft>
                      </a:pPr>
                      <a:r>
                        <a:rPr lang="fr-BE" sz="1100" dirty="0" smtClean="0">
                          <a:latin typeface="Corbel"/>
                          <a:ea typeface="Times New Roman"/>
                          <a:cs typeface="Times New Roman"/>
                        </a:rPr>
                        <a:t>363</a:t>
                      </a:r>
                      <a:endParaRPr lang="fr-BE" sz="1100" dirty="0">
                        <a:latin typeface="Corbe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108" name="Tableau 107"/>
          <p:cNvGraphicFramePr>
            <a:graphicFrameLocks noGrp="1"/>
          </p:cNvGraphicFramePr>
          <p:nvPr/>
        </p:nvGraphicFramePr>
        <p:xfrm>
          <a:off x="5435600" y="3068638"/>
          <a:ext cx="3162547" cy="737990"/>
        </p:xfrm>
        <a:graphic>
          <a:graphicData uri="http://schemas.openxmlformats.org/drawingml/2006/table">
            <a:tbl>
              <a:tblPr/>
              <a:tblGrid>
                <a:gridCol w="1212830"/>
                <a:gridCol w="1030906"/>
                <a:gridCol w="918811"/>
              </a:tblGrid>
              <a:tr h="368995">
                <a:tc>
                  <a:txBody>
                    <a:bodyPr/>
                    <a:lstStyle/>
                    <a:p>
                      <a:pPr algn="l" fontAlgn="ctr"/>
                      <a:r>
                        <a:rPr lang="fr-FR" sz="1000" b="1" i="0" u="none" strike="noStrike">
                          <a:latin typeface="Times New Roman"/>
                        </a:rPr>
                        <a:t>Résineux</a:t>
                      </a:r>
                    </a:p>
                  </a:txBody>
                  <a:tcPr marL="9525" marR="9525" marT="9525" marB="0" anchor="ctr">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fr-FR" sz="1000" b="0" i="0" u="none" strike="noStrike">
                          <a:latin typeface="Times New Roman"/>
                        </a:rPr>
                        <a:t>INRA</a:t>
                      </a:r>
                    </a:p>
                  </a:txBody>
                  <a:tcPr marL="95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c>
                  <a:txBody>
                    <a:bodyPr/>
                    <a:lstStyle/>
                    <a:p>
                      <a:pPr algn="ctr" fontAlgn="ctr"/>
                      <a:r>
                        <a:rPr lang="fr-FR" sz="1000" b="0" i="0" u="none" strike="noStrike">
                          <a:latin typeface="Times New Roman"/>
                        </a:rPr>
                        <a:t>FCBA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C0C0"/>
                    </a:solidFill>
                  </a:tcPr>
                </a:tc>
              </a:tr>
              <a:tr h="368995">
                <a:tc>
                  <a:txBody>
                    <a:bodyPr/>
                    <a:lstStyle/>
                    <a:p>
                      <a:pPr algn="l" fontAlgn="ctr"/>
                      <a:r>
                        <a:rPr lang="fr-FR" sz="1000" b="0" i="0" u="none" strike="noStrike">
                          <a:latin typeface="Times New Roman"/>
                        </a:rPr>
                        <a:t>Douglas</a:t>
                      </a:r>
                    </a:p>
                  </a:txBody>
                  <a:tcPr marL="9525" marR="9525" marT="9525" marB="0" anchor="ctr">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a:latin typeface="Times New Roman"/>
                        </a:rPr>
                        <a:t>125 arbres</a:t>
                      </a:r>
                    </a:p>
                  </a:txBody>
                  <a:tcPr marL="95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dirty="0">
                          <a:latin typeface="Times New Roman"/>
                        </a:rPr>
                        <a:t>36 arbres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deleppt_Emerge_ONF">
  <a:themeElements>
    <a:clrScheme name="Modeleppt_Emerge_ON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eleppt_Emerge_ON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eppt_Emerge_ON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ppt_Emerge_ON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ppt_Emerge_ON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ppt_Emerge_ON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ppt_Emerge_ON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ppt_Emerge_ON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ppt_Emerge_ON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Modeleppt_Emerge_ONF</Template>
  <TotalTime>2437</TotalTime>
  <Words>3025</Words>
  <Application>Microsoft Office PowerPoint</Application>
  <PresentationFormat>Affichage à l'écran (4:3)</PresentationFormat>
  <Paragraphs>386</Paragraphs>
  <Slides>45</Slides>
  <Notes>42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Modeleppt_Emerge_ONF</vt:lpstr>
      <vt:lpstr>Image</vt:lpstr>
      <vt:lpstr>Modèles génériques  de Biomasse / Minéralomasse        </vt:lpstr>
      <vt:lpstr>Contexte: Comment peut-on mesurer la biomasse des arbres sur pied ?</vt:lpstr>
      <vt:lpstr>Contexte: problème d’autant plus compliqué que  les peuplements forestiers ne sont pas que mono-spécifiques…. </vt:lpstr>
      <vt:lpstr>Contexte: La littérature sur les équations de biomasse balance entre deux pôles opposés:…. </vt:lpstr>
      <vt:lpstr>Contexte: La littérature sur les équations de biomasse balance entre deux pôles opposés:…. </vt:lpstr>
      <vt:lpstr>Objectifs: </vt:lpstr>
      <vt:lpstr>Cadre conceptuel: </vt:lpstr>
      <vt:lpstr>Cadre conceptuel: </vt:lpstr>
      <vt:lpstr>Cadre conceptuel: </vt:lpstr>
      <vt:lpstr>Résultats pour le Hêtre, Biomasse </vt:lpstr>
      <vt:lpstr>Résultats pour le Hêtre, Biomasse </vt:lpstr>
      <vt:lpstr>Résultats pour le Hêtre, Biomasse </vt:lpstr>
      <vt:lpstr>Résultats pour le Hêtre, Biomasse </vt:lpstr>
      <vt:lpstr>Résultats pour le Hêtre, Biomasse </vt:lpstr>
      <vt:lpstr>Résultats pour le Hêtre, Minéralomasse </vt:lpstr>
      <vt:lpstr>Résultats pour le Hêtre, Effet sol ? </vt:lpstr>
      <vt:lpstr>Résultats pour le Hêtre, Effet sol ? </vt:lpstr>
      <vt:lpstr>Résultats pour le Hêtre, Effet sol ? </vt:lpstr>
      <vt:lpstr>Résultats pour le Hêtre, Effet sol ? </vt:lpstr>
      <vt:lpstr>Résultats pour le Hêtre, Effet sol ? </vt:lpstr>
      <vt:lpstr>Résultats pour le Hêtre, Effet sol ? </vt:lpstr>
      <vt:lpstr>Résultats pour le Hêtre, Effet sol ? </vt:lpstr>
      <vt:lpstr>Résultats pour le Hêtre, similitudes – dissimilitudes avec les autres essences?</vt:lpstr>
      <vt:lpstr>Résultats pour le Hêtre, analogies avec l’eucalyptus</vt:lpstr>
      <vt:lpstr>Résultats pour le Hêtre, analogies avec le Chêne (ZIP) ?</vt:lpstr>
      <vt:lpstr>Résultats pour le Hêtre, analogies avec le Douglas?</vt:lpstr>
      <vt:lpstr>Résultats pour le Hêtre, Conclusion</vt:lpstr>
      <vt:lpstr>Résultats pour le Hêtre, Conclusion</vt:lpstr>
      <vt:lpstr>Atelier Modelisation  L. Saint-André, T. Senga, M. Jonard (UCL), P. Vallet, C. Meredieu (Biogeco), L. Augusto ( TCEM), A. Bouvet</vt:lpstr>
      <vt:lpstr>Atelier Modélisation, tronc </vt:lpstr>
      <vt:lpstr>Atelier Modélisation, branches</vt:lpstr>
      <vt:lpstr>Atelier Modélisation, limites actuelles de l’exercice</vt:lpstr>
      <vt:lpstr>Atelier Modélisation, bilan</vt:lpstr>
      <vt:lpstr>Variations intra-arbres (densité, concentration en minéraux) Travail sur le Chêne</vt:lpstr>
      <vt:lpstr>Variation de la proportion d’aubier-bois de cœur chez le chêne.        </vt:lpstr>
      <vt:lpstr> Modélisation de la proportion d’aubier-bois de cœur       Quercus petraea et Quercus robur</vt:lpstr>
      <vt:lpstr> Modélisation de la proportion d’aubier-bois de cœur       Quercus petraea et Quercus robur</vt:lpstr>
      <vt:lpstr>Variation de la densité (intra-arbre) chez le chêne.        </vt:lpstr>
      <vt:lpstr>Présentation PowerPoint</vt:lpstr>
      <vt:lpstr>Présentation PowerPoint</vt:lpstr>
      <vt:lpstr>Et au-delà ?  Notamment pour les essences orphelines? Utilisation des catalogues d’équations, leçon du hêtre</vt:lpstr>
      <vt:lpstr>Et au-delà ?  Utilisation des catalogues d’équations, ex Afrique</vt:lpstr>
      <vt:lpstr>Et au-delà ?  Utilisation des catalogues d’équations, ex Afrique</vt:lpstr>
      <vt:lpstr>Et au-delà ?  Utilisation des catalogues d’équations, EMERGE</vt:lpstr>
      <vt:lpstr>Et au-delà ?  Utilisation des catalogues d’équations, EMERGE</vt:lpstr>
    </vt:vector>
  </TitlesOfParts>
  <Company>CIRAD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GENET</dc:creator>
  <cp:lastModifiedBy>LSA</cp:lastModifiedBy>
  <cp:revision>59</cp:revision>
  <dcterms:created xsi:type="dcterms:W3CDTF">2011-04-08T08:56:16Z</dcterms:created>
  <dcterms:modified xsi:type="dcterms:W3CDTF">2013-09-18T19:56:49Z</dcterms:modified>
</cp:coreProperties>
</file>