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handoutMasterIdLst>
    <p:handoutMasterId r:id="rId16"/>
  </p:handoutMasterIdLst>
  <p:sldIdLst>
    <p:sldId id="269" r:id="rId3"/>
    <p:sldId id="257" r:id="rId4"/>
    <p:sldId id="265" r:id="rId5"/>
    <p:sldId id="258" r:id="rId6"/>
    <p:sldId id="261" r:id="rId7"/>
    <p:sldId id="266" r:id="rId8"/>
    <p:sldId id="262" r:id="rId9"/>
    <p:sldId id="267" r:id="rId10"/>
    <p:sldId id="271" r:id="rId11"/>
    <p:sldId id="272" r:id="rId12"/>
    <p:sldId id="268" r:id="rId13"/>
    <p:sldId id="270" r:id="rId1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>
      <p:cViewPr varScale="1">
        <p:scale>
          <a:sx n="70" d="100"/>
          <a:sy n="70" d="100"/>
        </p:scale>
        <p:origin x="118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0" d="100"/>
          <a:sy n="70" d="100"/>
        </p:scale>
        <p:origin x="-329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AAEA0A-19A6-4EA3-BFC0-3FE71A0F52E7}" type="datetimeFigureOut">
              <a:rPr lang="fr-FR" smtClean="0"/>
              <a:t>15/07/2015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DAF77-1F52-43E7-8395-EED2918FDFD5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89285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DC0810-958A-469F-B628-CDA2714C3208}" type="datetimeFigureOut">
              <a:rPr lang="fr-FR" smtClean="0"/>
              <a:t>15/07/2015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1E687F-6900-4FA7-924F-F55A55BE86B0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5436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E687F-6900-4FA7-924F-F55A55BE86B0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5147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FDC4C-6AD0-48AB-AAF3-636519A1A8A7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07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3923F-DA76-4F5A-887E-925093D78802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30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40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1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A15E59-C9BC-43B5-A3A5-8540F934C4B3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03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22" name="Sous-titr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AC179-704D-452F-8169-03678C81389F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230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D6629-2726-40C0-B00E-254371BFC50F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733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1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0BCDA-CC29-4844-A0D7-661A8E0DA8C6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077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20C7EA-1B91-4F26-9940-BD4462B9786C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951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C2FAA-CC21-4F53-9273-5DEE8C8FEA65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467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91C0F-2A94-4682-A050-5D28109A7569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9876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4D2C-9322-4EBB-B609-FCEF1195E54C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468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D1F74-4208-4FD5-89BC-40A8E0F1B6F8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964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dirty="0" smtClean="0"/>
              <a:t>Cliquez pour modifier les styles du texte du masque</a:t>
            </a:r>
          </a:p>
          <a:p>
            <a:pPr lvl="1" eaLnBrk="1" latinLnBrk="0" hangingPunct="1"/>
            <a:r>
              <a:rPr lang="fr-FR" dirty="0" smtClean="0"/>
              <a:t>Deuxième niveau</a:t>
            </a:r>
          </a:p>
          <a:p>
            <a:pPr lvl="2" eaLnBrk="1" latinLnBrk="0" hangingPunct="1"/>
            <a:r>
              <a:rPr lang="fr-FR" dirty="0" smtClean="0"/>
              <a:t>Troisième niveau</a:t>
            </a:r>
          </a:p>
          <a:p>
            <a:pPr lvl="3" eaLnBrk="1" latinLnBrk="0" hangingPunct="1"/>
            <a:r>
              <a:rPr lang="fr-FR" dirty="0" smtClean="0"/>
              <a:t>Quatrième niveau</a:t>
            </a:r>
          </a:p>
          <a:p>
            <a:pPr lvl="4" eaLnBrk="1" latinLnBrk="0" hangingPunct="1"/>
            <a:r>
              <a:rPr lang="fr-FR" dirty="0" smtClean="0"/>
              <a:t>Cinquième niveau</a:t>
            </a:r>
            <a:endParaRPr kumimoji="0" lang="en-US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CCADA-053E-4BA8-B6E5-DAF8BB09275A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310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517A6-8CA4-44A4-8877-9B83BFB061BD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 defTabSz="45720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38200" y="1143004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Processus 8"/>
          <p:cNvSpPr/>
          <p:nvPr/>
        </p:nvSpPr>
        <p:spPr>
          <a:xfrm rot="19468671">
            <a:off x="396725" y="954342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653916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E29B8-0C0E-4459-BA7A-3EE3BF04A2C9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080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58000" y="274640"/>
            <a:ext cx="1828800" cy="5851525"/>
          </a:xfrm>
        </p:spPr>
        <p:txBody>
          <a:bodyPr vert="eaVert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143000" y="274641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F455E-653E-4AF1-818B-DD208A1EB789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735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1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76D8E-F5ED-41D4-9724-D7BC44D2E447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196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EF002-2544-44ED-8AB8-32C03826BE47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61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F8EDE-79FB-4FBD-8B26-2D83AF0487EE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715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43554-A586-41B3-9432-AD2263598B06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8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B326F-3158-4621-9D8A-120D40E324BF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213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1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ABFD96-19DE-4E42-8392-009BAF2B5E48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900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DDFC-A6EB-4B3B-B81F-9FBB6BDDE773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indent="-283464" defTabSz="457200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838200" y="1143004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</a:lstStyle>
          <a:p>
            <a:pPr marL="0" algn="l" eaLnBrk="1" latinLnBrk="0" hangingPunct="1"/>
            <a:r>
              <a:rPr kumimoji="0" lang="fr-FR" dirty="0" smtClean="0"/>
              <a:t>Cliquez sur l'icône pour ajouter une image</a:t>
            </a:r>
            <a:endParaRPr kumimoji="0" lang="en-US" dirty="0"/>
          </a:p>
        </p:txBody>
      </p:sp>
      <p:sp>
        <p:nvSpPr>
          <p:cNvPr id="9" name="Processus 8"/>
          <p:cNvSpPr/>
          <p:nvPr/>
        </p:nvSpPr>
        <p:spPr>
          <a:xfrm rot="19468671">
            <a:off x="396725" y="954342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Processu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173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6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8818" y="21103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Bouée 10"/>
          <p:cNvSpPr/>
          <p:nvPr/>
        </p:nvSpPr>
        <p:spPr>
          <a:xfrm rot="2315675">
            <a:off x="182882" y="1055078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pPr defTabSz="457200"/>
            <a:fld id="{87A6228E-3AC0-44B2-9C25-C0A32490F11E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pPr defTabSz="457200"/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Commission Forêt-Environnement Commune de Reichshoffen 16 octobre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pPr defTabSz="457200"/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defTabSz="457200"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3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cteurs 6"/>
          <p:cNvSpPr/>
          <p:nvPr/>
        </p:nvSpPr>
        <p:spPr>
          <a:xfrm>
            <a:off x="-815926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68818" y="21103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Bouée 10"/>
          <p:cNvSpPr/>
          <p:nvPr/>
        </p:nvSpPr>
        <p:spPr>
          <a:xfrm rot="2315675">
            <a:off x="182882" y="1055078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12874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Espace réservé du titre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fr-FR" smtClean="0"/>
              <a:t>Cliquez et modifiez le titre</a:t>
            </a:r>
            <a:endParaRPr kumimoji="0" lang="en-US"/>
          </a:p>
        </p:txBody>
      </p:sp>
      <p:sp>
        <p:nvSpPr>
          <p:cNvPr id="9" name="Espace réservé du texte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4" name="Espace réservé de la date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</a:lstStyle>
          <a:p>
            <a:pPr defTabSz="457200"/>
            <a:fld id="{6E3183F7-CFC7-41E1-AD75-3CDCCA35FFF0}" type="datetime1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defTabSz="457200"/>
              <a:t>15/07/2015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pPr defTabSz="457200"/>
            <a:r>
              <a:rPr lang="fr-FR" dirty="0" smtClean="0">
                <a:solidFill>
                  <a:srgbClr val="E7DEC9">
                    <a:shade val="50000"/>
                    <a:satMod val="200000"/>
                  </a:srgbClr>
                </a:solidFill>
              </a:rPr>
              <a:t>Ateliers REGEFOR Session doctorant 12 juin 2013</a:t>
            </a:r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</a:lstStyle>
          <a:p>
            <a:pPr defTabSz="457200"/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 defTabSz="457200"/>
              <a:t>‹N°›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4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7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331640" y="1196754"/>
            <a:ext cx="7498080" cy="792088"/>
          </a:xfrm>
        </p:spPr>
        <p:txBody>
          <a:bodyPr>
            <a:normAutofit fontScale="85000" lnSpcReduction="10000"/>
          </a:bodyPr>
          <a:lstStyle/>
          <a:p>
            <a:pPr algn="ctr">
              <a:buNone/>
            </a:pPr>
            <a:r>
              <a:rPr lang="fr-FR" sz="2500" b="1" dirty="0" smtClean="0"/>
              <a:t>Impact d’une exploitation intensive des rémanents sur la fertilité des sols forestiers et sur leur biodiversité </a:t>
            </a:r>
            <a:endParaRPr lang="fr-FR" sz="2500" b="1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-324544" y="6337126"/>
            <a:ext cx="9395392" cy="476250"/>
          </a:xfrm>
        </p:spPr>
        <p:txBody>
          <a:bodyPr/>
          <a:lstStyle/>
          <a:p>
            <a:pPr algn="ctr"/>
            <a:r>
              <a:rPr lang="fr-FR" sz="2400" dirty="0" smtClean="0">
                <a:solidFill>
                  <a:srgbClr val="FFFF00"/>
                </a:solidFill>
              </a:rPr>
              <a:t>Présentation du réseau MOS (Matière Organique du Sol) à la Commission </a:t>
            </a:r>
            <a:r>
              <a:rPr lang="fr-FR" sz="2400" dirty="0" smtClean="0">
                <a:solidFill>
                  <a:srgbClr val="FFFF00"/>
                </a:solidFill>
              </a:rPr>
              <a:t>Forêt-Environnement Commune de Reichshoffen 16 octobre 2013</a:t>
            </a:r>
            <a:endParaRPr lang="fr-FR" sz="2400" b="1" i="1" dirty="0">
              <a:solidFill>
                <a:srgbClr val="FFFF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b="1" smtClean="0">
                <a:solidFill>
                  <a:srgbClr val="84AA33"/>
                </a:solidFill>
              </a:rPr>
              <a:pPr/>
              <a:t>1</a:t>
            </a:fld>
            <a:endParaRPr lang="fr-FR" b="1" dirty="0">
              <a:solidFill>
                <a:srgbClr val="84AA33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63690" y="2132856"/>
            <a:ext cx="60401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 smtClean="0">
                <a:solidFill>
                  <a:prstClr val="black"/>
                </a:solidFill>
              </a:rPr>
              <a:t>Emila</a:t>
            </a:r>
            <a:r>
              <a:rPr lang="fr-FR" sz="1600" b="1" dirty="0" smtClean="0">
                <a:solidFill>
                  <a:prstClr val="black"/>
                </a:solidFill>
              </a:rPr>
              <a:t> AKROUME</a:t>
            </a:r>
          </a:p>
          <a:p>
            <a:endParaRPr lang="fr-FR" b="1" dirty="0">
              <a:solidFill>
                <a:prstClr val="black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475657" y="2852936"/>
            <a:ext cx="72558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smtClean="0">
                <a:solidFill>
                  <a:prstClr val="black"/>
                </a:solidFill>
              </a:rPr>
              <a:t>Marc </a:t>
            </a:r>
            <a:r>
              <a:rPr lang="fr-FR" sz="1600" dirty="0" smtClean="0">
                <a:solidFill>
                  <a:prstClr val="black"/>
                </a:solidFill>
              </a:rPr>
              <a:t>Buée, Interactions Arbres Microorganismes, INRA Champenoux</a:t>
            </a:r>
          </a:p>
          <a:p>
            <a:r>
              <a:rPr lang="fr-FR" sz="1600" dirty="0" smtClean="0">
                <a:solidFill>
                  <a:prstClr val="black"/>
                </a:solidFill>
              </a:rPr>
              <a:t>Laurent Saint-André, Biogéochimie des Ecosystèmes Forestiers, INRA Champenoux </a:t>
            </a:r>
          </a:p>
          <a:p>
            <a:r>
              <a:rPr lang="fr-FR" sz="1600" dirty="0" smtClean="0">
                <a:solidFill>
                  <a:prstClr val="black"/>
                </a:solidFill>
              </a:rPr>
              <a:t>Bernd Zeller, Biogéochimie des Ecosystèmes Forestiers, INRA Champenoux </a:t>
            </a:r>
          </a:p>
          <a:p>
            <a:endParaRPr lang="fr-FR" sz="1600" dirty="0">
              <a:solidFill>
                <a:prstClr val="black"/>
              </a:solidFill>
            </a:endParaRPr>
          </a:p>
          <a:p>
            <a:r>
              <a:rPr lang="fr-FR" sz="1600" dirty="0" smtClean="0">
                <a:solidFill>
                  <a:prstClr val="black"/>
                </a:solidFill>
              </a:rPr>
              <a:t>Collaboration avec l'ONF R&amp;D</a:t>
            </a:r>
            <a:endParaRPr lang="fr-FR" sz="1600" dirty="0">
              <a:solidFill>
                <a:prstClr val="black"/>
              </a:solidFill>
            </a:endParaRPr>
          </a:p>
        </p:txBody>
      </p:sp>
      <p:pic>
        <p:nvPicPr>
          <p:cNvPr id="9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117" y="31225"/>
            <a:ext cx="230187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www-physiologie-insecte.versailles.inra.fr/images/logo_in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06" y="31225"/>
            <a:ext cx="1902421" cy="77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928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016000" y="749300"/>
            <a:ext cx="8128000" cy="5600700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endParaRPr lang="fr-FR" sz="1400" dirty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>
                <a:solidFill>
                  <a:prstClr val="black"/>
                </a:solidFill>
              </a:rPr>
              <a:t>Étude </a:t>
            </a:r>
            <a:r>
              <a:rPr lang="fr-FR" sz="1400" dirty="0">
                <a:solidFill>
                  <a:prstClr val="black"/>
                </a:solidFill>
              </a:rPr>
              <a:t>des communautés microbiennes (bactériennes et fongiques) par des outils de génomique </a:t>
            </a:r>
            <a:r>
              <a:rPr lang="fr-FR" sz="1400" dirty="0" smtClean="0">
                <a:solidFill>
                  <a:prstClr val="black"/>
                </a:solidFill>
              </a:rPr>
              <a:t>environnementale, inventaires mycologiques</a:t>
            </a:r>
          </a:p>
          <a:p>
            <a:pPr lvl="1" algn="just">
              <a:buFont typeface="Wingdings" pitchFamily="2" charset="2"/>
              <a:buChar char="Ø"/>
            </a:pPr>
            <a:endParaRPr lang="fr-FR" sz="1400" dirty="0" smtClean="0">
              <a:solidFill>
                <a:prstClr val="black"/>
              </a:solidFill>
            </a:endParaRPr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>
                <a:solidFill>
                  <a:prstClr val="black"/>
                </a:solidFill>
              </a:rPr>
              <a:t>Etude de la macrofaune (lombricidés) par un laboratoire partenaire de Rouen</a:t>
            </a:r>
            <a:endParaRPr lang="fr-FR" sz="1400" dirty="0">
              <a:solidFill>
                <a:prstClr val="black"/>
              </a:solidFill>
            </a:endParaRPr>
          </a:p>
          <a:p>
            <a:pPr lvl="1" algn="just">
              <a:buFont typeface="Wingdings" pitchFamily="2" charset="2"/>
              <a:buChar char="Ø"/>
            </a:pPr>
            <a:endParaRPr lang="fr-FR" sz="1400" dirty="0" smtClean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/>
              <a:t>Installation des traitements (raclage des litières et retrait des rémanents) à l’hiver 2013/2014 après travaux forestiers </a:t>
            </a:r>
          </a:p>
          <a:p>
            <a:pPr lvl="1" algn="just">
              <a:buFont typeface="Wingdings" pitchFamily="2" charset="2"/>
              <a:buChar char="Ø"/>
            </a:pPr>
            <a:endParaRPr lang="fr-FR" sz="1400" dirty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Par la suite, mise en place des résines cationiques pour le suivi des flux minéraux dans le sol</a:t>
            </a:r>
          </a:p>
          <a:p>
            <a:pPr lvl="1" algn="just">
              <a:buFont typeface="Wingdings" pitchFamily="2" charset="2"/>
              <a:buChar char="Ø"/>
            </a:pPr>
            <a:endParaRPr lang="fr-FR" sz="1400" dirty="0" smtClean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Pas de contrainte sylvicole particulière pour le gestionnaire, pas d’interférence avec l’aménagement</a:t>
            </a:r>
          </a:p>
          <a:p>
            <a:pPr lvl="1" algn="just">
              <a:buFont typeface="Wingdings" pitchFamily="2" charset="2"/>
              <a:buChar char="Ø"/>
            </a:pPr>
            <a:endParaRPr lang="fr-FR" sz="1400" dirty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La maintenance du réseau sur le long terme est assurée par l’INRA (unité BEF) sur le long terme (min 20 ans)</a:t>
            </a:r>
          </a:p>
          <a:p>
            <a:pPr lvl="1" algn="just">
              <a:buFont typeface="Wingdings" pitchFamily="2" charset="2"/>
              <a:buChar char="Ø"/>
            </a:pPr>
            <a:endParaRPr lang="fr-FR" sz="1400" dirty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Réglementation via convention INRA/ONF/commune</a:t>
            </a:r>
          </a:p>
          <a:p>
            <a:pPr marL="402336" lvl="1" indent="0" algn="just">
              <a:buNone/>
            </a:pPr>
            <a:endParaRPr lang="fr-FR" sz="1400" dirty="0" smtClean="0"/>
          </a:p>
          <a:p>
            <a:pPr marL="82296" indent="0" algn="just">
              <a:buNone/>
            </a:pPr>
            <a:endParaRPr lang="fr-FR" sz="1000" dirty="0" smtClean="0"/>
          </a:p>
          <a:p>
            <a:pPr algn="just">
              <a:buFont typeface="Wingdings" pitchFamily="2" charset="2"/>
              <a:buChar char="Ø"/>
            </a:pPr>
            <a:endParaRPr lang="fr-FR" sz="1400" dirty="0" smtClean="0"/>
          </a:p>
          <a:p>
            <a:pPr algn="just">
              <a:buFont typeface="Wingdings" pitchFamily="2" charset="2"/>
              <a:buChar char="Ø"/>
            </a:pPr>
            <a:endParaRPr lang="fr-FR" sz="1400" dirty="0" smtClean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77657" y="6432376"/>
            <a:ext cx="6956303" cy="3810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84AA33"/>
                </a:solidFill>
              </a:rPr>
              <a:t>Commission Forêt-Environnement Commune de Reichshoffen 16 octobre 2013</a:t>
            </a:r>
            <a:endParaRPr lang="fr-FR" i="1" dirty="0">
              <a:solidFill>
                <a:srgbClr val="84AA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84AA33"/>
                </a:solidFill>
              </a:rPr>
              <a:pPr/>
              <a:t>10</a:t>
            </a:fld>
            <a:endParaRPr lang="fr-FR" dirty="0">
              <a:solidFill>
                <a:srgbClr val="84AA33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066797" y="620688"/>
            <a:ext cx="8049495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3"/>
          <p:cNvSpPr txBox="1">
            <a:spLocks/>
          </p:cNvSpPr>
          <p:nvPr/>
        </p:nvSpPr>
        <p:spPr>
          <a:xfrm>
            <a:off x="1435608" y="-27384"/>
            <a:ext cx="7498080" cy="685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4F271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Descriptif du projet</a:t>
            </a:r>
            <a:endParaRPr lang="fr-FR" sz="4000" i="1" dirty="0">
              <a:solidFill>
                <a:srgbClr val="4F271C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516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016000" y="749300"/>
            <a:ext cx="8128000" cy="5600700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endParaRPr lang="fr-FR" sz="1400" dirty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Compléter </a:t>
            </a:r>
            <a:r>
              <a:rPr lang="fr-FR" sz="1400" dirty="0"/>
              <a:t>les connaissances sur l’impact du prélèvement des rémanents </a:t>
            </a:r>
            <a:endParaRPr lang="fr-FR" sz="1400" dirty="0" smtClean="0"/>
          </a:p>
          <a:p>
            <a:pPr lvl="1" algn="just">
              <a:buFont typeface="Wingdings" pitchFamily="2" charset="2"/>
              <a:buChar char="Ø"/>
            </a:pPr>
            <a:endParaRPr lang="fr-FR" sz="1400" dirty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Effets de sylviculture intense sur la fertilité des sols forestiers</a:t>
            </a:r>
          </a:p>
          <a:p>
            <a:pPr lvl="1" algn="just">
              <a:buFont typeface="Wingdings" pitchFamily="2" charset="2"/>
              <a:buChar char="Ø"/>
            </a:pPr>
            <a:endParaRPr lang="fr-FR" sz="1400" dirty="0" smtClean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Approfondir les connaissances en écologie des communautés microbiennes présentes, compléter les inventaires fongiques existants, etc.</a:t>
            </a:r>
          </a:p>
          <a:p>
            <a:pPr lvl="1" algn="just">
              <a:buFont typeface="Wingdings" pitchFamily="2" charset="2"/>
              <a:buChar char="Ø"/>
            </a:pPr>
            <a:endParaRPr lang="fr-FR" sz="1400" dirty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Apporter des informations sur les réponses des écosystèmes forestiers sur le long terme, expérimentations sur les mesures de fertilisations compensatoires</a:t>
            </a:r>
          </a:p>
          <a:p>
            <a:pPr lvl="1" algn="just">
              <a:buFont typeface="Wingdings" pitchFamily="2" charset="2"/>
              <a:buChar char="Ø"/>
            </a:pPr>
            <a:endParaRPr lang="fr-FR" sz="1400" dirty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Le réseau MOS est support pour divers projets de recherche sur les écosystèmes forestiers</a:t>
            </a:r>
          </a:p>
          <a:p>
            <a:pPr lvl="1" algn="just">
              <a:buFont typeface="Wingdings" pitchFamily="2" charset="2"/>
              <a:buChar char="Ø"/>
            </a:pPr>
            <a:endParaRPr lang="fr-FR" sz="1400" dirty="0"/>
          </a:p>
          <a:p>
            <a:pPr lvl="1" algn="just">
              <a:buFont typeface="Wingdings" pitchFamily="2" charset="2"/>
              <a:buChar char="Ø"/>
            </a:pPr>
            <a:endParaRPr lang="fr-FR" sz="1400" dirty="0" smtClean="0"/>
          </a:p>
          <a:p>
            <a:pPr marL="82296" indent="0" algn="just">
              <a:buNone/>
            </a:pPr>
            <a:endParaRPr lang="fr-FR" sz="1000" dirty="0" smtClean="0"/>
          </a:p>
          <a:p>
            <a:pPr algn="just">
              <a:buFont typeface="Wingdings" pitchFamily="2" charset="2"/>
              <a:buChar char="Ø"/>
            </a:pPr>
            <a:endParaRPr lang="fr-FR" sz="1400" dirty="0" smtClean="0"/>
          </a:p>
          <a:p>
            <a:pPr algn="just">
              <a:buFont typeface="Wingdings" pitchFamily="2" charset="2"/>
              <a:buChar char="Ø"/>
            </a:pPr>
            <a:endParaRPr lang="fr-FR" sz="1400" dirty="0" smtClean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77657" y="6432376"/>
            <a:ext cx="6956303" cy="3810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84AA33"/>
                </a:solidFill>
              </a:rPr>
              <a:t>Commission Forêt-Environnement Commune de Reichshoffen 16 octobre 2013</a:t>
            </a:r>
            <a:endParaRPr lang="fr-FR" i="1" dirty="0">
              <a:solidFill>
                <a:srgbClr val="84AA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84AA33"/>
                </a:solidFill>
              </a:rPr>
              <a:pPr/>
              <a:t>11</a:t>
            </a:fld>
            <a:endParaRPr lang="fr-FR" dirty="0">
              <a:solidFill>
                <a:srgbClr val="84AA33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066797" y="620688"/>
            <a:ext cx="8049495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3"/>
          <p:cNvSpPr txBox="1">
            <a:spLocks/>
          </p:cNvSpPr>
          <p:nvPr/>
        </p:nvSpPr>
        <p:spPr>
          <a:xfrm>
            <a:off x="1435608" y="-27384"/>
            <a:ext cx="7498080" cy="685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4F271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Délivrables du projet</a:t>
            </a:r>
            <a:endParaRPr lang="fr-FR" sz="4000" i="1" dirty="0">
              <a:solidFill>
                <a:srgbClr val="4F271C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591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9632" y="2636912"/>
            <a:ext cx="7498080" cy="114300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chemeClr val="tx1"/>
                </a:solidFill>
              </a:rPr>
              <a:t>Merci pour votre attention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12</a:t>
            </a:fld>
            <a:endParaRPr lang="fr-FR" dirty="0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88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35608" y="-14747"/>
            <a:ext cx="7498080" cy="737427"/>
          </a:xfrm>
        </p:spPr>
        <p:txBody>
          <a:bodyPr>
            <a:normAutofit/>
          </a:bodyPr>
          <a:lstStyle/>
          <a:p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Contexte général</a:t>
            </a:r>
            <a:endParaRPr lang="fr-F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043608" y="900519"/>
            <a:ext cx="8111613" cy="5048761"/>
          </a:xfrm>
        </p:spPr>
        <p:txBody>
          <a:bodyPr numCol="2">
            <a:normAutofit/>
          </a:bodyPr>
          <a:lstStyle/>
          <a:p>
            <a:pPr algn="just">
              <a:buNone/>
            </a:pPr>
            <a:r>
              <a:rPr lang="fr-FR" sz="1600" b="1" dirty="0" smtClean="0"/>
              <a:t>Contexte et objectifs de la thèse</a:t>
            </a:r>
          </a:p>
          <a:p>
            <a:pPr algn="just">
              <a:buFont typeface="Wingdings" pitchFamily="2" charset="2"/>
              <a:buChar char="Ø"/>
            </a:pPr>
            <a:r>
              <a:rPr lang="fr-FR" sz="1400" dirty="0" smtClean="0"/>
              <a:t>Réduction de la consommation des énergies fossiles et développement du marché des énergies renouvelables</a:t>
            </a:r>
          </a:p>
          <a:p>
            <a:pPr marL="82296" indent="0" algn="just">
              <a:buNone/>
            </a:pPr>
            <a:endParaRPr lang="fr-FR" sz="1400" dirty="0" smtClean="0"/>
          </a:p>
          <a:p>
            <a:pPr>
              <a:buFont typeface="Wingdings" pitchFamily="2" charset="2"/>
              <a:buChar char="Ø"/>
            </a:pPr>
            <a:r>
              <a:rPr lang="fr-FR" sz="1400" dirty="0" smtClean="0"/>
              <a:t>Objectif 2020:  23% d’énergies renouvelables dans la consommation énergétique totale métropolitaine  </a:t>
            </a:r>
            <a:r>
              <a:rPr lang="fr-FR" sz="1400" dirty="0" smtClean="0">
                <a:sym typeface="Wingdings" panose="05000000000000000000" pitchFamily="2" charset="2"/>
              </a:rPr>
              <a:t> </a:t>
            </a:r>
            <a:r>
              <a:rPr lang="fr-FR" sz="1400" dirty="0" smtClean="0"/>
              <a:t>  </a:t>
            </a:r>
            <a:r>
              <a:rPr lang="fr-FR" sz="1400" dirty="0" smtClean="0">
                <a:sym typeface="Wingdings" pitchFamily="2" charset="2"/>
              </a:rPr>
              <a:t>filière BIOMASSE</a:t>
            </a:r>
          </a:p>
          <a:p>
            <a:pPr marL="82296" indent="0" algn="just">
              <a:buNone/>
            </a:pPr>
            <a:endParaRPr lang="fr-FR" sz="900" dirty="0" smtClean="0">
              <a:sym typeface="Wingdings" pitchFamily="2" charset="2"/>
            </a:endParaRPr>
          </a:p>
          <a:p>
            <a:pPr algn="just">
              <a:buFont typeface="Wingdings" pitchFamily="2" charset="2"/>
              <a:buChar char="§"/>
            </a:pPr>
            <a:r>
              <a:rPr lang="fr-FR" sz="1400" dirty="0" smtClean="0"/>
              <a:t>Enjeux: Augmentation de la production de biomasse forestière</a:t>
            </a:r>
            <a:r>
              <a:rPr lang="fr-FR" sz="1600" dirty="0" smtClean="0"/>
              <a:t> </a:t>
            </a:r>
            <a:r>
              <a:rPr lang="fr-FR" sz="1200" dirty="0" smtClean="0"/>
              <a:t>bois-énergie : </a:t>
            </a:r>
            <a:r>
              <a:rPr lang="fr-FR" sz="1100" dirty="0" smtClean="0"/>
              <a:t>plus de 55% des énergies renouvelables consommées</a:t>
            </a:r>
          </a:p>
          <a:p>
            <a:pPr algn="just">
              <a:buFont typeface="Wingdings" pitchFamily="2" charset="2"/>
              <a:buChar char="§"/>
            </a:pPr>
            <a:endParaRPr lang="fr-FR" sz="1100" dirty="0" smtClean="0"/>
          </a:p>
          <a:p>
            <a:pPr algn="just">
              <a:buFont typeface="Wingdings" pitchFamily="2" charset="2"/>
              <a:buChar char="§"/>
            </a:pPr>
            <a:r>
              <a:rPr lang="fr-FR" sz="1400" dirty="0" smtClean="0"/>
              <a:t>Evolution des méthodes de gestion et de récolte</a:t>
            </a:r>
          </a:p>
          <a:p>
            <a:pPr algn="just">
              <a:buFont typeface="Wingdings" pitchFamily="2" charset="2"/>
              <a:buChar char="§"/>
            </a:pPr>
            <a:endParaRPr lang="fr-FR" sz="1400" dirty="0" smtClean="0"/>
          </a:p>
          <a:p>
            <a:pPr algn="just">
              <a:buFont typeface="Wingdings" pitchFamily="2" charset="2"/>
              <a:buChar char="§"/>
            </a:pPr>
            <a:r>
              <a:rPr lang="fr-FR" sz="1400" dirty="0" smtClean="0"/>
              <a:t>Utilisation des résidus d’exploitation forestière</a:t>
            </a:r>
            <a:r>
              <a:rPr lang="fr-FR" sz="1600" dirty="0" smtClean="0"/>
              <a:t>:  </a:t>
            </a:r>
            <a:r>
              <a:rPr lang="fr-FR" sz="1400" dirty="0" smtClean="0"/>
              <a:t>branches,  menus-bois de diamètre &lt; 7cm</a:t>
            </a:r>
            <a:endParaRPr lang="fr-FR" sz="1200" dirty="0" smtClean="0"/>
          </a:p>
          <a:p>
            <a:pPr>
              <a:buNone/>
            </a:pPr>
            <a:endParaRPr lang="fr-FR" sz="1600" dirty="0" smtClean="0"/>
          </a:p>
          <a:p>
            <a:pPr>
              <a:buNone/>
            </a:pPr>
            <a:r>
              <a:rPr lang="fr-FR" sz="1600" dirty="0" smtClean="0"/>
              <a:t>										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77657" y="6470636"/>
            <a:ext cx="6956303" cy="342740"/>
          </a:xfrm>
        </p:spPr>
        <p:txBody>
          <a:bodyPr/>
          <a:lstStyle/>
          <a:p>
            <a:pPr algn="ctr"/>
            <a:r>
              <a:rPr lang="fr-FR" dirty="0" smtClean="0">
                <a:solidFill>
                  <a:srgbClr val="84AA33"/>
                </a:solidFill>
              </a:rPr>
              <a:t>Commission Forêt-Environnement Commune de Reichshoffen 16 octobre 2013</a:t>
            </a:r>
            <a:endParaRPr lang="fr-FR" i="1" dirty="0">
              <a:solidFill>
                <a:srgbClr val="84AA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84AA33"/>
                </a:solidFill>
              </a:rPr>
              <a:pPr/>
              <a:t>2</a:t>
            </a:fld>
            <a:endParaRPr lang="fr-FR" dirty="0">
              <a:solidFill>
                <a:srgbClr val="84AA33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066797" y="692696"/>
            <a:ext cx="8049495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80728"/>
            <a:ext cx="3564396" cy="4752528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436096" y="5687670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 smtClean="0"/>
              <a:t>Parcelle 67, FC  de Reichshoffen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303482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35608" y="-14747"/>
            <a:ext cx="7498080" cy="737427"/>
          </a:xfrm>
        </p:spPr>
        <p:txBody>
          <a:bodyPr>
            <a:normAutofit/>
          </a:bodyPr>
          <a:lstStyle/>
          <a:p>
            <a:r>
              <a:rPr lang="fr-FR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Contexte général</a:t>
            </a:r>
            <a:endParaRPr lang="fr-FR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043608" y="900519"/>
            <a:ext cx="8111613" cy="530942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fr-FR" sz="1600" b="1" dirty="0" smtClean="0"/>
              <a:t>Contexte et objectifs de la thèse</a:t>
            </a:r>
          </a:p>
          <a:p>
            <a:pPr>
              <a:buNone/>
            </a:pPr>
            <a:endParaRPr lang="fr-FR" sz="1600" dirty="0" smtClean="0"/>
          </a:p>
          <a:p>
            <a:pPr>
              <a:buNone/>
            </a:pPr>
            <a:endParaRPr lang="fr-FR" sz="1600" dirty="0" smtClean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77657" y="6470636"/>
            <a:ext cx="6956303" cy="342740"/>
          </a:xfrm>
        </p:spPr>
        <p:txBody>
          <a:bodyPr/>
          <a:lstStyle/>
          <a:p>
            <a:pPr algn="ctr"/>
            <a:r>
              <a:rPr lang="fr-FR" smtClean="0">
                <a:solidFill>
                  <a:srgbClr val="84AA33"/>
                </a:solidFill>
              </a:rPr>
              <a:t>Commission Forêt-Environnement Commune de Reichshoffen 16 octobre 2013</a:t>
            </a:r>
            <a:endParaRPr lang="fr-FR" i="1" dirty="0">
              <a:solidFill>
                <a:srgbClr val="84AA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84AA33"/>
                </a:solidFill>
              </a:rPr>
              <a:pPr/>
              <a:t>3</a:t>
            </a:fld>
            <a:endParaRPr lang="fr-FR" dirty="0">
              <a:solidFill>
                <a:srgbClr val="84AA33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066797" y="692696"/>
            <a:ext cx="8049495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1063609" y="4941168"/>
            <a:ext cx="7959296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fr-FR" sz="1200" dirty="0">
                <a:solidFill>
                  <a:prstClr val="black"/>
                </a:solidFill>
              </a:rPr>
              <a:t>Etudes similaires: en milieu tropical et en forêt boréale (pays scandinaves</a:t>
            </a:r>
            <a:r>
              <a:rPr lang="fr-FR" sz="1200" dirty="0" smtClean="0">
                <a:solidFill>
                  <a:prstClr val="black"/>
                </a:solidFill>
              </a:rPr>
              <a:t>)</a:t>
            </a:r>
          </a:p>
          <a:p>
            <a:pPr defTabSz="457200"/>
            <a:endParaRPr lang="fr-FR" sz="1200" dirty="0">
              <a:solidFill>
                <a:prstClr val="black"/>
              </a:solidFill>
            </a:endParaRPr>
          </a:p>
          <a:p>
            <a:pPr defTabSz="457200">
              <a:buFont typeface="Wingdings" pitchFamily="75" charset="2"/>
              <a:buChar char="à"/>
            </a:pPr>
            <a:r>
              <a:rPr lang="fr-FR" sz="1200" dirty="0">
                <a:solidFill>
                  <a:prstClr val="black"/>
                </a:solidFill>
                <a:sym typeface="Wingdings"/>
              </a:rPr>
              <a:t>Conséquences différentes:  réponses très fortes en forêt tropicale/ peu </a:t>
            </a:r>
            <a:r>
              <a:rPr lang="fr-FR" sz="1200" dirty="0" smtClean="0">
                <a:solidFill>
                  <a:prstClr val="black"/>
                </a:solidFill>
                <a:sym typeface="Wingdings"/>
              </a:rPr>
              <a:t>d’effets en </a:t>
            </a:r>
            <a:r>
              <a:rPr lang="fr-FR" sz="1200" dirty="0">
                <a:solidFill>
                  <a:prstClr val="black"/>
                </a:solidFill>
                <a:sym typeface="Wingdings"/>
              </a:rPr>
              <a:t>forêt boréale</a:t>
            </a:r>
          </a:p>
          <a:p>
            <a:pPr defTabSz="457200"/>
            <a:endParaRPr lang="fr-FR" sz="1100" dirty="0">
              <a:solidFill>
                <a:prstClr val="black"/>
              </a:solidFill>
              <a:sym typeface="Wingdings"/>
            </a:endParaRPr>
          </a:p>
          <a:p>
            <a:pPr defTabSz="457200"/>
            <a:r>
              <a:rPr lang="fr-FR" sz="1200" dirty="0">
                <a:solidFill>
                  <a:prstClr val="black"/>
                </a:solidFill>
                <a:sym typeface="Wingdings"/>
              </a:rPr>
              <a:t> Qu’en est-il pour les forêts tempérées </a:t>
            </a:r>
            <a:r>
              <a:rPr lang="fr-FR" sz="1200" dirty="0" smtClean="0">
                <a:solidFill>
                  <a:prstClr val="black"/>
                </a:solidFill>
                <a:sym typeface="Wingdings"/>
              </a:rPr>
              <a:t>?</a:t>
            </a:r>
            <a:endParaRPr lang="fr-FR" sz="1200" dirty="0">
              <a:solidFill>
                <a:prstClr val="black"/>
              </a:solidFill>
            </a:endParaRPr>
          </a:p>
        </p:txBody>
      </p:sp>
      <p:pic>
        <p:nvPicPr>
          <p:cNvPr id="91" name="Espace réservé du contenu 92" descr="Diapositiv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555776" y="1412775"/>
            <a:ext cx="4464496" cy="31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7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03648" y="-27384"/>
            <a:ext cx="7498080" cy="728252"/>
          </a:xfrm>
        </p:spPr>
        <p:txBody>
          <a:bodyPr>
            <a:normAutofit/>
          </a:bodyPr>
          <a:lstStyle/>
          <a:p>
            <a:r>
              <a:rPr lang="fr-FR" sz="2400" i="1" dirty="0" smtClean="0">
                <a:solidFill>
                  <a:srgbClr val="4F271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Problématiques</a:t>
            </a:r>
            <a:endParaRPr lang="fr-FR" sz="4000" i="1" dirty="0">
              <a:solidFill>
                <a:srgbClr val="4F271C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066799" y="983828"/>
            <a:ext cx="7897689" cy="5397500"/>
          </a:xfrm>
        </p:spPr>
        <p:txBody>
          <a:bodyPr numCol="1">
            <a:normAutofit/>
          </a:bodyPr>
          <a:lstStyle/>
          <a:p>
            <a:pPr algn="just">
              <a:buFont typeface="Wingdings" charset="2"/>
              <a:buChar char="Ø"/>
            </a:pPr>
            <a:endParaRPr lang="fr-FR" sz="1400" dirty="0" smtClean="0"/>
          </a:p>
          <a:p>
            <a:pPr algn="just" defTabSz="1828800">
              <a:buFont typeface="Wingdings" charset="2"/>
              <a:buChar char="Ø"/>
            </a:pPr>
            <a:r>
              <a:rPr lang="fr-FR" sz="1400" dirty="0" smtClean="0"/>
              <a:t>Quels sont les effets d’un prélèvement accru des rémanents sur les flux biogéochimiques et sur la biodiversité des sols ?</a:t>
            </a:r>
          </a:p>
          <a:p>
            <a:pPr algn="just" defTabSz="1828800">
              <a:buFont typeface="Wingdings" charset="2"/>
              <a:buChar char="Ø"/>
            </a:pPr>
            <a:endParaRPr lang="fr-FR" sz="1400" dirty="0" smtClean="0"/>
          </a:p>
          <a:p>
            <a:pPr algn="just" defTabSz="1828800">
              <a:buFont typeface="Wingdings" pitchFamily="2" charset="2"/>
              <a:buChar char="Ø"/>
            </a:pPr>
            <a:r>
              <a:rPr lang="fr-FR" sz="1400" dirty="0"/>
              <a:t>Quel est le niveau de résilience des écosystèmes forestiers face à l’intensification des prélèvements de biomasse </a:t>
            </a:r>
            <a:r>
              <a:rPr lang="fr-FR" sz="1400" dirty="0" smtClean="0"/>
              <a:t>?</a:t>
            </a:r>
          </a:p>
          <a:p>
            <a:pPr algn="just" defTabSz="1828800">
              <a:buFont typeface="Wingdings" pitchFamily="2" charset="2"/>
              <a:buChar char="Ø"/>
            </a:pPr>
            <a:endParaRPr lang="fr-FR" sz="1400" dirty="0"/>
          </a:p>
          <a:p>
            <a:pPr algn="just" defTabSz="1828800">
              <a:buFont typeface="Wingdings" pitchFamily="2" charset="2"/>
              <a:buChar char="Ø"/>
            </a:pPr>
            <a:r>
              <a:rPr lang="fr-FR" sz="1400" dirty="0"/>
              <a:t> Y a-t-il un seuil de non-retour à l’équilibre des flux et / ou des seuils </a:t>
            </a:r>
            <a:r>
              <a:rPr lang="fr-FR" sz="1400" dirty="0" smtClean="0"/>
              <a:t>de richesses </a:t>
            </a:r>
            <a:r>
              <a:rPr lang="fr-FR" sz="1400" dirty="0"/>
              <a:t>microbiennes </a:t>
            </a:r>
            <a:r>
              <a:rPr lang="fr-FR" sz="1400" dirty="0" smtClean="0"/>
              <a:t>à partir desquels </a:t>
            </a:r>
            <a:r>
              <a:rPr lang="fr-FR" sz="1400" dirty="0"/>
              <a:t>la restauration de l’équilibre n’est plus possible </a:t>
            </a:r>
            <a:r>
              <a:rPr lang="fr-FR" sz="1400" dirty="0" smtClean="0"/>
              <a:t>?</a:t>
            </a:r>
          </a:p>
          <a:p>
            <a:pPr algn="just" defTabSz="1828800">
              <a:buFont typeface="Wingdings" pitchFamily="2" charset="2"/>
              <a:buChar char="Ø"/>
            </a:pPr>
            <a:endParaRPr lang="fr-FR" sz="1400" dirty="0"/>
          </a:p>
          <a:p>
            <a:pPr algn="just" defTabSz="1828800">
              <a:buFont typeface="Wingdings" pitchFamily="2" charset="2"/>
              <a:buChar char="Ø"/>
            </a:pPr>
            <a:r>
              <a:rPr lang="fr-FR" sz="1400" dirty="0" smtClean="0"/>
              <a:t> </a:t>
            </a:r>
            <a:r>
              <a:rPr lang="fr-FR" sz="1400" dirty="0"/>
              <a:t>Quelles fonctions de l’écosystème </a:t>
            </a:r>
            <a:r>
              <a:rPr lang="fr-FR" sz="1400" dirty="0" smtClean="0"/>
              <a:t>peuvent </a:t>
            </a:r>
            <a:r>
              <a:rPr lang="fr-FR" sz="1400" dirty="0"/>
              <a:t>être restaurées </a:t>
            </a:r>
            <a:r>
              <a:rPr lang="fr-FR" sz="1400" dirty="0" smtClean="0"/>
              <a:t>par amendement (apport de cendres) ?</a:t>
            </a:r>
            <a:endParaRPr lang="fr-FR" sz="1400" dirty="0"/>
          </a:p>
          <a:p>
            <a:pPr algn="just" defTabSz="1828800">
              <a:buNone/>
            </a:pPr>
            <a:endParaRPr lang="fr-FR" sz="1400" dirty="0"/>
          </a:p>
          <a:p>
            <a:pPr marL="2767013" indent="0" algn="just" defTabSz="1828800">
              <a:buNone/>
            </a:pPr>
            <a:endParaRPr lang="fr-FR" sz="1400" dirty="0" smtClean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77657" y="6337126"/>
            <a:ext cx="6956303" cy="476250"/>
          </a:xfrm>
        </p:spPr>
        <p:txBody>
          <a:bodyPr/>
          <a:lstStyle/>
          <a:p>
            <a:pPr algn="ctr"/>
            <a:r>
              <a:rPr lang="fr-FR" smtClean="0">
                <a:solidFill>
                  <a:srgbClr val="84AA33"/>
                </a:solidFill>
              </a:rPr>
              <a:t>Commission Forêt-Environnement Commune de Reichshoffen 16 octobre 2013</a:t>
            </a:r>
            <a:endParaRPr lang="fr-FR" i="1" dirty="0">
              <a:solidFill>
                <a:srgbClr val="84AA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84AA33"/>
                </a:solidFill>
              </a:rPr>
              <a:pPr/>
              <a:t>4</a:t>
            </a:fld>
            <a:endParaRPr lang="fr-FR" dirty="0">
              <a:solidFill>
                <a:srgbClr val="84AA33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066797" y="692696"/>
            <a:ext cx="8049495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2282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435608" y="-27384"/>
            <a:ext cx="7498080" cy="685800"/>
          </a:xfrm>
        </p:spPr>
        <p:txBody>
          <a:bodyPr>
            <a:normAutofit/>
          </a:bodyPr>
          <a:lstStyle/>
          <a:p>
            <a:r>
              <a:rPr lang="fr-FR" sz="2400" i="1" dirty="0" smtClean="0">
                <a:solidFill>
                  <a:srgbClr val="4F271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Descriptif du projet</a:t>
            </a:r>
            <a:endParaRPr lang="fr-FR" sz="4000" i="1" dirty="0">
              <a:solidFill>
                <a:srgbClr val="4F271C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016000" y="749300"/>
            <a:ext cx="8128000" cy="56007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fr-FR" sz="1800" b="1" dirty="0" smtClean="0"/>
              <a:t>Mise en œuvre</a:t>
            </a:r>
          </a:p>
          <a:p>
            <a:pPr algn="just">
              <a:buNone/>
            </a:pPr>
            <a:r>
              <a:rPr lang="fr-FR" sz="1400" i="1" dirty="0" smtClean="0"/>
              <a:t>Mise en place </a:t>
            </a:r>
            <a:r>
              <a:rPr lang="fr-FR" sz="1400" i="1" dirty="0" smtClean="0">
                <a:solidFill>
                  <a:srgbClr val="000000"/>
                </a:solidFill>
              </a:rPr>
              <a:t>d’un réseau de suivi sur le long terme (&gt; 20 ans): </a:t>
            </a:r>
            <a:r>
              <a:rPr lang="fr-FR" sz="1400" b="1" i="1" dirty="0" smtClean="0">
                <a:solidFill>
                  <a:srgbClr val="000000"/>
                </a:solidFill>
              </a:rPr>
              <a:t>réseau MOS = Matières organiques des Sols</a:t>
            </a:r>
            <a:r>
              <a:rPr lang="fr-FR" sz="1400" i="1" dirty="0" smtClean="0">
                <a:solidFill>
                  <a:srgbClr val="000000"/>
                </a:solidFill>
              </a:rPr>
              <a:t> thèse = point T</a:t>
            </a:r>
            <a:r>
              <a:rPr lang="fr-FR" sz="1400" i="1" baseline="-25000" dirty="0" smtClean="0">
                <a:solidFill>
                  <a:srgbClr val="000000"/>
                </a:solidFill>
              </a:rPr>
              <a:t>0</a:t>
            </a:r>
            <a:r>
              <a:rPr lang="fr-FR" sz="1400" i="1" dirty="0" smtClean="0">
                <a:solidFill>
                  <a:srgbClr val="000000"/>
                </a:solidFill>
              </a:rPr>
              <a:t> du réseau </a:t>
            </a:r>
            <a:r>
              <a:rPr lang="fr-FR" sz="1400" i="1" dirty="0" smtClean="0">
                <a:solidFill>
                  <a:srgbClr val="000000"/>
                </a:solidFill>
                <a:sym typeface="Wingdings"/>
              </a:rPr>
              <a:t> </a:t>
            </a:r>
            <a:r>
              <a:rPr lang="fr-FR" sz="1400" i="1" dirty="0" smtClean="0">
                <a:solidFill>
                  <a:srgbClr val="000000"/>
                </a:solidFill>
              </a:rPr>
              <a:t>3 essences: </a:t>
            </a:r>
            <a:r>
              <a:rPr lang="fr-FR" sz="1400" b="1" i="1" dirty="0" smtClean="0">
                <a:solidFill>
                  <a:srgbClr val="000000"/>
                </a:solidFill>
              </a:rPr>
              <a:t>hêtre</a:t>
            </a:r>
            <a:r>
              <a:rPr lang="fr-FR" sz="1400" i="1" dirty="0" smtClean="0">
                <a:solidFill>
                  <a:srgbClr val="000000"/>
                </a:solidFill>
              </a:rPr>
              <a:t>, </a:t>
            </a:r>
            <a:r>
              <a:rPr lang="fr-FR" sz="1400" b="1" i="1" dirty="0" smtClean="0">
                <a:solidFill>
                  <a:srgbClr val="000000"/>
                </a:solidFill>
              </a:rPr>
              <a:t>chêne</a:t>
            </a:r>
            <a:r>
              <a:rPr lang="fr-FR" sz="1400" i="1" dirty="0" smtClean="0">
                <a:solidFill>
                  <a:srgbClr val="000000"/>
                </a:solidFill>
              </a:rPr>
              <a:t> (sessile et pédonculé),  </a:t>
            </a:r>
            <a:r>
              <a:rPr lang="fr-FR" sz="1400" b="1" i="1" dirty="0" smtClean="0">
                <a:solidFill>
                  <a:srgbClr val="000000"/>
                </a:solidFill>
              </a:rPr>
              <a:t>douglas</a:t>
            </a:r>
          </a:p>
          <a:p>
            <a:pPr algn="just">
              <a:buFont typeface="Wingdings" charset="2"/>
              <a:buChar char="Ø"/>
            </a:pPr>
            <a:r>
              <a:rPr lang="fr-FR" sz="1200" dirty="0" smtClean="0"/>
              <a:t>Zones stratégiques pour le développement de la filière bois-énergie</a:t>
            </a:r>
          </a:p>
          <a:p>
            <a:pPr algn="just">
              <a:buFont typeface="Wingdings" charset="2"/>
              <a:buChar char="Ø"/>
            </a:pPr>
            <a:r>
              <a:rPr lang="fr-FR" sz="1200" dirty="0" smtClean="0">
                <a:solidFill>
                  <a:srgbClr val="000000"/>
                </a:solidFill>
              </a:rPr>
              <a:t>En tenant compte des aires de répartition actuelles et modélisées pour le futur</a:t>
            </a:r>
          </a:p>
          <a:p>
            <a:pPr lvl="3" algn="just">
              <a:buFont typeface="Wingdings" charset="2"/>
              <a:buChar char="Ø"/>
            </a:pPr>
            <a:endParaRPr lang="fr-FR" sz="200" dirty="0" smtClean="0">
              <a:solidFill>
                <a:srgbClr val="000000"/>
              </a:solidFill>
            </a:endParaRPr>
          </a:p>
          <a:p>
            <a:pPr algn="just">
              <a:buNone/>
            </a:pPr>
            <a:r>
              <a:rPr lang="fr-FR" sz="1400" dirty="0" smtClean="0">
                <a:solidFill>
                  <a:srgbClr val="000000"/>
                </a:solidFill>
              </a:rPr>
              <a:t>Réseau de 18 placettes expérimentales (6 placettes/essences) réparties sur la France </a:t>
            </a:r>
          </a:p>
          <a:p>
            <a:pPr algn="just">
              <a:buNone/>
            </a:pPr>
            <a:endParaRPr lang="fr-FR" sz="1400" dirty="0" smtClean="0">
              <a:solidFill>
                <a:srgbClr val="000000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77657" y="6432376"/>
            <a:ext cx="6956303" cy="381000"/>
          </a:xfrm>
        </p:spPr>
        <p:txBody>
          <a:bodyPr/>
          <a:lstStyle/>
          <a:p>
            <a:pPr algn="ctr"/>
            <a:r>
              <a:rPr lang="fr-FR" smtClean="0">
                <a:solidFill>
                  <a:srgbClr val="84AA33"/>
                </a:solidFill>
              </a:rPr>
              <a:t>Commission Forêt-Environnement Commune de Reichshoffen 16 octobre 2013</a:t>
            </a:r>
            <a:endParaRPr lang="fr-FR" i="1" dirty="0">
              <a:solidFill>
                <a:srgbClr val="84AA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84AA33"/>
                </a:solidFill>
              </a:rPr>
              <a:pPr/>
              <a:t>5</a:t>
            </a:fld>
            <a:endParaRPr lang="fr-FR" dirty="0">
              <a:solidFill>
                <a:srgbClr val="84AA33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066797" y="620688"/>
            <a:ext cx="8049495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237" y="2636912"/>
            <a:ext cx="6809179" cy="364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24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016000" y="749300"/>
            <a:ext cx="8128000" cy="56007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fr-FR" sz="1800" b="1" dirty="0" smtClean="0"/>
              <a:t>Mise en œuvre</a:t>
            </a:r>
          </a:p>
          <a:p>
            <a:pPr algn="just">
              <a:buNone/>
            </a:pPr>
            <a:endParaRPr lang="fr-FR" sz="1800" b="1" dirty="0"/>
          </a:p>
          <a:p>
            <a:pPr algn="just">
              <a:buNone/>
            </a:pPr>
            <a:endParaRPr lang="fr-FR" sz="1400" dirty="0" smtClean="0">
              <a:solidFill>
                <a:srgbClr val="000000"/>
              </a:solidFill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77657" y="6432376"/>
            <a:ext cx="6956303" cy="381000"/>
          </a:xfrm>
        </p:spPr>
        <p:txBody>
          <a:bodyPr/>
          <a:lstStyle/>
          <a:p>
            <a:pPr algn="ctr"/>
            <a:r>
              <a:rPr lang="fr-FR" smtClean="0">
                <a:solidFill>
                  <a:srgbClr val="84AA33"/>
                </a:solidFill>
              </a:rPr>
              <a:t>Commission Forêt-Environnement Commune de Reichshoffen 16 octobre 2013</a:t>
            </a:r>
            <a:endParaRPr lang="fr-FR" i="1" dirty="0">
              <a:solidFill>
                <a:srgbClr val="84AA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84AA33"/>
                </a:solidFill>
              </a:rPr>
              <a:pPr/>
              <a:t>6</a:t>
            </a:fld>
            <a:endParaRPr lang="fr-FR" dirty="0">
              <a:solidFill>
                <a:srgbClr val="84AA33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066797" y="620688"/>
            <a:ext cx="8049495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3"/>
          <a:stretch/>
        </p:blipFill>
        <p:spPr bwMode="auto">
          <a:xfrm>
            <a:off x="1365189" y="1073365"/>
            <a:ext cx="7452709" cy="512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3"/>
          <p:cNvSpPr txBox="1">
            <a:spLocks/>
          </p:cNvSpPr>
          <p:nvPr/>
        </p:nvSpPr>
        <p:spPr>
          <a:xfrm>
            <a:off x="1342503" y="-27384"/>
            <a:ext cx="7498080" cy="685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dirty="0" smtClean="0">
                <a:solidFill>
                  <a:srgbClr val="4F271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Descriptif du projet</a:t>
            </a:r>
            <a:endParaRPr lang="fr-FR" sz="4000" i="1" dirty="0">
              <a:solidFill>
                <a:srgbClr val="4F271C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7366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016000" y="749300"/>
            <a:ext cx="8128000" cy="5600700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Ø"/>
            </a:pPr>
            <a:r>
              <a:rPr lang="fr-FR" sz="1400" b="1" dirty="0" smtClean="0"/>
              <a:t>4 modalités testées </a:t>
            </a:r>
            <a:r>
              <a:rPr lang="fr-FR" sz="1400" dirty="0" smtClean="0"/>
              <a:t>:</a:t>
            </a:r>
          </a:p>
          <a:p>
            <a:pPr marL="82296" indent="0" algn="just">
              <a:buNone/>
            </a:pPr>
            <a:endParaRPr lang="fr-FR" sz="1000" dirty="0" smtClean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Témoin : sylviculture habituelle, prélèvement des grumes, conservation des rémanents après coupe</a:t>
            </a:r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Retrait des rémanents</a:t>
            </a:r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Retrait des rémanents + raclage de la litière</a:t>
            </a:r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Retrait des rémanents + compensation par apport de cendres (expertise ONF R&amp;D)</a:t>
            </a:r>
          </a:p>
          <a:p>
            <a:pPr lvl="1" algn="just">
              <a:buFont typeface="Wingdings" pitchFamily="2" charset="2"/>
              <a:buChar char="Ø"/>
            </a:pPr>
            <a:endParaRPr lang="fr-FR" sz="900" dirty="0"/>
          </a:p>
          <a:p>
            <a:pPr algn="just">
              <a:buFont typeface="Wingdings" pitchFamily="2" charset="2"/>
              <a:buChar char="Ø"/>
            </a:pPr>
            <a:r>
              <a:rPr lang="fr-FR" sz="1400" dirty="0" smtClean="0"/>
              <a:t> 3 répétitions par modalité, sur des placettes de 40 m x 40 m</a:t>
            </a:r>
          </a:p>
          <a:p>
            <a:pPr algn="just">
              <a:buFont typeface="Wingdings" pitchFamily="2" charset="2"/>
              <a:buChar char="Ø"/>
            </a:pPr>
            <a:endParaRPr lang="fr-FR" sz="1400" dirty="0"/>
          </a:p>
          <a:p>
            <a:pPr algn="just">
              <a:buFont typeface="Wingdings" pitchFamily="2" charset="2"/>
              <a:buChar char="Ø"/>
            </a:pPr>
            <a:endParaRPr lang="fr-FR" sz="1400" dirty="0" smtClean="0"/>
          </a:p>
          <a:p>
            <a:pPr marL="82296" indent="0" algn="just">
              <a:buNone/>
            </a:pPr>
            <a:endParaRPr lang="fr-FR" sz="1400" dirty="0" smtClean="0"/>
          </a:p>
          <a:p>
            <a:pPr algn="just">
              <a:buFont typeface="Wingdings" pitchFamily="2" charset="2"/>
              <a:buChar char="Ø"/>
            </a:pPr>
            <a:endParaRPr lang="fr-FR" sz="1400" dirty="0" smtClean="0"/>
          </a:p>
          <a:p>
            <a:pPr algn="just">
              <a:buFont typeface="Wingdings" pitchFamily="2" charset="2"/>
              <a:buChar char="Ø"/>
            </a:pPr>
            <a:endParaRPr lang="fr-FR" sz="1400" dirty="0" smtClean="0"/>
          </a:p>
          <a:p>
            <a:pPr algn="just">
              <a:buFont typeface="Wingdings" pitchFamily="2" charset="2"/>
              <a:buChar char="Ø"/>
            </a:pPr>
            <a:endParaRPr lang="fr-FR" sz="1400" dirty="0"/>
          </a:p>
          <a:p>
            <a:pPr marL="82296" indent="0" algn="just">
              <a:buNone/>
            </a:pPr>
            <a:endParaRPr lang="fr-FR" sz="1400" dirty="0" smtClean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77657" y="6432376"/>
            <a:ext cx="6956303" cy="381000"/>
          </a:xfrm>
        </p:spPr>
        <p:txBody>
          <a:bodyPr/>
          <a:lstStyle/>
          <a:p>
            <a:pPr algn="ctr"/>
            <a:r>
              <a:rPr lang="fr-FR" smtClean="0">
                <a:solidFill>
                  <a:srgbClr val="84AA33"/>
                </a:solidFill>
              </a:rPr>
              <a:t>Commission Forêt-Environnement Commune de Reichshoffen 16 octobre 2013</a:t>
            </a:r>
            <a:endParaRPr lang="fr-FR" i="1" dirty="0">
              <a:solidFill>
                <a:srgbClr val="84AA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84AA33"/>
                </a:solidFill>
              </a:rPr>
              <a:pPr/>
              <a:t>7</a:t>
            </a:fld>
            <a:endParaRPr lang="fr-FR" dirty="0">
              <a:solidFill>
                <a:srgbClr val="84AA33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066797" y="620688"/>
            <a:ext cx="8049495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75656" y="3140968"/>
            <a:ext cx="3057525" cy="720080"/>
          </a:xfrm>
          <a:prstGeom prst="rect">
            <a:avLst/>
          </a:prstGeom>
          <a:solidFill>
            <a:srgbClr val="FFFFFF"/>
          </a:solidFill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18 sites d’étude 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1 site= 2 ha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12 placettes/site 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  <a:sym typeface="Wingdings" pitchFamily="2" charset="2"/>
              </a:rPr>
              <a:t></a:t>
            </a:r>
            <a:r>
              <a:rPr kumimoji="0" lang="fr-FR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1 placette = 1 600 m</a:t>
            </a:r>
            <a:r>
              <a:rPr kumimoji="0" lang="fr-FR" sz="1200" b="1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2</a:t>
            </a:r>
          </a:p>
        </p:txBody>
      </p:sp>
      <p:sp>
        <p:nvSpPr>
          <p:cNvPr id="9" name="Titre 3"/>
          <p:cNvSpPr txBox="1">
            <a:spLocks/>
          </p:cNvSpPr>
          <p:nvPr/>
        </p:nvSpPr>
        <p:spPr>
          <a:xfrm>
            <a:off x="1435608" y="-27384"/>
            <a:ext cx="7498080" cy="685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smtClean="0">
                <a:solidFill>
                  <a:srgbClr val="4F271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Descriptif du projet</a:t>
            </a:r>
            <a:endParaRPr lang="fr-FR" sz="4000" i="1" dirty="0">
              <a:solidFill>
                <a:srgbClr val="4F271C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Espace réservé du contenu 4"/>
          <p:cNvSpPr txBox="1">
            <a:spLocks/>
          </p:cNvSpPr>
          <p:nvPr/>
        </p:nvSpPr>
        <p:spPr>
          <a:xfrm>
            <a:off x="1016000" y="4133676"/>
            <a:ext cx="8128000" cy="1887612"/>
          </a:xfrm>
          <a:prstGeom prst="rect">
            <a:avLst/>
          </a:prstGeom>
        </p:spPr>
        <p:txBody>
          <a:bodyPr>
            <a:norm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fr-FR" sz="1400" b="1" dirty="0" smtClean="0"/>
              <a:t>Caractérisation initiale de la parcelle 67 sur environ 2 ha</a:t>
            </a:r>
          </a:p>
          <a:p>
            <a:pPr marL="82296" indent="0" algn="just">
              <a:buNone/>
            </a:pPr>
            <a:endParaRPr lang="fr-FR" sz="1400" dirty="0" smtClean="0"/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Quadrillage de la zone d’étude et repérage des points de prélèvement</a:t>
            </a:r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Prélèvement de carottes de sol tous les 20m: litière,  0-5 cm,  5-10 cm et 10-20 cm</a:t>
            </a:r>
          </a:p>
          <a:p>
            <a:pPr lvl="1" algn="just">
              <a:buFont typeface="Wingdings" pitchFamily="2" charset="2"/>
              <a:buChar char="Ø"/>
            </a:pPr>
            <a:r>
              <a:rPr lang="fr-FR" sz="1400" dirty="0" smtClean="0"/>
              <a:t>Caractérisation du peuplement : mesure de diamètre et hauteur tous les 40 m sur un cercle de 5m de rayon</a:t>
            </a:r>
          </a:p>
          <a:p>
            <a:pPr lvl="1" algn="just">
              <a:buFont typeface="Wingdings" pitchFamily="2" charset="2"/>
              <a:buChar char="Ø"/>
            </a:pPr>
            <a:endParaRPr lang="fr-FR" sz="1400" dirty="0" smtClean="0"/>
          </a:p>
          <a:p>
            <a:pPr lvl="1" algn="just">
              <a:buFont typeface="Wingdings" pitchFamily="2" charset="2"/>
              <a:buChar char="Ø"/>
            </a:pPr>
            <a:endParaRPr lang="fr-FR" sz="1400" dirty="0" smtClean="0"/>
          </a:p>
          <a:p>
            <a:pPr lvl="1" algn="just">
              <a:buFont typeface="Wingdings" pitchFamily="2" charset="2"/>
              <a:buChar char="Ø"/>
            </a:pPr>
            <a:endParaRPr lang="fr-FR" sz="1400" dirty="0" smtClean="0"/>
          </a:p>
          <a:p>
            <a:pPr algn="just">
              <a:buFont typeface="Wingdings" pitchFamily="2" charset="2"/>
              <a:buChar char="Ø"/>
            </a:pPr>
            <a:endParaRPr lang="fr-FR" sz="1400" dirty="0" smtClean="0"/>
          </a:p>
          <a:p>
            <a:pPr lvl="1" algn="just">
              <a:buFont typeface="Wingdings" pitchFamily="2" charset="2"/>
              <a:buChar char="Ø"/>
            </a:pPr>
            <a:endParaRPr lang="fr-FR" sz="1400" dirty="0" smtClean="0"/>
          </a:p>
          <a:p>
            <a:pPr marL="82296" indent="0" algn="just">
              <a:buFont typeface="Wingdings 2"/>
              <a:buNone/>
            </a:pPr>
            <a:endParaRPr lang="fr-FR" sz="1400" dirty="0" smtClean="0"/>
          </a:p>
          <a:p>
            <a:pPr algn="just">
              <a:buFont typeface="Wingdings" pitchFamily="2" charset="2"/>
              <a:buChar char="Ø"/>
            </a:pPr>
            <a:endParaRPr lang="fr-FR" sz="1400" dirty="0" smtClean="0"/>
          </a:p>
          <a:p>
            <a:pPr algn="just">
              <a:buFont typeface="Wingdings" pitchFamily="2" charset="2"/>
              <a:buChar char="Ø"/>
            </a:pPr>
            <a:endParaRPr lang="fr-FR" sz="1400" dirty="0" smtClean="0"/>
          </a:p>
        </p:txBody>
      </p:sp>
    </p:spTree>
    <p:extLst>
      <p:ext uri="{BB962C8B-B14F-4D97-AF65-F5344CB8AC3E}">
        <p14:creationId xmlns:p14="http://schemas.microsoft.com/office/powerpoint/2010/main" val="65462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77657" y="6432376"/>
            <a:ext cx="6956303" cy="381000"/>
          </a:xfrm>
        </p:spPr>
        <p:txBody>
          <a:bodyPr/>
          <a:lstStyle/>
          <a:p>
            <a:pPr algn="ctr"/>
            <a:r>
              <a:rPr lang="fr-FR" smtClean="0">
                <a:solidFill>
                  <a:srgbClr val="84AA33"/>
                </a:solidFill>
              </a:rPr>
              <a:t>Commission Forêt-Environnement Commune de Reichshoffen 16 octobre 2013</a:t>
            </a:r>
            <a:endParaRPr lang="fr-FR" i="1" dirty="0">
              <a:solidFill>
                <a:srgbClr val="84AA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84AA33"/>
                </a:solidFill>
              </a:rPr>
              <a:pPr/>
              <a:t>8</a:t>
            </a:fld>
            <a:endParaRPr lang="fr-FR" dirty="0">
              <a:solidFill>
                <a:srgbClr val="84AA33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066797" y="620688"/>
            <a:ext cx="8049495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3"/>
          <p:cNvSpPr txBox="1">
            <a:spLocks/>
          </p:cNvSpPr>
          <p:nvPr/>
        </p:nvSpPr>
        <p:spPr>
          <a:xfrm>
            <a:off x="1435608" y="-27384"/>
            <a:ext cx="7498080" cy="685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smtClean="0">
                <a:solidFill>
                  <a:srgbClr val="4F271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Descriptif du projet</a:t>
            </a:r>
            <a:endParaRPr lang="fr-FR" sz="4000" i="1" dirty="0">
              <a:solidFill>
                <a:srgbClr val="4F271C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692696"/>
            <a:ext cx="6201239" cy="43852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87624" y="5229200"/>
            <a:ext cx="7741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lvl="0" indent="-283464" algn="just">
              <a:spcBef>
                <a:spcPts val="600"/>
              </a:spcBef>
              <a:buClr>
                <a:srgbClr val="3891A7"/>
              </a:buClr>
              <a:buSzPct val="80000"/>
              <a:buFont typeface="Wingdings" pitchFamily="2" charset="2"/>
              <a:buChar char="Ø"/>
            </a:pPr>
            <a:r>
              <a:rPr lang="fr-FR" sz="1400" dirty="0">
                <a:solidFill>
                  <a:prstClr val="black"/>
                </a:solidFill>
              </a:rPr>
              <a:t>Disposition des placettes après analyse spectres IR (sol et litière)</a:t>
            </a:r>
            <a:r>
              <a:rPr lang="fr-FR" sz="1400" dirty="0">
                <a:solidFill>
                  <a:prstClr val="black"/>
                </a:solidFill>
                <a:sym typeface="Wingdings" pitchFamily="2" charset="2"/>
              </a:rPr>
              <a:t> cartographie de l’hétérogénéité spatiale sur les 2 </a:t>
            </a:r>
            <a:r>
              <a:rPr lang="fr-FR" sz="1400" dirty="0" smtClean="0">
                <a:solidFill>
                  <a:prstClr val="black"/>
                </a:solidFill>
                <a:sym typeface="Wingdings" pitchFamily="2" charset="2"/>
              </a:rPr>
              <a:t>ha qui va permettre de déterminer l’emplacement des</a:t>
            </a:r>
            <a:endParaRPr lang="fr-F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9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>
          <a:xfrm>
            <a:off x="2077657" y="6432376"/>
            <a:ext cx="6956303" cy="381000"/>
          </a:xfrm>
        </p:spPr>
        <p:txBody>
          <a:bodyPr/>
          <a:lstStyle/>
          <a:p>
            <a:pPr algn="ctr"/>
            <a:r>
              <a:rPr lang="fr-FR" smtClean="0">
                <a:solidFill>
                  <a:srgbClr val="84AA33"/>
                </a:solidFill>
              </a:rPr>
              <a:t>Commission Forêt-Environnement Commune de Reichshoffen 16 octobre 2013</a:t>
            </a:r>
            <a:endParaRPr lang="fr-FR" i="1" dirty="0">
              <a:solidFill>
                <a:srgbClr val="84AA33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39044-C045-450B-8238-2772F3B6FBFA}" type="slidenum">
              <a:rPr lang="fr-FR" smtClean="0">
                <a:solidFill>
                  <a:srgbClr val="84AA33"/>
                </a:solidFill>
              </a:rPr>
              <a:pPr/>
              <a:t>9</a:t>
            </a:fld>
            <a:endParaRPr lang="fr-FR" dirty="0">
              <a:solidFill>
                <a:srgbClr val="84AA33"/>
              </a:solidFill>
            </a:endParaRPr>
          </a:p>
        </p:txBody>
      </p:sp>
      <p:cxnSp>
        <p:nvCxnSpPr>
          <p:cNvPr id="8" name="Connecteur droit 7"/>
          <p:cNvCxnSpPr/>
          <p:nvPr/>
        </p:nvCxnSpPr>
        <p:spPr>
          <a:xfrm>
            <a:off x="1066797" y="620688"/>
            <a:ext cx="8049495" cy="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re 3"/>
          <p:cNvSpPr txBox="1">
            <a:spLocks/>
          </p:cNvSpPr>
          <p:nvPr/>
        </p:nvSpPr>
        <p:spPr>
          <a:xfrm>
            <a:off x="1435608" y="-27384"/>
            <a:ext cx="7498080" cy="6858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i="1" smtClean="0">
                <a:solidFill>
                  <a:srgbClr val="4F271C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Descriptif du projet</a:t>
            </a:r>
            <a:endParaRPr lang="fr-FR" sz="4000" i="1" dirty="0">
              <a:solidFill>
                <a:srgbClr val="4F271C"/>
              </a:solidFill>
              <a:effectLst>
                <a:outerShdw blurRad="38100" dist="38100" dir="2700000" algn="tl" rotWithShape="0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538442" cy="524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64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1772</TotalTime>
  <Words>830</Words>
  <Application>Microsoft Office PowerPoint</Application>
  <PresentationFormat>Affichage à l'écran (4:3)</PresentationFormat>
  <Paragraphs>132</Paragraphs>
  <Slides>12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12</vt:i4>
      </vt:variant>
    </vt:vector>
  </HeadingPairs>
  <TitlesOfParts>
    <vt:vector size="21" baseType="lpstr">
      <vt:lpstr>Arial</vt:lpstr>
      <vt:lpstr>Calibri</vt:lpstr>
      <vt:lpstr>Gill Sans MT</vt:lpstr>
      <vt:lpstr>Times New Roman</vt:lpstr>
      <vt:lpstr>Verdana</vt:lpstr>
      <vt:lpstr>Wingdings</vt:lpstr>
      <vt:lpstr>Wingdings 2</vt:lpstr>
      <vt:lpstr>Solstice</vt:lpstr>
      <vt:lpstr>1_Solstice</vt:lpstr>
      <vt:lpstr>Présentation PowerPoint</vt:lpstr>
      <vt:lpstr>Contexte général</vt:lpstr>
      <vt:lpstr>Contexte général</vt:lpstr>
      <vt:lpstr>Problématiques</vt:lpstr>
      <vt:lpstr>Descriptif du projet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pour votre attention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eakroume</dc:creator>
  <cp:lastModifiedBy>laurent saint-andre</cp:lastModifiedBy>
  <cp:revision>78</cp:revision>
  <dcterms:created xsi:type="dcterms:W3CDTF">2013-05-23T12:07:42Z</dcterms:created>
  <dcterms:modified xsi:type="dcterms:W3CDTF">2015-07-15T07:58:38Z</dcterms:modified>
</cp:coreProperties>
</file>