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67275" cy="42794238"/>
  <p:notesSz cx="9926638" cy="14355763"/>
  <p:defaultTextStyle>
    <a:defPPr>
      <a:defRPr lang="en-US"/>
    </a:defPPr>
    <a:lvl1pPr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1pPr>
    <a:lvl2pPr marL="1785938" indent="-1328738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2pPr>
    <a:lvl3pPr marL="3571875" indent="-2657475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3pPr>
    <a:lvl4pPr marL="5359400" indent="-3987800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4pPr>
    <a:lvl5pPr marL="7145338" indent="-5316538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1C19A3FF-1476-48DA-A606-A6A5C98B5FB0}">
          <p14:sldIdLst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35"/>
    <a:srgbClr val="51253A"/>
    <a:srgbClr val="03495C"/>
    <a:srgbClr val="ECEDD1"/>
    <a:srgbClr val="9F1D54"/>
    <a:srgbClr val="FAA01B"/>
    <a:srgbClr val="719D3F"/>
    <a:srgbClr val="679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718" autoAdjust="0"/>
    <p:restoredTop sz="96177" autoAdjust="0"/>
  </p:normalViewPr>
  <p:slideViewPr>
    <p:cSldViewPr snapToGrid="0">
      <p:cViewPr>
        <p:scale>
          <a:sx n="30" d="100"/>
          <a:sy n="30" d="100"/>
        </p:scale>
        <p:origin x="-252" y="-72"/>
      </p:cViewPr>
      <p:guideLst>
        <p:guide orient="horz" pos="5257"/>
        <p:guide orient="horz" pos="5572"/>
        <p:guide orient="horz" pos="24307"/>
        <p:guide orient="horz" pos="4359"/>
        <p:guide orient="horz" pos="1717"/>
        <p:guide orient="horz" pos="5810"/>
        <p:guide pos="5843"/>
        <p:guide pos="628"/>
        <p:guide pos="6904"/>
        <p:guide pos="18596"/>
        <p:guide pos="13312"/>
        <p:guide pos="12168"/>
        <p:guide pos="6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winfs-uni\hwildha$\WATBIO\Meetings\WP1-Meeting2013\DroughtScenario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'2-in-1new'!$B$1</c:f>
              <c:strCache>
                <c:ptCount val="1"/>
                <c:pt idx="0">
                  <c:v>Control</c:v>
                </c:pt>
              </c:strCache>
            </c:strRef>
          </c:tx>
          <c:xVal>
            <c:numRef>
              <c:f>'2-in-1new'!$A$2:$A$7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'2-in-1new'!$B$2:$B$7</c:f>
              <c:numCache>
                <c:formatCode>General</c:formatCode>
                <c:ptCount val="6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'2-in-1new'!$C$1</c:f>
              <c:strCache>
                <c:ptCount val="1"/>
                <c:pt idx="0">
                  <c:v>Moderate drought</c:v>
                </c:pt>
              </c:strCache>
            </c:strRef>
          </c:tx>
          <c:xVal>
            <c:numRef>
              <c:f>'2-in-1new'!$A$2:$A$7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'2-in-1new'!$C$2:$C$7</c:f>
              <c:numCache>
                <c:formatCode>General</c:formatCode>
                <c:ptCount val="6"/>
                <c:pt idx="0">
                  <c:v>90</c:v>
                </c:pt>
                <c:pt idx="1">
                  <c:v>55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yVal>
          <c:smooth val="0"/>
        </c:ser>
        <c:ser>
          <c:idx val="2"/>
          <c:order val="2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'2-in-1new'!$E$2:$E$3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'2-in-1new'!$F$2:$F$3</c:f>
              <c:numCache>
                <c:formatCode>General</c:formatCode>
                <c:ptCount val="2"/>
                <c:pt idx="0">
                  <c:v>0</c:v>
                </c:pt>
                <c:pt idx="1">
                  <c:v>110</c:v>
                </c:pt>
              </c:numCache>
            </c:numRef>
          </c:yVal>
          <c:smooth val="0"/>
        </c:ser>
        <c:ser>
          <c:idx val="3"/>
          <c:order val="3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'2-in-1new'!$E$4:$E$5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xVal>
          <c:yVal>
            <c:numRef>
              <c:f>'2-in-1new'!$F$4:$F$5</c:f>
              <c:numCache>
                <c:formatCode>General</c:formatCode>
                <c:ptCount val="2"/>
                <c:pt idx="0">
                  <c:v>0</c:v>
                </c:pt>
                <c:pt idx="1">
                  <c:v>110</c:v>
                </c:pt>
              </c:numCache>
            </c:numRef>
          </c:yVal>
          <c:smooth val="0"/>
        </c:ser>
        <c:ser>
          <c:idx val="4"/>
          <c:order val="4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'2-in-1new'!$E$6:$E$7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xVal>
          <c:yVal>
            <c:numRef>
              <c:f>'2-in-1new'!$F$6:$F$7</c:f>
              <c:numCache>
                <c:formatCode>General</c:formatCode>
                <c:ptCount val="2"/>
                <c:pt idx="0">
                  <c:v>0</c:v>
                </c:pt>
                <c:pt idx="1">
                  <c:v>110</c:v>
                </c:pt>
              </c:numCache>
            </c:numRef>
          </c:yVal>
          <c:smooth val="0"/>
        </c:ser>
        <c:ser>
          <c:idx val="5"/>
          <c:order val="5"/>
          <c:spPr>
            <a:ln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'2-in-1new'!$E$10:$E$11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xVal>
          <c:yVal>
            <c:numRef>
              <c:f>'2-in-1new'!$F$10:$F$11</c:f>
              <c:numCache>
                <c:formatCode>General</c:formatCode>
                <c:ptCount val="2"/>
                <c:pt idx="0">
                  <c:v>0</c:v>
                </c:pt>
                <c:pt idx="1">
                  <c:v>110</c:v>
                </c:pt>
              </c:numCache>
            </c:numRef>
          </c:yVal>
          <c:smooth val="0"/>
        </c:ser>
        <c:ser>
          <c:idx val="6"/>
          <c:order val="6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'2-in-1new'!$E$8:$E$9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xVal>
          <c:yVal>
            <c:numRef>
              <c:f>'2-in-1new'!$F$8:$F$9</c:f>
              <c:numCache>
                <c:formatCode>General</c:formatCode>
                <c:ptCount val="2"/>
                <c:pt idx="0">
                  <c:v>0</c:v>
                </c:pt>
                <c:pt idx="1">
                  <c:v>110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346688"/>
        <c:axId val="97350720"/>
      </c:scatterChart>
      <c:valAx>
        <c:axId val="97346688"/>
        <c:scaling>
          <c:orientation val="minMax"/>
          <c:max val="5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Time (weeks)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7350720"/>
        <c:crosses val="autoZero"/>
        <c:crossBetween val="midCat"/>
      </c:valAx>
      <c:valAx>
        <c:axId val="97350720"/>
        <c:scaling>
          <c:orientation val="minMax"/>
          <c:max val="11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% Soil-Relative extractable water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7346688"/>
        <c:crosses val="autoZero"/>
        <c:crossBetween val="midCat"/>
      </c:valAx>
    </c:plotArea>
    <c:legend>
      <c:legendPos val="b"/>
      <c:legendEntry>
        <c:idx val="0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/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42" cy="718279"/>
          </a:xfrm>
          <a:prstGeom prst="rect">
            <a:avLst/>
          </a:prstGeom>
        </p:spPr>
        <p:txBody>
          <a:bodyPr vert="horz" lIns="135274" tIns="67637" rIns="135274" bIns="67637" rtlCol="0"/>
          <a:lstStyle>
            <a:lvl1pPr algn="l" defTabSz="5187761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951" y="0"/>
            <a:ext cx="4302442" cy="718279"/>
          </a:xfrm>
          <a:prstGeom prst="rect">
            <a:avLst/>
          </a:prstGeom>
        </p:spPr>
        <p:txBody>
          <a:bodyPr vert="horz" lIns="135274" tIns="67637" rIns="135274" bIns="67637" rtlCol="0"/>
          <a:lstStyle>
            <a:lvl1pPr algn="r" defTabSz="5187761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fld id="{8A88FF8B-620D-49B8-A2B6-E738CE88D471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635034"/>
            <a:ext cx="4302442" cy="718279"/>
          </a:xfrm>
          <a:prstGeom prst="rect">
            <a:avLst/>
          </a:prstGeom>
        </p:spPr>
        <p:txBody>
          <a:bodyPr vert="horz" lIns="135274" tIns="67637" rIns="135274" bIns="67637" rtlCol="0" anchor="b"/>
          <a:lstStyle>
            <a:lvl1pPr algn="l" defTabSz="5187761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951" y="13635034"/>
            <a:ext cx="4302442" cy="718279"/>
          </a:xfrm>
          <a:prstGeom prst="rect">
            <a:avLst/>
          </a:prstGeom>
        </p:spPr>
        <p:txBody>
          <a:bodyPr vert="horz" lIns="135274" tIns="67637" rIns="135274" bIns="67637" rtlCol="0" anchor="b"/>
          <a:lstStyle>
            <a:lvl1pPr algn="r" defTabSz="5187761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fld id="{A6ABE5CA-8889-4DD6-93C7-337B8FFC8B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42" cy="718279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 defTabSz="5187761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951" y="0"/>
            <a:ext cx="4302442" cy="718279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 defTabSz="5187761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fld id="{EF15D297-DF07-4F5F-B1EA-D4317292D9C5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9113" y="1076325"/>
            <a:ext cx="380841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563" y="6819969"/>
            <a:ext cx="7939513" cy="6459604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034"/>
            <a:ext cx="4302442" cy="71827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 defTabSz="5187761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951" y="13635034"/>
            <a:ext cx="4302442" cy="71827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 defTabSz="5187761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fld id="{2AB80296-7D07-4280-9CCB-33FD1CB7BA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25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3388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8363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3338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38313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dirty="0" smtClean="0"/>
              <a:t>Genotypen-Vergleich der PLWP-Daten evtl. wieder raus nehmen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186005" fontAlgn="base">
              <a:spcBef>
                <a:spcPct val="0"/>
              </a:spcBef>
              <a:spcAft>
                <a:spcPct val="0"/>
              </a:spcAft>
              <a:defRPr/>
            </a:pPr>
            <a:fld id="{658E690F-AC4B-4F25-9F6A-B9DE017C7E1D}" type="slidenum">
              <a:rPr lang="en-US"/>
              <a:pPr defTabSz="518600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-25813" y="306469"/>
            <a:ext cx="30293088" cy="3789073"/>
          </a:xfrm>
        </p:spPr>
        <p:txBody>
          <a:bodyPr>
            <a:noAutofit/>
          </a:bodyPr>
          <a:lstStyle>
            <a:lvl1pPr marL="0" marR="0" indent="0" algn="ctr" defTabSz="3577545" rtl="0" eaLnBrk="1" fontAlgn="auto" latinLnBrk="0" hangingPunct="1">
              <a:lnSpc>
                <a:spcPct val="100000"/>
              </a:lnSpc>
              <a:spcBef>
                <a:spcPts val="14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88773" indent="0">
              <a:buFontTx/>
              <a:buNone/>
              <a:defRPr/>
            </a:lvl2pPr>
            <a:lvl3pPr marL="3577545" indent="0">
              <a:buFontTx/>
              <a:buNone/>
              <a:defRPr/>
            </a:lvl3pPr>
            <a:lvl4pPr marL="5366318" indent="0">
              <a:buFontTx/>
              <a:buNone/>
              <a:defRPr/>
            </a:lvl4pPr>
            <a:lvl5pPr marL="715509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-25813" y="3461300"/>
            <a:ext cx="30293088" cy="2202645"/>
          </a:xfrm>
        </p:spPr>
        <p:txBody>
          <a:bodyPr>
            <a:noAutofit/>
          </a:bodyPr>
          <a:lstStyle>
            <a:lvl1pPr marL="0" marR="0" indent="0" algn="ctr" defTabSz="3577545" rtl="0" eaLnBrk="1" fontAlgn="auto" latinLnBrk="0" hangingPunct="1">
              <a:lnSpc>
                <a:spcPct val="100000"/>
              </a:lnSpc>
              <a:spcBef>
                <a:spcPts val="5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88773" indent="0">
              <a:buFontTx/>
              <a:buNone/>
              <a:defRPr/>
            </a:lvl2pPr>
            <a:lvl3pPr marL="3577545" indent="0">
              <a:buFontTx/>
              <a:buNone/>
              <a:defRPr/>
            </a:lvl3pPr>
            <a:lvl4pPr marL="5366318" indent="0">
              <a:buFontTx/>
              <a:buNone/>
              <a:defRPr/>
            </a:lvl4pPr>
            <a:lvl5pPr marL="715509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C8A0-FAD9-49F0-A248-3295FD86EAA8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FAE8-E45A-4AB7-9980-83F2E9A0B3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3774" y="1713757"/>
            <a:ext cx="6810137" cy="36513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64" y="1713757"/>
            <a:ext cx="19925956" cy="36513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6187-85FD-424A-B307-55CABCFE9027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0245-019F-4F59-8B9C-B992A736CC1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BB3F-955C-4D13-B92A-ABE71FF099B0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ED8F-01D8-4F42-9DFC-DF5CDCD478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5" y="27499270"/>
            <a:ext cx="25727184" cy="8499411"/>
          </a:xfrm>
        </p:spPr>
        <p:txBody>
          <a:bodyPr anchor="t"/>
          <a:lstStyle>
            <a:lvl1pPr algn="l">
              <a:defRPr sz="1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5" y="18138026"/>
            <a:ext cx="25727184" cy="9361236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88773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7754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366318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155091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8943863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732636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52140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310182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41B1-7775-4226-A7E9-F076690A27B3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5700-79FD-40D9-95BC-466FE03539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364" y="9985324"/>
            <a:ext cx="13368046" cy="28242220"/>
          </a:xfrm>
        </p:spPr>
        <p:txBody>
          <a:bodyPr/>
          <a:lstStyle>
            <a:lvl1pPr>
              <a:defRPr sz="10900"/>
            </a:lvl1pPr>
            <a:lvl2pPr>
              <a:defRPr sz="94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5865" y="9985324"/>
            <a:ext cx="13368046" cy="28242220"/>
          </a:xfrm>
        </p:spPr>
        <p:txBody>
          <a:bodyPr/>
          <a:lstStyle>
            <a:lvl1pPr>
              <a:defRPr sz="10900"/>
            </a:lvl1pPr>
            <a:lvl2pPr>
              <a:defRPr sz="94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3003-F066-4F53-ADBE-0E4CE22DD26C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8C13-6C2A-4F01-BD62-92BCD8C1F03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9" y="9579177"/>
            <a:ext cx="13373303" cy="3992144"/>
          </a:xfrm>
        </p:spPr>
        <p:txBody>
          <a:bodyPr anchor="b"/>
          <a:lstStyle>
            <a:lvl1pPr marL="0" indent="0">
              <a:buNone/>
              <a:defRPr sz="9400" b="1"/>
            </a:lvl1pPr>
            <a:lvl2pPr marL="1788773" indent="0">
              <a:buNone/>
              <a:defRPr sz="7800" b="1"/>
            </a:lvl2pPr>
            <a:lvl3pPr marL="3577545" indent="0">
              <a:buNone/>
              <a:defRPr sz="7000" b="1"/>
            </a:lvl3pPr>
            <a:lvl4pPr marL="5366318" indent="0">
              <a:buNone/>
              <a:defRPr sz="6300" b="1"/>
            </a:lvl4pPr>
            <a:lvl5pPr marL="7155091" indent="0">
              <a:buNone/>
              <a:defRPr sz="6300" b="1"/>
            </a:lvl5pPr>
            <a:lvl6pPr marL="8943863" indent="0">
              <a:buNone/>
              <a:defRPr sz="6300" b="1"/>
            </a:lvl6pPr>
            <a:lvl7pPr marL="10732636" indent="0">
              <a:buNone/>
              <a:defRPr sz="6300" b="1"/>
            </a:lvl7pPr>
            <a:lvl8pPr marL="12521409" indent="0">
              <a:buNone/>
              <a:defRPr sz="6300" b="1"/>
            </a:lvl8pPr>
            <a:lvl9pPr marL="14310182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9" y="13571321"/>
            <a:ext cx="13373303" cy="24656221"/>
          </a:xfrm>
        </p:spPr>
        <p:txBody>
          <a:bodyPr/>
          <a:lstStyle>
            <a:lvl1pPr>
              <a:defRPr sz="9400"/>
            </a:lvl1pPr>
            <a:lvl2pPr>
              <a:defRPr sz="78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6" y="9579177"/>
            <a:ext cx="13378556" cy="3992144"/>
          </a:xfrm>
        </p:spPr>
        <p:txBody>
          <a:bodyPr anchor="b"/>
          <a:lstStyle>
            <a:lvl1pPr marL="0" indent="0">
              <a:buNone/>
              <a:defRPr sz="9400" b="1"/>
            </a:lvl1pPr>
            <a:lvl2pPr marL="1788773" indent="0">
              <a:buNone/>
              <a:defRPr sz="7800" b="1"/>
            </a:lvl2pPr>
            <a:lvl3pPr marL="3577545" indent="0">
              <a:buNone/>
              <a:defRPr sz="7000" b="1"/>
            </a:lvl3pPr>
            <a:lvl4pPr marL="5366318" indent="0">
              <a:buNone/>
              <a:defRPr sz="6300" b="1"/>
            </a:lvl4pPr>
            <a:lvl5pPr marL="7155091" indent="0">
              <a:buNone/>
              <a:defRPr sz="6300" b="1"/>
            </a:lvl5pPr>
            <a:lvl6pPr marL="8943863" indent="0">
              <a:buNone/>
              <a:defRPr sz="6300" b="1"/>
            </a:lvl6pPr>
            <a:lvl7pPr marL="10732636" indent="0">
              <a:buNone/>
              <a:defRPr sz="6300" b="1"/>
            </a:lvl7pPr>
            <a:lvl8pPr marL="12521409" indent="0">
              <a:buNone/>
              <a:defRPr sz="6300" b="1"/>
            </a:lvl8pPr>
            <a:lvl9pPr marL="14310182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6" y="13571321"/>
            <a:ext cx="13378556" cy="24656221"/>
          </a:xfrm>
        </p:spPr>
        <p:txBody>
          <a:bodyPr/>
          <a:lstStyle>
            <a:lvl1pPr>
              <a:defRPr sz="9400"/>
            </a:lvl1pPr>
            <a:lvl2pPr>
              <a:defRPr sz="78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7FAF-6AE4-4C8F-9578-F359A34A14E3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8D5D-9195-45AB-BCA8-EBA4C056A6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6974-C071-4603-963D-A6D067AC7CEC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0465-80C0-49D6-B506-1FED336A565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9E30-A067-4212-A639-4E3D949EF12F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AE91-C25D-4E52-B344-2D3A1AF0DE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72" y="1703845"/>
            <a:ext cx="9957725" cy="7251246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47"/>
            <a:ext cx="16920247" cy="36523697"/>
          </a:xfrm>
        </p:spPr>
        <p:txBody>
          <a:bodyPr/>
          <a:lstStyle>
            <a:lvl1pPr>
              <a:defRPr sz="12600"/>
            </a:lvl1pPr>
            <a:lvl2pPr>
              <a:defRPr sz="10900"/>
            </a:lvl2pPr>
            <a:lvl3pPr>
              <a:defRPr sz="94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72" y="8955093"/>
            <a:ext cx="9957725" cy="29272451"/>
          </a:xfrm>
        </p:spPr>
        <p:txBody>
          <a:bodyPr/>
          <a:lstStyle>
            <a:lvl1pPr marL="0" indent="0">
              <a:buNone/>
              <a:defRPr sz="5500"/>
            </a:lvl1pPr>
            <a:lvl2pPr marL="1788773" indent="0">
              <a:buNone/>
              <a:defRPr sz="4700"/>
            </a:lvl2pPr>
            <a:lvl3pPr marL="3577545" indent="0">
              <a:buNone/>
              <a:defRPr sz="3900"/>
            </a:lvl3pPr>
            <a:lvl4pPr marL="5366318" indent="0">
              <a:buNone/>
              <a:defRPr sz="3500"/>
            </a:lvl4pPr>
            <a:lvl5pPr marL="7155091" indent="0">
              <a:buNone/>
              <a:defRPr sz="3500"/>
            </a:lvl5pPr>
            <a:lvl6pPr marL="8943863" indent="0">
              <a:buNone/>
              <a:defRPr sz="3500"/>
            </a:lvl6pPr>
            <a:lvl7pPr marL="10732636" indent="0">
              <a:buNone/>
              <a:defRPr sz="3500"/>
            </a:lvl7pPr>
            <a:lvl8pPr marL="12521409" indent="0">
              <a:buNone/>
              <a:defRPr sz="3500"/>
            </a:lvl8pPr>
            <a:lvl9pPr marL="14310182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7C29-E84B-4EA5-9053-2BFCFAE260EA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33FE-C285-49B6-8BC4-768A3FC645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 rtlCol="0">
            <a:normAutofit/>
          </a:bodyPr>
          <a:lstStyle>
            <a:lvl1pPr marL="0" indent="0">
              <a:buNone/>
              <a:defRPr sz="12600"/>
            </a:lvl1pPr>
            <a:lvl2pPr marL="1788773" indent="0">
              <a:buNone/>
              <a:defRPr sz="10900"/>
            </a:lvl2pPr>
            <a:lvl3pPr marL="3577545" indent="0">
              <a:buNone/>
              <a:defRPr sz="9400"/>
            </a:lvl3pPr>
            <a:lvl4pPr marL="5366318" indent="0">
              <a:buNone/>
              <a:defRPr sz="7800"/>
            </a:lvl4pPr>
            <a:lvl5pPr marL="7155091" indent="0">
              <a:buNone/>
              <a:defRPr sz="7800"/>
            </a:lvl5pPr>
            <a:lvl6pPr marL="8943863" indent="0">
              <a:buNone/>
              <a:defRPr sz="7800"/>
            </a:lvl6pPr>
            <a:lvl7pPr marL="10732636" indent="0">
              <a:buNone/>
              <a:defRPr sz="7800"/>
            </a:lvl7pPr>
            <a:lvl8pPr marL="12521409" indent="0">
              <a:buNone/>
              <a:defRPr sz="7800"/>
            </a:lvl8pPr>
            <a:lvl9pPr marL="14310182" indent="0">
              <a:buNone/>
              <a:defRPr sz="7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9"/>
            <a:ext cx="18160365" cy="5022375"/>
          </a:xfrm>
        </p:spPr>
        <p:txBody>
          <a:bodyPr/>
          <a:lstStyle>
            <a:lvl1pPr marL="0" indent="0">
              <a:buNone/>
              <a:defRPr sz="5500"/>
            </a:lvl1pPr>
            <a:lvl2pPr marL="1788773" indent="0">
              <a:buNone/>
              <a:defRPr sz="4700"/>
            </a:lvl2pPr>
            <a:lvl3pPr marL="3577545" indent="0">
              <a:buNone/>
              <a:defRPr sz="3900"/>
            </a:lvl3pPr>
            <a:lvl4pPr marL="5366318" indent="0">
              <a:buNone/>
              <a:defRPr sz="3500"/>
            </a:lvl4pPr>
            <a:lvl5pPr marL="7155091" indent="0">
              <a:buNone/>
              <a:defRPr sz="3500"/>
            </a:lvl5pPr>
            <a:lvl6pPr marL="8943863" indent="0">
              <a:buNone/>
              <a:defRPr sz="3500"/>
            </a:lvl6pPr>
            <a:lvl7pPr marL="10732636" indent="0">
              <a:buNone/>
              <a:defRPr sz="3500"/>
            </a:lvl7pPr>
            <a:lvl8pPr marL="12521409" indent="0">
              <a:buNone/>
              <a:defRPr sz="3500"/>
            </a:lvl8pPr>
            <a:lvl9pPr marL="14310182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8279-70FD-4A37-9F69-67AD5EFCD283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B6D6-FC10-4EFE-8F6F-2009D5B4FB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2888" y="1714500"/>
            <a:ext cx="27241500" cy="713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754" tIns="178879" rIns="357754" bIns="178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2888" y="9985375"/>
            <a:ext cx="27241500" cy="282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754" tIns="178879" rIns="357754" bIns="178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888" y="39663688"/>
            <a:ext cx="7062787" cy="2278062"/>
          </a:xfrm>
          <a:prstGeom prst="rect">
            <a:avLst/>
          </a:prstGeom>
        </p:spPr>
        <p:txBody>
          <a:bodyPr vert="horz" lIns="357754" tIns="178879" rIns="357754" bIns="178879" rtlCol="0" anchor="ctr"/>
          <a:lstStyle>
            <a:lvl1pPr algn="l" defTabSz="3573084" fontAlgn="auto">
              <a:spcBef>
                <a:spcPts val="0"/>
              </a:spcBef>
              <a:spcAft>
                <a:spcPts val="0"/>
              </a:spcAft>
              <a:defRPr sz="4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1A8CD7-FB9B-46F8-8FCB-365A31AD40E7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0975" y="39663688"/>
            <a:ext cx="9585325" cy="2278062"/>
          </a:xfrm>
          <a:prstGeom prst="rect">
            <a:avLst/>
          </a:prstGeom>
        </p:spPr>
        <p:txBody>
          <a:bodyPr vert="horz" lIns="357754" tIns="178879" rIns="357754" bIns="178879" rtlCol="0" anchor="ctr"/>
          <a:lstStyle>
            <a:lvl1pPr algn="ctr" defTabSz="3573084" fontAlgn="auto">
              <a:spcBef>
                <a:spcPts val="0"/>
              </a:spcBef>
              <a:spcAft>
                <a:spcPts val="0"/>
              </a:spcAft>
              <a:defRPr sz="4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600" y="39663688"/>
            <a:ext cx="7062788" cy="2278062"/>
          </a:xfrm>
          <a:prstGeom prst="rect">
            <a:avLst/>
          </a:prstGeom>
        </p:spPr>
        <p:txBody>
          <a:bodyPr vert="horz" lIns="357754" tIns="178879" rIns="357754" bIns="178879" rtlCol="0" anchor="ctr"/>
          <a:lstStyle>
            <a:lvl1pPr algn="r" defTabSz="3573084" fontAlgn="auto">
              <a:spcBef>
                <a:spcPts val="0"/>
              </a:spcBef>
              <a:spcAft>
                <a:spcPts val="0"/>
              </a:spcAft>
              <a:defRPr sz="4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2E3B91-02D5-40B7-9418-AD2F541CAE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1" r:id="rId2"/>
    <p:sldLayoutId id="2147484270" r:id="rId3"/>
    <p:sldLayoutId id="2147484269" r:id="rId4"/>
    <p:sldLayoutId id="2147484268" r:id="rId5"/>
    <p:sldLayoutId id="2147484267" r:id="rId6"/>
    <p:sldLayoutId id="2147484266" r:id="rId7"/>
    <p:sldLayoutId id="2147484265" r:id="rId8"/>
    <p:sldLayoutId id="2147484264" r:id="rId9"/>
    <p:sldLayoutId id="2147484263" r:id="rId10"/>
    <p:sldLayoutId id="2147484262" r:id="rId11"/>
  </p:sldLayoutIdLst>
  <p:txStyles>
    <p:titleStyle>
      <a:lvl1pPr algn="ctr" defTabSz="3576638" rtl="0" eaLnBrk="0" fontAlgn="base" hangingPunct="0">
        <a:spcBef>
          <a:spcPct val="0"/>
        </a:spcBef>
        <a:spcAft>
          <a:spcPct val="0"/>
        </a:spcAft>
        <a:defRPr sz="17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2pPr>
      <a:lvl3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3pPr>
      <a:lvl4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4pPr>
      <a:lvl5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5pPr>
      <a:lvl6pPr marL="4572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6pPr>
      <a:lvl7pPr marL="9144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7pPr>
      <a:lvl8pPr marL="13716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8pPr>
      <a:lvl9pPr marL="18288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9pPr>
    </p:titleStyle>
    <p:bodyStyle>
      <a:lvl1pPr marL="1341438" indent="-1341438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06713" indent="-1117600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70400" indent="-893763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6259513" indent="-893763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8048625" indent="-893763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838250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627023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15795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204568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88773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77545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66318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55091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43863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732636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521409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310182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atbio.eu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0267275" cy="427942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6978" tIns="43489" rIns="86978" bIns="43489" anchor="ctr"/>
          <a:lstStyle/>
          <a:p>
            <a:pPr algn="ctr" defTabSz="35730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930275" y="7893477"/>
            <a:ext cx="8380413" cy="919162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10903642" y="7902497"/>
            <a:ext cx="8380413" cy="922337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 dirty="0" smtClean="0">
                <a:solidFill>
                  <a:srgbClr val="FFFFFF"/>
                </a:solidFill>
              </a:rPr>
              <a:t>Concept</a:t>
            </a:r>
            <a:endParaRPr lang="en-US" sz="5100" b="1" dirty="0">
              <a:solidFill>
                <a:srgbClr val="FFFFFF"/>
              </a:solidFill>
            </a:endParaRPr>
          </a:p>
        </p:txBody>
      </p: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21082712" y="36198975"/>
            <a:ext cx="8380412" cy="920750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/>
            <a:r>
              <a:rPr lang="en-US" sz="5100" b="1" dirty="0" smtClean="0">
                <a:solidFill>
                  <a:srgbClr val="FFFFFF"/>
                </a:solidFill>
              </a:rPr>
              <a:t>Acknowledgements</a:t>
            </a:r>
            <a:endParaRPr lang="en-US" sz="5100" b="1" dirty="0">
              <a:solidFill>
                <a:srgbClr val="FFFFFF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1108988" y="7893477"/>
            <a:ext cx="8380412" cy="919162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 dirty="0" smtClean="0">
                <a:solidFill>
                  <a:srgbClr val="FFFFFF"/>
                </a:solidFill>
              </a:rPr>
              <a:t>Results</a:t>
            </a:r>
            <a:endParaRPr lang="en-US" sz="5100" b="1" dirty="0">
              <a:solidFill>
                <a:srgbClr val="FFFFFF"/>
              </a:solidFill>
            </a:endParaRP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21114243" y="37175832"/>
            <a:ext cx="8380412" cy="1509733"/>
          </a:xfrm>
          <a:prstGeom prst="rect">
            <a:avLst/>
          </a:prstGeom>
          <a:noFill/>
          <a:ln>
            <a:noFill/>
          </a:ln>
          <a:extLst/>
        </p:spPr>
        <p:txBody>
          <a:bodyPr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acknowledge the help of P. A.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Chuste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J.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Groux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Marchal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F.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Radnai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M.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Viger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A. Payne, S. Milner, and C. Xu.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3" name="Picture 23" descr="WATBIO_Logo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40" y="877285"/>
            <a:ext cx="4320000" cy="20249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5374" name="Picture 26" descr="European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52275" y="38812788"/>
            <a:ext cx="4586288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7" descr="FP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688963"/>
            <a:ext cx="421322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Rectangle 33"/>
          <p:cNvSpPr>
            <a:spLocks noChangeArrowheads="1"/>
          </p:cNvSpPr>
          <p:nvPr/>
        </p:nvSpPr>
        <p:spPr bwMode="auto">
          <a:xfrm>
            <a:off x="4130566" y="43976"/>
            <a:ext cx="204217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de-DE" sz="6000" b="1" dirty="0" err="1" smtClean="0"/>
              <a:t>Investigating</a:t>
            </a:r>
            <a:r>
              <a:rPr lang="de-DE" sz="6000" b="1" dirty="0" smtClean="0"/>
              <a:t> </a:t>
            </a:r>
            <a:r>
              <a:rPr lang="de-DE" sz="6000" b="1" dirty="0" err="1" smtClean="0"/>
              <a:t>the</a:t>
            </a:r>
            <a:r>
              <a:rPr lang="de-DE" sz="6000" b="1" dirty="0" smtClean="0"/>
              <a:t> </a:t>
            </a:r>
            <a:r>
              <a:rPr lang="de-DE" sz="6000" b="1" dirty="0" err="1" smtClean="0"/>
              <a:t>molecular</a:t>
            </a:r>
            <a:r>
              <a:rPr lang="de-DE" sz="6000" b="1" dirty="0" smtClean="0"/>
              <a:t> </a:t>
            </a:r>
            <a:r>
              <a:rPr lang="de-DE" sz="6000" b="1" dirty="0" err="1" smtClean="0"/>
              <a:t>basis</a:t>
            </a:r>
            <a:r>
              <a:rPr lang="de-DE" sz="6000" b="1" dirty="0" smtClean="0"/>
              <a:t> </a:t>
            </a:r>
            <a:r>
              <a:rPr lang="de-DE" sz="6000" b="1" dirty="0" err="1" smtClean="0"/>
              <a:t>of</a:t>
            </a:r>
            <a:r>
              <a:rPr lang="de-DE" sz="6000" b="1" dirty="0" smtClean="0"/>
              <a:t> </a:t>
            </a:r>
            <a:r>
              <a:rPr lang="de-DE" sz="6000" b="1" dirty="0" err="1" smtClean="0"/>
              <a:t>drought</a:t>
            </a:r>
            <a:r>
              <a:rPr lang="de-DE" sz="6000" b="1" dirty="0" smtClean="0"/>
              <a:t> </a:t>
            </a:r>
            <a:r>
              <a:rPr lang="de-DE" sz="6000" b="1" dirty="0" err="1" smtClean="0"/>
              <a:t>tolerance</a:t>
            </a:r>
            <a:r>
              <a:rPr lang="de-DE" sz="6000" b="1" dirty="0" smtClean="0"/>
              <a:t> in </a:t>
            </a:r>
            <a:r>
              <a:rPr lang="de-DE" sz="6000" b="1" i="1" dirty="0" err="1" smtClean="0"/>
              <a:t>Populus</a:t>
            </a:r>
            <a:r>
              <a:rPr lang="de-DE" sz="6000" b="1" dirty="0" smtClean="0"/>
              <a:t>: The WATBIO </a:t>
            </a:r>
            <a:r>
              <a:rPr lang="de-DE" sz="6000" b="1" i="1" dirty="0" err="1" smtClean="0"/>
              <a:t>Populus</a:t>
            </a:r>
            <a:r>
              <a:rPr lang="de-DE" sz="6000" b="1" dirty="0" smtClean="0"/>
              <a:t> </a:t>
            </a:r>
            <a:r>
              <a:rPr lang="de-DE" sz="6000" b="1" dirty="0" err="1" smtClean="0"/>
              <a:t>core</a:t>
            </a:r>
            <a:r>
              <a:rPr lang="de-DE" sz="6000" b="1" dirty="0" smtClean="0"/>
              <a:t> </a:t>
            </a:r>
            <a:r>
              <a:rPr lang="de-DE" sz="6000" b="1" dirty="0" err="1" smtClean="0"/>
              <a:t>experiment</a:t>
            </a:r>
            <a:endParaRPr lang="de-DE" sz="6000" b="1" dirty="0"/>
          </a:p>
        </p:txBody>
      </p:sp>
      <p:sp>
        <p:nvSpPr>
          <p:cNvPr id="15379" name="Text Box 36"/>
          <p:cNvSpPr txBox="1">
            <a:spLocks noChangeArrowheads="1"/>
          </p:cNvSpPr>
          <p:nvPr/>
        </p:nvSpPr>
        <p:spPr bwMode="auto">
          <a:xfrm>
            <a:off x="1030124" y="2935524"/>
            <a:ext cx="285685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GB" sz="3400" b="1" i="1" baseline="30000" dirty="0" smtClean="0"/>
              <a:t>1</a:t>
            </a:r>
            <a:r>
              <a:rPr lang="en-GB" sz="3400" b="1" i="1" dirty="0" smtClean="0"/>
              <a:t>Wildhagen H, </a:t>
            </a:r>
            <a:r>
              <a:rPr lang="en-GB" sz="3400" b="1" i="1" baseline="30000" dirty="0" smtClean="0"/>
              <a:t>2</a:t>
            </a:r>
            <a:r>
              <a:rPr lang="en-GB" sz="3400" b="1" i="1" dirty="0" smtClean="0"/>
              <a:t>Smith H, </a:t>
            </a:r>
            <a:r>
              <a:rPr lang="en-GB" sz="3400" b="1" i="1" baseline="30000" dirty="0"/>
              <a:t>2</a:t>
            </a:r>
            <a:r>
              <a:rPr lang="en-GB" sz="3400" b="1" i="1" dirty="0" smtClean="0"/>
              <a:t>Allwright M, </a:t>
            </a:r>
            <a:r>
              <a:rPr lang="en-GB" sz="3400" b="1" i="1" baseline="30000" dirty="0" smtClean="0"/>
              <a:t>2</a:t>
            </a:r>
            <a:r>
              <a:rPr lang="en-GB" sz="3400" b="1" i="1" dirty="0" smtClean="0"/>
              <a:t>Valdes-Fragoso M, </a:t>
            </a:r>
            <a:r>
              <a:rPr lang="en-GB" sz="3400" b="1" i="1" baseline="30000" dirty="0" smtClean="0"/>
              <a:t>3</a:t>
            </a:r>
            <a:r>
              <a:rPr lang="en-GB" sz="3400" b="1" i="1" dirty="0" smtClean="0"/>
              <a:t>Douthe C, </a:t>
            </a:r>
            <a:r>
              <a:rPr lang="en-GB" sz="3400" b="1" i="1" baseline="30000" dirty="0" smtClean="0"/>
              <a:t>4</a:t>
            </a:r>
            <a:r>
              <a:rPr lang="en-GB" sz="3400" b="1" i="1" dirty="0" smtClean="0"/>
              <a:t>Cohen D, </a:t>
            </a:r>
            <a:r>
              <a:rPr lang="en-GB" sz="3400" b="1" i="1" baseline="30000" dirty="0" smtClean="0"/>
              <a:t>4</a:t>
            </a:r>
            <a:r>
              <a:rPr lang="en-GB" sz="3400" b="1" i="1" dirty="0" smtClean="0"/>
              <a:t>Brendel O, </a:t>
            </a:r>
            <a:r>
              <a:rPr lang="en-GB" sz="3400" b="1" i="1" baseline="30000" dirty="0" smtClean="0"/>
              <a:t>4</a:t>
            </a:r>
            <a:r>
              <a:rPr lang="en-GB" sz="3400" b="1" i="1" dirty="0" smtClean="0"/>
              <a:t>Le </a:t>
            </a:r>
            <a:r>
              <a:rPr lang="en-GB" sz="3400" b="1" i="1" dirty="0" err="1" smtClean="0"/>
              <a:t>Thiec</a:t>
            </a:r>
            <a:r>
              <a:rPr lang="en-GB" sz="3400" b="1" i="1" dirty="0" smtClean="0"/>
              <a:t> D, </a:t>
            </a:r>
            <a:r>
              <a:rPr lang="en-GB" sz="3400" b="1" i="1" baseline="30000" dirty="0"/>
              <a:t>4</a:t>
            </a:r>
            <a:r>
              <a:rPr lang="en-GB" sz="3400" b="1" i="1" dirty="0" smtClean="0"/>
              <a:t>Hummel I, </a:t>
            </a:r>
            <a:r>
              <a:rPr lang="en-GB" sz="3400" b="1" i="1" baseline="30000" dirty="0"/>
              <a:t>4</a:t>
            </a:r>
            <a:r>
              <a:rPr lang="en-GB" sz="3400" b="1" i="1" dirty="0" smtClean="0"/>
              <a:t>Bure C, </a:t>
            </a:r>
            <a:r>
              <a:rPr lang="en-GB" sz="3400" b="1" i="1" baseline="30000" dirty="0" smtClean="0"/>
              <a:t>1</a:t>
            </a:r>
            <a:r>
              <a:rPr lang="en-GB" sz="3400" b="1" i="1" dirty="0" smtClean="0"/>
              <a:t>Janz D, </a:t>
            </a:r>
            <a:r>
              <a:rPr lang="en-GB" sz="3400" b="1" i="1" baseline="30000" dirty="0"/>
              <a:t>1</a:t>
            </a:r>
            <a:r>
              <a:rPr lang="en-GB" sz="3400" b="1" i="1" dirty="0" smtClean="0"/>
              <a:t>Paul S, </a:t>
            </a:r>
            <a:r>
              <a:rPr lang="en-GB" sz="3400" b="1" i="1" baseline="30000" dirty="0" smtClean="0"/>
              <a:t>5</a:t>
            </a:r>
            <a:r>
              <a:rPr lang="en-GB" sz="3400" b="1" i="1" dirty="0" smtClean="0"/>
              <a:t>Haworth M, </a:t>
            </a:r>
            <a:r>
              <a:rPr lang="en-GB" sz="3400" b="1" i="1" baseline="30000" dirty="0" smtClean="0"/>
              <a:t>6</a:t>
            </a:r>
            <a:r>
              <a:rPr lang="en-GB" sz="3400" b="1" i="1" dirty="0" smtClean="0"/>
              <a:t>Rüger S, </a:t>
            </a:r>
            <a:r>
              <a:rPr lang="en-GB" sz="3400" b="1" i="1" baseline="30000" dirty="0" smtClean="0"/>
              <a:t>5</a:t>
            </a:r>
            <a:r>
              <a:rPr lang="en-GB" sz="3400" b="1" i="1" dirty="0" smtClean="0"/>
              <a:t>Centritto M, </a:t>
            </a:r>
            <a:r>
              <a:rPr lang="en-GB" sz="3400" b="1" i="1" baseline="30000" dirty="0" smtClean="0"/>
              <a:t>5</a:t>
            </a:r>
            <a:r>
              <a:rPr lang="en-GB" sz="3400" b="1" i="1" dirty="0" smtClean="0"/>
              <a:t>Loreto F, </a:t>
            </a:r>
            <a:r>
              <a:rPr lang="en-GB" sz="3400" b="1" i="1" baseline="30000" dirty="0" smtClean="0"/>
              <a:t>3</a:t>
            </a:r>
            <a:r>
              <a:rPr lang="en-GB" sz="3400" b="1" i="1" dirty="0" smtClean="0"/>
              <a:t>Flexas J, </a:t>
            </a:r>
            <a:r>
              <a:rPr lang="en-GB" sz="3400" b="1" i="1" baseline="30000" dirty="0" smtClean="0"/>
              <a:t>4</a:t>
            </a:r>
            <a:r>
              <a:rPr lang="en-GB" sz="3400" b="1" i="1" dirty="0" smtClean="0"/>
              <a:t>Bogeat-Triboulot M-B, </a:t>
            </a:r>
            <a:r>
              <a:rPr lang="en-GB" sz="3400" b="1" i="1" baseline="30000" dirty="0" smtClean="0"/>
              <a:t>2</a:t>
            </a:r>
            <a:r>
              <a:rPr lang="en-GB" sz="3400" b="1" i="1" dirty="0" smtClean="0"/>
              <a:t>Taylor G, </a:t>
            </a:r>
            <a:r>
              <a:rPr lang="en-GB" sz="3400" b="1" i="1" baseline="30000" dirty="0" smtClean="0"/>
              <a:t>1</a:t>
            </a:r>
            <a:r>
              <a:rPr lang="en-GB" sz="3400" b="1" i="1" dirty="0" smtClean="0"/>
              <a:t>Polle A</a:t>
            </a:r>
          </a:p>
          <a:p>
            <a:pPr algn="ctr" defTabSz="914400"/>
            <a:endParaRPr lang="en-GB" sz="1200" dirty="0" smtClean="0"/>
          </a:p>
          <a:p>
            <a:pPr algn="ctr" defTabSz="914400"/>
            <a:r>
              <a:rPr lang="en-GB" sz="2600" baseline="30000" dirty="0" smtClean="0"/>
              <a:t>1 </a:t>
            </a:r>
            <a:r>
              <a:rPr lang="en-GB" sz="2600" dirty="0" err="1" smtClean="0"/>
              <a:t>Büsgen</a:t>
            </a:r>
            <a:r>
              <a:rPr lang="en-GB" sz="2600" dirty="0" smtClean="0"/>
              <a:t>-Institute, Dep. of Forest Botany and Tree Physiology, Georg-August-University </a:t>
            </a:r>
            <a:r>
              <a:rPr lang="en-GB" sz="2600" dirty="0" err="1" smtClean="0"/>
              <a:t>Göttingen</a:t>
            </a:r>
            <a:r>
              <a:rPr lang="en-GB" sz="2600" dirty="0" smtClean="0"/>
              <a:t>, Germany (UGOE)</a:t>
            </a:r>
          </a:p>
          <a:p>
            <a:pPr algn="ctr" defTabSz="914400"/>
            <a:r>
              <a:rPr lang="en-GB" sz="2600" baseline="30000" dirty="0" smtClean="0"/>
              <a:t>2</a:t>
            </a:r>
            <a:r>
              <a:rPr lang="en-GB" sz="2600" dirty="0" smtClean="0"/>
              <a:t> Centre for Biological Sciences, University of Southampton, UK (SOTON)</a:t>
            </a:r>
          </a:p>
          <a:p>
            <a:pPr algn="ctr" defTabSz="914400"/>
            <a:r>
              <a:rPr lang="en-GB" sz="2600" baseline="30000" dirty="0" smtClean="0"/>
              <a:t>3 </a:t>
            </a:r>
            <a:r>
              <a:rPr lang="en-GB" sz="2600" dirty="0" err="1" smtClean="0"/>
              <a:t>Universitat</a:t>
            </a:r>
            <a:r>
              <a:rPr lang="en-GB" sz="2600" dirty="0" smtClean="0"/>
              <a:t> de les </a:t>
            </a:r>
            <a:r>
              <a:rPr lang="en-GB" sz="2600" dirty="0" err="1" smtClean="0"/>
              <a:t>Illes</a:t>
            </a:r>
            <a:r>
              <a:rPr lang="en-GB" sz="2600" dirty="0" smtClean="0"/>
              <a:t> </a:t>
            </a:r>
            <a:r>
              <a:rPr lang="en-GB" sz="2600" dirty="0" err="1" smtClean="0"/>
              <a:t>Balears</a:t>
            </a:r>
            <a:r>
              <a:rPr lang="en-GB" sz="2600" dirty="0" smtClean="0"/>
              <a:t>, </a:t>
            </a:r>
            <a:r>
              <a:rPr lang="en-GB" sz="2600" dirty="0" err="1" smtClean="0"/>
              <a:t>Spian</a:t>
            </a:r>
            <a:r>
              <a:rPr lang="en-GB" sz="2600" dirty="0" smtClean="0"/>
              <a:t> (UIB) </a:t>
            </a:r>
          </a:p>
          <a:p>
            <a:pPr algn="ctr" defTabSz="914400"/>
            <a:r>
              <a:rPr lang="en-GB" sz="2600" baseline="30000" dirty="0" smtClean="0"/>
              <a:t>4 </a:t>
            </a:r>
            <a:r>
              <a:rPr lang="en-GB" sz="2600" dirty="0" smtClean="0"/>
              <a:t>UMR </a:t>
            </a:r>
            <a:r>
              <a:rPr lang="en-GB" sz="2600" dirty="0" err="1" smtClean="0"/>
              <a:t>Ecologie</a:t>
            </a:r>
            <a:r>
              <a:rPr lang="en-GB" sz="2600" dirty="0" smtClean="0"/>
              <a:t> et </a:t>
            </a:r>
            <a:r>
              <a:rPr lang="en-GB" sz="2600" dirty="0" err="1" smtClean="0"/>
              <a:t>Ecophysiologie</a:t>
            </a:r>
            <a:r>
              <a:rPr lang="en-GB" sz="2600" dirty="0" smtClean="0"/>
              <a:t> </a:t>
            </a:r>
            <a:r>
              <a:rPr lang="en-GB" sz="2600" dirty="0" err="1" smtClean="0"/>
              <a:t>Forestières</a:t>
            </a:r>
            <a:r>
              <a:rPr lang="en-GB" sz="2600" dirty="0" smtClean="0"/>
              <a:t>, INRA Nancy, France (INRA)  </a:t>
            </a:r>
          </a:p>
          <a:p>
            <a:pPr algn="ctr" defTabSz="914400"/>
            <a:r>
              <a:rPr lang="en-GB" sz="2600" baseline="30000" dirty="0" smtClean="0"/>
              <a:t>5 </a:t>
            </a:r>
            <a:r>
              <a:rPr lang="en-GB" sz="2600" dirty="0" err="1" smtClean="0"/>
              <a:t>Consiglio</a:t>
            </a:r>
            <a:r>
              <a:rPr lang="en-GB" sz="2600" dirty="0" smtClean="0"/>
              <a:t> </a:t>
            </a:r>
            <a:r>
              <a:rPr lang="en-GB" sz="2600" dirty="0" err="1" smtClean="0"/>
              <a:t>Nazionale</a:t>
            </a:r>
            <a:r>
              <a:rPr lang="en-GB" sz="2600" dirty="0" smtClean="0"/>
              <a:t> </a:t>
            </a:r>
            <a:r>
              <a:rPr lang="en-GB" sz="2600" dirty="0" err="1" smtClean="0"/>
              <a:t>delle</a:t>
            </a:r>
            <a:r>
              <a:rPr lang="en-GB" sz="2600" dirty="0" smtClean="0"/>
              <a:t> </a:t>
            </a:r>
            <a:r>
              <a:rPr lang="en-GB" sz="2600" dirty="0" err="1" smtClean="0"/>
              <a:t>Ricerche</a:t>
            </a:r>
            <a:r>
              <a:rPr lang="en-GB" sz="2600" dirty="0" smtClean="0"/>
              <a:t>, Italy (CNR)  </a:t>
            </a:r>
          </a:p>
          <a:p>
            <a:pPr algn="ctr" defTabSz="914400"/>
            <a:r>
              <a:rPr lang="en-GB" sz="2600" baseline="30000" dirty="0" smtClean="0"/>
              <a:t>6</a:t>
            </a:r>
            <a:r>
              <a:rPr lang="en-GB" sz="2600" dirty="0" smtClean="0"/>
              <a:t> ZIM Plant Technology GmbH, Germany</a:t>
            </a:r>
            <a:endParaRPr lang="de-DE" sz="2600" dirty="0" smtClean="0"/>
          </a:p>
          <a:p>
            <a:pPr algn="ctr" defTabSz="914400"/>
            <a:endParaRPr lang="de-DE" sz="2400" b="1" i="1" dirty="0"/>
          </a:p>
        </p:txBody>
      </p:sp>
      <p:sp>
        <p:nvSpPr>
          <p:cNvPr id="15380" name="Text Box 41"/>
          <p:cNvSpPr txBox="1">
            <a:spLocks noChangeArrowheads="1"/>
          </p:cNvSpPr>
          <p:nvPr/>
        </p:nvSpPr>
        <p:spPr bwMode="auto">
          <a:xfrm>
            <a:off x="9661525" y="0"/>
            <a:ext cx="17843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de-DE"/>
          </a:p>
        </p:txBody>
      </p:sp>
      <p:sp>
        <p:nvSpPr>
          <p:cNvPr id="15381" name="Line 28"/>
          <p:cNvSpPr>
            <a:spLocks noChangeShapeType="1"/>
          </p:cNvSpPr>
          <p:nvPr/>
        </p:nvSpPr>
        <p:spPr bwMode="auto">
          <a:xfrm>
            <a:off x="0" y="6891649"/>
            <a:ext cx="30267275" cy="0"/>
          </a:xfrm>
          <a:prstGeom prst="line">
            <a:avLst/>
          </a:prstGeom>
          <a:noFill/>
          <a:ln w="381000">
            <a:solidFill>
              <a:srgbClr val="6793CD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382" name="Line 29"/>
          <p:cNvSpPr>
            <a:spLocks noChangeShapeType="1"/>
          </p:cNvSpPr>
          <p:nvPr/>
        </p:nvSpPr>
        <p:spPr bwMode="auto">
          <a:xfrm>
            <a:off x="0" y="7309162"/>
            <a:ext cx="30267275" cy="12700"/>
          </a:xfrm>
          <a:prstGeom prst="line">
            <a:avLst/>
          </a:prstGeom>
          <a:noFill/>
          <a:ln w="317500">
            <a:solidFill>
              <a:srgbClr val="719D3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383" name="Text Box 30"/>
          <p:cNvSpPr txBox="1">
            <a:spLocks noChangeArrowheads="1"/>
          </p:cNvSpPr>
          <p:nvPr/>
        </p:nvSpPr>
        <p:spPr bwMode="auto">
          <a:xfrm>
            <a:off x="6500813" y="38857238"/>
            <a:ext cx="161163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/>
              <a:t>WATBIO  </a:t>
            </a:r>
          </a:p>
          <a:p>
            <a:pPr algn="ctr"/>
            <a:r>
              <a:rPr lang="en-GB" sz="3200" b="1"/>
              <a:t>Development of improved perennial non-food biomass and bioproduct crops for water stressed environments </a:t>
            </a:r>
          </a:p>
          <a:p>
            <a:pPr algn="ctr"/>
            <a:r>
              <a:rPr lang="en-GB" sz="3200" b="1"/>
              <a:t>is an international research project funded by the European Union‘s Seventh Framework Programme under the grant agreement FP7-311929</a:t>
            </a:r>
            <a:br>
              <a:rPr lang="en-GB" sz="3200" b="1"/>
            </a:br>
            <a:endParaRPr lang="en-GB" sz="3200" b="1"/>
          </a:p>
          <a:p>
            <a:pPr algn="ctr"/>
            <a:r>
              <a:rPr lang="en-GB" sz="3200" b="1">
                <a:solidFill>
                  <a:srgbClr val="6793CD"/>
                </a:solidFill>
                <a:hlinkClick r:id="rId6"/>
              </a:rPr>
              <a:t>www.watbio.eu</a:t>
            </a:r>
            <a:r>
              <a:rPr lang="en-GB" sz="3200" b="1">
                <a:solidFill>
                  <a:srgbClr val="6793CD"/>
                </a:solidFill>
              </a:rPr>
              <a:t>  </a:t>
            </a:r>
          </a:p>
        </p:txBody>
      </p:sp>
      <p:pic>
        <p:nvPicPr>
          <p:cNvPr id="29" name="Picture 6" descr="C:\Documents and Settings\bgiovani\Mes documents\BALDISSERA\GESTION\WATBIO\Partners\Partners_Logo\5  _Uni_Goett_1200dpi_cmyk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917" y="1572309"/>
            <a:ext cx="5040000" cy="95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975568" y="9107077"/>
            <a:ext cx="82138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involved partners contribute their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expertise to achieve the main goal of the WATBIO project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3200" dirty="0"/>
          </a:p>
        </p:txBody>
      </p: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960438" y="9110624"/>
            <a:ext cx="8350250" cy="7129733"/>
          </a:xfrm>
          <a:prstGeom prst="rect">
            <a:avLst/>
          </a:prstGeom>
          <a:noFill/>
          <a:ln>
            <a:noFill/>
          </a:ln>
          <a:extLst/>
        </p:spPr>
        <p:txBody>
          <a:bodyPr lIns="86957" tIns="43478" rIns="86957" bIns="4347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Populus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core experiment: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Investigation of drought stress responses of selected </a:t>
            </a:r>
            <a:r>
              <a:rPr lang="en-US" sz="3200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Populus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genotypes</a:t>
            </a: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Unifying research aim of participating groups: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Analysis of development of tissues and organs under drought in order to identify mechanisms important to maintain growth under limited water availability</a:t>
            </a: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Main hypothesis: </a:t>
            </a:r>
            <a:r>
              <a:rPr lang="en-US" sz="3200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Populus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genotypes originating from different environments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harbour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adaptation mechanisms that can be exploited to produce new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germplasm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sustained biomass production under stress</a:t>
            </a:r>
          </a:p>
        </p:txBody>
      </p:sp>
      <p:sp>
        <p:nvSpPr>
          <p:cNvPr id="172" name="Rectangle 10"/>
          <p:cNvSpPr>
            <a:spLocks noChangeArrowheads="1"/>
          </p:cNvSpPr>
          <p:nvPr/>
        </p:nvSpPr>
        <p:spPr bwMode="auto">
          <a:xfrm>
            <a:off x="931040" y="16878838"/>
            <a:ext cx="8382000" cy="919162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 dirty="0" smtClean="0">
                <a:solidFill>
                  <a:srgbClr val="FFFFFF"/>
                </a:solidFill>
              </a:rPr>
              <a:t>Methods</a:t>
            </a:r>
            <a:endParaRPr lang="en-US" sz="5100" b="1" dirty="0">
              <a:solidFill>
                <a:srgbClr val="FFFFFF"/>
              </a:solidFill>
            </a:endParaRPr>
          </a:p>
        </p:txBody>
      </p:sp>
      <p:graphicFrame>
        <p:nvGraphicFramePr>
          <p:cNvPr id="14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291796"/>
              </p:ext>
            </p:extLst>
          </p:nvPr>
        </p:nvGraphicFramePr>
        <p:xfrm>
          <a:off x="1013440" y="29021756"/>
          <a:ext cx="8228939" cy="586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3" name="Textfeld 182"/>
          <p:cNvSpPr txBox="1"/>
          <p:nvPr/>
        </p:nvSpPr>
        <p:spPr>
          <a:xfrm>
            <a:off x="982376" y="35196246"/>
            <a:ext cx="8293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Fig. 2  | </a:t>
            </a:r>
            <a:r>
              <a:rPr lang="de-DE" sz="2400" dirty="0" err="1" smtClean="0"/>
              <a:t>Soil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conditions</a:t>
            </a:r>
            <a:r>
              <a:rPr lang="de-DE" sz="2400" dirty="0" smtClean="0"/>
              <a:t> in a </a:t>
            </a:r>
            <a:r>
              <a:rPr lang="de-DE" sz="2400" dirty="0" err="1" smtClean="0"/>
              <a:t>drought</a:t>
            </a:r>
            <a:r>
              <a:rPr lang="de-DE" sz="2400" dirty="0" smtClean="0"/>
              <a:t> stress </a:t>
            </a:r>
            <a:r>
              <a:rPr lang="de-DE" sz="2400" dirty="0" err="1" smtClean="0"/>
              <a:t>experiment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i="1" dirty="0" err="1" smtClean="0"/>
              <a:t>Populus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nigra</a:t>
            </a:r>
            <a:r>
              <a:rPr lang="de-DE" sz="2400" dirty="0" smtClean="0"/>
              <a:t>. </a:t>
            </a:r>
            <a:r>
              <a:rPr lang="de-DE" sz="2400" dirty="0" err="1" smtClean="0"/>
              <a:t>Trees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genotypes</a:t>
            </a:r>
            <a:r>
              <a:rPr lang="de-DE" sz="2400" dirty="0" smtClean="0"/>
              <a:t> </a:t>
            </a:r>
            <a:r>
              <a:rPr lang="de-DE" sz="2400" dirty="0" err="1" smtClean="0"/>
              <a:t>were</a:t>
            </a:r>
            <a:r>
              <a:rPr lang="de-DE" sz="2400" dirty="0" smtClean="0"/>
              <a:t> </a:t>
            </a:r>
            <a:r>
              <a:rPr lang="de-DE" sz="2400" dirty="0" err="1" smtClean="0"/>
              <a:t>exposed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a 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</a:t>
            </a:r>
            <a:r>
              <a:rPr lang="de-DE" sz="2400" dirty="0" err="1" smtClean="0"/>
              <a:t>treatment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90% </a:t>
            </a:r>
            <a:r>
              <a:rPr lang="de-DE" sz="2400" dirty="0" err="1" smtClean="0"/>
              <a:t>soil</a:t>
            </a:r>
            <a:r>
              <a:rPr lang="de-DE" sz="2400" dirty="0" smtClean="0"/>
              <a:t>-relative </a:t>
            </a:r>
            <a:r>
              <a:rPr lang="de-DE" sz="2400" dirty="0" err="1" smtClean="0"/>
              <a:t>extractable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(</a:t>
            </a:r>
            <a:r>
              <a:rPr lang="de-DE" sz="2400" dirty="0" err="1" smtClean="0"/>
              <a:t>soil</a:t>
            </a:r>
            <a:r>
              <a:rPr lang="de-DE" sz="2400" dirty="0" smtClean="0"/>
              <a:t>-REW) </a:t>
            </a:r>
            <a:r>
              <a:rPr lang="de-DE" sz="2400" dirty="0" err="1" smtClean="0"/>
              <a:t>or</a:t>
            </a:r>
            <a:r>
              <a:rPr lang="de-DE" sz="2400" dirty="0" smtClean="0"/>
              <a:t> a </a:t>
            </a:r>
            <a:r>
              <a:rPr lang="de-DE" sz="2400" dirty="0" err="1" smtClean="0"/>
              <a:t>drought</a:t>
            </a:r>
            <a:r>
              <a:rPr lang="de-DE" sz="2400" dirty="0" smtClean="0"/>
              <a:t> </a:t>
            </a:r>
            <a:r>
              <a:rPr lang="de-DE" sz="2400" dirty="0" err="1" smtClean="0"/>
              <a:t>treatment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a </a:t>
            </a:r>
            <a:r>
              <a:rPr lang="de-DE" sz="2400" dirty="0" err="1" smtClean="0"/>
              <a:t>target</a:t>
            </a:r>
            <a:r>
              <a:rPr lang="de-DE" sz="2400" dirty="0" smtClean="0"/>
              <a:t> </a:t>
            </a:r>
            <a:r>
              <a:rPr lang="de-DE" sz="2400" dirty="0" err="1" smtClean="0"/>
              <a:t>level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20% </a:t>
            </a:r>
            <a:r>
              <a:rPr lang="de-DE" sz="2400" dirty="0" err="1" smtClean="0"/>
              <a:t>soil</a:t>
            </a:r>
            <a:r>
              <a:rPr lang="de-DE" sz="2400" dirty="0" smtClean="0"/>
              <a:t>-REW, </a:t>
            </a:r>
            <a:r>
              <a:rPr lang="de-DE" sz="2400" dirty="0" err="1" smtClean="0"/>
              <a:t>which</a:t>
            </a:r>
            <a:r>
              <a:rPr lang="de-DE" sz="2400" dirty="0" smtClean="0"/>
              <a:t> was </a:t>
            </a:r>
            <a:r>
              <a:rPr lang="de-DE" sz="2400" dirty="0" err="1" smtClean="0"/>
              <a:t>reached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week</a:t>
            </a:r>
            <a:r>
              <a:rPr lang="de-DE" sz="2400" dirty="0" smtClean="0"/>
              <a:t> 2.</a:t>
            </a:r>
            <a:endParaRPr lang="en-GB" sz="2400" dirty="0"/>
          </a:p>
        </p:txBody>
      </p:sp>
      <p:sp>
        <p:nvSpPr>
          <p:cNvPr id="158" name="Textfeld 157"/>
          <p:cNvSpPr txBox="1"/>
          <p:nvPr/>
        </p:nvSpPr>
        <p:spPr>
          <a:xfrm>
            <a:off x="10855254" y="23603399"/>
            <a:ext cx="86069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core set of measurements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 carried out</a:t>
            </a:r>
          </a:p>
          <a:p>
            <a:pPr marL="3600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Biomass yield</a:t>
            </a:r>
          </a:p>
          <a:p>
            <a:pPr marL="3600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Soil water status</a:t>
            </a:r>
          </a:p>
          <a:p>
            <a:pPr marL="3600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Plant water status</a:t>
            </a:r>
          </a:p>
          <a:p>
            <a:pPr marL="3600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Leaf size, total leaf area</a:t>
            </a:r>
          </a:p>
          <a:p>
            <a:pPr marL="3600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Branching patterns</a:t>
            </a:r>
          </a:p>
          <a:p>
            <a:pPr marL="3600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Stomatal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conductance</a:t>
            </a:r>
          </a:p>
          <a:p>
            <a:pPr marL="3600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Wood/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lignocellulosic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quality,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saccharification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potential</a:t>
            </a:r>
            <a:endParaRPr lang="en-GB" sz="3200" dirty="0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10955185" y="33264008"/>
            <a:ext cx="8380413" cy="922337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 dirty="0" smtClean="0">
                <a:solidFill>
                  <a:srgbClr val="FFFFFF"/>
                </a:solidFill>
              </a:rPr>
              <a:t>Outlook</a:t>
            </a:r>
            <a:endParaRPr lang="en-US" sz="5100" b="1" dirty="0">
              <a:solidFill>
                <a:srgbClr val="FFFFFF"/>
              </a:solidFill>
            </a:endParaRPr>
          </a:p>
        </p:txBody>
      </p:sp>
      <p:sp>
        <p:nvSpPr>
          <p:cNvPr id="113" name="TextBox 21"/>
          <p:cNvSpPr txBox="1">
            <a:spLocks noChangeArrowheads="1"/>
          </p:cNvSpPr>
          <p:nvPr/>
        </p:nvSpPr>
        <p:spPr bwMode="auto">
          <a:xfrm>
            <a:off x="10942047" y="34297336"/>
            <a:ext cx="8380412" cy="4421299"/>
          </a:xfrm>
          <a:prstGeom prst="rect">
            <a:avLst/>
          </a:prstGeom>
          <a:noFill/>
          <a:ln>
            <a:noFill/>
          </a:ln>
          <a:extLst/>
        </p:spPr>
        <p:txBody>
          <a:bodyPr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Finish integration of gene expression data with phenotypic traits to identify candidate genes for increased drought tolerance</a:t>
            </a:r>
          </a:p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Test the hypothesis of adaptive divergence within the genus </a:t>
            </a:r>
            <a:r>
              <a:rPr lang="en-US" sz="3200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Populus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by comparing this study with the second </a:t>
            </a:r>
            <a:r>
              <a:rPr lang="en-US" sz="3200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Populus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core experiment carried out in summer 2014 with two genotypes of 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en-US" sz="3200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tremula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20"/>
          <p:cNvSpPr/>
          <p:nvPr/>
        </p:nvSpPr>
        <p:spPr>
          <a:xfrm>
            <a:off x="21113592" y="9096503"/>
            <a:ext cx="8382000" cy="1712888"/>
          </a:xfrm>
          <a:prstGeom prst="rect">
            <a:avLst/>
          </a:prstGeom>
        </p:spPr>
        <p:txBody>
          <a:bodyPr lIns="86978" tIns="43489" rIns="86978" bIns="43489">
            <a:spAutoFit/>
          </a:bodyPr>
          <a:lstStyle/>
          <a:p>
            <a:pPr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Drought caused a significant reduction of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stomatal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conductance in genotypes “France” and “Italy”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1112873" y="18494501"/>
            <a:ext cx="8408277" cy="7829942"/>
            <a:chOff x="21112873" y="18532601"/>
            <a:chExt cx="8408277" cy="7829942"/>
          </a:xfrm>
        </p:grpSpPr>
        <p:sp>
          <p:nvSpPr>
            <p:cNvPr id="97" name="Rectangle 20"/>
            <p:cNvSpPr/>
            <p:nvPr/>
          </p:nvSpPr>
          <p:spPr>
            <a:xfrm>
              <a:off x="21112873" y="18532601"/>
              <a:ext cx="8382000" cy="1137345"/>
            </a:xfrm>
            <a:prstGeom prst="rect">
              <a:avLst/>
            </a:prstGeom>
          </p:spPr>
          <p:txBody>
            <a:bodyPr lIns="86978" tIns="43489" rIns="86978" bIns="43489">
              <a:spAutoFit/>
            </a:bodyPr>
            <a:lstStyle/>
            <a:p>
              <a:pPr defTabSz="3573084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Biomass </a:t>
              </a:r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productivity</a:t>
              </a:r>
              <a:r>
                <a:rPr lang="en-US" sz="30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 and its decrease under drought, differs among genotypes </a:t>
              </a:r>
              <a:endParaRPr lang="en-US" sz="3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21145342" y="19777021"/>
              <a:ext cx="8375808" cy="6585522"/>
              <a:chOff x="21145342" y="20100871"/>
              <a:chExt cx="8375808" cy="6585522"/>
            </a:xfrm>
          </p:grpSpPr>
          <p:grpSp>
            <p:nvGrpSpPr>
              <p:cNvPr id="86" name="Gruppieren 85"/>
              <p:cNvGrpSpPr>
                <a:grpSpLocks noChangeAspect="1"/>
              </p:cNvGrpSpPr>
              <p:nvPr/>
            </p:nvGrpSpPr>
            <p:grpSpPr>
              <a:xfrm>
                <a:off x="21393711" y="20611711"/>
                <a:ext cx="7948795" cy="5059019"/>
                <a:chOff x="1686833" y="2558928"/>
                <a:chExt cx="5760000" cy="3665956"/>
              </a:xfrm>
            </p:grpSpPr>
            <p:pic>
              <p:nvPicPr>
                <p:cNvPr id="87" name="Grafik 8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86833" y="2558928"/>
                  <a:ext cx="5760000" cy="3665956"/>
                </a:xfrm>
                <a:prstGeom prst="rect">
                  <a:avLst/>
                </a:prstGeom>
              </p:spPr>
            </p:pic>
            <p:cxnSp>
              <p:nvCxnSpPr>
                <p:cNvPr id="88" name="Gerade Verbindung mit Pfeil 87"/>
                <p:cNvCxnSpPr/>
                <p:nvPr/>
              </p:nvCxnSpPr>
              <p:spPr>
                <a:xfrm>
                  <a:off x="2771800" y="4652963"/>
                  <a:ext cx="576064" cy="504229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 Verbindung mit Pfeil 88"/>
                <p:cNvCxnSpPr/>
                <p:nvPr/>
              </p:nvCxnSpPr>
              <p:spPr>
                <a:xfrm>
                  <a:off x="4454770" y="3440654"/>
                  <a:ext cx="504056" cy="715489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 Verbindung mit Pfeil 89"/>
                <p:cNvCxnSpPr/>
                <p:nvPr/>
              </p:nvCxnSpPr>
              <p:spPr>
                <a:xfrm>
                  <a:off x="6131060" y="3428083"/>
                  <a:ext cx="576064" cy="57651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feld 90"/>
                <p:cNvSpPr txBox="1"/>
                <p:nvPr/>
              </p:nvSpPr>
              <p:spPr>
                <a:xfrm>
                  <a:off x="2987824" y="4652963"/>
                  <a:ext cx="736041" cy="330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smtClean="0">
                      <a:solidFill>
                        <a:srgbClr val="FF0000"/>
                      </a:solidFill>
                    </a:rPr>
                    <a:t>- 48%</a:t>
                  </a:r>
                  <a:endParaRPr lang="en-GB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2" name="Textfeld 91"/>
                <p:cNvSpPr txBox="1"/>
                <p:nvPr/>
              </p:nvSpPr>
              <p:spPr>
                <a:xfrm>
                  <a:off x="4642338" y="3492266"/>
                  <a:ext cx="736041" cy="330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smtClean="0">
                      <a:solidFill>
                        <a:srgbClr val="FF0000"/>
                      </a:solidFill>
                    </a:rPr>
                    <a:t>- 41%</a:t>
                  </a:r>
                  <a:endParaRPr lang="en-GB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" name="Textfeld 92"/>
                <p:cNvSpPr txBox="1"/>
                <p:nvPr/>
              </p:nvSpPr>
              <p:spPr>
                <a:xfrm>
                  <a:off x="6300192" y="3385425"/>
                  <a:ext cx="736041" cy="330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smtClean="0">
                      <a:solidFill>
                        <a:srgbClr val="FF0000"/>
                      </a:solidFill>
                    </a:rPr>
                    <a:t>- 26%</a:t>
                  </a:r>
                  <a:endParaRPr lang="en-GB" sz="16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94" name="Gruppieren 93"/>
              <p:cNvGrpSpPr>
                <a:grpSpLocks noChangeAspect="1"/>
              </p:cNvGrpSpPr>
              <p:nvPr/>
            </p:nvGrpSpPr>
            <p:grpSpPr>
              <a:xfrm>
                <a:off x="21487617" y="20100871"/>
                <a:ext cx="7792006" cy="573902"/>
                <a:chOff x="18064532" y="9058478"/>
                <a:chExt cx="10185615" cy="750199"/>
              </a:xfrm>
            </p:grpSpPr>
            <p:sp>
              <p:nvSpPr>
                <p:cNvPr id="95" name="Gleichschenkliges Dreieck 94"/>
                <p:cNvSpPr/>
                <p:nvPr/>
              </p:nvSpPr>
              <p:spPr>
                <a:xfrm rot="16200000">
                  <a:off x="22734114" y="4388896"/>
                  <a:ext cx="750199" cy="10089363"/>
                </a:xfrm>
                <a:prstGeom prst="triangle">
                  <a:avLst>
                    <a:gd name="adj" fmla="val 49752"/>
                  </a:avLst>
                </a:prstGeom>
                <a:gradFill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85824">
                      <a:srgbClr val="4985FF"/>
                    </a:gs>
                    <a:gs pos="65425">
                      <a:schemeClr val="accent6">
                        <a:lumMod val="40000"/>
                        <a:lumOff val="60000"/>
                      </a:schemeClr>
                    </a:gs>
                    <a:gs pos="25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Textfeld 95"/>
                <p:cNvSpPr txBox="1"/>
                <p:nvPr/>
              </p:nvSpPr>
              <p:spPr>
                <a:xfrm>
                  <a:off x="23418612" y="9202746"/>
                  <a:ext cx="4831535" cy="4827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800" dirty="0" err="1" smtClean="0"/>
                    <a:t>Water</a:t>
                  </a:r>
                  <a:r>
                    <a:rPr lang="de-DE" sz="1800" dirty="0" smtClean="0"/>
                    <a:t> </a:t>
                  </a:r>
                  <a:r>
                    <a:rPr lang="de-DE" sz="1800" dirty="0" err="1" smtClean="0"/>
                    <a:t>availability</a:t>
                  </a:r>
                  <a:r>
                    <a:rPr lang="de-DE" sz="1800" dirty="0" smtClean="0"/>
                    <a:t> in native </a:t>
                  </a:r>
                  <a:r>
                    <a:rPr lang="de-DE" sz="1800" dirty="0" err="1" smtClean="0"/>
                    <a:t>habitat</a:t>
                  </a:r>
                  <a:endParaRPr lang="en-GB" sz="1800" dirty="0"/>
                </a:p>
              </p:txBody>
            </p:sp>
          </p:grpSp>
          <p:sp>
            <p:nvSpPr>
              <p:cNvPr id="98" name="Textfeld 97"/>
              <p:cNvSpPr txBox="1"/>
              <p:nvPr/>
            </p:nvSpPr>
            <p:spPr>
              <a:xfrm>
                <a:off x="21145342" y="25670730"/>
                <a:ext cx="83758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/>
                  <a:t>Fig. 4 | </a:t>
                </a:r>
                <a:r>
                  <a:rPr lang="de-DE" sz="2000" dirty="0" err="1" smtClean="0"/>
                  <a:t>Biomass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production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three</a:t>
                </a:r>
                <a:r>
                  <a:rPr lang="de-DE" sz="2000" dirty="0" smtClean="0"/>
                  <a:t> </a:t>
                </a:r>
                <a:r>
                  <a:rPr lang="de-DE" sz="2000" i="1" dirty="0" err="1" smtClean="0"/>
                  <a:t>Populus</a:t>
                </a:r>
                <a:r>
                  <a:rPr lang="de-DE" sz="2000" i="1" dirty="0" smtClean="0"/>
                  <a:t> </a:t>
                </a:r>
                <a:r>
                  <a:rPr lang="de-DE" sz="2000" i="1" dirty="0" err="1" smtClean="0"/>
                  <a:t>nigra</a:t>
                </a:r>
                <a:r>
                  <a:rPr lang="de-DE" sz="2000" i="1" dirty="0" smtClean="0"/>
                  <a:t> </a:t>
                </a:r>
                <a:r>
                  <a:rPr lang="de-DE" sz="2000" dirty="0" err="1" smtClean="0"/>
                  <a:t>genotypes</a:t>
                </a:r>
                <a:r>
                  <a:rPr lang="de-DE" sz="2000" dirty="0" smtClean="0"/>
                  <a:t> after </a:t>
                </a:r>
                <a:r>
                  <a:rPr lang="de-DE" sz="2000" dirty="0" err="1" smtClean="0"/>
                  <a:t>five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weeks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a </a:t>
                </a:r>
                <a:r>
                  <a:rPr lang="de-DE" sz="2000" dirty="0" err="1" smtClean="0"/>
                  <a:t>control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drought</a:t>
                </a:r>
                <a:r>
                  <a:rPr lang="de-DE" sz="2000" dirty="0" smtClean="0"/>
                  <a:t> stress </a:t>
                </a:r>
                <a:r>
                  <a:rPr lang="de-DE" sz="2000" dirty="0" err="1" smtClean="0"/>
                  <a:t>treatment</a:t>
                </a:r>
                <a:r>
                  <a:rPr lang="de-DE" sz="2000" dirty="0" smtClean="0"/>
                  <a:t> (</a:t>
                </a:r>
                <a:r>
                  <a:rPr lang="de-DE" sz="2000" dirty="0" err="1" smtClean="0"/>
                  <a:t>see</a:t>
                </a:r>
                <a:r>
                  <a:rPr lang="de-DE" sz="2000" dirty="0" smtClean="0"/>
                  <a:t> Fig. 2). Data </a:t>
                </a:r>
                <a:r>
                  <a:rPr lang="de-DE" sz="2000" dirty="0" err="1" smtClean="0"/>
                  <a:t>show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means</a:t>
                </a:r>
                <a:r>
                  <a:rPr lang="de-DE" sz="2000" dirty="0" smtClean="0"/>
                  <a:t> ± SE, n = 6.</a:t>
                </a:r>
                <a:endParaRPr lang="en-GB" sz="2000" dirty="0"/>
              </a:p>
            </p:txBody>
          </p:sp>
        </p:grp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51" y="11153353"/>
            <a:ext cx="9047790" cy="11654711"/>
          </a:xfrm>
          <a:prstGeom prst="rect">
            <a:avLst/>
          </a:prstGeom>
        </p:spPr>
      </p:pic>
      <p:sp>
        <p:nvSpPr>
          <p:cNvPr id="58" name="Textfeld 57"/>
          <p:cNvSpPr txBox="1"/>
          <p:nvPr/>
        </p:nvSpPr>
        <p:spPr>
          <a:xfrm>
            <a:off x="10849999" y="28327794"/>
            <a:ext cx="8606970" cy="489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collection of samples was used for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transcriptome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profiling by RNA-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Seq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0000">
              <a:lnSpc>
                <a:spcPts val="42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Genotype “Italy”: samples of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developing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xylem, fine roots, leaves collected weekly during the experiment</a:t>
            </a:r>
          </a:p>
          <a:p>
            <a:pPr marL="360000">
              <a:lnSpc>
                <a:spcPts val="4200"/>
              </a:lnSpc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Genotypes “Spain”, “France”, “Italy”: samples of developing xylem, fine roots, and various leaf stages collected at the end of the experiment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1176864" y="10962793"/>
            <a:ext cx="8421688" cy="7052711"/>
            <a:chOff x="21176864" y="11172343"/>
            <a:chExt cx="8421688" cy="7052711"/>
          </a:xfrm>
        </p:grpSpPr>
        <p:grpSp>
          <p:nvGrpSpPr>
            <p:cNvPr id="57" name="Gruppieren 56"/>
            <p:cNvGrpSpPr>
              <a:grpSpLocks noChangeAspect="1"/>
            </p:cNvGrpSpPr>
            <p:nvPr/>
          </p:nvGrpSpPr>
          <p:grpSpPr>
            <a:xfrm>
              <a:off x="21502662" y="11833420"/>
              <a:ext cx="7740000" cy="4926135"/>
              <a:chOff x="21155611" y="19675329"/>
              <a:chExt cx="8280000" cy="5269815"/>
            </a:xfrm>
          </p:grpSpPr>
          <p:pic>
            <p:nvPicPr>
              <p:cNvPr id="38" name="Grafik 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55611" y="19675329"/>
                <a:ext cx="8280000" cy="5269815"/>
              </a:xfrm>
              <a:prstGeom prst="rect">
                <a:avLst/>
              </a:prstGeom>
            </p:spPr>
          </p:pic>
          <p:grpSp>
            <p:nvGrpSpPr>
              <p:cNvPr id="54" name="Gruppieren 53"/>
              <p:cNvGrpSpPr/>
              <p:nvPr/>
            </p:nvGrpSpPr>
            <p:grpSpPr>
              <a:xfrm>
                <a:off x="22629877" y="20445394"/>
                <a:ext cx="6315631" cy="654353"/>
                <a:chOff x="22629877" y="19909367"/>
                <a:chExt cx="6315631" cy="654353"/>
              </a:xfrm>
            </p:grpSpPr>
            <p:cxnSp>
              <p:nvCxnSpPr>
                <p:cNvPr id="47" name="Gerade Verbindung 46"/>
                <p:cNvCxnSpPr/>
                <p:nvPr/>
              </p:nvCxnSpPr>
              <p:spPr>
                <a:xfrm>
                  <a:off x="22629877" y="20297351"/>
                  <a:ext cx="127042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Gerade Verbindung 107"/>
                <p:cNvCxnSpPr/>
                <p:nvPr/>
              </p:nvCxnSpPr>
              <p:spPr>
                <a:xfrm>
                  <a:off x="24972010" y="20305373"/>
                  <a:ext cx="127042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Gerade Verbindung 108"/>
                <p:cNvCxnSpPr/>
                <p:nvPr/>
              </p:nvCxnSpPr>
              <p:spPr>
                <a:xfrm>
                  <a:off x="27306121" y="20305373"/>
                  <a:ext cx="127042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feld 47"/>
                <p:cNvSpPr txBox="1"/>
                <p:nvPr/>
              </p:nvSpPr>
              <p:spPr>
                <a:xfrm>
                  <a:off x="25381081" y="19909367"/>
                  <a:ext cx="12704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600" dirty="0" smtClean="0"/>
                    <a:t>**</a:t>
                  </a:r>
                  <a:endParaRPr lang="en-GB" sz="3600" dirty="0"/>
                </a:p>
              </p:txBody>
            </p:sp>
            <p:sp>
              <p:nvSpPr>
                <p:cNvPr id="111" name="Textfeld 110"/>
                <p:cNvSpPr txBox="1"/>
                <p:nvPr/>
              </p:nvSpPr>
              <p:spPr>
                <a:xfrm>
                  <a:off x="27675088" y="19917389"/>
                  <a:ext cx="12704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600" dirty="0" smtClean="0"/>
                    <a:t>**</a:t>
                  </a:r>
                  <a:endParaRPr lang="en-GB" sz="3600" dirty="0"/>
                </a:p>
              </p:txBody>
            </p:sp>
          </p:grpSp>
        </p:grpSp>
        <p:sp>
          <p:nvSpPr>
            <p:cNvPr id="182" name="Textfeld 181"/>
            <p:cNvSpPr txBox="1"/>
            <p:nvPr/>
          </p:nvSpPr>
          <p:spPr>
            <a:xfrm>
              <a:off x="21176864" y="16593838"/>
              <a:ext cx="842168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/>
                <a:t>Fig. 3 | </a:t>
              </a:r>
              <a:r>
                <a:rPr lang="de-DE" sz="2000" dirty="0" err="1" smtClean="0"/>
                <a:t>Stomatal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conductance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three</a:t>
              </a:r>
              <a:r>
                <a:rPr lang="de-DE" sz="2000" dirty="0" smtClean="0"/>
                <a:t> </a:t>
              </a:r>
              <a:r>
                <a:rPr lang="de-DE" sz="2000" i="1" dirty="0" err="1" smtClean="0"/>
                <a:t>Populus</a:t>
              </a:r>
              <a:r>
                <a:rPr lang="de-DE" sz="2000" i="1" dirty="0" smtClean="0"/>
                <a:t> </a:t>
              </a:r>
              <a:r>
                <a:rPr lang="de-DE" sz="2000" i="1" dirty="0" err="1" smtClean="0"/>
                <a:t>nigra</a:t>
              </a:r>
              <a:r>
                <a:rPr lang="de-DE" sz="2000" i="1" dirty="0" smtClean="0"/>
                <a:t> </a:t>
              </a:r>
              <a:r>
                <a:rPr lang="de-DE" sz="2000" dirty="0" err="1" smtClean="0"/>
                <a:t>genotypes</a:t>
              </a:r>
              <a:r>
                <a:rPr lang="de-DE" sz="2000" dirty="0" smtClean="0"/>
                <a:t> after </a:t>
              </a:r>
              <a:r>
                <a:rPr lang="de-DE" sz="2000" dirty="0" err="1" smtClean="0"/>
                <a:t>five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weeks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a </a:t>
              </a:r>
              <a:r>
                <a:rPr lang="de-DE" sz="2000" dirty="0" err="1" smtClean="0"/>
                <a:t>control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or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drought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treatment</a:t>
              </a:r>
              <a:r>
                <a:rPr lang="de-DE" sz="2000" dirty="0" smtClean="0"/>
                <a:t> (</a:t>
              </a:r>
              <a:r>
                <a:rPr lang="de-DE" sz="2000" dirty="0" err="1" smtClean="0"/>
                <a:t>see</a:t>
              </a:r>
              <a:r>
                <a:rPr lang="de-DE" sz="2000" dirty="0" smtClean="0"/>
                <a:t> Fig. 2).  </a:t>
              </a:r>
              <a:r>
                <a:rPr lang="de-DE" sz="2000" dirty="0" err="1" smtClean="0"/>
                <a:t>Measurements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were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taken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at</a:t>
              </a:r>
              <a:r>
                <a:rPr lang="de-DE" sz="2000" dirty="0" smtClean="0"/>
                <a:t> 2000 µ</a:t>
              </a:r>
              <a:r>
                <a:rPr lang="de-DE" sz="2000" dirty="0" err="1" smtClean="0"/>
                <a:t>mol</a:t>
              </a:r>
              <a:r>
                <a:rPr lang="de-DE" sz="2000" dirty="0" smtClean="0"/>
                <a:t> m</a:t>
              </a:r>
              <a:r>
                <a:rPr lang="de-DE" sz="2000" baseline="30000" dirty="0" smtClean="0"/>
                <a:t>-2</a:t>
              </a:r>
              <a:r>
                <a:rPr lang="de-DE" sz="2000" dirty="0" smtClean="0"/>
                <a:t> s</a:t>
              </a:r>
              <a:r>
                <a:rPr lang="de-DE" sz="2000" baseline="30000" dirty="0" smtClean="0"/>
                <a:t>-1</a:t>
              </a:r>
              <a:r>
                <a:rPr lang="de-DE" sz="2000" dirty="0" smtClean="0"/>
                <a:t> PPFD, [CO</a:t>
              </a:r>
              <a:r>
                <a:rPr lang="de-DE" sz="2000" baseline="-25000" dirty="0" smtClean="0"/>
                <a:t>2</a:t>
              </a:r>
              <a:r>
                <a:rPr lang="de-DE" sz="2000" dirty="0" smtClean="0"/>
                <a:t>]</a:t>
              </a:r>
              <a:r>
                <a:rPr lang="fr-FR" sz="2000" dirty="0" smtClean="0"/>
                <a:t>≈</a:t>
              </a:r>
              <a:r>
                <a:rPr lang="fr-FR" sz="2000" dirty="0"/>
                <a:t>400 µmol mol</a:t>
              </a:r>
              <a:r>
                <a:rPr lang="fr-FR" sz="2000" baseline="30000" dirty="0"/>
                <a:t>-1</a:t>
              </a:r>
              <a:r>
                <a:rPr lang="fr-FR" sz="2000" dirty="0"/>
                <a:t>, </a:t>
              </a:r>
              <a:r>
                <a:rPr lang="fr-FR" sz="2000" dirty="0" err="1" smtClean="0"/>
                <a:t>Temperature</a:t>
              </a:r>
              <a:r>
                <a:rPr lang="fr-FR" sz="2000" dirty="0" smtClean="0"/>
                <a:t> 25ºC. Blue dots </a:t>
              </a:r>
              <a:r>
                <a:rPr lang="fr-FR" sz="2000" dirty="0" err="1" smtClean="0"/>
                <a:t>depict</a:t>
              </a:r>
              <a:r>
                <a:rPr lang="fr-FR" sz="2000" dirty="0" smtClean="0"/>
                <a:t> the </a:t>
              </a:r>
              <a:r>
                <a:rPr lang="fr-FR" sz="2000" dirty="0" err="1" smtClean="0"/>
                <a:t>mean</a:t>
              </a:r>
              <a:r>
                <a:rPr lang="fr-FR" sz="2000" dirty="0" smtClean="0"/>
                <a:t>, ** </a:t>
              </a:r>
              <a:r>
                <a:rPr lang="fr-FR" sz="2000" dirty="0" err="1" smtClean="0"/>
                <a:t>denote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significant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differences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between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treatments</a:t>
              </a:r>
              <a:r>
                <a:rPr lang="fr-FR" sz="2000" dirty="0" smtClean="0"/>
                <a:t> (P&lt;0.01, </a:t>
              </a:r>
              <a:r>
                <a:rPr lang="de-DE" sz="2000" dirty="0" smtClean="0"/>
                <a:t>n=5).</a:t>
              </a:r>
              <a:endParaRPr lang="en-GB" sz="2000" dirty="0"/>
            </a:p>
          </p:txBody>
        </p:sp>
        <p:grpSp>
          <p:nvGrpSpPr>
            <p:cNvPr id="60" name="Gruppieren 59"/>
            <p:cNvGrpSpPr>
              <a:grpSpLocks noChangeAspect="1"/>
            </p:cNvGrpSpPr>
            <p:nvPr/>
          </p:nvGrpSpPr>
          <p:grpSpPr>
            <a:xfrm>
              <a:off x="21482362" y="11172343"/>
              <a:ext cx="7792006" cy="573902"/>
              <a:chOff x="18064532" y="9058478"/>
              <a:chExt cx="10185615" cy="750199"/>
            </a:xfrm>
          </p:grpSpPr>
          <p:sp>
            <p:nvSpPr>
              <p:cNvPr id="61" name="Gleichschenkliges Dreieck 60"/>
              <p:cNvSpPr/>
              <p:nvPr/>
            </p:nvSpPr>
            <p:spPr>
              <a:xfrm rot="16200000">
                <a:off x="22734114" y="4388896"/>
                <a:ext cx="750199" cy="10089363"/>
              </a:xfrm>
              <a:prstGeom prst="triangle">
                <a:avLst>
                  <a:gd name="adj" fmla="val 49752"/>
                </a:avLst>
              </a:prstGeom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85824">
                    <a:srgbClr val="4985FF"/>
                  </a:gs>
                  <a:gs pos="65425">
                    <a:schemeClr val="accent6">
                      <a:lumMod val="40000"/>
                      <a:lumOff val="60000"/>
                    </a:schemeClr>
                  </a:gs>
                  <a:gs pos="25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23418612" y="9202746"/>
                <a:ext cx="4831535" cy="48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/>
                  <a:t>Water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availability</a:t>
                </a:r>
                <a:r>
                  <a:rPr lang="de-DE" sz="1800" dirty="0" smtClean="0"/>
                  <a:t> in native </a:t>
                </a:r>
                <a:r>
                  <a:rPr lang="de-DE" sz="1800" dirty="0" err="1" smtClean="0"/>
                  <a:t>habitat</a:t>
                </a:r>
                <a:endParaRPr lang="en-GB" sz="1800" dirty="0"/>
              </a:p>
            </p:txBody>
          </p:sp>
        </p:grpSp>
      </p:grp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668437"/>
              </p:ext>
            </p:extLst>
          </p:nvPr>
        </p:nvGraphicFramePr>
        <p:xfrm>
          <a:off x="21145342" y="29584646"/>
          <a:ext cx="8317781" cy="6419302"/>
        </p:xfrm>
        <a:graphic>
          <a:graphicData uri="http://schemas.openxmlformats.org/drawingml/2006/table">
            <a:tbl>
              <a:tblPr/>
              <a:tblGrid>
                <a:gridCol w="1399348"/>
                <a:gridCol w="2851044"/>
                <a:gridCol w="2597462"/>
                <a:gridCol w="1469927"/>
              </a:tblGrid>
              <a:tr h="33785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Tissue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Effect/Contrast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of tested genes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genes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Dev. xylem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Treatment-x-genotype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23421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France/Italy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Spain/Italy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Spain/France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Fine roots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Treatment-x-genotype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France/Italy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Spain/Italy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Spain/France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Treatment-x-genotype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France/Italy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Spain/Italy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Spain/France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" name="Rectangle 20"/>
          <p:cNvSpPr/>
          <p:nvPr/>
        </p:nvSpPr>
        <p:spPr>
          <a:xfrm>
            <a:off x="21044612" y="26675023"/>
            <a:ext cx="8806738" cy="1611321"/>
          </a:xfrm>
          <a:prstGeom prst="rect">
            <a:avLst/>
          </a:prstGeom>
        </p:spPr>
        <p:txBody>
          <a:bodyPr wrap="square" lIns="86978" tIns="43489" rIns="86978" bIns="43489">
            <a:spAutoFit/>
          </a:bodyPr>
          <a:lstStyle/>
          <a:p>
            <a:pPr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RNA-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Seq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revealed strong differences in transcript abundances among genotypes, and varying sizes of drought effects among tissues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21120807" y="28513925"/>
            <a:ext cx="8545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Tab. 1 | </a:t>
            </a:r>
            <a:r>
              <a:rPr lang="de-DE" sz="2000" dirty="0" err="1" smtClean="0"/>
              <a:t>Number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differentially</a:t>
            </a:r>
            <a:r>
              <a:rPr lang="de-DE" sz="2000" dirty="0" smtClean="0"/>
              <a:t> </a:t>
            </a:r>
            <a:r>
              <a:rPr lang="de-DE" sz="2000" dirty="0" err="1" smtClean="0"/>
              <a:t>expressed</a:t>
            </a:r>
            <a:r>
              <a:rPr lang="de-DE" sz="2000" dirty="0" smtClean="0"/>
              <a:t> (DE) genes per </a:t>
            </a:r>
            <a:r>
              <a:rPr lang="de-DE" sz="2000" dirty="0" err="1" smtClean="0"/>
              <a:t>tissue</a:t>
            </a:r>
            <a:r>
              <a:rPr lang="de-DE" sz="2000" dirty="0" smtClean="0"/>
              <a:t>. Samples </a:t>
            </a:r>
            <a:r>
              <a:rPr lang="de-DE" sz="2000" dirty="0" err="1" smtClean="0"/>
              <a:t>were</a:t>
            </a:r>
            <a:r>
              <a:rPr lang="de-DE" sz="2000" dirty="0" smtClean="0"/>
              <a:t> </a:t>
            </a:r>
            <a:r>
              <a:rPr lang="de-DE" sz="2000" dirty="0" err="1" smtClean="0"/>
              <a:t>collected</a:t>
            </a:r>
            <a:r>
              <a:rPr lang="de-DE" sz="2000" dirty="0" smtClean="0"/>
              <a:t> at </a:t>
            </a:r>
            <a:r>
              <a:rPr lang="de-DE" sz="2000" dirty="0" err="1" smtClean="0"/>
              <a:t>the</a:t>
            </a:r>
            <a:r>
              <a:rPr lang="de-DE" sz="2000" dirty="0" smtClean="0"/>
              <a:t> end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experiment</a:t>
            </a:r>
            <a:r>
              <a:rPr lang="de-DE" sz="2000" dirty="0" smtClean="0"/>
              <a:t>. </a:t>
            </a:r>
            <a:r>
              <a:rPr lang="de-DE" sz="2000" dirty="0" err="1" smtClean="0"/>
              <a:t>Detection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DE genes was </a:t>
            </a:r>
            <a:r>
              <a:rPr lang="de-DE" sz="2000" dirty="0" err="1" smtClean="0"/>
              <a:t>carried</a:t>
            </a:r>
            <a:r>
              <a:rPr lang="de-DE" sz="2000" dirty="0" smtClean="0"/>
              <a:t> out </a:t>
            </a:r>
            <a:r>
              <a:rPr lang="de-DE" sz="2000" dirty="0" err="1" smtClean="0"/>
              <a:t>with</a:t>
            </a:r>
            <a:r>
              <a:rPr lang="de-DE" sz="2000" dirty="0" smtClean="0"/>
              <a:t> DESeq2 (</a:t>
            </a:r>
            <a:r>
              <a:rPr lang="de-DE" sz="2000" dirty="0" err="1" smtClean="0"/>
              <a:t>false</a:t>
            </a:r>
            <a:r>
              <a:rPr lang="de-DE" sz="2000" dirty="0" smtClean="0"/>
              <a:t> </a:t>
            </a:r>
            <a:r>
              <a:rPr lang="de-DE" sz="2000" dirty="0" err="1" smtClean="0"/>
              <a:t>discovery</a:t>
            </a:r>
            <a:r>
              <a:rPr lang="de-DE" sz="2000" dirty="0" smtClean="0"/>
              <a:t> rate 0.05).</a:t>
            </a:r>
            <a:endParaRPr lang="en-GB" sz="2000" dirty="0"/>
          </a:p>
        </p:txBody>
      </p:sp>
      <p:sp>
        <p:nvSpPr>
          <p:cNvPr id="78" name="Textfeld 77"/>
          <p:cNvSpPr txBox="1"/>
          <p:nvPr/>
        </p:nvSpPr>
        <p:spPr>
          <a:xfrm>
            <a:off x="994102" y="18043705"/>
            <a:ext cx="8267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/>
              <a:t>Drought</a:t>
            </a:r>
            <a:r>
              <a:rPr lang="de-DE" sz="3200" b="1" dirty="0" smtClean="0"/>
              <a:t> stress </a:t>
            </a:r>
            <a:r>
              <a:rPr lang="de-DE" sz="3200" b="1" dirty="0" err="1" smtClean="0"/>
              <a:t>experiment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with</a:t>
            </a:r>
            <a:r>
              <a:rPr lang="de-DE" sz="3200" b="1" dirty="0" smtClean="0"/>
              <a:t> </a:t>
            </a:r>
            <a:r>
              <a:rPr lang="de-DE" sz="3200" b="1" i="1" dirty="0" err="1" smtClean="0"/>
              <a:t>Populus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nigra</a:t>
            </a:r>
            <a:r>
              <a:rPr lang="de-DE" sz="3200" b="1" i="1" dirty="0" smtClean="0"/>
              <a:t> </a:t>
            </a:r>
            <a:endParaRPr lang="en-GB" sz="3200" b="1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974368" y="19706831"/>
            <a:ext cx="8196177" cy="8764373"/>
            <a:chOff x="1005899" y="18918556"/>
            <a:chExt cx="8196177" cy="8764373"/>
          </a:xfrm>
        </p:grpSpPr>
        <p:grpSp>
          <p:nvGrpSpPr>
            <p:cNvPr id="72" name="Gruppieren 71"/>
            <p:cNvGrpSpPr>
              <a:grpSpLocks noChangeAspect="1"/>
            </p:cNvGrpSpPr>
            <p:nvPr/>
          </p:nvGrpSpPr>
          <p:grpSpPr>
            <a:xfrm>
              <a:off x="1118287" y="18918556"/>
              <a:ext cx="8083789" cy="5940125"/>
              <a:chOff x="992162" y="18287935"/>
              <a:chExt cx="8342404" cy="6130160"/>
            </a:xfrm>
          </p:grpSpPr>
          <p:pic>
            <p:nvPicPr>
              <p:cNvPr id="73" name="Grafik 7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236680" y="19323738"/>
                <a:ext cx="6120000" cy="4068713"/>
              </a:xfrm>
              <a:prstGeom prst="rect">
                <a:avLst/>
              </a:prstGeom>
            </p:spPr>
          </p:pic>
          <p:pic>
            <p:nvPicPr>
              <p:cNvPr id="74" name="Grafik 7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3481" y="19313578"/>
                <a:ext cx="6120000" cy="4068713"/>
              </a:xfrm>
              <a:prstGeom prst="rect">
                <a:avLst/>
              </a:prstGeom>
            </p:spPr>
          </p:pic>
          <p:sp>
            <p:nvSpPr>
              <p:cNvPr id="75" name="Textfeld 74"/>
              <p:cNvSpPr txBox="1"/>
              <p:nvPr/>
            </p:nvSpPr>
            <p:spPr>
              <a:xfrm>
                <a:off x="4404971" y="18328033"/>
                <a:ext cx="7647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000" b="1" dirty="0" smtClean="0"/>
                  <a:t>A</a:t>
                </a:r>
                <a:endParaRPr lang="en-GB" sz="4000" b="1" dirty="0"/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8569821" y="18304344"/>
                <a:ext cx="7647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000" b="1" dirty="0"/>
                  <a:t>B</a:t>
                </a:r>
                <a:endParaRPr lang="en-GB" sz="4000" b="1" dirty="0"/>
              </a:p>
            </p:txBody>
          </p:sp>
        </p:grpSp>
        <p:sp>
          <p:nvSpPr>
            <p:cNvPr id="80" name="Textfeld 79"/>
            <p:cNvSpPr txBox="1"/>
            <p:nvPr/>
          </p:nvSpPr>
          <p:spPr>
            <a:xfrm>
              <a:off x="1005899" y="25005273"/>
              <a:ext cx="819275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Fig. 1 | Growth </a:t>
              </a:r>
              <a:r>
                <a:rPr lang="de-DE" sz="2400" dirty="0" err="1" smtClean="0"/>
                <a:t>of</a:t>
              </a:r>
              <a:r>
                <a:rPr lang="de-DE" sz="2400" dirty="0" smtClean="0"/>
                <a:t> </a:t>
              </a:r>
              <a:r>
                <a:rPr lang="de-DE" sz="2400" i="1" dirty="0" err="1" smtClean="0"/>
                <a:t>Populus</a:t>
              </a:r>
              <a:r>
                <a:rPr lang="de-DE" sz="2400" i="1" dirty="0" smtClean="0"/>
                <a:t> </a:t>
              </a:r>
              <a:r>
                <a:rPr lang="de-DE" sz="2400" i="1" dirty="0" err="1" smtClean="0"/>
                <a:t>nigra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trees</a:t>
              </a:r>
              <a:r>
                <a:rPr lang="de-DE" sz="2400" dirty="0" smtClean="0"/>
                <a:t> in a </a:t>
              </a:r>
              <a:r>
                <a:rPr lang="de-DE" sz="2400" dirty="0" err="1" smtClean="0"/>
                <a:t>greenhouse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with</a:t>
              </a:r>
              <a:r>
                <a:rPr lang="de-DE" sz="2400" dirty="0" smtClean="0"/>
                <a:t> an </a:t>
              </a:r>
              <a:r>
                <a:rPr lang="de-DE" sz="2400" dirty="0" err="1" smtClean="0"/>
                <a:t>automated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watering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system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at</a:t>
              </a:r>
              <a:r>
                <a:rPr lang="de-DE" sz="2400" dirty="0" smtClean="0"/>
                <a:t> INRA Nancy (A, B). </a:t>
              </a:r>
              <a:r>
                <a:rPr lang="de-DE" sz="2400" dirty="0" err="1" smtClean="0"/>
                <a:t>Trees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of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three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genotypes</a:t>
              </a:r>
              <a:r>
                <a:rPr lang="de-DE" sz="2400" dirty="0"/>
                <a:t> </a:t>
              </a:r>
              <a:r>
                <a:rPr lang="de-DE" sz="2400" dirty="0" smtClean="0"/>
                <a:t>(‘‘Spain“, ‘‘France“, ‘‘</a:t>
              </a:r>
              <a:r>
                <a:rPr lang="de-DE" sz="2400" dirty="0" err="1" smtClean="0"/>
                <a:t>Italy</a:t>
              </a:r>
              <a:r>
                <a:rPr lang="de-DE" sz="2400" dirty="0" smtClean="0"/>
                <a:t>“) </a:t>
              </a:r>
              <a:r>
                <a:rPr lang="de-DE" sz="2400" dirty="0" err="1" smtClean="0"/>
                <a:t>were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exposed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to</a:t>
              </a:r>
              <a:r>
                <a:rPr lang="de-DE" sz="2400" dirty="0" smtClean="0"/>
                <a:t> a </a:t>
              </a:r>
              <a:r>
                <a:rPr lang="de-DE" sz="2400" dirty="0" err="1" smtClean="0"/>
                <a:t>control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or</a:t>
              </a:r>
              <a:r>
                <a:rPr lang="de-DE" sz="2400" dirty="0" smtClean="0"/>
                <a:t> moderate </a:t>
              </a:r>
              <a:r>
                <a:rPr lang="de-DE" sz="2400" dirty="0" err="1" smtClean="0"/>
                <a:t>drought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treatment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for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five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weeks</a:t>
              </a:r>
              <a:r>
                <a:rPr lang="de-DE" sz="2400" dirty="0" smtClean="0"/>
                <a:t>. B) </a:t>
              </a:r>
              <a:r>
                <a:rPr lang="de-DE" sz="2400" dirty="0" err="1" smtClean="0"/>
                <a:t>Two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representative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plants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of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genotype</a:t>
              </a:r>
              <a:r>
                <a:rPr lang="de-DE" sz="2400" dirty="0" smtClean="0"/>
                <a:t>‘‘</a:t>
              </a:r>
              <a:r>
                <a:rPr lang="de-DE" sz="2400" dirty="0" err="1" smtClean="0"/>
                <a:t>Italy</a:t>
              </a:r>
              <a:r>
                <a:rPr lang="de-DE" sz="2400" dirty="0" smtClean="0"/>
                <a:t>“ </a:t>
              </a:r>
              <a:r>
                <a:rPr lang="de-DE" sz="2400" dirty="0" err="1" smtClean="0"/>
                <a:t>at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the</a:t>
              </a:r>
              <a:r>
                <a:rPr lang="de-DE" sz="2400" dirty="0" smtClean="0"/>
                <a:t> end </a:t>
              </a:r>
              <a:r>
                <a:rPr lang="de-DE" sz="2400" dirty="0" err="1" smtClean="0"/>
                <a:t>of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the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experiment</a:t>
              </a:r>
              <a:r>
                <a:rPr lang="de-DE" sz="2400" dirty="0" smtClean="0"/>
                <a:t> (</a:t>
              </a:r>
              <a:r>
                <a:rPr lang="de-DE" sz="2400" dirty="0" err="1" smtClean="0"/>
                <a:t>left</a:t>
              </a:r>
              <a:r>
                <a:rPr lang="de-DE" sz="2400" dirty="0" smtClean="0"/>
                <a:t>, </a:t>
              </a:r>
              <a:r>
                <a:rPr lang="de-DE" sz="2400" dirty="0" err="1" smtClean="0"/>
                <a:t>control</a:t>
              </a:r>
              <a:r>
                <a:rPr lang="de-DE" sz="2400" dirty="0" smtClean="0"/>
                <a:t>; </a:t>
              </a:r>
              <a:r>
                <a:rPr lang="de-DE" sz="2400" dirty="0" err="1" smtClean="0"/>
                <a:t>right</a:t>
              </a:r>
              <a:r>
                <a:rPr lang="de-DE" sz="2400" dirty="0" smtClean="0"/>
                <a:t>, </a:t>
              </a:r>
              <a:r>
                <a:rPr lang="de-DE" sz="2400" dirty="0" err="1" smtClean="0"/>
                <a:t>drought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treated</a:t>
              </a:r>
              <a:r>
                <a:rPr lang="de-DE" sz="2400" dirty="0" smtClean="0"/>
                <a:t>).  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7499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883</Words>
  <Application>Microsoft Office PowerPoint</Application>
  <PresentationFormat>Benutzerdefiniert</PresentationFormat>
  <Paragraphs>105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WATBIO poster</dc:subject>
  <dc:creator>Donal Murphy-Bokern</dc:creator>
  <cp:lastModifiedBy>Henning</cp:lastModifiedBy>
  <cp:revision>88</cp:revision>
  <cp:lastPrinted>2014-10-22T12:21:27Z</cp:lastPrinted>
  <dcterms:created xsi:type="dcterms:W3CDTF">2011-01-12T16:45:58Z</dcterms:created>
  <dcterms:modified xsi:type="dcterms:W3CDTF">2014-10-22T13:57:27Z</dcterms:modified>
</cp:coreProperties>
</file>