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416" r:id="rId2"/>
    <p:sldId id="389" r:id="rId3"/>
    <p:sldId id="313" r:id="rId4"/>
    <p:sldId id="386" r:id="rId5"/>
    <p:sldId id="418" r:id="rId6"/>
    <p:sldId id="387" r:id="rId7"/>
    <p:sldId id="265" r:id="rId8"/>
    <p:sldId id="390" r:id="rId9"/>
    <p:sldId id="411" r:id="rId10"/>
    <p:sldId id="419" r:id="rId11"/>
    <p:sldId id="424" r:id="rId12"/>
    <p:sldId id="425" r:id="rId13"/>
    <p:sldId id="421" r:id="rId14"/>
    <p:sldId id="426" r:id="rId15"/>
    <p:sldId id="422" r:id="rId16"/>
    <p:sldId id="427" r:id="rId17"/>
    <p:sldId id="362" r:id="rId18"/>
    <p:sldId id="415" r:id="rId19"/>
    <p:sldId id="413" r:id="rId20"/>
    <p:sldId id="428" r:id="rId21"/>
    <p:sldId id="410" r:id="rId22"/>
    <p:sldId id="307" r:id="rId23"/>
    <p:sldId id="382" r:id="rId24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669900"/>
    <a:srgbClr val="9CBB2B"/>
    <a:srgbClr val="F8F8F8"/>
    <a:srgbClr val="00A44A"/>
    <a:srgbClr val="D99694"/>
    <a:srgbClr val="7F7F7F"/>
    <a:srgbClr val="254061"/>
    <a:srgbClr val="17375E"/>
    <a:srgbClr val="C0C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1179" autoAdjust="0"/>
  </p:normalViewPr>
  <p:slideViewPr>
    <p:cSldViewPr>
      <p:cViewPr varScale="1">
        <p:scale>
          <a:sx n="53" d="100"/>
          <a:sy n="53" d="100"/>
        </p:scale>
        <p:origin x="1147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8FA01F-C589-4A54-A7C3-9C44E1D8610A}" type="datetimeFigureOut">
              <a:rPr lang="en-US" smtClean="0"/>
              <a:pPr/>
              <a:t>6/8/2015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FBCA1-CAF7-40FD-BC3A-06300F91F383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8326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dirty="0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58936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1FBCA1-CAF7-40FD-BC3A-06300F91F383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7178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1FBCA1-CAF7-40FD-BC3A-06300F91F383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9816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1FBCA1-CAF7-40FD-BC3A-06300F91F383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9005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1FBCA1-CAF7-40FD-BC3A-06300F91F383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5788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1FBCA1-CAF7-40FD-BC3A-06300F91F383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1242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1FBCA1-CAF7-40FD-BC3A-06300F91F383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2777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1FBCA1-CAF7-40FD-BC3A-06300F91F383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64075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1FBCA1-CAF7-40FD-BC3A-06300F91F383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31115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1FBCA1-CAF7-40FD-BC3A-06300F91F383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2775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1FBCA1-CAF7-40FD-BC3A-06300F91F38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3385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1FBCA1-CAF7-40FD-BC3A-06300F91F38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4019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1FBCA1-CAF7-40FD-BC3A-06300F91F38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5197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1FBCA1-CAF7-40FD-BC3A-06300F91F383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5956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1FBCA1-CAF7-40FD-BC3A-06300F91F383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2177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1FBCA1-CAF7-40FD-BC3A-06300F91F383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6953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1FBCA1-CAF7-40FD-BC3A-06300F91F383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0302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1FBCA1-CAF7-40FD-BC3A-06300F91F383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2114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47D65-2E92-4CFA-B71A-E04FB54D9C5C}" type="datetime1">
              <a:rPr lang="en-US" smtClean="0"/>
              <a:pPr/>
              <a:t>6/8/2015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FC0A-DDD0-4066-9C86-C06E1B732AEE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FE9EA-CD14-4CED-AEDD-4856F4947CF1}" type="datetime1">
              <a:rPr lang="en-US" smtClean="0"/>
              <a:pPr/>
              <a:t>6/8/2015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FC0A-DDD0-4066-9C86-C06E1B732AEE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F0033-8029-4DB3-9E80-0D1895720752}" type="datetime1">
              <a:rPr lang="en-US" smtClean="0"/>
              <a:pPr/>
              <a:t>6/8/2015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FC0A-DDD0-4066-9C86-C06E1B732AEE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842D4-B5CC-495D-B14F-87CA57137EBF}" type="datetime1">
              <a:rPr lang="en-US" smtClean="0"/>
              <a:pPr/>
              <a:t>6/8/2015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FC0A-DDD0-4066-9C86-C06E1B732AEE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D0CAB-A375-42E8-AC3D-97AEB676BD9E}" type="datetime1">
              <a:rPr lang="en-US" smtClean="0"/>
              <a:pPr/>
              <a:t>6/8/2015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FC0A-DDD0-4066-9C86-C06E1B732AEE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6C5E8-F987-440A-954A-A9FDF67DCE70}" type="datetime1">
              <a:rPr lang="en-US" smtClean="0"/>
              <a:pPr/>
              <a:t>6/8/2015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FC0A-DDD0-4066-9C86-C06E1B732AEE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CB3AC-F85C-4525-A6A7-E57291115A3C}" type="datetime1">
              <a:rPr lang="en-US" smtClean="0"/>
              <a:pPr/>
              <a:t>6/8/2015</a:t>
            </a:fld>
            <a:endParaRPr lang="en-US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FC0A-DDD0-4066-9C86-C06E1B732AEE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3A879-3082-407F-9886-BDA5E88C06F8}" type="datetime1">
              <a:rPr lang="en-US" smtClean="0"/>
              <a:pPr/>
              <a:t>6/8/2015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FC0A-DDD0-4066-9C86-C06E1B732AEE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FDB71-4A9B-4560-9279-2C5B6D51B8D3}" type="datetime1">
              <a:rPr lang="en-US" smtClean="0"/>
              <a:pPr/>
              <a:t>6/8/2015</a:t>
            </a:fld>
            <a:endParaRPr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FC0A-DDD0-4066-9C86-C06E1B732AEE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8A60D-8F82-4122-A04D-444B018B5FB7}" type="datetime1">
              <a:rPr lang="en-US" smtClean="0"/>
              <a:pPr/>
              <a:t>6/8/2015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FC0A-DDD0-4066-9C86-C06E1B732AEE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9D475-F0B6-4CF0-B09A-884AB28BC18A}" type="datetime1">
              <a:rPr lang="en-US" smtClean="0"/>
              <a:pPr/>
              <a:t>6/8/2015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FC0A-DDD0-4066-9C86-C06E1B732AEE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F26841-A36F-4834-AD0A-99EE23D4E4ED}" type="datetime1">
              <a:rPr lang="en-US" smtClean="0"/>
              <a:pPr/>
              <a:t>6/8/2015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60FC0A-DDD0-4066-9C86-C06E1B732AEE}" type="slidenum">
              <a:rPr lang="en-US" smtClean="0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fade/>
  </p:transition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jpe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emf"/><Relationship Id="rId5" Type="http://schemas.openxmlformats.org/officeDocument/2006/relationships/image" Target="../media/image24.emf"/><Relationship Id="rId4" Type="http://schemas.openxmlformats.org/officeDocument/2006/relationships/image" Target="../media/image23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Image 18" descr="logo-du-programme-investissements-d-avenir_medium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5616" y="6172302"/>
            <a:ext cx="390057" cy="3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Image 1" descr="logoarbre_mini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8000" y="5918353"/>
            <a:ext cx="628089" cy="889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0" name="Image 33" descr="UL Logo.tif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25200" y="6144964"/>
            <a:ext cx="1117614" cy="450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1" name="Image 1" descr="logotype-INRA-RVB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62341" y="6201395"/>
            <a:ext cx="894475" cy="337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" descr="C:\Users\cgrossiord\Desktop\Projet Européen FUNDIV - ENV2010\Infos Sites\Exploratories sites\POL-Białowieża\Photos\DSCF153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431628" y="0"/>
            <a:ext cx="3712372" cy="2784279"/>
          </a:xfrm>
          <a:prstGeom prst="rect">
            <a:avLst/>
          </a:prstGeom>
          <a:noFill/>
        </p:spPr>
      </p:pic>
      <p:sp>
        <p:nvSpPr>
          <p:cNvPr id="19" name="ZoneTexte 4"/>
          <p:cNvSpPr txBox="1">
            <a:spLocks noChangeArrowheads="1"/>
          </p:cNvSpPr>
          <p:nvPr/>
        </p:nvSpPr>
        <p:spPr bwMode="auto">
          <a:xfrm>
            <a:off x="789655" y="2855838"/>
            <a:ext cx="7754524" cy="1077218"/>
          </a:xfrm>
          <a:prstGeom prst="rect">
            <a:avLst/>
          </a:prstGeom>
          <a:noFill/>
          <a:ln w="9525">
            <a:solidFill>
              <a:srgbClr val="81872A"/>
            </a:solidFill>
            <a:prstDash val="dot"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b="1" dirty="0" smtClean="0">
                <a:solidFill>
                  <a:srgbClr val="669900"/>
                </a:solidFill>
                <a:latin typeface="Garamond" panose="02020404030301010803" pitchFamily="18" charset="0"/>
                <a:cs typeface="Arial" pitchFamily="34" charset="0"/>
              </a:rPr>
              <a:t>Tree </a:t>
            </a:r>
            <a:r>
              <a:rPr lang="en-US" sz="3200" b="1" dirty="0">
                <a:solidFill>
                  <a:srgbClr val="669900"/>
                </a:solidFill>
                <a:latin typeface="Garamond" panose="02020404030301010803" pitchFamily="18" charset="0"/>
                <a:cs typeface="Arial" pitchFamily="34" charset="0"/>
              </a:rPr>
              <a:t>diversity does not always improve resistance of forest ecosystems to drought</a:t>
            </a:r>
            <a:r>
              <a:rPr lang="fr-FR" sz="3200" b="1" dirty="0" smtClean="0">
                <a:solidFill>
                  <a:srgbClr val="81872A"/>
                </a:solidFill>
                <a:latin typeface="Arial Narrow" charset="0"/>
              </a:rPr>
              <a:t> </a:t>
            </a:r>
            <a:endParaRPr lang="fr-FR" sz="3200" b="1" dirty="0">
              <a:solidFill>
                <a:srgbClr val="81872A"/>
              </a:solidFill>
              <a:latin typeface="Arial Narrow" charset="0"/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3644479" y="4149080"/>
            <a:ext cx="243618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i="1" dirty="0" smtClean="0"/>
              <a:t>Damien BONAL</a:t>
            </a:r>
            <a:endParaRPr lang="fr-FR" sz="2000" i="1" dirty="0"/>
          </a:p>
          <a:p>
            <a:r>
              <a:rPr lang="fr-FR" sz="2000" i="1" dirty="0"/>
              <a:t>Charlotte GROSSIORD</a:t>
            </a:r>
          </a:p>
          <a:p>
            <a:r>
              <a:rPr lang="fr-FR" sz="2000" i="1" dirty="0" smtClean="0"/>
              <a:t>Arthur </a:t>
            </a:r>
            <a:r>
              <a:rPr lang="fr-FR" sz="2000" i="1" dirty="0"/>
              <a:t>GESSLER</a:t>
            </a:r>
          </a:p>
          <a:p>
            <a:r>
              <a:rPr lang="fr-FR" sz="2000" i="1" dirty="0"/>
              <a:t>André GRANIER</a:t>
            </a:r>
          </a:p>
        </p:txBody>
      </p:sp>
      <p:pic>
        <p:nvPicPr>
          <p:cNvPr id="1026" name="Picture 2" descr="Link zu WSL Hauptseit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6343" y="6186783"/>
            <a:ext cx="352425" cy="352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9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7652871" y="5300932"/>
            <a:ext cx="1491129" cy="1494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304" y="158121"/>
            <a:ext cx="4716016" cy="712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0490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DBF79-191A-4B1F-B9C5-B53F79FBCDB6}" type="slidenum">
              <a:rPr lang="en-US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pPr/>
              <a:t>10</a:t>
            </a:fld>
            <a:endParaRPr lang="en-US">
              <a:solidFill>
                <a:schemeClr val="tx1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11560" y="1846565"/>
            <a:ext cx="81369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Garamond" panose="02020404030301010803" pitchFamily="18" charset="0"/>
                <a:cs typeface="Aharoni" pitchFamily="2" charset="-79"/>
              </a:rPr>
              <a:t>The </a:t>
            </a:r>
            <a:r>
              <a:rPr lang="en-US" sz="2400" dirty="0">
                <a:latin typeface="Garamond" panose="02020404030301010803" pitchFamily="18" charset="0"/>
                <a:cs typeface="Aharoni" pitchFamily="2" charset="-79"/>
              </a:rPr>
              <a:t>variation in </a:t>
            </a:r>
            <a:r>
              <a:rPr lang="en-US" sz="2400" dirty="0" smtClean="0">
                <a:latin typeface="Garamond" panose="02020404030301010803" pitchFamily="18" charset="0"/>
                <a:cs typeface="Aharoni" pitchFamily="2" charset="-79"/>
              </a:rPr>
              <a:t>other </a:t>
            </a:r>
            <a:r>
              <a:rPr lang="en-US" sz="2400" dirty="0">
                <a:latin typeface="Garamond" panose="02020404030301010803" pitchFamily="18" charset="0"/>
                <a:cs typeface="Aharoni" pitchFamily="2" charset="-79"/>
              </a:rPr>
              <a:t>confounding </a:t>
            </a:r>
            <a:r>
              <a:rPr lang="en-US" sz="2400" dirty="0" smtClean="0">
                <a:latin typeface="Garamond" panose="02020404030301010803" pitchFamily="18" charset="0"/>
                <a:cs typeface="Aharoni" pitchFamily="2" charset="-79"/>
              </a:rPr>
              <a:t>factors (soil</a:t>
            </a:r>
            <a:r>
              <a:rPr lang="en-US" sz="2400" dirty="0">
                <a:latin typeface="Garamond" panose="02020404030301010803" pitchFamily="18" charset="0"/>
                <a:cs typeface="Aharoni" pitchFamily="2" charset="-79"/>
              </a:rPr>
              <a:t>, topography, land‐use history</a:t>
            </a:r>
            <a:r>
              <a:rPr lang="en-US" sz="2400" dirty="0" smtClean="0">
                <a:latin typeface="Garamond" panose="02020404030301010803" pitchFamily="18" charset="0"/>
                <a:cs typeface="Aharoni" pitchFamily="2" charset="-79"/>
              </a:rPr>
              <a:t>,…) was kept </a:t>
            </a:r>
            <a:r>
              <a:rPr lang="en-US" sz="2400" dirty="0">
                <a:latin typeface="Garamond" panose="02020404030301010803" pitchFamily="18" charset="0"/>
                <a:cs typeface="Aharoni" pitchFamily="2" charset="-79"/>
              </a:rPr>
              <a:t>at a </a:t>
            </a:r>
            <a:r>
              <a:rPr lang="en-US" sz="2400" dirty="0" smtClean="0">
                <a:latin typeface="Garamond" panose="02020404030301010803" pitchFamily="18" charset="0"/>
                <a:cs typeface="Aharoni" pitchFamily="2" charset="-79"/>
              </a:rPr>
              <a:t>minimum.</a:t>
            </a:r>
            <a:endParaRPr lang="en-US" sz="2400" dirty="0">
              <a:latin typeface="Garamond" panose="02020404030301010803" pitchFamily="18" charset="0"/>
              <a:cs typeface="Aharoni" pitchFamily="2" charset="-79"/>
            </a:endParaRPr>
          </a:p>
        </p:txBody>
      </p:sp>
      <p:sp>
        <p:nvSpPr>
          <p:cNvPr id="9" name="Titre 1"/>
          <p:cNvSpPr txBox="1">
            <a:spLocks/>
          </p:cNvSpPr>
          <p:nvPr/>
        </p:nvSpPr>
        <p:spPr>
          <a:xfrm>
            <a:off x="3824428" y="795865"/>
            <a:ext cx="5123782" cy="81116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smtClean="0">
                <a:latin typeface="Garamond" panose="02020404030301010803" pitchFamily="18" charset="0"/>
                <a:ea typeface="+mj-ea"/>
                <a:cs typeface="Aharoni" pitchFamily="2" charset="-79"/>
              </a:rPr>
              <a:t>Stands with varying tree species richness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Garamond" panose="02020404030301010803" pitchFamily="18" charset="0"/>
              <a:ea typeface="+mj-ea"/>
              <a:cs typeface="Aharoni" pitchFamily="2" charset="-79"/>
            </a:endParaRPr>
          </a:p>
        </p:txBody>
      </p:sp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780928"/>
            <a:ext cx="8624682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ZoneTexte 7"/>
          <p:cNvSpPr txBox="1"/>
          <p:nvPr/>
        </p:nvSpPr>
        <p:spPr>
          <a:xfrm>
            <a:off x="3635896" y="5543654"/>
            <a:ext cx="894797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050" dirty="0" smtClean="0">
                <a:latin typeface="Aharoni" pitchFamily="2" charset="-79"/>
                <a:cs typeface="Aharoni" pitchFamily="2" charset="-79"/>
              </a:rPr>
              <a:t>Temperate</a:t>
            </a:r>
            <a:endParaRPr lang="en-US" sz="105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4511047" y="5543654"/>
            <a:ext cx="1717137" cy="25391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050" dirty="0" smtClean="0">
                <a:latin typeface="Aharoni" pitchFamily="2" charset="-79"/>
                <a:cs typeface="Aharoni" pitchFamily="2" charset="-79"/>
              </a:rPr>
              <a:t>Mountainous temperate</a:t>
            </a:r>
            <a:endParaRPr lang="en-US" sz="105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0" y="188640"/>
            <a:ext cx="45079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669900"/>
                </a:solidFill>
                <a:latin typeface="Garamond" panose="02020404030301010803" pitchFamily="18" charset="0"/>
                <a:cs typeface="Arial" pitchFamily="34" charset="0"/>
              </a:rPr>
              <a:t>Material and Methods</a:t>
            </a:r>
            <a:endParaRPr lang="en-US" sz="3600" b="1" dirty="0">
              <a:solidFill>
                <a:srgbClr val="669900"/>
              </a:solidFill>
              <a:latin typeface="Garamond" panose="02020404030301010803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222302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FC0A-DDD0-4066-9C86-C06E1B732AEE}" type="slidenum">
              <a:rPr lang="en-US" smtClean="0">
                <a:latin typeface="Garamond" panose="02020404030301010803" pitchFamily="18" charset="0"/>
              </a:rPr>
              <a:pPr/>
              <a:t>11</a:t>
            </a:fld>
            <a:endParaRPr lang="en-US">
              <a:latin typeface="Garamond" panose="02020404030301010803" pitchFamily="18" charset="0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0" y="188640"/>
            <a:ext cx="45079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669900"/>
                </a:solidFill>
                <a:latin typeface="Garamond" panose="02020404030301010803" pitchFamily="18" charset="0"/>
                <a:cs typeface="Arial" pitchFamily="34" charset="0"/>
              </a:rPr>
              <a:t>Material and Methods</a:t>
            </a:r>
            <a:endParaRPr lang="en-US" sz="3600" b="1" dirty="0">
              <a:solidFill>
                <a:srgbClr val="669900"/>
              </a:solidFill>
              <a:latin typeface="Garamond" panose="02020404030301010803" pitchFamily="18" charset="0"/>
              <a:cs typeface="Arial" pitchFamily="34" charset="0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349206" y="1988840"/>
            <a:ext cx="8350283" cy="1646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  <a:cs typeface="Arial" pitchFamily="34" charset="0"/>
              </a:rPr>
              <a:t>Selection of 25 to 42 stands (30×30m) varying in species richness in each studied region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  <a:cs typeface="Arial" pitchFamily="34" charset="0"/>
              </a:rPr>
              <a:t>Extraction of wood cores from a selection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  <a:cs typeface="Arial" pitchFamily="34" charset="0"/>
              </a:rPr>
              <a:t>of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  <a:cs typeface="Arial" pitchFamily="34" charset="0"/>
              </a:rPr>
              <a:t>dominant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  <a:cs typeface="Arial" pitchFamily="34" charset="0"/>
              </a:rPr>
              <a:t>and co-dominant trees of each species in each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  <a:cs typeface="Arial" pitchFamily="34" charset="0"/>
              </a:rPr>
              <a:t>stand</a:t>
            </a:r>
          </a:p>
        </p:txBody>
      </p:sp>
      <p:pic>
        <p:nvPicPr>
          <p:cNvPr id="5" name="Picture 1" descr="C:\Users\cgrossiord\Desktop\Projet Européen FUNDIV - ENV2010\Infos Sites\Exploratories sites\GER-Hainisch\Photos Coring 052012\CIMG06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3013" y="3836070"/>
            <a:ext cx="3360373" cy="2520280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4849010" y="6356350"/>
            <a:ext cx="89159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latin typeface="Garamond" panose="02020404030301010803" pitchFamily="18" charset="0"/>
                <a:cs typeface="Aharoni" pitchFamily="2" charset="-79"/>
              </a:rPr>
              <a:t>C. </a:t>
            </a:r>
            <a:r>
              <a:rPr lang="en-US" sz="1100" dirty="0" err="1" smtClean="0">
                <a:latin typeface="Garamond" panose="02020404030301010803" pitchFamily="18" charset="0"/>
                <a:cs typeface="Aharoni" pitchFamily="2" charset="-79"/>
              </a:rPr>
              <a:t>Grossiord</a:t>
            </a:r>
            <a:endParaRPr lang="en-US" sz="1100" dirty="0">
              <a:latin typeface="Garamond" panose="02020404030301010803" pitchFamily="18" charset="0"/>
              <a:cs typeface="Aharoni" pitchFamily="2" charset="-79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691680" y="4581128"/>
            <a:ext cx="25598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Garamond" panose="02020404030301010803" pitchFamily="18" charset="0"/>
                <a:cs typeface="Aharoni" pitchFamily="2" charset="-79"/>
              </a:rPr>
              <a:t>6 </a:t>
            </a:r>
            <a:r>
              <a:rPr lang="en-US" dirty="0">
                <a:latin typeface="Garamond" panose="02020404030301010803" pitchFamily="18" charset="0"/>
                <a:cs typeface="Aharoni" pitchFamily="2" charset="-79"/>
              </a:rPr>
              <a:t>trees in monoculture </a:t>
            </a:r>
            <a:endParaRPr lang="en-US" dirty="0" smtClean="0">
              <a:latin typeface="Garamond" panose="02020404030301010803" pitchFamily="18" charset="0"/>
              <a:cs typeface="Aharoni" pitchFamily="2" charset="-79"/>
            </a:endParaRPr>
          </a:p>
          <a:p>
            <a:r>
              <a:rPr lang="en-US" dirty="0" smtClean="0">
                <a:latin typeface="Garamond" panose="02020404030301010803" pitchFamily="18" charset="0"/>
                <a:cs typeface="Aharoni" pitchFamily="2" charset="-79"/>
              </a:rPr>
              <a:t>3 </a:t>
            </a:r>
            <a:r>
              <a:rPr lang="en-US" dirty="0">
                <a:latin typeface="Garamond" panose="02020404030301010803" pitchFamily="18" charset="0"/>
                <a:cs typeface="Aharoni" pitchFamily="2" charset="-79"/>
              </a:rPr>
              <a:t>trees/species in </a:t>
            </a:r>
            <a:r>
              <a:rPr lang="en-US" dirty="0" smtClean="0">
                <a:latin typeface="Garamond" panose="02020404030301010803" pitchFamily="18" charset="0"/>
                <a:cs typeface="Aharoni" pitchFamily="2" charset="-79"/>
              </a:rPr>
              <a:t>mixtures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3224819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FC0A-DDD0-4066-9C86-C06E1B732AEE}" type="slidenum">
              <a:rPr lang="en-US" smtClean="0">
                <a:latin typeface="Garamond" panose="02020404030301010803" pitchFamily="18" charset="0"/>
              </a:rPr>
              <a:pPr/>
              <a:t>12</a:t>
            </a:fld>
            <a:endParaRPr lang="en-US">
              <a:latin typeface="Garamond" panose="02020404030301010803" pitchFamily="18" charset="0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0" y="188640"/>
            <a:ext cx="45079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669900"/>
                </a:solidFill>
                <a:latin typeface="Garamond" panose="02020404030301010803" pitchFamily="18" charset="0"/>
                <a:cs typeface="Arial" pitchFamily="34" charset="0"/>
              </a:rPr>
              <a:t>Material and Methods</a:t>
            </a:r>
            <a:endParaRPr lang="en-US" sz="3600" b="1" dirty="0">
              <a:solidFill>
                <a:srgbClr val="669900"/>
              </a:solidFill>
              <a:latin typeface="Garamond" panose="02020404030301010803" pitchFamily="18" charset="0"/>
              <a:cs typeface="Arial" pitchFamily="34" charset="0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349206" y="1988840"/>
            <a:ext cx="8350283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  <a:cs typeface="Arial" pitchFamily="34" charset="0"/>
              </a:rPr>
              <a:t>Selection of 25 to 42 stands (30×30m) varying in species richness in each studied region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  <a:cs typeface="Arial" pitchFamily="34" charset="0"/>
              </a:rPr>
              <a:t>Extraction of wood cores from a selection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  <a:cs typeface="Arial" pitchFamily="34" charset="0"/>
              </a:rPr>
              <a:t>of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  <a:cs typeface="Arial" pitchFamily="34" charset="0"/>
              </a:rPr>
              <a:t>dominant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  <a:cs typeface="Arial" pitchFamily="34" charset="0"/>
              </a:rPr>
              <a:t>and co-dominant trees of each species in each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  <a:cs typeface="Arial" pitchFamily="34" charset="0"/>
              </a:rPr>
              <a:t>stand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  <a:cs typeface="Arial" pitchFamily="34" charset="0"/>
              </a:rPr>
              <a:t>Selection of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  <a:cs typeface="Arial" pitchFamily="34" charset="0"/>
              </a:rPr>
              <a:t>years (tree rings)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  <a:cs typeface="Arial" pitchFamily="34" charset="0"/>
              </a:rPr>
              <a:t>with contrasting climatic conditions (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Garamond" panose="02020404030301010803" pitchFamily="18" charset="0"/>
                <a:cs typeface="Arial" pitchFamily="34" charset="0"/>
              </a:rPr>
              <a:t>dry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  <a:cs typeface="Arial" pitchFamily="34" charset="0"/>
              </a:rPr>
              <a:t> vs. 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Garamond" panose="02020404030301010803" pitchFamily="18" charset="0"/>
                <a:cs typeface="Arial" pitchFamily="34" charset="0"/>
              </a:rPr>
              <a:t>wet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  <a:cs typeface="Arial" pitchFamily="34" charset="0"/>
              </a:rPr>
              <a:t>)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Garamond" panose="02020404030301010803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062474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DBF79-191A-4B1F-B9C5-B53F79FBCDB6}" type="slidenum">
              <a:rPr lang="en-US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pPr/>
              <a:t>13</a:t>
            </a:fld>
            <a:endParaRPr lang="en-US">
              <a:solidFill>
                <a:schemeClr val="tx1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395536" y="1610797"/>
            <a:ext cx="83529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smtClean="0">
                <a:latin typeface="Garamond" panose="02020404030301010803" pitchFamily="18" charset="0"/>
                <a:cs typeface="Aharoni" pitchFamily="2" charset="-79"/>
              </a:rPr>
              <a:t>Selection of </a:t>
            </a:r>
            <a:r>
              <a:rPr lang="en-US" sz="2400" dirty="0" smtClean="0">
                <a:latin typeface="Garamond" panose="02020404030301010803" pitchFamily="18" charset="0"/>
                <a:cs typeface="Aharoni" pitchFamily="2" charset="-79"/>
              </a:rPr>
              <a:t>the driest and the wettest year over the last 15 years </a:t>
            </a:r>
            <a:r>
              <a:rPr lang="en-US" sz="2000" dirty="0" smtClean="0">
                <a:latin typeface="Garamond" panose="02020404030301010803" pitchFamily="18" charset="0"/>
                <a:cs typeface="Aharoni" pitchFamily="2" charset="-79"/>
              </a:rPr>
              <a:t>with daily climate data and the BILJOU water-balance model (</a:t>
            </a:r>
            <a:r>
              <a:rPr lang="en-US" sz="1400" dirty="0" smtClean="0">
                <a:latin typeface="Garamond" panose="02020404030301010803" pitchFamily="18" charset="0"/>
                <a:cs typeface="Aharoni" pitchFamily="2" charset="-79"/>
              </a:rPr>
              <a:t>Granier et </a:t>
            </a:r>
            <a:r>
              <a:rPr lang="en-US" sz="1400" i="1" dirty="0" smtClean="0">
                <a:latin typeface="Garamond" panose="02020404030301010803" pitchFamily="18" charset="0"/>
                <a:cs typeface="Aharoni" pitchFamily="2" charset="-79"/>
              </a:rPr>
              <a:t>al. </a:t>
            </a:r>
            <a:r>
              <a:rPr lang="en-US" sz="1400" dirty="0" smtClean="0">
                <a:latin typeface="Garamond" panose="02020404030301010803" pitchFamily="18" charset="0"/>
                <a:cs typeface="Aharoni" pitchFamily="2" charset="-79"/>
              </a:rPr>
              <a:t>1999</a:t>
            </a:r>
            <a:r>
              <a:rPr lang="en-US" sz="2000" dirty="0" smtClean="0">
                <a:latin typeface="Garamond" panose="02020404030301010803" pitchFamily="18" charset="0"/>
                <a:cs typeface="Aharoni" pitchFamily="2" charset="-79"/>
              </a:rPr>
              <a:t>):</a:t>
            </a:r>
            <a:endParaRPr lang="en-US" sz="2000" dirty="0">
              <a:latin typeface="Garamond" panose="02020404030301010803" pitchFamily="18" charset="0"/>
              <a:cs typeface="Aharoni" pitchFamily="2" charset="-79"/>
            </a:endParaRP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03851" y="2708920"/>
            <a:ext cx="4993423" cy="19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03847" y="4653136"/>
            <a:ext cx="4994339" cy="18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ZoneTexte 9"/>
          <p:cNvSpPr txBox="1"/>
          <p:nvPr/>
        </p:nvSpPr>
        <p:spPr>
          <a:xfrm rot="16200000">
            <a:off x="2069159" y="3248961"/>
            <a:ext cx="153071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Aharoni" pitchFamily="2" charset="-79"/>
                <a:cs typeface="Aharoni" pitchFamily="2" charset="-79"/>
              </a:rPr>
              <a:t>Soil relative extractable water</a:t>
            </a:r>
            <a:endParaRPr lang="en-US" sz="14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1" name="ZoneTexte 10"/>
          <p:cNvSpPr txBox="1"/>
          <p:nvPr/>
        </p:nvSpPr>
        <p:spPr>
          <a:xfrm rot="16200000">
            <a:off x="2069159" y="5354361"/>
            <a:ext cx="15307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Aharoni" pitchFamily="2" charset="-79"/>
                <a:cs typeface="Aharoni" pitchFamily="2" charset="-79"/>
              </a:rPr>
              <a:t>Water stress index</a:t>
            </a:r>
            <a:endParaRPr lang="en-US" sz="1400" dirty="0"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419873" y="6381328"/>
            <a:ext cx="4752527" cy="232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ZoneTexte 13"/>
          <p:cNvSpPr txBox="1"/>
          <p:nvPr/>
        </p:nvSpPr>
        <p:spPr>
          <a:xfrm>
            <a:off x="323528" y="5085184"/>
            <a:ext cx="18722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Aharoni" pitchFamily="2" charset="-79"/>
                <a:cs typeface="Aharoni" pitchFamily="2" charset="-79"/>
              </a:rPr>
              <a:t>Example of Finland</a:t>
            </a:r>
            <a:endParaRPr lang="en-US" sz="14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3" name="Titre 1"/>
          <p:cNvSpPr txBox="1">
            <a:spLocks/>
          </p:cNvSpPr>
          <p:nvPr/>
        </p:nvSpPr>
        <p:spPr>
          <a:xfrm>
            <a:off x="2483768" y="798065"/>
            <a:ext cx="6624736" cy="7416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smtClean="0">
                <a:latin typeface="Garamond" panose="02020404030301010803" pitchFamily="18" charset="0"/>
                <a:ea typeface="+mj-ea"/>
                <a:cs typeface="Aharoni" pitchFamily="2" charset="-79"/>
              </a:rPr>
              <a:t>Selection of years with contrasted climatic conditions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Garamond" panose="02020404030301010803" pitchFamily="18" charset="0"/>
              <a:ea typeface="+mj-ea"/>
              <a:cs typeface="Aharoni" pitchFamily="2" charset="-79"/>
            </a:endParaRPr>
          </a:p>
        </p:txBody>
      </p:sp>
      <p:pic>
        <p:nvPicPr>
          <p:cNvPr id="9217" name="Picture 1" descr="C:\Users\cgrossiord\Desktop\Projet Européen FUNDIV - ENV2010\Infos Sites\Exploratories sites\FIN-Mature Forest\Photos field trip August 2012\charlotte\CIMG101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1804" y="3356992"/>
            <a:ext cx="2112235" cy="1584176"/>
          </a:xfrm>
          <a:prstGeom prst="rect">
            <a:avLst/>
          </a:prstGeom>
          <a:noFill/>
        </p:spPr>
      </p:pic>
      <p:sp>
        <p:nvSpPr>
          <p:cNvPr id="15" name="ZoneTexte 14"/>
          <p:cNvSpPr txBox="1"/>
          <p:nvPr/>
        </p:nvSpPr>
        <p:spPr>
          <a:xfrm>
            <a:off x="0" y="188640"/>
            <a:ext cx="45079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669900"/>
                </a:solidFill>
                <a:latin typeface="Garamond" panose="02020404030301010803" pitchFamily="18" charset="0"/>
                <a:cs typeface="Arial" pitchFamily="34" charset="0"/>
              </a:rPr>
              <a:t>Material and Methods</a:t>
            </a:r>
            <a:endParaRPr lang="en-US" sz="3600" b="1" dirty="0">
              <a:solidFill>
                <a:srgbClr val="669900"/>
              </a:solidFill>
              <a:latin typeface="Garamond" panose="02020404030301010803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688440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FC0A-DDD0-4066-9C86-C06E1B732AEE}" type="slidenum">
              <a:rPr lang="en-US" smtClean="0">
                <a:latin typeface="Garamond" panose="02020404030301010803" pitchFamily="18" charset="0"/>
              </a:rPr>
              <a:pPr/>
              <a:t>14</a:t>
            </a:fld>
            <a:endParaRPr lang="en-US">
              <a:latin typeface="Garamond" panose="02020404030301010803" pitchFamily="18" charset="0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0" y="188640"/>
            <a:ext cx="45079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669900"/>
                </a:solidFill>
                <a:latin typeface="Garamond" panose="02020404030301010803" pitchFamily="18" charset="0"/>
                <a:cs typeface="Arial" pitchFamily="34" charset="0"/>
              </a:rPr>
              <a:t>Material and Methods</a:t>
            </a:r>
            <a:endParaRPr lang="en-US" sz="3600" b="1" dirty="0">
              <a:solidFill>
                <a:srgbClr val="669900"/>
              </a:solidFill>
              <a:latin typeface="Garamond" panose="02020404030301010803" pitchFamily="18" charset="0"/>
              <a:cs typeface="Arial" pitchFamily="34" charset="0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349206" y="1988840"/>
            <a:ext cx="8350283" cy="2908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  <a:cs typeface="Arial" pitchFamily="34" charset="0"/>
              </a:rPr>
              <a:t>Selection of 25 to 42 stands (30×30m) varying in species richness in each studied region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  <a:cs typeface="Arial" pitchFamily="34" charset="0"/>
              </a:rPr>
              <a:t>Extraction of wood cores from a selection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  <a:cs typeface="Arial" pitchFamily="34" charset="0"/>
              </a:rPr>
              <a:t>of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  <a:cs typeface="Arial" pitchFamily="34" charset="0"/>
              </a:rPr>
              <a:t>dominant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  <a:cs typeface="Arial" pitchFamily="34" charset="0"/>
              </a:rPr>
              <a:t>and co-dominant trees of each species in each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  <a:cs typeface="Arial" pitchFamily="34" charset="0"/>
              </a:rPr>
              <a:t>stand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  <a:cs typeface="Arial" pitchFamily="34" charset="0"/>
              </a:rPr>
              <a:t>Selection of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  <a:cs typeface="Arial" pitchFamily="34" charset="0"/>
              </a:rPr>
              <a:t>years (tree rings)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  <a:cs typeface="Arial" pitchFamily="34" charset="0"/>
              </a:rPr>
              <a:t>with contrasting climatic conditions (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Garamond" panose="02020404030301010803" pitchFamily="18" charset="0"/>
                <a:cs typeface="Arial" pitchFamily="34" charset="0"/>
              </a:rPr>
              <a:t>dry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  <a:cs typeface="Arial" pitchFamily="34" charset="0"/>
              </a:rPr>
              <a:t> vs. 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Garamond" panose="02020404030301010803" pitchFamily="18" charset="0"/>
                <a:cs typeface="Arial" pitchFamily="34" charset="0"/>
              </a:rPr>
              <a:t>wet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  <a:cs typeface="Arial" pitchFamily="34" charset="0"/>
              </a:rPr>
              <a:t>)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  <a:cs typeface="Arial" pitchFamily="34" charset="0"/>
              </a:rPr>
              <a:t>Analyses of carbon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  <a:cs typeface="Arial" pitchFamily="34" charset="0"/>
              </a:rPr>
              <a:t>isotope composition (δ</a:t>
            </a:r>
            <a:r>
              <a:rPr lang="en-US" sz="24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  <a:cs typeface="Arial" pitchFamily="34" charset="0"/>
              </a:rPr>
              <a:t>13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  <a:cs typeface="Arial" pitchFamily="34" charset="0"/>
              </a:rPr>
              <a:t>C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  <a:cs typeface="Arial" pitchFamily="34" charset="0"/>
              </a:rPr>
              <a:t>)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Garamond" panose="02020404030301010803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971935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DBF79-191A-4B1F-B9C5-B53F79FBCDB6}" type="slidenum">
              <a:rPr lang="en-US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pPr/>
              <a:t>15</a:t>
            </a:fld>
            <a:endParaRPr lang="en-US" dirty="0">
              <a:solidFill>
                <a:schemeClr val="tx1"/>
              </a:solidFill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7" name="Picture 2" descr="C:\Users\cgrossiord\Desktop\Projet Européen FUNDIV - ENV2010\Photos coring broyage micropeséees\DSCF114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1520" y="1196752"/>
            <a:ext cx="3792421" cy="2844316"/>
          </a:xfrm>
          <a:prstGeom prst="rect">
            <a:avLst/>
          </a:prstGeom>
          <a:noFill/>
        </p:spPr>
      </p:pic>
      <p:sp>
        <p:nvSpPr>
          <p:cNvPr id="8" name="ZoneTexte 7"/>
          <p:cNvSpPr txBox="1"/>
          <p:nvPr/>
        </p:nvSpPr>
        <p:spPr>
          <a:xfrm>
            <a:off x="4211960" y="2361654"/>
            <a:ext cx="4536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Garamond" panose="02020404030301010803" pitchFamily="18" charset="0"/>
                <a:cs typeface="Aharoni" pitchFamily="2" charset="-79"/>
              </a:rPr>
              <a:t>For each core, we extracted the late wood from the two selected years</a:t>
            </a:r>
            <a:endParaRPr lang="en-US" strike="sngStrike" dirty="0">
              <a:latin typeface="Garamond" panose="02020404030301010803" pitchFamily="18" charset="0"/>
              <a:cs typeface="Aharoni" pitchFamily="2" charset="-79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53141" y="5157192"/>
            <a:ext cx="4824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Garamond" panose="02020404030301010803" pitchFamily="18" charset="0"/>
                <a:cs typeface="Aharoni" pitchFamily="2" charset="-79"/>
              </a:rPr>
              <a:t>Samples were then analyzed for carbon isotope composition (</a:t>
            </a:r>
            <a:r>
              <a:rPr lang="en-US" b="1" i="1" dirty="0" smtClean="0">
                <a:latin typeface="Garamond" panose="02020404030301010803" pitchFamily="18" charset="0"/>
                <a:cs typeface="Aharoni" pitchFamily="2" charset="-79"/>
              </a:rPr>
              <a:t>δ</a:t>
            </a:r>
            <a:r>
              <a:rPr lang="en-US" baseline="30000" dirty="0" smtClean="0">
                <a:latin typeface="Garamond" panose="02020404030301010803" pitchFamily="18" charset="0"/>
                <a:cs typeface="Aharoni" pitchFamily="2" charset="-79"/>
              </a:rPr>
              <a:t>13</a:t>
            </a:r>
            <a:r>
              <a:rPr lang="en-US" dirty="0" smtClean="0">
                <a:latin typeface="Garamond" panose="02020404030301010803" pitchFamily="18" charset="0"/>
                <a:cs typeface="Aharoni" pitchFamily="2" charset="-79"/>
              </a:rPr>
              <a:t>C, ‰) (PTEF </a:t>
            </a:r>
            <a:r>
              <a:rPr lang="en-US" dirty="0" err="1" smtClean="0">
                <a:latin typeface="Garamond" panose="02020404030301010803" pitchFamily="18" charset="0"/>
                <a:cs typeface="Aharoni" pitchFamily="2" charset="-79"/>
              </a:rPr>
              <a:t>nancy</a:t>
            </a:r>
            <a:r>
              <a:rPr lang="en-US" dirty="0" smtClean="0">
                <a:latin typeface="Garamond" panose="02020404030301010803" pitchFamily="18" charset="0"/>
                <a:cs typeface="Aharoni" pitchFamily="2" charset="-79"/>
              </a:rPr>
              <a:t> or UC Davis)</a:t>
            </a:r>
            <a:endParaRPr lang="en-US" dirty="0">
              <a:latin typeface="Garamond" panose="02020404030301010803" pitchFamily="18" charset="0"/>
              <a:cs typeface="Aharoni" pitchFamily="2" charset="-79"/>
            </a:endParaRPr>
          </a:p>
        </p:txBody>
      </p:sp>
      <p:sp>
        <p:nvSpPr>
          <p:cNvPr id="11" name="Titre 1"/>
          <p:cNvSpPr txBox="1">
            <a:spLocks/>
          </p:cNvSpPr>
          <p:nvPr/>
        </p:nvSpPr>
        <p:spPr>
          <a:xfrm>
            <a:off x="4669668" y="715012"/>
            <a:ext cx="4413176" cy="7829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smtClean="0">
                <a:latin typeface="Garamond" panose="02020404030301010803" pitchFamily="18" charset="0"/>
                <a:ea typeface="+mj-ea"/>
                <a:cs typeface="Aharoni" pitchFamily="2" charset="-79"/>
              </a:rPr>
              <a:t>Sample preparation and analyses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Garamond" panose="02020404030301010803" pitchFamily="18" charset="0"/>
              <a:ea typeface="+mj-ea"/>
              <a:cs typeface="Aharoni" pitchFamily="2" charset="-79"/>
            </a:endParaRPr>
          </a:p>
        </p:txBody>
      </p:sp>
      <p:pic>
        <p:nvPicPr>
          <p:cNvPr id="1026" name="Picture 2" descr="E:\DCIM\101_FUJI\DSCF17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77677" y="3347861"/>
            <a:ext cx="3995936" cy="2996952"/>
          </a:xfrm>
          <a:prstGeom prst="rect">
            <a:avLst/>
          </a:prstGeom>
          <a:noFill/>
        </p:spPr>
      </p:pic>
      <p:sp>
        <p:nvSpPr>
          <p:cNvPr id="12" name="ZoneTexte 11"/>
          <p:cNvSpPr txBox="1"/>
          <p:nvPr/>
        </p:nvSpPr>
        <p:spPr>
          <a:xfrm>
            <a:off x="0" y="188640"/>
            <a:ext cx="45079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669900"/>
                </a:solidFill>
                <a:latin typeface="Garamond" panose="02020404030301010803" pitchFamily="18" charset="0"/>
                <a:cs typeface="Arial" pitchFamily="34" charset="0"/>
              </a:rPr>
              <a:t>Material and Methods</a:t>
            </a:r>
            <a:endParaRPr lang="en-US" sz="3600" b="1" dirty="0">
              <a:solidFill>
                <a:srgbClr val="669900"/>
              </a:solidFill>
              <a:latin typeface="Garamond" panose="02020404030301010803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218240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FC0A-DDD0-4066-9C86-C06E1B732AEE}" type="slidenum">
              <a:rPr lang="en-US" smtClean="0">
                <a:latin typeface="Garamond" panose="02020404030301010803" pitchFamily="18" charset="0"/>
              </a:rPr>
              <a:pPr/>
              <a:t>16</a:t>
            </a:fld>
            <a:endParaRPr lang="en-US">
              <a:latin typeface="Garamond" panose="02020404030301010803" pitchFamily="18" charset="0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0" y="188640"/>
            <a:ext cx="45079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669900"/>
                </a:solidFill>
                <a:latin typeface="Garamond" panose="02020404030301010803" pitchFamily="18" charset="0"/>
                <a:cs typeface="Arial" pitchFamily="34" charset="0"/>
              </a:rPr>
              <a:t>Material and Methods</a:t>
            </a:r>
            <a:endParaRPr lang="en-US" sz="3600" b="1" dirty="0">
              <a:solidFill>
                <a:srgbClr val="669900"/>
              </a:solidFill>
              <a:latin typeface="Garamond" panose="02020404030301010803" pitchFamily="18" charset="0"/>
              <a:cs typeface="Arial" pitchFamily="34" charset="0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349206" y="1988840"/>
            <a:ext cx="8350283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  <a:cs typeface="Arial" pitchFamily="34" charset="0"/>
              </a:rPr>
              <a:t>Selection of 25 to 42 stands (30×30m) varying in species richness in each studied region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  <a:cs typeface="Arial" pitchFamily="34" charset="0"/>
              </a:rPr>
              <a:t>Extraction of wood cores from a selection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  <a:cs typeface="Arial" pitchFamily="34" charset="0"/>
              </a:rPr>
              <a:t>of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  <a:cs typeface="Arial" pitchFamily="34" charset="0"/>
              </a:rPr>
              <a:t>dominant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  <a:cs typeface="Arial" pitchFamily="34" charset="0"/>
              </a:rPr>
              <a:t>and co-dominant trees of each species in each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  <a:cs typeface="Arial" pitchFamily="34" charset="0"/>
              </a:rPr>
              <a:t>stand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  <a:cs typeface="Arial" pitchFamily="34" charset="0"/>
              </a:rPr>
              <a:t>Selection of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  <a:cs typeface="Arial" pitchFamily="34" charset="0"/>
              </a:rPr>
              <a:t>years (tree rings)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  <a:cs typeface="Arial" pitchFamily="34" charset="0"/>
              </a:rPr>
              <a:t>with contrasting climatic conditions (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Garamond" panose="02020404030301010803" pitchFamily="18" charset="0"/>
                <a:cs typeface="Arial" pitchFamily="34" charset="0"/>
              </a:rPr>
              <a:t>dry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  <a:cs typeface="Arial" pitchFamily="34" charset="0"/>
              </a:rPr>
              <a:t> vs. 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Garamond" panose="02020404030301010803" pitchFamily="18" charset="0"/>
                <a:cs typeface="Arial" pitchFamily="34" charset="0"/>
              </a:rPr>
              <a:t>wet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  <a:cs typeface="Arial" pitchFamily="34" charset="0"/>
              </a:rPr>
              <a:t>)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  <a:cs typeface="Arial" pitchFamily="34" charset="0"/>
              </a:rPr>
              <a:t>Analyses of carbon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  <a:cs typeface="Arial" pitchFamily="34" charset="0"/>
              </a:rPr>
              <a:t>isotope composition (δ</a:t>
            </a:r>
            <a:r>
              <a:rPr lang="en-US" sz="24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  <a:cs typeface="Arial" pitchFamily="34" charset="0"/>
              </a:rPr>
              <a:t>13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  <a:cs typeface="Arial" pitchFamily="34" charset="0"/>
              </a:rPr>
              <a:t>C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  <a:cs typeface="Arial" pitchFamily="34" charset="0"/>
              </a:rPr>
              <a:t>) of latewood of each ring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Garamond" panose="02020404030301010803" pitchFamily="18" charset="0"/>
              <a:cs typeface="Arial" pitchFamily="34" charset="0"/>
            </a:endParaRP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  <a:cs typeface="Arial" pitchFamily="34" charset="0"/>
              </a:rPr>
              <a:t>Calculation of plot-level </a:t>
            </a:r>
            <a:r>
              <a:rPr lang="el-G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  <a:cs typeface="Arial" pitchFamily="34" charset="0"/>
              </a:rPr>
              <a:t>δ</a:t>
            </a:r>
            <a:r>
              <a:rPr lang="el-GR" sz="24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  <a:cs typeface="Arial" pitchFamily="34" charset="0"/>
              </a:rPr>
              <a:t>13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  <a:cs typeface="Arial" pitchFamily="34" charset="0"/>
              </a:rPr>
              <a:t>C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Garamond" panose="02020404030301010803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471875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9751" y="2492896"/>
            <a:ext cx="4441547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ZoneTexte 21"/>
          <p:cNvSpPr txBox="1"/>
          <p:nvPr/>
        </p:nvSpPr>
        <p:spPr>
          <a:xfrm>
            <a:off x="6516216" y="5373216"/>
            <a:ext cx="13853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</a:rPr>
              <a:t>Saurer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</a:rPr>
              <a:t> et al. 1995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Garamond" panose="02020404030301010803" pitchFamily="18" charset="0"/>
            </a:endParaRPr>
          </a:p>
        </p:txBody>
      </p:sp>
      <p:sp>
        <p:nvSpPr>
          <p:cNvPr id="24" name="Flèche gauche 23"/>
          <p:cNvSpPr/>
          <p:nvPr/>
        </p:nvSpPr>
        <p:spPr>
          <a:xfrm>
            <a:off x="3203848" y="5166484"/>
            <a:ext cx="3312367" cy="680010"/>
          </a:xfrm>
          <a:prstGeom prst="leftArrow">
            <a:avLst/>
          </a:prstGeom>
          <a:gradFill flip="none" rotWithShape="1">
            <a:gsLst>
              <a:gs pos="0">
                <a:schemeClr val="accent1">
                  <a:lumMod val="75000"/>
                  <a:tint val="66000"/>
                  <a:satMod val="160000"/>
                </a:schemeClr>
              </a:gs>
              <a:gs pos="0">
                <a:schemeClr val="tx2">
                  <a:lumMod val="60000"/>
                  <a:lumOff val="40000"/>
                </a:schemeClr>
              </a:gs>
              <a:gs pos="100000">
                <a:schemeClr val="accent1">
                  <a:lumMod val="75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ZoneTexte 27"/>
          <p:cNvSpPr txBox="1"/>
          <p:nvPr/>
        </p:nvSpPr>
        <p:spPr>
          <a:xfrm>
            <a:off x="3520330" y="5317757"/>
            <a:ext cx="29958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Garamond" panose="02020404030301010803" pitchFamily="18" charset="0"/>
                <a:cs typeface="Arial" pitchFamily="34" charset="0"/>
              </a:rPr>
              <a:t>Decreasing water availability</a:t>
            </a:r>
            <a:endParaRPr lang="en-US" sz="2000" dirty="0">
              <a:solidFill>
                <a:schemeClr val="tx2">
                  <a:lumMod val="75000"/>
                </a:schemeClr>
              </a:solidFill>
              <a:latin typeface="Garamond" panose="02020404030301010803" pitchFamily="18" charset="0"/>
              <a:cs typeface="Arial" pitchFamily="34" charset="0"/>
            </a:endParaRPr>
          </a:p>
        </p:txBody>
      </p:sp>
      <p:sp>
        <p:nvSpPr>
          <p:cNvPr id="31" name="Flèche vers le haut 30"/>
          <p:cNvSpPr/>
          <p:nvPr/>
        </p:nvSpPr>
        <p:spPr>
          <a:xfrm>
            <a:off x="1941803" y="3150260"/>
            <a:ext cx="504056" cy="1728192"/>
          </a:xfrm>
          <a:prstGeom prst="upArrow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ZoneTexte 31"/>
          <p:cNvSpPr txBox="1"/>
          <p:nvPr/>
        </p:nvSpPr>
        <p:spPr>
          <a:xfrm>
            <a:off x="303631" y="3598857"/>
            <a:ext cx="180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Garamond" panose="02020404030301010803" pitchFamily="18" charset="0"/>
                <a:cs typeface="Arial" pitchFamily="34" charset="0"/>
              </a:rPr>
              <a:t>Less negative </a:t>
            </a:r>
            <a:r>
              <a:rPr lang="el-GR" sz="2400" i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δ</a:t>
            </a:r>
            <a:r>
              <a:rPr lang="fr-FR" sz="2400" baseline="30000" dirty="0" smtClean="0">
                <a:solidFill>
                  <a:schemeClr val="accent2">
                    <a:lumMod val="75000"/>
                  </a:schemeClr>
                </a:solidFill>
                <a:latin typeface="Garamond" panose="02020404030301010803" pitchFamily="18" charset="0"/>
                <a:cs typeface="Arial" pitchFamily="34" charset="0"/>
              </a:rPr>
              <a:t>13</a:t>
            </a:r>
            <a:r>
              <a:rPr lang="fr-FR" sz="2400" dirty="0" smtClean="0">
                <a:solidFill>
                  <a:schemeClr val="accent2">
                    <a:lumMod val="75000"/>
                  </a:schemeClr>
                </a:solidFill>
                <a:latin typeface="Garamond" panose="02020404030301010803" pitchFamily="18" charset="0"/>
                <a:cs typeface="Arial" pitchFamily="34" charset="0"/>
              </a:rPr>
              <a:t>C values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Garamond" panose="02020404030301010803" pitchFamily="18" charset="0"/>
                <a:cs typeface="Arial" pitchFamily="34" charset="0"/>
              </a:rPr>
              <a:t> </a:t>
            </a:r>
            <a:endParaRPr lang="en-US" sz="2400" dirty="0">
              <a:solidFill>
                <a:schemeClr val="accent2">
                  <a:lumMod val="75000"/>
                </a:schemeClr>
              </a:solidFill>
              <a:latin typeface="Garamond" panose="02020404030301010803" pitchFamily="18" charset="0"/>
              <a:cs typeface="Arial" pitchFamily="34" charset="0"/>
            </a:endParaRPr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FC0A-DDD0-4066-9C86-C06E1B732AEE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14" name="ZoneTexte 13"/>
          <p:cNvSpPr txBox="1"/>
          <p:nvPr/>
        </p:nvSpPr>
        <p:spPr>
          <a:xfrm>
            <a:off x="5940152" y="3645024"/>
            <a:ext cx="2133020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fr-FR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b="1" i="1" dirty="0" smtClean="0">
                <a:latin typeface="Arial" pitchFamily="34" charset="0"/>
                <a:cs typeface="Arial" pitchFamily="34" charset="0"/>
              </a:rPr>
              <a:t>δ</a:t>
            </a:r>
            <a:r>
              <a:rPr lang="fr-FR" b="1" baseline="30000" dirty="0" smtClean="0">
                <a:latin typeface="Garamond" panose="02020404030301010803" pitchFamily="18" charset="0"/>
                <a:cs typeface="Arial" pitchFamily="34" charset="0"/>
              </a:rPr>
              <a:t>13</a:t>
            </a:r>
            <a:r>
              <a:rPr lang="fr-FR" b="1" dirty="0" smtClean="0">
                <a:latin typeface="Garamond" panose="02020404030301010803" pitchFamily="18" charset="0"/>
                <a:cs typeface="Arial" pitchFamily="34" charset="0"/>
              </a:rPr>
              <a:t>C </a:t>
            </a:r>
            <a:r>
              <a:rPr lang="fr-FR" b="1" baseline="-25000" dirty="0" smtClean="0">
                <a:latin typeface="Garamond" panose="02020404030301010803" pitchFamily="18" charset="0"/>
                <a:cs typeface="Arial" pitchFamily="34" charset="0"/>
              </a:rPr>
              <a:t>DRY</a:t>
            </a:r>
            <a:r>
              <a:rPr lang="fr-FR" b="1" dirty="0" smtClean="0">
                <a:latin typeface="Garamond" panose="02020404030301010803" pitchFamily="18" charset="0"/>
                <a:cs typeface="Arial" pitchFamily="34" charset="0"/>
              </a:rPr>
              <a:t> - </a:t>
            </a:r>
            <a:r>
              <a:rPr lang="el-GR" b="1" i="1" dirty="0" smtClean="0">
                <a:latin typeface="Arial" pitchFamily="34" charset="0"/>
                <a:cs typeface="Arial" pitchFamily="34" charset="0"/>
              </a:rPr>
              <a:t>δ</a:t>
            </a:r>
            <a:r>
              <a:rPr lang="fr-FR" b="1" baseline="30000" dirty="0" smtClean="0">
                <a:latin typeface="Garamond" panose="02020404030301010803" pitchFamily="18" charset="0"/>
                <a:cs typeface="Arial" pitchFamily="34" charset="0"/>
              </a:rPr>
              <a:t>13</a:t>
            </a:r>
            <a:r>
              <a:rPr lang="fr-FR" b="1" dirty="0" smtClean="0">
                <a:latin typeface="Garamond" panose="02020404030301010803" pitchFamily="18" charset="0"/>
                <a:cs typeface="Arial" pitchFamily="34" charset="0"/>
              </a:rPr>
              <a:t>C </a:t>
            </a:r>
            <a:r>
              <a:rPr lang="fr-FR" b="1" baseline="-25000" dirty="0" smtClean="0">
                <a:latin typeface="Garamond" panose="02020404030301010803" pitchFamily="18" charset="0"/>
                <a:cs typeface="Arial" pitchFamily="34" charset="0"/>
              </a:rPr>
              <a:t>WET </a:t>
            </a:r>
            <a:endParaRPr lang="en-US" b="1" baseline="-25000" dirty="0">
              <a:latin typeface="Garamond" panose="02020404030301010803" pitchFamily="18" charset="0"/>
              <a:cs typeface="Arial" pitchFamily="34" charset="0"/>
            </a:endParaRPr>
          </a:p>
        </p:txBody>
      </p:sp>
      <p:sp>
        <p:nvSpPr>
          <p:cNvPr id="16" name="Double flèche verticale 15"/>
          <p:cNvSpPr/>
          <p:nvPr/>
        </p:nvSpPr>
        <p:spPr>
          <a:xfrm>
            <a:off x="4499992" y="4077072"/>
            <a:ext cx="180000" cy="504000"/>
          </a:xfrm>
          <a:prstGeom prst="up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Connecteur droit 17"/>
          <p:cNvCxnSpPr>
            <a:stCxn id="16" idx="4"/>
          </p:cNvCxnSpPr>
          <p:nvPr/>
        </p:nvCxnSpPr>
        <p:spPr>
          <a:xfrm>
            <a:off x="4589992" y="4581072"/>
            <a:ext cx="1062128" cy="5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ZoneTexte 18"/>
          <p:cNvSpPr txBox="1"/>
          <p:nvPr/>
        </p:nvSpPr>
        <p:spPr>
          <a:xfrm>
            <a:off x="0" y="188640"/>
            <a:ext cx="45079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669900"/>
                </a:solidFill>
                <a:latin typeface="Garamond" panose="02020404030301010803" pitchFamily="18" charset="0"/>
                <a:cs typeface="Arial" pitchFamily="34" charset="0"/>
              </a:rPr>
              <a:t>Material and Methods</a:t>
            </a:r>
            <a:endParaRPr lang="en-US" sz="3600" b="1" dirty="0">
              <a:solidFill>
                <a:srgbClr val="669900"/>
              </a:solidFill>
              <a:latin typeface="Garamond" panose="02020404030301010803" pitchFamily="18" charset="0"/>
              <a:cs typeface="Arial" pitchFamily="34" charset="0"/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611560" y="1143605"/>
            <a:ext cx="83502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  <a:cs typeface="Arial" pitchFamily="34" charset="0"/>
              </a:rPr>
              <a:t>The difference in plot-level </a:t>
            </a:r>
            <a:r>
              <a:rPr lang="el-G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  <a:cs typeface="Arial" pitchFamily="34" charset="0"/>
              </a:rPr>
              <a:t>δ</a:t>
            </a:r>
            <a:r>
              <a:rPr lang="el-GR" sz="24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  <a:cs typeface="Arial" pitchFamily="34" charset="0"/>
              </a:rPr>
              <a:t>13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  <a:cs typeface="Arial" pitchFamily="34" charset="0"/>
              </a:rPr>
              <a:t>C between the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latin typeface="Garamond" panose="02020404030301010803" pitchFamily="18" charset="0"/>
                <a:cs typeface="Arial" pitchFamily="34" charset="0"/>
              </a:rPr>
              <a:t>DRY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  <a:cs typeface="Arial" pitchFamily="34" charset="0"/>
              </a:rPr>
              <a:t> and the </a:t>
            </a:r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Garamond" panose="02020404030301010803" pitchFamily="18" charset="0"/>
                <a:cs typeface="Arial" pitchFamily="34" charset="0"/>
              </a:rPr>
              <a:t>WET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  <a:cs typeface="Arial" pitchFamily="34" charset="0"/>
              </a:rPr>
              <a:t> year can be used as a proxy of drought exposure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Garamond" panose="02020404030301010803" pitchFamily="18" charset="0"/>
              <a:cs typeface="Arial" pitchFamily="34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107504" y="5797713"/>
            <a:ext cx="4526880" cy="1015663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70C0"/>
                </a:solidFill>
                <a:latin typeface="+mj-lt"/>
                <a:cs typeface="Arial" pitchFamily="34" charset="0"/>
              </a:rPr>
              <a:t>If difference in </a:t>
            </a:r>
            <a:r>
              <a:rPr lang="el-GR" sz="2000" dirty="0" smtClean="0">
                <a:solidFill>
                  <a:srgbClr val="0070C0"/>
                </a:solidFill>
                <a:latin typeface="+mj-lt"/>
                <a:cs typeface="Arial" pitchFamily="34" charset="0"/>
              </a:rPr>
              <a:t>δ</a:t>
            </a:r>
            <a:r>
              <a:rPr lang="fr-FR" sz="2000" baseline="30000" dirty="0" smtClean="0">
                <a:solidFill>
                  <a:srgbClr val="0070C0"/>
                </a:solidFill>
                <a:latin typeface="+mj-lt"/>
                <a:cs typeface="Arial" pitchFamily="34" charset="0"/>
              </a:rPr>
              <a:t>13</a:t>
            </a:r>
            <a:r>
              <a:rPr lang="fr-FR" sz="2000" dirty="0" smtClean="0">
                <a:solidFill>
                  <a:srgbClr val="0070C0"/>
                </a:solidFill>
                <a:latin typeface="+mj-lt"/>
                <a:cs typeface="Arial" pitchFamily="34" charset="0"/>
              </a:rPr>
              <a:t>C </a:t>
            </a:r>
            <a:r>
              <a:rPr lang="en-GB" sz="2000" dirty="0" smtClean="0">
                <a:solidFill>
                  <a:srgbClr val="0070C0"/>
                </a:solidFill>
                <a:latin typeface="+mj-lt"/>
                <a:cs typeface="Arial" pitchFamily="34" charset="0"/>
              </a:rPr>
              <a:t>is high, low resistance</a:t>
            </a:r>
          </a:p>
          <a:p>
            <a:endParaRPr lang="en-US" sz="2000" dirty="0" smtClean="0">
              <a:solidFill>
                <a:srgbClr val="0070C0"/>
              </a:solidFill>
              <a:latin typeface="+mj-lt"/>
              <a:cs typeface="Arial" pitchFamily="34" charset="0"/>
            </a:endParaRPr>
          </a:p>
          <a:p>
            <a:r>
              <a:rPr lang="en-US" sz="2000" dirty="0">
                <a:solidFill>
                  <a:srgbClr val="0070C0"/>
                </a:solidFill>
                <a:latin typeface="+mj-lt"/>
                <a:cs typeface="Arial" pitchFamily="34" charset="0"/>
              </a:rPr>
              <a:t>If difference in </a:t>
            </a:r>
            <a:r>
              <a:rPr lang="el-GR" sz="2000" dirty="0" smtClean="0">
                <a:solidFill>
                  <a:srgbClr val="0070C0"/>
                </a:solidFill>
                <a:latin typeface="+mj-lt"/>
                <a:cs typeface="Arial" pitchFamily="34" charset="0"/>
              </a:rPr>
              <a:t>δ</a:t>
            </a:r>
            <a:r>
              <a:rPr lang="en-GB" sz="2000" baseline="30000" dirty="0" smtClean="0">
                <a:solidFill>
                  <a:srgbClr val="0070C0"/>
                </a:solidFill>
                <a:latin typeface="+mj-lt"/>
                <a:cs typeface="Arial" pitchFamily="34" charset="0"/>
              </a:rPr>
              <a:t>13</a:t>
            </a:r>
            <a:r>
              <a:rPr lang="en-GB" sz="2000" dirty="0" smtClean="0">
                <a:solidFill>
                  <a:srgbClr val="0070C0"/>
                </a:solidFill>
                <a:latin typeface="+mj-lt"/>
                <a:cs typeface="Arial" pitchFamily="34" charset="0"/>
              </a:rPr>
              <a:t>C is low, high resistance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1" animBg="1"/>
      <p:bldP spid="16" grpId="0" animBg="1"/>
      <p:bldP spid="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FC0A-DDD0-4066-9C86-C06E1B732AEE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5" name="ZoneTexte 4"/>
          <p:cNvSpPr txBox="1"/>
          <p:nvPr/>
        </p:nvSpPr>
        <p:spPr>
          <a:xfrm>
            <a:off x="0" y="188640"/>
            <a:ext cx="16228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669900"/>
                </a:solidFill>
                <a:latin typeface="Garamond" panose="02020404030301010803" pitchFamily="18" charset="0"/>
                <a:cs typeface="Arial" pitchFamily="34" charset="0"/>
              </a:rPr>
              <a:t>Results</a:t>
            </a:r>
            <a:endParaRPr lang="en-US" sz="3600" b="1" dirty="0">
              <a:solidFill>
                <a:srgbClr val="669900"/>
              </a:solidFill>
              <a:latin typeface="Garamond" panose="02020404030301010803" pitchFamily="18" charset="0"/>
              <a:cs typeface="Arial" pitchFamily="34" charset="0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766204"/>
            <a:ext cx="8208912" cy="3174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14859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1297303"/>
            <a:ext cx="5744790" cy="4869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Flèche droite 5"/>
          <p:cNvSpPr/>
          <p:nvPr/>
        </p:nvSpPr>
        <p:spPr>
          <a:xfrm>
            <a:off x="4915907" y="5912156"/>
            <a:ext cx="2016224" cy="180000"/>
          </a:xfrm>
          <a:prstGeom prst="rightArrow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aramond" panose="02020404030301010803" pitchFamily="18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5152928" y="6056172"/>
            <a:ext cx="14659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92D050"/>
                </a:solidFill>
                <a:latin typeface="Garamond" panose="02020404030301010803" pitchFamily="18" charset="0"/>
                <a:cs typeface="Arial" pitchFamily="34" charset="0"/>
              </a:rPr>
              <a:t>Increasing diversity</a:t>
            </a:r>
            <a:endParaRPr lang="en-US" sz="1200" b="1" dirty="0">
              <a:solidFill>
                <a:srgbClr val="92D050"/>
              </a:solidFill>
              <a:latin typeface="Garamond" panose="02020404030301010803" pitchFamily="18" charset="0"/>
              <a:cs typeface="Arial" pitchFamily="34" charset="0"/>
            </a:endParaRPr>
          </a:p>
        </p:txBody>
      </p:sp>
      <p:sp>
        <p:nvSpPr>
          <p:cNvPr id="9" name="Flèche droite 8"/>
          <p:cNvSpPr/>
          <p:nvPr/>
        </p:nvSpPr>
        <p:spPr>
          <a:xfrm rot="16200000">
            <a:off x="6606287" y="5006142"/>
            <a:ext cx="1296000" cy="180000"/>
          </a:xfrm>
          <a:prstGeom prst="rightArrow">
            <a:avLst/>
          </a:prstGeom>
          <a:gradFill flip="none" rotWithShape="1">
            <a:gsLst>
              <a:gs pos="0">
                <a:schemeClr val="accent6">
                  <a:shade val="30000"/>
                  <a:satMod val="115000"/>
                </a:schemeClr>
              </a:gs>
              <a:gs pos="50000">
                <a:schemeClr val="accent6">
                  <a:shade val="67500"/>
                  <a:satMod val="115000"/>
                </a:schemeClr>
              </a:gs>
              <a:gs pos="100000">
                <a:schemeClr val="accent6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aramond" panose="02020404030301010803" pitchFamily="18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 rot="16200000">
            <a:off x="6774665" y="4886045"/>
            <a:ext cx="15535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accent6"/>
                </a:solidFill>
                <a:latin typeface="Garamond" panose="02020404030301010803" pitchFamily="18" charset="0"/>
                <a:cs typeface="Arial" pitchFamily="34" charset="0"/>
              </a:rPr>
              <a:t>Increasing drought exposure</a:t>
            </a:r>
            <a:endParaRPr lang="en-US" sz="1200" b="1" dirty="0">
              <a:solidFill>
                <a:schemeClr val="accent6"/>
              </a:solidFill>
              <a:latin typeface="Garamond" panose="02020404030301010803" pitchFamily="18" charset="0"/>
              <a:cs typeface="Arial" pitchFamily="34" charset="0"/>
            </a:endParaRPr>
          </a:p>
        </p:txBody>
      </p:sp>
      <p:sp>
        <p:nvSpPr>
          <p:cNvPr id="17" name="Espace réservé du numéro de diapositive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FC0A-DDD0-4066-9C86-C06E1B732AEE}" type="slidenum">
              <a:rPr lang="en-US" smtClean="0">
                <a:latin typeface="Garamond" panose="02020404030301010803" pitchFamily="18" charset="0"/>
              </a:rPr>
              <a:pPr/>
              <a:t>19</a:t>
            </a:fld>
            <a:endParaRPr lang="en-US">
              <a:latin typeface="Garamond" panose="02020404030301010803" pitchFamily="18" charset="0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0" y="188640"/>
            <a:ext cx="16228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669900"/>
                </a:solidFill>
                <a:latin typeface="Garamond" panose="02020404030301010803" pitchFamily="18" charset="0"/>
                <a:cs typeface="Arial" pitchFamily="34" charset="0"/>
              </a:rPr>
              <a:t>Results</a:t>
            </a:r>
            <a:endParaRPr lang="en-US" sz="3600" b="1" dirty="0">
              <a:solidFill>
                <a:srgbClr val="669900"/>
              </a:solidFill>
              <a:latin typeface="Garamond" panose="02020404030301010803" pitchFamily="18" charset="0"/>
              <a:cs typeface="Arial" pitchFamily="34" charset="0"/>
            </a:endParaRPr>
          </a:p>
        </p:txBody>
      </p:sp>
      <p:sp>
        <p:nvSpPr>
          <p:cNvPr id="19" name="Flèche droite 18"/>
          <p:cNvSpPr/>
          <p:nvPr/>
        </p:nvSpPr>
        <p:spPr>
          <a:xfrm>
            <a:off x="2051720" y="5905815"/>
            <a:ext cx="2016224" cy="180000"/>
          </a:xfrm>
          <a:prstGeom prst="rightArrow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aramond" panose="02020404030301010803" pitchFamily="18" charset="0"/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2288741" y="6049831"/>
            <a:ext cx="14659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92D050"/>
                </a:solidFill>
                <a:latin typeface="Garamond" panose="02020404030301010803" pitchFamily="18" charset="0"/>
                <a:cs typeface="Arial" pitchFamily="34" charset="0"/>
              </a:rPr>
              <a:t>Increasing diversity</a:t>
            </a:r>
            <a:endParaRPr lang="en-US" sz="1200" b="1" dirty="0">
              <a:solidFill>
                <a:srgbClr val="92D050"/>
              </a:solidFill>
              <a:latin typeface="Garamond" panose="02020404030301010803" pitchFamily="18" charset="0"/>
              <a:cs typeface="Arial" pitchFamily="34" charset="0"/>
            </a:endParaRPr>
          </a:p>
        </p:txBody>
      </p:sp>
      <p:sp>
        <p:nvSpPr>
          <p:cNvPr id="21" name="Flèche droite 20"/>
          <p:cNvSpPr/>
          <p:nvPr/>
        </p:nvSpPr>
        <p:spPr>
          <a:xfrm rot="16200000">
            <a:off x="6606287" y="3416483"/>
            <a:ext cx="1296000" cy="180000"/>
          </a:xfrm>
          <a:prstGeom prst="rightArrow">
            <a:avLst/>
          </a:prstGeom>
          <a:gradFill flip="none" rotWithShape="1">
            <a:gsLst>
              <a:gs pos="0">
                <a:schemeClr val="accent6">
                  <a:shade val="30000"/>
                  <a:satMod val="115000"/>
                </a:schemeClr>
              </a:gs>
              <a:gs pos="50000">
                <a:schemeClr val="accent6">
                  <a:shade val="67500"/>
                  <a:satMod val="115000"/>
                </a:schemeClr>
              </a:gs>
              <a:gs pos="100000">
                <a:schemeClr val="accent6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aramond" panose="02020404030301010803" pitchFamily="18" charset="0"/>
            </a:endParaRPr>
          </a:p>
        </p:txBody>
      </p:sp>
      <p:sp>
        <p:nvSpPr>
          <p:cNvPr id="22" name="ZoneTexte 21"/>
          <p:cNvSpPr txBox="1"/>
          <p:nvPr/>
        </p:nvSpPr>
        <p:spPr>
          <a:xfrm rot="16200000">
            <a:off x="6774665" y="3296386"/>
            <a:ext cx="15535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accent6"/>
                </a:solidFill>
                <a:latin typeface="Garamond" panose="02020404030301010803" pitchFamily="18" charset="0"/>
                <a:cs typeface="Arial" pitchFamily="34" charset="0"/>
              </a:rPr>
              <a:t>Increasing drought exposure</a:t>
            </a:r>
            <a:endParaRPr lang="en-US" sz="1200" b="1" dirty="0">
              <a:solidFill>
                <a:schemeClr val="accent6"/>
              </a:solidFill>
              <a:latin typeface="Garamond" panose="02020404030301010803" pitchFamily="18" charset="0"/>
              <a:cs typeface="Arial" pitchFamily="34" charset="0"/>
            </a:endParaRPr>
          </a:p>
        </p:txBody>
      </p:sp>
      <p:sp>
        <p:nvSpPr>
          <p:cNvPr id="23" name="Flèche droite 22"/>
          <p:cNvSpPr/>
          <p:nvPr/>
        </p:nvSpPr>
        <p:spPr>
          <a:xfrm rot="16200000">
            <a:off x="6606287" y="1970983"/>
            <a:ext cx="1296000" cy="180000"/>
          </a:xfrm>
          <a:prstGeom prst="rightArrow">
            <a:avLst/>
          </a:prstGeom>
          <a:gradFill flip="none" rotWithShape="1">
            <a:gsLst>
              <a:gs pos="0">
                <a:schemeClr val="accent6">
                  <a:shade val="30000"/>
                  <a:satMod val="115000"/>
                </a:schemeClr>
              </a:gs>
              <a:gs pos="50000">
                <a:schemeClr val="accent6">
                  <a:shade val="67500"/>
                  <a:satMod val="115000"/>
                </a:schemeClr>
              </a:gs>
              <a:gs pos="100000">
                <a:schemeClr val="accent6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aramond" panose="02020404030301010803" pitchFamily="18" charset="0"/>
            </a:endParaRPr>
          </a:p>
        </p:txBody>
      </p:sp>
      <p:sp>
        <p:nvSpPr>
          <p:cNvPr id="24" name="ZoneTexte 23"/>
          <p:cNvSpPr txBox="1"/>
          <p:nvPr/>
        </p:nvSpPr>
        <p:spPr>
          <a:xfrm rot="16200000">
            <a:off x="6774665" y="1850886"/>
            <a:ext cx="15535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accent6"/>
                </a:solidFill>
                <a:latin typeface="Garamond" panose="02020404030301010803" pitchFamily="18" charset="0"/>
                <a:cs typeface="Arial" pitchFamily="34" charset="0"/>
              </a:rPr>
              <a:t>Increasing drought exposure</a:t>
            </a:r>
            <a:endParaRPr lang="en-US" sz="1200" b="1" dirty="0">
              <a:solidFill>
                <a:schemeClr val="accent6"/>
              </a:solidFill>
              <a:latin typeface="Garamond" panose="02020404030301010803" pitchFamily="18" charset="0"/>
              <a:cs typeface="Arial" pitchFamily="34" charset="0"/>
            </a:endParaRPr>
          </a:p>
        </p:txBody>
      </p:sp>
      <p:sp>
        <p:nvSpPr>
          <p:cNvPr id="29" name="ZoneTexte 28"/>
          <p:cNvSpPr txBox="1"/>
          <p:nvPr/>
        </p:nvSpPr>
        <p:spPr>
          <a:xfrm>
            <a:off x="3447950" y="332656"/>
            <a:ext cx="48684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δ</a:t>
            </a:r>
            <a:r>
              <a:rPr lang="fr-FR" sz="2400" baseline="30000" dirty="0" smtClean="0">
                <a:solidFill>
                  <a:srgbClr val="FF0000"/>
                </a:solidFill>
                <a:latin typeface="Garamond" panose="02020404030301010803" pitchFamily="18" charset="0"/>
                <a:cs typeface="Arial" pitchFamily="34" charset="0"/>
              </a:rPr>
              <a:t>13</a:t>
            </a:r>
            <a:r>
              <a:rPr lang="fr-FR" sz="2400" dirty="0" smtClean="0">
                <a:solidFill>
                  <a:srgbClr val="FF0000"/>
                </a:solidFill>
                <a:latin typeface="Garamond" panose="02020404030301010803" pitchFamily="18" charset="0"/>
                <a:cs typeface="Arial" pitchFamily="34" charset="0"/>
              </a:rPr>
              <a:t>C values</a:t>
            </a:r>
            <a:r>
              <a:rPr lang="en-US" sz="2400" dirty="0" smtClean="0">
                <a:solidFill>
                  <a:srgbClr val="FF0000"/>
                </a:solidFill>
                <a:latin typeface="Garamond" panose="02020404030301010803" pitchFamily="18" charset="0"/>
                <a:cs typeface="Arial" pitchFamily="34" charset="0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latin typeface="Garamond" panose="02020404030301010803" pitchFamily="18" charset="0"/>
                <a:cs typeface="Arial" pitchFamily="34" charset="0"/>
              </a:rPr>
              <a:t>in DRY year always higher than in WET ones</a:t>
            </a:r>
            <a:endParaRPr lang="en-US" sz="2400" dirty="0">
              <a:solidFill>
                <a:srgbClr val="FF0000"/>
              </a:solidFill>
              <a:latin typeface="Garamond" panose="02020404030301010803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985533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5005028" y="1997567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C00000"/>
                </a:solidFill>
                <a:latin typeface="Garamond" panose="02020404030301010803" pitchFamily="18" charset="0"/>
                <a:cs typeface="Arial" pitchFamily="34" charset="0"/>
              </a:rPr>
              <a:t>Biomass Production</a:t>
            </a:r>
            <a:endParaRPr lang="en-US" b="1" i="1" dirty="0">
              <a:solidFill>
                <a:srgbClr val="C00000"/>
              </a:solidFill>
              <a:latin typeface="Garamond" panose="02020404030301010803" pitchFamily="18" charset="0"/>
              <a:cs typeface="Arial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7691383" y="5479340"/>
            <a:ext cx="108715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itchFamily="34" charset="0"/>
              </a:rPr>
              <a:t>Loreau</a:t>
            </a:r>
            <a:r>
              <a:rPr lang="en-US" sz="10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itchFamily="34" charset="0"/>
              </a:rPr>
              <a:t> </a:t>
            </a:r>
            <a:r>
              <a:rPr lang="en-US" sz="105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itchFamily="34" charset="0"/>
              </a:rPr>
              <a:t>et al. </a:t>
            </a:r>
            <a:r>
              <a:rPr lang="en-US" sz="10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itchFamily="34" charset="0"/>
              </a:rPr>
              <a:t>2001</a:t>
            </a:r>
            <a:endParaRPr lang="en-US" sz="1050" dirty="0">
              <a:solidFill>
                <a:schemeClr val="tx1">
                  <a:lumMod val="65000"/>
                  <a:lumOff val="35000"/>
                </a:schemeClr>
              </a:solidFill>
              <a:latin typeface="Garamond" panose="02020404030301010803" pitchFamily="18" charset="0"/>
              <a:cs typeface="Arial" pitchFamily="34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611560" y="1124744"/>
            <a:ext cx="81479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</a:rPr>
              <a:t>Increasing species diversity can lead to important </a:t>
            </a:r>
            <a:r>
              <a:rPr lang="en-U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Garamond" panose="02020404030301010803" pitchFamily="18" charset="0"/>
              </a:rPr>
              <a:t>benefits </a:t>
            </a: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</a:rPr>
              <a:t>for ecosystems</a:t>
            </a:r>
            <a:endParaRPr 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Garamond" panose="02020404030301010803" pitchFamily="18" charset="0"/>
            </a:endParaRPr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FC0A-DDD0-4066-9C86-C06E1B732AEE}" type="slidenum">
              <a:rPr lang="en-US" smtClean="0">
                <a:latin typeface="Garamond" panose="02020404030301010803" pitchFamily="18" charset="0"/>
              </a:rPr>
              <a:pPr/>
              <a:t>2</a:t>
            </a:fld>
            <a:endParaRPr lang="en-US">
              <a:latin typeface="Garamond" panose="02020404030301010803" pitchFamily="18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3995936" y="5805264"/>
            <a:ext cx="4392488" cy="8309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aramond" panose="02020404030301010803" pitchFamily="18" charset="0"/>
                <a:cs typeface="Arial" pitchFamily="34" charset="0"/>
              </a:rPr>
              <a:t>Higher biomass production in more diverse ecosystems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  <a:latin typeface="Garamond" panose="02020404030301010803" pitchFamily="18" charset="0"/>
              <a:cs typeface="Arial" pitchFamily="34" charset="0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2348880"/>
            <a:ext cx="4791302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0661" name="Picture 5" descr="http://www.cedarcreek.umn.edu/research/experiments/e120_full.jpg"/>
          <p:cNvPicPr preferRelativeResize="0">
            <a:picLocks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298" y="3582637"/>
            <a:ext cx="3456384" cy="2613696"/>
          </a:xfrm>
          <a:prstGeom prst="rect">
            <a:avLst/>
          </a:prstGeom>
          <a:noFill/>
        </p:spPr>
      </p:pic>
      <p:sp>
        <p:nvSpPr>
          <p:cNvPr id="20" name="ZoneTexte 19"/>
          <p:cNvSpPr txBox="1"/>
          <p:nvPr/>
        </p:nvSpPr>
        <p:spPr>
          <a:xfrm>
            <a:off x="7006" y="6220762"/>
            <a:ext cx="113524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itchFamily="34" charset="0"/>
              </a:rPr>
              <a:t>www.cedarcreek.umn.edu</a:t>
            </a:r>
            <a:endParaRPr lang="en-US" sz="900" i="1" dirty="0">
              <a:solidFill>
                <a:schemeClr val="tx1">
                  <a:lumMod val="65000"/>
                  <a:lumOff val="35000"/>
                </a:schemeClr>
              </a:solidFill>
              <a:latin typeface="Garamond" panose="02020404030301010803" pitchFamily="18" charset="0"/>
              <a:cs typeface="Arial" pitchFamily="34" charset="0"/>
            </a:endParaRPr>
          </a:p>
        </p:txBody>
      </p:sp>
      <p:sp>
        <p:nvSpPr>
          <p:cNvPr id="15" name="Flèche vers le bas 14"/>
          <p:cNvSpPr/>
          <p:nvPr/>
        </p:nvSpPr>
        <p:spPr>
          <a:xfrm rot="10800000">
            <a:off x="3645599" y="2637144"/>
            <a:ext cx="165600" cy="2088000"/>
          </a:xfrm>
          <a:prstGeom prst="downArrow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aramond" panose="02020404030301010803" pitchFamily="18" charset="0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3554270" y="2277104"/>
            <a:ext cx="3385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Garamond" panose="02020404030301010803" pitchFamily="18" charset="0"/>
                <a:cs typeface="Arial" pitchFamily="34" charset="0"/>
              </a:rPr>
              <a:t>+</a:t>
            </a:r>
            <a:endParaRPr lang="en-US" dirty="0">
              <a:solidFill>
                <a:srgbClr val="FF0000"/>
              </a:solidFill>
              <a:latin typeface="Garamond" panose="02020404030301010803" pitchFamily="18" charset="0"/>
              <a:cs typeface="Arial" pitchFamily="34" charset="0"/>
            </a:endParaRPr>
          </a:p>
        </p:txBody>
      </p:sp>
      <p:sp>
        <p:nvSpPr>
          <p:cNvPr id="19" name="Flèche vers le bas 18"/>
          <p:cNvSpPr/>
          <p:nvPr/>
        </p:nvSpPr>
        <p:spPr>
          <a:xfrm rot="16200000">
            <a:off x="6390048" y="3905917"/>
            <a:ext cx="144000" cy="2916000"/>
          </a:xfrm>
          <a:prstGeom prst="downArrow">
            <a:avLst/>
          </a:prstGeom>
          <a:gradFill flip="none" rotWithShape="1">
            <a:gsLst>
              <a:gs pos="0">
                <a:schemeClr val="accent3">
                  <a:lumMod val="50000"/>
                </a:schemeClr>
              </a:gs>
              <a:gs pos="50000">
                <a:schemeClr val="accent3">
                  <a:lumMod val="50000"/>
                  <a:tint val="44500"/>
                  <a:satMod val="160000"/>
                </a:schemeClr>
              </a:gs>
              <a:gs pos="100000">
                <a:schemeClr val="accent3">
                  <a:lumMod val="50000"/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aramond" panose="02020404030301010803" pitchFamily="18" charset="0"/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7879216" y="5147900"/>
            <a:ext cx="3385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  <a:cs typeface="Arial" pitchFamily="34" charset="0"/>
              </a:rPr>
              <a:t>+</a:t>
            </a:r>
            <a:endParaRPr lang="en-US" dirty="0">
              <a:solidFill>
                <a:schemeClr val="accent3">
                  <a:lumMod val="50000"/>
                </a:schemeClr>
              </a:solidFill>
              <a:latin typeface="Garamond" panose="02020404030301010803" pitchFamily="18" charset="0"/>
              <a:cs typeface="Arial" pitchFamily="34" charset="0"/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0" y="188640"/>
            <a:ext cx="76355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669900"/>
                </a:solidFill>
                <a:latin typeface="Garamond" panose="02020404030301010803" pitchFamily="18" charset="0"/>
                <a:cs typeface="Arial" pitchFamily="34" charset="0"/>
              </a:rPr>
              <a:t>Biodiversity &amp; Ecosystem functioning</a:t>
            </a:r>
            <a:endParaRPr lang="en-US" sz="3600" b="1" dirty="0">
              <a:solidFill>
                <a:srgbClr val="669900"/>
              </a:solidFill>
              <a:latin typeface="Garamond" panose="02020404030301010803" pitchFamily="18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1297303"/>
            <a:ext cx="5744790" cy="4869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Flèche droite 5"/>
          <p:cNvSpPr/>
          <p:nvPr/>
        </p:nvSpPr>
        <p:spPr>
          <a:xfrm>
            <a:off x="4915907" y="5912156"/>
            <a:ext cx="2016224" cy="180000"/>
          </a:xfrm>
          <a:prstGeom prst="rightArrow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aramond" panose="02020404030301010803" pitchFamily="18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5152928" y="6056172"/>
            <a:ext cx="14659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92D050"/>
                </a:solidFill>
                <a:latin typeface="Garamond" panose="02020404030301010803" pitchFamily="18" charset="0"/>
                <a:cs typeface="Arial" pitchFamily="34" charset="0"/>
              </a:rPr>
              <a:t>Increasing diversity</a:t>
            </a:r>
            <a:endParaRPr lang="en-US" sz="1200" b="1" dirty="0">
              <a:solidFill>
                <a:srgbClr val="92D050"/>
              </a:solidFill>
              <a:latin typeface="Garamond" panose="02020404030301010803" pitchFamily="18" charset="0"/>
              <a:cs typeface="Arial" pitchFamily="34" charset="0"/>
            </a:endParaRPr>
          </a:p>
        </p:txBody>
      </p:sp>
      <p:sp>
        <p:nvSpPr>
          <p:cNvPr id="9" name="Flèche droite 8"/>
          <p:cNvSpPr/>
          <p:nvPr/>
        </p:nvSpPr>
        <p:spPr>
          <a:xfrm rot="16200000">
            <a:off x="6606287" y="5006142"/>
            <a:ext cx="1296000" cy="180000"/>
          </a:xfrm>
          <a:prstGeom prst="rightArrow">
            <a:avLst/>
          </a:prstGeom>
          <a:gradFill flip="none" rotWithShape="1">
            <a:gsLst>
              <a:gs pos="0">
                <a:schemeClr val="accent6">
                  <a:shade val="30000"/>
                  <a:satMod val="115000"/>
                </a:schemeClr>
              </a:gs>
              <a:gs pos="50000">
                <a:schemeClr val="accent6">
                  <a:shade val="67500"/>
                  <a:satMod val="115000"/>
                </a:schemeClr>
              </a:gs>
              <a:gs pos="100000">
                <a:schemeClr val="accent6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aramond" panose="02020404030301010803" pitchFamily="18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 rot="16200000">
            <a:off x="6774665" y="4886045"/>
            <a:ext cx="15535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accent6"/>
                </a:solidFill>
                <a:latin typeface="Garamond" panose="02020404030301010803" pitchFamily="18" charset="0"/>
                <a:cs typeface="Arial" pitchFamily="34" charset="0"/>
              </a:rPr>
              <a:t>Increasing drought exposure</a:t>
            </a:r>
            <a:endParaRPr lang="en-US" sz="1200" b="1" dirty="0">
              <a:solidFill>
                <a:schemeClr val="accent6"/>
              </a:solidFill>
              <a:latin typeface="Garamond" panose="02020404030301010803" pitchFamily="18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763688" y="1297303"/>
            <a:ext cx="2664296" cy="144016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aramond" panose="02020404030301010803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499992" y="2809471"/>
            <a:ext cx="2664296" cy="144016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aramond" panose="02020404030301010803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763688" y="4321639"/>
            <a:ext cx="2664296" cy="144016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aramond" panose="02020404030301010803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499992" y="1297303"/>
            <a:ext cx="2664296" cy="1440160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aramond" panose="02020404030301010803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499992" y="4321639"/>
            <a:ext cx="2664296" cy="1440160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aramond" panose="02020404030301010803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763688" y="2809470"/>
            <a:ext cx="2664296" cy="1450303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aramond" panose="02020404030301010803" pitchFamily="18" charset="0"/>
            </a:endParaRPr>
          </a:p>
        </p:txBody>
      </p:sp>
      <p:sp>
        <p:nvSpPr>
          <p:cNvPr id="17" name="Espace réservé du numéro de diapositive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FC0A-DDD0-4066-9C86-C06E1B732AEE}" type="slidenum">
              <a:rPr lang="en-US" smtClean="0">
                <a:latin typeface="Garamond" panose="02020404030301010803" pitchFamily="18" charset="0"/>
              </a:rPr>
              <a:pPr/>
              <a:t>20</a:t>
            </a:fld>
            <a:endParaRPr lang="en-US">
              <a:latin typeface="Garamond" panose="02020404030301010803" pitchFamily="18" charset="0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0" y="188640"/>
            <a:ext cx="16228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669900"/>
                </a:solidFill>
                <a:latin typeface="Garamond" panose="02020404030301010803" pitchFamily="18" charset="0"/>
                <a:cs typeface="Arial" pitchFamily="34" charset="0"/>
              </a:rPr>
              <a:t>Results</a:t>
            </a:r>
            <a:endParaRPr lang="en-US" sz="3600" b="1" dirty="0">
              <a:solidFill>
                <a:srgbClr val="669900"/>
              </a:solidFill>
              <a:latin typeface="Garamond" panose="02020404030301010803" pitchFamily="18" charset="0"/>
              <a:cs typeface="Arial" pitchFamily="34" charset="0"/>
            </a:endParaRPr>
          </a:p>
        </p:txBody>
      </p:sp>
      <p:sp>
        <p:nvSpPr>
          <p:cNvPr id="19" name="Flèche droite 18"/>
          <p:cNvSpPr/>
          <p:nvPr/>
        </p:nvSpPr>
        <p:spPr>
          <a:xfrm>
            <a:off x="2051720" y="5905815"/>
            <a:ext cx="2016224" cy="180000"/>
          </a:xfrm>
          <a:prstGeom prst="rightArrow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aramond" panose="02020404030301010803" pitchFamily="18" charset="0"/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2288741" y="6049831"/>
            <a:ext cx="14659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92D050"/>
                </a:solidFill>
                <a:latin typeface="Garamond" panose="02020404030301010803" pitchFamily="18" charset="0"/>
                <a:cs typeface="Arial" pitchFamily="34" charset="0"/>
              </a:rPr>
              <a:t>Increasing diversity</a:t>
            </a:r>
            <a:endParaRPr lang="en-US" sz="1200" b="1" dirty="0">
              <a:solidFill>
                <a:srgbClr val="92D050"/>
              </a:solidFill>
              <a:latin typeface="Garamond" panose="02020404030301010803" pitchFamily="18" charset="0"/>
              <a:cs typeface="Arial" pitchFamily="34" charset="0"/>
            </a:endParaRPr>
          </a:p>
        </p:txBody>
      </p:sp>
      <p:sp>
        <p:nvSpPr>
          <p:cNvPr id="21" name="Flèche droite 20"/>
          <p:cNvSpPr/>
          <p:nvPr/>
        </p:nvSpPr>
        <p:spPr>
          <a:xfrm rot="16200000">
            <a:off x="6606287" y="3416483"/>
            <a:ext cx="1296000" cy="180000"/>
          </a:xfrm>
          <a:prstGeom prst="rightArrow">
            <a:avLst/>
          </a:prstGeom>
          <a:gradFill flip="none" rotWithShape="1">
            <a:gsLst>
              <a:gs pos="0">
                <a:schemeClr val="accent6">
                  <a:shade val="30000"/>
                  <a:satMod val="115000"/>
                </a:schemeClr>
              </a:gs>
              <a:gs pos="50000">
                <a:schemeClr val="accent6">
                  <a:shade val="67500"/>
                  <a:satMod val="115000"/>
                </a:schemeClr>
              </a:gs>
              <a:gs pos="100000">
                <a:schemeClr val="accent6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aramond" panose="02020404030301010803" pitchFamily="18" charset="0"/>
            </a:endParaRPr>
          </a:p>
        </p:txBody>
      </p:sp>
      <p:sp>
        <p:nvSpPr>
          <p:cNvPr id="22" name="ZoneTexte 21"/>
          <p:cNvSpPr txBox="1"/>
          <p:nvPr/>
        </p:nvSpPr>
        <p:spPr>
          <a:xfrm rot="16200000">
            <a:off x="6774665" y="3296386"/>
            <a:ext cx="15535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accent6"/>
                </a:solidFill>
                <a:latin typeface="Garamond" panose="02020404030301010803" pitchFamily="18" charset="0"/>
                <a:cs typeface="Arial" pitchFamily="34" charset="0"/>
              </a:rPr>
              <a:t>Increasing drought exposure</a:t>
            </a:r>
            <a:endParaRPr lang="en-US" sz="1200" b="1" dirty="0">
              <a:solidFill>
                <a:schemeClr val="accent6"/>
              </a:solidFill>
              <a:latin typeface="Garamond" panose="02020404030301010803" pitchFamily="18" charset="0"/>
              <a:cs typeface="Arial" pitchFamily="34" charset="0"/>
            </a:endParaRPr>
          </a:p>
        </p:txBody>
      </p:sp>
      <p:sp>
        <p:nvSpPr>
          <p:cNvPr id="23" name="Flèche droite 22"/>
          <p:cNvSpPr/>
          <p:nvPr/>
        </p:nvSpPr>
        <p:spPr>
          <a:xfrm rot="16200000">
            <a:off x="6606287" y="1970983"/>
            <a:ext cx="1296000" cy="180000"/>
          </a:xfrm>
          <a:prstGeom prst="rightArrow">
            <a:avLst/>
          </a:prstGeom>
          <a:gradFill flip="none" rotWithShape="1">
            <a:gsLst>
              <a:gs pos="0">
                <a:schemeClr val="accent6">
                  <a:shade val="30000"/>
                  <a:satMod val="115000"/>
                </a:schemeClr>
              </a:gs>
              <a:gs pos="50000">
                <a:schemeClr val="accent6">
                  <a:shade val="67500"/>
                  <a:satMod val="115000"/>
                </a:schemeClr>
              </a:gs>
              <a:gs pos="100000">
                <a:schemeClr val="accent6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aramond" panose="02020404030301010803" pitchFamily="18" charset="0"/>
            </a:endParaRPr>
          </a:p>
        </p:txBody>
      </p:sp>
      <p:sp>
        <p:nvSpPr>
          <p:cNvPr id="24" name="ZoneTexte 23"/>
          <p:cNvSpPr txBox="1"/>
          <p:nvPr/>
        </p:nvSpPr>
        <p:spPr>
          <a:xfrm rot="16200000">
            <a:off x="6774665" y="1850886"/>
            <a:ext cx="15535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accent6"/>
                </a:solidFill>
                <a:latin typeface="Garamond" panose="02020404030301010803" pitchFamily="18" charset="0"/>
                <a:cs typeface="Arial" pitchFamily="34" charset="0"/>
              </a:rPr>
              <a:t>Increasing drought exposure</a:t>
            </a:r>
            <a:endParaRPr lang="en-US" sz="1200" b="1" dirty="0">
              <a:solidFill>
                <a:schemeClr val="accent6"/>
              </a:solidFill>
              <a:latin typeface="Garamond" panose="02020404030301010803" pitchFamily="18" charset="0"/>
              <a:cs typeface="Arial" pitchFamily="34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2618597" y="419806"/>
            <a:ext cx="252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 smtClean="0">
                <a:solidFill>
                  <a:srgbClr val="FF0000"/>
                </a:solidFill>
                <a:latin typeface="Garamond" panose="02020404030301010803" pitchFamily="18" charset="0"/>
              </a:rPr>
              <a:t>Lower</a:t>
            </a:r>
            <a:r>
              <a:rPr lang="fr-FR" dirty="0" smtClean="0">
                <a:solidFill>
                  <a:srgbClr val="FF0000"/>
                </a:solidFill>
                <a:latin typeface="Garamond" panose="02020404030301010803" pitchFamily="18" charset="0"/>
              </a:rPr>
              <a:t> </a:t>
            </a:r>
            <a:r>
              <a:rPr lang="fr-FR" dirty="0" err="1" smtClean="0">
                <a:solidFill>
                  <a:srgbClr val="FF0000"/>
                </a:solidFill>
                <a:latin typeface="Garamond" panose="02020404030301010803" pitchFamily="18" charset="0"/>
              </a:rPr>
              <a:t>drought</a:t>
            </a:r>
            <a:r>
              <a:rPr lang="fr-FR" dirty="0" smtClean="0">
                <a:solidFill>
                  <a:srgbClr val="FF0000"/>
                </a:solidFill>
                <a:latin typeface="Garamond" panose="02020404030301010803" pitchFamily="18" charset="0"/>
              </a:rPr>
              <a:t> </a:t>
            </a:r>
            <a:r>
              <a:rPr lang="fr-FR" dirty="0" err="1" smtClean="0">
                <a:solidFill>
                  <a:srgbClr val="FF0000"/>
                </a:solidFill>
                <a:latin typeface="Garamond" panose="02020404030301010803" pitchFamily="18" charset="0"/>
              </a:rPr>
              <a:t>resistance</a:t>
            </a:r>
            <a:r>
              <a:rPr lang="fr-FR" dirty="0" smtClean="0">
                <a:solidFill>
                  <a:srgbClr val="FF0000"/>
                </a:solidFill>
                <a:latin typeface="Garamond" panose="02020404030301010803" pitchFamily="18" charset="0"/>
              </a:rPr>
              <a:t> in </a:t>
            </a:r>
            <a:r>
              <a:rPr lang="fr-FR" dirty="0" err="1" smtClean="0">
                <a:solidFill>
                  <a:srgbClr val="FF0000"/>
                </a:solidFill>
                <a:latin typeface="Garamond" panose="02020404030301010803" pitchFamily="18" charset="0"/>
              </a:rPr>
              <a:t>species</a:t>
            </a:r>
            <a:r>
              <a:rPr lang="fr-FR" dirty="0" err="1">
                <a:solidFill>
                  <a:srgbClr val="FF0000"/>
                </a:solidFill>
                <a:latin typeface="Garamond" panose="02020404030301010803" pitchFamily="18" charset="0"/>
              </a:rPr>
              <a:t>-</a:t>
            </a:r>
            <a:r>
              <a:rPr lang="fr-FR" dirty="0" err="1" smtClean="0">
                <a:solidFill>
                  <a:srgbClr val="FF0000"/>
                </a:solidFill>
                <a:latin typeface="Garamond" panose="02020404030301010803" pitchFamily="18" charset="0"/>
              </a:rPr>
              <a:t>rich</a:t>
            </a:r>
            <a:r>
              <a:rPr lang="fr-FR" dirty="0" smtClean="0">
                <a:solidFill>
                  <a:srgbClr val="FF0000"/>
                </a:solidFill>
                <a:latin typeface="Garamond" panose="02020404030301010803" pitchFamily="18" charset="0"/>
              </a:rPr>
              <a:t> </a:t>
            </a:r>
            <a:r>
              <a:rPr lang="fr-FR" dirty="0" err="1" smtClean="0">
                <a:solidFill>
                  <a:srgbClr val="FF0000"/>
                </a:solidFill>
                <a:latin typeface="Garamond" panose="02020404030301010803" pitchFamily="18" charset="0"/>
              </a:rPr>
              <a:t>forests</a:t>
            </a:r>
            <a:endParaRPr lang="fr-FR" dirty="0">
              <a:solidFill>
                <a:srgbClr val="FF0000"/>
              </a:solidFill>
              <a:latin typeface="Garamond" panose="02020404030301010803" pitchFamily="18" charset="0"/>
            </a:endParaRPr>
          </a:p>
        </p:txBody>
      </p:sp>
      <p:cxnSp>
        <p:nvCxnSpPr>
          <p:cNvPr id="4" name="Connecteur droit avec flèche 3"/>
          <p:cNvCxnSpPr>
            <a:stCxn id="2" idx="2"/>
          </p:cNvCxnSpPr>
          <p:nvPr/>
        </p:nvCxnSpPr>
        <p:spPr>
          <a:xfrm flipH="1">
            <a:off x="3347865" y="1066137"/>
            <a:ext cx="530872" cy="85069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ZoneTexte 24"/>
          <p:cNvSpPr txBox="1"/>
          <p:nvPr/>
        </p:nvSpPr>
        <p:spPr>
          <a:xfrm>
            <a:off x="5330236" y="312024"/>
            <a:ext cx="252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rgbClr val="669900"/>
                </a:solidFill>
                <a:latin typeface="Garamond" panose="02020404030301010803" pitchFamily="18" charset="0"/>
              </a:rPr>
              <a:t>No </a:t>
            </a:r>
            <a:r>
              <a:rPr lang="fr-FR" dirty="0" err="1" smtClean="0">
                <a:solidFill>
                  <a:srgbClr val="669900"/>
                </a:solidFill>
                <a:latin typeface="Garamond" panose="02020404030301010803" pitchFamily="18" charset="0"/>
              </a:rPr>
              <a:t>effect</a:t>
            </a:r>
            <a:r>
              <a:rPr lang="fr-FR" dirty="0" smtClean="0">
                <a:solidFill>
                  <a:srgbClr val="669900"/>
                </a:solidFill>
                <a:latin typeface="Garamond" panose="02020404030301010803" pitchFamily="18" charset="0"/>
              </a:rPr>
              <a:t> of </a:t>
            </a:r>
            <a:r>
              <a:rPr lang="fr-FR" dirty="0" err="1" smtClean="0">
                <a:solidFill>
                  <a:srgbClr val="669900"/>
                </a:solidFill>
                <a:latin typeface="Garamond" panose="02020404030301010803" pitchFamily="18" charset="0"/>
              </a:rPr>
              <a:t>species</a:t>
            </a:r>
            <a:r>
              <a:rPr lang="fr-FR" dirty="0" smtClean="0">
                <a:solidFill>
                  <a:srgbClr val="669900"/>
                </a:solidFill>
                <a:latin typeface="Garamond" panose="02020404030301010803" pitchFamily="18" charset="0"/>
              </a:rPr>
              <a:t> </a:t>
            </a:r>
            <a:r>
              <a:rPr lang="fr-FR" dirty="0" err="1" smtClean="0">
                <a:solidFill>
                  <a:srgbClr val="669900"/>
                </a:solidFill>
                <a:latin typeface="Garamond" panose="02020404030301010803" pitchFamily="18" charset="0"/>
              </a:rPr>
              <a:t>diversity</a:t>
            </a:r>
            <a:endParaRPr lang="fr-FR" dirty="0">
              <a:solidFill>
                <a:srgbClr val="669900"/>
              </a:solidFill>
              <a:latin typeface="Garamond" panose="02020404030301010803" pitchFamily="18" charset="0"/>
            </a:endParaRPr>
          </a:p>
        </p:txBody>
      </p:sp>
      <p:cxnSp>
        <p:nvCxnSpPr>
          <p:cNvPr id="26" name="Connecteur droit avec flèche 25"/>
          <p:cNvCxnSpPr>
            <a:stCxn id="25" idx="2"/>
          </p:cNvCxnSpPr>
          <p:nvPr/>
        </p:nvCxnSpPr>
        <p:spPr>
          <a:xfrm flipH="1">
            <a:off x="6059504" y="958355"/>
            <a:ext cx="530872" cy="850695"/>
          </a:xfrm>
          <a:prstGeom prst="straightConnector1">
            <a:avLst/>
          </a:prstGeom>
          <a:ln w="38100">
            <a:solidFill>
              <a:srgbClr val="6699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ZoneTexte 26"/>
          <p:cNvSpPr txBox="1"/>
          <p:nvPr/>
        </p:nvSpPr>
        <p:spPr>
          <a:xfrm>
            <a:off x="0" y="6147680"/>
            <a:ext cx="252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 smtClean="0">
                <a:solidFill>
                  <a:srgbClr val="0070C0"/>
                </a:solidFill>
                <a:latin typeface="Garamond" panose="02020404030301010803" pitchFamily="18" charset="0"/>
              </a:rPr>
              <a:t>Higher</a:t>
            </a:r>
            <a:r>
              <a:rPr lang="fr-FR" dirty="0" smtClean="0">
                <a:solidFill>
                  <a:srgbClr val="0070C0"/>
                </a:solidFill>
                <a:latin typeface="Garamond" panose="02020404030301010803" pitchFamily="18" charset="0"/>
              </a:rPr>
              <a:t> </a:t>
            </a:r>
            <a:r>
              <a:rPr lang="fr-FR" dirty="0" err="1" smtClean="0">
                <a:solidFill>
                  <a:srgbClr val="0070C0"/>
                </a:solidFill>
                <a:latin typeface="Garamond" panose="02020404030301010803" pitchFamily="18" charset="0"/>
              </a:rPr>
              <a:t>drought</a:t>
            </a:r>
            <a:r>
              <a:rPr lang="fr-FR" dirty="0" smtClean="0">
                <a:solidFill>
                  <a:srgbClr val="0070C0"/>
                </a:solidFill>
                <a:latin typeface="Garamond" panose="02020404030301010803" pitchFamily="18" charset="0"/>
              </a:rPr>
              <a:t> </a:t>
            </a:r>
            <a:r>
              <a:rPr lang="fr-FR" dirty="0" err="1" smtClean="0">
                <a:solidFill>
                  <a:srgbClr val="0070C0"/>
                </a:solidFill>
                <a:latin typeface="Garamond" panose="02020404030301010803" pitchFamily="18" charset="0"/>
              </a:rPr>
              <a:t>resistance</a:t>
            </a:r>
            <a:r>
              <a:rPr lang="fr-FR" dirty="0" smtClean="0">
                <a:solidFill>
                  <a:srgbClr val="0070C0"/>
                </a:solidFill>
                <a:latin typeface="Garamond" panose="02020404030301010803" pitchFamily="18" charset="0"/>
              </a:rPr>
              <a:t> in </a:t>
            </a:r>
            <a:r>
              <a:rPr lang="fr-FR" dirty="0" err="1" smtClean="0">
                <a:solidFill>
                  <a:srgbClr val="0070C0"/>
                </a:solidFill>
                <a:latin typeface="Garamond" panose="02020404030301010803" pitchFamily="18" charset="0"/>
              </a:rPr>
              <a:t>species-rich</a:t>
            </a:r>
            <a:r>
              <a:rPr lang="fr-FR" dirty="0" smtClean="0">
                <a:solidFill>
                  <a:srgbClr val="0070C0"/>
                </a:solidFill>
                <a:latin typeface="Garamond" panose="02020404030301010803" pitchFamily="18" charset="0"/>
              </a:rPr>
              <a:t> </a:t>
            </a:r>
            <a:r>
              <a:rPr lang="fr-FR" dirty="0" err="1" smtClean="0">
                <a:solidFill>
                  <a:srgbClr val="0070C0"/>
                </a:solidFill>
                <a:latin typeface="Garamond" panose="02020404030301010803" pitchFamily="18" charset="0"/>
              </a:rPr>
              <a:t>forests</a:t>
            </a:r>
            <a:endParaRPr lang="fr-FR" dirty="0">
              <a:solidFill>
                <a:srgbClr val="0070C0"/>
              </a:solidFill>
              <a:latin typeface="Garamond" panose="02020404030301010803" pitchFamily="18" charset="0"/>
            </a:endParaRPr>
          </a:p>
        </p:txBody>
      </p:sp>
      <p:cxnSp>
        <p:nvCxnSpPr>
          <p:cNvPr id="28" name="Connecteur droit avec flèche 27"/>
          <p:cNvCxnSpPr/>
          <p:nvPr/>
        </p:nvCxnSpPr>
        <p:spPr>
          <a:xfrm flipV="1">
            <a:off x="1763405" y="5524772"/>
            <a:ext cx="2038367" cy="640114"/>
          </a:xfrm>
          <a:prstGeom prst="straightConnector1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175794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2" grpId="0"/>
      <p:bldP spid="2" grpId="1"/>
      <p:bldP spid="25" grpId="1"/>
      <p:bldP spid="2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oneTexte 15"/>
          <p:cNvSpPr txBox="1"/>
          <p:nvPr/>
        </p:nvSpPr>
        <p:spPr>
          <a:xfrm>
            <a:off x="3455960" y="1034732"/>
            <a:ext cx="53812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Garamond" panose="02020404030301010803" pitchFamily="18" charset="0"/>
                <a:cs typeface="Arial" pitchFamily="34" charset="0"/>
              </a:rPr>
              <a:t>Tree species diversity effects seem partially dependent on </a:t>
            </a:r>
            <a:r>
              <a:rPr lang="en-US" sz="2400" b="1" dirty="0" smtClean="0">
                <a:latin typeface="Garamond" panose="02020404030301010803" pitchFamily="18" charset="0"/>
                <a:cs typeface="Arial" pitchFamily="34" charset="0"/>
              </a:rPr>
              <a:t>climatic conditions</a:t>
            </a:r>
            <a:endParaRPr lang="en-US" sz="2400" dirty="0" smtClean="0">
              <a:latin typeface="Garamond" panose="02020404030301010803" pitchFamily="18" charset="0"/>
              <a:cs typeface="Arial" pitchFamily="34" charset="0"/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2555776" y="2348880"/>
            <a:ext cx="4177362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  <a:latin typeface="Garamond" panose="02020404030301010803" pitchFamily="18" charset="0"/>
                <a:cs typeface="Arial" pitchFamily="34" charset="0"/>
              </a:rPr>
              <a:t>Rare events and low intensity of drought</a:t>
            </a:r>
          </a:p>
          <a:p>
            <a:pPr algn="ctr"/>
            <a:r>
              <a:rPr lang="en-US" b="1" i="1" dirty="0" smtClean="0">
                <a:solidFill>
                  <a:srgbClr val="0070C0"/>
                </a:solidFill>
                <a:latin typeface="Garamond" panose="02020404030301010803" pitchFamily="18" charset="0"/>
                <a:cs typeface="Arial" pitchFamily="34" charset="0"/>
              </a:rPr>
              <a:t>Negative effects</a:t>
            </a:r>
            <a:endParaRPr lang="en-US" b="1" i="1" dirty="0">
              <a:solidFill>
                <a:srgbClr val="0070C0"/>
              </a:solidFill>
              <a:latin typeface="Garamond" panose="02020404030301010803" pitchFamily="18" charset="0"/>
              <a:cs typeface="Arial" pitchFamily="34" charset="0"/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2195736" y="6021288"/>
            <a:ext cx="47147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C000"/>
                </a:solidFill>
                <a:latin typeface="Garamond" panose="02020404030301010803" pitchFamily="18" charset="0"/>
                <a:cs typeface="Arial" pitchFamily="34" charset="0"/>
              </a:rPr>
              <a:t>Frequent events and high intensity of drought</a:t>
            </a:r>
          </a:p>
          <a:p>
            <a:pPr algn="ctr"/>
            <a:r>
              <a:rPr lang="en-US" b="1" i="1" dirty="0" smtClean="0">
                <a:solidFill>
                  <a:srgbClr val="FFC000"/>
                </a:solidFill>
                <a:latin typeface="Garamond" panose="02020404030301010803" pitchFamily="18" charset="0"/>
                <a:cs typeface="Arial" pitchFamily="34" charset="0"/>
              </a:rPr>
              <a:t>Positive effects</a:t>
            </a:r>
            <a:endParaRPr lang="en-US" b="1" i="1" dirty="0">
              <a:solidFill>
                <a:srgbClr val="FFC000"/>
              </a:solidFill>
              <a:latin typeface="Garamond" panose="02020404030301010803" pitchFamily="18" charset="0"/>
              <a:cs typeface="Arial" pitchFamily="34" charset="0"/>
            </a:endParaRPr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FC0A-DDD0-4066-9C86-C06E1B732AEE}" type="slidenum">
              <a:rPr lang="en-US" smtClean="0">
                <a:latin typeface="Garamond" panose="02020404030301010803" pitchFamily="18" charset="0"/>
              </a:rPr>
              <a:pPr/>
              <a:t>21</a:t>
            </a:fld>
            <a:endParaRPr lang="en-US">
              <a:latin typeface="Garamond" panose="02020404030301010803" pitchFamily="18" charset="0"/>
            </a:endParaRPr>
          </a:p>
        </p:txBody>
      </p:sp>
      <p:sp>
        <p:nvSpPr>
          <p:cNvPr id="43" name="ZoneTexte 42"/>
          <p:cNvSpPr txBox="1"/>
          <p:nvPr/>
        </p:nvSpPr>
        <p:spPr>
          <a:xfrm>
            <a:off x="5602710" y="3499267"/>
            <a:ext cx="34198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Garamond" panose="02020404030301010803" pitchFamily="18" charset="0"/>
                <a:cs typeface="Arial" pitchFamily="34" charset="0"/>
              </a:rPr>
              <a:t>Abiotic conditions</a:t>
            </a:r>
          </a:p>
          <a:p>
            <a:pPr algn="ctr"/>
            <a:endParaRPr lang="en-US" sz="2400" b="1" dirty="0" smtClean="0">
              <a:latin typeface="Garamond" panose="02020404030301010803" pitchFamily="18" charset="0"/>
              <a:cs typeface="Arial" pitchFamily="34" charset="0"/>
            </a:endParaRPr>
          </a:p>
          <a:p>
            <a:pPr algn="ctr"/>
            <a:r>
              <a:rPr lang="en-US" sz="2400" dirty="0" smtClean="0">
                <a:latin typeface="Garamond" panose="02020404030301010803" pitchFamily="18" charset="0"/>
                <a:cs typeface="Arial" pitchFamily="34" charset="0"/>
              </a:rPr>
              <a:t>(e.g. soil type)</a:t>
            </a:r>
          </a:p>
          <a:p>
            <a:pPr algn="ctr"/>
            <a:endParaRPr lang="en-US" sz="2400" b="1" dirty="0">
              <a:latin typeface="Garamond" panose="02020404030301010803" pitchFamily="18" charset="0"/>
              <a:cs typeface="Arial" pitchFamily="34" charset="0"/>
            </a:endParaRPr>
          </a:p>
          <a:p>
            <a:pPr algn="ctr"/>
            <a:endParaRPr lang="en-US" sz="2400" b="1" dirty="0" smtClean="0">
              <a:latin typeface="Garamond" panose="02020404030301010803" pitchFamily="18" charset="0"/>
              <a:cs typeface="Arial" pitchFamily="34" charset="0"/>
            </a:endParaRPr>
          </a:p>
        </p:txBody>
      </p:sp>
      <p:sp>
        <p:nvSpPr>
          <p:cNvPr id="26" name="Flèche vers le bas 25"/>
          <p:cNvSpPr/>
          <p:nvPr/>
        </p:nvSpPr>
        <p:spPr>
          <a:xfrm>
            <a:off x="4355976" y="2996952"/>
            <a:ext cx="538666" cy="2952328"/>
          </a:xfrm>
          <a:prstGeom prst="downArrow">
            <a:avLst/>
          </a:prstGeom>
          <a:gradFill flip="none" rotWithShape="1">
            <a:gsLst>
              <a:gs pos="0">
                <a:srgbClr val="FFC000"/>
              </a:gs>
              <a:gs pos="100000">
                <a:schemeClr val="accent1"/>
              </a:gs>
              <a:gs pos="67000">
                <a:schemeClr val="accent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aramond" panose="02020404030301010803" pitchFamily="18" charset="0"/>
            </a:endParaRPr>
          </a:p>
        </p:txBody>
      </p:sp>
      <p:sp>
        <p:nvSpPr>
          <p:cNvPr id="31" name="ZoneTexte 30"/>
          <p:cNvSpPr txBox="1"/>
          <p:nvPr/>
        </p:nvSpPr>
        <p:spPr>
          <a:xfrm>
            <a:off x="88681" y="3459259"/>
            <a:ext cx="34198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Garamond" panose="02020404030301010803" pitchFamily="18" charset="0"/>
                <a:cs typeface="Arial" pitchFamily="34" charset="0"/>
              </a:rPr>
              <a:t>Biotic conditions</a:t>
            </a:r>
          </a:p>
          <a:p>
            <a:pPr algn="ctr"/>
            <a:endParaRPr lang="en-US" sz="2400" b="1" dirty="0" smtClean="0">
              <a:latin typeface="Garamond" panose="02020404030301010803" pitchFamily="18" charset="0"/>
              <a:cs typeface="Arial" pitchFamily="34" charset="0"/>
            </a:endParaRPr>
          </a:p>
          <a:p>
            <a:pPr algn="ctr"/>
            <a:r>
              <a:rPr lang="en-US" sz="2400" dirty="0" smtClean="0">
                <a:latin typeface="Garamond" panose="02020404030301010803" pitchFamily="18" charset="0"/>
                <a:cs typeface="Arial" pitchFamily="34" charset="0"/>
              </a:rPr>
              <a:t>(e.g. tree species composition)</a:t>
            </a:r>
          </a:p>
          <a:p>
            <a:pPr algn="ctr"/>
            <a:endParaRPr lang="en-US" sz="2400" b="1" dirty="0">
              <a:latin typeface="Garamond" panose="02020404030301010803" pitchFamily="18" charset="0"/>
              <a:cs typeface="Arial" pitchFamily="34" charset="0"/>
            </a:endParaRPr>
          </a:p>
          <a:p>
            <a:pPr algn="ctr"/>
            <a:endParaRPr lang="en-US" sz="2400" b="1" dirty="0" smtClean="0">
              <a:latin typeface="Garamond" panose="02020404030301010803" pitchFamily="18" charset="0"/>
              <a:cs typeface="Arial" pitchFamily="34" charset="0"/>
            </a:endParaRPr>
          </a:p>
        </p:txBody>
      </p:sp>
      <p:sp>
        <p:nvSpPr>
          <p:cNvPr id="33" name="Flèche droite 32"/>
          <p:cNvSpPr/>
          <p:nvPr/>
        </p:nvSpPr>
        <p:spPr>
          <a:xfrm>
            <a:off x="3455960" y="4221112"/>
            <a:ext cx="756000" cy="21600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aramond" panose="02020404030301010803" pitchFamily="18" charset="0"/>
            </a:endParaRPr>
          </a:p>
        </p:txBody>
      </p:sp>
      <p:sp>
        <p:nvSpPr>
          <p:cNvPr id="34" name="Flèche droite 33"/>
          <p:cNvSpPr/>
          <p:nvPr/>
        </p:nvSpPr>
        <p:spPr>
          <a:xfrm rot="10800000">
            <a:off x="4896120" y="4221111"/>
            <a:ext cx="756000" cy="21600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aramond" panose="02020404030301010803" pitchFamily="18" charset="0"/>
            </a:endParaRPr>
          </a:p>
        </p:txBody>
      </p:sp>
      <p:sp>
        <p:nvSpPr>
          <p:cNvPr id="14" name="Flèche droite 13"/>
          <p:cNvSpPr/>
          <p:nvPr/>
        </p:nvSpPr>
        <p:spPr>
          <a:xfrm rot="19274429">
            <a:off x="3476250" y="3281825"/>
            <a:ext cx="756000" cy="21600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aramond" panose="02020404030301010803" pitchFamily="18" charset="0"/>
            </a:endParaRPr>
          </a:p>
        </p:txBody>
      </p:sp>
      <p:sp>
        <p:nvSpPr>
          <p:cNvPr id="15" name="Flèche droite 14"/>
          <p:cNvSpPr/>
          <p:nvPr/>
        </p:nvSpPr>
        <p:spPr>
          <a:xfrm rot="1551321">
            <a:off x="3518708" y="5147196"/>
            <a:ext cx="756000" cy="21600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aramond" panose="02020404030301010803" pitchFamily="18" charset="0"/>
            </a:endParaRPr>
          </a:p>
        </p:txBody>
      </p:sp>
      <p:sp>
        <p:nvSpPr>
          <p:cNvPr id="17" name="Flèche droite 16"/>
          <p:cNvSpPr/>
          <p:nvPr/>
        </p:nvSpPr>
        <p:spPr>
          <a:xfrm rot="8655136">
            <a:off x="4832232" y="5100745"/>
            <a:ext cx="756000" cy="21600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aramond" panose="02020404030301010803" pitchFamily="18" charset="0"/>
            </a:endParaRPr>
          </a:p>
        </p:txBody>
      </p:sp>
      <p:sp>
        <p:nvSpPr>
          <p:cNvPr id="18" name="Flèche droite 17"/>
          <p:cNvSpPr/>
          <p:nvPr/>
        </p:nvSpPr>
        <p:spPr>
          <a:xfrm rot="12925009">
            <a:off x="4787192" y="3268035"/>
            <a:ext cx="756000" cy="21600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aramond" panose="02020404030301010803" pitchFamily="18" charset="0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0" y="188640"/>
            <a:ext cx="16228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669900"/>
                </a:solidFill>
                <a:latin typeface="Garamond" panose="02020404030301010803" pitchFamily="18" charset="0"/>
                <a:cs typeface="Arial" pitchFamily="34" charset="0"/>
              </a:rPr>
              <a:t>Results</a:t>
            </a:r>
            <a:endParaRPr lang="en-US" sz="3600" b="1" dirty="0">
              <a:solidFill>
                <a:srgbClr val="669900"/>
              </a:solidFill>
              <a:latin typeface="Garamond" panose="02020404030301010803" pitchFamily="18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FC0A-DDD0-4066-9C86-C06E1B732AEE}" type="slidenum">
              <a:rPr lang="en-US" smtClean="0">
                <a:latin typeface="Garamond" panose="02020404030301010803" pitchFamily="18" charset="0"/>
              </a:rPr>
              <a:pPr/>
              <a:t>22</a:t>
            </a:fld>
            <a:endParaRPr lang="en-US">
              <a:latin typeface="Garamond" panose="02020404030301010803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1560" y="1484784"/>
            <a:ext cx="8280920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Garamond" panose="02020404030301010803" pitchFamily="18" charset="0"/>
                <a:cs typeface="Arial" pitchFamily="34" charset="0"/>
              </a:rPr>
              <a:t>Tree species diversity influences the functioning of forest ecosystems in terms of water and carbon acquisition and use</a:t>
            </a:r>
          </a:p>
          <a:p>
            <a:pPr marL="342900" indent="-342900" algn="just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Garamond" panose="02020404030301010803" pitchFamily="18" charset="0"/>
                <a:cs typeface="Arial" pitchFamily="34" charset="0"/>
              </a:rPr>
              <a:t>More </a:t>
            </a:r>
            <a:r>
              <a:rPr lang="en-US" sz="2400" dirty="0">
                <a:latin typeface="Garamond" panose="02020404030301010803" pitchFamily="18" charset="0"/>
                <a:cs typeface="Arial" pitchFamily="34" charset="0"/>
              </a:rPr>
              <a:t>diverse forests </a:t>
            </a:r>
            <a:r>
              <a:rPr lang="en-US" sz="2400" dirty="0" smtClean="0">
                <a:latin typeface="Garamond" panose="02020404030301010803" pitchFamily="18" charset="0"/>
                <a:cs typeface="Arial" pitchFamily="34" charset="0"/>
              </a:rPr>
              <a:t>may be more resistant to soil drought than pure ones, </a:t>
            </a:r>
            <a:r>
              <a:rPr lang="en-US" sz="2400" dirty="0">
                <a:latin typeface="Garamond" panose="02020404030301010803" pitchFamily="18" charset="0"/>
                <a:cs typeface="Arial" pitchFamily="34" charset="0"/>
              </a:rPr>
              <a:t>but not </a:t>
            </a:r>
            <a:r>
              <a:rPr lang="en-US" sz="2400" dirty="0" smtClean="0">
                <a:latin typeface="Garamond" panose="02020404030301010803" pitchFamily="18" charset="0"/>
                <a:cs typeface="Arial" pitchFamily="34" charset="0"/>
              </a:rPr>
              <a:t>necessarily</a:t>
            </a:r>
          </a:p>
          <a:p>
            <a:pPr marL="342900" indent="-342900" algn="just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Garamond" panose="02020404030301010803" pitchFamily="18" charset="0"/>
                <a:cs typeface="Arial" pitchFamily="34" charset="0"/>
              </a:rPr>
              <a:t>Favoring </a:t>
            </a:r>
            <a:r>
              <a:rPr lang="en-US" sz="2400" dirty="0">
                <a:latin typeface="Garamond" panose="02020404030301010803" pitchFamily="18" charset="0"/>
                <a:cs typeface="Arial" pitchFamily="34" charset="0"/>
              </a:rPr>
              <a:t>mixed forest ecosystems could be preferred in certain regions, not only to preserve biodiversity or sustain </a:t>
            </a:r>
            <a:r>
              <a:rPr lang="en-US" sz="2400" dirty="0" smtClean="0">
                <a:latin typeface="Garamond" panose="02020404030301010803" pitchFamily="18" charset="0"/>
                <a:cs typeface="Arial" pitchFamily="34" charset="0"/>
              </a:rPr>
              <a:t>productivity</a:t>
            </a:r>
            <a:r>
              <a:rPr lang="en-US" sz="2400" dirty="0">
                <a:latin typeface="Garamond" panose="02020404030301010803" pitchFamily="18" charset="0"/>
                <a:cs typeface="Arial" pitchFamily="34" charset="0"/>
              </a:rPr>
              <a:t> </a:t>
            </a:r>
            <a:r>
              <a:rPr lang="en-US" sz="2400" dirty="0" smtClean="0">
                <a:latin typeface="Garamond" panose="02020404030301010803" pitchFamily="18" charset="0"/>
                <a:cs typeface="Arial" pitchFamily="34" charset="0"/>
              </a:rPr>
              <a:t>in the context of climate changes, </a:t>
            </a:r>
            <a:r>
              <a:rPr lang="en-US" sz="2400" dirty="0">
                <a:latin typeface="Garamond" panose="02020404030301010803" pitchFamily="18" charset="0"/>
                <a:cs typeface="Arial" pitchFamily="34" charset="0"/>
              </a:rPr>
              <a:t>but also to delay the negative effect of </a:t>
            </a:r>
            <a:r>
              <a:rPr lang="en-US" sz="2400" dirty="0" smtClean="0">
                <a:latin typeface="Garamond" panose="02020404030301010803" pitchFamily="18" charset="0"/>
                <a:cs typeface="Arial" pitchFamily="34" charset="0"/>
              </a:rPr>
              <a:t>drought</a:t>
            </a:r>
            <a:endParaRPr lang="en-US" sz="2400" dirty="0">
              <a:latin typeface="Garamond" panose="02020404030301010803" pitchFamily="18" charset="0"/>
              <a:cs typeface="Arial" pitchFamily="34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0" y="188640"/>
            <a:ext cx="25939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669900"/>
                </a:solidFill>
                <a:latin typeface="Garamond" panose="02020404030301010803" pitchFamily="18" charset="0"/>
                <a:cs typeface="Arial" pitchFamily="34" charset="0"/>
              </a:rPr>
              <a:t>Conclusions</a:t>
            </a:r>
            <a:endParaRPr lang="en-US" sz="3600" b="1" dirty="0">
              <a:solidFill>
                <a:srgbClr val="669900"/>
              </a:solidFill>
              <a:latin typeface="Garamond" panose="02020404030301010803" pitchFamily="18" charset="0"/>
              <a:cs typeface="Arial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3455030" y="5351728"/>
            <a:ext cx="26013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669900"/>
                </a:solidFill>
                <a:latin typeface="Garamond" panose="02020404030301010803" pitchFamily="18" charset="0"/>
                <a:cs typeface="Arial" pitchFamily="34" charset="0"/>
              </a:rPr>
              <a:t>Perspectives</a:t>
            </a:r>
            <a:endParaRPr lang="en-US" sz="3600" b="1" dirty="0">
              <a:solidFill>
                <a:srgbClr val="669900"/>
              </a:solidFill>
              <a:latin typeface="Garamond" panose="02020404030301010803" pitchFamily="18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7838" y="102678"/>
            <a:ext cx="2484590" cy="3468329"/>
          </a:xfrm>
          <a:prstGeom prst="rect">
            <a:avLst/>
          </a:prstGeom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FC0A-DDD0-4066-9C86-C06E1B732AEE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5" name="ZoneTexte 4"/>
          <p:cNvSpPr txBox="1"/>
          <p:nvPr/>
        </p:nvSpPr>
        <p:spPr>
          <a:xfrm>
            <a:off x="251520" y="102678"/>
            <a:ext cx="35105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669900"/>
                </a:solidFill>
                <a:latin typeface="Garamond" panose="02020404030301010803" pitchFamily="18" charset="0"/>
                <a:cs typeface="Arial" pitchFamily="34" charset="0"/>
              </a:rPr>
              <a:t>Thanks for your attention</a:t>
            </a:r>
            <a:endParaRPr lang="en-US" sz="2400" b="1" dirty="0">
              <a:solidFill>
                <a:srgbClr val="669900"/>
              </a:solidFill>
              <a:latin typeface="Garamond" panose="02020404030301010803" pitchFamily="18" charset="0"/>
              <a:cs typeface="Arial" pitchFamily="34" charset="0"/>
            </a:endParaRPr>
          </a:p>
        </p:txBody>
      </p:sp>
      <p:pic>
        <p:nvPicPr>
          <p:cNvPr id="235523" name="Picture 3" descr="C:\Users\cgrossiord\Desktop\Projet Européen FUNDIV - ENV2010\Infos Sites\Exploratories sites\SPA-Guadalajara\Photos\Spain leaf sampling\IMG_6290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3688" y="783643"/>
            <a:ext cx="3672408" cy="2754306"/>
          </a:xfrm>
          <a:prstGeom prst="rect">
            <a:avLst/>
          </a:prstGeom>
          <a:noFill/>
        </p:spPr>
      </p:pic>
      <p:pic>
        <p:nvPicPr>
          <p:cNvPr id="235524" name="Picture 4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9197" y="3618928"/>
            <a:ext cx="2880320" cy="3032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7056" y="3615759"/>
            <a:ext cx="3935372" cy="3035971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2348880"/>
            <a:ext cx="3765226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ZoneTexte 13"/>
          <p:cNvSpPr txBox="1"/>
          <p:nvPr/>
        </p:nvSpPr>
        <p:spPr>
          <a:xfrm>
            <a:off x="7745860" y="5589240"/>
            <a:ext cx="115929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itchFamily="34" charset="0"/>
              </a:rPr>
              <a:t>H</a:t>
            </a:r>
            <a:r>
              <a:rPr lang="en-US" sz="105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itchFamily="34" charset="0"/>
              </a:rPr>
              <a:t>antsch</a:t>
            </a:r>
            <a:r>
              <a:rPr lang="en-US" sz="10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itchFamily="34" charset="0"/>
              </a:rPr>
              <a:t> </a:t>
            </a:r>
            <a:r>
              <a:rPr lang="en-US" sz="105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itchFamily="34" charset="0"/>
              </a:rPr>
              <a:t>et al. </a:t>
            </a:r>
            <a:r>
              <a:rPr lang="en-US" sz="10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itchFamily="34" charset="0"/>
              </a:rPr>
              <a:t>2013</a:t>
            </a:r>
            <a:endParaRPr lang="en-US" sz="1050" dirty="0">
              <a:solidFill>
                <a:schemeClr val="tx1">
                  <a:lumMod val="65000"/>
                  <a:lumOff val="35000"/>
                </a:schemeClr>
              </a:solidFill>
              <a:latin typeface="Garamond" panose="02020404030301010803" pitchFamily="18" charset="0"/>
              <a:cs typeface="Arial" pitchFamily="34" charset="0"/>
            </a:endParaRPr>
          </a:p>
        </p:txBody>
      </p:sp>
      <p:pic>
        <p:nvPicPr>
          <p:cNvPr id="15" name="Picture 2" descr="http://upload.wikimedia.org/wikipedia/commons/d/de/Redwood_National_Park,_fog_in_the_forest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9300" y="1772816"/>
            <a:ext cx="2900531" cy="2175398"/>
          </a:xfrm>
          <a:prstGeom prst="rect">
            <a:avLst/>
          </a:prstGeom>
          <a:noFill/>
        </p:spPr>
      </p:pic>
      <p:pic>
        <p:nvPicPr>
          <p:cNvPr id="16" name="Picture 4" descr="/edit/images_hr/GRANDIS DBH BA 2.JPG"/>
          <p:cNvPicPr preferRelativeResize="0">
            <a:picLocks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9395" y="4319904"/>
            <a:ext cx="2836856" cy="2172660"/>
          </a:xfrm>
          <a:prstGeom prst="rect">
            <a:avLst/>
          </a:prstGeom>
          <a:noFill/>
        </p:spPr>
      </p:pic>
      <p:sp>
        <p:nvSpPr>
          <p:cNvPr id="17" name="ZoneTexte 16"/>
          <p:cNvSpPr txBox="1"/>
          <p:nvPr/>
        </p:nvSpPr>
        <p:spPr>
          <a:xfrm>
            <a:off x="611560" y="1124744"/>
            <a:ext cx="81479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</a:rPr>
              <a:t>Increasing species diversity can lead to important </a:t>
            </a:r>
            <a:r>
              <a:rPr lang="en-U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Garamond" panose="02020404030301010803" pitchFamily="18" charset="0"/>
              </a:rPr>
              <a:t>benefits </a:t>
            </a: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</a:rPr>
              <a:t>for ecosystems</a:t>
            </a:r>
            <a:endParaRPr 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Garamond" panose="02020404030301010803" pitchFamily="18" charset="0"/>
            </a:endParaRPr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FC0A-DDD0-4066-9C86-C06E1B732AEE}" type="slidenum">
              <a:rPr lang="en-US" smtClean="0">
                <a:latin typeface="Garamond" panose="02020404030301010803" pitchFamily="18" charset="0"/>
              </a:rPr>
              <a:pPr/>
              <a:t>3</a:t>
            </a:fld>
            <a:endParaRPr lang="en-US">
              <a:latin typeface="Garamond" panose="02020404030301010803" pitchFamily="18" charset="0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3964323" y="5923741"/>
            <a:ext cx="4392488" cy="8309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aramond" panose="02020404030301010803" pitchFamily="18" charset="0"/>
                <a:cs typeface="Arial" pitchFamily="34" charset="0"/>
              </a:rPr>
              <a:t>Lower foliar pathogen load in more diverse ecosystems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  <a:latin typeface="Garamond" panose="02020404030301010803" pitchFamily="18" charset="0"/>
              <a:cs typeface="Arial" pitchFamily="34" charset="0"/>
            </a:endParaRPr>
          </a:p>
        </p:txBody>
      </p:sp>
      <p:sp>
        <p:nvSpPr>
          <p:cNvPr id="19" name="Flèche vers le bas 18"/>
          <p:cNvSpPr/>
          <p:nvPr/>
        </p:nvSpPr>
        <p:spPr>
          <a:xfrm>
            <a:off x="4355976" y="2708920"/>
            <a:ext cx="166674" cy="2088232"/>
          </a:xfrm>
          <a:prstGeom prst="downArrow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aramond" panose="02020404030301010803" pitchFamily="18" charset="0"/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4310389" y="4797152"/>
            <a:ext cx="2616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Garamond" panose="02020404030301010803" pitchFamily="18" charset="0"/>
                <a:cs typeface="Arial" pitchFamily="34" charset="0"/>
              </a:rPr>
              <a:t>-</a:t>
            </a:r>
            <a:endParaRPr lang="en-US" dirty="0">
              <a:solidFill>
                <a:srgbClr val="FF0000"/>
              </a:solidFill>
              <a:latin typeface="Garamond" panose="02020404030301010803" pitchFamily="18" charset="0"/>
              <a:cs typeface="Arial" pitchFamily="34" charset="0"/>
            </a:endParaRPr>
          </a:p>
        </p:txBody>
      </p:sp>
      <p:sp>
        <p:nvSpPr>
          <p:cNvPr id="21" name="Flèche vers le bas 20"/>
          <p:cNvSpPr/>
          <p:nvPr/>
        </p:nvSpPr>
        <p:spPr>
          <a:xfrm rot="16200000">
            <a:off x="6570320" y="4049933"/>
            <a:ext cx="144000" cy="2916000"/>
          </a:xfrm>
          <a:prstGeom prst="downArrow">
            <a:avLst/>
          </a:prstGeom>
          <a:gradFill flip="none" rotWithShape="1">
            <a:gsLst>
              <a:gs pos="0">
                <a:schemeClr val="accent3">
                  <a:lumMod val="50000"/>
                </a:schemeClr>
              </a:gs>
              <a:gs pos="50000">
                <a:schemeClr val="accent3">
                  <a:lumMod val="50000"/>
                  <a:tint val="44500"/>
                  <a:satMod val="160000"/>
                </a:schemeClr>
              </a:gs>
              <a:gs pos="100000">
                <a:schemeClr val="accent3">
                  <a:lumMod val="50000"/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aramond" panose="02020404030301010803" pitchFamily="18" charset="0"/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8059488" y="5291916"/>
            <a:ext cx="3385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  <a:cs typeface="Arial" pitchFamily="34" charset="0"/>
              </a:rPr>
              <a:t>+</a:t>
            </a:r>
            <a:endParaRPr lang="en-US" dirty="0">
              <a:solidFill>
                <a:schemeClr val="accent3">
                  <a:lumMod val="50000"/>
                </a:schemeClr>
              </a:solidFill>
              <a:latin typeface="Garamond" panose="02020404030301010803" pitchFamily="18" charset="0"/>
              <a:cs typeface="Arial" pitchFamily="34" charset="0"/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387884" y="6517473"/>
            <a:ext cx="75212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itchFamily="34" charset="0"/>
              </a:rPr>
              <a:t>www.bbc.co.uk</a:t>
            </a:r>
            <a:endParaRPr lang="en-US" sz="900" i="1" dirty="0">
              <a:solidFill>
                <a:schemeClr val="tx1">
                  <a:lumMod val="65000"/>
                  <a:lumOff val="35000"/>
                </a:schemeClr>
              </a:solidFill>
              <a:latin typeface="Garamond" panose="02020404030301010803" pitchFamily="18" charset="0"/>
              <a:cs typeface="Arial" pitchFamily="34" charset="0"/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95232" y="3922512"/>
            <a:ext cx="103265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itchFamily="34" charset="0"/>
              </a:rPr>
              <a:t>www.worldofstock.com</a:t>
            </a:r>
            <a:endParaRPr lang="en-US" sz="900" i="1" dirty="0">
              <a:solidFill>
                <a:schemeClr val="tx1">
                  <a:lumMod val="65000"/>
                  <a:lumOff val="35000"/>
                </a:schemeClr>
              </a:solidFill>
              <a:latin typeface="Garamond" panose="02020404030301010803" pitchFamily="18" charset="0"/>
              <a:cs typeface="Arial" pitchFamily="34" charset="0"/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0" y="188640"/>
            <a:ext cx="76355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669900"/>
                </a:solidFill>
                <a:latin typeface="Garamond" panose="02020404030301010803" pitchFamily="18" charset="0"/>
                <a:cs typeface="Arial" pitchFamily="34" charset="0"/>
              </a:rPr>
              <a:t>Biodiversity &amp; Ecosystem functioning</a:t>
            </a:r>
            <a:endParaRPr lang="en-US" sz="3600" b="1" dirty="0">
              <a:solidFill>
                <a:srgbClr val="669900"/>
              </a:solidFill>
              <a:latin typeface="Garamond" panose="02020404030301010803" pitchFamily="18" charset="0"/>
              <a:cs typeface="Arial" pitchFamily="34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5044443" y="1918573"/>
            <a:ext cx="3312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C00000"/>
                </a:solidFill>
                <a:latin typeface="Garamond" panose="02020404030301010803" pitchFamily="18" charset="0"/>
                <a:cs typeface="Arial" pitchFamily="34" charset="0"/>
              </a:rPr>
              <a:t>Resistance against pest &amp; pathogen outbreaks</a:t>
            </a:r>
            <a:endParaRPr lang="en-US" b="1" i="1" dirty="0">
              <a:solidFill>
                <a:srgbClr val="C00000"/>
              </a:solidFill>
              <a:latin typeface="Garamond" panose="02020404030301010803" pitchFamily="18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7524646" y="5517232"/>
            <a:ext cx="149752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itchFamily="34" charset="0"/>
              </a:rPr>
              <a:t>Tilman</a:t>
            </a:r>
            <a:r>
              <a:rPr lang="en-US" sz="10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itchFamily="34" charset="0"/>
              </a:rPr>
              <a:t> &amp; Downing 1994</a:t>
            </a:r>
            <a:endParaRPr lang="en-US" sz="1050" dirty="0">
              <a:solidFill>
                <a:schemeClr val="tx1">
                  <a:lumMod val="65000"/>
                  <a:lumOff val="35000"/>
                </a:schemeClr>
              </a:solidFill>
              <a:latin typeface="Garamond" panose="02020404030301010803" pitchFamily="18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13678" y="2276872"/>
            <a:ext cx="3974745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Rectangle 12"/>
          <p:cNvSpPr/>
          <p:nvPr/>
        </p:nvSpPr>
        <p:spPr>
          <a:xfrm>
            <a:off x="3707904" y="2132856"/>
            <a:ext cx="4752528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aramond" panose="02020404030301010803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 rot="5400000">
            <a:off x="1439651" y="4185084"/>
            <a:ext cx="4752528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aramond" panose="02020404030301010803" pitchFamily="18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4011364" y="5838363"/>
            <a:ext cx="4392488" cy="8309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aramond" panose="02020404030301010803" pitchFamily="18" charset="0"/>
                <a:cs typeface="Arial" pitchFamily="34" charset="0"/>
              </a:rPr>
              <a:t>Increasing drought resistance in more diverse communities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  <a:latin typeface="Garamond" panose="02020404030301010803" pitchFamily="18" charset="0"/>
              <a:cs typeface="Arial" pitchFamily="34" charset="0"/>
            </a:endParaRPr>
          </a:p>
        </p:txBody>
      </p:sp>
      <p:sp>
        <p:nvSpPr>
          <p:cNvPr id="15" name="Flèche vers le bas 14"/>
          <p:cNvSpPr/>
          <p:nvPr/>
        </p:nvSpPr>
        <p:spPr>
          <a:xfrm rot="10800000">
            <a:off x="4189302" y="2538444"/>
            <a:ext cx="143992" cy="2268000"/>
          </a:xfrm>
          <a:prstGeom prst="downArrow">
            <a:avLst/>
          </a:prstGeom>
          <a:gradFill flip="none" rotWithShape="1">
            <a:gsLst>
              <a:gs pos="0">
                <a:schemeClr val="accent1">
                  <a:lumMod val="75000"/>
                </a:schemeClr>
              </a:gs>
              <a:gs pos="50000">
                <a:schemeClr val="accent1">
                  <a:lumMod val="75000"/>
                  <a:tint val="44500"/>
                  <a:satMod val="160000"/>
                </a:schemeClr>
              </a:gs>
              <a:gs pos="100000">
                <a:schemeClr val="accent1">
                  <a:lumMod val="75000"/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aramond" panose="02020404030301010803" pitchFamily="18" charset="0"/>
            </a:endParaRPr>
          </a:p>
        </p:txBody>
      </p:sp>
      <p:sp>
        <p:nvSpPr>
          <p:cNvPr id="16" name="Flèche vers le bas 15"/>
          <p:cNvSpPr/>
          <p:nvPr/>
        </p:nvSpPr>
        <p:spPr>
          <a:xfrm rot="16200000">
            <a:off x="6246320" y="4301925"/>
            <a:ext cx="144000" cy="2268000"/>
          </a:xfrm>
          <a:prstGeom prst="downArrow">
            <a:avLst/>
          </a:prstGeom>
          <a:gradFill flip="none" rotWithShape="1">
            <a:gsLst>
              <a:gs pos="0">
                <a:schemeClr val="accent3">
                  <a:lumMod val="50000"/>
                </a:schemeClr>
              </a:gs>
              <a:gs pos="50000">
                <a:schemeClr val="accent3">
                  <a:lumMod val="50000"/>
                  <a:tint val="44500"/>
                  <a:satMod val="160000"/>
                </a:schemeClr>
              </a:gs>
              <a:gs pos="100000">
                <a:schemeClr val="accent3">
                  <a:lumMod val="50000"/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aramond" panose="02020404030301010803" pitchFamily="18" charset="0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4085984" y="2204864"/>
            <a:ext cx="342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Garamond" panose="02020404030301010803" pitchFamily="18" charset="0"/>
                <a:cs typeface="Arial" pitchFamily="34" charset="0"/>
              </a:rPr>
              <a:t>+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Garamond" panose="02020404030301010803" pitchFamily="18" charset="0"/>
              <a:cs typeface="Arial" pitchFamily="34" charset="0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7411416" y="5219908"/>
            <a:ext cx="3385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  <a:cs typeface="Arial" pitchFamily="34" charset="0"/>
              </a:rPr>
              <a:t>+</a:t>
            </a:r>
            <a:endParaRPr lang="en-US" dirty="0">
              <a:solidFill>
                <a:schemeClr val="accent3">
                  <a:lumMod val="50000"/>
                </a:schemeClr>
              </a:solidFill>
              <a:latin typeface="Garamond" panose="02020404030301010803" pitchFamily="18" charset="0"/>
              <a:cs typeface="Arial" pitchFamily="34" charset="0"/>
            </a:endParaRPr>
          </a:p>
        </p:txBody>
      </p:sp>
      <p:sp>
        <p:nvSpPr>
          <p:cNvPr id="19" name="Espace réservé du numéro de diapositive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FC0A-DDD0-4066-9C86-C06E1B732AEE}" type="slidenum">
              <a:rPr lang="en-US" smtClean="0">
                <a:latin typeface="Garamond" panose="02020404030301010803" pitchFamily="18" charset="0"/>
              </a:rPr>
              <a:pPr/>
              <a:t>4</a:t>
            </a:fld>
            <a:endParaRPr lang="en-US">
              <a:latin typeface="Garamond" panose="02020404030301010803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355976" y="2204864"/>
            <a:ext cx="144016" cy="33843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aramond" panose="02020404030301010803" pitchFamily="18" charset="0"/>
            </a:endParaRPr>
          </a:p>
        </p:txBody>
      </p:sp>
      <p:cxnSp>
        <p:nvCxnSpPr>
          <p:cNvPr id="28" name="Connecteur droit avec flèche 27"/>
          <p:cNvCxnSpPr/>
          <p:nvPr/>
        </p:nvCxnSpPr>
        <p:spPr>
          <a:xfrm flipV="1">
            <a:off x="5148064" y="2780928"/>
            <a:ext cx="504056" cy="1008112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avec flèche 29"/>
          <p:cNvCxnSpPr/>
          <p:nvPr/>
        </p:nvCxnSpPr>
        <p:spPr>
          <a:xfrm flipV="1">
            <a:off x="6012160" y="2564904"/>
            <a:ext cx="936104" cy="144016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ZoneTexte 26"/>
          <p:cNvSpPr txBox="1"/>
          <p:nvPr/>
        </p:nvSpPr>
        <p:spPr>
          <a:xfrm>
            <a:off x="0" y="188640"/>
            <a:ext cx="76355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669900"/>
                </a:solidFill>
                <a:latin typeface="Garamond" panose="02020404030301010803" pitchFamily="18" charset="0"/>
                <a:cs typeface="Arial" pitchFamily="34" charset="0"/>
              </a:rPr>
              <a:t>Biodiversity &amp; Ecosystem functioning</a:t>
            </a:r>
            <a:endParaRPr lang="en-US" sz="3600" b="1" dirty="0">
              <a:solidFill>
                <a:srgbClr val="669900"/>
              </a:solidFill>
              <a:latin typeface="Garamond" panose="02020404030301010803" pitchFamily="18" charset="0"/>
              <a:cs typeface="Arial" pitchFamily="34" charset="0"/>
            </a:endParaRPr>
          </a:p>
        </p:txBody>
      </p:sp>
      <p:sp>
        <p:nvSpPr>
          <p:cNvPr id="29" name="ZoneTexte 28"/>
          <p:cNvSpPr txBox="1"/>
          <p:nvPr/>
        </p:nvSpPr>
        <p:spPr>
          <a:xfrm>
            <a:off x="611560" y="1124744"/>
            <a:ext cx="62377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</a:rPr>
              <a:t>Are more diverse ecosystems </a:t>
            </a:r>
            <a:r>
              <a:rPr lang="en-U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Garamond" panose="02020404030301010803" pitchFamily="18" charset="0"/>
              </a:rPr>
              <a:t>more resistant </a:t>
            </a: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</a:rPr>
              <a:t>to drought?</a:t>
            </a:r>
            <a:endParaRPr 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Garamond" panose="02020404030301010803" pitchFamily="18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4644008" y="1772816"/>
            <a:ext cx="3528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C00000"/>
                </a:solidFill>
                <a:latin typeface="Garamond" panose="02020404030301010803" pitchFamily="18" charset="0"/>
                <a:cs typeface="Arial" pitchFamily="34" charset="0"/>
              </a:rPr>
              <a:t>Stability against climatic perturbations</a:t>
            </a:r>
            <a:endParaRPr lang="en-US" b="1" i="1" dirty="0">
              <a:solidFill>
                <a:srgbClr val="C00000"/>
              </a:solidFill>
              <a:latin typeface="Garamond" panose="02020404030301010803" pitchFamily="18" charset="0"/>
              <a:cs typeface="Arial" pitchFamily="34" charset="0"/>
            </a:endParaRPr>
          </a:p>
        </p:txBody>
      </p:sp>
      <p:pic>
        <p:nvPicPr>
          <p:cNvPr id="31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384884" y="1814627"/>
            <a:ext cx="7272808" cy="4687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4129" y="4911486"/>
            <a:ext cx="3717524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DBF79-191A-4B1F-B9C5-B53F79FBCDB6}" type="slidenum">
              <a:rPr lang="en-US" b="1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pPr/>
              <a:t>5</a:t>
            </a:fld>
            <a:endParaRPr lang="en-US" b="1" dirty="0">
              <a:solidFill>
                <a:schemeClr val="tx1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29878" y="1240596"/>
            <a:ext cx="842493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  <a:cs typeface="Aharoni" pitchFamily="2" charset="-79"/>
              </a:rPr>
              <a:t>Species interactions can shift from negative (competition) to positive (complementarity) as climatic conditions change </a:t>
            </a:r>
          </a:p>
          <a:p>
            <a:pPr algn="ctr"/>
            <a:r>
              <a:rPr lang="en-A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  <a:cs typeface="Aharoni" pitchFamily="2" charset="-79"/>
              </a:rPr>
              <a:t>(Stress-gradient hypothesis, </a:t>
            </a:r>
            <a:r>
              <a:rPr lang="en-AU" sz="2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  <a:cs typeface="Aharoni" pitchFamily="2" charset="-79"/>
              </a:rPr>
              <a:t>Bertness</a:t>
            </a:r>
            <a:r>
              <a:rPr lang="en-A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  <a:cs typeface="Aharoni" pitchFamily="2" charset="-79"/>
              </a:rPr>
              <a:t> &amp; Callaway, 1994)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61884"/>
            <a:ext cx="8609049" cy="2944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ZoneTexte 8"/>
          <p:cNvSpPr txBox="1"/>
          <p:nvPr/>
        </p:nvSpPr>
        <p:spPr>
          <a:xfrm>
            <a:off x="611560" y="5727660"/>
            <a:ext cx="142539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err="1" smtClean="0">
                <a:latin typeface="Garamond" panose="02020404030301010803" pitchFamily="18" charset="0"/>
                <a:cs typeface="Aharoni" pitchFamily="2" charset="-79"/>
              </a:rPr>
              <a:t>Jucker</a:t>
            </a:r>
            <a:r>
              <a:rPr lang="en-US" sz="1050" dirty="0" smtClean="0">
                <a:latin typeface="Garamond" panose="02020404030301010803" pitchFamily="18" charset="0"/>
                <a:cs typeface="Aharoni" pitchFamily="2" charset="-79"/>
              </a:rPr>
              <a:t> &amp; </a:t>
            </a:r>
            <a:r>
              <a:rPr lang="en-US" sz="1050" dirty="0" err="1" smtClean="0">
                <a:latin typeface="Garamond" panose="02020404030301010803" pitchFamily="18" charset="0"/>
                <a:cs typeface="Aharoni" pitchFamily="2" charset="-79"/>
              </a:rPr>
              <a:t>Coomes</a:t>
            </a:r>
            <a:r>
              <a:rPr lang="en-US" sz="1050" dirty="0" smtClean="0">
                <a:latin typeface="Garamond" panose="02020404030301010803" pitchFamily="18" charset="0"/>
                <a:cs typeface="Aharoni" pitchFamily="2" charset="-79"/>
              </a:rPr>
              <a:t>,</a:t>
            </a:r>
            <a:r>
              <a:rPr lang="en-US" sz="1050" i="1" dirty="0" smtClean="0">
                <a:latin typeface="Garamond" panose="02020404030301010803" pitchFamily="18" charset="0"/>
                <a:cs typeface="Aharoni" pitchFamily="2" charset="-79"/>
              </a:rPr>
              <a:t> </a:t>
            </a:r>
            <a:r>
              <a:rPr lang="en-US" sz="1050" dirty="0" smtClean="0">
                <a:latin typeface="Garamond" panose="02020404030301010803" pitchFamily="18" charset="0"/>
                <a:cs typeface="Aharoni" pitchFamily="2" charset="-79"/>
              </a:rPr>
              <a:t>2012</a:t>
            </a:r>
            <a:endParaRPr lang="en-US" sz="1050" dirty="0">
              <a:latin typeface="Garamond" panose="02020404030301010803" pitchFamily="18" charset="0"/>
              <a:cs typeface="Aharoni" pitchFamily="2" charset="-79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0" y="188640"/>
            <a:ext cx="77278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669900"/>
                </a:solidFill>
                <a:latin typeface="Garamond" panose="02020404030301010803" pitchFamily="18" charset="0"/>
                <a:cs typeface="Arial" pitchFamily="34" charset="0"/>
              </a:rPr>
              <a:t>Influence of environmental conditions</a:t>
            </a:r>
            <a:endParaRPr lang="en-US" sz="3600" b="1" dirty="0">
              <a:solidFill>
                <a:srgbClr val="669900"/>
              </a:solidFill>
              <a:latin typeface="Garamond" panose="02020404030301010803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82675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FC0A-DDD0-4066-9C86-C06E1B732AEE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7" name="ZoneTexte 6"/>
          <p:cNvSpPr txBox="1"/>
          <p:nvPr/>
        </p:nvSpPr>
        <p:spPr>
          <a:xfrm>
            <a:off x="823689" y="1101956"/>
            <a:ext cx="78884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Test whether higher tree species diversity in forest ecosystems across Europe is associated with less drought exposure</a:t>
            </a:r>
          </a:p>
        </p:txBody>
      </p:sp>
      <p:pic>
        <p:nvPicPr>
          <p:cNvPr id="70658" name="Picture 2" descr="http://www.nature.com/nature/journal/v491/n7426/images/nature11756-f1.2.jpg"/>
          <p:cNvPicPr preferRelativeResize="0"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43167" y="3256735"/>
            <a:ext cx="4032448" cy="3099615"/>
          </a:xfrm>
          <a:prstGeom prst="rect">
            <a:avLst/>
          </a:prstGeom>
          <a:noFill/>
        </p:spPr>
      </p:pic>
      <p:sp>
        <p:nvSpPr>
          <p:cNvPr id="10" name="ZoneTexte 9"/>
          <p:cNvSpPr txBox="1"/>
          <p:nvPr/>
        </p:nvSpPr>
        <p:spPr>
          <a:xfrm>
            <a:off x="5292080" y="6453336"/>
            <a:ext cx="104387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www.nature.com</a:t>
            </a:r>
            <a:endParaRPr lang="en-US" sz="900" i="1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467544" y="5229200"/>
            <a:ext cx="83227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Grossiord</a:t>
            </a:r>
            <a:r>
              <a:rPr lang="en-US" sz="9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C.</a:t>
            </a:r>
            <a:endParaRPr lang="en-US" sz="900" i="1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1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3" y="2204864"/>
            <a:ext cx="4032448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ZoneTexte 13"/>
          <p:cNvSpPr txBox="1"/>
          <p:nvPr/>
        </p:nvSpPr>
        <p:spPr>
          <a:xfrm>
            <a:off x="0" y="188640"/>
            <a:ext cx="22367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669900"/>
                </a:solidFill>
                <a:latin typeface="Garamond" panose="02020404030301010803" pitchFamily="18" charset="0"/>
                <a:cs typeface="Arial" pitchFamily="34" charset="0"/>
              </a:rPr>
              <a:t>Objectives</a:t>
            </a:r>
            <a:endParaRPr lang="en-US" sz="3600" b="1" dirty="0">
              <a:solidFill>
                <a:srgbClr val="669900"/>
              </a:solidFill>
              <a:latin typeface="Garamond" panose="02020404030301010803" pitchFamily="18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cgrossiord\Desktop\Projet Européen FUNDIV - ENV2010\Infos Sites\Cores from all exploratories\carte forets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43808" y="2143889"/>
            <a:ext cx="3173000" cy="4152167"/>
          </a:xfrm>
          <a:prstGeom prst="rect">
            <a:avLst/>
          </a:prstGeom>
          <a:noFill/>
        </p:spPr>
      </p:pic>
      <p:sp>
        <p:nvSpPr>
          <p:cNvPr id="18" name="ZoneTexte 17"/>
          <p:cNvSpPr txBox="1"/>
          <p:nvPr/>
        </p:nvSpPr>
        <p:spPr>
          <a:xfrm>
            <a:off x="2555776" y="6248345"/>
            <a:ext cx="14334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  <a:cs typeface="Arial" pitchFamily="34" charset="0"/>
              </a:rPr>
              <a:t>Casalegno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  <a:cs typeface="Arial" pitchFamily="34" charset="0"/>
              </a:rPr>
              <a:t> et al. 2011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Garamond" panose="02020404030301010803" pitchFamily="18" charset="0"/>
              <a:cs typeface="Arial" pitchFamily="34" charset="0"/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4086507" y="948972"/>
            <a:ext cx="39002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  <a:cs typeface="Arial" pitchFamily="34" charset="0"/>
              </a:rPr>
              <a:t>6 regions across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Garamond" panose="02020404030301010803" pitchFamily="18" charset="0"/>
                <a:cs typeface="Arial" pitchFamily="34" charset="0"/>
              </a:rPr>
              <a:t>North - South gradient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  <a:cs typeface="Arial" pitchFamily="34" charset="0"/>
              </a:rPr>
              <a:t> in Europe to cover the 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  <a:cs typeface="Arial" pitchFamily="34" charset="0"/>
              </a:rPr>
              <a:t>major forest types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  <a:cs typeface="Arial" pitchFamily="34" charset="0"/>
              </a:rPr>
              <a:t>and 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  <a:cs typeface="Arial" pitchFamily="34" charset="0"/>
              </a:rPr>
              <a:t>climatic conditions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Garamond" panose="02020404030301010803" pitchFamily="18" charset="0"/>
              <a:cs typeface="Arial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372200" y="2852936"/>
            <a:ext cx="1614545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aramond" panose="02020404030301010803" pitchFamily="18" charset="0"/>
                <a:cs typeface="Arial" pitchFamily="34" charset="0"/>
              </a:rPr>
              <a:t>BOREAL</a:t>
            </a:r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aramond" panose="02020404030301010803" pitchFamily="18" charset="0"/>
                <a:cs typeface="Arial" pitchFamily="34" charset="0"/>
              </a:rPr>
              <a:t> (Finland)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318755" y="4005064"/>
            <a:ext cx="2177199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aramond" panose="02020404030301010803" pitchFamily="18" charset="0"/>
                <a:cs typeface="Arial" pitchFamily="34" charset="0"/>
              </a:rPr>
              <a:t>HEMI-BOREAL</a:t>
            </a:r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aramond" panose="02020404030301010803" pitchFamily="18" charset="0"/>
                <a:cs typeface="Arial" pitchFamily="34" charset="0"/>
              </a:rPr>
              <a:t> (Poland)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39552" y="4077072"/>
            <a:ext cx="2183098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aramond" panose="02020404030301010803" pitchFamily="18" charset="0"/>
                <a:cs typeface="Arial" pitchFamily="34" charset="0"/>
              </a:rPr>
              <a:t>TEMPERATE</a:t>
            </a:r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aramond" panose="02020404030301010803" pitchFamily="18" charset="0"/>
                <a:cs typeface="Arial" pitchFamily="34" charset="0"/>
              </a:rPr>
              <a:t> (Germany)</a:t>
            </a:r>
          </a:p>
        </p:txBody>
      </p:sp>
      <p:sp>
        <p:nvSpPr>
          <p:cNvPr id="24" name="Rectangle 23"/>
          <p:cNvSpPr/>
          <p:nvPr/>
        </p:nvSpPr>
        <p:spPr>
          <a:xfrm>
            <a:off x="4716016" y="6253862"/>
            <a:ext cx="3456384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aramond" panose="02020404030301010803" pitchFamily="18" charset="0"/>
                <a:cs typeface="Arial" pitchFamily="34" charset="0"/>
              </a:rPr>
              <a:t>THERMOPHILOUS DECIDUOUS</a:t>
            </a:r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aramond" panose="02020404030301010803" pitchFamily="18" charset="0"/>
                <a:cs typeface="Arial" pitchFamily="34" charset="0"/>
              </a:rPr>
              <a:t> (Italy)</a:t>
            </a:r>
            <a:endParaRPr lang="en-US" sz="1400" dirty="0">
              <a:solidFill>
                <a:schemeClr val="tx1">
                  <a:lumMod val="85000"/>
                  <a:lumOff val="15000"/>
                </a:schemeClr>
              </a:solidFill>
              <a:latin typeface="Garamond" panose="02020404030301010803" pitchFamily="18" charset="0"/>
              <a:cs typeface="Arial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51520" y="5661248"/>
            <a:ext cx="2376264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aramond" panose="02020404030301010803" pitchFamily="18" charset="0"/>
                <a:cs typeface="Arial" pitchFamily="34" charset="0"/>
              </a:rPr>
              <a:t>MEDITERRANEAN</a:t>
            </a:r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aramond" panose="02020404030301010803" pitchFamily="18" charset="0"/>
                <a:cs typeface="Arial" pitchFamily="34" charset="0"/>
              </a:rPr>
              <a:t> (Spain)</a:t>
            </a:r>
            <a:endParaRPr lang="en-US" sz="1400" dirty="0">
              <a:solidFill>
                <a:schemeClr val="tx1">
                  <a:lumMod val="85000"/>
                  <a:lumOff val="15000"/>
                </a:schemeClr>
              </a:solidFill>
              <a:latin typeface="Garamond" panose="02020404030301010803" pitchFamily="18" charset="0"/>
              <a:cs typeface="Arial" pitchFamily="34" charset="0"/>
            </a:endParaRPr>
          </a:p>
        </p:txBody>
      </p:sp>
      <p:sp>
        <p:nvSpPr>
          <p:cNvPr id="26" name="Ellipse 25"/>
          <p:cNvSpPr/>
          <p:nvPr/>
        </p:nvSpPr>
        <p:spPr>
          <a:xfrm>
            <a:off x="5364088" y="3224009"/>
            <a:ext cx="144016" cy="144016"/>
          </a:xfrm>
          <a:prstGeom prst="ellipse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aramond" panose="02020404030301010803" pitchFamily="18" charset="0"/>
            </a:endParaRPr>
          </a:p>
        </p:txBody>
      </p:sp>
      <p:sp>
        <p:nvSpPr>
          <p:cNvPr id="27" name="Ellipse 26"/>
          <p:cNvSpPr/>
          <p:nvPr/>
        </p:nvSpPr>
        <p:spPr>
          <a:xfrm>
            <a:off x="4932040" y="4448145"/>
            <a:ext cx="144016" cy="144016"/>
          </a:xfrm>
          <a:prstGeom prst="ellipse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aramond" panose="02020404030301010803" pitchFamily="18" charset="0"/>
            </a:endParaRPr>
          </a:p>
        </p:txBody>
      </p:sp>
      <p:sp>
        <p:nvSpPr>
          <p:cNvPr id="28" name="Ellipse 27"/>
          <p:cNvSpPr/>
          <p:nvPr/>
        </p:nvSpPr>
        <p:spPr>
          <a:xfrm>
            <a:off x="4211960" y="4736177"/>
            <a:ext cx="144016" cy="144016"/>
          </a:xfrm>
          <a:prstGeom prst="ellipse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aramond" panose="02020404030301010803" pitchFamily="18" charset="0"/>
            </a:endParaRPr>
          </a:p>
        </p:txBody>
      </p:sp>
      <p:sp>
        <p:nvSpPr>
          <p:cNvPr id="29" name="Ellipse 28"/>
          <p:cNvSpPr/>
          <p:nvPr/>
        </p:nvSpPr>
        <p:spPr>
          <a:xfrm>
            <a:off x="5508104" y="4952201"/>
            <a:ext cx="144016" cy="144016"/>
          </a:xfrm>
          <a:prstGeom prst="ellipse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aramond" panose="02020404030301010803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336704" y="5066600"/>
            <a:ext cx="298782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aramond" panose="02020404030301010803" pitchFamily="18" charset="0"/>
                <a:cs typeface="Arial" pitchFamily="34" charset="0"/>
              </a:rPr>
              <a:t>MOUNTAINOUS TEMPERATE </a:t>
            </a:r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aramond" panose="02020404030301010803" pitchFamily="18" charset="0"/>
                <a:cs typeface="Arial" pitchFamily="34" charset="0"/>
              </a:rPr>
              <a:t>(Romania)</a:t>
            </a:r>
          </a:p>
        </p:txBody>
      </p:sp>
      <p:sp>
        <p:nvSpPr>
          <p:cNvPr id="32" name="Ellipse 31"/>
          <p:cNvSpPr/>
          <p:nvPr/>
        </p:nvSpPr>
        <p:spPr>
          <a:xfrm>
            <a:off x="4499992" y="5384249"/>
            <a:ext cx="144016" cy="144016"/>
          </a:xfrm>
          <a:prstGeom prst="ellipse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aramond" panose="02020404030301010803" pitchFamily="18" charset="0"/>
            </a:endParaRPr>
          </a:p>
        </p:txBody>
      </p:sp>
      <p:sp>
        <p:nvSpPr>
          <p:cNvPr id="33" name="Ellipse 32"/>
          <p:cNvSpPr/>
          <p:nvPr/>
        </p:nvSpPr>
        <p:spPr>
          <a:xfrm>
            <a:off x="3491880" y="5600273"/>
            <a:ext cx="144016" cy="144016"/>
          </a:xfrm>
          <a:prstGeom prst="ellipse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aramond" panose="02020404030301010803" pitchFamily="18" charset="0"/>
            </a:endParaRPr>
          </a:p>
        </p:txBody>
      </p:sp>
      <p:sp>
        <p:nvSpPr>
          <p:cNvPr id="35" name="Espace réservé du numéro de diapositive 3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FC0A-DDD0-4066-9C86-C06E1B732AEE}" type="slidenum">
              <a:rPr lang="en-US" smtClean="0">
                <a:latin typeface="Garamond" panose="02020404030301010803" pitchFamily="18" charset="0"/>
              </a:rPr>
              <a:pPr/>
              <a:t>7</a:t>
            </a:fld>
            <a:endParaRPr lang="en-US" dirty="0">
              <a:latin typeface="Garamond" panose="02020404030301010803" pitchFamily="18" charset="0"/>
            </a:endParaRPr>
          </a:p>
        </p:txBody>
      </p:sp>
      <p:cxnSp>
        <p:nvCxnSpPr>
          <p:cNvPr id="39" name="Connecteur droit avec flèche 38"/>
          <p:cNvCxnSpPr>
            <a:stCxn id="21" idx="1"/>
            <a:endCxn id="26" idx="6"/>
          </p:cNvCxnSpPr>
          <p:nvPr/>
        </p:nvCxnSpPr>
        <p:spPr>
          <a:xfrm flipH="1">
            <a:off x="5508104" y="3060685"/>
            <a:ext cx="864096" cy="235332"/>
          </a:xfrm>
          <a:prstGeom prst="straightConnector1">
            <a:avLst/>
          </a:prstGeom>
          <a:ln w="28575"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avec flèche 39"/>
          <p:cNvCxnSpPr>
            <a:stCxn id="22" idx="1"/>
            <a:endCxn id="27" idx="7"/>
          </p:cNvCxnSpPr>
          <p:nvPr/>
        </p:nvCxnSpPr>
        <p:spPr>
          <a:xfrm flipH="1">
            <a:off x="5054965" y="4212813"/>
            <a:ext cx="1263790" cy="256423"/>
          </a:xfrm>
          <a:prstGeom prst="straightConnector1">
            <a:avLst/>
          </a:prstGeom>
          <a:ln w="28575"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droit avec flèche 42"/>
          <p:cNvCxnSpPr>
            <a:stCxn id="31" idx="1"/>
            <a:endCxn id="29" idx="6"/>
          </p:cNvCxnSpPr>
          <p:nvPr/>
        </p:nvCxnSpPr>
        <p:spPr>
          <a:xfrm flipH="1" flipV="1">
            <a:off x="5652120" y="5024209"/>
            <a:ext cx="684584" cy="411723"/>
          </a:xfrm>
          <a:prstGeom prst="straightConnector1">
            <a:avLst/>
          </a:prstGeom>
          <a:ln w="28575"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cteur droit avec flèche 45"/>
          <p:cNvCxnSpPr>
            <a:stCxn id="24" idx="0"/>
            <a:endCxn id="32" idx="5"/>
          </p:cNvCxnSpPr>
          <p:nvPr/>
        </p:nvCxnSpPr>
        <p:spPr>
          <a:xfrm flipH="1" flipV="1">
            <a:off x="4622917" y="5507174"/>
            <a:ext cx="1821291" cy="746688"/>
          </a:xfrm>
          <a:prstGeom prst="straightConnector1">
            <a:avLst/>
          </a:prstGeom>
          <a:ln w="28575"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cteur droit avec flèche 49"/>
          <p:cNvCxnSpPr>
            <a:stCxn id="25" idx="3"/>
            <a:endCxn id="33" idx="2"/>
          </p:cNvCxnSpPr>
          <p:nvPr/>
        </p:nvCxnSpPr>
        <p:spPr>
          <a:xfrm flipV="1">
            <a:off x="2627784" y="5672281"/>
            <a:ext cx="864096" cy="196716"/>
          </a:xfrm>
          <a:prstGeom prst="straightConnector1">
            <a:avLst/>
          </a:prstGeom>
          <a:ln w="28575"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cteur droit avec flèche 53"/>
          <p:cNvCxnSpPr>
            <a:endCxn id="28" idx="0"/>
          </p:cNvCxnSpPr>
          <p:nvPr/>
        </p:nvCxnSpPr>
        <p:spPr>
          <a:xfrm>
            <a:off x="2627784" y="4293096"/>
            <a:ext cx="1656184" cy="443081"/>
          </a:xfrm>
          <a:prstGeom prst="straightConnector1">
            <a:avLst/>
          </a:prstGeom>
          <a:ln w="28575"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Picture 6" descr="http://www.u-picardie.fr/smallforest/wp-content/uploads/2012/03/FunDivEUROPE_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8156" y="868757"/>
            <a:ext cx="1080120" cy="2039637"/>
          </a:xfrm>
          <a:prstGeom prst="rect">
            <a:avLst/>
          </a:prstGeom>
          <a:noFill/>
        </p:spPr>
      </p:pic>
      <p:sp>
        <p:nvSpPr>
          <p:cNvPr id="41" name="ZoneTexte 40"/>
          <p:cNvSpPr txBox="1"/>
          <p:nvPr/>
        </p:nvSpPr>
        <p:spPr>
          <a:xfrm>
            <a:off x="0" y="188640"/>
            <a:ext cx="23246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669900"/>
                </a:solidFill>
                <a:latin typeface="Garamond" panose="02020404030301010803" pitchFamily="18" charset="0"/>
                <a:cs typeface="Arial" pitchFamily="34" charset="0"/>
              </a:rPr>
              <a:t>Study Sites</a:t>
            </a:r>
            <a:endParaRPr lang="en-US" sz="3600" b="1" dirty="0">
              <a:solidFill>
                <a:srgbClr val="669900"/>
              </a:solidFill>
              <a:latin typeface="Garamond" panose="02020404030301010803" pitchFamily="18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FC0A-DDD0-4066-9C86-C06E1B732AEE}" type="slidenum">
              <a:rPr lang="en-US" smtClean="0">
                <a:latin typeface="Garamond" panose="02020404030301010803" pitchFamily="18" charset="0"/>
              </a:rPr>
              <a:pPr/>
              <a:t>8</a:t>
            </a:fld>
            <a:endParaRPr lang="en-US">
              <a:latin typeface="Garamond" panose="02020404030301010803" pitchFamily="18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3275857" y="901760"/>
            <a:ext cx="56277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  <a:cs typeface="Arial" pitchFamily="34" charset="0"/>
              </a:rPr>
              <a:t>Comparison of ecosystem functioning for different levels of species mixture (1-5)</a:t>
            </a:r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Garamond" panose="02020404030301010803" pitchFamily="18" charset="0"/>
              <a:cs typeface="Arial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35896" y="2924944"/>
            <a:ext cx="2100307" cy="167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8703" name="Picture 22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2924944"/>
            <a:ext cx="2095078" cy="167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8925" name="Picture 44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59632" y="4278880"/>
            <a:ext cx="2095078" cy="167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8927" name="Picture 44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59632" y="1988840"/>
            <a:ext cx="2089795" cy="1671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23" name="Flèche droite 822"/>
          <p:cNvSpPr/>
          <p:nvPr/>
        </p:nvSpPr>
        <p:spPr>
          <a:xfrm>
            <a:off x="1390761" y="6093296"/>
            <a:ext cx="6716477" cy="432048"/>
          </a:xfrm>
          <a:prstGeom prst="rightArrow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Garamond" panose="02020404030301010803" pitchFamily="18" charset="0"/>
                <a:cs typeface="Arial" pitchFamily="34" charset="0"/>
              </a:rPr>
              <a:t>Tree species diversity</a:t>
            </a:r>
            <a:endParaRPr lang="en-US" b="1" dirty="0">
              <a:latin typeface="Garamond" panose="02020404030301010803" pitchFamily="18" charset="0"/>
              <a:cs typeface="Arial" pitchFamily="34" charset="0"/>
            </a:endParaRPr>
          </a:p>
        </p:txBody>
      </p:sp>
      <p:sp>
        <p:nvSpPr>
          <p:cNvPr id="824" name="ZoneTexte 823"/>
          <p:cNvSpPr txBox="1"/>
          <p:nvPr/>
        </p:nvSpPr>
        <p:spPr>
          <a:xfrm>
            <a:off x="1390761" y="3368025"/>
            <a:ext cx="9492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Garamond" panose="02020404030301010803" pitchFamily="18" charset="0"/>
                <a:cs typeface="Arial" pitchFamily="34" charset="0"/>
              </a:rPr>
              <a:t>monoculture</a:t>
            </a:r>
            <a:endParaRPr lang="en-US" sz="1200" dirty="0">
              <a:solidFill>
                <a:schemeClr val="bg1"/>
              </a:solidFill>
              <a:latin typeface="Garamond" panose="02020404030301010803" pitchFamily="18" charset="0"/>
              <a:cs typeface="Arial" pitchFamily="34" charset="0"/>
            </a:endParaRPr>
          </a:p>
        </p:txBody>
      </p:sp>
      <p:sp>
        <p:nvSpPr>
          <p:cNvPr id="825" name="ZoneTexte 824"/>
          <p:cNvSpPr txBox="1"/>
          <p:nvPr/>
        </p:nvSpPr>
        <p:spPr>
          <a:xfrm>
            <a:off x="1390761" y="5647032"/>
            <a:ext cx="9492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Garamond" panose="02020404030301010803" pitchFamily="18" charset="0"/>
                <a:cs typeface="Arial" pitchFamily="34" charset="0"/>
              </a:rPr>
              <a:t>monoculture</a:t>
            </a:r>
            <a:endParaRPr lang="en-US" sz="1200" dirty="0">
              <a:solidFill>
                <a:schemeClr val="bg1"/>
              </a:solidFill>
              <a:latin typeface="Garamond" panose="02020404030301010803" pitchFamily="18" charset="0"/>
              <a:cs typeface="Arial" pitchFamily="34" charset="0"/>
            </a:endParaRPr>
          </a:p>
        </p:txBody>
      </p:sp>
      <p:sp>
        <p:nvSpPr>
          <p:cNvPr id="826" name="ZoneTexte 825"/>
          <p:cNvSpPr txBox="1"/>
          <p:nvPr/>
        </p:nvSpPr>
        <p:spPr>
          <a:xfrm>
            <a:off x="3714750" y="4293096"/>
            <a:ext cx="9380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Garamond" panose="02020404030301010803" pitchFamily="18" charset="0"/>
                <a:cs typeface="Arial" pitchFamily="34" charset="0"/>
              </a:rPr>
              <a:t>2-sp mixture</a:t>
            </a:r>
            <a:endParaRPr lang="en-US" sz="1200" dirty="0">
              <a:solidFill>
                <a:schemeClr val="bg1"/>
              </a:solidFill>
              <a:latin typeface="Garamond" panose="02020404030301010803" pitchFamily="18" charset="0"/>
              <a:cs typeface="Arial" pitchFamily="34" charset="0"/>
            </a:endParaRPr>
          </a:p>
        </p:txBody>
      </p:sp>
      <p:sp>
        <p:nvSpPr>
          <p:cNvPr id="827" name="ZoneTexte 826"/>
          <p:cNvSpPr txBox="1"/>
          <p:nvPr/>
        </p:nvSpPr>
        <p:spPr>
          <a:xfrm>
            <a:off x="6141685" y="4293096"/>
            <a:ext cx="9380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Garamond" panose="02020404030301010803" pitchFamily="18" charset="0"/>
                <a:cs typeface="Arial" pitchFamily="34" charset="0"/>
              </a:rPr>
              <a:t>3-sp mixture</a:t>
            </a:r>
            <a:endParaRPr lang="en-US" sz="1200" dirty="0">
              <a:solidFill>
                <a:schemeClr val="bg1"/>
              </a:solidFill>
              <a:latin typeface="Garamond" panose="02020404030301010803" pitchFamily="18" charset="0"/>
              <a:cs typeface="Arial" pitchFamily="34" charset="0"/>
            </a:endParaRPr>
          </a:p>
        </p:txBody>
      </p:sp>
      <p:sp>
        <p:nvSpPr>
          <p:cNvPr id="17" name="ZoneTexte 16"/>
          <p:cNvSpPr txBox="1"/>
          <p:nvPr/>
        </p:nvSpPr>
        <p:spPr>
          <a:xfrm rot="5400000">
            <a:off x="1934895" y="3825041"/>
            <a:ext cx="7777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Garamond" panose="02020404030301010803" pitchFamily="18" charset="0"/>
              </a:rPr>
              <a:t>. . . . .</a:t>
            </a:r>
            <a:endParaRPr lang="en-US" sz="2000" b="1" dirty="0">
              <a:latin typeface="Garamond" panose="02020404030301010803" pitchFamily="18" charset="0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8028384" y="3933056"/>
            <a:ext cx="7777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Garamond" panose="02020404030301010803" pitchFamily="18" charset="0"/>
              </a:rPr>
              <a:t>. . . . .</a:t>
            </a:r>
            <a:endParaRPr lang="en-US" sz="2000" b="1" dirty="0">
              <a:latin typeface="Garamond" panose="02020404030301010803" pitchFamily="18" charset="0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0" y="188640"/>
            <a:ext cx="45079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669900"/>
                </a:solidFill>
                <a:latin typeface="Garamond" panose="02020404030301010803" pitchFamily="18" charset="0"/>
                <a:cs typeface="Arial" pitchFamily="34" charset="0"/>
              </a:rPr>
              <a:t>Material and Methods</a:t>
            </a:r>
            <a:endParaRPr lang="en-US" sz="3600" b="1" dirty="0">
              <a:solidFill>
                <a:srgbClr val="669900"/>
              </a:solidFill>
              <a:latin typeface="Garamond" panose="02020404030301010803" pitchFamily="18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FC0A-DDD0-4066-9C86-C06E1B732AEE}" type="slidenum">
              <a:rPr lang="en-US" smtClean="0">
                <a:latin typeface="Garamond" panose="02020404030301010803" pitchFamily="18" charset="0"/>
              </a:rPr>
              <a:pPr/>
              <a:t>9</a:t>
            </a:fld>
            <a:endParaRPr lang="en-US">
              <a:latin typeface="Garamond" panose="02020404030301010803" pitchFamily="18" charset="0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0" y="188640"/>
            <a:ext cx="45079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669900"/>
                </a:solidFill>
                <a:latin typeface="Garamond" panose="02020404030301010803" pitchFamily="18" charset="0"/>
                <a:cs typeface="Arial" pitchFamily="34" charset="0"/>
              </a:rPr>
              <a:t>Material and Methods</a:t>
            </a:r>
            <a:endParaRPr lang="en-US" sz="3600" b="1" dirty="0">
              <a:solidFill>
                <a:srgbClr val="669900"/>
              </a:solidFill>
              <a:latin typeface="Garamond" panose="02020404030301010803" pitchFamily="18" charset="0"/>
              <a:cs typeface="Arial" pitchFamily="34" charset="0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349206" y="1988840"/>
            <a:ext cx="83502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  <a:cs typeface="Arial" pitchFamily="34" charset="0"/>
              </a:rPr>
              <a:t>Selection of 25 to 42 stands (30×30m) varying in species richness in each studied region</a:t>
            </a:r>
          </a:p>
        </p:txBody>
      </p:sp>
    </p:spTree>
    <p:extLst>
      <p:ext uri="{BB962C8B-B14F-4D97-AF65-F5344CB8AC3E}">
        <p14:creationId xmlns:p14="http://schemas.microsoft.com/office/powerpoint/2010/main" val="262349524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3948</TotalTime>
  <Words>929</Words>
  <Application>Microsoft Office PowerPoint</Application>
  <PresentationFormat>Affichage à l'écran (4:3)</PresentationFormat>
  <Paragraphs>176</Paragraphs>
  <Slides>23</Slides>
  <Notes>18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23</vt:i4>
      </vt:variant>
    </vt:vector>
  </HeadingPairs>
  <TitlesOfParts>
    <vt:vector size="30" baseType="lpstr">
      <vt:lpstr>Aharoni</vt:lpstr>
      <vt:lpstr>Arial</vt:lpstr>
      <vt:lpstr>Arial Narrow</vt:lpstr>
      <vt:lpstr>Calibri</vt:lpstr>
      <vt:lpstr>Garamond</vt:lpstr>
      <vt:lpstr>Times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Impact of tree species diversity on carbon and water relations in European forests</dc:title>
  <dc:creator>cgrossiord</dc:creator>
  <cp:lastModifiedBy>Damien Bonal</cp:lastModifiedBy>
  <cp:revision>375</cp:revision>
  <dcterms:created xsi:type="dcterms:W3CDTF">2014-06-17T11:26:46Z</dcterms:created>
  <dcterms:modified xsi:type="dcterms:W3CDTF">2015-06-08T07:11:26Z</dcterms:modified>
</cp:coreProperties>
</file>