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07288" cy="43889613"/>
  <p:notesSz cx="6858000" cy="9144000"/>
  <p:defaultTextStyle>
    <a:defPPr>
      <a:defRPr lang="fr-FR"/>
    </a:defPPr>
    <a:lvl1pPr algn="l" defTabSz="4387850" rtl="0" fontAlgn="base">
      <a:spcBef>
        <a:spcPct val="0"/>
      </a:spcBef>
      <a:spcAft>
        <a:spcPct val="0"/>
      </a:spcAft>
      <a:defRPr sz="8600" kern="1200">
        <a:solidFill>
          <a:schemeClr val="tx1"/>
        </a:solidFill>
        <a:latin typeface="Arial" charset="0"/>
        <a:ea typeface="+mn-ea"/>
        <a:cs typeface="+mn-cs"/>
      </a:defRPr>
    </a:lvl1pPr>
    <a:lvl2pPr marL="2193925" indent="-1736725" algn="l" defTabSz="4387850" rtl="0" fontAlgn="base">
      <a:spcBef>
        <a:spcPct val="0"/>
      </a:spcBef>
      <a:spcAft>
        <a:spcPct val="0"/>
      </a:spcAft>
      <a:defRPr sz="8600" kern="1200">
        <a:solidFill>
          <a:schemeClr val="tx1"/>
        </a:solidFill>
        <a:latin typeface="Arial" charset="0"/>
        <a:ea typeface="+mn-ea"/>
        <a:cs typeface="+mn-cs"/>
      </a:defRPr>
    </a:lvl2pPr>
    <a:lvl3pPr marL="4387850" indent="-3473450" algn="l" defTabSz="4387850" rtl="0" fontAlgn="base">
      <a:spcBef>
        <a:spcPct val="0"/>
      </a:spcBef>
      <a:spcAft>
        <a:spcPct val="0"/>
      </a:spcAft>
      <a:defRPr sz="8600" kern="1200">
        <a:solidFill>
          <a:schemeClr val="tx1"/>
        </a:solidFill>
        <a:latin typeface="Arial" charset="0"/>
        <a:ea typeface="+mn-ea"/>
        <a:cs typeface="+mn-cs"/>
      </a:defRPr>
    </a:lvl3pPr>
    <a:lvl4pPr marL="6581775" indent="-5210175" algn="l" defTabSz="4387850" rtl="0" fontAlgn="base">
      <a:spcBef>
        <a:spcPct val="0"/>
      </a:spcBef>
      <a:spcAft>
        <a:spcPct val="0"/>
      </a:spcAft>
      <a:defRPr sz="8600" kern="1200">
        <a:solidFill>
          <a:schemeClr val="tx1"/>
        </a:solidFill>
        <a:latin typeface="Arial" charset="0"/>
        <a:ea typeface="+mn-ea"/>
        <a:cs typeface="+mn-cs"/>
      </a:defRPr>
    </a:lvl4pPr>
    <a:lvl5pPr marL="8775700" indent="-6946900" algn="l" defTabSz="4387850"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14D51"/>
    <a:srgbClr val="00CC00"/>
    <a:srgbClr val="00CC99"/>
    <a:srgbClr val="BCD631"/>
    <a:srgbClr val="F2F2F2"/>
    <a:srgbClr val="8BAC21"/>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25" d="100"/>
          <a:sy n="25" d="100"/>
        </p:scale>
        <p:origin x="-58" y="-77"/>
      </p:cViewPr>
      <p:guideLst>
        <p:guide orient="horz" pos="14141"/>
        <p:guide pos="1036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388023"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388023" fontAlgn="auto">
              <a:spcBef>
                <a:spcPts val="0"/>
              </a:spcBef>
              <a:spcAft>
                <a:spcPts val="0"/>
              </a:spcAft>
              <a:defRPr sz="1200" smtClean="0">
                <a:latin typeface="+mn-lt"/>
              </a:defRPr>
            </a:lvl1pPr>
          </a:lstStyle>
          <a:p>
            <a:pPr>
              <a:defRPr/>
            </a:pPr>
            <a:fld id="{E737D53C-499C-486B-A5B4-23EA73ADB83B}" type="datetimeFigureOut">
              <a:rPr lang="fr-FR"/>
              <a:pPr>
                <a:defRPr/>
              </a:pPr>
              <a:t>17/05/2013</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388023"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388023" fontAlgn="auto">
              <a:spcBef>
                <a:spcPts val="0"/>
              </a:spcBef>
              <a:spcAft>
                <a:spcPts val="0"/>
              </a:spcAft>
              <a:defRPr sz="1200" smtClean="0">
                <a:latin typeface="+mn-lt"/>
              </a:defRPr>
            </a:lvl1pPr>
          </a:lstStyle>
          <a:p>
            <a:pPr>
              <a:defRPr/>
            </a:pPr>
            <a:fld id="{C0B761E3-9D85-4157-8D78-7A7A873226F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53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4387850" fontAlgn="base">
              <a:spcBef>
                <a:spcPct val="0"/>
              </a:spcBef>
              <a:spcAft>
                <a:spcPct val="0"/>
              </a:spcAft>
            </a:pPr>
            <a:fld id="{5ABE0B76-14E9-41CF-A144-2819F610C2B6}" type="slidenum">
              <a:rPr lang="fr-FR"/>
              <a:pPr defTabSz="4387850" fontAlgn="base">
                <a:spcBef>
                  <a:spcPct val="0"/>
                </a:spcBef>
                <a:spcAft>
                  <a:spcPct val="0"/>
                </a:spcAft>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468047" y="13634230"/>
            <a:ext cx="27971195" cy="9407820"/>
          </a:xfrm>
        </p:spPr>
        <p:txBody>
          <a:bodyPr/>
          <a:lstStyle/>
          <a:p>
            <a:r>
              <a:rPr lang="fr-FR" smtClean="0"/>
              <a:t>Modifiez le style du titre</a:t>
            </a:r>
            <a:endParaRPr lang="fr-FR"/>
          </a:p>
        </p:txBody>
      </p:sp>
      <p:sp>
        <p:nvSpPr>
          <p:cNvPr id="3" name="Sous-titre 2"/>
          <p:cNvSpPr>
            <a:spLocks noGrp="1"/>
          </p:cNvSpPr>
          <p:nvPr>
            <p:ph type="subTitle" idx="1"/>
          </p:nvPr>
        </p:nvSpPr>
        <p:spPr>
          <a:xfrm>
            <a:off x="4936093" y="24870781"/>
            <a:ext cx="23035102" cy="11216234"/>
          </a:xfrm>
        </p:spPr>
        <p:txBody>
          <a:bodyPr/>
          <a:lstStyle>
            <a:lvl1pPr marL="0" indent="0" algn="ctr">
              <a:buNone/>
              <a:defRPr>
                <a:solidFill>
                  <a:schemeClr val="tx1">
                    <a:tint val="75000"/>
                  </a:schemeClr>
                </a:solidFill>
              </a:defRPr>
            </a:lvl1pPr>
            <a:lvl2pPr marL="2194011" indent="0" algn="ctr">
              <a:buNone/>
              <a:defRPr>
                <a:solidFill>
                  <a:schemeClr val="tx1">
                    <a:tint val="75000"/>
                  </a:schemeClr>
                </a:solidFill>
              </a:defRPr>
            </a:lvl2pPr>
            <a:lvl3pPr marL="4388023" indent="0" algn="ctr">
              <a:buNone/>
              <a:defRPr>
                <a:solidFill>
                  <a:schemeClr val="tx1">
                    <a:tint val="75000"/>
                  </a:schemeClr>
                </a:solidFill>
              </a:defRPr>
            </a:lvl3pPr>
            <a:lvl4pPr marL="6582034" indent="0" algn="ctr">
              <a:buNone/>
              <a:defRPr>
                <a:solidFill>
                  <a:schemeClr val="tx1">
                    <a:tint val="75000"/>
                  </a:schemeClr>
                </a:solidFill>
              </a:defRPr>
            </a:lvl4pPr>
            <a:lvl5pPr marL="8776045" indent="0" algn="ctr">
              <a:buNone/>
              <a:defRPr>
                <a:solidFill>
                  <a:schemeClr val="tx1">
                    <a:tint val="75000"/>
                  </a:schemeClr>
                </a:solidFill>
              </a:defRPr>
            </a:lvl5pPr>
            <a:lvl6pPr marL="10970057" indent="0" algn="ctr">
              <a:buNone/>
              <a:defRPr>
                <a:solidFill>
                  <a:schemeClr val="tx1">
                    <a:tint val="75000"/>
                  </a:schemeClr>
                </a:solidFill>
              </a:defRPr>
            </a:lvl6pPr>
            <a:lvl7pPr marL="13164068" indent="0" algn="ctr">
              <a:buNone/>
              <a:defRPr>
                <a:solidFill>
                  <a:schemeClr val="tx1">
                    <a:tint val="75000"/>
                  </a:schemeClr>
                </a:solidFill>
              </a:defRPr>
            </a:lvl7pPr>
            <a:lvl8pPr marL="15358080" indent="0" algn="ctr">
              <a:buNone/>
              <a:defRPr>
                <a:solidFill>
                  <a:schemeClr val="tx1">
                    <a:tint val="75000"/>
                  </a:schemeClr>
                </a:solidFill>
              </a:defRPr>
            </a:lvl8pPr>
            <a:lvl9pPr marL="17552091"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1FB9607-EDFA-4E8E-9419-3EF678D36A5E}" type="datetimeFigureOut">
              <a:rPr lang="fr-FR"/>
              <a:pPr>
                <a:defRPr/>
              </a:pPr>
              <a:t>17/05/2013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CF05FC0-7450-4043-B457-626A45E469B6}"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D071CF5-AD92-4EC3-945B-CCC8745F1FBE}" type="datetimeFigureOut">
              <a:rPr lang="fr-FR"/>
              <a:pPr>
                <a:defRPr/>
              </a:pPr>
              <a:t>17/05/2013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214B01F-104F-4004-96FA-305B1DE64C84}"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5155451" y="11074002"/>
            <a:ext cx="23320755" cy="23592699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181757" y="11074002"/>
            <a:ext cx="69425237" cy="2359269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F355197-7AE8-4A7E-9C7D-1C02A92C45BD}" type="datetimeFigureOut">
              <a:rPr lang="fr-FR"/>
              <a:pPr>
                <a:defRPr/>
              </a:pPr>
              <a:t>17/05/2013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44C320D-5F01-4A7B-A342-C06B7B830497}"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0D6919CC-13FA-4886-A9C9-0E34EB6DBF4A}" type="datetimeFigureOut">
              <a:rPr lang="fr-FR"/>
              <a:pPr>
                <a:defRPr/>
              </a:pPr>
              <a:t>17/05/2013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1FB2864-42B9-4BA8-BC24-EFDB84C204A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599449" y="28203144"/>
            <a:ext cx="27971195" cy="8716965"/>
          </a:xfrm>
        </p:spPr>
        <p:txBody>
          <a:bodyPr anchor="t"/>
          <a:lstStyle>
            <a:lvl1pPr algn="l">
              <a:defRPr sz="19200" b="1" cap="all"/>
            </a:lvl1pPr>
          </a:lstStyle>
          <a:p>
            <a:r>
              <a:rPr lang="fr-FR" smtClean="0"/>
              <a:t>Modifiez le style du titre</a:t>
            </a:r>
            <a:endParaRPr lang="fr-FR"/>
          </a:p>
        </p:txBody>
      </p:sp>
      <p:sp>
        <p:nvSpPr>
          <p:cNvPr id="3" name="Espace réservé du texte 2"/>
          <p:cNvSpPr>
            <a:spLocks noGrp="1"/>
          </p:cNvSpPr>
          <p:nvPr>
            <p:ph type="body" idx="1"/>
          </p:nvPr>
        </p:nvSpPr>
        <p:spPr>
          <a:xfrm>
            <a:off x="2599449" y="18602293"/>
            <a:ext cx="27971195" cy="9600850"/>
          </a:xfrm>
        </p:spPr>
        <p:txBody>
          <a:bodyPr anchor="b"/>
          <a:lstStyle>
            <a:lvl1pPr marL="0" indent="0">
              <a:buNone/>
              <a:defRPr sz="9600">
                <a:solidFill>
                  <a:schemeClr val="tx1">
                    <a:tint val="75000"/>
                  </a:schemeClr>
                </a:solidFill>
              </a:defRPr>
            </a:lvl1pPr>
            <a:lvl2pPr marL="2194011" indent="0">
              <a:buNone/>
              <a:defRPr sz="8600">
                <a:solidFill>
                  <a:schemeClr val="tx1">
                    <a:tint val="75000"/>
                  </a:schemeClr>
                </a:solidFill>
              </a:defRPr>
            </a:lvl2pPr>
            <a:lvl3pPr marL="4388023" indent="0">
              <a:buNone/>
              <a:defRPr sz="7700">
                <a:solidFill>
                  <a:schemeClr val="tx1">
                    <a:tint val="75000"/>
                  </a:schemeClr>
                </a:solidFill>
              </a:defRPr>
            </a:lvl3pPr>
            <a:lvl4pPr marL="6582034" indent="0">
              <a:buNone/>
              <a:defRPr sz="6700">
                <a:solidFill>
                  <a:schemeClr val="tx1">
                    <a:tint val="75000"/>
                  </a:schemeClr>
                </a:solidFill>
              </a:defRPr>
            </a:lvl4pPr>
            <a:lvl5pPr marL="8776045" indent="0">
              <a:buNone/>
              <a:defRPr sz="6700">
                <a:solidFill>
                  <a:schemeClr val="tx1">
                    <a:tint val="75000"/>
                  </a:schemeClr>
                </a:solidFill>
              </a:defRPr>
            </a:lvl5pPr>
            <a:lvl6pPr marL="10970057" indent="0">
              <a:buNone/>
              <a:defRPr sz="6700">
                <a:solidFill>
                  <a:schemeClr val="tx1">
                    <a:tint val="75000"/>
                  </a:schemeClr>
                </a:solidFill>
              </a:defRPr>
            </a:lvl6pPr>
            <a:lvl7pPr marL="13164068" indent="0">
              <a:buNone/>
              <a:defRPr sz="6700">
                <a:solidFill>
                  <a:schemeClr val="tx1">
                    <a:tint val="75000"/>
                  </a:schemeClr>
                </a:solidFill>
              </a:defRPr>
            </a:lvl7pPr>
            <a:lvl8pPr marL="15358080" indent="0">
              <a:buNone/>
              <a:defRPr sz="6700">
                <a:solidFill>
                  <a:schemeClr val="tx1">
                    <a:tint val="75000"/>
                  </a:schemeClr>
                </a:solidFill>
              </a:defRPr>
            </a:lvl8pPr>
            <a:lvl9pPr marL="17552091" indent="0">
              <a:buNone/>
              <a:defRPr sz="67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D488988-A00D-42AF-80EA-F58BFBD4202B}" type="datetimeFigureOut">
              <a:rPr lang="fr-FR"/>
              <a:pPr>
                <a:defRPr/>
              </a:pPr>
              <a:t>17/05/2013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D3B8ECD-02CB-4A6A-B95E-CFCE2DD09196}"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181759" y="64513670"/>
            <a:ext cx="46372995" cy="1824873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2103207" y="64513670"/>
            <a:ext cx="46372998" cy="1824873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507AEA62-41C4-42C9-A4D7-8BE29B7CC0D5}" type="datetimeFigureOut">
              <a:rPr lang="fr-FR"/>
              <a:pPr>
                <a:defRPr/>
              </a:pPr>
              <a:t>17/05/2013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5B2B846-D2C9-4F2E-93A4-205B2AE7B606}"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645365" y="1757619"/>
            <a:ext cx="29616559" cy="7314936"/>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1645364" y="9824369"/>
            <a:ext cx="14539767" cy="4094329"/>
          </a:xfrm>
        </p:spPr>
        <p:txBody>
          <a:bodyPr anchor="b"/>
          <a:lstStyle>
            <a:lvl1pPr marL="0" indent="0">
              <a:buNone/>
              <a:defRPr sz="11500" b="1"/>
            </a:lvl1pPr>
            <a:lvl2pPr marL="2194011" indent="0">
              <a:buNone/>
              <a:defRPr sz="9600" b="1"/>
            </a:lvl2pPr>
            <a:lvl3pPr marL="4388023" indent="0">
              <a:buNone/>
              <a:defRPr sz="8600" b="1"/>
            </a:lvl3pPr>
            <a:lvl4pPr marL="6582034" indent="0">
              <a:buNone/>
              <a:defRPr sz="7700" b="1"/>
            </a:lvl4pPr>
            <a:lvl5pPr marL="8776045" indent="0">
              <a:buNone/>
              <a:defRPr sz="7700" b="1"/>
            </a:lvl5pPr>
            <a:lvl6pPr marL="10970057" indent="0">
              <a:buNone/>
              <a:defRPr sz="7700" b="1"/>
            </a:lvl6pPr>
            <a:lvl7pPr marL="13164068" indent="0">
              <a:buNone/>
              <a:defRPr sz="7700" b="1"/>
            </a:lvl7pPr>
            <a:lvl8pPr marL="15358080" indent="0">
              <a:buNone/>
              <a:defRPr sz="7700" b="1"/>
            </a:lvl8pPr>
            <a:lvl9pPr marL="17552091" indent="0">
              <a:buNone/>
              <a:defRPr sz="7700" b="1"/>
            </a:lvl9pPr>
          </a:lstStyle>
          <a:p>
            <a:pPr lvl="0"/>
            <a:r>
              <a:rPr lang="fr-FR" smtClean="0"/>
              <a:t>Modifiez les styles du texte du masque</a:t>
            </a:r>
          </a:p>
        </p:txBody>
      </p:sp>
      <p:sp>
        <p:nvSpPr>
          <p:cNvPr id="4" name="Espace réservé du contenu 3"/>
          <p:cNvSpPr>
            <a:spLocks noGrp="1"/>
          </p:cNvSpPr>
          <p:nvPr>
            <p:ph sz="half" idx="2"/>
          </p:nvPr>
        </p:nvSpPr>
        <p:spPr>
          <a:xfrm>
            <a:off x="1645364" y="13918697"/>
            <a:ext cx="14539767" cy="25287328"/>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6716447" y="9824369"/>
            <a:ext cx="14545478" cy="4094329"/>
          </a:xfrm>
        </p:spPr>
        <p:txBody>
          <a:bodyPr anchor="b"/>
          <a:lstStyle>
            <a:lvl1pPr marL="0" indent="0">
              <a:buNone/>
              <a:defRPr sz="11500" b="1"/>
            </a:lvl1pPr>
            <a:lvl2pPr marL="2194011" indent="0">
              <a:buNone/>
              <a:defRPr sz="9600" b="1"/>
            </a:lvl2pPr>
            <a:lvl3pPr marL="4388023" indent="0">
              <a:buNone/>
              <a:defRPr sz="8600" b="1"/>
            </a:lvl3pPr>
            <a:lvl4pPr marL="6582034" indent="0">
              <a:buNone/>
              <a:defRPr sz="7700" b="1"/>
            </a:lvl4pPr>
            <a:lvl5pPr marL="8776045" indent="0">
              <a:buNone/>
              <a:defRPr sz="7700" b="1"/>
            </a:lvl5pPr>
            <a:lvl6pPr marL="10970057" indent="0">
              <a:buNone/>
              <a:defRPr sz="7700" b="1"/>
            </a:lvl6pPr>
            <a:lvl7pPr marL="13164068" indent="0">
              <a:buNone/>
              <a:defRPr sz="7700" b="1"/>
            </a:lvl7pPr>
            <a:lvl8pPr marL="15358080" indent="0">
              <a:buNone/>
              <a:defRPr sz="7700" b="1"/>
            </a:lvl8pPr>
            <a:lvl9pPr marL="17552091" indent="0">
              <a:buNone/>
              <a:defRPr sz="7700" b="1"/>
            </a:lvl9pPr>
          </a:lstStyle>
          <a:p>
            <a:pPr lvl="0"/>
            <a:r>
              <a:rPr lang="fr-FR" smtClean="0"/>
              <a:t>Modifiez les styles du texte du masque</a:t>
            </a:r>
          </a:p>
        </p:txBody>
      </p:sp>
      <p:sp>
        <p:nvSpPr>
          <p:cNvPr id="6" name="Espace réservé du contenu 5"/>
          <p:cNvSpPr>
            <a:spLocks noGrp="1"/>
          </p:cNvSpPr>
          <p:nvPr>
            <p:ph sz="quarter" idx="4"/>
          </p:nvPr>
        </p:nvSpPr>
        <p:spPr>
          <a:xfrm>
            <a:off x="16716447" y="13918697"/>
            <a:ext cx="14545478" cy="25287328"/>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16E87912-CEEA-43EC-A007-35600DFE4797}" type="datetimeFigureOut">
              <a:rPr lang="fr-FR"/>
              <a:pPr>
                <a:defRPr/>
              </a:pPr>
              <a:t>17/05/2013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7EC1AD83-83C8-40C9-A60D-FDC2291CFB0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CA0FACA-FD3D-4830-9F4F-70E94DB2EA4A}" type="datetimeFigureOut">
              <a:rPr lang="fr-FR"/>
              <a:pPr>
                <a:defRPr/>
              </a:pPr>
              <a:t>17/05/2013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073FD247-ECBD-4696-9ED6-35BAE1E3B3AE}"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C10C4B57-2819-4A3B-BA8C-974024A322AB}" type="datetimeFigureOut">
              <a:rPr lang="fr-FR"/>
              <a:pPr>
                <a:defRPr/>
              </a:pPr>
              <a:t>17/05/2013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323ACD8F-EB4C-40DE-8179-71059DB203D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45367" y="1747457"/>
            <a:ext cx="10826271" cy="7436851"/>
          </a:xfrm>
        </p:spPr>
        <p:txBody>
          <a:bodyPr anchor="b"/>
          <a:lstStyle>
            <a:lvl1pPr algn="l">
              <a:defRPr sz="9600" b="1"/>
            </a:lvl1pPr>
          </a:lstStyle>
          <a:p>
            <a:r>
              <a:rPr lang="fr-FR" smtClean="0"/>
              <a:t>Modifiez le style du titre</a:t>
            </a:r>
            <a:endParaRPr lang="fr-FR"/>
          </a:p>
        </p:txBody>
      </p:sp>
      <p:sp>
        <p:nvSpPr>
          <p:cNvPr id="3" name="Espace réservé du contenu 2"/>
          <p:cNvSpPr>
            <a:spLocks noGrp="1"/>
          </p:cNvSpPr>
          <p:nvPr>
            <p:ph idx="1"/>
          </p:nvPr>
        </p:nvSpPr>
        <p:spPr>
          <a:xfrm>
            <a:off x="12865835" y="1747460"/>
            <a:ext cx="18396089" cy="37458569"/>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645367" y="9184311"/>
            <a:ext cx="10826271" cy="30021718"/>
          </a:xfrm>
        </p:spPr>
        <p:txBody>
          <a:bodyPr/>
          <a:lstStyle>
            <a:lvl1pPr marL="0" indent="0">
              <a:buNone/>
              <a:defRPr sz="6700"/>
            </a:lvl1pPr>
            <a:lvl2pPr marL="2194011" indent="0">
              <a:buNone/>
              <a:defRPr sz="5800"/>
            </a:lvl2pPr>
            <a:lvl3pPr marL="4388023" indent="0">
              <a:buNone/>
              <a:defRPr sz="4800"/>
            </a:lvl3pPr>
            <a:lvl4pPr marL="6582034" indent="0">
              <a:buNone/>
              <a:defRPr sz="4400"/>
            </a:lvl4pPr>
            <a:lvl5pPr marL="8776045" indent="0">
              <a:buNone/>
              <a:defRPr sz="4400"/>
            </a:lvl5pPr>
            <a:lvl6pPr marL="10970057" indent="0">
              <a:buNone/>
              <a:defRPr sz="4400"/>
            </a:lvl6pPr>
            <a:lvl7pPr marL="13164068" indent="0">
              <a:buNone/>
              <a:defRPr sz="4400"/>
            </a:lvl7pPr>
            <a:lvl8pPr marL="15358080" indent="0">
              <a:buNone/>
              <a:defRPr sz="4400"/>
            </a:lvl8pPr>
            <a:lvl9pPr marL="17552091" indent="0">
              <a:buNone/>
              <a:defRPr sz="44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3A559D0-407C-4753-8281-423FC6B5CD7C}" type="datetimeFigureOut">
              <a:rPr lang="fr-FR"/>
              <a:pPr>
                <a:defRPr/>
              </a:pPr>
              <a:t>17/05/2013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AA5F781-67D0-4C50-8973-67FECFA2731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450058" y="30722729"/>
            <a:ext cx="19744373" cy="3626992"/>
          </a:xfrm>
        </p:spPr>
        <p:txBody>
          <a:bodyPr anchor="b"/>
          <a:lstStyle>
            <a:lvl1pPr algn="l">
              <a:defRPr sz="9600" b="1"/>
            </a:lvl1pPr>
          </a:lstStyle>
          <a:p>
            <a:r>
              <a:rPr lang="fr-FR" smtClean="0"/>
              <a:t>Modifiez le style du titre</a:t>
            </a:r>
            <a:endParaRPr lang="fr-FR"/>
          </a:p>
        </p:txBody>
      </p:sp>
      <p:sp>
        <p:nvSpPr>
          <p:cNvPr id="3" name="Espace réservé pour une image  2"/>
          <p:cNvSpPr>
            <a:spLocks noGrp="1"/>
          </p:cNvSpPr>
          <p:nvPr>
            <p:ph type="pic" idx="1"/>
          </p:nvPr>
        </p:nvSpPr>
        <p:spPr>
          <a:xfrm>
            <a:off x="6450058" y="3921619"/>
            <a:ext cx="19744373" cy="26333768"/>
          </a:xfrm>
        </p:spPr>
        <p:txBody>
          <a:bodyPr rtlCol="0">
            <a:normAutofit/>
          </a:bodyPr>
          <a:lstStyle>
            <a:lvl1pPr marL="0" indent="0">
              <a:buNone/>
              <a:defRPr sz="15400"/>
            </a:lvl1pPr>
            <a:lvl2pPr marL="2194011" indent="0">
              <a:buNone/>
              <a:defRPr sz="13400"/>
            </a:lvl2pPr>
            <a:lvl3pPr marL="4388023" indent="0">
              <a:buNone/>
              <a:defRPr sz="11500"/>
            </a:lvl3pPr>
            <a:lvl4pPr marL="6582034" indent="0">
              <a:buNone/>
              <a:defRPr sz="9600"/>
            </a:lvl4pPr>
            <a:lvl5pPr marL="8776045" indent="0">
              <a:buNone/>
              <a:defRPr sz="9600"/>
            </a:lvl5pPr>
            <a:lvl6pPr marL="10970057" indent="0">
              <a:buNone/>
              <a:defRPr sz="9600"/>
            </a:lvl6pPr>
            <a:lvl7pPr marL="13164068" indent="0">
              <a:buNone/>
              <a:defRPr sz="9600"/>
            </a:lvl7pPr>
            <a:lvl8pPr marL="15358080" indent="0">
              <a:buNone/>
              <a:defRPr sz="9600"/>
            </a:lvl8pPr>
            <a:lvl9pPr marL="17552091" indent="0">
              <a:buNone/>
              <a:defRPr sz="9600"/>
            </a:lvl9pPr>
          </a:lstStyle>
          <a:p>
            <a:pPr lvl="0"/>
            <a:endParaRPr lang="fr-FR" noProof="0"/>
          </a:p>
        </p:txBody>
      </p:sp>
      <p:sp>
        <p:nvSpPr>
          <p:cNvPr id="4" name="Espace réservé du texte 3"/>
          <p:cNvSpPr>
            <a:spLocks noGrp="1"/>
          </p:cNvSpPr>
          <p:nvPr>
            <p:ph type="body" sz="half" idx="2"/>
          </p:nvPr>
        </p:nvSpPr>
        <p:spPr>
          <a:xfrm>
            <a:off x="6450058" y="34349721"/>
            <a:ext cx="19744373" cy="5150931"/>
          </a:xfrm>
        </p:spPr>
        <p:txBody>
          <a:bodyPr/>
          <a:lstStyle>
            <a:lvl1pPr marL="0" indent="0">
              <a:buNone/>
              <a:defRPr sz="6700"/>
            </a:lvl1pPr>
            <a:lvl2pPr marL="2194011" indent="0">
              <a:buNone/>
              <a:defRPr sz="5800"/>
            </a:lvl2pPr>
            <a:lvl3pPr marL="4388023" indent="0">
              <a:buNone/>
              <a:defRPr sz="4800"/>
            </a:lvl3pPr>
            <a:lvl4pPr marL="6582034" indent="0">
              <a:buNone/>
              <a:defRPr sz="4400"/>
            </a:lvl4pPr>
            <a:lvl5pPr marL="8776045" indent="0">
              <a:buNone/>
              <a:defRPr sz="4400"/>
            </a:lvl5pPr>
            <a:lvl6pPr marL="10970057" indent="0">
              <a:buNone/>
              <a:defRPr sz="4400"/>
            </a:lvl6pPr>
            <a:lvl7pPr marL="13164068" indent="0">
              <a:buNone/>
              <a:defRPr sz="4400"/>
            </a:lvl7pPr>
            <a:lvl8pPr marL="15358080" indent="0">
              <a:buNone/>
              <a:defRPr sz="4400"/>
            </a:lvl8pPr>
            <a:lvl9pPr marL="17552091" indent="0">
              <a:buNone/>
              <a:defRPr sz="44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47B25FA-7AAF-4EDD-BC9E-C39512FBDA15}" type="datetimeFigureOut">
              <a:rPr lang="fr-FR"/>
              <a:pPr>
                <a:defRPr/>
              </a:pPr>
              <a:t>17/05/2013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1EB34D5-7CAF-444F-A830-6ECC903D307E}"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644650" y="1757363"/>
            <a:ext cx="29617988" cy="7315200"/>
          </a:xfrm>
          <a:prstGeom prst="rect">
            <a:avLst/>
          </a:prstGeom>
          <a:noFill/>
          <a:ln w="9525">
            <a:noFill/>
            <a:miter lim="800000"/>
            <a:headEnd/>
            <a:tailEnd/>
          </a:ln>
        </p:spPr>
        <p:txBody>
          <a:bodyPr vert="horz" wrap="square" lIns="438802" tIns="219401" rIns="438802" bIns="219401"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1644650" y="10240963"/>
            <a:ext cx="29617988" cy="28965525"/>
          </a:xfrm>
          <a:prstGeom prst="rect">
            <a:avLst/>
          </a:prstGeom>
          <a:noFill/>
          <a:ln w="9525">
            <a:noFill/>
            <a:miter lim="800000"/>
            <a:headEnd/>
            <a:tailEnd/>
          </a:ln>
        </p:spPr>
        <p:txBody>
          <a:bodyPr vert="horz" wrap="square" lIns="438802" tIns="219401" rIns="438802" bIns="219401"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1644650" y="40679688"/>
            <a:ext cx="7678738" cy="2336800"/>
          </a:xfrm>
          <a:prstGeom prst="rect">
            <a:avLst/>
          </a:prstGeom>
        </p:spPr>
        <p:txBody>
          <a:bodyPr vert="horz" lIns="438802" tIns="219401" rIns="438802" bIns="219401" rtlCol="0" anchor="ctr"/>
          <a:lstStyle>
            <a:lvl1pPr algn="l" defTabSz="4388023" fontAlgn="auto">
              <a:spcBef>
                <a:spcPts val="0"/>
              </a:spcBef>
              <a:spcAft>
                <a:spcPts val="0"/>
              </a:spcAft>
              <a:defRPr sz="5800" smtClean="0">
                <a:solidFill>
                  <a:schemeClr val="tx1">
                    <a:tint val="75000"/>
                  </a:schemeClr>
                </a:solidFill>
                <a:latin typeface="+mn-lt"/>
              </a:defRPr>
            </a:lvl1pPr>
          </a:lstStyle>
          <a:p>
            <a:pPr>
              <a:defRPr/>
            </a:pPr>
            <a:fld id="{DF8C37EF-7A46-4121-93BB-A8916DFF0461}" type="datetimeFigureOut">
              <a:rPr lang="fr-FR"/>
              <a:pPr>
                <a:defRPr/>
              </a:pPr>
              <a:t>17/05/2013</a:t>
            </a:fld>
            <a:endParaRPr lang="fr-FR"/>
          </a:p>
        </p:txBody>
      </p:sp>
      <p:sp>
        <p:nvSpPr>
          <p:cNvPr id="5" name="Espace réservé du pied de page 4"/>
          <p:cNvSpPr>
            <a:spLocks noGrp="1"/>
          </p:cNvSpPr>
          <p:nvPr>
            <p:ph type="ftr" sz="quarter" idx="3"/>
          </p:nvPr>
        </p:nvSpPr>
        <p:spPr>
          <a:xfrm>
            <a:off x="11242675" y="40679688"/>
            <a:ext cx="10421938" cy="2336800"/>
          </a:xfrm>
          <a:prstGeom prst="rect">
            <a:avLst/>
          </a:prstGeom>
        </p:spPr>
        <p:txBody>
          <a:bodyPr vert="horz" lIns="438802" tIns="219401" rIns="438802" bIns="219401" rtlCol="0" anchor="ctr"/>
          <a:lstStyle>
            <a:lvl1pPr algn="ctr" defTabSz="4388023" fontAlgn="auto">
              <a:spcBef>
                <a:spcPts val="0"/>
              </a:spcBef>
              <a:spcAft>
                <a:spcPts val="0"/>
              </a:spcAft>
              <a:defRPr sz="58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23583900" y="40679688"/>
            <a:ext cx="7678738" cy="2336800"/>
          </a:xfrm>
          <a:prstGeom prst="rect">
            <a:avLst/>
          </a:prstGeom>
        </p:spPr>
        <p:txBody>
          <a:bodyPr vert="horz" lIns="438802" tIns="219401" rIns="438802" bIns="219401" rtlCol="0" anchor="ctr"/>
          <a:lstStyle>
            <a:lvl1pPr algn="r" defTabSz="4388023" fontAlgn="auto">
              <a:spcBef>
                <a:spcPts val="0"/>
              </a:spcBef>
              <a:spcAft>
                <a:spcPts val="0"/>
              </a:spcAft>
              <a:defRPr sz="5800" smtClean="0">
                <a:solidFill>
                  <a:schemeClr val="tx1">
                    <a:tint val="75000"/>
                  </a:schemeClr>
                </a:solidFill>
                <a:latin typeface="+mn-lt"/>
              </a:defRPr>
            </a:lvl1pPr>
          </a:lstStyle>
          <a:p>
            <a:pPr>
              <a:defRPr/>
            </a:pPr>
            <a:fld id="{BA5AFCC2-6F89-4A59-A4EC-0D77D0429044}"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87850" rtl="0" fontAlgn="base">
        <a:spcBef>
          <a:spcPct val="0"/>
        </a:spcBef>
        <a:spcAft>
          <a:spcPct val="0"/>
        </a:spcAft>
        <a:defRPr sz="21100" kern="1200">
          <a:solidFill>
            <a:schemeClr val="tx1"/>
          </a:solidFill>
          <a:latin typeface="+mj-lt"/>
          <a:ea typeface="+mj-ea"/>
          <a:cs typeface="+mj-cs"/>
        </a:defRPr>
      </a:lvl1pPr>
      <a:lvl2pPr algn="ctr" defTabSz="4387850" rtl="0" fontAlgn="base">
        <a:spcBef>
          <a:spcPct val="0"/>
        </a:spcBef>
        <a:spcAft>
          <a:spcPct val="0"/>
        </a:spcAft>
        <a:defRPr sz="21100">
          <a:solidFill>
            <a:schemeClr val="tx1"/>
          </a:solidFill>
          <a:latin typeface="Calibri" pitchFamily="34" charset="0"/>
        </a:defRPr>
      </a:lvl2pPr>
      <a:lvl3pPr algn="ctr" defTabSz="4387850" rtl="0" fontAlgn="base">
        <a:spcBef>
          <a:spcPct val="0"/>
        </a:spcBef>
        <a:spcAft>
          <a:spcPct val="0"/>
        </a:spcAft>
        <a:defRPr sz="21100">
          <a:solidFill>
            <a:schemeClr val="tx1"/>
          </a:solidFill>
          <a:latin typeface="Calibri" pitchFamily="34" charset="0"/>
        </a:defRPr>
      </a:lvl3pPr>
      <a:lvl4pPr algn="ctr" defTabSz="4387850" rtl="0" fontAlgn="base">
        <a:spcBef>
          <a:spcPct val="0"/>
        </a:spcBef>
        <a:spcAft>
          <a:spcPct val="0"/>
        </a:spcAft>
        <a:defRPr sz="21100">
          <a:solidFill>
            <a:schemeClr val="tx1"/>
          </a:solidFill>
          <a:latin typeface="Calibri" pitchFamily="34" charset="0"/>
        </a:defRPr>
      </a:lvl4pPr>
      <a:lvl5pPr algn="ctr" defTabSz="4387850" rtl="0" fontAlgn="base">
        <a:spcBef>
          <a:spcPct val="0"/>
        </a:spcBef>
        <a:spcAft>
          <a:spcPct val="0"/>
        </a:spcAft>
        <a:defRPr sz="21100">
          <a:solidFill>
            <a:schemeClr val="tx1"/>
          </a:solidFill>
          <a:latin typeface="Calibri" pitchFamily="34" charset="0"/>
        </a:defRPr>
      </a:lvl5pPr>
      <a:lvl6pPr marL="457200" algn="ctr" defTabSz="4387850" rtl="0" fontAlgn="base">
        <a:spcBef>
          <a:spcPct val="0"/>
        </a:spcBef>
        <a:spcAft>
          <a:spcPct val="0"/>
        </a:spcAft>
        <a:defRPr sz="21100">
          <a:solidFill>
            <a:schemeClr val="tx1"/>
          </a:solidFill>
          <a:latin typeface="Calibri" pitchFamily="34" charset="0"/>
        </a:defRPr>
      </a:lvl6pPr>
      <a:lvl7pPr marL="914400" algn="ctr" defTabSz="4387850" rtl="0" fontAlgn="base">
        <a:spcBef>
          <a:spcPct val="0"/>
        </a:spcBef>
        <a:spcAft>
          <a:spcPct val="0"/>
        </a:spcAft>
        <a:defRPr sz="21100">
          <a:solidFill>
            <a:schemeClr val="tx1"/>
          </a:solidFill>
          <a:latin typeface="Calibri" pitchFamily="34" charset="0"/>
        </a:defRPr>
      </a:lvl7pPr>
      <a:lvl8pPr marL="1371600" algn="ctr" defTabSz="4387850" rtl="0" fontAlgn="base">
        <a:spcBef>
          <a:spcPct val="0"/>
        </a:spcBef>
        <a:spcAft>
          <a:spcPct val="0"/>
        </a:spcAft>
        <a:defRPr sz="21100">
          <a:solidFill>
            <a:schemeClr val="tx1"/>
          </a:solidFill>
          <a:latin typeface="Calibri" pitchFamily="34" charset="0"/>
        </a:defRPr>
      </a:lvl8pPr>
      <a:lvl9pPr marL="1828800" algn="ctr" defTabSz="4387850" rtl="0" fontAlgn="base">
        <a:spcBef>
          <a:spcPct val="0"/>
        </a:spcBef>
        <a:spcAft>
          <a:spcPct val="0"/>
        </a:spcAft>
        <a:defRPr sz="21100">
          <a:solidFill>
            <a:schemeClr val="tx1"/>
          </a:solidFill>
          <a:latin typeface="Calibri" pitchFamily="34" charset="0"/>
        </a:defRPr>
      </a:lvl9pPr>
    </p:titleStyle>
    <p:bodyStyle>
      <a:lvl1pPr marL="1644650" indent="-1644650" algn="l" defTabSz="4387850" rtl="0" fontAlgn="base">
        <a:spcBef>
          <a:spcPct val="20000"/>
        </a:spcBef>
        <a:spcAft>
          <a:spcPct val="0"/>
        </a:spcAft>
        <a:buFont typeface="Arial" charset="0"/>
        <a:buChar char="•"/>
        <a:defRPr sz="15400" kern="1200">
          <a:solidFill>
            <a:schemeClr val="tx1"/>
          </a:solidFill>
          <a:latin typeface="+mn-lt"/>
          <a:ea typeface="+mn-ea"/>
          <a:cs typeface="+mn-cs"/>
        </a:defRPr>
      </a:lvl1pPr>
      <a:lvl2pPr marL="3563938" indent="-1370013" algn="l" defTabSz="4387850" rtl="0" fontAlgn="base">
        <a:spcBef>
          <a:spcPct val="20000"/>
        </a:spcBef>
        <a:spcAft>
          <a:spcPct val="0"/>
        </a:spcAft>
        <a:buFont typeface="Arial" charset="0"/>
        <a:buChar char="–"/>
        <a:defRPr sz="13400" kern="1200">
          <a:solidFill>
            <a:schemeClr val="tx1"/>
          </a:solidFill>
          <a:latin typeface="+mn-lt"/>
          <a:ea typeface="+mn-ea"/>
          <a:cs typeface="+mn-cs"/>
        </a:defRPr>
      </a:lvl2pPr>
      <a:lvl3pPr marL="5484813" indent="-1096963" algn="l" defTabSz="4387850" rtl="0" fontAlgn="base">
        <a:spcBef>
          <a:spcPct val="20000"/>
        </a:spcBef>
        <a:spcAft>
          <a:spcPct val="0"/>
        </a:spcAft>
        <a:buFont typeface="Arial" charset="0"/>
        <a:buChar char="•"/>
        <a:defRPr sz="11500" kern="1200">
          <a:solidFill>
            <a:schemeClr val="tx1"/>
          </a:solidFill>
          <a:latin typeface="+mn-lt"/>
          <a:ea typeface="+mn-ea"/>
          <a:cs typeface="+mn-cs"/>
        </a:defRPr>
      </a:lvl3pPr>
      <a:lvl4pPr marL="7678738" indent="-1096963" algn="l" defTabSz="4387850" rtl="0" fontAlgn="base">
        <a:spcBef>
          <a:spcPct val="20000"/>
        </a:spcBef>
        <a:spcAft>
          <a:spcPct val="0"/>
        </a:spcAft>
        <a:buFont typeface="Arial" charset="0"/>
        <a:buChar char="–"/>
        <a:defRPr sz="9600" kern="1200">
          <a:solidFill>
            <a:schemeClr val="tx1"/>
          </a:solidFill>
          <a:latin typeface="+mn-lt"/>
          <a:ea typeface="+mn-ea"/>
          <a:cs typeface="+mn-cs"/>
        </a:defRPr>
      </a:lvl4pPr>
      <a:lvl5pPr marL="9872663" indent="-1096963" algn="l" defTabSz="4387850" rtl="0" fontAlgn="base">
        <a:spcBef>
          <a:spcPct val="20000"/>
        </a:spcBef>
        <a:spcAft>
          <a:spcPct val="0"/>
        </a:spcAft>
        <a:buFont typeface="Arial" charset="0"/>
        <a:buChar char="»"/>
        <a:defRPr sz="9600" kern="1200">
          <a:solidFill>
            <a:schemeClr val="tx1"/>
          </a:solidFill>
          <a:latin typeface="+mn-lt"/>
          <a:ea typeface="+mn-ea"/>
          <a:cs typeface="+mn-cs"/>
        </a:defRPr>
      </a:lvl5pPr>
      <a:lvl6pPr marL="12067062" indent="-1097006" algn="l" defTabSz="4388023"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1074" indent="-1097006" algn="l" defTabSz="4388023"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5085" indent="-1097006" algn="l" defTabSz="4388023"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9097" indent="-1097006" algn="l" defTabSz="4388023"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fr-FR"/>
      </a:defPPr>
      <a:lvl1pPr marL="0" algn="l" defTabSz="4388023" rtl="0" eaLnBrk="1" latinLnBrk="0" hangingPunct="1">
        <a:defRPr sz="8600" kern="1200">
          <a:solidFill>
            <a:schemeClr val="tx1"/>
          </a:solidFill>
          <a:latin typeface="+mn-lt"/>
          <a:ea typeface="+mn-ea"/>
          <a:cs typeface="+mn-cs"/>
        </a:defRPr>
      </a:lvl1pPr>
      <a:lvl2pPr marL="2194011" algn="l" defTabSz="4388023" rtl="0" eaLnBrk="1" latinLnBrk="0" hangingPunct="1">
        <a:defRPr sz="8600" kern="1200">
          <a:solidFill>
            <a:schemeClr val="tx1"/>
          </a:solidFill>
          <a:latin typeface="+mn-lt"/>
          <a:ea typeface="+mn-ea"/>
          <a:cs typeface="+mn-cs"/>
        </a:defRPr>
      </a:lvl2pPr>
      <a:lvl3pPr marL="4388023" algn="l" defTabSz="4388023" rtl="0" eaLnBrk="1" latinLnBrk="0" hangingPunct="1">
        <a:defRPr sz="8600" kern="1200">
          <a:solidFill>
            <a:schemeClr val="tx1"/>
          </a:solidFill>
          <a:latin typeface="+mn-lt"/>
          <a:ea typeface="+mn-ea"/>
          <a:cs typeface="+mn-cs"/>
        </a:defRPr>
      </a:lvl3pPr>
      <a:lvl4pPr marL="6582034" algn="l" defTabSz="4388023" rtl="0" eaLnBrk="1" latinLnBrk="0" hangingPunct="1">
        <a:defRPr sz="8600" kern="1200">
          <a:solidFill>
            <a:schemeClr val="tx1"/>
          </a:solidFill>
          <a:latin typeface="+mn-lt"/>
          <a:ea typeface="+mn-ea"/>
          <a:cs typeface="+mn-cs"/>
        </a:defRPr>
      </a:lvl4pPr>
      <a:lvl5pPr marL="8776045" algn="l" defTabSz="4388023" rtl="0" eaLnBrk="1" latinLnBrk="0" hangingPunct="1">
        <a:defRPr sz="8600" kern="1200">
          <a:solidFill>
            <a:schemeClr val="tx1"/>
          </a:solidFill>
          <a:latin typeface="+mn-lt"/>
          <a:ea typeface="+mn-ea"/>
          <a:cs typeface="+mn-cs"/>
        </a:defRPr>
      </a:lvl5pPr>
      <a:lvl6pPr marL="10970057" algn="l" defTabSz="4388023" rtl="0" eaLnBrk="1" latinLnBrk="0" hangingPunct="1">
        <a:defRPr sz="8600" kern="1200">
          <a:solidFill>
            <a:schemeClr val="tx1"/>
          </a:solidFill>
          <a:latin typeface="+mn-lt"/>
          <a:ea typeface="+mn-ea"/>
          <a:cs typeface="+mn-cs"/>
        </a:defRPr>
      </a:lvl6pPr>
      <a:lvl7pPr marL="13164068" algn="l" defTabSz="4388023" rtl="0" eaLnBrk="1" latinLnBrk="0" hangingPunct="1">
        <a:defRPr sz="8600" kern="1200">
          <a:solidFill>
            <a:schemeClr val="tx1"/>
          </a:solidFill>
          <a:latin typeface="+mn-lt"/>
          <a:ea typeface="+mn-ea"/>
          <a:cs typeface="+mn-cs"/>
        </a:defRPr>
      </a:lvl7pPr>
      <a:lvl8pPr marL="15358080" algn="l" defTabSz="4388023" rtl="0" eaLnBrk="1" latinLnBrk="0" hangingPunct="1">
        <a:defRPr sz="8600" kern="1200">
          <a:solidFill>
            <a:schemeClr val="tx1"/>
          </a:solidFill>
          <a:latin typeface="+mn-lt"/>
          <a:ea typeface="+mn-ea"/>
          <a:cs typeface="+mn-cs"/>
        </a:defRPr>
      </a:lvl8pPr>
      <a:lvl9pPr marL="17552091" algn="l" defTabSz="4388023"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7463"/>
            <a:ext cx="32902525" cy="43883263"/>
          </a:xfrm>
          <a:prstGeom prst="rect">
            <a:avLst/>
          </a:pr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023" fontAlgn="auto">
              <a:spcBef>
                <a:spcPts val="0"/>
              </a:spcBef>
              <a:spcAft>
                <a:spcPts val="0"/>
              </a:spcAft>
              <a:defRPr/>
            </a:pPr>
            <a:endParaRPr lang="en-US"/>
          </a:p>
        </p:txBody>
      </p:sp>
      <p:pic>
        <p:nvPicPr>
          <p:cNvPr id="14338" name="Image 12"/>
          <p:cNvPicPr>
            <a:picLocks noChangeAspect="1"/>
          </p:cNvPicPr>
          <p:nvPr/>
        </p:nvPicPr>
        <p:blipFill>
          <a:blip r:embed="rId3"/>
          <a:srcRect/>
          <a:stretch>
            <a:fillRect/>
          </a:stretch>
        </p:blipFill>
        <p:spPr bwMode="auto">
          <a:xfrm>
            <a:off x="27884438" y="39298563"/>
            <a:ext cx="5308600" cy="4773612"/>
          </a:xfrm>
          <a:prstGeom prst="rect">
            <a:avLst/>
          </a:prstGeom>
          <a:noFill/>
          <a:ln w="9525">
            <a:noFill/>
            <a:miter lim="800000"/>
            <a:headEnd/>
            <a:tailEnd/>
          </a:ln>
        </p:spPr>
      </p:pic>
      <p:sp>
        <p:nvSpPr>
          <p:cNvPr id="17" name="Rectangle 16"/>
          <p:cNvSpPr/>
          <p:nvPr/>
        </p:nvSpPr>
        <p:spPr>
          <a:xfrm>
            <a:off x="231775" y="6102350"/>
            <a:ext cx="32342138" cy="5688013"/>
          </a:xfrm>
          <a:prstGeom prst="rect">
            <a:avLst/>
          </a:prstGeom>
          <a:gradFill flip="none" rotWithShape="1">
            <a:gsLst>
              <a:gs pos="0">
                <a:schemeClr val="bg1">
                  <a:lumMod val="90000"/>
                </a:schemeClr>
              </a:gs>
              <a:gs pos="100000">
                <a:schemeClr val="bg1"/>
              </a:gs>
            </a:gsLst>
            <a:lin ang="2700000" scaled="1"/>
            <a:tileRect/>
          </a:gra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16000" tIns="72000" rIns="216000" bIns="72000" anchor="ctr"/>
          <a:lstStyle/>
          <a:p>
            <a:pPr algn="just" defTabSz="4388023" fontAlgn="auto">
              <a:spcBef>
                <a:spcPts val="0"/>
              </a:spcBef>
              <a:spcAft>
                <a:spcPts val="0"/>
              </a:spcAft>
              <a:tabLst>
                <a:tab pos="1514475" algn="l"/>
              </a:tabLst>
              <a:defRPr/>
            </a:pPr>
            <a:r>
              <a:rPr lang="en-US" sz="3600" dirty="0">
                <a:solidFill>
                  <a:schemeClr val="tx1"/>
                </a:solidFill>
                <a:latin typeface="Myriad Pro"/>
              </a:rPr>
              <a:t>	</a:t>
            </a:r>
            <a:endParaRPr lang="en-US" sz="3600" dirty="0">
              <a:solidFill>
                <a:schemeClr val="tx1"/>
              </a:solidFill>
              <a:latin typeface="Myriad Pro"/>
            </a:endParaRPr>
          </a:p>
        </p:txBody>
      </p:sp>
      <p:sp>
        <p:nvSpPr>
          <p:cNvPr id="14340" name="ZoneTexte 4"/>
          <p:cNvSpPr txBox="1">
            <a:spLocks noChangeArrowheads="1"/>
          </p:cNvSpPr>
          <p:nvPr/>
        </p:nvSpPr>
        <p:spPr bwMode="auto">
          <a:xfrm>
            <a:off x="296863" y="6159500"/>
            <a:ext cx="17137062" cy="5632450"/>
          </a:xfrm>
          <a:prstGeom prst="rect">
            <a:avLst/>
          </a:prstGeom>
          <a:noFill/>
          <a:ln w="9525">
            <a:noFill/>
            <a:miter lim="800000"/>
            <a:headEnd/>
            <a:tailEnd/>
          </a:ln>
        </p:spPr>
        <p:txBody>
          <a:bodyPr>
            <a:spAutoFit/>
          </a:bodyPr>
          <a:lstStyle/>
          <a:p>
            <a:pPr algn="just">
              <a:tabLst>
                <a:tab pos="1514475" algn="l"/>
              </a:tabLst>
            </a:pPr>
            <a:r>
              <a:rPr lang="en-US" sz="3600">
                <a:solidFill>
                  <a:srgbClr val="000000"/>
                </a:solidFill>
                <a:latin typeface="Myriad Pro"/>
              </a:rPr>
              <a:t>	Lignocellulosic biomass from short-rotation coppice (SRC) poplar is a renewable resource of interest for producing second generation biofuels. However, current poplar varieties have not been breed for this purpose. In order to optimize their biomass conversion into simple sugars (saccharification), we need to gain understanding into the genetic architecture of wood chemical properties. In this context, several genetic studies have been carried out over the last 5 years in various poplar species. Genomic regions controlling lignin content and composition, and 5-and 6-C sugar contents from cellulose and hemicellulose have also been identified either through QTL mapping in biparental crosses (1, 2) or association mapping in more complex crosses (3) or natural populations (4).</a:t>
            </a:r>
            <a:endParaRPr lang="fr-FR">
              <a:latin typeface="Calibri" pitchFamily="34" charset="0"/>
            </a:endParaRPr>
          </a:p>
        </p:txBody>
      </p:sp>
      <p:sp>
        <p:nvSpPr>
          <p:cNvPr id="2" name="Rectangle 1"/>
          <p:cNvSpPr/>
          <p:nvPr/>
        </p:nvSpPr>
        <p:spPr>
          <a:xfrm>
            <a:off x="13379450" y="13592175"/>
            <a:ext cx="19194463" cy="8532813"/>
          </a:xfrm>
          <a:prstGeom prst="rect">
            <a:avLst/>
          </a:prstGeom>
          <a:gradFill>
            <a:gsLst>
              <a:gs pos="0">
                <a:schemeClr val="bg1">
                  <a:lumMod val="90000"/>
                </a:schemeClr>
              </a:gs>
              <a:gs pos="98000">
                <a:schemeClr val="bg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023" fontAlgn="auto">
              <a:spcBef>
                <a:spcPts val="0"/>
              </a:spcBef>
              <a:spcAft>
                <a:spcPts val="0"/>
              </a:spcAft>
              <a:defRPr/>
            </a:pPr>
            <a:endParaRPr lang="en-US"/>
          </a:p>
        </p:txBody>
      </p:sp>
      <p:graphicFrame>
        <p:nvGraphicFramePr>
          <p:cNvPr id="12" name="Tableau 11"/>
          <p:cNvGraphicFramePr>
            <a:graphicFrameLocks noGrp="1"/>
          </p:cNvGraphicFramePr>
          <p:nvPr/>
        </p:nvGraphicFramePr>
        <p:xfrm>
          <a:off x="13428663" y="13663613"/>
          <a:ext cx="19084925" cy="8382000"/>
        </p:xfrm>
        <a:graphic>
          <a:graphicData uri="http://schemas.openxmlformats.org/drawingml/2006/table">
            <a:tbl>
              <a:tblPr firstRow="1" firstCol="1" bandRow="1">
                <a:tableStyleId>{2D5ABB26-0587-4C30-8999-92F81FD0307C}</a:tableStyleId>
              </a:tblPr>
              <a:tblGrid>
                <a:gridCol w="3916998"/>
                <a:gridCol w="936625"/>
                <a:gridCol w="969962"/>
                <a:gridCol w="890588"/>
                <a:gridCol w="1647825"/>
                <a:gridCol w="1987550"/>
                <a:gridCol w="1647825"/>
                <a:gridCol w="964067"/>
                <a:gridCol w="1296144"/>
                <a:gridCol w="1224136"/>
                <a:gridCol w="1008112"/>
                <a:gridCol w="904433"/>
                <a:gridCol w="802398"/>
                <a:gridCol w="887095"/>
              </a:tblGrid>
              <a:tr h="392554">
                <a:tc rowSpan="3">
                  <a:txBody>
                    <a:bodyPr/>
                    <a:lstStyle/>
                    <a:p>
                      <a:pPr>
                        <a:lnSpc>
                          <a:spcPts val="3300"/>
                        </a:lnSpc>
                        <a:spcAft>
                          <a:spcPts val="0"/>
                        </a:spcAft>
                      </a:pPr>
                      <a:r>
                        <a:rPr lang="en-US" sz="2400" b="1" dirty="0">
                          <a:effectLst/>
                        </a:rPr>
                        <a:t>Trait</a:t>
                      </a:r>
                      <a:endParaRPr lang="fr-FR" sz="2400" b="1"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nSpc>
                          <a:spcPts val="3300"/>
                        </a:lnSpc>
                        <a:spcAft>
                          <a:spcPts val="0"/>
                        </a:spcAft>
                      </a:pPr>
                      <a:r>
                        <a:rPr lang="fr-FR" sz="2400" b="1" dirty="0" smtClean="0">
                          <a:effectLst/>
                        </a:rPr>
                        <a:t>Calibration</a:t>
                      </a:r>
                      <a:r>
                        <a:rPr lang="fr-FR" sz="2400" b="1" baseline="0" dirty="0" smtClean="0">
                          <a:effectLst/>
                        </a:rPr>
                        <a:t> set (n=100)</a:t>
                      </a:r>
                      <a:endParaRPr lang="fr-FR" sz="2400" b="1"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pPr algn="ctr">
                        <a:lnSpc>
                          <a:spcPct val="115000"/>
                        </a:lnSpc>
                        <a:spcAft>
                          <a:spcPts val="0"/>
                        </a:spcAft>
                      </a:pPr>
                      <a:endParaRPr lang="fr-FR" sz="2400" dirty="0">
                        <a:effectLst/>
                        <a:latin typeface="Myriad Pro"/>
                        <a:ea typeface="Times New Roman"/>
                        <a:cs typeface="Times New Roman"/>
                      </a:endParaRPr>
                    </a:p>
                  </a:txBody>
                  <a:tcPr marL="44450" marR="44450" marT="0" marB="0" anchor="ctr">
                    <a:lnT w="12700" cap="flat" cmpd="sng" algn="ctr">
                      <a:solidFill>
                        <a:schemeClr val="accent3"/>
                      </a:solidFill>
                      <a:prstDash val="solid"/>
                      <a:round/>
                      <a:headEnd type="none" w="med" len="med"/>
                      <a:tailEnd type="none" w="med" len="med"/>
                    </a:lnT>
                  </a:tcPr>
                </a:tc>
                <a:tc hMerge="1">
                  <a:txBody>
                    <a:bodyPr/>
                    <a:lstStyle/>
                    <a:p>
                      <a:pPr algn="ctr">
                        <a:lnSpc>
                          <a:spcPct val="115000"/>
                        </a:lnSpc>
                        <a:spcAft>
                          <a:spcPts val="0"/>
                        </a:spcAft>
                      </a:pPr>
                      <a:endParaRPr lang="fr-FR" sz="2400" dirty="0">
                        <a:effectLst/>
                        <a:latin typeface="Myriad Pro"/>
                        <a:ea typeface="Times New Roman"/>
                        <a:cs typeface="Times New Roman"/>
                      </a:endParaRPr>
                    </a:p>
                  </a:txBody>
                  <a:tcPr marL="44450" marR="44450" marT="0" marB="0" anchor="ctr">
                    <a:lnR>
                      <a:noFill/>
                    </a:lnR>
                    <a:lnT w="12700" cap="flat" cmpd="sng" algn="ctr">
                      <a:solidFill>
                        <a:schemeClr val="accent3"/>
                      </a:solidFill>
                      <a:prstDash val="solid"/>
                      <a:round/>
                      <a:headEnd type="none" w="med" len="med"/>
                      <a:tailEnd type="none" w="med" len="med"/>
                    </a:lnT>
                  </a:tcPr>
                </a:tc>
                <a:tc hMerge="1">
                  <a:txBody>
                    <a:bodyPr/>
                    <a:lstStyle/>
                    <a:p>
                      <a:pPr algn="ctr">
                        <a:lnSpc>
                          <a:spcPct val="115000"/>
                        </a:lnSpc>
                        <a:spcAft>
                          <a:spcPts val="0"/>
                        </a:spcAft>
                      </a:pPr>
                      <a:endParaRPr lang="fr-FR" sz="2400" dirty="0">
                        <a:effectLst/>
                        <a:latin typeface="Myriad Pro"/>
                        <a:ea typeface="Times New Roman"/>
                        <a:cs typeface="Times New Roman"/>
                      </a:endParaRPr>
                    </a:p>
                  </a:txBody>
                  <a:tcPr marL="44450" marR="44450" marT="0" marB="0" anchor="ctr">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lnSpc>
                          <a:spcPct val="115000"/>
                        </a:lnSpc>
                        <a:spcAft>
                          <a:spcPts val="0"/>
                        </a:spcAft>
                      </a:pPr>
                      <a:endParaRPr lang="fr-FR" sz="2400" dirty="0">
                        <a:effectLst/>
                        <a:latin typeface="Myriad Pro"/>
                        <a:ea typeface="Times New Roman"/>
                        <a:cs typeface="Times New Roman"/>
                      </a:endParaRPr>
                    </a:p>
                  </a:txBody>
                  <a:tcPr marL="44450" marR="44450" marT="0" marB="0" anchor="ctr">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3300"/>
                        </a:lnSpc>
                        <a:spcAft>
                          <a:spcPts val="0"/>
                        </a:spcAft>
                      </a:pPr>
                      <a:endParaRPr lang="fr-FR" sz="2400" b="1"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3300"/>
                        </a:lnSpc>
                        <a:spcAft>
                          <a:spcPts val="0"/>
                        </a:spcAft>
                      </a:pPr>
                      <a:endParaRPr lang="fr-FR" sz="2400" b="1"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3300"/>
                        </a:lnSpc>
                        <a:spcAft>
                          <a:spcPts val="0"/>
                        </a:spcAft>
                      </a:pPr>
                      <a:endParaRPr lang="fr-FR" sz="2400" b="1"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3300"/>
                        </a:lnSpc>
                        <a:spcAft>
                          <a:spcPts val="0"/>
                        </a:spcAft>
                      </a:pPr>
                      <a:endParaRPr lang="fr-FR" sz="2400" b="1"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gridSpan="4">
                  <a:txBody>
                    <a:bodyPr/>
                    <a:lstStyle/>
                    <a:p>
                      <a:pPr algn="ctr">
                        <a:lnSpc>
                          <a:spcPts val="3300"/>
                        </a:lnSpc>
                        <a:spcAft>
                          <a:spcPts val="0"/>
                        </a:spcAft>
                      </a:pPr>
                      <a:r>
                        <a:rPr lang="fr-FR" sz="2400" b="1" dirty="0" smtClean="0">
                          <a:effectLst/>
                        </a:rPr>
                        <a:t>NIR </a:t>
                      </a:r>
                      <a:r>
                        <a:rPr lang="fr-FR" sz="2400" b="1" dirty="0" err="1" smtClean="0">
                          <a:effectLst/>
                        </a:rPr>
                        <a:t>Predictions</a:t>
                      </a:r>
                      <a:r>
                        <a:rPr lang="fr-FR" sz="2400" b="1" dirty="0" smtClean="0">
                          <a:effectLst/>
                        </a:rPr>
                        <a:t> (n=479)</a:t>
                      </a:r>
                      <a:endParaRPr lang="fr-FR" sz="2400" b="1"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pPr algn="ctr">
                        <a:lnSpc>
                          <a:spcPct val="115000"/>
                        </a:lnSpc>
                        <a:spcAft>
                          <a:spcPts val="0"/>
                        </a:spcAft>
                      </a:pPr>
                      <a:endParaRPr lang="fr-FR" sz="2400" dirty="0">
                        <a:effectLst/>
                        <a:latin typeface="Myriad Pro"/>
                        <a:ea typeface="Times New Roman"/>
                        <a:cs typeface="Times New Roman"/>
                      </a:endParaRPr>
                    </a:p>
                  </a:txBody>
                  <a:tcPr marL="44450" marR="44450" marT="0" marB="0" anchor="ctr">
                    <a:lnT w="12700" cap="flat" cmpd="sng" algn="ctr">
                      <a:solidFill>
                        <a:schemeClr val="accent3"/>
                      </a:solidFill>
                      <a:prstDash val="solid"/>
                      <a:round/>
                      <a:headEnd type="none" w="med" len="med"/>
                      <a:tailEnd type="none" w="med" len="med"/>
                    </a:lnT>
                  </a:tcPr>
                </a:tc>
                <a:tc hMerge="1">
                  <a:txBody>
                    <a:bodyPr/>
                    <a:lstStyle/>
                    <a:p>
                      <a:pPr algn="ctr">
                        <a:lnSpc>
                          <a:spcPct val="115000"/>
                        </a:lnSpc>
                        <a:spcAft>
                          <a:spcPts val="0"/>
                        </a:spcAft>
                      </a:pPr>
                      <a:endParaRPr lang="fr-FR" sz="2400" dirty="0">
                        <a:effectLst/>
                        <a:latin typeface="Myriad Pro"/>
                        <a:ea typeface="Times New Roman"/>
                        <a:cs typeface="Times New Roman"/>
                      </a:endParaRPr>
                    </a:p>
                  </a:txBody>
                  <a:tcPr marL="44450" marR="44450" marT="0" marB="0" anchor="ctr">
                    <a:lnT w="12700" cap="flat" cmpd="sng" algn="ctr">
                      <a:solidFill>
                        <a:schemeClr val="accent3"/>
                      </a:solidFill>
                      <a:prstDash val="solid"/>
                      <a:round/>
                      <a:headEnd type="none" w="med" len="med"/>
                      <a:tailEnd type="none" w="med" len="med"/>
                    </a:lnT>
                  </a:tcPr>
                </a:tc>
                <a:tc hMerge="1">
                  <a:txBody>
                    <a:bodyPr/>
                    <a:lstStyle/>
                    <a:p>
                      <a:pPr algn="ctr">
                        <a:lnSpc>
                          <a:spcPct val="115000"/>
                        </a:lnSpc>
                        <a:spcAft>
                          <a:spcPts val="0"/>
                        </a:spcAft>
                      </a:pPr>
                      <a:endParaRPr lang="fr-FR" sz="2400" dirty="0">
                        <a:effectLst/>
                        <a:latin typeface="Myriad Pro"/>
                        <a:ea typeface="Times New Roman"/>
                        <a:cs typeface="Times New Roman"/>
                      </a:endParaRPr>
                    </a:p>
                  </a:txBody>
                  <a:tcPr marL="44450" marR="44450" marT="0" marB="0" anchor="ctr">
                    <a:lnT w="12700" cap="flat" cmpd="sng" algn="ctr">
                      <a:solidFill>
                        <a:schemeClr val="accent3"/>
                      </a:solidFill>
                      <a:prstDash val="solid"/>
                      <a:round/>
                      <a:headEnd type="none" w="med" len="med"/>
                      <a:tailEnd type="none" w="med" len="med"/>
                    </a:lnT>
                  </a:tcPr>
                </a:tc>
              </a:tr>
              <a:tr h="354852">
                <a:tc vMerge="1">
                  <a:txBody>
                    <a:bodyPr/>
                    <a:lstStyle/>
                    <a:p>
                      <a:endParaRPr lang="fr-FR"/>
                    </a:p>
                  </a:txBody>
                  <a:tcPr/>
                </a:tc>
                <a:tc rowSpan="2">
                  <a:txBody>
                    <a:bodyPr/>
                    <a:lstStyle/>
                    <a:p>
                      <a:pPr algn="r">
                        <a:lnSpc>
                          <a:spcPts val="3300"/>
                        </a:lnSpc>
                        <a:spcAft>
                          <a:spcPts val="0"/>
                        </a:spcAft>
                      </a:pPr>
                      <a:r>
                        <a:rPr lang="en-US" sz="2400" b="1" dirty="0" smtClean="0">
                          <a:effectLst/>
                        </a:rPr>
                        <a:t>mean</a:t>
                      </a:r>
                      <a:endParaRPr lang="fr-FR" sz="2400" b="1"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ctr">
                        <a:lnSpc>
                          <a:spcPts val="3300"/>
                        </a:lnSpc>
                        <a:spcAft>
                          <a:spcPts val="0"/>
                        </a:spcAft>
                      </a:pPr>
                      <a:r>
                        <a:rPr lang="en-US" sz="2400" b="1" dirty="0" smtClean="0">
                          <a:effectLst/>
                        </a:rPr>
                        <a:t>(</a:t>
                      </a:r>
                      <a:r>
                        <a:rPr lang="en-US" sz="2400" b="1" dirty="0" err="1" smtClean="0">
                          <a:effectLst/>
                        </a:rPr>
                        <a:t>sd</a:t>
                      </a:r>
                      <a:r>
                        <a:rPr lang="en-US" sz="2400" b="1" dirty="0" smtClean="0">
                          <a:effectLst/>
                        </a:rPr>
                        <a:t>)</a:t>
                      </a:r>
                      <a:endParaRPr lang="fr-FR" sz="2400" b="1"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rowSpan="2">
                  <a:txBody>
                    <a:bodyPr/>
                    <a:lstStyle/>
                    <a:p>
                      <a:pPr algn="ctr">
                        <a:lnSpc>
                          <a:spcPts val="3300"/>
                        </a:lnSpc>
                        <a:spcAft>
                          <a:spcPts val="0"/>
                        </a:spcAft>
                      </a:pPr>
                      <a:r>
                        <a:rPr lang="en-US" sz="2400" b="1" dirty="0">
                          <a:effectLst/>
                        </a:rPr>
                        <a:t>R²</a:t>
                      </a:r>
                      <a:r>
                        <a:rPr lang="en-US" sz="2400" b="1" baseline="-25000" dirty="0">
                          <a:effectLst/>
                        </a:rPr>
                        <a:t>train</a:t>
                      </a:r>
                      <a:endParaRPr lang="fr-FR" sz="2400" b="1"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en-US" sz="2400" b="1" dirty="0">
                          <a:effectLst/>
                        </a:rPr>
                        <a:t>R² </a:t>
                      </a:r>
                      <a:r>
                        <a:rPr lang="en-US" sz="2400" b="1" baseline="-25000" dirty="0">
                          <a:effectLst/>
                        </a:rPr>
                        <a:t>cv</a:t>
                      </a:r>
                      <a:endParaRPr lang="fr-FR" sz="2400" b="1"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en-US" sz="2400" b="1" dirty="0" err="1">
                          <a:effectLst/>
                        </a:rPr>
                        <a:t>RMSE</a:t>
                      </a:r>
                      <a:r>
                        <a:rPr lang="en-US" sz="2400" b="1" baseline="-25000" dirty="0" err="1">
                          <a:effectLst/>
                        </a:rPr>
                        <a:t>cv</a:t>
                      </a:r>
                      <a:endParaRPr lang="fr-FR" sz="2400" b="1"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en-US" sz="2400" b="1" dirty="0" err="1">
                          <a:effectLst/>
                        </a:rPr>
                        <a:t>RPD</a:t>
                      </a:r>
                      <a:r>
                        <a:rPr lang="en-US" sz="2400" b="1" baseline="-25000" dirty="0" err="1">
                          <a:effectLst/>
                        </a:rPr>
                        <a:t>cv</a:t>
                      </a:r>
                      <a:endParaRPr lang="fr-FR" sz="2400" b="1" dirty="0">
                        <a:effectLst/>
                        <a:latin typeface="Myriad Pro"/>
                        <a:ea typeface="Times New Roman"/>
                        <a:cs typeface="Times New Roman"/>
                      </a:endParaRPr>
                    </a:p>
                  </a:txBody>
                  <a:tcPr marL="44450" marR="44450" marT="0" marB="0" anchor="ctr"/>
                </a:tc>
                <a:tc rowSpan="2">
                  <a:txBody>
                    <a:bodyPr/>
                    <a:lstStyle/>
                    <a:p>
                      <a:pPr algn="ctr">
                        <a:lnSpc>
                          <a:spcPts val="3300"/>
                        </a:lnSpc>
                        <a:spcAft>
                          <a:spcPts val="0"/>
                        </a:spcAft>
                      </a:pPr>
                      <a:r>
                        <a:rPr lang="en-US" sz="2400" b="1" dirty="0" smtClean="0">
                          <a:effectLst/>
                        </a:rPr>
                        <a:t>Nb. </a:t>
                      </a:r>
                      <a:r>
                        <a:rPr lang="en-US" sz="2400" b="1" dirty="0">
                          <a:effectLst/>
                        </a:rPr>
                        <a:t>Comp</a:t>
                      </a:r>
                      <a:endParaRPr lang="fr-FR" sz="2400" b="1"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rowSpan="2">
                  <a:txBody>
                    <a:bodyPr/>
                    <a:lstStyle/>
                    <a:p>
                      <a:pPr algn="ctr">
                        <a:lnSpc>
                          <a:spcPts val="3300"/>
                        </a:lnSpc>
                        <a:spcAft>
                          <a:spcPts val="0"/>
                        </a:spcAft>
                      </a:pPr>
                      <a:r>
                        <a:rPr lang="en-US" sz="2400" b="1" dirty="0" smtClean="0">
                          <a:effectLst/>
                        </a:rPr>
                        <a:t>Nb. </a:t>
                      </a:r>
                      <a:r>
                        <a:rPr lang="en-US" sz="2400" b="1" dirty="0">
                          <a:effectLst/>
                        </a:rPr>
                        <a:t>Outliers</a:t>
                      </a:r>
                      <a:endParaRPr lang="fr-FR" sz="2400" b="1"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rowSpan="2">
                  <a:txBody>
                    <a:bodyPr/>
                    <a:lstStyle/>
                    <a:p>
                      <a:pPr algn="ctr">
                        <a:lnSpc>
                          <a:spcPts val="3300"/>
                        </a:lnSpc>
                        <a:spcAft>
                          <a:spcPts val="0"/>
                        </a:spcAft>
                      </a:pPr>
                      <a:r>
                        <a:rPr lang="en-US" sz="2400" b="1" dirty="0" smtClean="0">
                          <a:effectLst/>
                        </a:rPr>
                        <a:t>Nb. </a:t>
                      </a:r>
                      <a:r>
                        <a:rPr lang="en-US" sz="2400" b="1" dirty="0">
                          <a:effectLst/>
                        </a:rPr>
                        <a:t>Lambda</a:t>
                      </a:r>
                      <a:endParaRPr lang="fr-FR" sz="2400" b="1"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algn="ctr">
                        <a:lnSpc>
                          <a:spcPts val="3300"/>
                        </a:lnSpc>
                        <a:spcAft>
                          <a:spcPts val="0"/>
                        </a:spcAft>
                      </a:pPr>
                      <a:r>
                        <a:rPr lang="fr-FR" sz="2400" b="1" dirty="0" err="1" smtClean="0">
                          <a:effectLst/>
                        </a:rPr>
                        <a:t>mean</a:t>
                      </a:r>
                      <a:endParaRPr lang="fr-FR" sz="2400" b="1"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ctr">
                        <a:lnSpc>
                          <a:spcPts val="3300"/>
                        </a:lnSpc>
                        <a:spcAft>
                          <a:spcPts val="0"/>
                        </a:spcAft>
                      </a:pPr>
                      <a:r>
                        <a:rPr lang="fr-FR" sz="2400" b="1" dirty="0" smtClean="0">
                          <a:effectLst/>
                        </a:rPr>
                        <a:t>(</a:t>
                      </a:r>
                      <a:r>
                        <a:rPr lang="fr-FR" sz="2400" b="1" dirty="0" err="1" smtClean="0">
                          <a:effectLst/>
                        </a:rPr>
                        <a:t>sd</a:t>
                      </a:r>
                      <a:r>
                        <a:rPr lang="fr-FR" sz="2400" b="1" dirty="0" smtClean="0">
                          <a:effectLst/>
                        </a:rPr>
                        <a:t>)</a:t>
                      </a:r>
                      <a:endParaRPr lang="fr-FR" sz="2400" b="1"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rowSpan="2">
                  <a:txBody>
                    <a:bodyPr/>
                    <a:lstStyle/>
                    <a:p>
                      <a:pPr algn="ctr">
                        <a:lnSpc>
                          <a:spcPts val="3300"/>
                        </a:lnSpc>
                        <a:spcAft>
                          <a:spcPts val="0"/>
                        </a:spcAft>
                      </a:pPr>
                      <a:r>
                        <a:rPr lang="fr-FR" sz="2400" b="1" dirty="0" smtClean="0">
                          <a:effectLst/>
                        </a:rPr>
                        <a:t>H²</a:t>
                      </a:r>
                      <a:endParaRPr lang="fr-FR" sz="2400" b="1"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rowSpan="2">
                  <a:txBody>
                    <a:bodyPr/>
                    <a:lstStyle/>
                    <a:p>
                      <a:pPr algn="ctr">
                        <a:lnSpc>
                          <a:spcPts val="3300"/>
                        </a:lnSpc>
                        <a:spcAft>
                          <a:spcPts val="0"/>
                        </a:spcAft>
                      </a:pPr>
                      <a:r>
                        <a:rPr lang="fr-FR" sz="2400" b="1" dirty="0" smtClean="0">
                          <a:effectLst/>
                        </a:rPr>
                        <a:t>(se)</a:t>
                      </a:r>
                      <a:endParaRPr lang="fr-FR" sz="2400" b="1"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r>
              <a:tr h="387878">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algn="ctr" defTabSz="4388023" rtl="0" eaLnBrk="1" latinLnBrk="0" hangingPunct="1">
                        <a:lnSpc>
                          <a:spcPts val="3300"/>
                        </a:lnSpc>
                        <a:spcAft>
                          <a:spcPts val="0"/>
                        </a:spcAft>
                      </a:pPr>
                      <a:r>
                        <a:rPr lang="en-US" sz="2400" b="1" kern="1200" dirty="0">
                          <a:effectLst/>
                        </a:rPr>
                        <a:t>mean (</a:t>
                      </a:r>
                      <a:r>
                        <a:rPr lang="en-US" sz="2400" b="1" kern="1200" dirty="0" err="1">
                          <a:effectLst/>
                        </a:rPr>
                        <a:t>sd</a:t>
                      </a:r>
                      <a:r>
                        <a:rPr lang="en-US" sz="2400" b="1" kern="1200" dirty="0">
                          <a:effectLst/>
                        </a:rPr>
                        <a:t>)</a:t>
                      </a:r>
                      <a:endParaRPr lang="fr-FR" sz="2400" b="1" kern="1200" dirty="0">
                        <a:solidFill>
                          <a:schemeClr val="tx1"/>
                        </a:solidFill>
                        <a:effectLst/>
                        <a:latin typeface="Myriad Pro"/>
                        <a:ea typeface="+mn-ea"/>
                        <a:cs typeface="+mn-cs"/>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marL="0" algn="ctr" defTabSz="4388023" rtl="0" eaLnBrk="1" latinLnBrk="0" hangingPunct="1">
                        <a:lnSpc>
                          <a:spcPts val="3300"/>
                        </a:lnSpc>
                        <a:spcAft>
                          <a:spcPts val="0"/>
                        </a:spcAft>
                      </a:pPr>
                      <a:r>
                        <a:rPr lang="en-US" sz="2400" b="1" kern="1200" dirty="0">
                          <a:effectLst/>
                        </a:rPr>
                        <a:t>mean (</a:t>
                      </a:r>
                      <a:r>
                        <a:rPr lang="en-US" sz="2400" b="1" kern="1200" dirty="0" err="1">
                          <a:effectLst/>
                        </a:rPr>
                        <a:t>sd</a:t>
                      </a:r>
                      <a:r>
                        <a:rPr lang="en-US" sz="2400" b="1" kern="1200" dirty="0">
                          <a:effectLst/>
                        </a:rPr>
                        <a:t>)</a:t>
                      </a:r>
                      <a:endParaRPr lang="fr-FR" sz="2400" b="1" kern="1200" dirty="0">
                        <a:solidFill>
                          <a:schemeClr val="tx1"/>
                        </a:solidFill>
                        <a:effectLst/>
                        <a:latin typeface="Myriad Pro"/>
                        <a:ea typeface="+mn-ea"/>
                        <a:cs typeface="+mn-cs"/>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marL="0" algn="ctr" defTabSz="4388023" rtl="0" eaLnBrk="1" latinLnBrk="0" hangingPunct="1">
                        <a:lnSpc>
                          <a:spcPts val="3300"/>
                        </a:lnSpc>
                        <a:spcAft>
                          <a:spcPts val="0"/>
                        </a:spcAft>
                      </a:pPr>
                      <a:r>
                        <a:rPr lang="en-US" sz="2400" b="1" kern="1200" dirty="0">
                          <a:effectLst/>
                        </a:rPr>
                        <a:t>mean (</a:t>
                      </a:r>
                      <a:r>
                        <a:rPr lang="en-US" sz="2400" b="1" kern="1200" dirty="0" err="1">
                          <a:effectLst/>
                        </a:rPr>
                        <a:t>sd</a:t>
                      </a:r>
                      <a:r>
                        <a:rPr lang="en-US" sz="2400" b="1" kern="1200" dirty="0">
                          <a:effectLst/>
                        </a:rPr>
                        <a:t>)</a:t>
                      </a:r>
                      <a:endParaRPr lang="fr-FR" sz="2400" b="1" kern="1200" dirty="0">
                        <a:solidFill>
                          <a:schemeClr val="tx1"/>
                        </a:solidFill>
                        <a:effectLst/>
                        <a:latin typeface="Myriad Pro"/>
                        <a:ea typeface="+mn-ea"/>
                        <a:cs typeface="+mn-cs"/>
                      </a:endParaRPr>
                    </a:p>
                  </a:txBody>
                  <a:tcPr marL="44450" marR="44450" marT="0" marB="0" anchor="ctr">
                    <a:lnB w="12700" cap="flat" cmpd="sng" algn="ctr">
                      <a:solidFill>
                        <a:schemeClr val="tx1"/>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387878">
                <a:tc>
                  <a:txBody>
                    <a:bodyPr/>
                    <a:lstStyle/>
                    <a:p>
                      <a:pPr>
                        <a:lnSpc>
                          <a:spcPts val="3300"/>
                        </a:lnSpc>
                        <a:spcAft>
                          <a:spcPts val="0"/>
                        </a:spcAft>
                      </a:pPr>
                      <a:r>
                        <a:rPr lang="en-US" sz="2400" b="1" dirty="0">
                          <a:effectLst/>
                        </a:rPr>
                        <a:t>Chemical properties</a:t>
                      </a:r>
                      <a:endParaRPr lang="fr-FR" sz="2400" b="1"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pPr>
                      <a:endParaRPr lang="fr-FR" sz="2400" dirty="0">
                        <a:latin typeface="Myriad Pro"/>
                      </a:endParaRP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3300"/>
                        </a:lnSpc>
                        <a:spcAft>
                          <a:spcPts val="0"/>
                        </a:spcAft>
                      </a:pP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r>
              <a:tr h="354852">
                <a:tc>
                  <a:txBody>
                    <a:bodyPr/>
                    <a:lstStyle/>
                    <a:p>
                      <a:pPr indent="235585">
                        <a:lnSpc>
                          <a:spcPts val="3300"/>
                        </a:lnSpc>
                        <a:spcAft>
                          <a:spcPts val="0"/>
                        </a:spcAft>
                      </a:pPr>
                      <a:r>
                        <a:rPr lang="fr-FR" sz="2400" dirty="0" smtClean="0">
                          <a:effectLst/>
                        </a:rPr>
                        <a:t>Extractives content</a:t>
                      </a:r>
                      <a:r>
                        <a:rPr lang="fr-FR" sz="2400" baseline="0" dirty="0" smtClean="0">
                          <a:effectLst/>
                        </a:rPr>
                        <a:t> (%)</a:t>
                      </a:r>
                      <a:endParaRPr lang="fr-FR" sz="2400" b="0"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tcPr>
                </a:tc>
                <a:tc>
                  <a:txBody>
                    <a:bodyPr/>
                    <a:lstStyle/>
                    <a:p>
                      <a:pPr algn="ctr">
                        <a:lnSpc>
                          <a:spcPts val="3300"/>
                        </a:lnSpc>
                        <a:spcAft>
                          <a:spcPts val="0"/>
                        </a:spcAft>
                      </a:pPr>
                      <a:r>
                        <a:rPr lang="fr-FR" sz="2400" dirty="0">
                          <a:effectLst/>
                        </a:rPr>
                        <a:t>8.88</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smtClean="0">
                          <a:effectLst/>
                        </a:rPr>
                        <a:t>(2.74)</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0.87</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0.83 (0.01)</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1.12 (0.03)</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2.46 (0.07)</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5</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3</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131</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tcPr>
                </a:tc>
                <a:tc>
                  <a:txBody>
                    <a:bodyPr/>
                    <a:lstStyle/>
                    <a:p>
                      <a:pPr algn="ctr">
                        <a:lnSpc>
                          <a:spcPts val="3300"/>
                        </a:lnSpc>
                        <a:spcAft>
                          <a:spcPts val="0"/>
                        </a:spcAft>
                      </a:pPr>
                      <a:r>
                        <a:rPr lang="fr-FR" sz="2400" dirty="0">
                          <a:effectLst/>
                        </a:rPr>
                        <a:t>9.18</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smtClean="0">
                          <a:effectLst/>
                        </a:rPr>
                        <a:t>(2.33)</a:t>
                      </a:r>
                      <a:endParaRPr lang="fr-FR" sz="2400" dirty="0">
                        <a:effectLst/>
                        <a:latin typeface="Myriad Pro"/>
                        <a:ea typeface="Times New Roman"/>
                        <a:cs typeface="Times New Roman"/>
                      </a:endParaRPr>
                    </a:p>
                  </a:txBody>
                  <a:tcPr marL="6350" marR="6350" marT="0" marB="0"/>
                </a:tc>
                <a:tc>
                  <a:txBody>
                    <a:bodyPr/>
                    <a:lstStyle/>
                    <a:p>
                      <a:pPr algn="r">
                        <a:lnSpc>
                          <a:spcPts val="3300"/>
                        </a:lnSpc>
                        <a:spcAft>
                          <a:spcPts val="0"/>
                        </a:spcAft>
                      </a:pPr>
                      <a:r>
                        <a:rPr lang="fr-FR" sz="2400">
                          <a:effectLst/>
                        </a:rPr>
                        <a:t>0.56</a:t>
                      </a:r>
                      <a:endParaRPr lang="fr-FR" sz="2400">
                        <a:effectLst/>
                        <a:latin typeface="Myriad Pro"/>
                        <a:ea typeface="Times New Roman"/>
                        <a:cs typeface="Times New Roman"/>
                      </a:endParaRPr>
                    </a:p>
                  </a:txBody>
                  <a:tcPr marL="6350" marR="6350" marT="0" marB="0" anchor="ctr"/>
                </a:tc>
                <a:tc>
                  <a:txBody>
                    <a:bodyPr/>
                    <a:lstStyle/>
                    <a:p>
                      <a:pPr algn="ctr">
                        <a:lnSpc>
                          <a:spcPts val="3300"/>
                        </a:lnSpc>
                        <a:spcAft>
                          <a:spcPts val="0"/>
                        </a:spcAft>
                      </a:pPr>
                      <a:r>
                        <a:rPr lang="fr-FR" sz="2400" dirty="0">
                          <a:effectLst/>
                        </a:rPr>
                        <a:t>(0.05)</a:t>
                      </a:r>
                      <a:endParaRPr lang="fr-FR" sz="2400" dirty="0">
                        <a:effectLst/>
                        <a:latin typeface="Myriad Pro"/>
                        <a:ea typeface="Times New Roman"/>
                        <a:cs typeface="Times New Roman"/>
                      </a:endParaRPr>
                    </a:p>
                  </a:txBody>
                  <a:tcPr marL="6350" marR="6350" marT="0" marB="0" anchor="ctr"/>
                </a:tc>
              </a:tr>
              <a:tr h="354852">
                <a:tc>
                  <a:txBody>
                    <a:bodyPr/>
                    <a:lstStyle/>
                    <a:p>
                      <a:pPr indent="235585">
                        <a:lnSpc>
                          <a:spcPts val="3300"/>
                        </a:lnSpc>
                        <a:spcAft>
                          <a:spcPts val="0"/>
                        </a:spcAft>
                      </a:pPr>
                      <a:r>
                        <a:rPr lang="fr-FR" sz="2400" dirty="0" err="1" smtClean="0">
                          <a:effectLst/>
                        </a:rPr>
                        <a:t>Lignin</a:t>
                      </a:r>
                      <a:r>
                        <a:rPr lang="fr-FR" sz="2400" dirty="0" smtClean="0">
                          <a:effectLst/>
                        </a:rPr>
                        <a:t> content</a:t>
                      </a:r>
                      <a:r>
                        <a:rPr lang="fr-FR" sz="2400" baseline="0" dirty="0" smtClean="0">
                          <a:effectLst/>
                        </a:rPr>
                        <a:t> (%)</a:t>
                      </a:r>
                      <a:endParaRPr lang="fr-FR" sz="2400" b="0"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25.11</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(1.60)</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0.86</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0.83 (0.01)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0.63 (0.02)</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2.42 (0.06)</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a:effectLst/>
                        </a:rPr>
                        <a:t>5</a:t>
                      </a:r>
                      <a:endParaRPr lang="fr-FR" sz="240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10</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505</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25.35</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(1.35)</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r">
                        <a:lnSpc>
                          <a:spcPts val="3300"/>
                        </a:lnSpc>
                        <a:spcAft>
                          <a:spcPts val="0"/>
                        </a:spcAft>
                      </a:pPr>
                      <a:r>
                        <a:rPr lang="fr-FR" sz="2400" dirty="0">
                          <a:effectLst/>
                        </a:rPr>
                        <a:t>0.56</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gn="ctr">
                        <a:lnSpc>
                          <a:spcPts val="3300"/>
                        </a:lnSpc>
                        <a:spcAft>
                          <a:spcPts val="0"/>
                        </a:spcAft>
                      </a:pPr>
                      <a:r>
                        <a:rPr lang="fr-FR" sz="2400" dirty="0">
                          <a:effectLst/>
                        </a:rPr>
                        <a:t>(0.05)</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r>
              <a:tr h="354852">
                <a:tc>
                  <a:txBody>
                    <a:bodyPr/>
                    <a:lstStyle/>
                    <a:p>
                      <a:pPr indent="235585">
                        <a:lnSpc>
                          <a:spcPts val="3300"/>
                        </a:lnSpc>
                        <a:spcAft>
                          <a:spcPts val="0"/>
                        </a:spcAft>
                      </a:pPr>
                      <a:r>
                        <a:rPr lang="fr-FR" sz="2400" dirty="0" err="1" smtClean="0">
                          <a:effectLst/>
                        </a:rPr>
                        <a:t>Holocellulose</a:t>
                      </a:r>
                      <a:r>
                        <a:rPr lang="fr-FR" sz="2400" dirty="0" smtClean="0">
                          <a:effectLst/>
                        </a:rPr>
                        <a:t> content</a:t>
                      </a:r>
                      <a:r>
                        <a:rPr lang="fr-FR" sz="2400" baseline="0" dirty="0" smtClean="0">
                          <a:effectLst/>
                        </a:rPr>
                        <a:t> (%)</a:t>
                      </a:r>
                      <a:endParaRPr lang="fr-FR" sz="2400" b="0"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66.00</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smtClean="0">
                          <a:effectLst/>
                        </a:rPr>
                        <a:t>(2.49)</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0.88</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0.84 (0.01)</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0.97 (0.03)</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2.49 (0.08)</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6</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13</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279</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65.90</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smtClean="0">
                          <a:effectLst/>
                        </a:rPr>
                        <a:t>(2.44)</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tcPr>
                </a:tc>
                <a:tc>
                  <a:txBody>
                    <a:bodyPr/>
                    <a:lstStyle/>
                    <a:p>
                      <a:pPr algn="r">
                        <a:lnSpc>
                          <a:spcPts val="3300"/>
                        </a:lnSpc>
                        <a:spcAft>
                          <a:spcPts val="0"/>
                        </a:spcAft>
                      </a:pPr>
                      <a:r>
                        <a:rPr lang="fr-FR" sz="2400" dirty="0">
                          <a:effectLst/>
                        </a:rPr>
                        <a:t>0.67</a:t>
                      </a:r>
                      <a:endParaRPr lang="fr-FR" sz="2400" dirty="0">
                        <a:effectLst/>
                        <a:latin typeface="Myriad Pro"/>
                        <a:ea typeface="Times New Roman"/>
                        <a:cs typeface="Times New Roman"/>
                      </a:endParaRPr>
                    </a:p>
                  </a:txBody>
                  <a:tcPr marL="6350" marR="6350" marT="0" marB="0" anchor="ctr">
                    <a:lnB w="12700" cap="flat" cmpd="sng" algn="ctr">
                      <a:solidFill>
                        <a:schemeClr val="tx1"/>
                      </a:solidFill>
                      <a:prstDash val="solid"/>
                      <a:round/>
                      <a:headEnd type="none" w="med" len="med"/>
                      <a:tailEnd type="none" w="med" len="med"/>
                    </a:lnB>
                  </a:tcPr>
                </a:tc>
                <a:tc>
                  <a:txBody>
                    <a:bodyPr/>
                    <a:lstStyle/>
                    <a:p>
                      <a:pPr algn="ctr">
                        <a:lnSpc>
                          <a:spcPts val="3300"/>
                        </a:lnSpc>
                        <a:spcAft>
                          <a:spcPts val="0"/>
                        </a:spcAft>
                      </a:pPr>
                      <a:r>
                        <a:rPr lang="fr-FR" sz="2400" dirty="0">
                          <a:effectLst/>
                        </a:rPr>
                        <a:t>(0.04)</a:t>
                      </a:r>
                      <a:endParaRPr lang="fr-FR" sz="2400" dirty="0">
                        <a:effectLst/>
                        <a:latin typeface="Myriad Pro"/>
                        <a:ea typeface="Times New Roman"/>
                        <a:cs typeface="Times New Roman"/>
                      </a:endParaRPr>
                    </a:p>
                  </a:txBody>
                  <a:tcPr marL="6350" marR="6350" marT="0" marB="0" anchor="ctr">
                    <a:lnB w="12700" cap="flat" cmpd="sng" algn="ctr">
                      <a:solidFill>
                        <a:schemeClr val="tx1"/>
                      </a:solidFill>
                      <a:prstDash val="solid"/>
                      <a:round/>
                      <a:headEnd type="none" w="med" len="med"/>
                      <a:tailEnd type="none" w="med" len="med"/>
                    </a:lnB>
                  </a:tcPr>
                </a:tc>
              </a:tr>
              <a:tr h="354852">
                <a:tc>
                  <a:txBody>
                    <a:bodyPr/>
                    <a:lstStyle/>
                    <a:p>
                      <a:pPr>
                        <a:lnSpc>
                          <a:spcPts val="3300"/>
                        </a:lnSpc>
                        <a:spcAft>
                          <a:spcPts val="0"/>
                        </a:spcAft>
                      </a:pPr>
                      <a:r>
                        <a:rPr lang="en-US" sz="2400" b="1" dirty="0">
                          <a:effectLst/>
                        </a:rPr>
                        <a:t>Saccharification Potential</a:t>
                      </a:r>
                      <a:endParaRPr lang="fr-FR" sz="2400" b="1"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pPr>
                      <a:endParaRPr lang="fr-FR" sz="2400" dirty="0">
                        <a:latin typeface="Myriad Pro"/>
                      </a:endParaRP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solidFill>
                      <a:schemeClr val="bg1">
                        <a:lumMod val="85000"/>
                      </a:schemeClr>
                    </a:solidFill>
                  </a:tcPr>
                </a:tc>
              </a:tr>
              <a:tr h="354852">
                <a:tc>
                  <a:txBody>
                    <a:bodyPr/>
                    <a:lstStyle/>
                    <a:p>
                      <a:pPr indent="90170" algn="just">
                        <a:lnSpc>
                          <a:spcPts val="3300"/>
                        </a:lnSpc>
                        <a:spcAft>
                          <a:spcPts val="0"/>
                        </a:spcAft>
                      </a:pPr>
                      <a:r>
                        <a:rPr lang="en-US" sz="2400" i="1" dirty="0">
                          <a:effectLst/>
                        </a:rPr>
                        <a:t>Soluble Sugars</a:t>
                      </a:r>
                      <a:endParaRPr lang="fr-FR" sz="2400" b="0" i="1"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tc>
                <a:tc>
                  <a:txBody>
                    <a:bodyPr/>
                    <a:lstStyle/>
                    <a:p>
                      <a:pPr>
                        <a:lnSpc>
                          <a:spcPts val="3300"/>
                        </a:lnSpc>
                        <a:spcAft>
                          <a:spcPts val="0"/>
                        </a:spcAft>
                      </a:pPr>
                      <a:r>
                        <a:rPr lang="fr-FR" sz="2400">
                          <a:effectLst/>
                        </a:rPr>
                        <a:t> </a:t>
                      </a:r>
                      <a:endParaRPr lang="fr-FR" sz="240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tcPr>
                </a:tc>
                <a:tc>
                  <a:txBody>
                    <a:bodyPr/>
                    <a:lstStyle/>
                    <a:p>
                      <a:pPr indent="90170" algn="ctr">
                        <a:lnSpc>
                          <a:spcPts val="3300"/>
                        </a:lnSpc>
                        <a:spcAft>
                          <a:spcPts val="0"/>
                        </a:spcAft>
                      </a:pPr>
                      <a:r>
                        <a:rPr lang="en-US" sz="2400" dirty="0">
                          <a:effectLst/>
                        </a:rPr>
                        <a:t> </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c>
                  <a:txBody>
                    <a:bodyPr/>
                    <a:lstStyle/>
                    <a:p>
                      <a:pPr algn="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r>
              <a:tr h="354852">
                <a:tc>
                  <a:txBody>
                    <a:bodyPr/>
                    <a:lstStyle/>
                    <a:p>
                      <a:pPr indent="235585" algn="just">
                        <a:lnSpc>
                          <a:spcPts val="3300"/>
                        </a:lnSpc>
                        <a:spcAft>
                          <a:spcPts val="0"/>
                        </a:spcAft>
                      </a:pPr>
                      <a:r>
                        <a:rPr lang="en-US" sz="2400" dirty="0" smtClean="0">
                          <a:effectLst/>
                        </a:rPr>
                        <a:t>Total Sugars (µ</a:t>
                      </a:r>
                      <a:r>
                        <a:rPr lang="en-US" sz="2400" dirty="0" err="1" smtClean="0">
                          <a:effectLst/>
                        </a:rPr>
                        <a:t>mol</a:t>
                      </a:r>
                      <a:r>
                        <a:rPr lang="en-US" sz="2400" dirty="0" smtClean="0">
                          <a:effectLst/>
                        </a:rPr>
                        <a:t> mg</a:t>
                      </a:r>
                      <a:r>
                        <a:rPr lang="en-US" sz="2400" baseline="30000" dirty="0" smtClean="0">
                          <a:effectLst/>
                        </a:rPr>
                        <a:t>-1</a:t>
                      </a:r>
                      <a:r>
                        <a:rPr lang="en-US" sz="2400" dirty="0" smtClean="0">
                          <a:effectLst/>
                        </a:rPr>
                        <a:t>)</a:t>
                      </a:r>
                      <a:endParaRPr lang="fr-FR" sz="2400" b="0"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0.16</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(0.08)</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0.91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0.88 (0.01)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0.03 (0.001)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2.92 (0.09)</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5</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72</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0.16</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(0.06)</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r">
                        <a:lnSpc>
                          <a:spcPts val="3300"/>
                        </a:lnSpc>
                        <a:spcAft>
                          <a:spcPts val="0"/>
                        </a:spcAft>
                      </a:pPr>
                      <a:r>
                        <a:rPr lang="fr-FR" sz="2400" dirty="0">
                          <a:effectLst/>
                        </a:rPr>
                        <a:t>0.58</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gn="ctr">
                        <a:lnSpc>
                          <a:spcPts val="3300"/>
                        </a:lnSpc>
                        <a:spcAft>
                          <a:spcPts val="0"/>
                        </a:spcAft>
                      </a:pPr>
                      <a:r>
                        <a:rPr lang="fr-FR" sz="2400" dirty="0">
                          <a:effectLst/>
                        </a:rPr>
                        <a:t>(0.05)</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r>
              <a:tr h="354852">
                <a:tc>
                  <a:txBody>
                    <a:bodyPr/>
                    <a:lstStyle/>
                    <a:p>
                      <a:pPr marL="0" marR="0" indent="235585" algn="just" defTabSz="4388023" rtl="0" eaLnBrk="1" fontAlgn="auto" latinLnBrk="0" hangingPunct="1">
                        <a:lnSpc>
                          <a:spcPts val="3300"/>
                        </a:lnSpc>
                        <a:spcBef>
                          <a:spcPts val="0"/>
                        </a:spcBef>
                        <a:spcAft>
                          <a:spcPts val="0"/>
                        </a:spcAft>
                        <a:buClrTx/>
                        <a:buSzTx/>
                        <a:buFontTx/>
                        <a:buNone/>
                        <a:tabLst/>
                        <a:defRPr/>
                      </a:pPr>
                      <a:r>
                        <a:rPr lang="en-US" sz="2400" dirty="0" smtClean="0">
                          <a:effectLst/>
                        </a:rPr>
                        <a:t>Glucose (µ</a:t>
                      </a:r>
                      <a:r>
                        <a:rPr lang="en-US" sz="2400" dirty="0" err="1" smtClean="0">
                          <a:effectLst/>
                        </a:rPr>
                        <a:t>mol</a:t>
                      </a:r>
                      <a:r>
                        <a:rPr lang="en-US" sz="2400" dirty="0" smtClean="0">
                          <a:effectLst/>
                        </a:rPr>
                        <a:t> mg</a:t>
                      </a:r>
                      <a:r>
                        <a:rPr lang="en-US" sz="2400" baseline="30000" dirty="0" smtClean="0">
                          <a:effectLst/>
                        </a:rPr>
                        <a:t>-1</a:t>
                      </a:r>
                      <a:r>
                        <a:rPr lang="en-US" sz="2400" dirty="0" smtClean="0">
                          <a:effectLst/>
                        </a:rPr>
                        <a:t>)</a:t>
                      </a:r>
                      <a:endParaRPr lang="fr-FR" sz="2400" b="0" dirty="0" smtClean="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tcPr>
                </a:tc>
                <a:tc>
                  <a:txBody>
                    <a:bodyPr/>
                    <a:lstStyle/>
                    <a:p>
                      <a:pPr algn="ctr">
                        <a:lnSpc>
                          <a:spcPts val="3300"/>
                        </a:lnSpc>
                        <a:spcAft>
                          <a:spcPts val="0"/>
                        </a:spcAft>
                      </a:pPr>
                      <a:r>
                        <a:rPr lang="fr-FR" sz="2400" dirty="0">
                          <a:effectLst/>
                        </a:rPr>
                        <a:t>0.07</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smtClean="0">
                          <a:effectLst/>
                        </a:rPr>
                        <a:t>(0.02)</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0.87</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0.85 (0.01)</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a:effectLst/>
                        </a:rPr>
                        <a:t>0.01 (0.0002)</a:t>
                      </a:r>
                      <a:endParaRPr lang="fr-FR" sz="240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2.60 (0.06)</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4</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a:effectLst/>
                        </a:rPr>
                        <a:t>0</a:t>
                      </a:r>
                      <a:endParaRPr lang="fr-FR" sz="240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46</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tcPr>
                </a:tc>
                <a:tc>
                  <a:txBody>
                    <a:bodyPr/>
                    <a:lstStyle/>
                    <a:p>
                      <a:pPr algn="ctr">
                        <a:lnSpc>
                          <a:spcPts val="3300"/>
                        </a:lnSpc>
                        <a:spcAft>
                          <a:spcPts val="0"/>
                        </a:spcAft>
                      </a:pPr>
                      <a:r>
                        <a:rPr lang="fr-FR" sz="2400">
                          <a:effectLst/>
                        </a:rPr>
                        <a:t>0.08</a:t>
                      </a:r>
                      <a:endParaRPr lang="fr-FR" sz="240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smtClean="0">
                          <a:effectLst/>
                        </a:rPr>
                        <a:t>(0.01)</a:t>
                      </a:r>
                      <a:endParaRPr lang="fr-FR" sz="2400" dirty="0">
                        <a:effectLst/>
                        <a:latin typeface="Myriad Pro"/>
                        <a:ea typeface="Times New Roman"/>
                        <a:cs typeface="Times New Roman"/>
                      </a:endParaRPr>
                    </a:p>
                  </a:txBody>
                  <a:tcPr marL="6350" marR="6350" marT="0" marB="0"/>
                </a:tc>
                <a:tc>
                  <a:txBody>
                    <a:bodyPr/>
                    <a:lstStyle/>
                    <a:p>
                      <a:pPr algn="r">
                        <a:lnSpc>
                          <a:spcPts val="3300"/>
                        </a:lnSpc>
                        <a:spcAft>
                          <a:spcPts val="0"/>
                        </a:spcAft>
                      </a:pPr>
                      <a:r>
                        <a:rPr lang="fr-FR" sz="2400" dirty="0">
                          <a:effectLst/>
                        </a:rPr>
                        <a:t>0.54</a:t>
                      </a:r>
                      <a:endParaRPr lang="fr-FR" sz="2400" dirty="0">
                        <a:effectLst/>
                        <a:latin typeface="Myriad Pro"/>
                        <a:ea typeface="Times New Roman"/>
                        <a:cs typeface="Times New Roman"/>
                      </a:endParaRPr>
                    </a:p>
                  </a:txBody>
                  <a:tcPr marL="6350" marR="6350" marT="0" marB="0" anchor="ctr"/>
                </a:tc>
                <a:tc>
                  <a:txBody>
                    <a:bodyPr/>
                    <a:lstStyle/>
                    <a:p>
                      <a:pPr algn="ctr">
                        <a:lnSpc>
                          <a:spcPts val="3300"/>
                        </a:lnSpc>
                        <a:spcAft>
                          <a:spcPts val="0"/>
                        </a:spcAft>
                      </a:pPr>
                      <a:r>
                        <a:rPr lang="fr-FR" sz="2400" dirty="0">
                          <a:effectLst/>
                        </a:rPr>
                        <a:t>(0.05)</a:t>
                      </a:r>
                      <a:endParaRPr lang="fr-FR" sz="2400" dirty="0">
                        <a:effectLst/>
                        <a:latin typeface="Myriad Pro"/>
                        <a:ea typeface="Times New Roman"/>
                        <a:cs typeface="Times New Roman"/>
                      </a:endParaRPr>
                    </a:p>
                  </a:txBody>
                  <a:tcPr marL="6350" marR="6350" marT="0" marB="0" anchor="ctr"/>
                </a:tc>
              </a:tr>
              <a:tr h="354852">
                <a:tc>
                  <a:txBody>
                    <a:bodyPr/>
                    <a:lstStyle/>
                    <a:p>
                      <a:pPr indent="235585" algn="just">
                        <a:lnSpc>
                          <a:spcPts val="3300"/>
                        </a:lnSpc>
                        <a:spcAft>
                          <a:spcPts val="0"/>
                        </a:spcAft>
                      </a:pPr>
                      <a:r>
                        <a:rPr lang="en-US" sz="2400" dirty="0" smtClean="0">
                          <a:effectLst/>
                        </a:rPr>
                        <a:t>Proportion of Glucose</a:t>
                      </a:r>
                      <a:endParaRPr lang="fr-FR" sz="2400" b="0"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0.54</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(0.14)</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0.89</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0.84 (0.01)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0.06 (0.002)</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2.52 (0.10)</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6</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262</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0.49</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(0.13)</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r">
                        <a:lnSpc>
                          <a:spcPts val="3300"/>
                        </a:lnSpc>
                        <a:spcAft>
                          <a:spcPts val="0"/>
                        </a:spcAft>
                      </a:pPr>
                      <a:r>
                        <a:rPr lang="fr-FR" sz="2400" dirty="0">
                          <a:effectLst/>
                        </a:rPr>
                        <a:t>0.56</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gn="ctr">
                        <a:lnSpc>
                          <a:spcPts val="3300"/>
                        </a:lnSpc>
                        <a:spcAft>
                          <a:spcPts val="0"/>
                        </a:spcAft>
                      </a:pPr>
                      <a:r>
                        <a:rPr lang="fr-FR" sz="2400" dirty="0">
                          <a:effectLst/>
                        </a:rPr>
                        <a:t>(0.05)</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r>
              <a:tr h="354852">
                <a:tc>
                  <a:txBody>
                    <a:bodyPr/>
                    <a:lstStyle/>
                    <a:p>
                      <a:pPr indent="90170" algn="just">
                        <a:lnSpc>
                          <a:spcPts val="3300"/>
                        </a:lnSpc>
                        <a:spcAft>
                          <a:spcPts val="0"/>
                        </a:spcAft>
                      </a:pPr>
                      <a:r>
                        <a:rPr lang="en-US" sz="2400" i="1" dirty="0">
                          <a:effectLst/>
                        </a:rPr>
                        <a:t>Solubilized Sugars</a:t>
                      </a:r>
                      <a:endParaRPr lang="fr-FR" sz="2400" b="0" i="1"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tcP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a:effectLst/>
                        </a:rPr>
                        <a:t> </a:t>
                      </a:r>
                      <a:endParaRPr lang="fr-FR" sz="240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tcPr>
                </a:tc>
                <a:tc>
                  <a:txBody>
                    <a:bodyPr/>
                    <a:lstStyle/>
                    <a:p>
                      <a:pPr indent="90170" algn="ctr">
                        <a:lnSpc>
                          <a:spcPts val="3300"/>
                        </a:lnSpc>
                        <a:spcAft>
                          <a:spcPts val="0"/>
                        </a:spcAft>
                      </a:pPr>
                      <a:r>
                        <a:rPr lang="en-US" sz="2400">
                          <a:effectLst/>
                        </a:rPr>
                        <a:t> </a:t>
                      </a:r>
                      <a:endParaRPr lang="fr-FR" sz="240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c>
                  <a:txBody>
                    <a:bodyPr/>
                    <a:lstStyle/>
                    <a:p>
                      <a:pPr algn="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r>
              <a:tr h="354852">
                <a:tc>
                  <a:txBody>
                    <a:bodyPr/>
                    <a:lstStyle/>
                    <a:p>
                      <a:pPr indent="235585" algn="just">
                        <a:lnSpc>
                          <a:spcPts val="3300"/>
                        </a:lnSpc>
                        <a:spcAft>
                          <a:spcPts val="0"/>
                        </a:spcAft>
                      </a:pPr>
                      <a:r>
                        <a:rPr lang="en-US" sz="2400" dirty="0" smtClean="0">
                          <a:effectLst/>
                        </a:rPr>
                        <a:t>Total Sugars (µ</a:t>
                      </a:r>
                      <a:r>
                        <a:rPr lang="en-US" sz="2400" dirty="0" err="1" smtClean="0">
                          <a:effectLst/>
                        </a:rPr>
                        <a:t>mol</a:t>
                      </a:r>
                      <a:r>
                        <a:rPr lang="en-US" sz="2400" dirty="0" smtClean="0">
                          <a:effectLst/>
                        </a:rPr>
                        <a:t> mg</a:t>
                      </a:r>
                      <a:r>
                        <a:rPr lang="en-US" sz="2400" baseline="30000" dirty="0" smtClean="0">
                          <a:effectLst/>
                        </a:rPr>
                        <a:t>-1</a:t>
                      </a:r>
                      <a:r>
                        <a:rPr lang="en-US" sz="2400" dirty="0" smtClean="0">
                          <a:effectLst/>
                        </a:rPr>
                        <a:t>)</a:t>
                      </a:r>
                      <a:endParaRPr lang="fr-FR" sz="2400" b="0"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0.50</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(0.08)</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0.83</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0.78 (0.01)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0.03 (0.001)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2.17 (0.07)</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5</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20</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251</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0.47</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(0.06)</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r">
                        <a:lnSpc>
                          <a:spcPts val="3300"/>
                        </a:lnSpc>
                        <a:spcAft>
                          <a:spcPts val="0"/>
                        </a:spcAft>
                      </a:pPr>
                      <a:r>
                        <a:rPr lang="fr-FR" sz="2400" dirty="0">
                          <a:effectLst/>
                        </a:rPr>
                        <a:t>0.60</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gn="ctr">
                        <a:lnSpc>
                          <a:spcPts val="3300"/>
                        </a:lnSpc>
                        <a:spcAft>
                          <a:spcPts val="0"/>
                        </a:spcAft>
                      </a:pPr>
                      <a:r>
                        <a:rPr lang="fr-FR" sz="2400" dirty="0">
                          <a:effectLst/>
                        </a:rPr>
                        <a:t>(0.04)</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r>
              <a:tr h="354852">
                <a:tc>
                  <a:txBody>
                    <a:bodyPr/>
                    <a:lstStyle/>
                    <a:p>
                      <a:pPr marL="0" marR="0" indent="235585" algn="just" defTabSz="4388023" rtl="0" eaLnBrk="1" fontAlgn="auto" latinLnBrk="0" hangingPunct="1">
                        <a:lnSpc>
                          <a:spcPts val="3300"/>
                        </a:lnSpc>
                        <a:spcBef>
                          <a:spcPts val="0"/>
                        </a:spcBef>
                        <a:spcAft>
                          <a:spcPts val="0"/>
                        </a:spcAft>
                        <a:buClrTx/>
                        <a:buSzTx/>
                        <a:buFontTx/>
                        <a:buNone/>
                        <a:tabLst/>
                        <a:defRPr/>
                      </a:pPr>
                      <a:r>
                        <a:rPr lang="en-US" sz="2400" dirty="0" smtClean="0">
                          <a:effectLst/>
                        </a:rPr>
                        <a:t>Glucose (µ</a:t>
                      </a:r>
                      <a:r>
                        <a:rPr lang="en-US" sz="2400" dirty="0" err="1" smtClean="0">
                          <a:effectLst/>
                        </a:rPr>
                        <a:t>mol</a:t>
                      </a:r>
                      <a:r>
                        <a:rPr lang="en-US" sz="2400" dirty="0" smtClean="0">
                          <a:effectLst/>
                        </a:rPr>
                        <a:t> mg</a:t>
                      </a:r>
                      <a:r>
                        <a:rPr lang="en-US" sz="2400" baseline="30000" dirty="0" smtClean="0">
                          <a:effectLst/>
                        </a:rPr>
                        <a:t>-1</a:t>
                      </a:r>
                      <a:r>
                        <a:rPr lang="en-US" sz="2400" dirty="0" smtClean="0">
                          <a:effectLst/>
                        </a:rPr>
                        <a:t>)</a:t>
                      </a:r>
                      <a:endParaRPr lang="fr-FR" sz="2400" b="0" dirty="0" smtClean="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tcPr>
                </a:tc>
                <a:tc>
                  <a:txBody>
                    <a:bodyPr/>
                    <a:lstStyle/>
                    <a:p>
                      <a:pPr algn="ctr">
                        <a:lnSpc>
                          <a:spcPts val="3300"/>
                        </a:lnSpc>
                        <a:spcAft>
                          <a:spcPts val="0"/>
                        </a:spcAft>
                      </a:pPr>
                      <a:r>
                        <a:rPr lang="fr-FR" sz="2400" dirty="0">
                          <a:effectLst/>
                        </a:rPr>
                        <a:t>0.27</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smtClean="0">
                          <a:effectLst/>
                        </a:rPr>
                        <a:t>(0.05)</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0.86</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0.80 (0.02)</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0.02 (0.001)</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2.27 (0.09)</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a:effectLst/>
                        </a:rPr>
                        <a:t>6</a:t>
                      </a:r>
                      <a:endParaRPr lang="fr-FR" sz="240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a:effectLst/>
                        </a:rPr>
                        <a:t>9</a:t>
                      </a:r>
                      <a:endParaRPr lang="fr-FR" sz="240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105</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tcPr>
                </a:tc>
                <a:tc>
                  <a:txBody>
                    <a:bodyPr/>
                    <a:lstStyle/>
                    <a:p>
                      <a:pPr algn="ctr">
                        <a:lnSpc>
                          <a:spcPts val="3300"/>
                        </a:lnSpc>
                        <a:spcAft>
                          <a:spcPts val="0"/>
                        </a:spcAft>
                      </a:pPr>
                      <a:r>
                        <a:rPr lang="fr-FR" sz="2400" dirty="0">
                          <a:effectLst/>
                        </a:rPr>
                        <a:t>0.25</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smtClean="0">
                          <a:effectLst/>
                        </a:rPr>
                        <a:t>(0.05)</a:t>
                      </a:r>
                      <a:endParaRPr lang="fr-FR" sz="2400" dirty="0">
                        <a:effectLst/>
                        <a:latin typeface="Myriad Pro"/>
                        <a:ea typeface="Times New Roman"/>
                        <a:cs typeface="Times New Roman"/>
                      </a:endParaRPr>
                    </a:p>
                  </a:txBody>
                  <a:tcPr marL="6350" marR="6350" marT="0" marB="0"/>
                </a:tc>
                <a:tc>
                  <a:txBody>
                    <a:bodyPr/>
                    <a:lstStyle/>
                    <a:p>
                      <a:pPr algn="r">
                        <a:lnSpc>
                          <a:spcPts val="3300"/>
                        </a:lnSpc>
                        <a:spcAft>
                          <a:spcPts val="0"/>
                        </a:spcAft>
                      </a:pPr>
                      <a:r>
                        <a:rPr lang="fr-FR" sz="2400" dirty="0">
                          <a:effectLst/>
                        </a:rPr>
                        <a:t>0.67</a:t>
                      </a:r>
                      <a:endParaRPr lang="fr-FR" sz="2400" dirty="0">
                        <a:effectLst/>
                        <a:latin typeface="Myriad Pro"/>
                        <a:ea typeface="Times New Roman"/>
                        <a:cs typeface="Times New Roman"/>
                      </a:endParaRPr>
                    </a:p>
                  </a:txBody>
                  <a:tcPr marL="6350" marR="6350" marT="0" marB="0" anchor="ctr"/>
                </a:tc>
                <a:tc>
                  <a:txBody>
                    <a:bodyPr/>
                    <a:lstStyle/>
                    <a:p>
                      <a:pPr algn="ctr">
                        <a:lnSpc>
                          <a:spcPts val="3300"/>
                        </a:lnSpc>
                        <a:spcAft>
                          <a:spcPts val="0"/>
                        </a:spcAft>
                      </a:pPr>
                      <a:r>
                        <a:rPr lang="fr-FR" sz="2400" dirty="0">
                          <a:effectLst/>
                        </a:rPr>
                        <a:t>(0.04)</a:t>
                      </a:r>
                      <a:endParaRPr lang="fr-FR" sz="2400" dirty="0">
                        <a:effectLst/>
                        <a:latin typeface="Myriad Pro"/>
                        <a:ea typeface="Times New Roman"/>
                        <a:cs typeface="Times New Roman"/>
                      </a:endParaRPr>
                    </a:p>
                  </a:txBody>
                  <a:tcPr marL="6350" marR="6350" marT="0" marB="0" anchor="ctr"/>
                </a:tc>
              </a:tr>
              <a:tr h="354852">
                <a:tc>
                  <a:txBody>
                    <a:bodyPr/>
                    <a:lstStyle/>
                    <a:p>
                      <a:pPr indent="235585" algn="just">
                        <a:lnSpc>
                          <a:spcPts val="3300"/>
                        </a:lnSpc>
                        <a:spcAft>
                          <a:spcPts val="0"/>
                        </a:spcAft>
                      </a:pPr>
                      <a:r>
                        <a:rPr lang="en-US" sz="2400" dirty="0" smtClean="0">
                          <a:effectLst/>
                        </a:rPr>
                        <a:t>Proportion of Glucose</a:t>
                      </a:r>
                      <a:endParaRPr lang="fr-FR" sz="2400" b="0"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0.55</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(0.09)</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0.89</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0.85 (0.01)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0.03 (0.001)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a:effectLst/>
                        </a:rPr>
                        <a:t>2.63 (0.09)</a:t>
                      </a:r>
                      <a:endParaRPr lang="fr-FR" sz="240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5</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a:effectLst/>
                        </a:rPr>
                        <a:t>1</a:t>
                      </a:r>
                      <a:endParaRPr lang="fr-FR" sz="240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80</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0.53</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(0.08)</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r">
                        <a:lnSpc>
                          <a:spcPts val="3300"/>
                        </a:lnSpc>
                        <a:spcAft>
                          <a:spcPts val="0"/>
                        </a:spcAft>
                      </a:pPr>
                      <a:r>
                        <a:rPr lang="fr-FR" sz="2400" dirty="0">
                          <a:effectLst/>
                        </a:rPr>
                        <a:t>0.56</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gn="ctr">
                        <a:lnSpc>
                          <a:spcPts val="3300"/>
                        </a:lnSpc>
                        <a:spcAft>
                          <a:spcPts val="0"/>
                        </a:spcAft>
                      </a:pPr>
                      <a:r>
                        <a:rPr lang="fr-FR" sz="2400" dirty="0">
                          <a:effectLst/>
                        </a:rPr>
                        <a:t>(0.05)</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r>
              <a:tr h="354852">
                <a:tc>
                  <a:txBody>
                    <a:bodyPr/>
                    <a:lstStyle/>
                    <a:p>
                      <a:pPr indent="90170" algn="just">
                        <a:lnSpc>
                          <a:spcPts val="3300"/>
                        </a:lnSpc>
                        <a:spcAft>
                          <a:spcPts val="0"/>
                        </a:spcAft>
                      </a:pPr>
                      <a:r>
                        <a:rPr lang="en-US" sz="2400" i="1" dirty="0">
                          <a:effectLst/>
                        </a:rPr>
                        <a:t>Hydrolyzed Sugars</a:t>
                      </a:r>
                      <a:endParaRPr lang="fr-FR" sz="2400" b="0" i="1"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tcPr>
                </a:tc>
                <a:tc>
                  <a:txBody>
                    <a:bodyPr/>
                    <a:lstStyle/>
                    <a:p>
                      <a:pPr indent="139700">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tc>
                <a:tc>
                  <a:txBody>
                    <a:bodyPr/>
                    <a:lstStyle/>
                    <a:p>
                      <a:pPr>
                        <a:lnSpc>
                          <a:spcPts val="3300"/>
                        </a:lnSpc>
                      </a:pPr>
                      <a:endParaRPr lang="fr-FR" sz="2400" dirty="0">
                        <a:effectLst/>
                        <a:latin typeface="Myriad Pro"/>
                      </a:endParaRPr>
                    </a:p>
                  </a:txBody>
                  <a:tcPr marL="44450" marR="44450" marT="0" marB="0" anchor="ctr"/>
                </a:tc>
                <a:tc>
                  <a:txBody>
                    <a:bodyPr/>
                    <a:lstStyle/>
                    <a:p>
                      <a:pPr>
                        <a:lnSpc>
                          <a:spcPts val="3300"/>
                        </a:lnSpc>
                      </a:pPr>
                      <a:endParaRPr lang="fr-FR" sz="2400" dirty="0">
                        <a:effectLst/>
                        <a:latin typeface="Myriad Pro"/>
                      </a:endParaRPr>
                    </a:p>
                  </a:txBody>
                  <a:tcPr marL="44450" marR="44450" marT="0" marB="0" anchor="ctr"/>
                </a:tc>
                <a:tc>
                  <a:txBody>
                    <a:bodyPr/>
                    <a:lstStyle/>
                    <a:p>
                      <a:pPr>
                        <a:lnSpc>
                          <a:spcPts val="3300"/>
                        </a:lnSpc>
                      </a:pPr>
                      <a:endParaRPr lang="fr-FR" sz="2400" dirty="0">
                        <a:effectLst/>
                        <a:latin typeface="Myriad Pro"/>
                      </a:endParaRPr>
                    </a:p>
                  </a:txBody>
                  <a:tcPr marL="44450" marR="44450" marT="0" marB="0" anchor="ctr"/>
                </a:tc>
                <a:tc>
                  <a:txBody>
                    <a:bodyPr/>
                    <a:lstStyle/>
                    <a:p>
                      <a:pPr>
                        <a:lnSpc>
                          <a:spcPts val="3300"/>
                        </a:lnSpc>
                      </a:pPr>
                      <a:endParaRPr lang="fr-FR" sz="2400" dirty="0">
                        <a:effectLst/>
                        <a:latin typeface="Myriad Pro"/>
                      </a:endParaRPr>
                    </a:p>
                  </a:txBody>
                  <a:tcPr marL="44450" marR="44450" marT="0" marB="0" anchor="ctr"/>
                </a:tc>
                <a:tc>
                  <a:txBody>
                    <a:bodyPr/>
                    <a:lstStyle/>
                    <a:p>
                      <a:pPr indent="139700">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tc>
                <a:tc>
                  <a:txBody>
                    <a:bodyPr/>
                    <a:lstStyle/>
                    <a:p>
                      <a:pP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tcPr>
                </a:tc>
                <a:tc>
                  <a:txBody>
                    <a:bodyPr/>
                    <a:lstStyle/>
                    <a:p>
                      <a:pPr indent="90170" algn="ctr">
                        <a:lnSpc>
                          <a:spcPts val="3300"/>
                        </a:lnSpc>
                        <a:spcAft>
                          <a:spcPts val="0"/>
                        </a:spcAft>
                      </a:pPr>
                      <a:r>
                        <a:rPr lang="en-US" sz="2400" dirty="0">
                          <a:effectLst/>
                        </a:rPr>
                        <a:t> </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c>
                  <a:txBody>
                    <a:bodyPr/>
                    <a:lstStyle/>
                    <a:p>
                      <a:pPr algn="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c>
                  <a:txBody>
                    <a:bodyPr/>
                    <a:lstStyle/>
                    <a:p>
                      <a:pPr algn="ctr">
                        <a:lnSpc>
                          <a:spcPts val="33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r>
              <a:tr h="354852">
                <a:tc>
                  <a:txBody>
                    <a:bodyPr/>
                    <a:lstStyle/>
                    <a:p>
                      <a:pPr indent="235585" algn="just">
                        <a:lnSpc>
                          <a:spcPts val="3300"/>
                        </a:lnSpc>
                        <a:spcAft>
                          <a:spcPts val="0"/>
                        </a:spcAft>
                      </a:pPr>
                      <a:r>
                        <a:rPr lang="en-US" sz="2400" dirty="0" smtClean="0">
                          <a:effectLst/>
                        </a:rPr>
                        <a:t>Total Sugars (µ</a:t>
                      </a:r>
                      <a:r>
                        <a:rPr lang="en-US" sz="2400" dirty="0" err="1" smtClean="0">
                          <a:effectLst/>
                        </a:rPr>
                        <a:t>mol</a:t>
                      </a:r>
                      <a:r>
                        <a:rPr lang="en-US" sz="2400" dirty="0" smtClean="0">
                          <a:effectLst/>
                        </a:rPr>
                        <a:t> mg</a:t>
                      </a:r>
                      <a:r>
                        <a:rPr lang="en-US" sz="2400" baseline="30000" dirty="0" smtClean="0">
                          <a:effectLst/>
                        </a:rPr>
                        <a:t>-1</a:t>
                      </a:r>
                      <a:r>
                        <a:rPr lang="en-US" sz="2400" dirty="0" smtClean="0">
                          <a:effectLst/>
                        </a:rPr>
                        <a:t>)</a:t>
                      </a:r>
                      <a:endParaRPr lang="fr-FR" sz="2400" b="0"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0.35</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(0.06)</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a:effectLst/>
                        </a:rPr>
                        <a:t>0.82</a:t>
                      </a:r>
                      <a:endParaRPr lang="fr-FR" sz="240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0.77 (0.02)</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0.02 (0.001)</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2.10 (0.07)</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6</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27</a:t>
                      </a:r>
                      <a:endParaRPr lang="fr-FR" sz="2400" dirty="0">
                        <a:effectLst/>
                        <a:latin typeface="Myriad Pro"/>
                        <a:ea typeface="Times New Roman"/>
                        <a:cs typeface="Times New Roman"/>
                      </a:endParaRPr>
                    </a:p>
                  </a:txBody>
                  <a:tcPr marL="44450" marR="44450" marT="0" marB="0" anchor="ctr">
                    <a:solidFill>
                      <a:schemeClr val="bg1">
                        <a:lumMod val="85000"/>
                      </a:schemeClr>
                    </a:solidFill>
                  </a:tcPr>
                </a:tc>
                <a:tc>
                  <a:txBody>
                    <a:bodyPr/>
                    <a:lstStyle/>
                    <a:p>
                      <a:pPr algn="ctr">
                        <a:lnSpc>
                          <a:spcPts val="3300"/>
                        </a:lnSpc>
                        <a:spcAft>
                          <a:spcPts val="0"/>
                        </a:spcAft>
                      </a:pPr>
                      <a:r>
                        <a:rPr lang="fr-FR" sz="2400" dirty="0">
                          <a:effectLst/>
                        </a:rPr>
                        <a:t>262</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ts val="3300"/>
                        </a:lnSpc>
                        <a:spcAft>
                          <a:spcPts val="0"/>
                        </a:spcAft>
                      </a:pPr>
                      <a:r>
                        <a:rPr lang="fr-FR" sz="2400" dirty="0">
                          <a:effectLst/>
                        </a:rPr>
                        <a:t>0.31</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lnSpc>
                          <a:spcPts val="3300"/>
                        </a:lnSpc>
                        <a:spcAft>
                          <a:spcPts val="0"/>
                        </a:spcAft>
                      </a:pPr>
                      <a:r>
                        <a:rPr lang="fr-FR" sz="2400" dirty="0" smtClean="0">
                          <a:effectLst/>
                        </a:rPr>
                        <a:t>(0.05)</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r">
                        <a:lnSpc>
                          <a:spcPts val="3300"/>
                        </a:lnSpc>
                        <a:spcAft>
                          <a:spcPts val="0"/>
                        </a:spcAft>
                      </a:pPr>
                      <a:r>
                        <a:rPr lang="fr-FR" sz="2400" dirty="0">
                          <a:effectLst/>
                        </a:rPr>
                        <a:t>0.76</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gn="ctr">
                        <a:lnSpc>
                          <a:spcPts val="3300"/>
                        </a:lnSpc>
                        <a:spcAft>
                          <a:spcPts val="0"/>
                        </a:spcAft>
                      </a:pPr>
                      <a:r>
                        <a:rPr lang="fr-FR" sz="2400" dirty="0">
                          <a:effectLst/>
                        </a:rPr>
                        <a:t>(0.03)</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r>
              <a:tr h="354852">
                <a:tc>
                  <a:txBody>
                    <a:bodyPr/>
                    <a:lstStyle/>
                    <a:p>
                      <a:pPr marL="0" marR="0" indent="235585" algn="just" defTabSz="4388023" rtl="0" eaLnBrk="1" fontAlgn="auto" latinLnBrk="0" hangingPunct="1">
                        <a:lnSpc>
                          <a:spcPts val="3300"/>
                        </a:lnSpc>
                        <a:spcBef>
                          <a:spcPts val="0"/>
                        </a:spcBef>
                        <a:spcAft>
                          <a:spcPts val="0"/>
                        </a:spcAft>
                        <a:buClrTx/>
                        <a:buSzTx/>
                        <a:buFontTx/>
                        <a:buNone/>
                        <a:tabLst/>
                        <a:defRPr/>
                      </a:pPr>
                      <a:r>
                        <a:rPr lang="en-US" sz="2400" dirty="0" smtClean="0">
                          <a:effectLst/>
                        </a:rPr>
                        <a:t>Glucose (µ</a:t>
                      </a:r>
                      <a:r>
                        <a:rPr lang="en-US" sz="2400" dirty="0" err="1" smtClean="0">
                          <a:effectLst/>
                        </a:rPr>
                        <a:t>mol</a:t>
                      </a:r>
                      <a:r>
                        <a:rPr lang="en-US" sz="2400" dirty="0" smtClean="0">
                          <a:effectLst/>
                        </a:rPr>
                        <a:t> mg</a:t>
                      </a:r>
                      <a:r>
                        <a:rPr lang="en-US" sz="2400" baseline="30000" dirty="0" smtClean="0">
                          <a:effectLst/>
                        </a:rPr>
                        <a:t>-1</a:t>
                      </a:r>
                      <a:r>
                        <a:rPr lang="en-US" sz="2400" dirty="0" smtClean="0">
                          <a:effectLst/>
                        </a:rPr>
                        <a:t>)</a:t>
                      </a:r>
                      <a:endParaRPr lang="fr-FR" sz="2400" b="0" dirty="0" smtClean="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tcPr>
                </a:tc>
                <a:tc>
                  <a:txBody>
                    <a:bodyPr/>
                    <a:lstStyle/>
                    <a:p>
                      <a:pPr algn="ctr">
                        <a:lnSpc>
                          <a:spcPts val="3300"/>
                        </a:lnSpc>
                        <a:spcAft>
                          <a:spcPts val="0"/>
                        </a:spcAft>
                      </a:pPr>
                      <a:r>
                        <a:rPr lang="fr-FR" sz="2400">
                          <a:effectLst/>
                        </a:rPr>
                        <a:t>0.20</a:t>
                      </a:r>
                      <a:endParaRPr lang="fr-FR" sz="240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smtClean="0">
                          <a:effectLst/>
                        </a:rPr>
                        <a:t>(0.05)</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0.87</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0.83 (0.01)</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0.02 (0.001)</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2.41 (0.08)</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6</a:t>
                      </a:r>
                      <a:endParaRPr lang="fr-FR" sz="2400" dirty="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a:effectLst/>
                        </a:rPr>
                        <a:t>9</a:t>
                      </a:r>
                      <a:endParaRPr lang="fr-FR" sz="2400">
                        <a:effectLst/>
                        <a:latin typeface="Myriad Pro"/>
                        <a:ea typeface="Times New Roman"/>
                        <a:cs typeface="Times New Roman"/>
                      </a:endParaRPr>
                    </a:p>
                  </a:txBody>
                  <a:tcPr marL="44450" marR="44450" marT="0" marB="0" anchor="ctr"/>
                </a:tc>
                <a:tc>
                  <a:txBody>
                    <a:bodyPr/>
                    <a:lstStyle/>
                    <a:p>
                      <a:pPr algn="ctr">
                        <a:lnSpc>
                          <a:spcPts val="3300"/>
                        </a:lnSpc>
                        <a:spcAft>
                          <a:spcPts val="0"/>
                        </a:spcAft>
                      </a:pPr>
                      <a:r>
                        <a:rPr lang="fr-FR" sz="2400" dirty="0">
                          <a:effectLst/>
                        </a:rPr>
                        <a:t>67</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tcPr>
                </a:tc>
                <a:tc>
                  <a:txBody>
                    <a:bodyPr/>
                    <a:lstStyle/>
                    <a:p>
                      <a:pPr algn="ctr">
                        <a:lnSpc>
                          <a:spcPts val="3300"/>
                        </a:lnSpc>
                        <a:spcAft>
                          <a:spcPts val="0"/>
                        </a:spcAft>
                      </a:pPr>
                      <a:r>
                        <a:rPr lang="fr-FR" sz="2400" dirty="0">
                          <a:effectLst/>
                        </a:rPr>
                        <a:t>0.18</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tcPr>
                </a:tc>
                <a:tc>
                  <a:txBody>
                    <a:bodyPr/>
                    <a:lstStyle/>
                    <a:p>
                      <a:pPr algn="ctr">
                        <a:lnSpc>
                          <a:spcPts val="3300"/>
                        </a:lnSpc>
                        <a:spcAft>
                          <a:spcPts val="0"/>
                        </a:spcAft>
                      </a:pPr>
                      <a:r>
                        <a:rPr lang="fr-FR" sz="2400" dirty="0" smtClean="0">
                          <a:effectLst/>
                        </a:rPr>
                        <a:t>(0.06)</a:t>
                      </a:r>
                      <a:endParaRPr lang="fr-FR" sz="2400" dirty="0">
                        <a:effectLst/>
                        <a:latin typeface="Myriad Pro"/>
                        <a:ea typeface="Times New Roman"/>
                        <a:cs typeface="Times New Roman"/>
                      </a:endParaRPr>
                    </a:p>
                  </a:txBody>
                  <a:tcPr marL="6350" marR="6350" marT="0" marB="0"/>
                </a:tc>
                <a:tc>
                  <a:txBody>
                    <a:bodyPr/>
                    <a:lstStyle/>
                    <a:p>
                      <a:pPr algn="r">
                        <a:lnSpc>
                          <a:spcPts val="3300"/>
                        </a:lnSpc>
                        <a:spcAft>
                          <a:spcPts val="0"/>
                        </a:spcAft>
                      </a:pPr>
                      <a:r>
                        <a:rPr lang="fr-FR" sz="2400" dirty="0">
                          <a:effectLst/>
                        </a:rPr>
                        <a:t>0.54</a:t>
                      </a:r>
                      <a:endParaRPr lang="fr-FR" sz="2400" dirty="0">
                        <a:effectLst/>
                        <a:latin typeface="Myriad Pro"/>
                        <a:ea typeface="Times New Roman"/>
                        <a:cs typeface="Times New Roman"/>
                      </a:endParaRPr>
                    </a:p>
                  </a:txBody>
                  <a:tcPr marL="6350" marR="6350" marT="0" marB="0" anchor="ctr"/>
                </a:tc>
                <a:tc>
                  <a:txBody>
                    <a:bodyPr/>
                    <a:lstStyle/>
                    <a:p>
                      <a:pPr algn="ctr">
                        <a:lnSpc>
                          <a:spcPts val="3300"/>
                        </a:lnSpc>
                        <a:spcAft>
                          <a:spcPts val="0"/>
                        </a:spcAft>
                      </a:pPr>
                      <a:r>
                        <a:rPr lang="fr-FR" sz="2400" dirty="0">
                          <a:effectLst/>
                        </a:rPr>
                        <a:t>(0.05)</a:t>
                      </a:r>
                      <a:endParaRPr lang="fr-FR" sz="2400" dirty="0">
                        <a:effectLst/>
                        <a:latin typeface="Myriad Pro"/>
                        <a:ea typeface="Times New Roman"/>
                        <a:cs typeface="Times New Roman"/>
                      </a:endParaRPr>
                    </a:p>
                  </a:txBody>
                  <a:tcPr marL="6350" marR="6350" marT="0" marB="0" anchor="ctr"/>
                </a:tc>
              </a:tr>
              <a:tr h="354852">
                <a:tc>
                  <a:txBody>
                    <a:bodyPr/>
                    <a:lstStyle/>
                    <a:p>
                      <a:pPr indent="235585" algn="just">
                        <a:lnSpc>
                          <a:spcPts val="3300"/>
                        </a:lnSpc>
                        <a:spcAft>
                          <a:spcPts val="0"/>
                        </a:spcAft>
                      </a:pPr>
                      <a:r>
                        <a:rPr lang="en-US" sz="2400" dirty="0" smtClean="0">
                          <a:effectLst/>
                        </a:rPr>
                        <a:t>Proportion of Glucose</a:t>
                      </a:r>
                      <a:endParaRPr lang="fr-FR" sz="2400" b="0" dirty="0">
                        <a:effectLst/>
                        <a:latin typeface="Myriad Pro"/>
                        <a:ea typeface="Times New Roman"/>
                        <a:cs typeface="Times New Roman"/>
                      </a:endParaRPr>
                    </a:p>
                  </a:txBody>
                  <a:tcPr marL="44450" marR="4445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0.56</a:t>
                      </a:r>
                      <a:endParaRPr lang="fr-FR" sz="2400" dirty="0">
                        <a:effectLst/>
                        <a:latin typeface="Myriad Pro"/>
                        <a:ea typeface="Times New Roman"/>
                        <a:cs typeface="Times New Roman"/>
                      </a:endParaRPr>
                    </a:p>
                  </a:txBody>
                  <a:tcPr marL="44450" marR="4445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smtClean="0">
                          <a:effectLst/>
                        </a:rPr>
                        <a:t>(0.07)</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0.85</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0.80 (0.01)</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0.03 (0.001)</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2.26 (0.07)</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5</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15</a:t>
                      </a:r>
                      <a:endParaRPr lang="fr-FR" sz="2400" dirty="0">
                        <a:effectLst/>
                        <a:latin typeface="Myriad Pro"/>
                        <a:ea typeface="Times New Roman"/>
                        <a:cs typeface="Times New Roman"/>
                      </a:endParaRPr>
                    </a:p>
                  </a:txBody>
                  <a:tcPr marL="44450" marR="444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360</a:t>
                      </a:r>
                      <a:endParaRPr lang="fr-FR" sz="2400" dirty="0">
                        <a:effectLst/>
                        <a:latin typeface="Myriad Pro"/>
                        <a:ea typeface="Times New Roman"/>
                        <a:cs typeface="Times New Roman"/>
                      </a:endParaRPr>
                    </a:p>
                  </a:txBody>
                  <a:tcPr marL="44450" marR="4445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0.56</a:t>
                      </a:r>
                      <a:endParaRPr lang="fr-FR" sz="2400" dirty="0">
                        <a:effectLst/>
                        <a:latin typeface="Myriad Pro"/>
                        <a:ea typeface="Times New Roman"/>
                        <a:cs typeface="Times New Roman"/>
                      </a:endParaRPr>
                    </a:p>
                  </a:txBody>
                  <a:tcPr marL="6350" marR="635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smtClean="0">
                          <a:effectLst/>
                        </a:rPr>
                        <a:t>(0.06)</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lnSpc>
                          <a:spcPts val="3300"/>
                        </a:lnSpc>
                        <a:spcAft>
                          <a:spcPts val="0"/>
                        </a:spcAft>
                      </a:pPr>
                      <a:r>
                        <a:rPr lang="fr-FR" sz="2400" dirty="0">
                          <a:effectLst/>
                        </a:rPr>
                        <a:t>0.47</a:t>
                      </a:r>
                      <a:endParaRPr lang="fr-FR" sz="2400" dirty="0">
                        <a:effectLst/>
                        <a:latin typeface="Myriad Pro"/>
                        <a:ea typeface="Times New Roman"/>
                        <a:cs typeface="Times New Roman"/>
                      </a:endParaRPr>
                    </a:p>
                  </a:txBody>
                  <a:tcPr marL="6350" marR="63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3300"/>
                        </a:lnSpc>
                        <a:spcAft>
                          <a:spcPts val="0"/>
                        </a:spcAft>
                      </a:pPr>
                      <a:r>
                        <a:rPr lang="fr-FR" sz="2400" dirty="0">
                          <a:effectLst/>
                        </a:rPr>
                        <a:t>(0.05)</a:t>
                      </a:r>
                      <a:endParaRPr lang="fr-FR" sz="2400" dirty="0">
                        <a:effectLst/>
                        <a:latin typeface="Myriad Pro"/>
                        <a:ea typeface="Times New Roman"/>
                        <a:cs typeface="Times New Roman"/>
                      </a:endParaRPr>
                    </a:p>
                  </a:txBody>
                  <a:tcPr marL="6350" marR="6350" marT="0" marB="0" anchor="ctr">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9" name="Rectangle 28"/>
          <p:cNvSpPr/>
          <p:nvPr/>
        </p:nvSpPr>
        <p:spPr>
          <a:xfrm>
            <a:off x="13368338" y="31559500"/>
            <a:ext cx="11047412" cy="7451725"/>
          </a:xfrm>
          <a:prstGeom prst="rect">
            <a:avLst/>
          </a:prstGeom>
          <a:gradFill>
            <a:gsLst>
              <a:gs pos="0">
                <a:schemeClr val="bg1">
                  <a:lumMod val="90000"/>
                </a:schemeClr>
              </a:gs>
              <a:gs pos="98000">
                <a:schemeClr val="bg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023" fontAlgn="auto">
              <a:spcBef>
                <a:spcPts val="0"/>
              </a:spcBef>
              <a:spcAft>
                <a:spcPts val="0"/>
              </a:spcAft>
              <a:defRPr/>
            </a:pPr>
            <a:endParaRPr lang="en-US"/>
          </a:p>
        </p:txBody>
      </p:sp>
      <p:graphicFrame>
        <p:nvGraphicFramePr>
          <p:cNvPr id="24" name="Tableau 23"/>
          <p:cNvGraphicFramePr>
            <a:graphicFrameLocks noGrp="1"/>
          </p:cNvGraphicFramePr>
          <p:nvPr/>
        </p:nvGraphicFramePr>
        <p:xfrm>
          <a:off x="13449300" y="31594425"/>
          <a:ext cx="10936288" cy="7342188"/>
        </p:xfrm>
        <a:graphic>
          <a:graphicData uri="http://schemas.openxmlformats.org/drawingml/2006/table">
            <a:tbl>
              <a:tblPr firstRow="1" firstCol="1" bandRow="1">
                <a:tableStyleId>{2D5ABB26-0587-4C30-8999-92F81FD0307C}</a:tableStyleId>
              </a:tblPr>
              <a:tblGrid>
                <a:gridCol w="3487928"/>
                <a:gridCol w="1008062"/>
                <a:gridCol w="841375"/>
                <a:gridCol w="1403350"/>
                <a:gridCol w="1376757"/>
                <a:gridCol w="1440160"/>
                <a:gridCol w="1379538"/>
              </a:tblGrid>
              <a:tr h="757599">
                <a:tc>
                  <a:txBody>
                    <a:bodyPr/>
                    <a:lstStyle/>
                    <a:p>
                      <a:pPr>
                        <a:lnSpc>
                          <a:spcPct val="100000"/>
                        </a:lnSpc>
                        <a:spcAft>
                          <a:spcPts val="0"/>
                        </a:spcAft>
                      </a:pPr>
                      <a:r>
                        <a:rPr lang="fr-FR" sz="2400" b="1" dirty="0">
                          <a:effectLst/>
                        </a:rPr>
                        <a:t>Trait</a:t>
                      </a:r>
                      <a:endParaRPr lang="fr-FR" sz="2400" b="1"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b="1" dirty="0">
                          <a:effectLst/>
                        </a:rPr>
                        <a:t>LG</a:t>
                      </a:r>
                      <a:endParaRPr lang="fr-FR" sz="2400" b="1"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b="1" dirty="0" err="1">
                          <a:effectLst/>
                        </a:rPr>
                        <a:t>Effect</a:t>
                      </a:r>
                      <a:endParaRPr lang="fr-FR" sz="2400" b="1"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b="1" dirty="0" err="1">
                          <a:effectLst/>
                        </a:rPr>
                        <a:t>Individual</a:t>
                      </a:r>
                      <a:r>
                        <a:rPr lang="fr-FR" sz="2400" b="1" dirty="0">
                          <a:effectLst/>
                        </a:rPr>
                        <a:t> </a:t>
                      </a:r>
                    </a:p>
                    <a:p>
                      <a:pPr algn="ctr">
                        <a:lnSpc>
                          <a:spcPct val="100000"/>
                        </a:lnSpc>
                        <a:spcAft>
                          <a:spcPts val="0"/>
                        </a:spcAft>
                      </a:pPr>
                      <a:r>
                        <a:rPr lang="fr-FR" sz="2400" b="1" dirty="0">
                          <a:effectLst/>
                        </a:rPr>
                        <a:t>p-value </a:t>
                      </a:r>
                      <a:endParaRPr lang="fr-FR" sz="2400" b="1"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b="1" dirty="0" err="1">
                          <a:effectLst/>
                        </a:rPr>
                        <a:t>Individual</a:t>
                      </a:r>
                      <a:r>
                        <a:rPr lang="fr-FR" sz="2400" b="1" dirty="0">
                          <a:effectLst/>
                        </a:rPr>
                        <a:t> R2 </a:t>
                      </a:r>
                      <a:endParaRPr lang="fr-FR" sz="2400" b="1"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b="1" dirty="0">
                          <a:effectLst/>
                        </a:rPr>
                        <a:t>Global </a:t>
                      </a:r>
                    </a:p>
                    <a:p>
                      <a:pPr algn="ctr">
                        <a:lnSpc>
                          <a:spcPct val="100000"/>
                        </a:lnSpc>
                        <a:spcAft>
                          <a:spcPts val="0"/>
                        </a:spcAft>
                      </a:pPr>
                      <a:r>
                        <a:rPr lang="fr-FR" sz="2400" b="1" dirty="0">
                          <a:effectLst/>
                        </a:rPr>
                        <a:t>p-value </a:t>
                      </a:r>
                      <a:endParaRPr lang="fr-FR" sz="2400" b="1"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b="1" dirty="0">
                          <a:effectLst/>
                        </a:rPr>
                        <a:t>Global R2 </a:t>
                      </a:r>
                      <a:endParaRPr lang="fr-FR" sz="2400" b="1"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61956">
                <a:tc>
                  <a:txBody>
                    <a:bodyPr/>
                    <a:lstStyle/>
                    <a:p>
                      <a:pPr>
                        <a:lnSpc>
                          <a:spcPct val="100000"/>
                        </a:lnSpc>
                        <a:spcAft>
                          <a:spcPts val="0"/>
                        </a:spcAft>
                      </a:pPr>
                      <a:r>
                        <a:rPr lang="fr-FR" sz="2400" b="1" dirty="0" err="1">
                          <a:effectLst/>
                        </a:rPr>
                        <a:t>Chemical</a:t>
                      </a:r>
                      <a:r>
                        <a:rPr lang="fr-FR" sz="2400" b="1" dirty="0">
                          <a:effectLst/>
                        </a:rPr>
                        <a:t> </a:t>
                      </a:r>
                      <a:r>
                        <a:rPr lang="fr-FR" sz="2400" b="1" dirty="0" err="1">
                          <a:effectLst/>
                        </a:rPr>
                        <a:t>properties</a:t>
                      </a:r>
                      <a:endParaRPr lang="fr-FR" sz="2400" b="1"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endParaRPr lang="fr-FR" sz="2400" dirty="0">
                        <a:effectLst/>
                        <a:latin typeface="Myriad Pro"/>
                      </a:endParaRPr>
                    </a:p>
                  </a:txBody>
                  <a:tcPr marL="6350" marR="635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endParaRPr lang="fr-FR" sz="2400" dirty="0">
                        <a:effectLst/>
                        <a:latin typeface="Myriad Pro"/>
                      </a:endParaRPr>
                    </a:p>
                  </a:txBody>
                  <a:tcPr marL="6350" marR="635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endParaRPr lang="fr-FR" sz="2400" dirty="0">
                        <a:effectLst/>
                        <a:latin typeface="Myriad Pro"/>
                      </a:endParaRPr>
                    </a:p>
                  </a:txBody>
                  <a:tcPr marL="6350" marR="635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endParaRPr lang="fr-FR" sz="2400" dirty="0">
                        <a:effectLst/>
                        <a:latin typeface="Myriad Pro"/>
                      </a:endParaRPr>
                    </a:p>
                  </a:txBody>
                  <a:tcPr marL="6350" marR="635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endParaRPr lang="fr-FR" sz="2400" dirty="0">
                        <a:effectLst/>
                        <a:latin typeface="Myriad Pro"/>
                      </a:endParaRPr>
                    </a:p>
                  </a:txBody>
                  <a:tcPr marL="6350" marR="635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endParaRPr lang="fr-FR" sz="2400" dirty="0">
                        <a:effectLst/>
                        <a:latin typeface="Myriad Pro"/>
                      </a:endParaRPr>
                    </a:p>
                  </a:txBody>
                  <a:tcPr marL="6350" marR="6350" marT="0" marB="0">
                    <a:lnT w="12700" cap="flat" cmpd="sng" algn="ctr">
                      <a:solidFill>
                        <a:schemeClr val="tx1"/>
                      </a:solidFill>
                      <a:prstDash val="solid"/>
                      <a:round/>
                      <a:headEnd type="none" w="med" len="med"/>
                      <a:tailEnd type="none" w="med" len="med"/>
                    </a:lnT>
                  </a:tcPr>
                </a:tc>
              </a:tr>
              <a:tr h="361956">
                <a:tc rowSpan="3">
                  <a:txBody>
                    <a:bodyPr/>
                    <a:lstStyle/>
                    <a:p>
                      <a:pPr marL="0" marR="0" indent="263525" algn="l" defTabSz="4388023" rtl="0" eaLnBrk="1" fontAlgn="auto" latinLnBrk="0" hangingPunct="1">
                        <a:lnSpc>
                          <a:spcPct val="100000"/>
                        </a:lnSpc>
                        <a:spcBef>
                          <a:spcPts val="0"/>
                        </a:spcBef>
                        <a:spcAft>
                          <a:spcPts val="0"/>
                        </a:spcAft>
                        <a:buClrTx/>
                        <a:buSzTx/>
                        <a:buFontTx/>
                        <a:buNone/>
                        <a:tabLst/>
                        <a:defRPr/>
                      </a:pPr>
                      <a:r>
                        <a:rPr lang="fr-FR" sz="2400" dirty="0" smtClean="0">
                          <a:effectLst/>
                        </a:rPr>
                        <a:t>Extractives content</a:t>
                      </a:r>
                      <a:r>
                        <a:rPr lang="fr-FR" sz="2400" baseline="0" dirty="0" smtClean="0">
                          <a:effectLst/>
                        </a:rPr>
                        <a:t> (%)</a:t>
                      </a:r>
                      <a:endParaRPr lang="fr-FR" sz="2400" b="0" dirty="0" smtClean="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gn="ctr">
                        <a:lnSpc>
                          <a:spcPct val="100000"/>
                        </a:lnSpc>
                        <a:spcAft>
                          <a:spcPts val="0"/>
                        </a:spcAft>
                      </a:pPr>
                      <a:r>
                        <a:rPr lang="fr-FR" sz="2400" dirty="0">
                          <a:effectLst/>
                        </a:rPr>
                        <a:t>IV</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F</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2.09E-03</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3.6</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9.18E-04</a:t>
                      </a:r>
                      <a:endParaRPr lang="fr-FR" sz="2400" dirty="0">
                        <a:effectLst/>
                        <a:latin typeface="Myriad Pro"/>
                        <a:ea typeface="Times New Roman"/>
                        <a:cs typeface="Times New Roman"/>
                      </a:endParaRPr>
                    </a:p>
                  </a:txBody>
                  <a:tcPr marL="6350" marR="6350" marT="0" marB="0">
                    <a:solidFill>
                      <a:schemeClr val="bg1">
                        <a:lumMod val="85000"/>
                      </a:schemeClr>
                    </a:solidFill>
                  </a:tcPr>
                </a:tc>
                <a:tc rowSpan="3">
                  <a:txBody>
                    <a:bodyPr/>
                    <a:lstStyle/>
                    <a:p>
                      <a:pPr algn="ctr">
                        <a:lnSpc>
                          <a:spcPct val="100000"/>
                        </a:lnSpc>
                        <a:spcAft>
                          <a:spcPts val="0"/>
                        </a:spcAft>
                      </a:pPr>
                      <a:r>
                        <a:rPr lang="fr-FR" sz="2400" dirty="0">
                          <a:effectLst/>
                        </a:rPr>
                        <a:t>13.2</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r>
              <a:tr h="361956">
                <a:tc vMerge="1">
                  <a:txBody>
                    <a:bodyPr/>
                    <a:lstStyle/>
                    <a:p>
                      <a:endParaRPr lang="fr-FR" dirty="0"/>
                    </a:p>
                  </a:txBody>
                  <a:tcPr/>
                </a:tc>
                <a:tc>
                  <a:txBody>
                    <a:bodyPr/>
                    <a:lstStyle/>
                    <a:p>
                      <a:pPr algn="ctr">
                        <a:lnSpc>
                          <a:spcPct val="100000"/>
                        </a:lnSpc>
                        <a:spcAft>
                          <a:spcPts val="0"/>
                        </a:spcAft>
                      </a:pPr>
                      <a:r>
                        <a:rPr lang="fr-FR" sz="2400" dirty="0">
                          <a:effectLst/>
                        </a:rPr>
                        <a:t>NA</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M</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9.96E-03</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2.7</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1.20E-04</a:t>
                      </a:r>
                      <a:endParaRPr lang="fr-FR" sz="2400" dirty="0">
                        <a:effectLst/>
                        <a:latin typeface="Myriad Pro"/>
                        <a:ea typeface="Times New Roman"/>
                        <a:cs typeface="Times New Roman"/>
                      </a:endParaRPr>
                    </a:p>
                  </a:txBody>
                  <a:tcPr marL="6350" marR="6350" marT="0" marB="0">
                    <a:solidFill>
                      <a:schemeClr val="bg1">
                        <a:lumMod val="85000"/>
                      </a:schemeClr>
                    </a:solidFill>
                  </a:tcPr>
                </a:tc>
                <a:tc vMerge="1">
                  <a:txBody>
                    <a:bodyPr/>
                    <a:lstStyle/>
                    <a:p>
                      <a:endParaRPr lang="fr-FR"/>
                    </a:p>
                  </a:txBody>
                  <a:tcPr/>
                </a:tc>
              </a:tr>
              <a:tr h="361956">
                <a:tc vMerge="1">
                  <a:txBody>
                    <a:bodyPr/>
                    <a:lstStyle/>
                    <a:p>
                      <a:endParaRPr lang="fr-FR"/>
                    </a:p>
                  </a:txBody>
                  <a:tcPr/>
                </a:tc>
                <a:tc>
                  <a:txBody>
                    <a:bodyPr/>
                    <a:lstStyle/>
                    <a:p>
                      <a:pPr algn="ctr">
                        <a:lnSpc>
                          <a:spcPct val="100000"/>
                        </a:lnSpc>
                        <a:spcAft>
                          <a:spcPts val="0"/>
                        </a:spcAft>
                      </a:pPr>
                      <a:r>
                        <a:rPr lang="fr-FR" sz="2400" dirty="0">
                          <a:effectLst/>
                        </a:rPr>
                        <a:t>IV * NA</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F * M</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NA</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NA</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2.94E-03</a:t>
                      </a:r>
                      <a:endParaRPr lang="fr-FR" sz="2400" dirty="0">
                        <a:effectLst/>
                        <a:latin typeface="Myriad Pro"/>
                        <a:ea typeface="Times New Roman"/>
                        <a:cs typeface="Times New Roman"/>
                      </a:endParaRPr>
                    </a:p>
                  </a:txBody>
                  <a:tcPr marL="6350" marR="6350" marT="0" marB="0">
                    <a:solidFill>
                      <a:schemeClr val="bg1">
                        <a:lumMod val="85000"/>
                      </a:schemeClr>
                    </a:solidFill>
                  </a:tcPr>
                </a:tc>
                <a:tc vMerge="1">
                  <a:txBody>
                    <a:bodyPr/>
                    <a:lstStyle/>
                    <a:p>
                      <a:endParaRPr lang="fr-FR"/>
                    </a:p>
                  </a:txBody>
                  <a:tcPr/>
                </a:tc>
              </a:tr>
              <a:tr h="361956">
                <a:tc rowSpan="2">
                  <a:txBody>
                    <a:bodyPr/>
                    <a:lstStyle/>
                    <a:p>
                      <a:pPr indent="235585">
                        <a:lnSpc>
                          <a:spcPct val="100000"/>
                        </a:lnSpc>
                        <a:spcAft>
                          <a:spcPts val="0"/>
                        </a:spcAft>
                      </a:pPr>
                      <a:r>
                        <a:rPr lang="fr-FR" sz="2400" dirty="0" err="1" smtClean="0">
                          <a:effectLst/>
                        </a:rPr>
                        <a:t>Lignin</a:t>
                      </a:r>
                      <a:r>
                        <a:rPr lang="fr-FR" sz="2400" dirty="0" smtClean="0">
                          <a:effectLst/>
                        </a:rPr>
                        <a:t> content</a:t>
                      </a:r>
                      <a:r>
                        <a:rPr lang="fr-FR" sz="2400" baseline="0" dirty="0" smtClean="0">
                          <a:effectLst/>
                        </a:rPr>
                        <a:t> (%)</a:t>
                      </a:r>
                      <a:endParaRPr lang="fr-FR" sz="2400" b="0" dirty="0">
                        <a:effectLst/>
                        <a:latin typeface="Myriad Pro"/>
                        <a:ea typeface="Times New Roman"/>
                        <a:cs typeface="Times New Roman"/>
                      </a:endParaRPr>
                    </a:p>
                  </a:txBody>
                  <a:tcPr marL="6350" marR="6350" marT="0" marB="0" anchor="ctr"/>
                </a:tc>
                <a:tc>
                  <a:txBody>
                    <a:bodyPr/>
                    <a:lstStyle/>
                    <a:p>
                      <a:pPr algn="ctr">
                        <a:lnSpc>
                          <a:spcPct val="100000"/>
                        </a:lnSpc>
                        <a:spcAft>
                          <a:spcPts val="0"/>
                        </a:spcAft>
                      </a:pPr>
                      <a:r>
                        <a:rPr lang="fr-FR" sz="2400">
                          <a:effectLst/>
                        </a:rPr>
                        <a:t>II</a:t>
                      </a:r>
                      <a:endParaRPr lang="fr-FR" sz="240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a:effectLst/>
                        </a:rPr>
                        <a:t>F &amp; M</a:t>
                      </a:r>
                      <a:endParaRPr lang="fr-FR" sz="240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a:effectLst/>
                        </a:rPr>
                        <a:t>1.66E-04</a:t>
                      </a:r>
                      <a:endParaRPr lang="fr-FR" sz="240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7.4</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1.45E-03</a:t>
                      </a:r>
                      <a:endParaRPr lang="fr-FR" sz="2400" dirty="0">
                        <a:effectLst/>
                        <a:latin typeface="Myriad Pro"/>
                        <a:ea typeface="Times New Roman"/>
                        <a:cs typeface="Times New Roman"/>
                      </a:endParaRPr>
                    </a:p>
                  </a:txBody>
                  <a:tcPr marL="6350" marR="6350" marT="0" marB="0"/>
                </a:tc>
                <a:tc rowSpan="2">
                  <a:txBody>
                    <a:bodyPr/>
                    <a:lstStyle/>
                    <a:p>
                      <a:pPr algn="ctr">
                        <a:lnSpc>
                          <a:spcPct val="100000"/>
                        </a:lnSpc>
                        <a:spcAft>
                          <a:spcPts val="0"/>
                        </a:spcAft>
                      </a:pPr>
                      <a:r>
                        <a:rPr lang="fr-FR" sz="2400" dirty="0">
                          <a:effectLst/>
                        </a:rPr>
                        <a:t>11.3</a:t>
                      </a:r>
                      <a:endParaRPr lang="fr-FR" sz="2400" dirty="0">
                        <a:effectLst/>
                        <a:latin typeface="Myriad Pro"/>
                        <a:ea typeface="Times New Roman"/>
                        <a:cs typeface="Times New Roman"/>
                      </a:endParaRPr>
                    </a:p>
                  </a:txBody>
                  <a:tcPr marL="6350" marR="6350" marT="0" marB="0" anchor="ctr"/>
                </a:tc>
              </a:tr>
              <a:tr h="361956">
                <a:tc vMerge="1">
                  <a:txBody>
                    <a:bodyPr/>
                    <a:lstStyle/>
                    <a:p>
                      <a:endParaRPr lang="fr-FR"/>
                    </a:p>
                  </a:txBody>
                  <a:tcPr/>
                </a:tc>
                <a:tc>
                  <a:txBody>
                    <a:bodyPr/>
                    <a:lstStyle/>
                    <a:p>
                      <a:pPr algn="ctr">
                        <a:lnSpc>
                          <a:spcPct val="100000"/>
                        </a:lnSpc>
                        <a:spcAft>
                          <a:spcPts val="0"/>
                        </a:spcAft>
                      </a:pPr>
                      <a:r>
                        <a:rPr lang="fr-FR" sz="2400" dirty="0">
                          <a:effectLst/>
                        </a:rPr>
                        <a:t>XII</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F</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4.49E-05</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6.6</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2.29E-04</a:t>
                      </a:r>
                      <a:endParaRPr lang="fr-FR" sz="2400" dirty="0">
                        <a:effectLst/>
                        <a:latin typeface="Myriad Pro"/>
                        <a:ea typeface="Times New Roman"/>
                        <a:cs typeface="Times New Roman"/>
                      </a:endParaRPr>
                    </a:p>
                  </a:txBody>
                  <a:tcPr marL="6350" marR="6350" marT="0" marB="0"/>
                </a:tc>
                <a:tc vMerge="1">
                  <a:txBody>
                    <a:bodyPr/>
                    <a:lstStyle/>
                    <a:p>
                      <a:endParaRPr lang="fr-FR"/>
                    </a:p>
                  </a:txBody>
                  <a:tcPr/>
                </a:tc>
              </a:tr>
              <a:tr h="361956">
                <a:tc rowSpan="2">
                  <a:txBody>
                    <a:bodyPr/>
                    <a:lstStyle/>
                    <a:p>
                      <a:pPr indent="235585">
                        <a:lnSpc>
                          <a:spcPct val="100000"/>
                        </a:lnSpc>
                        <a:spcAft>
                          <a:spcPts val="0"/>
                        </a:spcAft>
                      </a:pPr>
                      <a:r>
                        <a:rPr lang="fr-FR" sz="2400" dirty="0" err="1" smtClean="0">
                          <a:effectLst/>
                        </a:rPr>
                        <a:t>Holocellulose</a:t>
                      </a:r>
                      <a:r>
                        <a:rPr lang="fr-FR" sz="2400" dirty="0" smtClean="0">
                          <a:effectLst/>
                        </a:rPr>
                        <a:t> content</a:t>
                      </a:r>
                      <a:r>
                        <a:rPr lang="fr-FR" sz="2400" baseline="0" dirty="0" smtClean="0">
                          <a:effectLst/>
                        </a:rPr>
                        <a:t> (%)</a:t>
                      </a:r>
                      <a:endParaRPr lang="fr-FR" sz="2400" b="0" dirty="0">
                        <a:effectLst/>
                        <a:latin typeface="Myriad Pro"/>
                        <a:ea typeface="Times New Roman"/>
                        <a:cs typeface="Times New Roman"/>
                      </a:endParaRPr>
                    </a:p>
                  </a:txBody>
                  <a:tcPr marL="6350" marR="63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a:effectLst/>
                        </a:rPr>
                        <a:t>I</a:t>
                      </a:r>
                      <a:endParaRPr lang="fr-FR" sz="240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M</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9.09E-04</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6.5</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2.83E-04</a:t>
                      </a:r>
                      <a:endParaRPr lang="fr-FR" sz="2400" dirty="0">
                        <a:effectLst/>
                        <a:latin typeface="Myriad Pro"/>
                        <a:ea typeface="Times New Roman"/>
                        <a:cs typeface="Times New Roman"/>
                      </a:endParaRPr>
                    </a:p>
                  </a:txBody>
                  <a:tcPr marL="6350" marR="6350" marT="0" marB="0">
                    <a:solidFill>
                      <a:schemeClr val="bg1">
                        <a:lumMod val="85000"/>
                      </a:schemeClr>
                    </a:solidFill>
                  </a:tcPr>
                </a:tc>
                <a:tc rowSpan="2">
                  <a:txBody>
                    <a:bodyPr/>
                    <a:lstStyle/>
                    <a:p>
                      <a:pPr algn="ctr">
                        <a:lnSpc>
                          <a:spcPct val="100000"/>
                        </a:lnSpc>
                        <a:spcAft>
                          <a:spcPts val="0"/>
                        </a:spcAft>
                      </a:pPr>
                      <a:r>
                        <a:rPr lang="fr-FR" sz="2400" dirty="0">
                          <a:effectLst/>
                        </a:rPr>
                        <a:t>15.6</a:t>
                      </a:r>
                      <a:endParaRPr lang="fr-FR" sz="2400" dirty="0">
                        <a:effectLst/>
                        <a:latin typeface="Myriad Pro"/>
                        <a:ea typeface="Times New Roman"/>
                        <a:cs typeface="Times New Roman"/>
                      </a:endParaRPr>
                    </a:p>
                  </a:txBody>
                  <a:tcPr marL="6350" marR="6350" marT="0" marB="0" anchor="ctr">
                    <a:lnB w="12700" cap="flat" cmpd="sng" algn="ctr">
                      <a:solidFill>
                        <a:schemeClr val="tx1"/>
                      </a:solidFill>
                      <a:prstDash val="solid"/>
                      <a:round/>
                      <a:headEnd type="none" w="med" len="med"/>
                      <a:tailEnd type="none" w="med" len="med"/>
                    </a:lnB>
                    <a:solidFill>
                      <a:schemeClr val="bg1">
                        <a:lumMod val="85000"/>
                      </a:schemeClr>
                    </a:solidFill>
                  </a:tcPr>
                </a:tc>
              </a:tr>
              <a:tr h="361956">
                <a:tc vMerge="1">
                  <a:txBody>
                    <a:bodyPr/>
                    <a:lstStyle/>
                    <a:p>
                      <a:endParaRPr lang="fr-FR"/>
                    </a:p>
                  </a:txBody>
                  <a:tcPr/>
                </a:tc>
                <a:tc>
                  <a:txBody>
                    <a:bodyPr/>
                    <a:lstStyle/>
                    <a:p>
                      <a:pPr algn="ctr">
                        <a:lnSpc>
                          <a:spcPct val="100000"/>
                        </a:lnSpc>
                        <a:spcAft>
                          <a:spcPts val="0"/>
                        </a:spcAft>
                      </a:pPr>
                      <a:r>
                        <a:rPr lang="fr-FR" sz="2400" dirty="0">
                          <a:effectLst/>
                        </a:rPr>
                        <a:t>I*IV</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F * M</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NA</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NA</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1.20E-04</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fr-FR"/>
                    </a:p>
                  </a:txBody>
                  <a:tcPr/>
                </a:tc>
              </a:tr>
              <a:tr h="361956">
                <a:tc>
                  <a:txBody>
                    <a:bodyPr/>
                    <a:lstStyle/>
                    <a:p>
                      <a:pPr>
                        <a:lnSpc>
                          <a:spcPct val="100000"/>
                        </a:lnSpc>
                        <a:spcAft>
                          <a:spcPts val="0"/>
                        </a:spcAft>
                      </a:pPr>
                      <a:r>
                        <a:rPr lang="fr-FR" sz="2400" b="1" dirty="0">
                          <a:effectLst/>
                        </a:rPr>
                        <a:t>Saccharification </a:t>
                      </a:r>
                      <a:r>
                        <a:rPr lang="fr-FR" sz="2400" b="1" dirty="0" err="1">
                          <a:effectLst/>
                        </a:rPr>
                        <a:t>Potential</a:t>
                      </a:r>
                      <a:endParaRPr lang="fr-FR" sz="2400" b="1"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0" marR="0" marT="0" marB="0" anchor="ctr">
                    <a:lnT w="12700" cap="flat" cmpd="sng" algn="ctr">
                      <a:solidFill>
                        <a:schemeClr val="tx1"/>
                      </a:solidFill>
                      <a:prstDash val="solid"/>
                      <a:round/>
                      <a:headEnd type="none" w="med" len="med"/>
                      <a:tailEnd type="none" w="med" len="med"/>
                    </a:lnT>
                  </a:tcPr>
                </a:tc>
              </a:tr>
              <a:tr h="361956">
                <a:tc>
                  <a:txBody>
                    <a:bodyPr/>
                    <a:lstStyle/>
                    <a:p>
                      <a:pPr indent="90170" algn="just">
                        <a:lnSpc>
                          <a:spcPct val="100000"/>
                        </a:lnSpc>
                        <a:spcAft>
                          <a:spcPts val="0"/>
                        </a:spcAft>
                      </a:pPr>
                      <a:r>
                        <a:rPr lang="en-US" sz="2400" i="1" dirty="0">
                          <a:effectLst/>
                        </a:rPr>
                        <a:t>Soluble Sugars</a:t>
                      </a:r>
                      <a:endParaRPr lang="fr-FR" sz="2400" b="0" i="1"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0" marR="0" marT="0" marB="0" anchor="ctr">
                    <a:solidFill>
                      <a:schemeClr val="bg1">
                        <a:lumMod val="85000"/>
                      </a:schemeClr>
                    </a:solidFill>
                  </a:tcPr>
                </a:tc>
              </a:tr>
              <a:tr h="361956">
                <a:tc>
                  <a:txBody>
                    <a:bodyPr/>
                    <a:lstStyle/>
                    <a:p>
                      <a:pPr indent="263525">
                        <a:lnSpc>
                          <a:spcPct val="100000"/>
                        </a:lnSpc>
                        <a:spcAft>
                          <a:spcPts val="0"/>
                        </a:spcAft>
                      </a:pPr>
                      <a:r>
                        <a:rPr lang="en-US" sz="2400" dirty="0" smtClean="0">
                          <a:effectLst/>
                        </a:rPr>
                        <a:t>Total Sugars (µ</a:t>
                      </a:r>
                      <a:r>
                        <a:rPr lang="en-US" sz="2400" dirty="0" err="1" smtClean="0">
                          <a:effectLst/>
                        </a:rPr>
                        <a:t>mol</a:t>
                      </a:r>
                      <a:r>
                        <a:rPr lang="en-US" sz="2400" dirty="0" smtClean="0">
                          <a:effectLst/>
                        </a:rPr>
                        <a:t> mg</a:t>
                      </a:r>
                      <a:r>
                        <a:rPr lang="en-US" sz="2400" baseline="30000" dirty="0" smtClean="0">
                          <a:effectLst/>
                        </a:rPr>
                        <a:t>-1</a:t>
                      </a:r>
                      <a:r>
                        <a:rPr lang="en-US" sz="2400" dirty="0" smtClean="0">
                          <a:effectLst/>
                        </a:rPr>
                        <a:t>)</a:t>
                      </a:r>
                      <a:endParaRPr lang="fr-FR" sz="2400" dirty="0">
                        <a:effectLst/>
                        <a:latin typeface="Myriad Pro"/>
                        <a:ea typeface="Times New Roman"/>
                        <a:cs typeface="Times New Roman"/>
                      </a:endParaRPr>
                    </a:p>
                  </a:txBody>
                  <a:tcPr marL="6350" marR="6350" marT="0" marB="0" anchor="ctr"/>
                </a:tc>
                <a:tc>
                  <a:txBody>
                    <a:bodyPr/>
                    <a:lstStyle/>
                    <a:p>
                      <a:pPr algn="ctr">
                        <a:lnSpc>
                          <a:spcPct val="100000"/>
                        </a:lnSpc>
                        <a:spcAft>
                          <a:spcPts val="0"/>
                        </a:spcAft>
                      </a:pPr>
                      <a:r>
                        <a:rPr lang="fr-FR" sz="2400" dirty="0">
                          <a:effectLst/>
                        </a:rPr>
                        <a:t>I</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M</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1.63E-05</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a:effectLst/>
                        </a:rPr>
                        <a:t>9.4</a:t>
                      </a:r>
                      <a:endParaRPr lang="fr-FR" sz="240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1.63E-05</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9.4</a:t>
                      </a:r>
                      <a:endParaRPr lang="fr-FR" sz="2400" dirty="0">
                        <a:effectLst/>
                        <a:latin typeface="Myriad Pro"/>
                        <a:ea typeface="Times New Roman"/>
                        <a:cs typeface="Times New Roman"/>
                      </a:endParaRPr>
                    </a:p>
                  </a:txBody>
                  <a:tcPr marL="6350" marR="6350" marT="0" marB="0" anchor="ctr"/>
                </a:tc>
              </a:tr>
              <a:tr h="361956">
                <a:tc>
                  <a:txBody>
                    <a:bodyPr/>
                    <a:lstStyle/>
                    <a:p>
                      <a:pPr indent="90170" algn="just">
                        <a:lnSpc>
                          <a:spcPct val="100000"/>
                        </a:lnSpc>
                        <a:spcAft>
                          <a:spcPts val="0"/>
                        </a:spcAft>
                      </a:pPr>
                      <a:r>
                        <a:rPr lang="en-US" sz="2400" i="1" dirty="0">
                          <a:effectLst/>
                        </a:rPr>
                        <a:t>Solubilized Sugars</a:t>
                      </a:r>
                      <a:endParaRPr lang="fr-FR" sz="2400" b="0" i="1"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0" marR="0" marT="0" marB="0" anchor="ctr">
                    <a:solidFill>
                      <a:schemeClr val="bg1">
                        <a:lumMod val="85000"/>
                      </a:schemeClr>
                    </a:solidFill>
                  </a:tcPr>
                </a:tc>
              </a:tr>
              <a:tr h="361956">
                <a:tc rowSpan="3">
                  <a:txBody>
                    <a:bodyPr/>
                    <a:lstStyle/>
                    <a:p>
                      <a:pPr indent="235585" algn="just">
                        <a:lnSpc>
                          <a:spcPct val="100000"/>
                        </a:lnSpc>
                        <a:spcAft>
                          <a:spcPts val="0"/>
                        </a:spcAft>
                      </a:pPr>
                      <a:r>
                        <a:rPr lang="en-US" sz="2400" dirty="0" smtClean="0">
                          <a:effectLst/>
                        </a:rPr>
                        <a:t>Total Sugars (µ</a:t>
                      </a:r>
                      <a:r>
                        <a:rPr lang="en-US" sz="2400" dirty="0" err="1" smtClean="0">
                          <a:effectLst/>
                        </a:rPr>
                        <a:t>mol</a:t>
                      </a:r>
                      <a:r>
                        <a:rPr lang="en-US" sz="2400" dirty="0" smtClean="0">
                          <a:effectLst/>
                        </a:rPr>
                        <a:t> mg</a:t>
                      </a:r>
                      <a:r>
                        <a:rPr lang="en-US" sz="2400" baseline="30000" dirty="0" smtClean="0">
                          <a:effectLst/>
                        </a:rPr>
                        <a:t>-1</a:t>
                      </a:r>
                      <a:r>
                        <a:rPr lang="en-US" sz="2400" dirty="0" smtClean="0">
                          <a:effectLst/>
                        </a:rPr>
                        <a:t>)</a:t>
                      </a:r>
                      <a:endParaRPr lang="fr-FR" sz="2400" b="0" dirty="0">
                        <a:effectLst/>
                        <a:latin typeface="Myriad Pro"/>
                        <a:ea typeface="Times New Roman"/>
                        <a:cs typeface="Times New Roman"/>
                      </a:endParaRPr>
                    </a:p>
                  </a:txBody>
                  <a:tcPr marL="6350" marR="6350" marT="0" marB="0" anchor="ctr"/>
                </a:tc>
                <a:tc>
                  <a:txBody>
                    <a:bodyPr/>
                    <a:lstStyle/>
                    <a:p>
                      <a:pPr algn="ctr">
                        <a:lnSpc>
                          <a:spcPct val="100000"/>
                        </a:lnSpc>
                        <a:spcAft>
                          <a:spcPts val="0"/>
                        </a:spcAft>
                      </a:pPr>
                      <a:r>
                        <a:rPr lang="fr-FR" sz="2400">
                          <a:effectLst/>
                        </a:rPr>
                        <a:t>II</a:t>
                      </a:r>
                      <a:endParaRPr lang="fr-FR" sz="240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a:effectLst/>
                        </a:rPr>
                        <a:t>F &amp; M</a:t>
                      </a:r>
                      <a:endParaRPr lang="fr-FR" sz="240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1.90E-04</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7.3</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2.93E-04</a:t>
                      </a:r>
                      <a:endParaRPr lang="fr-FR" sz="2400" dirty="0">
                        <a:effectLst/>
                        <a:latin typeface="Myriad Pro"/>
                        <a:ea typeface="Times New Roman"/>
                        <a:cs typeface="Times New Roman"/>
                      </a:endParaRPr>
                    </a:p>
                  </a:txBody>
                  <a:tcPr marL="6350" marR="6350" marT="0" marB="0"/>
                </a:tc>
                <a:tc rowSpan="3">
                  <a:txBody>
                    <a:bodyPr/>
                    <a:lstStyle/>
                    <a:p>
                      <a:pPr algn="ctr">
                        <a:lnSpc>
                          <a:spcPct val="100000"/>
                        </a:lnSpc>
                        <a:spcAft>
                          <a:spcPts val="0"/>
                        </a:spcAft>
                      </a:pPr>
                      <a:r>
                        <a:rPr lang="fr-FR" sz="2400" dirty="0">
                          <a:effectLst/>
                        </a:rPr>
                        <a:t>14.7</a:t>
                      </a:r>
                      <a:endParaRPr lang="fr-FR" sz="2400" dirty="0">
                        <a:effectLst/>
                        <a:latin typeface="Myriad Pro"/>
                        <a:ea typeface="Times New Roman"/>
                        <a:cs typeface="Times New Roman"/>
                      </a:endParaRPr>
                    </a:p>
                  </a:txBody>
                  <a:tcPr marL="6350" marR="6350" marT="0" marB="0" anchor="ctr"/>
                </a:tc>
              </a:tr>
              <a:tr h="361956">
                <a:tc vMerge="1">
                  <a:txBody>
                    <a:bodyPr/>
                    <a:lstStyle/>
                    <a:p>
                      <a:endParaRPr lang="fr-FR"/>
                    </a:p>
                  </a:txBody>
                  <a:tcPr/>
                </a:tc>
                <a:tc>
                  <a:txBody>
                    <a:bodyPr/>
                    <a:lstStyle/>
                    <a:p>
                      <a:pPr algn="ctr">
                        <a:lnSpc>
                          <a:spcPct val="100000"/>
                        </a:lnSpc>
                        <a:spcAft>
                          <a:spcPts val="0"/>
                        </a:spcAft>
                      </a:pPr>
                      <a:r>
                        <a:rPr lang="fr-FR" sz="2400" dirty="0">
                          <a:effectLst/>
                        </a:rPr>
                        <a:t>IX</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M</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1.58E-02</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2.2</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1.55E-03</a:t>
                      </a:r>
                      <a:endParaRPr lang="fr-FR" sz="2400" dirty="0">
                        <a:effectLst/>
                        <a:latin typeface="Myriad Pro"/>
                        <a:ea typeface="Times New Roman"/>
                        <a:cs typeface="Times New Roman"/>
                      </a:endParaRPr>
                    </a:p>
                  </a:txBody>
                  <a:tcPr marL="6350" marR="6350" marT="0" marB="0"/>
                </a:tc>
                <a:tc vMerge="1">
                  <a:txBody>
                    <a:bodyPr/>
                    <a:lstStyle/>
                    <a:p>
                      <a:endParaRPr lang="fr-FR"/>
                    </a:p>
                  </a:txBody>
                  <a:tcPr/>
                </a:tc>
              </a:tr>
              <a:tr h="361956">
                <a:tc vMerge="1">
                  <a:txBody>
                    <a:bodyPr/>
                    <a:lstStyle/>
                    <a:p>
                      <a:endParaRPr lang="fr-FR"/>
                    </a:p>
                  </a:txBody>
                  <a:tcPr/>
                </a:tc>
                <a:tc>
                  <a:txBody>
                    <a:bodyPr/>
                    <a:lstStyle/>
                    <a:p>
                      <a:pPr algn="ctr">
                        <a:lnSpc>
                          <a:spcPct val="100000"/>
                        </a:lnSpc>
                        <a:spcAft>
                          <a:spcPts val="0"/>
                        </a:spcAft>
                      </a:pPr>
                      <a:r>
                        <a:rPr lang="fr-FR" sz="2400" dirty="0">
                          <a:effectLst/>
                        </a:rPr>
                        <a:t>XII</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F</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4.06E-04</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5.0</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1.63E-03</a:t>
                      </a:r>
                      <a:endParaRPr lang="fr-FR" sz="2400" dirty="0">
                        <a:effectLst/>
                        <a:latin typeface="Myriad Pro"/>
                        <a:ea typeface="Times New Roman"/>
                        <a:cs typeface="Times New Roman"/>
                      </a:endParaRPr>
                    </a:p>
                  </a:txBody>
                  <a:tcPr marL="6350" marR="6350" marT="0" marB="0"/>
                </a:tc>
                <a:tc vMerge="1">
                  <a:txBody>
                    <a:bodyPr/>
                    <a:lstStyle/>
                    <a:p>
                      <a:endParaRPr lang="fr-FR"/>
                    </a:p>
                  </a:txBody>
                  <a:tcPr/>
                </a:tc>
              </a:tr>
              <a:tr h="361956">
                <a:tc>
                  <a:txBody>
                    <a:bodyPr/>
                    <a:lstStyle/>
                    <a:p>
                      <a:pPr indent="235585" algn="just">
                        <a:lnSpc>
                          <a:spcPct val="100000"/>
                        </a:lnSpc>
                        <a:spcAft>
                          <a:spcPts val="0"/>
                        </a:spcAft>
                      </a:pPr>
                      <a:r>
                        <a:rPr lang="en-US" sz="2400" dirty="0" smtClean="0">
                          <a:effectLst/>
                        </a:rPr>
                        <a:t>Proportion of Glucose</a:t>
                      </a:r>
                      <a:endParaRPr lang="fr-FR" sz="2400" b="0" dirty="0">
                        <a:effectLst/>
                        <a:latin typeface="Myriad Pro"/>
                        <a:ea typeface="Times New Roman"/>
                        <a:cs typeface="Times New Roman"/>
                      </a:endParaRPr>
                    </a:p>
                  </a:txBody>
                  <a:tcPr marL="6350" marR="6350" marT="0" marB="0" anchor="ctr">
                    <a:solidFill>
                      <a:schemeClr val="bg1">
                        <a:lumMod val="85000"/>
                      </a:schemeClr>
                    </a:solidFill>
                  </a:tcPr>
                </a:tc>
                <a:tc>
                  <a:txBody>
                    <a:bodyPr/>
                    <a:lstStyle/>
                    <a:p>
                      <a:pPr algn="ctr">
                        <a:lnSpc>
                          <a:spcPct val="100000"/>
                        </a:lnSpc>
                        <a:spcAft>
                          <a:spcPts val="0"/>
                        </a:spcAft>
                      </a:pPr>
                      <a:r>
                        <a:rPr lang="fr-FR" sz="2400" dirty="0">
                          <a:effectLst/>
                        </a:rPr>
                        <a:t>I</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M</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1.07E-05</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9.8</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1.07E-05</a:t>
                      </a:r>
                      <a:endParaRPr lang="fr-FR" sz="2400" dirty="0">
                        <a:effectLst/>
                        <a:latin typeface="Myriad Pro"/>
                        <a:ea typeface="Times New Roman"/>
                        <a:cs typeface="Times New Roman"/>
                      </a:endParaRPr>
                    </a:p>
                  </a:txBody>
                  <a:tcPr marL="6350" marR="6350" marT="0" marB="0">
                    <a:solidFill>
                      <a:schemeClr val="bg1">
                        <a:lumMod val="85000"/>
                      </a:schemeClr>
                    </a:solidFill>
                  </a:tcPr>
                </a:tc>
                <a:tc>
                  <a:txBody>
                    <a:bodyPr/>
                    <a:lstStyle/>
                    <a:p>
                      <a:pPr algn="ctr">
                        <a:lnSpc>
                          <a:spcPct val="100000"/>
                        </a:lnSpc>
                        <a:spcAft>
                          <a:spcPts val="0"/>
                        </a:spcAft>
                      </a:pPr>
                      <a:r>
                        <a:rPr lang="fr-FR" sz="2400" dirty="0">
                          <a:effectLst/>
                        </a:rPr>
                        <a:t>9.8</a:t>
                      </a:r>
                      <a:endParaRPr lang="fr-FR" sz="2400" dirty="0">
                        <a:effectLst/>
                        <a:latin typeface="Myriad Pro"/>
                        <a:ea typeface="Times New Roman"/>
                        <a:cs typeface="Times New Roman"/>
                      </a:endParaRPr>
                    </a:p>
                  </a:txBody>
                  <a:tcPr marL="6350" marR="6350" marT="0" marB="0" anchor="ctr">
                    <a:solidFill>
                      <a:schemeClr val="bg1">
                        <a:lumMod val="85000"/>
                      </a:schemeClr>
                    </a:solidFill>
                  </a:tcPr>
                </a:tc>
              </a:tr>
              <a:tr h="361956">
                <a:tc>
                  <a:txBody>
                    <a:bodyPr/>
                    <a:lstStyle/>
                    <a:p>
                      <a:pPr indent="90170" algn="just">
                        <a:lnSpc>
                          <a:spcPct val="100000"/>
                        </a:lnSpc>
                        <a:spcAft>
                          <a:spcPts val="0"/>
                        </a:spcAft>
                      </a:pPr>
                      <a:r>
                        <a:rPr lang="en-US" sz="2400" i="1" dirty="0">
                          <a:effectLst/>
                        </a:rPr>
                        <a:t>Hydrolyzed Sugars</a:t>
                      </a:r>
                      <a:endParaRPr lang="fr-FR" sz="2400" b="0" i="1"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a:effectLst/>
                        </a:rPr>
                        <a:t> </a:t>
                      </a:r>
                      <a:endParaRPr lang="fr-FR" sz="240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tc>
                <a:tc>
                  <a:txBody>
                    <a:bodyPr/>
                    <a:lstStyle/>
                    <a:p>
                      <a:pPr algn="ct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6350" marR="6350" marT="0" marB="0" anchor="ctr"/>
                </a:tc>
                <a:tc>
                  <a:txBody>
                    <a:bodyPr/>
                    <a:lstStyle/>
                    <a:p>
                      <a:pPr>
                        <a:lnSpc>
                          <a:spcPct val="100000"/>
                        </a:lnSpc>
                        <a:spcAft>
                          <a:spcPts val="0"/>
                        </a:spcAft>
                      </a:pPr>
                      <a:r>
                        <a:rPr lang="fr-FR" sz="2400" dirty="0">
                          <a:effectLst/>
                        </a:rPr>
                        <a:t> </a:t>
                      </a:r>
                      <a:endParaRPr lang="fr-FR" sz="2400" dirty="0">
                        <a:effectLst/>
                        <a:latin typeface="Myriad Pro"/>
                        <a:ea typeface="Times New Roman"/>
                        <a:cs typeface="Times New Roman"/>
                      </a:endParaRPr>
                    </a:p>
                  </a:txBody>
                  <a:tcPr marL="0" marR="0" marT="0" marB="0" anchor="ctr"/>
                </a:tc>
              </a:tr>
              <a:tr h="361956">
                <a:tc>
                  <a:txBody>
                    <a:bodyPr/>
                    <a:lstStyle/>
                    <a:p>
                      <a:pPr indent="235585" algn="just">
                        <a:lnSpc>
                          <a:spcPct val="100000"/>
                        </a:lnSpc>
                        <a:spcAft>
                          <a:spcPts val="0"/>
                        </a:spcAft>
                      </a:pPr>
                      <a:r>
                        <a:rPr lang="en-US" sz="2400" dirty="0" smtClean="0">
                          <a:effectLst/>
                        </a:rPr>
                        <a:t>Proportion of Glucose</a:t>
                      </a:r>
                      <a:endParaRPr lang="fr-FR" sz="2400" b="0" dirty="0">
                        <a:effectLst/>
                        <a:latin typeface="Myriad Pro"/>
                        <a:ea typeface="Times New Roman"/>
                        <a:cs typeface="Times New Roman"/>
                      </a:endParaRPr>
                    </a:p>
                  </a:txBody>
                  <a:tcPr marL="6350" marR="6350" marT="0" marB="0"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XIII</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F &amp; M</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2.36E-04</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15.9</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2.36E-04</a:t>
                      </a:r>
                      <a:endParaRPr lang="fr-FR" sz="2400" dirty="0">
                        <a:effectLst/>
                        <a:latin typeface="Myriad Pro"/>
                        <a:ea typeface="Times New Roman"/>
                        <a:cs typeface="Times New Roman"/>
                      </a:endParaRPr>
                    </a:p>
                  </a:txBody>
                  <a:tcPr marL="6350" marR="6350" marT="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fr-FR" sz="2400" dirty="0">
                          <a:effectLst/>
                        </a:rPr>
                        <a:t>15.9</a:t>
                      </a:r>
                      <a:endParaRPr lang="fr-FR" sz="2400" dirty="0">
                        <a:effectLst/>
                        <a:latin typeface="Myriad Pro"/>
                        <a:ea typeface="Times New Roman"/>
                        <a:cs typeface="Times New Roman"/>
                      </a:endParaRPr>
                    </a:p>
                  </a:txBody>
                  <a:tcPr marL="6350" marR="6350" marT="0" marB="0" anchor="ctr">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7" name="ZoneTexte 6"/>
          <p:cNvSpPr txBox="1"/>
          <p:nvPr/>
        </p:nvSpPr>
        <p:spPr>
          <a:xfrm>
            <a:off x="7095715" y="417965"/>
            <a:ext cx="25199689" cy="3560951"/>
          </a:xfrm>
          <a:prstGeom prst="rect">
            <a:avLst/>
          </a:prstGeom>
          <a:noFill/>
        </p:spPr>
        <p:txBody>
          <a:bodyPr lIns="97512" tIns="48756" rIns="97512" bIns="48756">
            <a:spAutoFit/>
          </a:bodyPr>
          <a:lstStyle/>
          <a:p>
            <a:pPr defTabSz="4388023" fontAlgn="auto">
              <a:lnSpc>
                <a:spcPts val="9000"/>
              </a:lnSpc>
              <a:spcBef>
                <a:spcPts val="0"/>
              </a:spcBef>
              <a:spcAft>
                <a:spcPts val="0"/>
              </a:spcAft>
              <a:defRPr/>
            </a:pPr>
            <a:r>
              <a:rPr lang="en-US" sz="8800" kern="1500" spc="35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QTL mapping for wood chemical properties</a:t>
            </a:r>
          </a:p>
          <a:p>
            <a:pPr defTabSz="4388023" fontAlgn="auto">
              <a:lnSpc>
                <a:spcPts val="9000"/>
              </a:lnSpc>
              <a:spcBef>
                <a:spcPts val="0"/>
              </a:spcBef>
              <a:spcAft>
                <a:spcPts val="0"/>
              </a:spcAft>
              <a:defRPr/>
            </a:pPr>
            <a:r>
              <a:rPr lang="en-US" sz="8800" kern="1500" spc="35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and saccharification potential in black poplar (</a:t>
            </a:r>
            <a:r>
              <a:rPr lang="en-US" sz="8800" i="1" kern="1500" spc="35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Populus </a:t>
            </a:r>
            <a:r>
              <a:rPr lang="en-US" sz="8800" i="1" kern="1500" spc="35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nigra</a:t>
            </a:r>
            <a:r>
              <a:rPr lang="en-US" sz="8800" kern="1500" spc="35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a:t>
            </a:r>
            <a:endParaRPr lang="en-US" sz="8800" kern="1500" spc="35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endParaRPr>
          </a:p>
        </p:txBody>
      </p:sp>
      <p:sp>
        <p:nvSpPr>
          <p:cNvPr id="23" name="Rectangle 22"/>
          <p:cNvSpPr/>
          <p:nvPr/>
        </p:nvSpPr>
        <p:spPr>
          <a:xfrm>
            <a:off x="13379450" y="12079288"/>
            <a:ext cx="19242088" cy="1584325"/>
          </a:xfrm>
          <a:prstGeom prst="rect">
            <a:avLst/>
          </a:prstGeom>
          <a:noFill/>
        </p:spPr>
        <p:txBody>
          <a:bodyPr lIns="216000" tIns="72000" rIns="216000" bIns="72000">
            <a:spAutoFit/>
          </a:bodyPr>
          <a:lstStyle/>
          <a:p>
            <a:pPr algn="just" defTabSz="4388023" fontAlgn="auto">
              <a:spcBef>
                <a:spcPts val="0"/>
              </a:spcBef>
              <a:spcAft>
                <a:spcPts val="0"/>
              </a:spcAft>
              <a:defRPr/>
            </a:pPr>
            <a:r>
              <a:rPr lang="en-US" sz="3000" b="1" i="1" dirty="0">
                <a:solidFill>
                  <a:schemeClr val="bg1"/>
                </a:solidFill>
                <a:effectLst>
                  <a:outerShdw blurRad="38100" dist="38100" dir="2700000" algn="tl">
                    <a:srgbClr val="000000">
                      <a:alpha val="43137"/>
                    </a:srgbClr>
                  </a:outerShdw>
                </a:effectLst>
                <a:latin typeface="Myriad Pro"/>
              </a:rPr>
              <a:t>Table 1. </a:t>
            </a:r>
            <a:r>
              <a:rPr lang="en-US" sz="3000" dirty="0">
                <a:solidFill>
                  <a:schemeClr val="bg1"/>
                </a:solidFill>
                <a:latin typeface="Myriad Pro"/>
              </a:rPr>
              <a:t>Descriptive statistics, NIR calibration models and broad sense heritability estimates for 12 phenotypes related to the chemical composition and saccharification potential of wood samples  from a </a:t>
            </a:r>
            <a:r>
              <a:rPr lang="en-US" sz="3000" i="1" dirty="0">
                <a:solidFill>
                  <a:schemeClr val="bg1"/>
                </a:solidFill>
                <a:latin typeface="Myriad Pro"/>
              </a:rPr>
              <a:t>P. </a:t>
            </a:r>
            <a:r>
              <a:rPr lang="en-US" sz="3000" i="1" dirty="0" err="1">
                <a:solidFill>
                  <a:schemeClr val="bg1"/>
                </a:solidFill>
                <a:latin typeface="Myriad Pro"/>
              </a:rPr>
              <a:t>nigra</a:t>
            </a:r>
            <a:r>
              <a:rPr lang="en-US" sz="3000" i="1" dirty="0">
                <a:solidFill>
                  <a:schemeClr val="bg1"/>
                </a:solidFill>
                <a:latin typeface="Myriad Pro"/>
              </a:rPr>
              <a:t> </a:t>
            </a:r>
            <a:r>
              <a:rPr lang="en-US" sz="3000" dirty="0">
                <a:solidFill>
                  <a:schemeClr val="bg1"/>
                </a:solidFill>
                <a:latin typeface="Myriad Pro"/>
              </a:rPr>
              <a:t>F1 mapping pedigree</a:t>
            </a:r>
            <a:endParaRPr lang="en-US" sz="3000" i="1" dirty="0">
              <a:solidFill>
                <a:schemeClr val="bg1"/>
              </a:solidFill>
              <a:latin typeface="+mn-lt"/>
            </a:endParaRPr>
          </a:p>
        </p:txBody>
      </p:sp>
      <p:sp>
        <p:nvSpPr>
          <p:cNvPr id="21" name="Rectangle 20"/>
          <p:cNvSpPr/>
          <p:nvPr/>
        </p:nvSpPr>
        <p:spPr>
          <a:xfrm>
            <a:off x="179388" y="0"/>
            <a:ext cx="32486600" cy="6873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023" fontAlgn="auto">
              <a:spcBef>
                <a:spcPts val="0"/>
              </a:spcBef>
              <a:spcAft>
                <a:spcPts val="0"/>
              </a:spcAft>
              <a:defRPr/>
            </a:pPr>
            <a:endParaRPr lang="en-US" sz="6000" b="1" i="1" cap="small">
              <a:effectLst>
                <a:outerShdw blurRad="38100" dist="38100" dir="2700000" algn="tl">
                  <a:srgbClr val="000000">
                    <a:alpha val="43137"/>
                  </a:srgbClr>
                </a:outerShdw>
              </a:effectLst>
              <a:latin typeface="Myriad Pro"/>
            </a:endParaRPr>
          </a:p>
        </p:txBody>
      </p:sp>
      <p:sp>
        <p:nvSpPr>
          <p:cNvPr id="4" name="Rectangle 3"/>
          <p:cNvSpPr/>
          <p:nvPr/>
        </p:nvSpPr>
        <p:spPr>
          <a:xfrm>
            <a:off x="231775" y="238125"/>
            <a:ext cx="6348413" cy="3819525"/>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7512" tIns="48756" rIns="97512" bIns="48756" anchor="ctr"/>
          <a:lstStyle/>
          <a:p>
            <a:pPr algn="ctr" defTabSz="4388023" fontAlgn="auto">
              <a:spcBef>
                <a:spcPts val="0"/>
              </a:spcBef>
              <a:spcAft>
                <a:spcPts val="0"/>
              </a:spcAft>
              <a:defRPr/>
            </a:pPr>
            <a:endParaRPr lang="en-US"/>
          </a:p>
        </p:txBody>
      </p:sp>
      <p:sp>
        <p:nvSpPr>
          <p:cNvPr id="8" name="ZoneTexte 7"/>
          <p:cNvSpPr txBox="1"/>
          <p:nvPr/>
        </p:nvSpPr>
        <p:spPr>
          <a:xfrm>
            <a:off x="6580188" y="4057650"/>
            <a:ext cx="25993725" cy="1541463"/>
          </a:xfrm>
          <a:prstGeom prst="rect">
            <a:avLst/>
          </a:prstGeom>
          <a:noFill/>
          <a:ln w="19050">
            <a:solidFill>
              <a:schemeClr val="bg1"/>
            </a:solidFill>
          </a:ln>
        </p:spPr>
        <p:txBody>
          <a:bodyPr lIns="108000" tIns="108000" rIns="108000" bIns="108000">
            <a:spAutoFit/>
          </a:bodyPr>
          <a:lstStyle/>
          <a:p>
            <a:pPr defTabSz="4388023" fontAlgn="auto">
              <a:spcBef>
                <a:spcPts val="0"/>
              </a:spcBef>
              <a:spcAft>
                <a:spcPts val="0"/>
              </a:spcAft>
              <a:defRPr/>
            </a:pPr>
            <a:r>
              <a:rPr lang="en-US" sz="4300" b="1" cap="all" spc="-300" dirty="0" err="1">
                <a:solidFill>
                  <a:schemeClr val="bg1"/>
                </a:solidFill>
                <a:latin typeface="Myriad Pro" pitchFamily="34" charset="0"/>
              </a:rPr>
              <a:t>Redouane</a:t>
            </a:r>
            <a:r>
              <a:rPr lang="en-US" sz="4300" b="1" cap="all" spc="-300" dirty="0">
                <a:solidFill>
                  <a:schemeClr val="bg1"/>
                </a:solidFill>
                <a:latin typeface="Myriad Pro" pitchFamily="34" charset="0"/>
              </a:rPr>
              <a:t> El Malki</a:t>
            </a:r>
            <a:r>
              <a:rPr lang="en-US" sz="4300" b="1" cap="all" spc="-300" baseline="30000" dirty="0">
                <a:solidFill>
                  <a:schemeClr val="bg1"/>
                </a:solidFill>
                <a:latin typeface="Myriad Pro" pitchFamily="34" charset="0"/>
              </a:rPr>
              <a:t>1</a:t>
            </a:r>
            <a:r>
              <a:rPr lang="en-US" sz="4300" b="1" cap="all" spc="-300" dirty="0">
                <a:solidFill>
                  <a:schemeClr val="bg1"/>
                </a:solidFill>
                <a:latin typeface="Myriad Pro" pitchFamily="34" charset="0"/>
              </a:rPr>
              <a:t>, Jean-Paul Charpentier</a:t>
            </a:r>
            <a:r>
              <a:rPr lang="en-US" sz="4300" b="1" cap="all" spc="-300" baseline="30000" dirty="0">
                <a:solidFill>
                  <a:schemeClr val="bg1"/>
                </a:solidFill>
                <a:latin typeface="Myriad Pro" pitchFamily="34" charset="0"/>
              </a:rPr>
              <a:t>1,2</a:t>
            </a:r>
            <a:r>
              <a:rPr lang="en-US" sz="4300" b="1" cap="all" spc="-300" dirty="0">
                <a:solidFill>
                  <a:schemeClr val="bg1"/>
                </a:solidFill>
                <a:latin typeface="Myriad Pro" pitchFamily="34" charset="0"/>
              </a:rPr>
              <a:t>, </a:t>
            </a:r>
            <a:r>
              <a:rPr lang="en-US" sz="4300" b="1" cap="all" spc="-300" dirty="0" err="1">
                <a:solidFill>
                  <a:schemeClr val="bg1"/>
                </a:solidFill>
                <a:latin typeface="Myriad Pro" pitchFamily="34" charset="0"/>
              </a:rPr>
              <a:t>Véronique</a:t>
            </a:r>
            <a:r>
              <a:rPr lang="en-US" sz="4300" b="1" cap="all" spc="-300" dirty="0">
                <a:solidFill>
                  <a:schemeClr val="bg1"/>
                </a:solidFill>
                <a:latin typeface="Myriad Pro" pitchFamily="34" charset="0"/>
              </a:rPr>
              <a:t> Jorge</a:t>
            </a:r>
            <a:r>
              <a:rPr lang="en-US" sz="4300" b="1" cap="all" spc="-300" baseline="30000" dirty="0">
                <a:solidFill>
                  <a:schemeClr val="bg1"/>
                </a:solidFill>
                <a:latin typeface="Myriad Pro" pitchFamily="34" charset="0"/>
              </a:rPr>
              <a:t>1</a:t>
            </a:r>
            <a:r>
              <a:rPr lang="en-US" sz="4300" b="1" cap="all" spc="-300" dirty="0">
                <a:solidFill>
                  <a:schemeClr val="bg1"/>
                </a:solidFill>
                <a:latin typeface="Myriad Pro" pitchFamily="34" charset="0"/>
              </a:rPr>
              <a:t>, </a:t>
            </a:r>
            <a:r>
              <a:rPr lang="en-US" sz="4300" b="1" cap="all" spc="-300" dirty="0" err="1">
                <a:solidFill>
                  <a:schemeClr val="bg1"/>
                </a:solidFill>
                <a:latin typeface="Myriad Pro" pitchFamily="34" charset="0"/>
              </a:rPr>
              <a:t>Kévin</a:t>
            </a:r>
            <a:r>
              <a:rPr lang="en-US" sz="4300" b="1" cap="all" spc="-300" dirty="0">
                <a:solidFill>
                  <a:schemeClr val="bg1"/>
                </a:solidFill>
                <a:latin typeface="Myriad Pro" pitchFamily="34" charset="0"/>
              </a:rPr>
              <a:t> Ader</a:t>
            </a:r>
            <a:r>
              <a:rPr lang="en-US" sz="4300" b="1" cap="all" spc="-300" baseline="30000" dirty="0">
                <a:solidFill>
                  <a:schemeClr val="bg1"/>
                </a:solidFill>
                <a:latin typeface="Myriad Pro" pitchFamily="34" charset="0"/>
              </a:rPr>
              <a:t>1,2</a:t>
            </a:r>
            <a:r>
              <a:rPr lang="en-US" sz="4300" b="1" cap="all" spc="-300" dirty="0">
                <a:solidFill>
                  <a:schemeClr val="bg1"/>
                </a:solidFill>
                <a:latin typeface="Myriad Pro" pitchFamily="34" charset="0"/>
              </a:rPr>
              <a:t>, David Navarro</a:t>
            </a:r>
            <a:r>
              <a:rPr lang="en-US" sz="4300" b="1" cap="all" spc="-300" baseline="30000" dirty="0">
                <a:solidFill>
                  <a:schemeClr val="bg1"/>
                </a:solidFill>
                <a:latin typeface="Myriad Pro" pitchFamily="34" charset="0"/>
              </a:rPr>
              <a:t>3</a:t>
            </a:r>
            <a:r>
              <a:rPr lang="en-US" sz="4300" b="1" cap="all" spc="-300" dirty="0">
                <a:solidFill>
                  <a:schemeClr val="bg1"/>
                </a:solidFill>
                <a:latin typeface="Myriad Pro" pitchFamily="34" charset="0"/>
              </a:rPr>
              <a:t>, Jean-Guy Berrin</a:t>
            </a:r>
            <a:r>
              <a:rPr lang="en-US" sz="4300" b="1" cap="all" spc="-300" baseline="30000" dirty="0">
                <a:solidFill>
                  <a:schemeClr val="bg1"/>
                </a:solidFill>
                <a:latin typeface="Myriad Pro" pitchFamily="34" charset="0"/>
              </a:rPr>
              <a:t>3</a:t>
            </a:r>
            <a:r>
              <a:rPr lang="en-US" sz="4300" b="1" cap="all" spc="-300" dirty="0">
                <a:solidFill>
                  <a:schemeClr val="bg1"/>
                </a:solidFill>
                <a:latin typeface="Myriad Pro" pitchFamily="34" charset="0"/>
              </a:rPr>
              <a:t>, Jean-Charles Bastien</a:t>
            </a:r>
            <a:r>
              <a:rPr lang="en-US" sz="4300" b="1" cap="all" spc="-300" baseline="30000" dirty="0">
                <a:solidFill>
                  <a:schemeClr val="bg1"/>
                </a:solidFill>
                <a:latin typeface="Myriad Pro" pitchFamily="34" charset="0"/>
              </a:rPr>
              <a:t>1</a:t>
            </a:r>
            <a:r>
              <a:rPr lang="en-US" sz="4300" b="1" cap="all" spc="-300" dirty="0">
                <a:solidFill>
                  <a:schemeClr val="bg1"/>
                </a:solidFill>
                <a:latin typeface="Myriad Pro" pitchFamily="34" charset="0"/>
              </a:rPr>
              <a:t>, Catherine Bastien</a:t>
            </a:r>
            <a:r>
              <a:rPr lang="en-US" sz="4300" b="1" cap="all" spc="-300" baseline="30000" dirty="0">
                <a:solidFill>
                  <a:schemeClr val="bg1"/>
                </a:solidFill>
                <a:latin typeface="Myriad Pro" pitchFamily="34" charset="0"/>
              </a:rPr>
              <a:t>1</a:t>
            </a:r>
            <a:r>
              <a:rPr lang="en-US" sz="4300" b="1" cap="all" spc="-300" dirty="0">
                <a:solidFill>
                  <a:schemeClr val="bg1"/>
                </a:solidFill>
                <a:latin typeface="Myriad Pro" pitchFamily="34" charset="0"/>
              </a:rPr>
              <a:t>, </a:t>
            </a:r>
            <a:r>
              <a:rPr lang="en-US" sz="4300" b="1" u="sng" cap="all" spc="-300" dirty="0">
                <a:solidFill>
                  <a:schemeClr val="bg1"/>
                </a:solidFill>
                <a:latin typeface="Myriad Pro" pitchFamily="34" charset="0"/>
              </a:rPr>
              <a:t>Vincent Segura</a:t>
            </a:r>
            <a:r>
              <a:rPr lang="en-US" sz="4300" b="1" u="sng" cap="all" spc="-300" baseline="30000" dirty="0">
                <a:solidFill>
                  <a:schemeClr val="bg1"/>
                </a:solidFill>
                <a:latin typeface="Myriad Pro" pitchFamily="34" charset="0"/>
              </a:rPr>
              <a:t>1,*</a:t>
            </a:r>
            <a:endParaRPr lang="en-US" sz="4300" b="1" u="sng" cap="all" spc="-300" baseline="30000" dirty="0">
              <a:solidFill>
                <a:schemeClr val="bg1"/>
              </a:solidFill>
              <a:latin typeface="Myriad Pro" pitchFamily="34" charset="0"/>
            </a:endParaRPr>
          </a:p>
        </p:txBody>
      </p:sp>
      <p:pic>
        <p:nvPicPr>
          <p:cNvPr id="14742" name="Image 8"/>
          <p:cNvPicPr>
            <a:picLocks noChangeAspect="1"/>
          </p:cNvPicPr>
          <p:nvPr/>
        </p:nvPicPr>
        <p:blipFill>
          <a:blip r:embed="rId4"/>
          <a:srcRect/>
          <a:stretch>
            <a:fillRect/>
          </a:stretch>
        </p:blipFill>
        <p:spPr bwMode="auto">
          <a:xfrm>
            <a:off x="684213" y="1160463"/>
            <a:ext cx="5413375" cy="1973262"/>
          </a:xfrm>
          <a:prstGeom prst="rect">
            <a:avLst/>
          </a:prstGeom>
          <a:noFill/>
          <a:ln w="9525">
            <a:noFill/>
            <a:miter lim="800000"/>
            <a:headEnd/>
            <a:tailEnd/>
          </a:ln>
        </p:spPr>
      </p:pic>
      <p:pic>
        <p:nvPicPr>
          <p:cNvPr id="14743" name="Image 9"/>
          <p:cNvPicPr>
            <a:picLocks noChangeAspect="1"/>
          </p:cNvPicPr>
          <p:nvPr/>
        </p:nvPicPr>
        <p:blipFill>
          <a:blip r:embed="rId5"/>
          <a:srcRect/>
          <a:stretch>
            <a:fillRect/>
          </a:stretch>
        </p:blipFill>
        <p:spPr bwMode="auto">
          <a:xfrm>
            <a:off x="28195588" y="41981438"/>
            <a:ext cx="3308350" cy="1206500"/>
          </a:xfrm>
          <a:prstGeom prst="rect">
            <a:avLst/>
          </a:prstGeom>
          <a:noFill/>
          <a:ln w="9525">
            <a:noFill/>
            <a:miter lim="800000"/>
            <a:headEnd/>
            <a:tailEnd/>
          </a:ln>
        </p:spPr>
      </p:pic>
      <p:sp>
        <p:nvSpPr>
          <p:cNvPr id="11" name="ZoneTexte 10"/>
          <p:cNvSpPr txBox="1"/>
          <p:nvPr/>
        </p:nvSpPr>
        <p:spPr>
          <a:xfrm>
            <a:off x="8172724" y="39582951"/>
            <a:ext cx="19284774" cy="4407336"/>
          </a:xfrm>
          <a:prstGeom prst="rect">
            <a:avLst/>
          </a:prstGeom>
          <a:noFill/>
        </p:spPr>
        <p:txBody>
          <a:bodyPr lIns="97512" tIns="48756" rIns="97512" bIns="48756">
            <a:spAutoFit/>
          </a:bodyPr>
          <a:lstStyle/>
          <a:p>
            <a:pPr defTabSz="4388023" fontAlgn="auto">
              <a:spcBef>
                <a:spcPts val="0"/>
              </a:spcBef>
              <a:spcAft>
                <a:spcPts val="0"/>
              </a:spcAft>
              <a:defRPr/>
            </a:pPr>
            <a:r>
              <a:rPr lang="en-US" sz="3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pitchFamily="34" charset="0"/>
              </a:rPr>
              <a:t>Acknowledgements</a:t>
            </a:r>
            <a:endParaRPr lang="en-US" sz="3000" b="1" i="1" dirty="0">
              <a:solidFill>
                <a:schemeClr val="bg1"/>
              </a:solidFill>
              <a:effectLst>
                <a:outerShdw blurRad="38100" dist="38100" dir="2700000" algn="tl">
                  <a:srgbClr val="000000">
                    <a:alpha val="43137"/>
                  </a:srgbClr>
                </a:outerShdw>
              </a:effectLst>
              <a:latin typeface="Myriad Pro" pitchFamily="34" charset="0"/>
            </a:endParaRPr>
          </a:p>
          <a:p>
            <a:pPr defTabSz="4388023" fontAlgn="auto">
              <a:spcBef>
                <a:spcPts val="0"/>
              </a:spcBef>
              <a:spcAft>
                <a:spcPts val="0"/>
              </a:spcAft>
              <a:defRPr/>
            </a:pPr>
            <a:endParaRPr lang="en-US" sz="1400" b="1" i="1" dirty="0">
              <a:solidFill>
                <a:schemeClr val="bg1"/>
              </a:solidFill>
              <a:effectLst>
                <a:outerShdw blurRad="38100" dist="38100" dir="2700000" algn="tl">
                  <a:srgbClr val="000000">
                    <a:alpha val="43137"/>
                  </a:srgbClr>
                </a:outerShdw>
              </a:effectLst>
              <a:latin typeface="Myriad Pro" pitchFamily="34" charset="0"/>
            </a:endParaRPr>
          </a:p>
          <a:p>
            <a:pPr defTabSz="4388023" fontAlgn="auto">
              <a:spcBef>
                <a:spcPts val="0"/>
              </a:spcBef>
              <a:spcAft>
                <a:spcPts val="0"/>
              </a:spcAft>
              <a:defRPr/>
            </a:pPr>
            <a:r>
              <a:rPr lang="en-US" sz="3000" dirty="0">
                <a:solidFill>
                  <a:schemeClr val="bg1"/>
                </a:solidFill>
                <a:latin typeface="Myriad Pro" pitchFamily="34" charset="0"/>
              </a:rPr>
              <a:t>The present work was carried within the FUTUROL project funded by OSEO Innovation</a:t>
            </a:r>
          </a:p>
          <a:p>
            <a:pPr defTabSz="4388023" fontAlgn="auto">
              <a:spcBef>
                <a:spcPts val="0"/>
              </a:spcBef>
              <a:spcAft>
                <a:spcPts val="0"/>
              </a:spcAft>
              <a:defRPr/>
            </a:pPr>
            <a:endParaRPr lang="en-US" sz="2000" b="1" i="1" dirty="0">
              <a:solidFill>
                <a:schemeClr val="bg1"/>
              </a:solidFill>
              <a:effectLst>
                <a:outerShdw blurRad="38100" dist="38100" dir="2700000" algn="tl">
                  <a:srgbClr val="000000">
                    <a:alpha val="43137"/>
                  </a:srgbClr>
                </a:outerShdw>
              </a:effectLst>
              <a:latin typeface="Myriad Pro" pitchFamily="34" charset="0"/>
            </a:endParaRPr>
          </a:p>
          <a:p>
            <a:pPr defTabSz="4388023" fontAlgn="auto">
              <a:spcBef>
                <a:spcPts val="0"/>
              </a:spcBef>
              <a:spcAft>
                <a:spcPts val="0"/>
              </a:spcAft>
              <a:defRPr/>
            </a:pPr>
            <a:r>
              <a:rPr lang="en-US" sz="3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pitchFamily="34" charset="0"/>
              </a:rPr>
              <a:t>Author Details</a:t>
            </a:r>
          </a:p>
          <a:p>
            <a:pPr defTabSz="4388023" fontAlgn="auto">
              <a:spcBef>
                <a:spcPts val="0"/>
              </a:spcBef>
              <a:spcAft>
                <a:spcPts val="0"/>
              </a:spcAft>
              <a:defRPr/>
            </a:pPr>
            <a:endParaRPr lang="en-US" sz="1400" b="1" i="1" dirty="0">
              <a:solidFill>
                <a:schemeClr val="bg1"/>
              </a:solidFill>
              <a:effectLst>
                <a:outerShdw blurRad="38100" dist="38100" dir="2700000" algn="tl">
                  <a:srgbClr val="000000">
                    <a:alpha val="43137"/>
                  </a:srgbClr>
                </a:outerShdw>
              </a:effectLst>
              <a:latin typeface="Myriad Pro" pitchFamily="34" charset="0"/>
            </a:endParaRPr>
          </a:p>
          <a:p>
            <a:pPr defTabSz="4388023" fontAlgn="auto">
              <a:spcBef>
                <a:spcPts val="0"/>
              </a:spcBef>
              <a:spcAft>
                <a:spcPts val="0"/>
              </a:spcAft>
              <a:defRPr/>
            </a:pPr>
            <a:r>
              <a:rPr lang="en-US" sz="3000" dirty="0">
                <a:solidFill>
                  <a:schemeClr val="bg1"/>
                </a:solidFill>
                <a:latin typeface="Myriad Pro" pitchFamily="34" charset="0"/>
              </a:rPr>
              <a:t>1 INRA, UR0588 </a:t>
            </a:r>
            <a:r>
              <a:rPr lang="en-US" sz="3000" dirty="0" err="1">
                <a:solidFill>
                  <a:schemeClr val="bg1"/>
                </a:solidFill>
                <a:latin typeface="Myriad Pro" pitchFamily="34" charset="0"/>
              </a:rPr>
              <a:t>Amélioration</a:t>
            </a:r>
            <a:r>
              <a:rPr lang="en-US" sz="3000" dirty="0">
                <a:solidFill>
                  <a:schemeClr val="bg1"/>
                </a:solidFill>
                <a:latin typeface="Myriad Pro" pitchFamily="34" charset="0"/>
              </a:rPr>
              <a:t> </a:t>
            </a:r>
            <a:r>
              <a:rPr lang="en-US" sz="3000" dirty="0" err="1">
                <a:solidFill>
                  <a:schemeClr val="bg1"/>
                </a:solidFill>
                <a:latin typeface="Myriad Pro" pitchFamily="34" charset="0"/>
              </a:rPr>
              <a:t>Génétique</a:t>
            </a:r>
            <a:r>
              <a:rPr lang="en-US" sz="3000" dirty="0">
                <a:solidFill>
                  <a:schemeClr val="bg1"/>
                </a:solidFill>
                <a:latin typeface="Myriad Pro" pitchFamily="34" charset="0"/>
              </a:rPr>
              <a:t> et </a:t>
            </a:r>
            <a:r>
              <a:rPr lang="en-US" sz="3000" dirty="0" err="1">
                <a:solidFill>
                  <a:schemeClr val="bg1"/>
                </a:solidFill>
                <a:latin typeface="Myriad Pro" pitchFamily="34" charset="0"/>
              </a:rPr>
              <a:t>Physiologie</a:t>
            </a:r>
            <a:r>
              <a:rPr lang="en-US" sz="3000" dirty="0">
                <a:solidFill>
                  <a:schemeClr val="bg1"/>
                </a:solidFill>
                <a:latin typeface="Myriad Pro" pitchFamily="34" charset="0"/>
              </a:rPr>
              <a:t> </a:t>
            </a:r>
            <a:r>
              <a:rPr lang="en-US" sz="3000" dirty="0" err="1">
                <a:solidFill>
                  <a:schemeClr val="bg1"/>
                </a:solidFill>
                <a:latin typeface="Myriad Pro" pitchFamily="34" charset="0"/>
              </a:rPr>
              <a:t>Forestières</a:t>
            </a:r>
            <a:r>
              <a:rPr lang="en-US" sz="3000" dirty="0">
                <a:solidFill>
                  <a:schemeClr val="bg1"/>
                </a:solidFill>
                <a:latin typeface="Myriad Pro" pitchFamily="34" charset="0"/>
              </a:rPr>
              <a:t>, </a:t>
            </a:r>
            <a:r>
              <a:rPr lang="en-US" sz="3000" dirty="0" err="1">
                <a:solidFill>
                  <a:schemeClr val="bg1"/>
                </a:solidFill>
                <a:latin typeface="Myriad Pro" pitchFamily="34" charset="0"/>
              </a:rPr>
              <a:t>Orléans</a:t>
            </a:r>
            <a:r>
              <a:rPr lang="en-US" sz="3000" dirty="0">
                <a:solidFill>
                  <a:schemeClr val="bg1"/>
                </a:solidFill>
                <a:latin typeface="Myriad Pro" pitchFamily="34" charset="0"/>
              </a:rPr>
              <a:t>, France</a:t>
            </a:r>
          </a:p>
          <a:p>
            <a:pPr defTabSz="4388023" fontAlgn="auto">
              <a:spcBef>
                <a:spcPts val="0"/>
              </a:spcBef>
              <a:spcAft>
                <a:spcPts val="0"/>
              </a:spcAft>
              <a:defRPr/>
            </a:pPr>
            <a:r>
              <a:rPr lang="en-US" sz="3000" dirty="0">
                <a:solidFill>
                  <a:schemeClr val="bg1"/>
                </a:solidFill>
                <a:latin typeface="Myriad Pro" pitchFamily="34" charset="0"/>
              </a:rPr>
              <a:t>2 INRA, Plateau technique </a:t>
            </a:r>
            <a:r>
              <a:rPr lang="en-US" sz="3000" dirty="0" err="1">
                <a:solidFill>
                  <a:schemeClr val="bg1"/>
                </a:solidFill>
                <a:latin typeface="Myriad Pro" pitchFamily="34" charset="0"/>
              </a:rPr>
              <a:t>Génobois</a:t>
            </a:r>
            <a:r>
              <a:rPr lang="en-US" sz="3000" dirty="0">
                <a:solidFill>
                  <a:schemeClr val="bg1"/>
                </a:solidFill>
                <a:latin typeface="Myriad Pro" pitchFamily="34" charset="0"/>
              </a:rPr>
              <a:t>, </a:t>
            </a:r>
            <a:r>
              <a:rPr lang="en-US" sz="3000" dirty="0" err="1">
                <a:solidFill>
                  <a:schemeClr val="bg1"/>
                </a:solidFill>
                <a:latin typeface="Myriad Pro" pitchFamily="34" charset="0"/>
              </a:rPr>
              <a:t>Orléans</a:t>
            </a:r>
            <a:r>
              <a:rPr lang="en-US" sz="3000" dirty="0">
                <a:solidFill>
                  <a:schemeClr val="bg1"/>
                </a:solidFill>
                <a:latin typeface="Myriad Pro" pitchFamily="34" charset="0"/>
              </a:rPr>
              <a:t>, France</a:t>
            </a:r>
          </a:p>
          <a:p>
            <a:pPr defTabSz="4388023" fontAlgn="auto">
              <a:spcBef>
                <a:spcPts val="0"/>
              </a:spcBef>
              <a:spcAft>
                <a:spcPts val="0"/>
              </a:spcAft>
              <a:defRPr/>
            </a:pPr>
            <a:r>
              <a:rPr lang="en-US" sz="3000" dirty="0">
                <a:solidFill>
                  <a:schemeClr val="bg1"/>
                </a:solidFill>
                <a:latin typeface="Myriad Pro" pitchFamily="34" charset="0"/>
              </a:rPr>
              <a:t>3 INRA, UMR1163 </a:t>
            </a:r>
            <a:r>
              <a:rPr lang="en-US" sz="3000" dirty="0" err="1">
                <a:solidFill>
                  <a:schemeClr val="bg1"/>
                </a:solidFill>
                <a:latin typeface="Myriad Pro" pitchFamily="34" charset="0"/>
              </a:rPr>
              <a:t>Biotechnologie</a:t>
            </a:r>
            <a:r>
              <a:rPr lang="en-US" sz="3000" dirty="0">
                <a:solidFill>
                  <a:schemeClr val="bg1"/>
                </a:solidFill>
                <a:latin typeface="Myriad Pro" pitchFamily="34" charset="0"/>
              </a:rPr>
              <a:t> des Champignons </a:t>
            </a:r>
            <a:r>
              <a:rPr lang="en-US" sz="3000" dirty="0" err="1">
                <a:solidFill>
                  <a:schemeClr val="bg1"/>
                </a:solidFill>
                <a:latin typeface="Myriad Pro" pitchFamily="34" charset="0"/>
              </a:rPr>
              <a:t>Filamenteux</a:t>
            </a:r>
            <a:r>
              <a:rPr lang="en-US" sz="3000" dirty="0">
                <a:solidFill>
                  <a:schemeClr val="bg1"/>
                </a:solidFill>
                <a:latin typeface="Myriad Pro" pitchFamily="34" charset="0"/>
              </a:rPr>
              <a:t>, Marseille, France</a:t>
            </a:r>
          </a:p>
          <a:p>
            <a:pPr defTabSz="4388023" fontAlgn="auto">
              <a:spcBef>
                <a:spcPts val="0"/>
              </a:spcBef>
              <a:spcAft>
                <a:spcPts val="0"/>
              </a:spcAft>
              <a:defRPr/>
            </a:pPr>
            <a:r>
              <a:rPr lang="en-US" sz="3000" dirty="0">
                <a:solidFill>
                  <a:schemeClr val="bg1"/>
                </a:solidFill>
                <a:latin typeface="Myriad Pro" pitchFamily="34" charset="0"/>
              </a:rPr>
              <a:t>* segura@orleans.inra.fr</a:t>
            </a:r>
          </a:p>
        </p:txBody>
      </p:sp>
      <p:pic>
        <p:nvPicPr>
          <p:cNvPr id="14745" name="Image 13"/>
          <p:cNvPicPr>
            <a:picLocks noChangeAspect="1"/>
          </p:cNvPicPr>
          <p:nvPr/>
        </p:nvPicPr>
        <p:blipFill>
          <a:blip r:embed="rId6"/>
          <a:srcRect/>
          <a:stretch>
            <a:fillRect/>
          </a:stretch>
        </p:blipFill>
        <p:spPr bwMode="auto">
          <a:xfrm>
            <a:off x="27203400" y="40268525"/>
            <a:ext cx="2854325" cy="1274763"/>
          </a:xfrm>
          <a:prstGeom prst="rect">
            <a:avLst/>
          </a:prstGeom>
          <a:noFill/>
          <a:ln w="9525">
            <a:noFill/>
            <a:miter lim="800000"/>
            <a:headEnd/>
            <a:tailEnd/>
          </a:ln>
        </p:spPr>
      </p:pic>
      <p:sp>
        <p:nvSpPr>
          <p:cNvPr id="15" name="Rectangle 14"/>
          <p:cNvSpPr/>
          <p:nvPr/>
        </p:nvSpPr>
        <p:spPr>
          <a:xfrm>
            <a:off x="244475" y="13749338"/>
            <a:ext cx="12709525" cy="5688012"/>
          </a:xfrm>
          <a:prstGeom prst="rect">
            <a:avLst/>
          </a:prstGeom>
          <a:gradFill flip="none" rotWithShape="1">
            <a:gsLst>
              <a:gs pos="0">
                <a:schemeClr val="bg1">
                  <a:lumMod val="90000"/>
                </a:schemeClr>
              </a:gs>
              <a:gs pos="98000">
                <a:schemeClr val="bg1"/>
              </a:gs>
            </a:gsLst>
            <a:lin ang="2700000" scaled="1"/>
            <a:tileRect/>
          </a:gra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anchor="ctr"/>
          <a:lstStyle/>
          <a:p>
            <a:pPr algn="just" defTabSz="4388023" fontAlgn="auto">
              <a:spcBef>
                <a:spcPts val="0"/>
              </a:spcBef>
              <a:spcAft>
                <a:spcPts val="0"/>
              </a:spcAft>
              <a:tabLst>
                <a:tab pos="1514475" algn="l"/>
              </a:tabLst>
              <a:defRPr/>
            </a:pPr>
            <a:r>
              <a:rPr lang="en-US" sz="1050" dirty="0">
                <a:solidFill>
                  <a:schemeClr val="tx1"/>
                </a:solidFill>
                <a:latin typeface="Myriad Pro"/>
              </a:rPr>
              <a:t>	</a:t>
            </a:r>
            <a:r>
              <a:rPr lang="en-US" sz="3600" dirty="0">
                <a:solidFill>
                  <a:schemeClr val="tx1"/>
                </a:solidFill>
                <a:latin typeface="Myriad Pro"/>
              </a:rPr>
              <a:t>Near </a:t>
            </a:r>
            <a:r>
              <a:rPr lang="en-US" sz="3600" dirty="0">
                <a:solidFill>
                  <a:schemeClr val="tx1"/>
                </a:solidFill>
                <a:latin typeface="Myriad Pro"/>
              </a:rPr>
              <a:t>Infrared Spectroscopy (NIR) has been used as a high throughput </a:t>
            </a:r>
            <a:r>
              <a:rPr lang="en-US" sz="3600" dirty="0" err="1">
                <a:solidFill>
                  <a:schemeClr val="tx1"/>
                </a:solidFill>
                <a:latin typeface="Myriad Pro"/>
              </a:rPr>
              <a:t>phenotyping</a:t>
            </a:r>
            <a:r>
              <a:rPr lang="en-US" sz="3600" dirty="0">
                <a:solidFill>
                  <a:schemeClr val="tx1"/>
                </a:solidFill>
                <a:latin typeface="Myriad Pro"/>
              </a:rPr>
              <a:t> technique for predicting 12 phenotypes related to the chemical properties and saccharification potential of 479 </a:t>
            </a:r>
            <a:r>
              <a:rPr lang="en-US" sz="3600" i="1" dirty="0">
                <a:solidFill>
                  <a:schemeClr val="tx1"/>
                </a:solidFill>
                <a:latin typeface="Myriad Pro"/>
              </a:rPr>
              <a:t>P. </a:t>
            </a:r>
            <a:r>
              <a:rPr lang="en-US" sz="3600" i="1" dirty="0" err="1">
                <a:solidFill>
                  <a:schemeClr val="tx1"/>
                </a:solidFill>
                <a:latin typeface="Myriad Pro"/>
              </a:rPr>
              <a:t>nigra</a:t>
            </a:r>
            <a:r>
              <a:rPr lang="en-US" sz="3600" i="1" dirty="0">
                <a:solidFill>
                  <a:schemeClr val="tx1"/>
                </a:solidFill>
                <a:latin typeface="Myriad Pro"/>
              </a:rPr>
              <a:t> </a:t>
            </a:r>
            <a:r>
              <a:rPr lang="en-US" sz="3600" dirty="0">
                <a:solidFill>
                  <a:schemeClr val="tx1"/>
                </a:solidFill>
                <a:latin typeface="Myriad Pro"/>
              </a:rPr>
              <a:t>samples, from calibration models developed in a subset of 100 samples. From these predicted values a genetic analysis was carried out in order to evaluate their broad sense heritability. Afterwards, we used a recently developed genetic map </a:t>
            </a:r>
            <a:r>
              <a:rPr lang="en-US" sz="3600" dirty="0">
                <a:solidFill>
                  <a:schemeClr val="tx1"/>
                </a:solidFill>
                <a:latin typeface="Myriad Pro"/>
              </a:rPr>
              <a:t>(8) </a:t>
            </a:r>
            <a:r>
              <a:rPr lang="en-US" sz="3600" dirty="0">
                <a:solidFill>
                  <a:schemeClr val="tx1"/>
                </a:solidFill>
                <a:latin typeface="Myriad Pro"/>
              </a:rPr>
              <a:t>to identify loci that control the genetic variability of phenotypes related to chemical properties and saccharification potential</a:t>
            </a:r>
            <a:r>
              <a:rPr lang="en-US" sz="3600" dirty="0">
                <a:solidFill>
                  <a:schemeClr val="tx1"/>
                </a:solidFill>
                <a:latin typeface="Myriad Pro"/>
              </a:rPr>
              <a:t>.</a:t>
            </a:r>
          </a:p>
        </p:txBody>
      </p:sp>
      <p:sp>
        <p:nvSpPr>
          <p:cNvPr id="16" name="Rectangle 15"/>
          <p:cNvSpPr/>
          <p:nvPr/>
        </p:nvSpPr>
        <p:spPr>
          <a:xfrm>
            <a:off x="88396" y="12380021"/>
            <a:ext cx="12877267" cy="1008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388023" fontAlgn="auto">
              <a:spcBef>
                <a:spcPts val="0"/>
              </a:spcBef>
              <a:spcAft>
                <a:spcPts val="0"/>
              </a:spcAft>
              <a:tabLst>
                <a:tab pos="914400" algn="l"/>
              </a:tabLst>
              <a:defRPr/>
            </a:pPr>
            <a:r>
              <a:rPr lang="en-US" sz="6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	Methods</a:t>
            </a:r>
            <a:endParaRPr lang="en-US" sz="6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endParaRPr>
          </a:p>
        </p:txBody>
      </p:sp>
      <p:sp>
        <p:nvSpPr>
          <p:cNvPr id="18" name="Rectangle 17"/>
          <p:cNvSpPr/>
          <p:nvPr/>
        </p:nvSpPr>
        <p:spPr>
          <a:xfrm>
            <a:off x="268288" y="21328063"/>
            <a:ext cx="12696825" cy="11293475"/>
          </a:xfrm>
          <a:prstGeom prst="rect">
            <a:avLst/>
          </a:prstGeom>
          <a:gradFill flip="none" rotWithShape="1">
            <a:gsLst>
              <a:gs pos="0">
                <a:schemeClr val="bg1">
                  <a:lumMod val="90000"/>
                </a:schemeClr>
              </a:gs>
              <a:gs pos="98000">
                <a:schemeClr val="bg1"/>
              </a:gs>
            </a:gsLst>
            <a:lin ang="2700000" scaled="1"/>
            <a:tileRect/>
          </a:gra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16000" tIns="72000" rIns="216000" bIns="72000" anchor="ctr"/>
          <a:lstStyle/>
          <a:p>
            <a:pPr indent="1524000" algn="just" defTabSz="4388023" fontAlgn="auto">
              <a:spcBef>
                <a:spcPts val="0"/>
              </a:spcBef>
              <a:spcAft>
                <a:spcPts val="600"/>
              </a:spcAft>
              <a:tabLst>
                <a:tab pos="1514475" algn="l"/>
              </a:tabLst>
              <a:defRPr/>
            </a:pPr>
            <a:r>
              <a:rPr lang="en-US" sz="3600" dirty="0">
                <a:solidFill>
                  <a:schemeClr val="tx1"/>
                </a:solidFill>
                <a:latin typeface="Myriad Pro"/>
              </a:rPr>
              <a:t>NIR spectra allowed the prediction of all phenotypes in the entire mapping population (Table 1). Predicted values displayed a significant variation within the mapping population, with for instance lignin and </a:t>
            </a:r>
            <a:r>
              <a:rPr lang="en-US" sz="3600" dirty="0" err="1">
                <a:solidFill>
                  <a:schemeClr val="tx1"/>
                </a:solidFill>
                <a:latin typeface="Myriad Pro"/>
              </a:rPr>
              <a:t>holocellulose</a:t>
            </a:r>
            <a:r>
              <a:rPr lang="en-US" sz="3600" dirty="0">
                <a:solidFill>
                  <a:schemeClr val="tx1"/>
                </a:solidFill>
                <a:latin typeface="Myriad Pro"/>
              </a:rPr>
              <a:t> contents ranging between 21 and 28 % and 51 and 73 %, respectively. Further genetic analysis revealed that a significant proportion of the phenotypic variability was controlled by genetics with medium (0.47) to high (0.76) broad sense </a:t>
            </a:r>
            <a:r>
              <a:rPr lang="en-US" sz="3600" dirty="0" err="1">
                <a:solidFill>
                  <a:schemeClr val="tx1"/>
                </a:solidFill>
                <a:latin typeface="Myriad Pro"/>
              </a:rPr>
              <a:t>heritabilities</a:t>
            </a:r>
            <a:r>
              <a:rPr lang="en-US" sz="3600" dirty="0">
                <a:solidFill>
                  <a:schemeClr val="tx1"/>
                </a:solidFill>
                <a:latin typeface="Myriad Pro"/>
              </a:rPr>
              <a:t> for all phenotypes (Table 1).</a:t>
            </a:r>
          </a:p>
          <a:p>
            <a:pPr algn="just" defTabSz="4388023" fontAlgn="auto">
              <a:spcBef>
                <a:spcPts val="0"/>
              </a:spcBef>
              <a:spcAft>
                <a:spcPts val="600"/>
              </a:spcAft>
              <a:tabLst>
                <a:tab pos="1514475" algn="l"/>
              </a:tabLst>
              <a:defRPr/>
            </a:pPr>
            <a:r>
              <a:rPr lang="en-US" sz="3600" dirty="0">
                <a:solidFill>
                  <a:schemeClr val="tx1"/>
                </a:solidFill>
                <a:latin typeface="Myriad Pro"/>
              </a:rPr>
              <a:t>	As a result, a total of 10 QTLs located on 6 linkage groups were detected (Table 2). In addition, two genomic regions involved in an </a:t>
            </a:r>
            <a:r>
              <a:rPr lang="en-US" sz="3600" dirty="0" err="1">
                <a:solidFill>
                  <a:schemeClr val="tx1"/>
                </a:solidFill>
                <a:latin typeface="Myriad Pro"/>
              </a:rPr>
              <a:t>epistatic</a:t>
            </a:r>
            <a:r>
              <a:rPr lang="en-US" sz="3600" dirty="0">
                <a:solidFill>
                  <a:schemeClr val="tx1"/>
                </a:solidFill>
                <a:latin typeface="Myriad Pro"/>
              </a:rPr>
              <a:t> interaction were identified (Table 2). These QTLs marginally explained between 2.2 and 16% of the phenotypic variance. Noticeably, one of them had opposite effects on lignin and solubilized sugars contents, and harbored genes from lignin and cellulose pathways (Figure 1a). Another QTL, identified in the present study for the proportion of hydrolyzed glucose, collocated on linkage group XIII with a QTL previously detected in hybrid poplar for 5- and 6-C sugars (Figure 1b, 1).</a:t>
            </a:r>
            <a:endParaRPr lang="en-US" sz="3600" dirty="0">
              <a:solidFill>
                <a:schemeClr val="tx1"/>
              </a:solidFill>
              <a:latin typeface="Myriad Pro"/>
            </a:endParaRPr>
          </a:p>
        </p:txBody>
      </p:sp>
      <p:sp>
        <p:nvSpPr>
          <p:cNvPr id="19" name="Rectangle 18"/>
          <p:cNvSpPr/>
          <p:nvPr/>
        </p:nvSpPr>
        <p:spPr>
          <a:xfrm>
            <a:off x="386116" y="19903890"/>
            <a:ext cx="12677723" cy="1268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388023" fontAlgn="auto">
              <a:spcBef>
                <a:spcPts val="0"/>
              </a:spcBef>
              <a:spcAft>
                <a:spcPts val="0"/>
              </a:spcAft>
              <a:tabLst>
                <a:tab pos="914400" algn="l"/>
              </a:tabLst>
              <a:defRPr/>
            </a:pPr>
            <a:r>
              <a:rPr lang="en-US" sz="6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	Results</a:t>
            </a:r>
            <a:endParaRPr lang="en-US" sz="6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endParaRPr>
          </a:p>
        </p:txBody>
      </p:sp>
      <p:sp>
        <p:nvSpPr>
          <p:cNvPr id="22" name="Rectangle 21"/>
          <p:cNvSpPr/>
          <p:nvPr/>
        </p:nvSpPr>
        <p:spPr>
          <a:xfrm>
            <a:off x="13387388" y="30081538"/>
            <a:ext cx="10977562" cy="1530350"/>
          </a:xfrm>
          <a:prstGeom prst="rect">
            <a:avLst/>
          </a:prstGeom>
          <a:noFill/>
        </p:spPr>
        <p:txBody>
          <a:bodyPr lIns="216000" tIns="72000" rIns="216000" bIns="72000">
            <a:spAutoFit/>
          </a:bodyPr>
          <a:lstStyle/>
          <a:p>
            <a:pPr algn="just" defTabSz="4388023" fontAlgn="auto">
              <a:spcBef>
                <a:spcPts val="0"/>
              </a:spcBef>
              <a:spcAft>
                <a:spcPts val="0"/>
              </a:spcAft>
              <a:defRPr/>
            </a:pPr>
            <a:r>
              <a:rPr lang="en-US" sz="3000" b="1" i="1" dirty="0">
                <a:solidFill>
                  <a:schemeClr val="bg1"/>
                </a:solidFill>
                <a:effectLst>
                  <a:outerShdw blurRad="38100" dist="38100" dir="2700000" algn="tl">
                    <a:srgbClr val="000000">
                      <a:alpha val="43137"/>
                    </a:srgbClr>
                  </a:outerShdw>
                </a:effectLst>
                <a:latin typeface="Myriad Pro"/>
              </a:rPr>
              <a:t>Table 2. </a:t>
            </a:r>
            <a:r>
              <a:rPr lang="en-US" sz="3000" dirty="0">
                <a:solidFill>
                  <a:schemeClr val="bg1"/>
                </a:solidFill>
                <a:latin typeface="Myriad Pro"/>
              </a:rPr>
              <a:t>QTLs associated with phenotypes related to the chemical composition and saccharification potential of wood samples  from a </a:t>
            </a:r>
            <a:r>
              <a:rPr lang="en-US" sz="3000" i="1" dirty="0">
                <a:solidFill>
                  <a:schemeClr val="bg1"/>
                </a:solidFill>
                <a:latin typeface="Myriad Pro"/>
              </a:rPr>
              <a:t>P. </a:t>
            </a:r>
            <a:r>
              <a:rPr lang="en-US" sz="3000" i="1" dirty="0" err="1">
                <a:solidFill>
                  <a:schemeClr val="bg1"/>
                </a:solidFill>
                <a:latin typeface="Myriad Pro"/>
              </a:rPr>
              <a:t>nigra</a:t>
            </a:r>
            <a:r>
              <a:rPr lang="en-US" sz="3000" i="1" dirty="0">
                <a:solidFill>
                  <a:schemeClr val="bg1"/>
                </a:solidFill>
                <a:latin typeface="Myriad Pro"/>
              </a:rPr>
              <a:t> </a:t>
            </a:r>
            <a:r>
              <a:rPr lang="en-US" sz="3000" dirty="0">
                <a:solidFill>
                  <a:schemeClr val="bg1"/>
                </a:solidFill>
                <a:latin typeface="Myriad Pro"/>
              </a:rPr>
              <a:t>F1 mapping pedigree</a:t>
            </a:r>
            <a:endParaRPr lang="en-US" sz="3000" i="1" dirty="0">
              <a:solidFill>
                <a:schemeClr val="bg1"/>
              </a:solidFill>
              <a:latin typeface="+mn-lt"/>
            </a:endParaRPr>
          </a:p>
        </p:txBody>
      </p:sp>
      <p:sp>
        <p:nvSpPr>
          <p:cNvPr id="20" name="Rectangle 19"/>
          <p:cNvSpPr/>
          <p:nvPr/>
        </p:nvSpPr>
        <p:spPr>
          <a:xfrm>
            <a:off x="13379450" y="12152313"/>
            <a:ext cx="19194463" cy="993616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023" fontAlgn="auto">
              <a:spcBef>
                <a:spcPts val="0"/>
              </a:spcBef>
              <a:spcAft>
                <a:spcPts val="0"/>
              </a:spcAft>
              <a:defRPr/>
            </a:pPr>
            <a:endParaRPr lang="en-US"/>
          </a:p>
        </p:txBody>
      </p:sp>
      <p:sp>
        <p:nvSpPr>
          <p:cNvPr id="27" name="Rectangle 26"/>
          <p:cNvSpPr/>
          <p:nvPr/>
        </p:nvSpPr>
        <p:spPr>
          <a:xfrm>
            <a:off x="13368338" y="30119638"/>
            <a:ext cx="11047412" cy="889158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023" fontAlgn="auto">
              <a:spcBef>
                <a:spcPts val="0"/>
              </a:spcBef>
              <a:spcAft>
                <a:spcPts val="0"/>
              </a:spcAft>
              <a:defRPr/>
            </a:pPr>
            <a:endParaRPr lang="en-US"/>
          </a:p>
        </p:txBody>
      </p:sp>
      <p:sp>
        <p:nvSpPr>
          <p:cNvPr id="30" name="Rectangle 29"/>
          <p:cNvSpPr/>
          <p:nvPr/>
        </p:nvSpPr>
        <p:spPr>
          <a:xfrm>
            <a:off x="296863" y="34374138"/>
            <a:ext cx="12657137" cy="4637087"/>
          </a:xfrm>
          <a:prstGeom prst="rect">
            <a:avLst/>
          </a:prstGeom>
          <a:gradFill flip="none" rotWithShape="1">
            <a:gsLst>
              <a:gs pos="0">
                <a:schemeClr val="bg1">
                  <a:lumMod val="90000"/>
                </a:schemeClr>
              </a:gs>
              <a:gs pos="98000">
                <a:schemeClr val="bg1"/>
              </a:gs>
            </a:gsLst>
            <a:lin ang="2700000" scaled="1"/>
            <a:tileRect/>
          </a:gra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16000" tIns="72000" rIns="216000" bIns="72000" anchor="ctr"/>
          <a:lstStyle/>
          <a:p>
            <a:pPr algn="just" defTabSz="4388023" fontAlgn="auto">
              <a:spcBef>
                <a:spcPts val="0"/>
              </a:spcBef>
              <a:spcAft>
                <a:spcPts val="0"/>
              </a:spcAft>
              <a:tabLst>
                <a:tab pos="1514475" algn="l"/>
              </a:tabLst>
              <a:defRPr/>
            </a:pPr>
            <a:r>
              <a:rPr lang="en-US" sz="3600" dirty="0">
                <a:solidFill>
                  <a:schemeClr val="tx1"/>
                </a:solidFill>
                <a:latin typeface="Myriad Pro"/>
              </a:rPr>
              <a:t>	The present work shows that significant genetic variability exists in </a:t>
            </a:r>
            <a:r>
              <a:rPr lang="en-US" sz="3600" i="1" dirty="0">
                <a:solidFill>
                  <a:schemeClr val="tx1"/>
                </a:solidFill>
                <a:latin typeface="Myriad Pro"/>
              </a:rPr>
              <a:t>P. </a:t>
            </a:r>
            <a:r>
              <a:rPr lang="en-US" sz="3600" i="1" dirty="0" err="1">
                <a:solidFill>
                  <a:schemeClr val="tx1"/>
                </a:solidFill>
                <a:latin typeface="Myriad Pro"/>
              </a:rPr>
              <a:t>nigra</a:t>
            </a:r>
            <a:r>
              <a:rPr lang="en-US" sz="3600" i="1" dirty="0">
                <a:solidFill>
                  <a:schemeClr val="tx1"/>
                </a:solidFill>
                <a:latin typeface="Myriad Pro"/>
              </a:rPr>
              <a:t> </a:t>
            </a:r>
            <a:r>
              <a:rPr lang="en-US" sz="3600" dirty="0">
                <a:solidFill>
                  <a:schemeClr val="tx1"/>
                </a:solidFill>
                <a:latin typeface="Myriad Pro"/>
              </a:rPr>
              <a:t>for saccharification potential. As a result, several loci controlling this variability were detected, some of which being also detected for wood chemical properties. These QTLs deserve further investigation in order to decrease their confidence intervals for example by increasing the number of progenies or through association mapping in natural populations.</a:t>
            </a:r>
            <a:endParaRPr lang="en-US" sz="3600" dirty="0">
              <a:solidFill>
                <a:schemeClr val="tx1"/>
              </a:solidFill>
              <a:latin typeface="Myriad Pro"/>
            </a:endParaRPr>
          </a:p>
        </p:txBody>
      </p:sp>
      <p:sp>
        <p:nvSpPr>
          <p:cNvPr id="31" name="Rectangle 30"/>
          <p:cNvSpPr/>
          <p:nvPr/>
        </p:nvSpPr>
        <p:spPr>
          <a:xfrm>
            <a:off x="341905" y="33034038"/>
            <a:ext cx="12721934" cy="1268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388023" fontAlgn="auto">
              <a:spcBef>
                <a:spcPts val="0"/>
              </a:spcBef>
              <a:spcAft>
                <a:spcPts val="0"/>
              </a:spcAft>
              <a:tabLst>
                <a:tab pos="625475" algn="l"/>
              </a:tabLst>
              <a:defRPr/>
            </a:pPr>
            <a:r>
              <a:rPr lang="en-US" sz="6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	Conclusion</a:t>
            </a:r>
            <a:endParaRPr lang="en-US" sz="6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endParaRPr>
          </a:p>
        </p:txBody>
      </p:sp>
      <p:sp>
        <p:nvSpPr>
          <p:cNvPr id="40" name="Rectangle 39"/>
          <p:cNvSpPr/>
          <p:nvPr/>
        </p:nvSpPr>
        <p:spPr>
          <a:xfrm>
            <a:off x="13379450" y="23428325"/>
            <a:ext cx="19194463" cy="6313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023" fontAlgn="auto">
              <a:spcBef>
                <a:spcPts val="0"/>
              </a:spcBef>
              <a:spcAft>
                <a:spcPts val="0"/>
              </a:spcAft>
              <a:defRPr/>
            </a:pPr>
            <a:endParaRPr lang="en-US"/>
          </a:p>
        </p:txBody>
      </p:sp>
      <p:sp>
        <p:nvSpPr>
          <p:cNvPr id="36" name="Rectangle 35"/>
          <p:cNvSpPr/>
          <p:nvPr/>
        </p:nvSpPr>
        <p:spPr>
          <a:xfrm>
            <a:off x="13438188" y="22415500"/>
            <a:ext cx="18959512" cy="1530350"/>
          </a:xfrm>
          <a:prstGeom prst="rect">
            <a:avLst/>
          </a:prstGeom>
          <a:noFill/>
        </p:spPr>
        <p:txBody>
          <a:bodyPr lIns="216000" tIns="72000" rIns="216000" bIns="72000">
            <a:spAutoFit/>
          </a:bodyPr>
          <a:lstStyle/>
          <a:p>
            <a:pPr algn="just" defTabSz="4388023" fontAlgn="auto">
              <a:spcBef>
                <a:spcPts val="0"/>
              </a:spcBef>
              <a:spcAft>
                <a:spcPts val="0"/>
              </a:spcAft>
              <a:defRPr/>
            </a:pPr>
            <a:r>
              <a:rPr lang="en-US" sz="3000" b="1" i="1" dirty="0">
                <a:solidFill>
                  <a:schemeClr val="bg1"/>
                </a:solidFill>
                <a:effectLst>
                  <a:outerShdw blurRad="38100" dist="38100" dir="2700000" algn="tl">
                    <a:srgbClr val="000000">
                      <a:alpha val="43137"/>
                    </a:srgbClr>
                  </a:outerShdw>
                </a:effectLst>
                <a:latin typeface="Myriad Pro"/>
              </a:rPr>
              <a:t>Figure 1. </a:t>
            </a:r>
            <a:r>
              <a:rPr lang="en-US" sz="3000" dirty="0">
                <a:solidFill>
                  <a:schemeClr val="bg1"/>
                </a:solidFill>
                <a:latin typeface="Myriad Pro"/>
              </a:rPr>
              <a:t>Schematic representation of the QTLs detected on (a) LGs II and (b) XIII for lignin content, soluble sugars and proportion of glucose in hydrolyzed sugars, and </a:t>
            </a:r>
            <a:r>
              <a:rPr lang="en-US" sz="3000" dirty="0" err="1">
                <a:solidFill>
                  <a:schemeClr val="bg1"/>
                </a:solidFill>
                <a:latin typeface="Myriad Pro"/>
              </a:rPr>
              <a:t>alignement</a:t>
            </a:r>
            <a:r>
              <a:rPr lang="en-US" sz="3000" dirty="0">
                <a:solidFill>
                  <a:schemeClr val="bg1"/>
                </a:solidFill>
                <a:latin typeface="Myriad Pro"/>
              </a:rPr>
              <a:t> on </a:t>
            </a:r>
            <a:r>
              <a:rPr lang="en-US" sz="3000" i="1" dirty="0">
                <a:solidFill>
                  <a:schemeClr val="bg1"/>
                </a:solidFill>
                <a:latin typeface="Myriad Pro"/>
              </a:rPr>
              <a:t>P. </a:t>
            </a:r>
            <a:r>
              <a:rPr lang="en-US" sz="3000" i="1" dirty="0" err="1">
                <a:solidFill>
                  <a:schemeClr val="bg1"/>
                </a:solidFill>
                <a:latin typeface="Myriad Pro"/>
              </a:rPr>
              <a:t>trichocarpa</a:t>
            </a:r>
            <a:r>
              <a:rPr lang="en-US" sz="3000" i="1" dirty="0">
                <a:solidFill>
                  <a:schemeClr val="bg1"/>
                </a:solidFill>
                <a:latin typeface="Myriad Pro"/>
              </a:rPr>
              <a:t> </a:t>
            </a:r>
            <a:r>
              <a:rPr lang="en-US" sz="3000" dirty="0">
                <a:solidFill>
                  <a:schemeClr val="bg1"/>
                </a:solidFill>
                <a:latin typeface="Myriad Pro"/>
              </a:rPr>
              <a:t>reference genome. (v2).</a:t>
            </a:r>
            <a:endParaRPr lang="en-US" sz="3000" i="1" dirty="0">
              <a:solidFill>
                <a:schemeClr val="bg1"/>
              </a:solidFill>
              <a:latin typeface="+mn-lt"/>
            </a:endParaRPr>
          </a:p>
        </p:txBody>
      </p:sp>
      <p:sp>
        <p:nvSpPr>
          <p:cNvPr id="38" name="Rectangle 37"/>
          <p:cNvSpPr/>
          <p:nvPr/>
        </p:nvSpPr>
        <p:spPr>
          <a:xfrm>
            <a:off x="13379450" y="22413913"/>
            <a:ext cx="19194463" cy="732790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023" fontAlgn="auto">
              <a:spcBef>
                <a:spcPts val="0"/>
              </a:spcBef>
              <a:spcAft>
                <a:spcPts val="0"/>
              </a:spcAft>
              <a:defRPr/>
            </a:pPr>
            <a:endParaRPr lang="en-US"/>
          </a:p>
        </p:txBody>
      </p:sp>
      <p:sp>
        <p:nvSpPr>
          <p:cNvPr id="49" name="Rectangle 48"/>
          <p:cNvSpPr/>
          <p:nvPr/>
        </p:nvSpPr>
        <p:spPr>
          <a:xfrm>
            <a:off x="24933275" y="31134050"/>
            <a:ext cx="7578725" cy="7877175"/>
          </a:xfrm>
          <a:prstGeom prst="rect">
            <a:avLst/>
          </a:prstGeom>
          <a:gradFill flip="none" rotWithShape="1">
            <a:gsLst>
              <a:gs pos="0">
                <a:schemeClr val="bg1">
                  <a:lumMod val="90000"/>
                </a:schemeClr>
              </a:gs>
              <a:gs pos="98000">
                <a:schemeClr val="bg1"/>
              </a:gs>
            </a:gsLst>
            <a:lin ang="2700000" scaled="1"/>
            <a:tileRect/>
          </a:gra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16000" tIns="72000" rIns="216000" bIns="72000" anchor="ctr"/>
          <a:lstStyle/>
          <a:p>
            <a:pPr marL="528638" indent="-528638" defTabSz="4388023" fontAlgn="auto">
              <a:spcBef>
                <a:spcPts val="0"/>
              </a:spcBef>
              <a:spcAft>
                <a:spcPts val="0"/>
              </a:spcAft>
              <a:tabLst>
                <a:tab pos="1514475" algn="l"/>
              </a:tabLst>
              <a:defRPr/>
            </a:pPr>
            <a:r>
              <a:rPr lang="en-US" sz="3200" dirty="0">
                <a:solidFill>
                  <a:schemeClr val="tx1"/>
                </a:solidFill>
                <a:latin typeface="Myriad Pro"/>
              </a:rPr>
              <a:t>1. </a:t>
            </a:r>
            <a:r>
              <a:rPr lang="en-US" sz="3200" dirty="0" err="1">
                <a:solidFill>
                  <a:schemeClr val="tx1"/>
                </a:solidFill>
                <a:latin typeface="Myriad Pro"/>
              </a:rPr>
              <a:t>Novaes</a:t>
            </a:r>
            <a:r>
              <a:rPr lang="en-US" sz="3200" dirty="0">
                <a:solidFill>
                  <a:schemeClr val="tx1"/>
                </a:solidFill>
                <a:latin typeface="Myriad Pro"/>
              </a:rPr>
              <a:t> </a:t>
            </a:r>
            <a:r>
              <a:rPr lang="en-US" sz="3200" i="1" dirty="0">
                <a:solidFill>
                  <a:schemeClr val="tx1"/>
                </a:solidFill>
                <a:latin typeface="Myriad Pro"/>
              </a:rPr>
              <a:t>et al.</a:t>
            </a:r>
            <a:r>
              <a:rPr lang="en-US" sz="3200" dirty="0">
                <a:solidFill>
                  <a:schemeClr val="tx1"/>
                </a:solidFill>
                <a:latin typeface="Myriad Pro"/>
              </a:rPr>
              <a:t>, 2009, New </a:t>
            </a:r>
            <a:r>
              <a:rPr lang="en-US" sz="3200" dirty="0" err="1">
                <a:solidFill>
                  <a:schemeClr val="tx1"/>
                </a:solidFill>
                <a:latin typeface="Myriad Pro"/>
              </a:rPr>
              <a:t>Phytol</a:t>
            </a:r>
            <a:r>
              <a:rPr lang="en-US" sz="3200" dirty="0">
                <a:solidFill>
                  <a:schemeClr val="tx1"/>
                </a:solidFill>
                <a:latin typeface="Myriad Pro"/>
              </a:rPr>
              <a:t> 182: 878-890</a:t>
            </a:r>
          </a:p>
          <a:p>
            <a:pPr marL="528638" indent="-528638" defTabSz="4388023" fontAlgn="auto">
              <a:spcBef>
                <a:spcPts val="0"/>
              </a:spcBef>
              <a:spcAft>
                <a:spcPts val="0"/>
              </a:spcAft>
              <a:tabLst>
                <a:tab pos="1514475" algn="l"/>
              </a:tabLst>
              <a:defRPr/>
            </a:pPr>
            <a:r>
              <a:rPr lang="en-US" sz="3200" dirty="0">
                <a:solidFill>
                  <a:schemeClr val="tx1"/>
                </a:solidFill>
                <a:latin typeface="Myriad Pro"/>
              </a:rPr>
              <a:t>2. Yin </a:t>
            </a:r>
            <a:r>
              <a:rPr lang="en-US" sz="3200" i="1" dirty="0">
                <a:solidFill>
                  <a:schemeClr val="tx1"/>
                </a:solidFill>
                <a:latin typeface="Myriad Pro"/>
              </a:rPr>
              <a:t>et al.</a:t>
            </a:r>
            <a:r>
              <a:rPr lang="en-US" sz="3200" dirty="0">
                <a:solidFill>
                  <a:schemeClr val="tx1"/>
                </a:solidFill>
                <a:latin typeface="Myriad Pro"/>
              </a:rPr>
              <a:t>, 2010, </a:t>
            </a:r>
            <a:r>
              <a:rPr lang="en-US" sz="3200" dirty="0" err="1">
                <a:solidFill>
                  <a:schemeClr val="tx1"/>
                </a:solidFill>
                <a:latin typeface="Myriad Pro"/>
              </a:rPr>
              <a:t>PLoS</a:t>
            </a:r>
            <a:r>
              <a:rPr lang="en-US" sz="3200" dirty="0">
                <a:solidFill>
                  <a:schemeClr val="tx1"/>
                </a:solidFill>
                <a:latin typeface="Myriad Pro"/>
              </a:rPr>
              <a:t> One 5: e14021</a:t>
            </a:r>
          </a:p>
          <a:p>
            <a:pPr marL="528638" indent="-528638" defTabSz="4388023" fontAlgn="auto">
              <a:spcBef>
                <a:spcPts val="0"/>
              </a:spcBef>
              <a:spcAft>
                <a:spcPts val="0"/>
              </a:spcAft>
              <a:tabLst>
                <a:tab pos="1514475" algn="l"/>
              </a:tabLst>
              <a:defRPr/>
            </a:pPr>
            <a:r>
              <a:rPr lang="en-US" sz="3200" dirty="0">
                <a:solidFill>
                  <a:schemeClr val="tx1"/>
                </a:solidFill>
                <a:latin typeface="Myriad Pro"/>
              </a:rPr>
              <a:t>3. Guerra </a:t>
            </a:r>
            <a:r>
              <a:rPr lang="en-US" sz="3200" i="1" dirty="0">
                <a:solidFill>
                  <a:schemeClr val="tx1"/>
                </a:solidFill>
                <a:latin typeface="Myriad Pro"/>
              </a:rPr>
              <a:t>et al.</a:t>
            </a:r>
            <a:r>
              <a:rPr lang="en-US" sz="3200" dirty="0">
                <a:solidFill>
                  <a:schemeClr val="tx1"/>
                </a:solidFill>
                <a:latin typeface="Myriad Pro"/>
              </a:rPr>
              <a:t>, 2013, New </a:t>
            </a:r>
            <a:r>
              <a:rPr lang="en-US" sz="3200" dirty="0" err="1">
                <a:solidFill>
                  <a:schemeClr val="tx1"/>
                </a:solidFill>
                <a:latin typeface="Myriad Pro"/>
              </a:rPr>
              <a:t>Phytol</a:t>
            </a:r>
            <a:r>
              <a:rPr lang="en-US" sz="3200" dirty="0">
                <a:solidFill>
                  <a:schemeClr val="tx1"/>
                </a:solidFill>
                <a:latin typeface="Myriad Pro"/>
              </a:rPr>
              <a:t> 197: 162-176</a:t>
            </a:r>
          </a:p>
          <a:p>
            <a:pPr marL="528638" indent="-528638" defTabSz="4388023" fontAlgn="auto">
              <a:spcBef>
                <a:spcPts val="0"/>
              </a:spcBef>
              <a:spcAft>
                <a:spcPts val="0"/>
              </a:spcAft>
              <a:tabLst>
                <a:tab pos="1514475" algn="l"/>
              </a:tabLst>
              <a:defRPr/>
            </a:pPr>
            <a:r>
              <a:rPr lang="en-US" sz="3200" dirty="0">
                <a:solidFill>
                  <a:schemeClr val="tx1"/>
                </a:solidFill>
                <a:latin typeface="Myriad Pro"/>
              </a:rPr>
              <a:t>4. </a:t>
            </a:r>
            <a:r>
              <a:rPr lang="en-US" sz="3200" dirty="0" err="1">
                <a:solidFill>
                  <a:schemeClr val="tx1"/>
                </a:solidFill>
                <a:latin typeface="Myriad Pro"/>
              </a:rPr>
              <a:t>Wegrzyn</a:t>
            </a:r>
            <a:r>
              <a:rPr lang="en-US" sz="3200" dirty="0">
                <a:solidFill>
                  <a:schemeClr val="tx1"/>
                </a:solidFill>
                <a:latin typeface="Myriad Pro"/>
              </a:rPr>
              <a:t> </a:t>
            </a:r>
            <a:r>
              <a:rPr lang="en-US" sz="3200" i="1" dirty="0">
                <a:solidFill>
                  <a:schemeClr val="tx1"/>
                </a:solidFill>
                <a:latin typeface="Myriad Pro"/>
              </a:rPr>
              <a:t>et al.</a:t>
            </a:r>
            <a:r>
              <a:rPr lang="en-US" sz="3200" dirty="0">
                <a:solidFill>
                  <a:schemeClr val="tx1"/>
                </a:solidFill>
                <a:latin typeface="Myriad Pro"/>
              </a:rPr>
              <a:t>, 2010, New </a:t>
            </a:r>
            <a:r>
              <a:rPr lang="en-US" sz="3200" dirty="0" err="1">
                <a:solidFill>
                  <a:schemeClr val="tx1"/>
                </a:solidFill>
                <a:latin typeface="Myriad Pro"/>
              </a:rPr>
              <a:t>Phytol</a:t>
            </a:r>
            <a:r>
              <a:rPr lang="en-US" sz="3200" dirty="0">
                <a:solidFill>
                  <a:schemeClr val="tx1"/>
                </a:solidFill>
                <a:latin typeface="Myriad Pro"/>
              </a:rPr>
              <a:t> 188: 515-532</a:t>
            </a:r>
          </a:p>
          <a:p>
            <a:pPr marL="528638" indent="-528638" defTabSz="4388023" fontAlgn="auto">
              <a:spcBef>
                <a:spcPts val="0"/>
              </a:spcBef>
              <a:spcAft>
                <a:spcPts val="0"/>
              </a:spcAft>
              <a:tabLst>
                <a:tab pos="1514475" algn="l"/>
              </a:tabLst>
              <a:defRPr/>
            </a:pPr>
            <a:r>
              <a:rPr lang="en-US" sz="3200" dirty="0">
                <a:solidFill>
                  <a:schemeClr val="tx1"/>
                </a:solidFill>
                <a:latin typeface="Myriad Pro"/>
              </a:rPr>
              <a:t>5. Davison </a:t>
            </a:r>
            <a:r>
              <a:rPr lang="en-US" sz="3200" i="1" dirty="0">
                <a:solidFill>
                  <a:schemeClr val="tx1"/>
                </a:solidFill>
                <a:latin typeface="Myriad Pro"/>
              </a:rPr>
              <a:t>et al.</a:t>
            </a:r>
            <a:r>
              <a:rPr lang="en-US" sz="3200" dirty="0">
                <a:solidFill>
                  <a:schemeClr val="tx1"/>
                </a:solidFill>
                <a:latin typeface="Myriad Pro"/>
              </a:rPr>
              <a:t>, 2006, </a:t>
            </a:r>
            <a:r>
              <a:rPr lang="en-US" sz="3200" dirty="0" err="1">
                <a:solidFill>
                  <a:schemeClr val="tx1"/>
                </a:solidFill>
                <a:latin typeface="Myriad Pro"/>
              </a:rPr>
              <a:t>Appl</a:t>
            </a:r>
            <a:r>
              <a:rPr lang="en-US" sz="3200" dirty="0">
                <a:solidFill>
                  <a:schemeClr val="tx1"/>
                </a:solidFill>
                <a:latin typeface="Myriad Pro"/>
              </a:rPr>
              <a:t> </a:t>
            </a:r>
            <a:r>
              <a:rPr lang="en-US" sz="3200" dirty="0" err="1">
                <a:solidFill>
                  <a:schemeClr val="tx1"/>
                </a:solidFill>
                <a:latin typeface="Myriad Pro"/>
              </a:rPr>
              <a:t>Biochem</a:t>
            </a:r>
            <a:r>
              <a:rPr lang="en-US" sz="3200" dirty="0">
                <a:solidFill>
                  <a:schemeClr val="tx1"/>
                </a:solidFill>
                <a:latin typeface="Myriad Pro"/>
              </a:rPr>
              <a:t> Biotech 129-132: 427-435</a:t>
            </a:r>
          </a:p>
          <a:p>
            <a:pPr marL="528638" indent="-528638" defTabSz="4388023" fontAlgn="auto">
              <a:spcBef>
                <a:spcPts val="0"/>
              </a:spcBef>
              <a:spcAft>
                <a:spcPts val="0"/>
              </a:spcAft>
              <a:tabLst>
                <a:tab pos="1514475" algn="l"/>
              </a:tabLst>
              <a:defRPr/>
            </a:pPr>
            <a:r>
              <a:rPr lang="en-US" sz="3200" dirty="0">
                <a:solidFill>
                  <a:schemeClr val="tx1"/>
                </a:solidFill>
                <a:latin typeface="Myriad Pro"/>
              </a:rPr>
              <a:t>6. </a:t>
            </a:r>
            <a:r>
              <a:rPr lang="en-US" sz="3200" dirty="0" err="1">
                <a:solidFill>
                  <a:schemeClr val="tx1"/>
                </a:solidFill>
                <a:latin typeface="Myriad Pro"/>
              </a:rPr>
              <a:t>Studer</a:t>
            </a:r>
            <a:r>
              <a:rPr lang="en-US" sz="3200" dirty="0">
                <a:solidFill>
                  <a:schemeClr val="tx1"/>
                </a:solidFill>
                <a:latin typeface="Myriad Pro"/>
              </a:rPr>
              <a:t> </a:t>
            </a:r>
            <a:r>
              <a:rPr lang="en-US" sz="3200" i="1" dirty="0">
                <a:solidFill>
                  <a:schemeClr val="tx1"/>
                </a:solidFill>
                <a:latin typeface="Myriad Pro"/>
              </a:rPr>
              <a:t>et al.</a:t>
            </a:r>
            <a:r>
              <a:rPr lang="en-US" sz="3200" dirty="0">
                <a:solidFill>
                  <a:schemeClr val="tx1"/>
                </a:solidFill>
                <a:latin typeface="Myriad Pro"/>
              </a:rPr>
              <a:t>, 2011, PNAS 108: 6300-6305</a:t>
            </a:r>
          </a:p>
          <a:p>
            <a:pPr marL="528638" indent="-528638" defTabSz="4388023" fontAlgn="auto">
              <a:spcBef>
                <a:spcPts val="0"/>
              </a:spcBef>
              <a:spcAft>
                <a:spcPts val="0"/>
              </a:spcAft>
              <a:tabLst>
                <a:tab pos="1514475" algn="l"/>
              </a:tabLst>
              <a:defRPr/>
            </a:pPr>
            <a:r>
              <a:rPr lang="en-US" sz="3200" dirty="0">
                <a:solidFill>
                  <a:schemeClr val="tx1"/>
                </a:solidFill>
                <a:latin typeface="Myriad Pro"/>
              </a:rPr>
              <a:t>7. Brereton </a:t>
            </a:r>
            <a:r>
              <a:rPr lang="en-US" sz="3200" i="1" dirty="0">
                <a:solidFill>
                  <a:schemeClr val="tx1"/>
                </a:solidFill>
                <a:latin typeface="Myriad Pro"/>
              </a:rPr>
              <a:t>et al.</a:t>
            </a:r>
            <a:r>
              <a:rPr lang="en-US" sz="3200" dirty="0">
                <a:solidFill>
                  <a:schemeClr val="tx1"/>
                </a:solidFill>
                <a:latin typeface="Myriad Pro"/>
              </a:rPr>
              <a:t>, 2010, Bioenergy Research 3: 251-261</a:t>
            </a:r>
          </a:p>
          <a:p>
            <a:pPr marL="528638" indent="-528638" defTabSz="4388023" fontAlgn="auto">
              <a:spcBef>
                <a:spcPts val="0"/>
              </a:spcBef>
              <a:spcAft>
                <a:spcPts val="0"/>
              </a:spcAft>
              <a:tabLst>
                <a:tab pos="1514475" algn="l"/>
              </a:tabLst>
              <a:defRPr/>
            </a:pPr>
            <a:r>
              <a:rPr lang="en-US" sz="3200" dirty="0">
                <a:solidFill>
                  <a:schemeClr val="tx1"/>
                </a:solidFill>
                <a:latin typeface="Myriad Pro"/>
              </a:rPr>
              <a:t>8. El </a:t>
            </a:r>
            <a:r>
              <a:rPr lang="en-US" sz="3200" dirty="0" err="1">
                <a:solidFill>
                  <a:schemeClr val="tx1"/>
                </a:solidFill>
                <a:latin typeface="Myriad Pro"/>
              </a:rPr>
              <a:t>Malki</a:t>
            </a:r>
            <a:r>
              <a:rPr lang="en-US" sz="3200" dirty="0">
                <a:solidFill>
                  <a:schemeClr val="tx1"/>
                </a:solidFill>
                <a:latin typeface="Myriad Pro"/>
              </a:rPr>
              <a:t> </a:t>
            </a:r>
            <a:r>
              <a:rPr lang="en-US" sz="3200" i="1" dirty="0">
                <a:solidFill>
                  <a:schemeClr val="tx1"/>
                </a:solidFill>
                <a:latin typeface="Myriad Pro"/>
              </a:rPr>
              <a:t>et al.</a:t>
            </a:r>
            <a:r>
              <a:rPr lang="en-US" sz="3200" dirty="0">
                <a:solidFill>
                  <a:schemeClr val="tx1"/>
                </a:solidFill>
                <a:latin typeface="Myriad Pro"/>
              </a:rPr>
              <a:t>, submitted to </a:t>
            </a:r>
            <a:r>
              <a:rPr lang="en-US" sz="3200" dirty="0" err="1">
                <a:solidFill>
                  <a:schemeClr val="tx1"/>
                </a:solidFill>
                <a:latin typeface="Myriad Pro"/>
              </a:rPr>
              <a:t>PLoS</a:t>
            </a:r>
            <a:r>
              <a:rPr lang="en-US" sz="3200" dirty="0">
                <a:solidFill>
                  <a:schemeClr val="tx1"/>
                </a:solidFill>
                <a:latin typeface="Myriad Pro"/>
              </a:rPr>
              <a:t> One</a:t>
            </a:r>
            <a:endParaRPr lang="en-US" sz="3200" dirty="0">
              <a:solidFill>
                <a:schemeClr val="tx1"/>
              </a:solidFill>
              <a:latin typeface="Myriad Pro"/>
            </a:endParaRPr>
          </a:p>
        </p:txBody>
      </p:sp>
      <p:sp>
        <p:nvSpPr>
          <p:cNvPr id="50" name="Rectangle 49"/>
          <p:cNvSpPr/>
          <p:nvPr/>
        </p:nvSpPr>
        <p:spPr>
          <a:xfrm>
            <a:off x="24806572" y="29865686"/>
            <a:ext cx="15829532" cy="1268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388023" fontAlgn="auto">
              <a:spcBef>
                <a:spcPts val="0"/>
              </a:spcBef>
              <a:spcAft>
                <a:spcPts val="0"/>
              </a:spcAft>
              <a:tabLst>
                <a:tab pos="625475" algn="l"/>
              </a:tabLst>
              <a:defRPr/>
            </a:pPr>
            <a:r>
              <a:rPr lang="en-US" sz="60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	References</a:t>
            </a:r>
            <a:endParaRPr lang="en-US" sz="60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endParaRPr>
          </a:p>
        </p:txBody>
      </p:sp>
      <p:sp>
        <p:nvSpPr>
          <p:cNvPr id="39" name="Rectangle 38"/>
          <p:cNvSpPr/>
          <p:nvPr/>
        </p:nvSpPr>
        <p:spPr>
          <a:xfrm>
            <a:off x="53837" y="4806902"/>
            <a:ext cx="32654183" cy="1202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388023" fontAlgn="auto">
              <a:spcBef>
                <a:spcPts val="0"/>
              </a:spcBef>
              <a:spcAft>
                <a:spcPts val="0"/>
              </a:spcAft>
              <a:tabLst>
                <a:tab pos="914400" algn="l"/>
              </a:tabLst>
              <a:defRPr/>
            </a:pPr>
            <a:r>
              <a:rPr lang="en-US" sz="6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rPr>
              <a:t>	Background</a:t>
            </a:r>
            <a:endParaRPr lang="en-US" sz="6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yriad Pro"/>
            </a:endParaRPr>
          </a:p>
        </p:txBody>
      </p:sp>
      <p:pic>
        <p:nvPicPr>
          <p:cNvPr id="1026" name="Picture 2" descr="http://upload.wikimedia.org/wikipedia/commons/thumb/5/55/Qrcode_wikipedia_fr.jpg/200px-Qrcode_wikipedia_fr.jpg"/>
          <p:cNvPicPr>
            <a:picLocks noChangeAspect="1" noChangeArrowheads="1"/>
          </p:cNvPicPr>
          <p:nvPr/>
        </p:nvPicPr>
        <p:blipFill>
          <a:blip r:embed="rId7"/>
          <a:srcRect/>
          <a:stretch>
            <a:fillRect/>
          </a:stretch>
        </p:blipFill>
        <p:spPr bwMode="auto">
          <a:xfrm>
            <a:off x="24125238" y="40778113"/>
            <a:ext cx="1905000" cy="1905000"/>
          </a:xfrm>
          <a:prstGeom prst="rect">
            <a:avLst/>
          </a:prstGeom>
          <a:solidFill>
            <a:schemeClr val="bg2">
              <a:lumMod val="50000"/>
            </a:schemeClr>
          </a:solidFill>
        </p:spPr>
      </p:pic>
      <p:sp>
        <p:nvSpPr>
          <p:cNvPr id="14762" name="ZoneTexte 5"/>
          <p:cNvSpPr txBox="1">
            <a:spLocks noChangeArrowheads="1"/>
          </p:cNvSpPr>
          <p:nvPr/>
        </p:nvSpPr>
        <p:spPr bwMode="auto">
          <a:xfrm>
            <a:off x="18003838" y="6424613"/>
            <a:ext cx="14463712" cy="5078412"/>
          </a:xfrm>
          <a:prstGeom prst="rect">
            <a:avLst/>
          </a:prstGeom>
          <a:noFill/>
          <a:ln w="9525">
            <a:noFill/>
            <a:miter lim="800000"/>
            <a:headEnd/>
            <a:tailEnd/>
          </a:ln>
        </p:spPr>
        <p:txBody>
          <a:bodyPr>
            <a:spAutoFit/>
          </a:bodyPr>
          <a:lstStyle/>
          <a:p>
            <a:pPr algn="just">
              <a:tabLst>
                <a:tab pos="1514475" algn="l"/>
              </a:tabLst>
            </a:pPr>
            <a:r>
              <a:rPr lang="en-US" sz="3600">
                <a:solidFill>
                  <a:srgbClr val="000000"/>
                </a:solidFill>
                <a:latin typeface="Myriad Pro"/>
              </a:rPr>
              <a:t>	Despite the established relationships between wood chemical properties and saccharification yield (5, 6), the impact of loci affecting chemical properties onto biofuel production has not been assessed. In willow, one study has reported several QTLs controlling saccharification yield but their relationships with wood chemical properties were not assessed (7). The present work aimed at specifically addressing this point by studying jointly the genetic variability of wood chemical properties and saccharification potential and mapping the corresponding loci in a biparental cross of </a:t>
            </a:r>
            <a:r>
              <a:rPr lang="en-US" sz="3600" i="1">
                <a:solidFill>
                  <a:srgbClr val="000000"/>
                </a:solidFill>
                <a:latin typeface="Myriad Pro"/>
              </a:rPr>
              <a:t>P. nigra</a:t>
            </a:r>
            <a:r>
              <a:rPr lang="en-US" sz="3600">
                <a:solidFill>
                  <a:srgbClr val="000000"/>
                </a:solidFill>
                <a:latin typeface="Myriad Pro"/>
              </a:rPr>
              <a:t>.</a:t>
            </a:r>
            <a:endParaRPr lang="fr-FR">
              <a:latin typeface="Calibri" pitchFamily="34" charset="0"/>
            </a:endParaRPr>
          </a:p>
        </p:txBody>
      </p:sp>
      <p:grpSp>
        <p:nvGrpSpPr>
          <p:cNvPr id="14763" name="Groupe 25"/>
          <p:cNvGrpSpPr>
            <a:grpSpLocks/>
          </p:cNvGrpSpPr>
          <p:nvPr/>
        </p:nvGrpSpPr>
        <p:grpSpPr bwMode="auto">
          <a:xfrm>
            <a:off x="13933488" y="24207788"/>
            <a:ext cx="1131887" cy="1039812"/>
            <a:chOff x="34163787" y="33538094"/>
            <a:chExt cx="1132399" cy="1039889"/>
          </a:xfrm>
        </p:grpSpPr>
        <p:sp>
          <p:nvSpPr>
            <p:cNvPr id="15057" name="Line 76"/>
            <p:cNvSpPr>
              <a:spLocks noChangeShapeType="1"/>
            </p:cNvSpPr>
            <p:nvPr/>
          </p:nvSpPr>
          <p:spPr bwMode="auto">
            <a:xfrm>
              <a:off x="34163787" y="33653582"/>
              <a:ext cx="0" cy="237600"/>
            </a:xfrm>
            <a:prstGeom prst="line">
              <a:avLst/>
            </a:prstGeom>
            <a:noFill/>
            <a:ln w="4">
              <a:solidFill>
                <a:srgbClr val="000000"/>
              </a:solidFill>
              <a:round/>
              <a:headEnd/>
              <a:tailEnd/>
            </a:ln>
          </p:spPr>
          <p:txBody>
            <a:bodyPr/>
            <a:lstStyle/>
            <a:p>
              <a:endParaRPr lang="fr-FR"/>
            </a:p>
          </p:txBody>
        </p:sp>
        <p:sp>
          <p:nvSpPr>
            <p:cNvPr id="15058" name="Line 77"/>
            <p:cNvSpPr>
              <a:spLocks noChangeShapeType="1"/>
            </p:cNvSpPr>
            <p:nvPr/>
          </p:nvSpPr>
          <p:spPr bwMode="auto">
            <a:xfrm>
              <a:off x="34163787" y="33653582"/>
              <a:ext cx="114300" cy="0"/>
            </a:xfrm>
            <a:prstGeom prst="line">
              <a:avLst/>
            </a:prstGeom>
            <a:noFill/>
            <a:ln w="4">
              <a:solidFill>
                <a:srgbClr val="000000"/>
              </a:solidFill>
              <a:round/>
              <a:headEnd/>
              <a:tailEnd/>
            </a:ln>
          </p:spPr>
          <p:txBody>
            <a:bodyPr/>
            <a:lstStyle/>
            <a:p>
              <a:endParaRPr lang="fr-FR"/>
            </a:p>
          </p:txBody>
        </p:sp>
        <p:sp>
          <p:nvSpPr>
            <p:cNvPr id="15059" name="Line 78"/>
            <p:cNvSpPr>
              <a:spLocks noChangeShapeType="1"/>
            </p:cNvSpPr>
            <p:nvPr/>
          </p:nvSpPr>
          <p:spPr bwMode="auto">
            <a:xfrm>
              <a:off x="34163787" y="33677395"/>
              <a:ext cx="114300" cy="0"/>
            </a:xfrm>
            <a:prstGeom prst="line">
              <a:avLst/>
            </a:prstGeom>
            <a:noFill/>
            <a:ln w="4">
              <a:solidFill>
                <a:srgbClr val="000000"/>
              </a:solidFill>
              <a:round/>
              <a:headEnd/>
              <a:tailEnd/>
            </a:ln>
          </p:spPr>
          <p:txBody>
            <a:bodyPr/>
            <a:lstStyle/>
            <a:p>
              <a:endParaRPr lang="fr-FR"/>
            </a:p>
          </p:txBody>
        </p:sp>
        <p:sp>
          <p:nvSpPr>
            <p:cNvPr id="15060" name="Line 79"/>
            <p:cNvSpPr>
              <a:spLocks noChangeShapeType="1"/>
            </p:cNvSpPr>
            <p:nvPr/>
          </p:nvSpPr>
          <p:spPr bwMode="auto">
            <a:xfrm>
              <a:off x="34163787" y="33701207"/>
              <a:ext cx="114300" cy="0"/>
            </a:xfrm>
            <a:prstGeom prst="line">
              <a:avLst/>
            </a:prstGeom>
            <a:noFill/>
            <a:ln w="4">
              <a:solidFill>
                <a:srgbClr val="000000"/>
              </a:solidFill>
              <a:round/>
              <a:headEnd/>
              <a:tailEnd/>
            </a:ln>
          </p:spPr>
          <p:txBody>
            <a:bodyPr/>
            <a:lstStyle/>
            <a:p>
              <a:endParaRPr lang="fr-FR"/>
            </a:p>
          </p:txBody>
        </p:sp>
        <p:sp>
          <p:nvSpPr>
            <p:cNvPr id="15061" name="Line 80"/>
            <p:cNvSpPr>
              <a:spLocks noChangeShapeType="1"/>
            </p:cNvSpPr>
            <p:nvPr/>
          </p:nvSpPr>
          <p:spPr bwMode="auto">
            <a:xfrm>
              <a:off x="34163787" y="33725020"/>
              <a:ext cx="114300" cy="0"/>
            </a:xfrm>
            <a:prstGeom prst="line">
              <a:avLst/>
            </a:prstGeom>
            <a:noFill/>
            <a:ln w="4">
              <a:solidFill>
                <a:srgbClr val="000000"/>
              </a:solidFill>
              <a:round/>
              <a:headEnd/>
              <a:tailEnd/>
            </a:ln>
          </p:spPr>
          <p:txBody>
            <a:bodyPr/>
            <a:lstStyle/>
            <a:p>
              <a:endParaRPr lang="fr-FR"/>
            </a:p>
          </p:txBody>
        </p:sp>
        <p:sp>
          <p:nvSpPr>
            <p:cNvPr id="15062" name="Line 81"/>
            <p:cNvSpPr>
              <a:spLocks noChangeShapeType="1"/>
            </p:cNvSpPr>
            <p:nvPr/>
          </p:nvSpPr>
          <p:spPr bwMode="auto">
            <a:xfrm>
              <a:off x="34163787" y="33747245"/>
              <a:ext cx="114300" cy="0"/>
            </a:xfrm>
            <a:prstGeom prst="line">
              <a:avLst/>
            </a:prstGeom>
            <a:noFill/>
            <a:ln w="4">
              <a:solidFill>
                <a:srgbClr val="000000"/>
              </a:solidFill>
              <a:round/>
              <a:headEnd/>
              <a:tailEnd/>
            </a:ln>
          </p:spPr>
          <p:txBody>
            <a:bodyPr/>
            <a:lstStyle/>
            <a:p>
              <a:endParaRPr lang="fr-FR"/>
            </a:p>
          </p:txBody>
        </p:sp>
        <p:sp>
          <p:nvSpPr>
            <p:cNvPr id="15063" name="Line 82"/>
            <p:cNvSpPr>
              <a:spLocks noChangeShapeType="1"/>
            </p:cNvSpPr>
            <p:nvPr/>
          </p:nvSpPr>
          <p:spPr bwMode="auto">
            <a:xfrm>
              <a:off x="34163787" y="33771057"/>
              <a:ext cx="114300" cy="0"/>
            </a:xfrm>
            <a:prstGeom prst="line">
              <a:avLst/>
            </a:prstGeom>
            <a:noFill/>
            <a:ln w="4">
              <a:solidFill>
                <a:srgbClr val="000000"/>
              </a:solidFill>
              <a:round/>
              <a:headEnd/>
              <a:tailEnd/>
            </a:ln>
          </p:spPr>
          <p:txBody>
            <a:bodyPr/>
            <a:lstStyle/>
            <a:p>
              <a:endParaRPr lang="fr-FR"/>
            </a:p>
          </p:txBody>
        </p:sp>
        <p:sp>
          <p:nvSpPr>
            <p:cNvPr id="15064" name="Line 83"/>
            <p:cNvSpPr>
              <a:spLocks noChangeShapeType="1"/>
            </p:cNvSpPr>
            <p:nvPr/>
          </p:nvSpPr>
          <p:spPr bwMode="auto">
            <a:xfrm>
              <a:off x="34163787" y="33794870"/>
              <a:ext cx="114300" cy="0"/>
            </a:xfrm>
            <a:prstGeom prst="line">
              <a:avLst/>
            </a:prstGeom>
            <a:noFill/>
            <a:ln w="4">
              <a:solidFill>
                <a:srgbClr val="000000"/>
              </a:solidFill>
              <a:round/>
              <a:headEnd/>
              <a:tailEnd/>
            </a:ln>
          </p:spPr>
          <p:txBody>
            <a:bodyPr/>
            <a:lstStyle/>
            <a:p>
              <a:endParaRPr lang="fr-FR"/>
            </a:p>
          </p:txBody>
        </p:sp>
        <p:sp>
          <p:nvSpPr>
            <p:cNvPr id="15065" name="Line 84"/>
            <p:cNvSpPr>
              <a:spLocks noChangeShapeType="1"/>
            </p:cNvSpPr>
            <p:nvPr/>
          </p:nvSpPr>
          <p:spPr bwMode="auto">
            <a:xfrm>
              <a:off x="34163787" y="33818682"/>
              <a:ext cx="114300" cy="0"/>
            </a:xfrm>
            <a:prstGeom prst="line">
              <a:avLst/>
            </a:prstGeom>
            <a:noFill/>
            <a:ln w="4">
              <a:solidFill>
                <a:srgbClr val="000000"/>
              </a:solidFill>
              <a:round/>
              <a:headEnd/>
              <a:tailEnd/>
            </a:ln>
          </p:spPr>
          <p:txBody>
            <a:bodyPr/>
            <a:lstStyle/>
            <a:p>
              <a:endParaRPr lang="fr-FR"/>
            </a:p>
          </p:txBody>
        </p:sp>
        <p:sp>
          <p:nvSpPr>
            <p:cNvPr id="15066" name="Line 85"/>
            <p:cNvSpPr>
              <a:spLocks noChangeShapeType="1"/>
            </p:cNvSpPr>
            <p:nvPr/>
          </p:nvSpPr>
          <p:spPr bwMode="auto">
            <a:xfrm>
              <a:off x="34163787" y="33840907"/>
              <a:ext cx="114300" cy="0"/>
            </a:xfrm>
            <a:prstGeom prst="line">
              <a:avLst/>
            </a:prstGeom>
            <a:noFill/>
            <a:ln w="4">
              <a:solidFill>
                <a:srgbClr val="000000"/>
              </a:solidFill>
              <a:round/>
              <a:headEnd/>
              <a:tailEnd/>
            </a:ln>
          </p:spPr>
          <p:txBody>
            <a:bodyPr/>
            <a:lstStyle/>
            <a:p>
              <a:endParaRPr lang="fr-FR"/>
            </a:p>
          </p:txBody>
        </p:sp>
        <p:sp>
          <p:nvSpPr>
            <p:cNvPr id="15067" name="Line 86"/>
            <p:cNvSpPr>
              <a:spLocks noChangeShapeType="1"/>
            </p:cNvSpPr>
            <p:nvPr/>
          </p:nvSpPr>
          <p:spPr bwMode="auto">
            <a:xfrm>
              <a:off x="34163787" y="33864720"/>
              <a:ext cx="114300" cy="0"/>
            </a:xfrm>
            <a:prstGeom prst="line">
              <a:avLst/>
            </a:prstGeom>
            <a:noFill/>
            <a:ln w="4">
              <a:solidFill>
                <a:srgbClr val="000000"/>
              </a:solidFill>
              <a:round/>
              <a:headEnd/>
              <a:tailEnd/>
            </a:ln>
          </p:spPr>
          <p:txBody>
            <a:bodyPr/>
            <a:lstStyle/>
            <a:p>
              <a:endParaRPr lang="fr-FR"/>
            </a:p>
          </p:txBody>
        </p:sp>
        <p:sp>
          <p:nvSpPr>
            <p:cNvPr id="15068" name="Line 87"/>
            <p:cNvSpPr>
              <a:spLocks noChangeShapeType="1"/>
            </p:cNvSpPr>
            <p:nvPr/>
          </p:nvSpPr>
          <p:spPr bwMode="auto">
            <a:xfrm>
              <a:off x="34163787" y="33888532"/>
              <a:ext cx="114300" cy="0"/>
            </a:xfrm>
            <a:prstGeom prst="line">
              <a:avLst/>
            </a:prstGeom>
            <a:noFill/>
            <a:ln w="4">
              <a:solidFill>
                <a:srgbClr val="000000"/>
              </a:solidFill>
              <a:round/>
              <a:headEnd/>
              <a:tailEnd/>
            </a:ln>
          </p:spPr>
          <p:txBody>
            <a:bodyPr/>
            <a:lstStyle/>
            <a:p>
              <a:endParaRPr lang="fr-FR"/>
            </a:p>
          </p:txBody>
        </p:sp>
        <p:sp>
          <p:nvSpPr>
            <p:cNvPr id="15069" name="Line 314"/>
            <p:cNvSpPr>
              <a:spLocks noChangeShapeType="1"/>
            </p:cNvSpPr>
            <p:nvPr/>
          </p:nvSpPr>
          <p:spPr bwMode="auto">
            <a:xfrm>
              <a:off x="34163787" y="33653582"/>
              <a:ext cx="230187" cy="0"/>
            </a:xfrm>
            <a:prstGeom prst="line">
              <a:avLst/>
            </a:prstGeom>
            <a:noFill/>
            <a:ln w="4">
              <a:solidFill>
                <a:srgbClr val="000000"/>
              </a:solidFill>
              <a:round/>
              <a:headEnd/>
              <a:tailEnd/>
            </a:ln>
          </p:spPr>
          <p:txBody>
            <a:bodyPr/>
            <a:lstStyle/>
            <a:p>
              <a:endParaRPr lang="fr-FR"/>
            </a:p>
          </p:txBody>
        </p:sp>
        <p:sp>
          <p:nvSpPr>
            <p:cNvPr id="15070" name="Line 315"/>
            <p:cNvSpPr>
              <a:spLocks noChangeShapeType="1"/>
            </p:cNvSpPr>
            <p:nvPr/>
          </p:nvSpPr>
          <p:spPr bwMode="auto">
            <a:xfrm>
              <a:off x="34163787" y="33771057"/>
              <a:ext cx="230187" cy="0"/>
            </a:xfrm>
            <a:prstGeom prst="line">
              <a:avLst/>
            </a:prstGeom>
            <a:noFill/>
            <a:ln w="4">
              <a:solidFill>
                <a:srgbClr val="000000"/>
              </a:solidFill>
              <a:round/>
              <a:headEnd/>
              <a:tailEnd/>
            </a:ln>
          </p:spPr>
          <p:txBody>
            <a:bodyPr/>
            <a:lstStyle/>
            <a:p>
              <a:endParaRPr lang="fr-FR"/>
            </a:p>
          </p:txBody>
        </p:sp>
        <p:sp>
          <p:nvSpPr>
            <p:cNvPr id="15071" name="Line 316"/>
            <p:cNvSpPr>
              <a:spLocks noChangeShapeType="1"/>
            </p:cNvSpPr>
            <p:nvPr/>
          </p:nvSpPr>
          <p:spPr bwMode="auto">
            <a:xfrm>
              <a:off x="34163787" y="33888532"/>
              <a:ext cx="230187" cy="0"/>
            </a:xfrm>
            <a:prstGeom prst="line">
              <a:avLst/>
            </a:prstGeom>
            <a:noFill/>
            <a:ln w="4">
              <a:solidFill>
                <a:srgbClr val="000000"/>
              </a:solidFill>
              <a:round/>
              <a:headEnd/>
              <a:tailEnd/>
            </a:ln>
          </p:spPr>
          <p:txBody>
            <a:bodyPr/>
            <a:lstStyle/>
            <a:p>
              <a:endParaRPr lang="fr-FR"/>
            </a:p>
          </p:txBody>
        </p:sp>
        <p:sp>
          <p:nvSpPr>
            <p:cNvPr id="15072" name="Rectangle 362"/>
            <p:cNvSpPr>
              <a:spLocks noChangeArrowheads="1"/>
            </p:cNvSpPr>
            <p:nvPr/>
          </p:nvSpPr>
          <p:spPr bwMode="auto">
            <a:xfrm>
              <a:off x="34500274" y="33538094"/>
              <a:ext cx="113814" cy="246221"/>
            </a:xfrm>
            <a:prstGeom prst="rect">
              <a:avLst/>
            </a:prstGeom>
            <a:noFill/>
            <a:ln w="9525">
              <a:noFill/>
              <a:miter lim="800000"/>
              <a:headEnd/>
              <a:tailEnd/>
            </a:ln>
          </p:spPr>
          <p:txBody>
            <a:bodyPr wrap="none" lIns="0" tIns="0" rIns="0" bIns="0">
              <a:spAutoFit/>
            </a:bodyPr>
            <a:lstStyle/>
            <a:p>
              <a:pPr defTabSz="914400"/>
              <a:r>
                <a:rPr lang="fr-FR" sz="1600">
                  <a:solidFill>
                    <a:srgbClr val="000000"/>
                  </a:solidFill>
                  <a:cs typeface="Arial" charset="0"/>
                </a:rPr>
                <a:t>0</a:t>
              </a:r>
              <a:endParaRPr lang="fr-FR" sz="1600">
                <a:cs typeface="Arial" charset="0"/>
              </a:endParaRPr>
            </a:p>
          </p:txBody>
        </p:sp>
        <p:sp>
          <p:nvSpPr>
            <p:cNvPr id="15073" name="Rectangle 364"/>
            <p:cNvSpPr>
              <a:spLocks noChangeArrowheads="1"/>
            </p:cNvSpPr>
            <p:nvPr/>
          </p:nvSpPr>
          <p:spPr bwMode="auto">
            <a:xfrm>
              <a:off x="34422549" y="33839319"/>
              <a:ext cx="873637" cy="738664"/>
            </a:xfrm>
            <a:prstGeom prst="rect">
              <a:avLst/>
            </a:prstGeom>
            <a:noFill/>
            <a:ln w="9525">
              <a:noFill/>
              <a:miter lim="800000"/>
              <a:headEnd/>
              <a:tailEnd/>
            </a:ln>
          </p:spPr>
          <p:txBody>
            <a:bodyPr wrap="none" lIns="0" tIns="0" rIns="0" bIns="0">
              <a:spAutoFit/>
            </a:bodyPr>
            <a:lstStyle/>
            <a:p>
              <a:r>
                <a:rPr lang="fr-FR" sz="1600">
                  <a:solidFill>
                    <a:srgbClr val="000000"/>
                  </a:solidFill>
                  <a:cs typeface="Arial" charset="0"/>
                </a:rPr>
                <a:t>10 </a:t>
              </a:r>
              <a:r>
                <a:rPr lang="fr-FR" sz="1600">
                  <a:cs typeface="Arial" charset="0"/>
                </a:rPr>
                <a:t>cM</a:t>
              </a:r>
            </a:p>
            <a:p>
              <a:r>
                <a:rPr lang="fr-FR" sz="1600">
                  <a:cs typeface="Arial" charset="0"/>
                </a:rPr>
                <a:t>10.10</a:t>
              </a:r>
              <a:r>
                <a:rPr lang="fr-FR" sz="1600" baseline="30000">
                  <a:cs typeface="Arial" charset="0"/>
                </a:rPr>
                <a:t>5</a:t>
              </a:r>
              <a:r>
                <a:rPr lang="fr-FR" sz="1600">
                  <a:cs typeface="Arial" charset="0"/>
                </a:rPr>
                <a:t> bp</a:t>
              </a:r>
            </a:p>
            <a:p>
              <a:endParaRPr lang="fr-FR" sz="1600">
                <a:cs typeface="Arial" charset="0"/>
              </a:endParaRPr>
            </a:p>
          </p:txBody>
        </p:sp>
      </p:grpSp>
      <p:grpSp>
        <p:nvGrpSpPr>
          <p:cNvPr id="14764" name="Groupe 1023"/>
          <p:cNvGrpSpPr>
            <a:grpSpLocks/>
          </p:cNvGrpSpPr>
          <p:nvPr/>
        </p:nvGrpSpPr>
        <p:grpSpPr bwMode="auto">
          <a:xfrm>
            <a:off x="14149388" y="23531513"/>
            <a:ext cx="5703887" cy="6181725"/>
            <a:chOff x="34023596" y="33117083"/>
            <a:chExt cx="5704521" cy="6181650"/>
          </a:xfrm>
        </p:grpSpPr>
        <p:sp>
          <p:nvSpPr>
            <p:cNvPr id="14959" name="Rectangle 6"/>
            <p:cNvSpPr>
              <a:spLocks noChangeArrowheads="1"/>
            </p:cNvSpPr>
            <p:nvPr/>
          </p:nvSpPr>
          <p:spPr bwMode="auto">
            <a:xfrm>
              <a:off x="36469160" y="35609383"/>
              <a:ext cx="230188" cy="990600"/>
            </a:xfrm>
            <a:prstGeom prst="rect">
              <a:avLst/>
            </a:prstGeom>
            <a:solidFill>
              <a:srgbClr val="FF00FF"/>
            </a:solidFill>
            <a:ln w="9525">
              <a:noFill/>
              <a:miter lim="800000"/>
              <a:headEnd/>
              <a:tailEnd/>
            </a:ln>
          </p:spPr>
          <p:txBody>
            <a:bodyPr/>
            <a:lstStyle/>
            <a:p>
              <a:endParaRPr lang="fr-FR">
                <a:latin typeface="Calibri" pitchFamily="34" charset="0"/>
              </a:endParaRPr>
            </a:p>
          </p:txBody>
        </p:sp>
        <p:sp>
          <p:nvSpPr>
            <p:cNvPr id="14960" name="Line 7"/>
            <p:cNvSpPr>
              <a:spLocks noChangeShapeType="1"/>
            </p:cNvSpPr>
            <p:nvPr/>
          </p:nvSpPr>
          <p:spPr bwMode="auto">
            <a:xfrm>
              <a:off x="36470747" y="35609383"/>
              <a:ext cx="228600" cy="0"/>
            </a:xfrm>
            <a:prstGeom prst="line">
              <a:avLst/>
            </a:prstGeom>
            <a:noFill/>
            <a:ln w="1">
              <a:solidFill>
                <a:srgbClr val="FF00FF"/>
              </a:solidFill>
              <a:round/>
              <a:headEnd/>
              <a:tailEnd/>
            </a:ln>
          </p:spPr>
          <p:txBody>
            <a:bodyPr/>
            <a:lstStyle/>
            <a:p>
              <a:endParaRPr lang="fr-FR"/>
            </a:p>
          </p:txBody>
        </p:sp>
        <p:sp>
          <p:nvSpPr>
            <p:cNvPr id="14961" name="Line 8"/>
            <p:cNvSpPr>
              <a:spLocks noChangeShapeType="1"/>
            </p:cNvSpPr>
            <p:nvPr/>
          </p:nvSpPr>
          <p:spPr bwMode="auto">
            <a:xfrm>
              <a:off x="36470747" y="36599983"/>
              <a:ext cx="228600" cy="0"/>
            </a:xfrm>
            <a:prstGeom prst="line">
              <a:avLst/>
            </a:prstGeom>
            <a:noFill/>
            <a:ln w="1">
              <a:solidFill>
                <a:srgbClr val="FF00FF"/>
              </a:solidFill>
              <a:round/>
              <a:headEnd/>
              <a:tailEnd/>
            </a:ln>
          </p:spPr>
          <p:txBody>
            <a:bodyPr/>
            <a:lstStyle/>
            <a:p>
              <a:endParaRPr lang="fr-FR"/>
            </a:p>
          </p:txBody>
        </p:sp>
        <p:sp>
          <p:nvSpPr>
            <p:cNvPr id="14962" name="AutoShape 9"/>
            <p:cNvSpPr>
              <a:spLocks noChangeArrowheads="1"/>
            </p:cNvSpPr>
            <p:nvPr/>
          </p:nvSpPr>
          <p:spPr bwMode="auto">
            <a:xfrm>
              <a:off x="36469160" y="33539283"/>
              <a:ext cx="230188" cy="5759450"/>
            </a:xfrm>
            <a:prstGeom prst="roundRect">
              <a:avLst>
                <a:gd name="adj" fmla="val 50000"/>
              </a:avLst>
            </a:prstGeom>
            <a:noFill/>
            <a:ln w="4">
              <a:solidFill>
                <a:srgbClr val="000000"/>
              </a:solidFill>
              <a:round/>
              <a:headEnd/>
              <a:tailEnd/>
            </a:ln>
          </p:spPr>
          <p:txBody>
            <a:bodyPr/>
            <a:lstStyle/>
            <a:p>
              <a:endParaRPr lang="fr-FR">
                <a:latin typeface="Calibri" pitchFamily="34" charset="0"/>
              </a:endParaRPr>
            </a:p>
          </p:txBody>
        </p:sp>
        <p:sp>
          <p:nvSpPr>
            <p:cNvPr id="14963" name="Rectangle 10"/>
            <p:cNvSpPr>
              <a:spLocks noChangeArrowheads="1"/>
            </p:cNvSpPr>
            <p:nvPr/>
          </p:nvSpPr>
          <p:spPr bwMode="auto">
            <a:xfrm>
              <a:off x="35530952" y="34406058"/>
              <a:ext cx="80150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PMGC_667</a:t>
              </a:r>
              <a:endParaRPr lang="fr-FR" sz="3600">
                <a:cs typeface="Arial" charset="0"/>
              </a:endParaRPr>
            </a:p>
          </p:txBody>
        </p:sp>
        <p:sp>
          <p:nvSpPr>
            <p:cNvPr id="14964" name="Freeform 11"/>
            <p:cNvSpPr>
              <a:spLocks/>
            </p:cNvSpPr>
            <p:nvPr/>
          </p:nvSpPr>
          <p:spPr bwMode="auto">
            <a:xfrm>
              <a:off x="36375497" y="34488608"/>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965" name="Rectangle 12"/>
            <p:cNvSpPr>
              <a:spLocks noChangeArrowheads="1"/>
            </p:cNvSpPr>
            <p:nvPr/>
          </p:nvSpPr>
          <p:spPr bwMode="auto">
            <a:xfrm>
              <a:off x="35530952" y="34693395"/>
              <a:ext cx="80150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PMGC_422</a:t>
              </a:r>
              <a:endParaRPr lang="fr-FR" sz="3600">
                <a:cs typeface="Arial" charset="0"/>
              </a:endParaRPr>
            </a:p>
          </p:txBody>
        </p:sp>
        <p:sp>
          <p:nvSpPr>
            <p:cNvPr id="14966" name="Freeform 13"/>
            <p:cNvSpPr>
              <a:spLocks/>
            </p:cNvSpPr>
            <p:nvPr/>
          </p:nvSpPr>
          <p:spPr bwMode="auto">
            <a:xfrm>
              <a:off x="36375497" y="34790233"/>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967" name="Rectangle 14"/>
            <p:cNvSpPr>
              <a:spLocks noChangeArrowheads="1"/>
            </p:cNvSpPr>
            <p:nvPr/>
          </p:nvSpPr>
          <p:spPr bwMode="auto">
            <a:xfrm>
              <a:off x="35530952" y="35210920"/>
              <a:ext cx="80150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ORPM_207</a:t>
              </a:r>
              <a:endParaRPr lang="fr-FR" sz="3600">
                <a:cs typeface="Arial" charset="0"/>
              </a:endParaRPr>
            </a:p>
          </p:txBody>
        </p:sp>
        <p:sp>
          <p:nvSpPr>
            <p:cNvPr id="14968" name="Freeform 15"/>
            <p:cNvSpPr>
              <a:spLocks/>
            </p:cNvSpPr>
            <p:nvPr/>
          </p:nvSpPr>
          <p:spPr bwMode="auto">
            <a:xfrm>
              <a:off x="36375497" y="35358558"/>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969" name="Rectangle 16"/>
            <p:cNvSpPr>
              <a:spLocks noChangeArrowheads="1"/>
            </p:cNvSpPr>
            <p:nvPr/>
          </p:nvSpPr>
          <p:spPr bwMode="auto">
            <a:xfrm>
              <a:off x="35927101" y="35391895"/>
              <a:ext cx="40075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PM07</a:t>
              </a:r>
              <a:endParaRPr lang="fr-FR" sz="3600">
                <a:cs typeface="Arial" charset="0"/>
              </a:endParaRPr>
            </a:p>
          </p:txBody>
        </p:sp>
        <p:sp>
          <p:nvSpPr>
            <p:cNvPr id="14970" name="Freeform 17"/>
            <p:cNvSpPr>
              <a:spLocks/>
            </p:cNvSpPr>
            <p:nvPr/>
          </p:nvSpPr>
          <p:spPr bwMode="auto">
            <a:xfrm>
              <a:off x="36375497" y="35514133"/>
              <a:ext cx="314325" cy="20638"/>
            </a:xfrm>
            <a:custGeom>
              <a:avLst/>
              <a:gdLst>
                <a:gd name="T0" fmla="*/ 314325 w 258"/>
                <a:gd name="T1" fmla="*/ 20638 h 17"/>
                <a:gd name="T2" fmla="*/ 93810 w 258"/>
                <a:gd name="T3" fmla="*/ 20638 h 17"/>
                <a:gd name="T4" fmla="*/ 10965 w 258"/>
                <a:gd name="T5" fmla="*/ 0 h 17"/>
                <a:gd name="T6" fmla="*/ 0 w 258"/>
                <a:gd name="T7" fmla="*/ 0 h 17"/>
                <a:gd name="T8" fmla="*/ 0 60000 65536"/>
                <a:gd name="T9" fmla="*/ 0 60000 65536"/>
                <a:gd name="T10" fmla="*/ 0 60000 65536"/>
                <a:gd name="T11" fmla="*/ 0 60000 65536"/>
                <a:gd name="T12" fmla="*/ 0 w 258"/>
                <a:gd name="T13" fmla="*/ 0 h 17"/>
                <a:gd name="T14" fmla="*/ 258 w 258"/>
                <a:gd name="T15" fmla="*/ 17 h 17"/>
              </a:gdLst>
              <a:ahLst/>
              <a:cxnLst>
                <a:cxn ang="T8">
                  <a:pos x="T0" y="T1"/>
                </a:cxn>
                <a:cxn ang="T9">
                  <a:pos x="T2" y="T3"/>
                </a:cxn>
                <a:cxn ang="T10">
                  <a:pos x="T4" y="T5"/>
                </a:cxn>
                <a:cxn ang="T11">
                  <a:pos x="T6" y="T7"/>
                </a:cxn>
              </a:cxnLst>
              <a:rect l="T12" t="T13" r="T14" b="T15"/>
              <a:pathLst>
                <a:path w="258" h="17">
                  <a:moveTo>
                    <a:pt x="258" y="17"/>
                  </a:moveTo>
                  <a:lnTo>
                    <a:pt x="77" y="17"/>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971" name="Rectangle 18"/>
            <p:cNvSpPr>
              <a:spLocks noChangeArrowheads="1"/>
            </p:cNvSpPr>
            <p:nvPr/>
          </p:nvSpPr>
          <p:spPr bwMode="auto">
            <a:xfrm>
              <a:off x="34885022" y="35572870"/>
              <a:ext cx="1514838" cy="184666"/>
            </a:xfrm>
            <a:prstGeom prst="rect">
              <a:avLst/>
            </a:prstGeom>
            <a:noFill/>
            <a:ln w="9525">
              <a:noFill/>
              <a:miter lim="800000"/>
              <a:headEnd/>
              <a:tailEnd/>
            </a:ln>
          </p:spPr>
          <p:txBody>
            <a:bodyPr wrap="none" lIns="0" tIns="0" rIns="0" bIns="0">
              <a:spAutoFit/>
            </a:bodyPr>
            <a:lstStyle/>
            <a:p>
              <a:pPr defTabSz="914400"/>
              <a:r>
                <a:rPr lang="fr-FR" sz="1200" b="1">
                  <a:solidFill>
                    <a:srgbClr val="FF0000"/>
                  </a:solidFill>
                  <a:cs typeface="Arial" charset="0"/>
                </a:rPr>
                <a:t>Alpha_tubulin_TUA1</a:t>
              </a:r>
              <a:endParaRPr lang="fr-FR" sz="3600">
                <a:cs typeface="Arial" charset="0"/>
              </a:endParaRPr>
            </a:p>
          </p:txBody>
        </p:sp>
        <p:sp>
          <p:nvSpPr>
            <p:cNvPr id="14972" name="Freeform 19"/>
            <p:cNvSpPr>
              <a:spLocks/>
            </p:cNvSpPr>
            <p:nvPr/>
          </p:nvSpPr>
          <p:spPr bwMode="auto">
            <a:xfrm>
              <a:off x="36375497" y="35609383"/>
              <a:ext cx="314325" cy="20638"/>
            </a:xfrm>
            <a:custGeom>
              <a:avLst/>
              <a:gdLst>
                <a:gd name="T0" fmla="*/ 314325 w 258"/>
                <a:gd name="T1" fmla="*/ 0 h 17"/>
                <a:gd name="T2" fmla="*/ 93810 w 258"/>
                <a:gd name="T3" fmla="*/ 0 h 17"/>
                <a:gd name="T4" fmla="*/ 10965 w 258"/>
                <a:gd name="T5" fmla="*/ 20638 h 17"/>
                <a:gd name="T6" fmla="*/ 0 w 258"/>
                <a:gd name="T7" fmla="*/ 20638 h 17"/>
                <a:gd name="T8" fmla="*/ 0 60000 65536"/>
                <a:gd name="T9" fmla="*/ 0 60000 65536"/>
                <a:gd name="T10" fmla="*/ 0 60000 65536"/>
                <a:gd name="T11" fmla="*/ 0 60000 65536"/>
                <a:gd name="T12" fmla="*/ 0 w 258"/>
                <a:gd name="T13" fmla="*/ 0 h 17"/>
                <a:gd name="T14" fmla="*/ 258 w 258"/>
                <a:gd name="T15" fmla="*/ 17 h 17"/>
              </a:gdLst>
              <a:ahLst/>
              <a:cxnLst>
                <a:cxn ang="T8">
                  <a:pos x="T0" y="T1"/>
                </a:cxn>
                <a:cxn ang="T9">
                  <a:pos x="T2" y="T3"/>
                </a:cxn>
                <a:cxn ang="T10">
                  <a:pos x="T4" y="T5"/>
                </a:cxn>
                <a:cxn ang="T11">
                  <a:pos x="T6" y="T7"/>
                </a:cxn>
              </a:cxnLst>
              <a:rect l="T12" t="T13" r="T14" b="T15"/>
              <a:pathLst>
                <a:path w="258" h="17">
                  <a:moveTo>
                    <a:pt x="258" y="0"/>
                  </a:moveTo>
                  <a:lnTo>
                    <a:pt x="77" y="0"/>
                  </a:lnTo>
                  <a:lnTo>
                    <a:pt x="9" y="17"/>
                  </a:lnTo>
                  <a:lnTo>
                    <a:pt x="0" y="17"/>
                  </a:lnTo>
                </a:path>
              </a:pathLst>
            </a:custGeom>
            <a:noFill/>
            <a:ln w="10">
              <a:solidFill>
                <a:srgbClr val="FF0000"/>
              </a:solidFill>
              <a:round/>
              <a:headEnd/>
              <a:tailEnd/>
            </a:ln>
          </p:spPr>
          <p:txBody>
            <a:bodyPr/>
            <a:lstStyle/>
            <a:p>
              <a:endParaRPr lang="fr-FR">
                <a:latin typeface="Calibri" pitchFamily="34" charset="0"/>
              </a:endParaRPr>
            </a:p>
          </p:txBody>
        </p:sp>
        <p:sp>
          <p:nvSpPr>
            <p:cNvPr id="14973" name="Rectangle 20"/>
            <p:cNvSpPr>
              <a:spLocks noChangeArrowheads="1"/>
            </p:cNvSpPr>
            <p:nvPr/>
          </p:nvSpPr>
          <p:spPr bwMode="auto">
            <a:xfrm>
              <a:off x="34213364" y="35777658"/>
              <a:ext cx="2186496" cy="184666"/>
            </a:xfrm>
            <a:prstGeom prst="rect">
              <a:avLst/>
            </a:prstGeom>
            <a:noFill/>
            <a:ln w="9525">
              <a:noFill/>
              <a:miter lim="800000"/>
              <a:headEnd/>
              <a:tailEnd/>
            </a:ln>
          </p:spPr>
          <p:txBody>
            <a:bodyPr wrap="none" lIns="0" tIns="0" rIns="0" bIns="0">
              <a:spAutoFit/>
            </a:bodyPr>
            <a:lstStyle/>
            <a:p>
              <a:pPr defTabSz="914400"/>
              <a:r>
                <a:rPr lang="fr-FR" sz="1200" b="1">
                  <a:solidFill>
                    <a:srgbClr val="FF0000"/>
                  </a:solidFill>
                  <a:cs typeface="Arial" charset="0"/>
                </a:rPr>
                <a:t>Biosynthesis_cellulose_FRA1</a:t>
              </a:r>
              <a:endParaRPr lang="fr-FR" sz="3600">
                <a:cs typeface="Arial" charset="0"/>
              </a:endParaRPr>
            </a:p>
          </p:txBody>
        </p:sp>
        <p:sp>
          <p:nvSpPr>
            <p:cNvPr id="14974" name="Freeform 21"/>
            <p:cNvSpPr>
              <a:spLocks/>
            </p:cNvSpPr>
            <p:nvPr/>
          </p:nvSpPr>
          <p:spPr bwMode="auto">
            <a:xfrm>
              <a:off x="36375497" y="35836395"/>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FF0000"/>
              </a:solidFill>
              <a:round/>
              <a:headEnd/>
              <a:tailEnd/>
            </a:ln>
          </p:spPr>
          <p:txBody>
            <a:bodyPr/>
            <a:lstStyle/>
            <a:p>
              <a:endParaRPr lang="fr-FR">
                <a:latin typeface="Calibri" pitchFamily="34" charset="0"/>
              </a:endParaRPr>
            </a:p>
          </p:txBody>
        </p:sp>
        <p:sp>
          <p:nvSpPr>
            <p:cNvPr id="14975" name="Rectangle 22"/>
            <p:cNvSpPr>
              <a:spLocks noChangeArrowheads="1"/>
            </p:cNvSpPr>
            <p:nvPr/>
          </p:nvSpPr>
          <p:spPr bwMode="auto">
            <a:xfrm>
              <a:off x="34023596" y="36130382"/>
              <a:ext cx="2332370" cy="184666"/>
            </a:xfrm>
            <a:prstGeom prst="rect">
              <a:avLst/>
            </a:prstGeom>
            <a:noFill/>
            <a:ln w="9525">
              <a:noFill/>
              <a:miter lim="800000"/>
              <a:headEnd/>
              <a:tailEnd/>
            </a:ln>
          </p:spPr>
          <p:txBody>
            <a:bodyPr wrap="none" lIns="0" tIns="0" rIns="0" bIns="0">
              <a:spAutoFit/>
            </a:bodyPr>
            <a:lstStyle/>
            <a:p>
              <a:pPr defTabSz="914400"/>
              <a:r>
                <a:rPr lang="fr-FR" sz="1200" b="1">
                  <a:solidFill>
                    <a:srgbClr val="FF0000"/>
                  </a:solidFill>
                  <a:cs typeface="Arial" charset="0"/>
                </a:rPr>
                <a:t>shikimate_biosynthesis_EPSPS</a:t>
              </a:r>
              <a:endParaRPr lang="fr-FR" sz="3600">
                <a:cs typeface="Arial" charset="0"/>
              </a:endParaRPr>
            </a:p>
          </p:txBody>
        </p:sp>
        <p:sp>
          <p:nvSpPr>
            <p:cNvPr id="14976" name="Freeform 23"/>
            <p:cNvSpPr>
              <a:spLocks/>
            </p:cNvSpPr>
            <p:nvPr/>
          </p:nvSpPr>
          <p:spPr bwMode="auto">
            <a:xfrm>
              <a:off x="36375497" y="36222158"/>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FF0000"/>
              </a:solidFill>
              <a:round/>
              <a:headEnd/>
              <a:tailEnd/>
            </a:ln>
          </p:spPr>
          <p:txBody>
            <a:bodyPr/>
            <a:lstStyle/>
            <a:p>
              <a:endParaRPr lang="fr-FR">
                <a:latin typeface="Calibri" pitchFamily="34" charset="0"/>
              </a:endParaRPr>
            </a:p>
          </p:txBody>
        </p:sp>
        <p:sp>
          <p:nvSpPr>
            <p:cNvPr id="14977" name="Rectangle 24"/>
            <p:cNvSpPr>
              <a:spLocks noChangeArrowheads="1"/>
            </p:cNvSpPr>
            <p:nvPr/>
          </p:nvSpPr>
          <p:spPr bwMode="auto">
            <a:xfrm>
              <a:off x="35575402" y="36359106"/>
              <a:ext cx="72571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WPMS_11</a:t>
              </a:r>
              <a:endParaRPr lang="fr-FR" sz="3600">
                <a:cs typeface="Arial" charset="0"/>
              </a:endParaRPr>
            </a:p>
          </p:txBody>
        </p:sp>
        <p:sp>
          <p:nvSpPr>
            <p:cNvPr id="14978" name="Freeform 25"/>
            <p:cNvSpPr>
              <a:spLocks/>
            </p:cNvSpPr>
            <p:nvPr/>
          </p:nvSpPr>
          <p:spPr bwMode="auto">
            <a:xfrm>
              <a:off x="36375497" y="36458695"/>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979" name="Rectangle 26"/>
            <p:cNvSpPr>
              <a:spLocks noChangeArrowheads="1"/>
            </p:cNvSpPr>
            <p:nvPr/>
          </p:nvSpPr>
          <p:spPr bwMode="auto">
            <a:xfrm>
              <a:off x="35895804" y="36528545"/>
              <a:ext cx="40075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PM09</a:t>
              </a:r>
              <a:endParaRPr lang="fr-FR" sz="3600">
                <a:cs typeface="Arial" charset="0"/>
              </a:endParaRPr>
            </a:p>
          </p:txBody>
        </p:sp>
        <p:sp>
          <p:nvSpPr>
            <p:cNvPr id="14980" name="Freeform 27"/>
            <p:cNvSpPr>
              <a:spLocks/>
            </p:cNvSpPr>
            <p:nvPr/>
          </p:nvSpPr>
          <p:spPr bwMode="auto">
            <a:xfrm>
              <a:off x="36375497" y="36599983"/>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981" name="Rectangle 28"/>
            <p:cNvSpPr>
              <a:spLocks noChangeArrowheads="1"/>
            </p:cNvSpPr>
            <p:nvPr/>
          </p:nvSpPr>
          <p:spPr bwMode="auto">
            <a:xfrm>
              <a:off x="35530952" y="36817470"/>
              <a:ext cx="80150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PMGC_456</a:t>
              </a:r>
              <a:endParaRPr lang="fr-FR" sz="3600">
                <a:cs typeface="Arial" charset="0"/>
              </a:endParaRPr>
            </a:p>
          </p:txBody>
        </p:sp>
        <p:sp>
          <p:nvSpPr>
            <p:cNvPr id="14982" name="Freeform 29"/>
            <p:cNvSpPr>
              <a:spLocks/>
            </p:cNvSpPr>
            <p:nvPr/>
          </p:nvSpPr>
          <p:spPr bwMode="auto">
            <a:xfrm>
              <a:off x="36375497" y="36888908"/>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983" name="Rectangle 30"/>
            <p:cNvSpPr>
              <a:spLocks noChangeArrowheads="1"/>
            </p:cNvSpPr>
            <p:nvPr/>
          </p:nvSpPr>
          <p:spPr bwMode="auto">
            <a:xfrm>
              <a:off x="35475390" y="37330233"/>
              <a:ext cx="88646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PMGC_2088</a:t>
              </a:r>
              <a:endParaRPr lang="fr-FR" sz="3600">
                <a:cs typeface="Arial" charset="0"/>
              </a:endParaRPr>
            </a:p>
          </p:txBody>
        </p:sp>
        <p:sp>
          <p:nvSpPr>
            <p:cNvPr id="14984" name="Freeform 31"/>
            <p:cNvSpPr>
              <a:spLocks/>
            </p:cNvSpPr>
            <p:nvPr/>
          </p:nvSpPr>
          <p:spPr bwMode="auto">
            <a:xfrm>
              <a:off x="36375497" y="37388970"/>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985" name="Rectangle 32"/>
            <p:cNvSpPr>
              <a:spLocks noChangeArrowheads="1"/>
            </p:cNvSpPr>
            <p:nvPr/>
          </p:nvSpPr>
          <p:spPr bwMode="auto">
            <a:xfrm>
              <a:off x="35465865" y="37501683"/>
              <a:ext cx="905697"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LG_XIV_13P</a:t>
              </a:r>
              <a:endParaRPr lang="fr-FR" sz="3600">
                <a:cs typeface="Arial" charset="0"/>
              </a:endParaRPr>
            </a:p>
          </p:txBody>
        </p:sp>
        <p:sp>
          <p:nvSpPr>
            <p:cNvPr id="14986" name="Freeform 33"/>
            <p:cNvSpPr>
              <a:spLocks/>
            </p:cNvSpPr>
            <p:nvPr/>
          </p:nvSpPr>
          <p:spPr bwMode="auto">
            <a:xfrm>
              <a:off x="36375497" y="37623920"/>
              <a:ext cx="314325" cy="52388"/>
            </a:xfrm>
            <a:custGeom>
              <a:avLst/>
              <a:gdLst>
                <a:gd name="T0" fmla="*/ 314325 w 258"/>
                <a:gd name="T1" fmla="*/ 52388 h 43"/>
                <a:gd name="T2" fmla="*/ 93810 w 258"/>
                <a:gd name="T3" fmla="*/ 52388 h 43"/>
                <a:gd name="T4" fmla="*/ 10965 w 258"/>
                <a:gd name="T5" fmla="*/ 0 h 43"/>
                <a:gd name="T6" fmla="*/ 0 w 258"/>
                <a:gd name="T7" fmla="*/ 0 h 43"/>
                <a:gd name="T8" fmla="*/ 0 60000 65536"/>
                <a:gd name="T9" fmla="*/ 0 60000 65536"/>
                <a:gd name="T10" fmla="*/ 0 60000 65536"/>
                <a:gd name="T11" fmla="*/ 0 60000 65536"/>
                <a:gd name="T12" fmla="*/ 0 w 258"/>
                <a:gd name="T13" fmla="*/ 0 h 43"/>
                <a:gd name="T14" fmla="*/ 258 w 258"/>
                <a:gd name="T15" fmla="*/ 43 h 43"/>
              </a:gdLst>
              <a:ahLst/>
              <a:cxnLst>
                <a:cxn ang="T8">
                  <a:pos x="T0" y="T1"/>
                </a:cxn>
                <a:cxn ang="T9">
                  <a:pos x="T2" y="T3"/>
                </a:cxn>
                <a:cxn ang="T10">
                  <a:pos x="T4" y="T5"/>
                </a:cxn>
                <a:cxn ang="T11">
                  <a:pos x="T6" y="T7"/>
                </a:cxn>
              </a:cxnLst>
              <a:rect l="T12" t="T13" r="T14" b="T15"/>
              <a:pathLst>
                <a:path w="258" h="43">
                  <a:moveTo>
                    <a:pt x="258" y="43"/>
                  </a:moveTo>
                  <a:lnTo>
                    <a:pt x="77" y="43"/>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987" name="Rectangle 34"/>
            <p:cNvSpPr>
              <a:spLocks noChangeArrowheads="1"/>
            </p:cNvSpPr>
            <p:nvPr/>
          </p:nvSpPr>
          <p:spPr bwMode="auto">
            <a:xfrm>
              <a:off x="35440465" y="37695358"/>
              <a:ext cx="937757"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GCPM_787-1</a:t>
              </a:r>
              <a:endParaRPr lang="fr-FR" sz="3600">
                <a:cs typeface="Arial" charset="0"/>
              </a:endParaRPr>
            </a:p>
          </p:txBody>
        </p:sp>
        <p:sp>
          <p:nvSpPr>
            <p:cNvPr id="14988" name="Freeform 35"/>
            <p:cNvSpPr>
              <a:spLocks/>
            </p:cNvSpPr>
            <p:nvPr/>
          </p:nvSpPr>
          <p:spPr bwMode="auto">
            <a:xfrm>
              <a:off x="36375497" y="37689008"/>
              <a:ext cx="314325" cy="52388"/>
            </a:xfrm>
            <a:custGeom>
              <a:avLst/>
              <a:gdLst>
                <a:gd name="T0" fmla="*/ 314325 w 258"/>
                <a:gd name="T1" fmla="*/ 0 h 42"/>
                <a:gd name="T2" fmla="*/ 93810 w 258"/>
                <a:gd name="T3" fmla="*/ 0 h 42"/>
                <a:gd name="T4" fmla="*/ 10965 w 258"/>
                <a:gd name="T5" fmla="*/ 52388 h 42"/>
                <a:gd name="T6" fmla="*/ 0 w 258"/>
                <a:gd name="T7" fmla="*/ 52388 h 42"/>
                <a:gd name="T8" fmla="*/ 0 60000 65536"/>
                <a:gd name="T9" fmla="*/ 0 60000 65536"/>
                <a:gd name="T10" fmla="*/ 0 60000 65536"/>
                <a:gd name="T11" fmla="*/ 0 60000 65536"/>
                <a:gd name="T12" fmla="*/ 0 w 258"/>
                <a:gd name="T13" fmla="*/ 0 h 42"/>
                <a:gd name="T14" fmla="*/ 258 w 258"/>
                <a:gd name="T15" fmla="*/ 42 h 42"/>
              </a:gdLst>
              <a:ahLst/>
              <a:cxnLst>
                <a:cxn ang="T8">
                  <a:pos x="T0" y="T1"/>
                </a:cxn>
                <a:cxn ang="T9">
                  <a:pos x="T2" y="T3"/>
                </a:cxn>
                <a:cxn ang="T10">
                  <a:pos x="T4" y="T5"/>
                </a:cxn>
                <a:cxn ang="T11">
                  <a:pos x="T6" y="T7"/>
                </a:cxn>
              </a:cxnLst>
              <a:rect l="T12" t="T13" r="T14" b="T15"/>
              <a:pathLst>
                <a:path w="258" h="42">
                  <a:moveTo>
                    <a:pt x="258" y="0"/>
                  </a:moveTo>
                  <a:lnTo>
                    <a:pt x="77" y="0"/>
                  </a:lnTo>
                  <a:lnTo>
                    <a:pt x="9" y="42"/>
                  </a:lnTo>
                  <a:lnTo>
                    <a:pt x="0" y="42"/>
                  </a:lnTo>
                </a:path>
              </a:pathLst>
            </a:custGeom>
            <a:noFill/>
            <a:ln w="10">
              <a:solidFill>
                <a:srgbClr val="000000"/>
              </a:solidFill>
              <a:round/>
              <a:headEnd/>
              <a:tailEnd/>
            </a:ln>
          </p:spPr>
          <p:txBody>
            <a:bodyPr/>
            <a:lstStyle/>
            <a:p>
              <a:endParaRPr lang="fr-FR">
                <a:latin typeface="Calibri" pitchFamily="34" charset="0"/>
              </a:endParaRPr>
            </a:p>
          </p:txBody>
        </p:sp>
        <p:sp>
          <p:nvSpPr>
            <p:cNvPr id="14989" name="Line 36"/>
            <p:cNvSpPr>
              <a:spLocks noChangeShapeType="1"/>
            </p:cNvSpPr>
            <p:nvPr/>
          </p:nvSpPr>
          <p:spPr bwMode="auto">
            <a:xfrm>
              <a:off x="36469160" y="33653583"/>
              <a:ext cx="230188" cy="0"/>
            </a:xfrm>
            <a:prstGeom prst="line">
              <a:avLst/>
            </a:prstGeom>
            <a:noFill/>
            <a:ln w="4">
              <a:solidFill>
                <a:srgbClr val="000000"/>
              </a:solidFill>
              <a:round/>
              <a:headEnd/>
              <a:tailEnd/>
            </a:ln>
          </p:spPr>
          <p:txBody>
            <a:bodyPr/>
            <a:lstStyle/>
            <a:p>
              <a:endParaRPr lang="fr-FR"/>
            </a:p>
          </p:txBody>
        </p:sp>
        <p:sp>
          <p:nvSpPr>
            <p:cNvPr id="14990" name="Line 37"/>
            <p:cNvSpPr>
              <a:spLocks noChangeShapeType="1"/>
            </p:cNvSpPr>
            <p:nvPr/>
          </p:nvSpPr>
          <p:spPr bwMode="auto">
            <a:xfrm>
              <a:off x="36469160" y="39184433"/>
              <a:ext cx="230188" cy="0"/>
            </a:xfrm>
            <a:prstGeom prst="line">
              <a:avLst/>
            </a:prstGeom>
            <a:noFill/>
            <a:ln w="4">
              <a:solidFill>
                <a:srgbClr val="000000"/>
              </a:solidFill>
              <a:round/>
              <a:headEnd/>
              <a:tailEnd/>
            </a:ln>
          </p:spPr>
          <p:txBody>
            <a:bodyPr/>
            <a:lstStyle/>
            <a:p>
              <a:endParaRPr lang="fr-FR"/>
            </a:p>
          </p:txBody>
        </p:sp>
        <p:sp>
          <p:nvSpPr>
            <p:cNvPr id="14991" name="Rectangle 38"/>
            <p:cNvSpPr>
              <a:spLocks noChangeArrowheads="1"/>
            </p:cNvSpPr>
            <p:nvPr/>
          </p:nvSpPr>
          <p:spPr bwMode="auto">
            <a:xfrm>
              <a:off x="35221722" y="33117083"/>
              <a:ext cx="1538178" cy="430887"/>
            </a:xfrm>
            <a:prstGeom prst="rect">
              <a:avLst/>
            </a:prstGeom>
            <a:noFill/>
            <a:ln w="9525">
              <a:noFill/>
              <a:miter lim="800000"/>
              <a:headEnd/>
              <a:tailEnd/>
            </a:ln>
          </p:spPr>
          <p:txBody>
            <a:bodyPr wrap="none" lIns="0" tIns="0" rIns="0" bIns="0">
              <a:spAutoFit/>
            </a:bodyPr>
            <a:lstStyle/>
            <a:p>
              <a:pPr algn="ctr" defTabSz="914400"/>
              <a:r>
                <a:rPr lang="fr-FR" sz="1400" b="1" i="1">
                  <a:solidFill>
                    <a:srgbClr val="000000"/>
                  </a:solidFill>
                  <a:cs typeface="Arial" charset="0"/>
                </a:rPr>
                <a:t>P. trichocarpa</a:t>
              </a:r>
              <a:r>
                <a:rPr lang="fr-FR" sz="1400" b="1">
                  <a:solidFill>
                    <a:srgbClr val="000000"/>
                  </a:solidFill>
                  <a:cs typeface="Arial" charset="0"/>
                </a:rPr>
                <a:t> (v2)</a:t>
              </a:r>
            </a:p>
            <a:p>
              <a:pPr algn="ctr" defTabSz="914400"/>
              <a:r>
                <a:rPr lang="fr-FR" sz="1400" b="1">
                  <a:solidFill>
                    <a:srgbClr val="000000"/>
                  </a:solidFill>
                  <a:cs typeface="Arial" charset="0"/>
                </a:rPr>
                <a:t>Chr2</a:t>
              </a:r>
              <a:endParaRPr lang="fr-FR" sz="2400">
                <a:cs typeface="Arial" charset="0"/>
              </a:endParaRPr>
            </a:p>
          </p:txBody>
        </p:sp>
        <p:sp>
          <p:nvSpPr>
            <p:cNvPr id="14992" name="AutoShape 40"/>
            <p:cNvSpPr>
              <a:spLocks noChangeArrowheads="1"/>
            </p:cNvSpPr>
            <p:nvPr/>
          </p:nvSpPr>
          <p:spPr bwMode="auto">
            <a:xfrm>
              <a:off x="37416899" y="34317158"/>
              <a:ext cx="230188" cy="1092200"/>
            </a:xfrm>
            <a:prstGeom prst="roundRect">
              <a:avLst>
                <a:gd name="adj" fmla="val 50000"/>
              </a:avLst>
            </a:prstGeom>
            <a:noFill/>
            <a:ln w="4">
              <a:solidFill>
                <a:srgbClr val="000000"/>
              </a:solidFill>
              <a:round/>
              <a:headEnd/>
              <a:tailEnd/>
            </a:ln>
          </p:spPr>
          <p:txBody>
            <a:bodyPr/>
            <a:lstStyle/>
            <a:p>
              <a:endParaRPr lang="fr-FR">
                <a:latin typeface="Calibri" pitchFamily="34" charset="0"/>
              </a:endParaRPr>
            </a:p>
          </p:txBody>
        </p:sp>
        <p:sp>
          <p:nvSpPr>
            <p:cNvPr id="14993" name="Rectangle 41"/>
            <p:cNvSpPr>
              <a:spLocks noChangeArrowheads="1"/>
            </p:cNvSpPr>
            <p:nvPr/>
          </p:nvSpPr>
          <p:spPr bwMode="auto">
            <a:xfrm>
              <a:off x="37777262" y="34342882"/>
              <a:ext cx="80150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PMGC_667</a:t>
              </a:r>
              <a:endParaRPr lang="fr-FR" sz="1200">
                <a:cs typeface="Arial" charset="0"/>
              </a:endParaRPr>
            </a:p>
          </p:txBody>
        </p:sp>
        <p:sp>
          <p:nvSpPr>
            <p:cNvPr id="14994" name="Freeform 42"/>
            <p:cNvSpPr>
              <a:spLocks/>
            </p:cNvSpPr>
            <p:nvPr/>
          </p:nvSpPr>
          <p:spPr bwMode="auto">
            <a:xfrm>
              <a:off x="37423249" y="34431458"/>
              <a:ext cx="322263" cy="0"/>
            </a:xfrm>
            <a:custGeom>
              <a:avLst/>
              <a:gdLst>
                <a:gd name="T0" fmla="*/ 0 w 265"/>
                <a:gd name="T1" fmla="*/ 223760 w 265"/>
                <a:gd name="T2" fmla="*/ 306454 w 265"/>
                <a:gd name="T3" fmla="*/ 322263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995" name="Rectangle 43"/>
            <p:cNvSpPr>
              <a:spLocks noChangeArrowheads="1"/>
            </p:cNvSpPr>
            <p:nvPr/>
          </p:nvSpPr>
          <p:spPr bwMode="auto">
            <a:xfrm>
              <a:off x="37777262" y="34672758"/>
              <a:ext cx="80150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PMGC_422</a:t>
              </a:r>
              <a:endParaRPr lang="fr-FR" sz="1200">
                <a:cs typeface="Arial" charset="0"/>
              </a:endParaRPr>
            </a:p>
          </p:txBody>
        </p:sp>
        <p:sp>
          <p:nvSpPr>
            <p:cNvPr id="14996" name="Freeform 44"/>
            <p:cNvSpPr>
              <a:spLocks/>
            </p:cNvSpPr>
            <p:nvPr/>
          </p:nvSpPr>
          <p:spPr bwMode="auto">
            <a:xfrm>
              <a:off x="37423249" y="34768008"/>
              <a:ext cx="322263" cy="0"/>
            </a:xfrm>
            <a:custGeom>
              <a:avLst/>
              <a:gdLst>
                <a:gd name="T0" fmla="*/ 0 w 265"/>
                <a:gd name="T1" fmla="*/ 223760 w 265"/>
                <a:gd name="T2" fmla="*/ 306454 w 265"/>
                <a:gd name="T3" fmla="*/ 322263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997" name="Rectangle 45"/>
            <p:cNvSpPr>
              <a:spLocks noChangeArrowheads="1"/>
            </p:cNvSpPr>
            <p:nvPr/>
          </p:nvSpPr>
          <p:spPr bwMode="auto">
            <a:xfrm>
              <a:off x="37777262" y="35201395"/>
              <a:ext cx="80150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ORPM_207</a:t>
              </a:r>
              <a:endParaRPr lang="fr-FR" sz="1200">
                <a:cs typeface="Arial" charset="0"/>
              </a:endParaRPr>
            </a:p>
          </p:txBody>
        </p:sp>
        <p:sp>
          <p:nvSpPr>
            <p:cNvPr id="14998" name="Freeform 46"/>
            <p:cNvSpPr>
              <a:spLocks/>
            </p:cNvSpPr>
            <p:nvPr/>
          </p:nvSpPr>
          <p:spPr bwMode="auto">
            <a:xfrm>
              <a:off x="37423249" y="35295058"/>
              <a:ext cx="322263" cy="0"/>
            </a:xfrm>
            <a:custGeom>
              <a:avLst/>
              <a:gdLst>
                <a:gd name="T0" fmla="*/ 0 w 265"/>
                <a:gd name="T1" fmla="*/ 223760 w 265"/>
                <a:gd name="T2" fmla="*/ 306454 w 265"/>
                <a:gd name="T3" fmla="*/ 322263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999" name="AutoShape 47"/>
            <p:cNvSpPr>
              <a:spLocks noChangeArrowheads="1"/>
            </p:cNvSpPr>
            <p:nvPr/>
          </p:nvSpPr>
          <p:spPr bwMode="auto">
            <a:xfrm>
              <a:off x="37416899" y="35556995"/>
              <a:ext cx="230188" cy="2527300"/>
            </a:xfrm>
            <a:prstGeom prst="roundRect">
              <a:avLst>
                <a:gd name="adj" fmla="val 50000"/>
              </a:avLst>
            </a:prstGeom>
            <a:noFill/>
            <a:ln w="4">
              <a:solidFill>
                <a:srgbClr val="000000"/>
              </a:solidFill>
              <a:round/>
              <a:headEnd/>
              <a:tailEnd/>
            </a:ln>
          </p:spPr>
          <p:txBody>
            <a:bodyPr/>
            <a:lstStyle/>
            <a:p>
              <a:endParaRPr lang="fr-FR">
                <a:latin typeface="Calibri" pitchFamily="34" charset="0"/>
              </a:endParaRPr>
            </a:p>
          </p:txBody>
        </p:sp>
        <p:sp>
          <p:nvSpPr>
            <p:cNvPr id="15000" name="Rectangle 48"/>
            <p:cNvSpPr>
              <a:spLocks noChangeArrowheads="1"/>
            </p:cNvSpPr>
            <p:nvPr/>
          </p:nvSpPr>
          <p:spPr bwMode="auto">
            <a:xfrm>
              <a:off x="37777262" y="35576045"/>
              <a:ext cx="1950855" cy="184666"/>
            </a:xfrm>
            <a:prstGeom prst="rect">
              <a:avLst/>
            </a:prstGeom>
            <a:noFill/>
            <a:ln w="9525">
              <a:noFill/>
              <a:miter lim="800000"/>
              <a:headEnd/>
              <a:tailEnd/>
            </a:ln>
          </p:spPr>
          <p:txBody>
            <a:bodyPr wrap="none" lIns="0" tIns="0" rIns="0" bIns="0">
              <a:spAutoFit/>
            </a:bodyPr>
            <a:lstStyle/>
            <a:p>
              <a:pPr defTabSz="914400"/>
              <a:r>
                <a:rPr lang="fr-FR" sz="1200">
                  <a:solidFill>
                    <a:srgbClr val="FF0000"/>
                  </a:solidFill>
                  <a:cs typeface="Arial" charset="0"/>
                </a:rPr>
                <a:t>PM08 (Alpha_tubulin_TUA1)</a:t>
              </a:r>
              <a:endParaRPr lang="fr-FR" sz="1200">
                <a:cs typeface="Arial" charset="0"/>
              </a:endParaRPr>
            </a:p>
          </p:txBody>
        </p:sp>
        <p:sp>
          <p:nvSpPr>
            <p:cNvPr id="15001" name="Freeform 49"/>
            <p:cNvSpPr>
              <a:spLocks/>
            </p:cNvSpPr>
            <p:nvPr/>
          </p:nvSpPr>
          <p:spPr bwMode="auto">
            <a:xfrm>
              <a:off x="37426424" y="35671295"/>
              <a:ext cx="314325" cy="0"/>
            </a:xfrm>
            <a:custGeom>
              <a:avLst/>
              <a:gdLst>
                <a:gd name="T0" fmla="*/ 0 w 258"/>
                <a:gd name="T1" fmla="*/ 220515 w 258"/>
                <a:gd name="T2" fmla="*/ 303360 w 258"/>
                <a:gd name="T3" fmla="*/ 314325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0" y="0"/>
                  </a:moveTo>
                  <a:lnTo>
                    <a:pt x="181" y="0"/>
                  </a:lnTo>
                  <a:lnTo>
                    <a:pt x="249" y="0"/>
                  </a:lnTo>
                  <a:lnTo>
                    <a:pt x="258" y="0"/>
                  </a:lnTo>
                </a:path>
              </a:pathLst>
            </a:custGeom>
            <a:noFill/>
            <a:ln w="10">
              <a:solidFill>
                <a:srgbClr val="FF0000"/>
              </a:solidFill>
              <a:round/>
              <a:headEnd/>
              <a:tailEnd/>
            </a:ln>
          </p:spPr>
          <p:txBody>
            <a:bodyPr/>
            <a:lstStyle/>
            <a:p>
              <a:endParaRPr lang="fr-FR">
                <a:latin typeface="Calibri" pitchFamily="34" charset="0"/>
              </a:endParaRPr>
            </a:p>
          </p:txBody>
        </p:sp>
        <p:sp>
          <p:nvSpPr>
            <p:cNvPr id="15002" name="Rectangle 50"/>
            <p:cNvSpPr>
              <a:spLocks noChangeArrowheads="1"/>
            </p:cNvSpPr>
            <p:nvPr/>
          </p:nvSpPr>
          <p:spPr bwMode="auto">
            <a:xfrm>
              <a:off x="37777262" y="36231683"/>
              <a:ext cx="722762"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WPMS_11</a:t>
              </a:r>
              <a:endParaRPr lang="fr-FR" sz="1200">
                <a:cs typeface="Arial" charset="0"/>
              </a:endParaRPr>
            </a:p>
          </p:txBody>
        </p:sp>
        <p:sp>
          <p:nvSpPr>
            <p:cNvPr id="15003" name="Freeform 51"/>
            <p:cNvSpPr>
              <a:spLocks/>
            </p:cNvSpPr>
            <p:nvPr/>
          </p:nvSpPr>
          <p:spPr bwMode="auto">
            <a:xfrm>
              <a:off x="37423249" y="36338045"/>
              <a:ext cx="322263" cy="0"/>
            </a:xfrm>
            <a:custGeom>
              <a:avLst/>
              <a:gdLst>
                <a:gd name="T0" fmla="*/ 0 w 265"/>
                <a:gd name="T1" fmla="*/ 223760 w 265"/>
                <a:gd name="T2" fmla="*/ 306454 w 265"/>
                <a:gd name="T3" fmla="*/ 322263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5004" name="Rectangle 52"/>
            <p:cNvSpPr>
              <a:spLocks noChangeArrowheads="1"/>
            </p:cNvSpPr>
            <p:nvPr/>
          </p:nvSpPr>
          <p:spPr bwMode="auto">
            <a:xfrm>
              <a:off x="37777262" y="36388845"/>
              <a:ext cx="40075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PM09</a:t>
              </a:r>
              <a:endParaRPr lang="fr-FR" sz="1200">
                <a:cs typeface="Arial" charset="0"/>
              </a:endParaRPr>
            </a:p>
          </p:txBody>
        </p:sp>
        <p:sp>
          <p:nvSpPr>
            <p:cNvPr id="15005" name="Freeform 53"/>
            <p:cNvSpPr>
              <a:spLocks/>
            </p:cNvSpPr>
            <p:nvPr/>
          </p:nvSpPr>
          <p:spPr bwMode="auto">
            <a:xfrm>
              <a:off x="37423249" y="36469808"/>
              <a:ext cx="322263" cy="0"/>
            </a:xfrm>
            <a:custGeom>
              <a:avLst/>
              <a:gdLst>
                <a:gd name="T0" fmla="*/ 0 w 265"/>
                <a:gd name="T1" fmla="*/ 223760 w 265"/>
                <a:gd name="T2" fmla="*/ 306454 w 265"/>
                <a:gd name="T3" fmla="*/ 322263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5006" name="Rectangle 54"/>
            <p:cNvSpPr>
              <a:spLocks noChangeArrowheads="1"/>
            </p:cNvSpPr>
            <p:nvPr/>
          </p:nvSpPr>
          <p:spPr bwMode="auto">
            <a:xfrm>
              <a:off x="37777262" y="36665070"/>
              <a:ext cx="80150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PMGC_456</a:t>
              </a:r>
              <a:endParaRPr lang="fr-FR" sz="1200">
                <a:cs typeface="Arial" charset="0"/>
              </a:endParaRPr>
            </a:p>
          </p:txBody>
        </p:sp>
        <p:sp>
          <p:nvSpPr>
            <p:cNvPr id="15007" name="Freeform 55"/>
            <p:cNvSpPr>
              <a:spLocks/>
            </p:cNvSpPr>
            <p:nvPr/>
          </p:nvSpPr>
          <p:spPr bwMode="auto">
            <a:xfrm>
              <a:off x="37423249" y="36734920"/>
              <a:ext cx="322263" cy="0"/>
            </a:xfrm>
            <a:custGeom>
              <a:avLst/>
              <a:gdLst>
                <a:gd name="T0" fmla="*/ 0 w 265"/>
                <a:gd name="T1" fmla="*/ 223760 w 265"/>
                <a:gd name="T2" fmla="*/ 306454 w 265"/>
                <a:gd name="T3" fmla="*/ 322263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5008" name="Rectangle 56"/>
            <p:cNvSpPr>
              <a:spLocks noChangeArrowheads="1"/>
            </p:cNvSpPr>
            <p:nvPr/>
          </p:nvSpPr>
          <p:spPr bwMode="auto">
            <a:xfrm>
              <a:off x="37777262" y="36996858"/>
              <a:ext cx="896079"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LG_XIV_13P</a:t>
              </a:r>
              <a:endParaRPr lang="fr-FR" sz="1200">
                <a:cs typeface="Arial" charset="0"/>
              </a:endParaRPr>
            </a:p>
          </p:txBody>
        </p:sp>
        <p:sp>
          <p:nvSpPr>
            <p:cNvPr id="15009" name="Freeform 57"/>
            <p:cNvSpPr>
              <a:spLocks/>
            </p:cNvSpPr>
            <p:nvPr/>
          </p:nvSpPr>
          <p:spPr bwMode="auto">
            <a:xfrm>
              <a:off x="37423249" y="37128620"/>
              <a:ext cx="322263" cy="17463"/>
            </a:xfrm>
            <a:custGeom>
              <a:avLst/>
              <a:gdLst>
                <a:gd name="T0" fmla="*/ 0 w 265"/>
                <a:gd name="T1" fmla="*/ 17463 h 14"/>
                <a:gd name="T2" fmla="*/ 223760 w 265"/>
                <a:gd name="T3" fmla="*/ 17463 h 14"/>
                <a:gd name="T4" fmla="*/ 306454 w 265"/>
                <a:gd name="T5" fmla="*/ 0 h 14"/>
                <a:gd name="T6" fmla="*/ 322263 w 265"/>
                <a:gd name="T7" fmla="*/ 0 h 14"/>
                <a:gd name="T8" fmla="*/ 0 60000 65536"/>
                <a:gd name="T9" fmla="*/ 0 60000 65536"/>
                <a:gd name="T10" fmla="*/ 0 60000 65536"/>
                <a:gd name="T11" fmla="*/ 0 60000 65536"/>
                <a:gd name="T12" fmla="*/ 0 w 265"/>
                <a:gd name="T13" fmla="*/ 0 h 14"/>
                <a:gd name="T14" fmla="*/ 265 w 265"/>
                <a:gd name="T15" fmla="*/ 14 h 14"/>
              </a:gdLst>
              <a:ahLst/>
              <a:cxnLst>
                <a:cxn ang="T8">
                  <a:pos x="T0" y="T1"/>
                </a:cxn>
                <a:cxn ang="T9">
                  <a:pos x="T2" y="T3"/>
                </a:cxn>
                <a:cxn ang="T10">
                  <a:pos x="T4" y="T5"/>
                </a:cxn>
                <a:cxn ang="T11">
                  <a:pos x="T6" y="T7"/>
                </a:cxn>
              </a:cxnLst>
              <a:rect l="T12" t="T13" r="T14" b="T15"/>
              <a:pathLst>
                <a:path w="265" h="14">
                  <a:moveTo>
                    <a:pt x="0" y="14"/>
                  </a:moveTo>
                  <a:lnTo>
                    <a:pt x="184" y="14"/>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5010" name="Rectangle 58"/>
            <p:cNvSpPr>
              <a:spLocks noChangeArrowheads="1"/>
            </p:cNvSpPr>
            <p:nvPr/>
          </p:nvSpPr>
          <p:spPr bwMode="auto">
            <a:xfrm>
              <a:off x="37777262" y="37184183"/>
              <a:ext cx="937757"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GCPM_787-1</a:t>
              </a:r>
              <a:endParaRPr lang="fr-FR" sz="1200">
                <a:cs typeface="Arial" charset="0"/>
              </a:endParaRPr>
            </a:p>
          </p:txBody>
        </p:sp>
        <p:sp>
          <p:nvSpPr>
            <p:cNvPr id="15011" name="Freeform 59"/>
            <p:cNvSpPr>
              <a:spLocks/>
            </p:cNvSpPr>
            <p:nvPr/>
          </p:nvSpPr>
          <p:spPr bwMode="auto">
            <a:xfrm>
              <a:off x="37423249" y="37222283"/>
              <a:ext cx="322263" cy="19050"/>
            </a:xfrm>
            <a:custGeom>
              <a:avLst/>
              <a:gdLst>
                <a:gd name="T0" fmla="*/ 0 w 265"/>
                <a:gd name="T1" fmla="*/ 0 h 15"/>
                <a:gd name="T2" fmla="*/ 223760 w 265"/>
                <a:gd name="T3" fmla="*/ 0 h 15"/>
                <a:gd name="T4" fmla="*/ 306454 w 265"/>
                <a:gd name="T5" fmla="*/ 19050 h 15"/>
                <a:gd name="T6" fmla="*/ 322263 w 265"/>
                <a:gd name="T7" fmla="*/ 19050 h 15"/>
                <a:gd name="T8" fmla="*/ 0 60000 65536"/>
                <a:gd name="T9" fmla="*/ 0 60000 65536"/>
                <a:gd name="T10" fmla="*/ 0 60000 65536"/>
                <a:gd name="T11" fmla="*/ 0 60000 65536"/>
                <a:gd name="T12" fmla="*/ 0 w 265"/>
                <a:gd name="T13" fmla="*/ 0 h 15"/>
                <a:gd name="T14" fmla="*/ 265 w 265"/>
                <a:gd name="T15" fmla="*/ 15 h 15"/>
              </a:gdLst>
              <a:ahLst/>
              <a:cxnLst>
                <a:cxn ang="T8">
                  <a:pos x="T0" y="T1"/>
                </a:cxn>
                <a:cxn ang="T9">
                  <a:pos x="T2" y="T3"/>
                </a:cxn>
                <a:cxn ang="T10">
                  <a:pos x="T4" y="T5"/>
                </a:cxn>
                <a:cxn ang="T11">
                  <a:pos x="T6" y="T7"/>
                </a:cxn>
              </a:cxnLst>
              <a:rect l="T12" t="T13" r="T14" b="T15"/>
              <a:pathLst>
                <a:path w="265" h="15">
                  <a:moveTo>
                    <a:pt x="0" y="0"/>
                  </a:moveTo>
                  <a:lnTo>
                    <a:pt x="184" y="0"/>
                  </a:lnTo>
                  <a:lnTo>
                    <a:pt x="252" y="15"/>
                  </a:lnTo>
                  <a:lnTo>
                    <a:pt x="265" y="15"/>
                  </a:lnTo>
                </a:path>
              </a:pathLst>
            </a:custGeom>
            <a:noFill/>
            <a:ln w="4">
              <a:solidFill>
                <a:srgbClr val="000000"/>
              </a:solidFill>
              <a:round/>
              <a:headEnd/>
              <a:tailEnd/>
            </a:ln>
          </p:spPr>
          <p:txBody>
            <a:bodyPr/>
            <a:lstStyle/>
            <a:p>
              <a:endParaRPr lang="fr-FR">
                <a:latin typeface="Calibri" pitchFamily="34" charset="0"/>
              </a:endParaRPr>
            </a:p>
          </p:txBody>
        </p:sp>
        <p:sp>
          <p:nvSpPr>
            <p:cNvPr id="15012" name="Rectangle 60"/>
            <p:cNvSpPr>
              <a:spLocks noChangeArrowheads="1"/>
            </p:cNvSpPr>
            <p:nvPr/>
          </p:nvSpPr>
          <p:spPr bwMode="auto">
            <a:xfrm>
              <a:off x="37777262" y="37876333"/>
              <a:ext cx="88646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PMGC_2088</a:t>
              </a:r>
              <a:endParaRPr lang="fr-FR" sz="1200">
                <a:cs typeface="Arial" charset="0"/>
              </a:endParaRPr>
            </a:p>
          </p:txBody>
        </p:sp>
        <p:sp>
          <p:nvSpPr>
            <p:cNvPr id="15013" name="Freeform 61"/>
            <p:cNvSpPr>
              <a:spLocks/>
            </p:cNvSpPr>
            <p:nvPr/>
          </p:nvSpPr>
          <p:spPr bwMode="auto">
            <a:xfrm>
              <a:off x="37423249" y="37969995"/>
              <a:ext cx="322263" cy="0"/>
            </a:xfrm>
            <a:custGeom>
              <a:avLst/>
              <a:gdLst>
                <a:gd name="T0" fmla="*/ 0 w 265"/>
                <a:gd name="T1" fmla="*/ 223760 w 265"/>
                <a:gd name="T2" fmla="*/ 306454 w 265"/>
                <a:gd name="T3" fmla="*/ 322263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5014" name="Line 62"/>
            <p:cNvSpPr>
              <a:spLocks noChangeShapeType="1"/>
            </p:cNvSpPr>
            <p:nvPr/>
          </p:nvSpPr>
          <p:spPr bwMode="auto">
            <a:xfrm flipV="1">
              <a:off x="39129813" y="36079283"/>
              <a:ext cx="0" cy="93663"/>
            </a:xfrm>
            <a:prstGeom prst="line">
              <a:avLst/>
            </a:prstGeom>
            <a:noFill/>
            <a:ln w="4">
              <a:solidFill>
                <a:srgbClr val="000000"/>
              </a:solidFill>
              <a:round/>
              <a:headEnd/>
              <a:tailEnd/>
            </a:ln>
          </p:spPr>
          <p:txBody>
            <a:bodyPr/>
            <a:lstStyle/>
            <a:p>
              <a:endParaRPr lang="fr-FR"/>
            </a:p>
          </p:txBody>
        </p:sp>
        <p:sp>
          <p:nvSpPr>
            <p:cNvPr id="15015" name="Line 63"/>
            <p:cNvSpPr>
              <a:spLocks noChangeShapeType="1"/>
            </p:cNvSpPr>
            <p:nvPr/>
          </p:nvSpPr>
          <p:spPr bwMode="auto">
            <a:xfrm>
              <a:off x="39086950" y="36079283"/>
              <a:ext cx="85725" cy="0"/>
            </a:xfrm>
            <a:prstGeom prst="line">
              <a:avLst/>
            </a:prstGeom>
            <a:noFill/>
            <a:ln w="4">
              <a:solidFill>
                <a:srgbClr val="000000"/>
              </a:solidFill>
              <a:round/>
              <a:headEnd/>
              <a:tailEnd/>
            </a:ln>
          </p:spPr>
          <p:txBody>
            <a:bodyPr/>
            <a:lstStyle/>
            <a:p>
              <a:endParaRPr lang="fr-FR"/>
            </a:p>
          </p:txBody>
        </p:sp>
        <p:sp>
          <p:nvSpPr>
            <p:cNvPr id="15016" name="Freeform 64"/>
            <p:cNvSpPr>
              <a:spLocks/>
            </p:cNvSpPr>
            <p:nvPr/>
          </p:nvSpPr>
          <p:spPr bwMode="auto">
            <a:xfrm>
              <a:off x="39086950" y="36172945"/>
              <a:ext cx="85725" cy="296863"/>
            </a:xfrm>
            <a:custGeom>
              <a:avLst/>
              <a:gdLst>
                <a:gd name="T0" fmla="*/ 0 w 54"/>
                <a:gd name="T1" fmla="*/ 0 h 187"/>
                <a:gd name="T2" fmla="*/ 0 w 54"/>
                <a:gd name="T3" fmla="*/ 296863 h 187"/>
                <a:gd name="T4" fmla="*/ 42863 w 54"/>
                <a:gd name="T5" fmla="*/ 296863 h 187"/>
                <a:gd name="T6" fmla="*/ 85725 w 54"/>
                <a:gd name="T7" fmla="*/ 296863 h 187"/>
                <a:gd name="T8" fmla="*/ 85725 w 54"/>
                <a:gd name="T9" fmla="*/ 0 h 187"/>
                <a:gd name="T10" fmla="*/ 42863 w 54"/>
                <a:gd name="T11" fmla="*/ 0 h 187"/>
                <a:gd name="T12" fmla="*/ 0 w 54"/>
                <a:gd name="T13" fmla="*/ 0 h 187"/>
                <a:gd name="T14" fmla="*/ 0 60000 65536"/>
                <a:gd name="T15" fmla="*/ 0 60000 65536"/>
                <a:gd name="T16" fmla="*/ 0 60000 65536"/>
                <a:gd name="T17" fmla="*/ 0 60000 65536"/>
                <a:gd name="T18" fmla="*/ 0 60000 65536"/>
                <a:gd name="T19" fmla="*/ 0 60000 65536"/>
                <a:gd name="T20" fmla="*/ 0 60000 65536"/>
                <a:gd name="T21" fmla="*/ 0 w 54"/>
                <a:gd name="T22" fmla="*/ 0 h 187"/>
                <a:gd name="T23" fmla="*/ 54 w 54"/>
                <a:gd name="T24" fmla="*/ 187 h 1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187">
                  <a:moveTo>
                    <a:pt x="0" y="0"/>
                  </a:moveTo>
                  <a:lnTo>
                    <a:pt x="0" y="187"/>
                  </a:lnTo>
                  <a:lnTo>
                    <a:pt x="27" y="187"/>
                  </a:lnTo>
                  <a:lnTo>
                    <a:pt x="54" y="187"/>
                  </a:lnTo>
                  <a:lnTo>
                    <a:pt x="54" y="0"/>
                  </a:lnTo>
                  <a:lnTo>
                    <a:pt x="27" y="0"/>
                  </a:lnTo>
                  <a:lnTo>
                    <a:pt x="0" y="0"/>
                  </a:lnTo>
                  <a:close/>
                </a:path>
              </a:pathLst>
            </a:custGeom>
            <a:solidFill>
              <a:srgbClr val="000000"/>
            </a:solidFill>
            <a:ln w="4">
              <a:solidFill>
                <a:srgbClr val="000000"/>
              </a:solidFill>
              <a:round/>
              <a:headEnd/>
              <a:tailEnd/>
            </a:ln>
          </p:spPr>
          <p:txBody>
            <a:bodyPr/>
            <a:lstStyle/>
            <a:p>
              <a:endParaRPr lang="fr-FR">
                <a:latin typeface="Calibri" pitchFamily="34" charset="0"/>
              </a:endParaRPr>
            </a:p>
          </p:txBody>
        </p:sp>
        <p:sp>
          <p:nvSpPr>
            <p:cNvPr id="15017" name="Line 65"/>
            <p:cNvSpPr>
              <a:spLocks noChangeShapeType="1"/>
            </p:cNvSpPr>
            <p:nvPr/>
          </p:nvSpPr>
          <p:spPr bwMode="auto">
            <a:xfrm>
              <a:off x="39129813" y="36469808"/>
              <a:ext cx="0" cy="0"/>
            </a:xfrm>
            <a:prstGeom prst="line">
              <a:avLst/>
            </a:prstGeom>
            <a:noFill/>
            <a:ln w="4">
              <a:solidFill>
                <a:srgbClr val="000000"/>
              </a:solidFill>
              <a:round/>
              <a:headEnd/>
              <a:tailEnd/>
            </a:ln>
          </p:spPr>
          <p:txBody>
            <a:bodyPr/>
            <a:lstStyle/>
            <a:p>
              <a:endParaRPr lang="fr-FR"/>
            </a:p>
          </p:txBody>
        </p:sp>
        <p:sp>
          <p:nvSpPr>
            <p:cNvPr id="15018" name="Line 66"/>
            <p:cNvSpPr>
              <a:spLocks noChangeShapeType="1"/>
            </p:cNvSpPr>
            <p:nvPr/>
          </p:nvSpPr>
          <p:spPr bwMode="auto">
            <a:xfrm>
              <a:off x="39086950" y="36469808"/>
              <a:ext cx="85725" cy="0"/>
            </a:xfrm>
            <a:prstGeom prst="line">
              <a:avLst/>
            </a:prstGeom>
            <a:noFill/>
            <a:ln w="4">
              <a:solidFill>
                <a:srgbClr val="000000"/>
              </a:solidFill>
              <a:round/>
              <a:headEnd/>
              <a:tailEnd/>
            </a:ln>
          </p:spPr>
          <p:txBody>
            <a:bodyPr/>
            <a:lstStyle/>
            <a:p>
              <a:endParaRPr lang="fr-FR"/>
            </a:p>
          </p:txBody>
        </p:sp>
        <p:sp>
          <p:nvSpPr>
            <p:cNvPr id="15019" name="Rectangle 67"/>
            <p:cNvSpPr>
              <a:spLocks noChangeArrowheads="1"/>
            </p:cNvSpPr>
            <p:nvPr/>
          </p:nvSpPr>
          <p:spPr bwMode="auto">
            <a:xfrm rot="5400000">
              <a:off x="38607862" y="36436893"/>
              <a:ext cx="1380186"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Solubilized Sugars</a:t>
              </a:r>
              <a:endParaRPr lang="fr-FR" sz="1200" b="1">
                <a:cs typeface="Arial" charset="0"/>
              </a:endParaRPr>
            </a:p>
          </p:txBody>
        </p:sp>
        <p:sp>
          <p:nvSpPr>
            <p:cNvPr id="15020" name="Line 68"/>
            <p:cNvSpPr>
              <a:spLocks noChangeShapeType="1"/>
            </p:cNvSpPr>
            <p:nvPr/>
          </p:nvSpPr>
          <p:spPr bwMode="auto">
            <a:xfrm flipV="1">
              <a:off x="39466933" y="35937995"/>
              <a:ext cx="0" cy="141288"/>
            </a:xfrm>
            <a:prstGeom prst="line">
              <a:avLst/>
            </a:prstGeom>
            <a:noFill/>
            <a:ln w="4">
              <a:solidFill>
                <a:srgbClr val="00B050"/>
              </a:solidFill>
              <a:round/>
              <a:headEnd/>
              <a:tailEnd/>
            </a:ln>
          </p:spPr>
          <p:txBody>
            <a:bodyPr/>
            <a:lstStyle/>
            <a:p>
              <a:endParaRPr lang="fr-FR"/>
            </a:p>
          </p:txBody>
        </p:sp>
        <p:sp>
          <p:nvSpPr>
            <p:cNvPr id="15021" name="Line 69"/>
            <p:cNvSpPr>
              <a:spLocks noChangeShapeType="1"/>
            </p:cNvSpPr>
            <p:nvPr/>
          </p:nvSpPr>
          <p:spPr bwMode="auto">
            <a:xfrm>
              <a:off x="39422483" y="35937995"/>
              <a:ext cx="87313" cy="0"/>
            </a:xfrm>
            <a:prstGeom prst="line">
              <a:avLst/>
            </a:prstGeom>
            <a:noFill/>
            <a:ln w="4">
              <a:solidFill>
                <a:srgbClr val="00B050"/>
              </a:solidFill>
              <a:round/>
              <a:headEnd/>
              <a:tailEnd/>
            </a:ln>
          </p:spPr>
          <p:txBody>
            <a:bodyPr/>
            <a:lstStyle/>
            <a:p>
              <a:endParaRPr lang="fr-FR"/>
            </a:p>
          </p:txBody>
        </p:sp>
        <p:sp>
          <p:nvSpPr>
            <p:cNvPr id="15022" name="Freeform 70"/>
            <p:cNvSpPr>
              <a:spLocks/>
            </p:cNvSpPr>
            <p:nvPr/>
          </p:nvSpPr>
          <p:spPr bwMode="auto">
            <a:xfrm>
              <a:off x="39422483" y="36079283"/>
              <a:ext cx="87313" cy="296863"/>
            </a:xfrm>
            <a:custGeom>
              <a:avLst/>
              <a:gdLst>
                <a:gd name="T0" fmla="*/ 0 w 55"/>
                <a:gd name="T1" fmla="*/ 0 h 187"/>
                <a:gd name="T2" fmla="*/ 0 w 55"/>
                <a:gd name="T3" fmla="*/ 296863 h 187"/>
                <a:gd name="T4" fmla="*/ 44450 w 55"/>
                <a:gd name="T5" fmla="*/ 296863 h 187"/>
                <a:gd name="T6" fmla="*/ 87313 w 55"/>
                <a:gd name="T7" fmla="*/ 296863 h 187"/>
                <a:gd name="T8" fmla="*/ 87313 w 55"/>
                <a:gd name="T9" fmla="*/ 0 h 187"/>
                <a:gd name="T10" fmla="*/ 44450 w 55"/>
                <a:gd name="T11" fmla="*/ 0 h 187"/>
                <a:gd name="T12" fmla="*/ 0 w 55"/>
                <a:gd name="T13" fmla="*/ 0 h 187"/>
                <a:gd name="T14" fmla="*/ 0 60000 65536"/>
                <a:gd name="T15" fmla="*/ 0 60000 65536"/>
                <a:gd name="T16" fmla="*/ 0 60000 65536"/>
                <a:gd name="T17" fmla="*/ 0 60000 65536"/>
                <a:gd name="T18" fmla="*/ 0 60000 65536"/>
                <a:gd name="T19" fmla="*/ 0 60000 65536"/>
                <a:gd name="T20" fmla="*/ 0 60000 65536"/>
                <a:gd name="T21" fmla="*/ 0 w 55"/>
                <a:gd name="T22" fmla="*/ 0 h 187"/>
                <a:gd name="T23" fmla="*/ 55 w 55"/>
                <a:gd name="T24" fmla="*/ 187 h 1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187">
                  <a:moveTo>
                    <a:pt x="0" y="0"/>
                  </a:moveTo>
                  <a:lnTo>
                    <a:pt x="0" y="187"/>
                  </a:lnTo>
                  <a:lnTo>
                    <a:pt x="28" y="187"/>
                  </a:lnTo>
                  <a:lnTo>
                    <a:pt x="55" y="187"/>
                  </a:lnTo>
                  <a:lnTo>
                    <a:pt x="55" y="0"/>
                  </a:lnTo>
                  <a:lnTo>
                    <a:pt x="28" y="0"/>
                  </a:lnTo>
                  <a:lnTo>
                    <a:pt x="0" y="0"/>
                  </a:lnTo>
                  <a:close/>
                </a:path>
              </a:pathLst>
            </a:custGeom>
            <a:solidFill>
              <a:srgbClr val="00B050"/>
            </a:solidFill>
            <a:ln w="4">
              <a:solidFill>
                <a:srgbClr val="00B050"/>
              </a:solidFill>
              <a:round/>
              <a:headEnd/>
              <a:tailEnd/>
            </a:ln>
          </p:spPr>
          <p:txBody>
            <a:bodyPr/>
            <a:lstStyle/>
            <a:p>
              <a:endParaRPr lang="fr-FR">
                <a:latin typeface="Calibri" pitchFamily="34" charset="0"/>
              </a:endParaRPr>
            </a:p>
          </p:txBody>
        </p:sp>
        <p:sp>
          <p:nvSpPr>
            <p:cNvPr id="15023" name="Line 71"/>
            <p:cNvSpPr>
              <a:spLocks noChangeShapeType="1"/>
            </p:cNvSpPr>
            <p:nvPr/>
          </p:nvSpPr>
          <p:spPr bwMode="auto">
            <a:xfrm>
              <a:off x="39466933" y="36376145"/>
              <a:ext cx="0" cy="93663"/>
            </a:xfrm>
            <a:prstGeom prst="line">
              <a:avLst/>
            </a:prstGeom>
            <a:noFill/>
            <a:ln w="4">
              <a:solidFill>
                <a:srgbClr val="00B050"/>
              </a:solidFill>
              <a:round/>
              <a:headEnd/>
              <a:tailEnd/>
            </a:ln>
          </p:spPr>
          <p:txBody>
            <a:bodyPr/>
            <a:lstStyle/>
            <a:p>
              <a:endParaRPr lang="fr-FR"/>
            </a:p>
          </p:txBody>
        </p:sp>
        <p:sp>
          <p:nvSpPr>
            <p:cNvPr id="15024" name="Line 72"/>
            <p:cNvSpPr>
              <a:spLocks noChangeShapeType="1"/>
            </p:cNvSpPr>
            <p:nvPr/>
          </p:nvSpPr>
          <p:spPr bwMode="auto">
            <a:xfrm>
              <a:off x="39422483" y="36469808"/>
              <a:ext cx="87313" cy="0"/>
            </a:xfrm>
            <a:prstGeom prst="line">
              <a:avLst/>
            </a:prstGeom>
            <a:noFill/>
            <a:ln w="4">
              <a:solidFill>
                <a:srgbClr val="00B050"/>
              </a:solidFill>
              <a:round/>
              <a:headEnd/>
              <a:tailEnd/>
            </a:ln>
          </p:spPr>
          <p:txBody>
            <a:bodyPr/>
            <a:lstStyle/>
            <a:p>
              <a:endParaRPr lang="fr-FR"/>
            </a:p>
          </p:txBody>
        </p:sp>
        <p:sp>
          <p:nvSpPr>
            <p:cNvPr id="15025" name="Rectangle 73"/>
            <p:cNvSpPr>
              <a:spLocks noChangeArrowheads="1"/>
            </p:cNvSpPr>
            <p:nvPr/>
          </p:nvSpPr>
          <p:spPr bwMode="auto">
            <a:xfrm rot="5400000">
              <a:off x="39087574" y="36342940"/>
              <a:ext cx="1090042" cy="184666"/>
            </a:xfrm>
            <a:prstGeom prst="rect">
              <a:avLst/>
            </a:prstGeom>
            <a:noFill/>
            <a:ln w="9525">
              <a:noFill/>
              <a:miter lim="800000"/>
              <a:headEnd/>
              <a:tailEnd/>
            </a:ln>
          </p:spPr>
          <p:txBody>
            <a:bodyPr wrap="none" lIns="0" tIns="0" rIns="0" bIns="0">
              <a:spAutoFit/>
            </a:bodyPr>
            <a:lstStyle/>
            <a:p>
              <a:pPr defTabSz="914400"/>
              <a:r>
                <a:rPr lang="fr-FR" sz="1200" b="1">
                  <a:solidFill>
                    <a:srgbClr val="00B050"/>
                  </a:solidFill>
                  <a:cs typeface="Arial" charset="0"/>
                </a:rPr>
                <a:t>Lignin Content</a:t>
              </a:r>
            </a:p>
          </p:txBody>
        </p:sp>
        <p:sp>
          <p:nvSpPr>
            <p:cNvPr id="15026" name="Rectangle 74"/>
            <p:cNvSpPr>
              <a:spLocks noChangeArrowheads="1"/>
            </p:cNvSpPr>
            <p:nvPr/>
          </p:nvSpPr>
          <p:spPr bwMode="auto">
            <a:xfrm>
              <a:off x="37044118" y="33117083"/>
              <a:ext cx="2164054" cy="430887"/>
            </a:xfrm>
            <a:prstGeom prst="rect">
              <a:avLst/>
            </a:prstGeom>
            <a:noFill/>
            <a:ln w="9525">
              <a:noFill/>
              <a:miter lim="800000"/>
              <a:headEnd/>
              <a:tailEnd/>
            </a:ln>
          </p:spPr>
          <p:txBody>
            <a:bodyPr wrap="none" lIns="0" tIns="0" rIns="0" bIns="0">
              <a:spAutoFit/>
            </a:bodyPr>
            <a:lstStyle/>
            <a:p>
              <a:pPr algn="ctr" defTabSz="914400"/>
              <a:r>
                <a:rPr lang="fr-FR" sz="1400" b="1">
                  <a:solidFill>
                    <a:srgbClr val="000000"/>
                  </a:solidFill>
                  <a:cs typeface="Arial" charset="0"/>
                </a:rPr>
                <a:t>Genetic Map (consensus)</a:t>
              </a:r>
            </a:p>
            <a:p>
              <a:pPr algn="ctr" defTabSz="914400"/>
              <a:r>
                <a:rPr lang="fr-FR" sz="1400" b="1">
                  <a:solidFill>
                    <a:srgbClr val="000000"/>
                  </a:solidFill>
                  <a:cs typeface="Arial" charset="0"/>
                </a:rPr>
                <a:t>LG II</a:t>
              </a:r>
              <a:endParaRPr lang="fr-FR" sz="2400">
                <a:cs typeface="Arial" charset="0"/>
              </a:endParaRPr>
            </a:p>
          </p:txBody>
        </p:sp>
        <p:sp>
          <p:nvSpPr>
            <p:cNvPr id="15027" name="Line 410"/>
            <p:cNvSpPr>
              <a:spLocks noChangeShapeType="1"/>
            </p:cNvSpPr>
            <p:nvPr/>
          </p:nvSpPr>
          <p:spPr bwMode="auto">
            <a:xfrm flipV="1">
              <a:off x="36751734" y="34431457"/>
              <a:ext cx="614362" cy="57150"/>
            </a:xfrm>
            <a:prstGeom prst="line">
              <a:avLst/>
            </a:prstGeom>
            <a:noFill/>
            <a:ln w="4">
              <a:solidFill>
                <a:srgbClr val="000000"/>
              </a:solidFill>
              <a:round/>
              <a:headEnd/>
              <a:tailEnd/>
            </a:ln>
          </p:spPr>
          <p:txBody>
            <a:bodyPr/>
            <a:lstStyle/>
            <a:p>
              <a:endParaRPr lang="fr-FR"/>
            </a:p>
          </p:txBody>
        </p:sp>
        <p:sp>
          <p:nvSpPr>
            <p:cNvPr id="15028" name="Line 411"/>
            <p:cNvSpPr>
              <a:spLocks noChangeShapeType="1"/>
            </p:cNvSpPr>
            <p:nvPr/>
          </p:nvSpPr>
          <p:spPr bwMode="auto">
            <a:xfrm flipV="1">
              <a:off x="36751734" y="34768007"/>
              <a:ext cx="614362" cy="22225"/>
            </a:xfrm>
            <a:prstGeom prst="line">
              <a:avLst/>
            </a:prstGeom>
            <a:noFill/>
            <a:ln w="4">
              <a:solidFill>
                <a:srgbClr val="000000"/>
              </a:solidFill>
              <a:round/>
              <a:headEnd/>
              <a:tailEnd/>
            </a:ln>
          </p:spPr>
          <p:txBody>
            <a:bodyPr/>
            <a:lstStyle/>
            <a:p>
              <a:endParaRPr lang="fr-FR"/>
            </a:p>
          </p:txBody>
        </p:sp>
        <p:sp>
          <p:nvSpPr>
            <p:cNvPr id="15029" name="Line 412"/>
            <p:cNvSpPr>
              <a:spLocks noChangeShapeType="1"/>
            </p:cNvSpPr>
            <p:nvPr/>
          </p:nvSpPr>
          <p:spPr bwMode="auto">
            <a:xfrm flipV="1">
              <a:off x="36751734" y="35295057"/>
              <a:ext cx="614362" cy="63500"/>
            </a:xfrm>
            <a:prstGeom prst="line">
              <a:avLst/>
            </a:prstGeom>
            <a:noFill/>
            <a:ln w="4">
              <a:solidFill>
                <a:srgbClr val="000000"/>
              </a:solidFill>
              <a:round/>
              <a:headEnd/>
              <a:tailEnd/>
            </a:ln>
          </p:spPr>
          <p:txBody>
            <a:bodyPr/>
            <a:lstStyle/>
            <a:p>
              <a:endParaRPr lang="fr-FR"/>
            </a:p>
          </p:txBody>
        </p:sp>
        <p:sp>
          <p:nvSpPr>
            <p:cNvPr id="15030" name="Line 413"/>
            <p:cNvSpPr>
              <a:spLocks noChangeShapeType="1"/>
            </p:cNvSpPr>
            <p:nvPr/>
          </p:nvSpPr>
          <p:spPr bwMode="auto">
            <a:xfrm>
              <a:off x="36751734" y="35609382"/>
              <a:ext cx="614362" cy="61912"/>
            </a:xfrm>
            <a:prstGeom prst="line">
              <a:avLst/>
            </a:prstGeom>
            <a:noFill/>
            <a:ln w="4">
              <a:solidFill>
                <a:srgbClr val="000000"/>
              </a:solidFill>
              <a:round/>
              <a:headEnd/>
              <a:tailEnd/>
            </a:ln>
          </p:spPr>
          <p:txBody>
            <a:bodyPr/>
            <a:lstStyle/>
            <a:p>
              <a:endParaRPr lang="fr-FR"/>
            </a:p>
          </p:txBody>
        </p:sp>
        <p:sp>
          <p:nvSpPr>
            <p:cNvPr id="15031" name="Line 414"/>
            <p:cNvSpPr>
              <a:spLocks noChangeShapeType="1"/>
            </p:cNvSpPr>
            <p:nvPr/>
          </p:nvSpPr>
          <p:spPr bwMode="auto">
            <a:xfrm flipV="1">
              <a:off x="36751734" y="36338044"/>
              <a:ext cx="614362" cy="120650"/>
            </a:xfrm>
            <a:prstGeom prst="line">
              <a:avLst/>
            </a:prstGeom>
            <a:noFill/>
            <a:ln w="4">
              <a:solidFill>
                <a:srgbClr val="000000"/>
              </a:solidFill>
              <a:round/>
              <a:headEnd/>
              <a:tailEnd/>
            </a:ln>
          </p:spPr>
          <p:txBody>
            <a:bodyPr/>
            <a:lstStyle/>
            <a:p>
              <a:endParaRPr lang="fr-FR"/>
            </a:p>
          </p:txBody>
        </p:sp>
        <p:sp>
          <p:nvSpPr>
            <p:cNvPr id="15032" name="Line 415"/>
            <p:cNvSpPr>
              <a:spLocks noChangeShapeType="1"/>
            </p:cNvSpPr>
            <p:nvPr/>
          </p:nvSpPr>
          <p:spPr bwMode="auto">
            <a:xfrm flipV="1">
              <a:off x="36751734" y="36469807"/>
              <a:ext cx="614362" cy="130175"/>
            </a:xfrm>
            <a:prstGeom prst="line">
              <a:avLst/>
            </a:prstGeom>
            <a:noFill/>
            <a:ln w="4">
              <a:solidFill>
                <a:srgbClr val="000000"/>
              </a:solidFill>
              <a:round/>
              <a:headEnd/>
              <a:tailEnd/>
            </a:ln>
          </p:spPr>
          <p:txBody>
            <a:bodyPr/>
            <a:lstStyle/>
            <a:p>
              <a:endParaRPr lang="fr-FR"/>
            </a:p>
          </p:txBody>
        </p:sp>
        <p:sp>
          <p:nvSpPr>
            <p:cNvPr id="15033" name="Line 416"/>
            <p:cNvSpPr>
              <a:spLocks noChangeShapeType="1"/>
            </p:cNvSpPr>
            <p:nvPr/>
          </p:nvSpPr>
          <p:spPr bwMode="auto">
            <a:xfrm flipV="1">
              <a:off x="36751734" y="36734919"/>
              <a:ext cx="614362" cy="153987"/>
            </a:xfrm>
            <a:prstGeom prst="line">
              <a:avLst/>
            </a:prstGeom>
            <a:noFill/>
            <a:ln w="4">
              <a:solidFill>
                <a:srgbClr val="000000"/>
              </a:solidFill>
              <a:round/>
              <a:headEnd/>
              <a:tailEnd/>
            </a:ln>
          </p:spPr>
          <p:txBody>
            <a:bodyPr/>
            <a:lstStyle/>
            <a:p>
              <a:endParaRPr lang="fr-FR"/>
            </a:p>
          </p:txBody>
        </p:sp>
        <p:sp>
          <p:nvSpPr>
            <p:cNvPr id="15034" name="Line 417"/>
            <p:cNvSpPr>
              <a:spLocks noChangeShapeType="1"/>
            </p:cNvSpPr>
            <p:nvPr/>
          </p:nvSpPr>
          <p:spPr bwMode="auto">
            <a:xfrm>
              <a:off x="36751734" y="37388969"/>
              <a:ext cx="614362" cy="581025"/>
            </a:xfrm>
            <a:prstGeom prst="line">
              <a:avLst/>
            </a:prstGeom>
            <a:noFill/>
            <a:ln w="4">
              <a:solidFill>
                <a:srgbClr val="000000"/>
              </a:solidFill>
              <a:round/>
              <a:headEnd/>
              <a:tailEnd/>
            </a:ln>
          </p:spPr>
          <p:txBody>
            <a:bodyPr/>
            <a:lstStyle/>
            <a:p>
              <a:endParaRPr lang="fr-FR"/>
            </a:p>
          </p:txBody>
        </p:sp>
        <p:sp>
          <p:nvSpPr>
            <p:cNvPr id="15035" name="Line 418"/>
            <p:cNvSpPr>
              <a:spLocks noChangeShapeType="1"/>
            </p:cNvSpPr>
            <p:nvPr/>
          </p:nvSpPr>
          <p:spPr bwMode="auto">
            <a:xfrm flipV="1">
              <a:off x="36751734" y="37146082"/>
              <a:ext cx="614362" cy="530225"/>
            </a:xfrm>
            <a:prstGeom prst="line">
              <a:avLst/>
            </a:prstGeom>
            <a:noFill/>
            <a:ln w="4">
              <a:solidFill>
                <a:srgbClr val="000000"/>
              </a:solidFill>
              <a:round/>
              <a:headEnd/>
              <a:tailEnd/>
            </a:ln>
          </p:spPr>
          <p:txBody>
            <a:bodyPr/>
            <a:lstStyle/>
            <a:p>
              <a:endParaRPr lang="fr-FR"/>
            </a:p>
          </p:txBody>
        </p:sp>
        <p:sp>
          <p:nvSpPr>
            <p:cNvPr id="15036" name="Line 419"/>
            <p:cNvSpPr>
              <a:spLocks noChangeShapeType="1"/>
            </p:cNvSpPr>
            <p:nvPr/>
          </p:nvSpPr>
          <p:spPr bwMode="auto">
            <a:xfrm flipV="1">
              <a:off x="36751734" y="37222282"/>
              <a:ext cx="614362" cy="466725"/>
            </a:xfrm>
            <a:prstGeom prst="line">
              <a:avLst/>
            </a:prstGeom>
            <a:noFill/>
            <a:ln w="4">
              <a:solidFill>
                <a:srgbClr val="000000"/>
              </a:solidFill>
              <a:round/>
              <a:headEnd/>
              <a:tailEnd/>
            </a:ln>
          </p:spPr>
          <p:txBody>
            <a:bodyPr/>
            <a:lstStyle/>
            <a:p>
              <a:endParaRPr lang="fr-FR"/>
            </a:p>
          </p:txBody>
        </p:sp>
        <p:sp>
          <p:nvSpPr>
            <p:cNvPr id="15037" name="Oval 420"/>
            <p:cNvSpPr>
              <a:spLocks noChangeArrowheads="1"/>
            </p:cNvSpPr>
            <p:nvPr/>
          </p:nvSpPr>
          <p:spPr bwMode="auto">
            <a:xfrm>
              <a:off x="36727922" y="34467969"/>
              <a:ext cx="39687"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38" name="Oval 421"/>
            <p:cNvSpPr>
              <a:spLocks noChangeArrowheads="1"/>
            </p:cNvSpPr>
            <p:nvPr/>
          </p:nvSpPr>
          <p:spPr bwMode="auto">
            <a:xfrm>
              <a:off x="36727922" y="34769594"/>
              <a:ext cx="39687"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39" name="Oval 422"/>
            <p:cNvSpPr>
              <a:spLocks noChangeArrowheads="1"/>
            </p:cNvSpPr>
            <p:nvPr/>
          </p:nvSpPr>
          <p:spPr bwMode="auto">
            <a:xfrm>
              <a:off x="36727922" y="35337919"/>
              <a:ext cx="39687"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0" name="Oval 423"/>
            <p:cNvSpPr>
              <a:spLocks noChangeArrowheads="1"/>
            </p:cNvSpPr>
            <p:nvPr/>
          </p:nvSpPr>
          <p:spPr bwMode="auto">
            <a:xfrm>
              <a:off x="36727922" y="35588744"/>
              <a:ext cx="39687"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1" name="Oval 424"/>
            <p:cNvSpPr>
              <a:spLocks noChangeArrowheads="1"/>
            </p:cNvSpPr>
            <p:nvPr/>
          </p:nvSpPr>
          <p:spPr bwMode="auto">
            <a:xfrm>
              <a:off x="36727922" y="36438057"/>
              <a:ext cx="39687"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2" name="Oval 425"/>
            <p:cNvSpPr>
              <a:spLocks noChangeArrowheads="1"/>
            </p:cNvSpPr>
            <p:nvPr/>
          </p:nvSpPr>
          <p:spPr bwMode="auto">
            <a:xfrm>
              <a:off x="36727922" y="36579344"/>
              <a:ext cx="39687"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3" name="Oval 426"/>
            <p:cNvSpPr>
              <a:spLocks noChangeArrowheads="1"/>
            </p:cNvSpPr>
            <p:nvPr/>
          </p:nvSpPr>
          <p:spPr bwMode="auto">
            <a:xfrm>
              <a:off x="36727922" y="36868269"/>
              <a:ext cx="39687"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4" name="Oval 427"/>
            <p:cNvSpPr>
              <a:spLocks noChangeArrowheads="1"/>
            </p:cNvSpPr>
            <p:nvPr/>
          </p:nvSpPr>
          <p:spPr bwMode="auto">
            <a:xfrm>
              <a:off x="36727922" y="37368332"/>
              <a:ext cx="39687"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5" name="Oval 428"/>
            <p:cNvSpPr>
              <a:spLocks noChangeArrowheads="1"/>
            </p:cNvSpPr>
            <p:nvPr/>
          </p:nvSpPr>
          <p:spPr bwMode="auto">
            <a:xfrm>
              <a:off x="36727922" y="37655669"/>
              <a:ext cx="39687"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6" name="Oval 429"/>
            <p:cNvSpPr>
              <a:spLocks noChangeArrowheads="1"/>
            </p:cNvSpPr>
            <p:nvPr/>
          </p:nvSpPr>
          <p:spPr bwMode="auto">
            <a:xfrm>
              <a:off x="36727922" y="37668369"/>
              <a:ext cx="39687"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7" name="Oval 430"/>
            <p:cNvSpPr>
              <a:spLocks noChangeArrowheads="1"/>
            </p:cNvSpPr>
            <p:nvPr/>
          </p:nvSpPr>
          <p:spPr bwMode="auto">
            <a:xfrm>
              <a:off x="37347047" y="34410819"/>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8" name="Oval 431"/>
            <p:cNvSpPr>
              <a:spLocks noChangeArrowheads="1"/>
            </p:cNvSpPr>
            <p:nvPr/>
          </p:nvSpPr>
          <p:spPr bwMode="auto">
            <a:xfrm>
              <a:off x="37347047" y="34745782"/>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49" name="Oval 432"/>
            <p:cNvSpPr>
              <a:spLocks noChangeArrowheads="1"/>
            </p:cNvSpPr>
            <p:nvPr/>
          </p:nvSpPr>
          <p:spPr bwMode="auto">
            <a:xfrm>
              <a:off x="37347047" y="35274419"/>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50" name="Oval 433"/>
            <p:cNvSpPr>
              <a:spLocks noChangeArrowheads="1"/>
            </p:cNvSpPr>
            <p:nvPr/>
          </p:nvSpPr>
          <p:spPr bwMode="auto">
            <a:xfrm>
              <a:off x="37347047" y="35650657"/>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51" name="Oval 434"/>
            <p:cNvSpPr>
              <a:spLocks noChangeArrowheads="1"/>
            </p:cNvSpPr>
            <p:nvPr/>
          </p:nvSpPr>
          <p:spPr bwMode="auto">
            <a:xfrm>
              <a:off x="37347047" y="36317407"/>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52" name="Oval 435"/>
            <p:cNvSpPr>
              <a:spLocks noChangeArrowheads="1"/>
            </p:cNvSpPr>
            <p:nvPr/>
          </p:nvSpPr>
          <p:spPr bwMode="auto">
            <a:xfrm>
              <a:off x="37347047" y="36449169"/>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53" name="Oval 436"/>
            <p:cNvSpPr>
              <a:spLocks noChangeArrowheads="1"/>
            </p:cNvSpPr>
            <p:nvPr/>
          </p:nvSpPr>
          <p:spPr bwMode="auto">
            <a:xfrm>
              <a:off x="37347047" y="36714282"/>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54" name="Oval 437"/>
            <p:cNvSpPr>
              <a:spLocks noChangeArrowheads="1"/>
            </p:cNvSpPr>
            <p:nvPr/>
          </p:nvSpPr>
          <p:spPr bwMode="auto">
            <a:xfrm>
              <a:off x="37347047" y="37125444"/>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55" name="Oval 438"/>
            <p:cNvSpPr>
              <a:spLocks noChangeArrowheads="1"/>
            </p:cNvSpPr>
            <p:nvPr/>
          </p:nvSpPr>
          <p:spPr bwMode="auto">
            <a:xfrm>
              <a:off x="37347047" y="37201644"/>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5056" name="Oval 439"/>
            <p:cNvSpPr>
              <a:spLocks noChangeArrowheads="1"/>
            </p:cNvSpPr>
            <p:nvPr/>
          </p:nvSpPr>
          <p:spPr bwMode="auto">
            <a:xfrm>
              <a:off x="37347047" y="37949357"/>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grpSp>
      <p:grpSp>
        <p:nvGrpSpPr>
          <p:cNvPr id="14765" name="Groupe 36"/>
          <p:cNvGrpSpPr>
            <a:grpSpLocks/>
          </p:cNvGrpSpPr>
          <p:nvPr/>
        </p:nvGrpSpPr>
        <p:grpSpPr bwMode="auto">
          <a:xfrm>
            <a:off x="24230013" y="23531513"/>
            <a:ext cx="7831137" cy="5118100"/>
            <a:chOff x="43186865" y="33117083"/>
            <a:chExt cx="7830619" cy="5118996"/>
          </a:xfrm>
        </p:grpSpPr>
        <p:sp>
          <p:nvSpPr>
            <p:cNvPr id="14795" name="AutoShape 6"/>
            <p:cNvSpPr>
              <a:spLocks noChangeArrowheads="1"/>
            </p:cNvSpPr>
            <p:nvPr/>
          </p:nvSpPr>
          <p:spPr bwMode="auto">
            <a:xfrm>
              <a:off x="45569036" y="35796411"/>
              <a:ext cx="230188" cy="1403350"/>
            </a:xfrm>
            <a:prstGeom prst="roundRect">
              <a:avLst>
                <a:gd name="adj" fmla="val 50000"/>
              </a:avLst>
            </a:prstGeom>
            <a:noFill/>
            <a:ln w="4">
              <a:solidFill>
                <a:srgbClr val="000000"/>
              </a:solidFill>
              <a:round/>
              <a:headEnd/>
              <a:tailEnd/>
            </a:ln>
          </p:spPr>
          <p:txBody>
            <a:bodyPr/>
            <a:lstStyle/>
            <a:p>
              <a:endParaRPr lang="fr-FR">
                <a:latin typeface="Calibri" pitchFamily="34" charset="0"/>
              </a:endParaRPr>
            </a:p>
          </p:txBody>
        </p:sp>
        <p:sp>
          <p:nvSpPr>
            <p:cNvPr id="14796" name="Rectangle 7"/>
            <p:cNvSpPr>
              <a:spLocks noChangeArrowheads="1"/>
            </p:cNvSpPr>
            <p:nvPr/>
          </p:nvSpPr>
          <p:spPr bwMode="auto">
            <a:xfrm>
              <a:off x="44756325" y="35815461"/>
              <a:ext cx="716543"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PMGC_14</a:t>
              </a:r>
              <a:endParaRPr lang="fr-FR" sz="3600">
                <a:cs typeface="Arial" charset="0"/>
              </a:endParaRPr>
            </a:p>
          </p:txBody>
        </p:sp>
        <p:sp>
          <p:nvSpPr>
            <p:cNvPr id="14797" name="Freeform 8"/>
            <p:cNvSpPr>
              <a:spLocks/>
            </p:cNvSpPr>
            <p:nvPr/>
          </p:nvSpPr>
          <p:spPr bwMode="auto">
            <a:xfrm>
              <a:off x="45470611" y="35910711"/>
              <a:ext cx="322263" cy="0"/>
            </a:xfrm>
            <a:custGeom>
              <a:avLst/>
              <a:gdLst>
                <a:gd name="T0" fmla="*/ 322263 w 265"/>
                <a:gd name="T1" fmla="*/ 98503 w 265"/>
                <a:gd name="T2" fmla="*/ 15809 w 265"/>
                <a:gd name="T3" fmla="*/ 0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265" y="0"/>
                  </a:moveTo>
                  <a:lnTo>
                    <a:pt x="81" y="0"/>
                  </a:lnTo>
                  <a:lnTo>
                    <a:pt x="13" y="0"/>
                  </a:lnTo>
                  <a:lnTo>
                    <a:pt x="0" y="0"/>
                  </a:lnTo>
                </a:path>
              </a:pathLst>
            </a:custGeom>
            <a:noFill/>
            <a:ln w="4">
              <a:solidFill>
                <a:srgbClr val="000000"/>
              </a:solidFill>
              <a:round/>
              <a:headEnd/>
              <a:tailEnd/>
            </a:ln>
          </p:spPr>
          <p:txBody>
            <a:bodyPr/>
            <a:lstStyle/>
            <a:p>
              <a:endParaRPr lang="fr-FR">
                <a:latin typeface="Calibri" pitchFamily="34" charset="0"/>
              </a:endParaRPr>
            </a:p>
          </p:txBody>
        </p:sp>
        <p:sp>
          <p:nvSpPr>
            <p:cNvPr id="14798" name="Rectangle 9"/>
            <p:cNvSpPr>
              <a:spLocks noChangeArrowheads="1"/>
            </p:cNvSpPr>
            <p:nvPr/>
          </p:nvSpPr>
          <p:spPr bwMode="auto">
            <a:xfrm>
              <a:off x="44586407" y="35976196"/>
              <a:ext cx="88646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GCPM_3990</a:t>
              </a:r>
              <a:endParaRPr lang="fr-FR" sz="3600">
                <a:cs typeface="Arial" charset="0"/>
              </a:endParaRPr>
            </a:p>
          </p:txBody>
        </p:sp>
        <p:sp>
          <p:nvSpPr>
            <p:cNvPr id="14799" name="Freeform 10"/>
            <p:cNvSpPr>
              <a:spLocks/>
            </p:cNvSpPr>
            <p:nvPr/>
          </p:nvSpPr>
          <p:spPr bwMode="auto">
            <a:xfrm>
              <a:off x="45470611" y="36080573"/>
              <a:ext cx="322263" cy="65088"/>
            </a:xfrm>
            <a:custGeom>
              <a:avLst/>
              <a:gdLst>
                <a:gd name="T0" fmla="*/ 322263 w 265"/>
                <a:gd name="T1" fmla="*/ 65088 h 54"/>
                <a:gd name="T2" fmla="*/ 98503 w 265"/>
                <a:gd name="T3" fmla="*/ 65088 h 54"/>
                <a:gd name="T4" fmla="*/ 15809 w 265"/>
                <a:gd name="T5" fmla="*/ 0 h 54"/>
                <a:gd name="T6" fmla="*/ 0 w 265"/>
                <a:gd name="T7" fmla="*/ 0 h 54"/>
                <a:gd name="T8" fmla="*/ 0 60000 65536"/>
                <a:gd name="T9" fmla="*/ 0 60000 65536"/>
                <a:gd name="T10" fmla="*/ 0 60000 65536"/>
                <a:gd name="T11" fmla="*/ 0 60000 65536"/>
                <a:gd name="T12" fmla="*/ 0 w 265"/>
                <a:gd name="T13" fmla="*/ 0 h 54"/>
                <a:gd name="T14" fmla="*/ 265 w 265"/>
                <a:gd name="T15" fmla="*/ 54 h 54"/>
              </a:gdLst>
              <a:ahLst/>
              <a:cxnLst>
                <a:cxn ang="T8">
                  <a:pos x="T0" y="T1"/>
                </a:cxn>
                <a:cxn ang="T9">
                  <a:pos x="T2" y="T3"/>
                </a:cxn>
                <a:cxn ang="T10">
                  <a:pos x="T4" y="T5"/>
                </a:cxn>
                <a:cxn ang="T11">
                  <a:pos x="T6" y="T7"/>
                </a:cxn>
              </a:cxnLst>
              <a:rect l="T12" t="T13" r="T14" b="T15"/>
              <a:pathLst>
                <a:path w="265" h="54">
                  <a:moveTo>
                    <a:pt x="265" y="54"/>
                  </a:moveTo>
                  <a:lnTo>
                    <a:pt x="81" y="54"/>
                  </a:lnTo>
                  <a:lnTo>
                    <a:pt x="13" y="0"/>
                  </a:lnTo>
                  <a:lnTo>
                    <a:pt x="0" y="0"/>
                  </a:lnTo>
                </a:path>
              </a:pathLst>
            </a:custGeom>
            <a:noFill/>
            <a:ln w="4">
              <a:solidFill>
                <a:srgbClr val="000000"/>
              </a:solidFill>
              <a:round/>
              <a:headEnd/>
              <a:tailEnd/>
            </a:ln>
          </p:spPr>
          <p:txBody>
            <a:bodyPr/>
            <a:lstStyle/>
            <a:p>
              <a:endParaRPr lang="fr-FR">
                <a:latin typeface="Calibri" pitchFamily="34" charset="0"/>
              </a:endParaRPr>
            </a:p>
          </p:txBody>
        </p:sp>
        <p:sp>
          <p:nvSpPr>
            <p:cNvPr id="14800" name="Rectangle 11"/>
            <p:cNvSpPr>
              <a:spLocks noChangeArrowheads="1"/>
            </p:cNvSpPr>
            <p:nvPr/>
          </p:nvSpPr>
          <p:spPr bwMode="auto">
            <a:xfrm>
              <a:off x="44738693" y="36113276"/>
              <a:ext cx="734175"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WPMS_22</a:t>
              </a:r>
              <a:endParaRPr lang="fr-FR" sz="3600">
                <a:cs typeface="Arial" charset="0"/>
              </a:endParaRPr>
            </a:p>
          </p:txBody>
        </p:sp>
        <p:sp>
          <p:nvSpPr>
            <p:cNvPr id="14801" name="Freeform 12"/>
            <p:cNvSpPr>
              <a:spLocks/>
            </p:cNvSpPr>
            <p:nvPr/>
          </p:nvSpPr>
          <p:spPr bwMode="auto">
            <a:xfrm>
              <a:off x="45470611" y="36191698"/>
              <a:ext cx="322263" cy="0"/>
            </a:xfrm>
            <a:custGeom>
              <a:avLst/>
              <a:gdLst>
                <a:gd name="T0" fmla="*/ 322263 w 265"/>
                <a:gd name="T1" fmla="*/ 98503 w 265"/>
                <a:gd name="T2" fmla="*/ 15809 w 265"/>
                <a:gd name="T3" fmla="*/ 0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265" y="0"/>
                  </a:moveTo>
                  <a:lnTo>
                    <a:pt x="81" y="0"/>
                  </a:lnTo>
                  <a:lnTo>
                    <a:pt x="13" y="0"/>
                  </a:lnTo>
                  <a:lnTo>
                    <a:pt x="0" y="0"/>
                  </a:lnTo>
                </a:path>
              </a:pathLst>
            </a:custGeom>
            <a:noFill/>
            <a:ln w="4">
              <a:solidFill>
                <a:srgbClr val="000000"/>
              </a:solidFill>
              <a:round/>
              <a:headEnd/>
              <a:tailEnd/>
            </a:ln>
          </p:spPr>
          <p:txBody>
            <a:bodyPr/>
            <a:lstStyle/>
            <a:p>
              <a:endParaRPr lang="fr-FR">
                <a:latin typeface="Calibri" pitchFamily="34" charset="0"/>
              </a:endParaRPr>
            </a:p>
          </p:txBody>
        </p:sp>
        <p:sp>
          <p:nvSpPr>
            <p:cNvPr id="14802" name="Rectangle 13"/>
            <p:cNvSpPr>
              <a:spLocks noChangeArrowheads="1"/>
            </p:cNvSpPr>
            <p:nvPr/>
          </p:nvSpPr>
          <p:spPr bwMode="auto">
            <a:xfrm>
              <a:off x="44586407" y="36264088"/>
              <a:ext cx="88646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PMGC_2658</a:t>
              </a:r>
              <a:endParaRPr lang="fr-FR" sz="3600">
                <a:cs typeface="Arial" charset="0"/>
              </a:endParaRPr>
            </a:p>
          </p:txBody>
        </p:sp>
        <p:sp>
          <p:nvSpPr>
            <p:cNvPr id="14803" name="Freeform 14"/>
            <p:cNvSpPr>
              <a:spLocks/>
            </p:cNvSpPr>
            <p:nvPr/>
          </p:nvSpPr>
          <p:spPr bwMode="auto">
            <a:xfrm>
              <a:off x="45470611" y="36239323"/>
              <a:ext cx="322263" cy="65088"/>
            </a:xfrm>
            <a:custGeom>
              <a:avLst/>
              <a:gdLst>
                <a:gd name="T0" fmla="*/ 322263 w 265"/>
                <a:gd name="T1" fmla="*/ 0 h 53"/>
                <a:gd name="T2" fmla="*/ 98503 w 265"/>
                <a:gd name="T3" fmla="*/ 0 h 53"/>
                <a:gd name="T4" fmla="*/ 15809 w 265"/>
                <a:gd name="T5" fmla="*/ 65088 h 53"/>
                <a:gd name="T6" fmla="*/ 0 w 265"/>
                <a:gd name="T7" fmla="*/ 65088 h 53"/>
                <a:gd name="T8" fmla="*/ 0 60000 65536"/>
                <a:gd name="T9" fmla="*/ 0 60000 65536"/>
                <a:gd name="T10" fmla="*/ 0 60000 65536"/>
                <a:gd name="T11" fmla="*/ 0 60000 65536"/>
                <a:gd name="T12" fmla="*/ 0 w 265"/>
                <a:gd name="T13" fmla="*/ 0 h 53"/>
                <a:gd name="T14" fmla="*/ 265 w 265"/>
                <a:gd name="T15" fmla="*/ 53 h 53"/>
              </a:gdLst>
              <a:ahLst/>
              <a:cxnLst>
                <a:cxn ang="T8">
                  <a:pos x="T0" y="T1"/>
                </a:cxn>
                <a:cxn ang="T9">
                  <a:pos x="T2" y="T3"/>
                </a:cxn>
                <a:cxn ang="T10">
                  <a:pos x="T4" y="T5"/>
                </a:cxn>
                <a:cxn ang="T11">
                  <a:pos x="T6" y="T7"/>
                </a:cxn>
              </a:cxnLst>
              <a:rect l="T12" t="T13" r="T14" b="T15"/>
              <a:pathLst>
                <a:path w="265" h="53">
                  <a:moveTo>
                    <a:pt x="265" y="0"/>
                  </a:moveTo>
                  <a:lnTo>
                    <a:pt x="81" y="0"/>
                  </a:lnTo>
                  <a:lnTo>
                    <a:pt x="13" y="53"/>
                  </a:lnTo>
                  <a:lnTo>
                    <a:pt x="0" y="53"/>
                  </a:lnTo>
                </a:path>
              </a:pathLst>
            </a:custGeom>
            <a:noFill/>
            <a:ln w="4">
              <a:solidFill>
                <a:srgbClr val="000000"/>
              </a:solidFill>
              <a:round/>
              <a:headEnd/>
              <a:tailEnd/>
            </a:ln>
          </p:spPr>
          <p:txBody>
            <a:bodyPr/>
            <a:lstStyle/>
            <a:p>
              <a:endParaRPr lang="fr-FR">
                <a:latin typeface="Calibri" pitchFamily="34" charset="0"/>
              </a:endParaRPr>
            </a:p>
          </p:txBody>
        </p:sp>
        <p:sp>
          <p:nvSpPr>
            <p:cNvPr id="14804" name="Rectangle 15"/>
            <p:cNvSpPr>
              <a:spLocks noChangeArrowheads="1"/>
            </p:cNvSpPr>
            <p:nvPr/>
          </p:nvSpPr>
          <p:spPr bwMode="auto">
            <a:xfrm>
              <a:off x="44586407" y="36417123"/>
              <a:ext cx="88646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GCPM_2577</a:t>
              </a:r>
              <a:endParaRPr lang="fr-FR" sz="3600">
                <a:cs typeface="Arial" charset="0"/>
              </a:endParaRPr>
            </a:p>
          </p:txBody>
        </p:sp>
        <p:sp>
          <p:nvSpPr>
            <p:cNvPr id="14805" name="Freeform 16"/>
            <p:cNvSpPr>
              <a:spLocks/>
            </p:cNvSpPr>
            <p:nvPr/>
          </p:nvSpPr>
          <p:spPr bwMode="auto">
            <a:xfrm>
              <a:off x="45470611" y="36474273"/>
              <a:ext cx="322263" cy="0"/>
            </a:xfrm>
            <a:custGeom>
              <a:avLst/>
              <a:gdLst>
                <a:gd name="T0" fmla="*/ 322263 w 265"/>
                <a:gd name="T1" fmla="*/ 98503 w 265"/>
                <a:gd name="T2" fmla="*/ 15809 w 265"/>
                <a:gd name="T3" fmla="*/ 0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265" y="0"/>
                  </a:moveTo>
                  <a:lnTo>
                    <a:pt x="81" y="0"/>
                  </a:lnTo>
                  <a:lnTo>
                    <a:pt x="13" y="0"/>
                  </a:lnTo>
                  <a:lnTo>
                    <a:pt x="0" y="0"/>
                  </a:lnTo>
                </a:path>
              </a:pathLst>
            </a:custGeom>
            <a:noFill/>
            <a:ln w="4">
              <a:solidFill>
                <a:srgbClr val="000000"/>
              </a:solidFill>
              <a:round/>
              <a:headEnd/>
              <a:tailEnd/>
            </a:ln>
          </p:spPr>
          <p:txBody>
            <a:bodyPr/>
            <a:lstStyle/>
            <a:p>
              <a:endParaRPr lang="fr-FR">
                <a:latin typeface="Calibri" pitchFamily="34" charset="0"/>
              </a:endParaRPr>
            </a:p>
          </p:txBody>
        </p:sp>
        <p:sp>
          <p:nvSpPr>
            <p:cNvPr id="14806" name="Rectangle 17"/>
            <p:cNvSpPr>
              <a:spLocks noChangeArrowheads="1"/>
            </p:cNvSpPr>
            <p:nvPr/>
          </p:nvSpPr>
          <p:spPr bwMode="auto">
            <a:xfrm>
              <a:off x="44586407" y="36559998"/>
              <a:ext cx="88646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PMGC_2847</a:t>
              </a:r>
              <a:endParaRPr lang="fr-FR" sz="3600">
                <a:cs typeface="Arial" charset="0"/>
              </a:endParaRPr>
            </a:p>
          </p:txBody>
        </p:sp>
        <p:sp>
          <p:nvSpPr>
            <p:cNvPr id="14807" name="Freeform 18"/>
            <p:cNvSpPr>
              <a:spLocks/>
            </p:cNvSpPr>
            <p:nvPr/>
          </p:nvSpPr>
          <p:spPr bwMode="auto">
            <a:xfrm>
              <a:off x="45470611" y="36615561"/>
              <a:ext cx="322263" cy="0"/>
            </a:xfrm>
            <a:custGeom>
              <a:avLst/>
              <a:gdLst>
                <a:gd name="T0" fmla="*/ 322263 w 265"/>
                <a:gd name="T1" fmla="*/ 98503 w 265"/>
                <a:gd name="T2" fmla="*/ 15809 w 265"/>
                <a:gd name="T3" fmla="*/ 0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265" y="0"/>
                  </a:moveTo>
                  <a:lnTo>
                    <a:pt x="81" y="0"/>
                  </a:lnTo>
                  <a:lnTo>
                    <a:pt x="13" y="0"/>
                  </a:lnTo>
                  <a:lnTo>
                    <a:pt x="0" y="0"/>
                  </a:lnTo>
                </a:path>
              </a:pathLst>
            </a:custGeom>
            <a:noFill/>
            <a:ln w="4">
              <a:solidFill>
                <a:srgbClr val="000000"/>
              </a:solidFill>
              <a:round/>
              <a:headEnd/>
              <a:tailEnd/>
            </a:ln>
          </p:spPr>
          <p:txBody>
            <a:bodyPr/>
            <a:lstStyle/>
            <a:p>
              <a:endParaRPr lang="fr-FR">
                <a:latin typeface="Calibri" pitchFamily="34" charset="0"/>
              </a:endParaRPr>
            </a:p>
          </p:txBody>
        </p:sp>
        <p:sp>
          <p:nvSpPr>
            <p:cNvPr id="14808" name="Rectangle 19"/>
            <p:cNvSpPr>
              <a:spLocks noChangeArrowheads="1"/>
            </p:cNvSpPr>
            <p:nvPr/>
          </p:nvSpPr>
          <p:spPr bwMode="auto">
            <a:xfrm>
              <a:off x="44586407" y="37009718"/>
              <a:ext cx="88646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GCPM_2218</a:t>
              </a:r>
              <a:endParaRPr lang="fr-FR" sz="3600">
                <a:cs typeface="Arial" charset="0"/>
              </a:endParaRPr>
            </a:p>
          </p:txBody>
        </p:sp>
        <p:sp>
          <p:nvSpPr>
            <p:cNvPr id="14809" name="Freeform 20"/>
            <p:cNvSpPr>
              <a:spLocks/>
            </p:cNvSpPr>
            <p:nvPr/>
          </p:nvSpPr>
          <p:spPr bwMode="auto">
            <a:xfrm>
              <a:off x="45470611" y="37085461"/>
              <a:ext cx="322263" cy="0"/>
            </a:xfrm>
            <a:custGeom>
              <a:avLst/>
              <a:gdLst>
                <a:gd name="T0" fmla="*/ 322263 w 265"/>
                <a:gd name="T1" fmla="*/ 98503 w 265"/>
                <a:gd name="T2" fmla="*/ 15809 w 265"/>
                <a:gd name="T3" fmla="*/ 0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265" y="0"/>
                  </a:moveTo>
                  <a:lnTo>
                    <a:pt x="81" y="0"/>
                  </a:lnTo>
                  <a:lnTo>
                    <a:pt x="13" y="0"/>
                  </a:lnTo>
                  <a:lnTo>
                    <a:pt x="0" y="0"/>
                  </a:lnTo>
                </a:path>
              </a:pathLst>
            </a:custGeom>
            <a:noFill/>
            <a:ln w="4">
              <a:solidFill>
                <a:srgbClr val="000000"/>
              </a:solidFill>
              <a:round/>
              <a:headEnd/>
              <a:tailEnd/>
            </a:ln>
          </p:spPr>
          <p:txBody>
            <a:bodyPr/>
            <a:lstStyle/>
            <a:p>
              <a:endParaRPr lang="fr-FR">
                <a:latin typeface="Calibri" pitchFamily="34" charset="0"/>
              </a:endParaRPr>
            </a:p>
          </p:txBody>
        </p:sp>
        <p:sp>
          <p:nvSpPr>
            <p:cNvPr id="14810" name="Line 21"/>
            <p:cNvSpPr>
              <a:spLocks noChangeShapeType="1"/>
            </p:cNvSpPr>
            <p:nvPr/>
          </p:nvSpPr>
          <p:spPr bwMode="auto">
            <a:xfrm>
              <a:off x="44471727" y="36733036"/>
              <a:ext cx="0" cy="0"/>
            </a:xfrm>
            <a:prstGeom prst="line">
              <a:avLst/>
            </a:prstGeom>
            <a:noFill/>
            <a:ln w="4">
              <a:solidFill>
                <a:srgbClr val="4F4F4F"/>
              </a:solidFill>
              <a:round/>
              <a:headEnd/>
              <a:tailEnd/>
            </a:ln>
          </p:spPr>
          <p:txBody>
            <a:bodyPr/>
            <a:lstStyle/>
            <a:p>
              <a:endParaRPr lang="fr-FR"/>
            </a:p>
          </p:txBody>
        </p:sp>
        <p:sp>
          <p:nvSpPr>
            <p:cNvPr id="14811" name="Line 22"/>
            <p:cNvSpPr>
              <a:spLocks noChangeShapeType="1"/>
            </p:cNvSpPr>
            <p:nvPr/>
          </p:nvSpPr>
          <p:spPr bwMode="auto">
            <a:xfrm>
              <a:off x="44427277" y="36733036"/>
              <a:ext cx="87313" cy="0"/>
            </a:xfrm>
            <a:prstGeom prst="line">
              <a:avLst/>
            </a:prstGeom>
            <a:noFill/>
            <a:ln w="4">
              <a:solidFill>
                <a:srgbClr val="4F4F4F"/>
              </a:solidFill>
              <a:round/>
              <a:headEnd/>
              <a:tailEnd/>
            </a:ln>
          </p:spPr>
          <p:txBody>
            <a:bodyPr/>
            <a:lstStyle/>
            <a:p>
              <a:endParaRPr lang="fr-FR"/>
            </a:p>
          </p:txBody>
        </p:sp>
        <p:sp>
          <p:nvSpPr>
            <p:cNvPr id="14812" name="Freeform 23"/>
            <p:cNvSpPr>
              <a:spLocks/>
            </p:cNvSpPr>
            <p:nvPr/>
          </p:nvSpPr>
          <p:spPr bwMode="auto">
            <a:xfrm>
              <a:off x="44427277" y="36733036"/>
              <a:ext cx="87313" cy="233363"/>
            </a:xfrm>
            <a:custGeom>
              <a:avLst/>
              <a:gdLst>
                <a:gd name="T0" fmla="*/ 0 w 55"/>
                <a:gd name="T1" fmla="*/ 0 h 147"/>
                <a:gd name="T2" fmla="*/ 0 w 55"/>
                <a:gd name="T3" fmla="*/ 233363 h 147"/>
                <a:gd name="T4" fmla="*/ 44450 w 55"/>
                <a:gd name="T5" fmla="*/ 233363 h 147"/>
                <a:gd name="T6" fmla="*/ 87313 w 55"/>
                <a:gd name="T7" fmla="*/ 233363 h 147"/>
                <a:gd name="T8" fmla="*/ 87313 w 55"/>
                <a:gd name="T9" fmla="*/ 0 h 147"/>
                <a:gd name="T10" fmla="*/ 44450 w 55"/>
                <a:gd name="T11" fmla="*/ 0 h 147"/>
                <a:gd name="T12" fmla="*/ 0 w 55"/>
                <a:gd name="T13" fmla="*/ 0 h 147"/>
                <a:gd name="T14" fmla="*/ 0 60000 65536"/>
                <a:gd name="T15" fmla="*/ 0 60000 65536"/>
                <a:gd name="T16" fmla="*/ 0 60000 65536"/>
                <a:gd name="T17" fmla="*/ 0 60000 65536"/>
                <a:gd name="T18" fmla="*/ 0 60000 65536"/>
                <a:gd name="T19" fmla="*/ 0 60000 65536"/>
                <a:gd name="T20" fmla="*/ 0 60000 65536"/>
                <a:gd name="T21" fmla="*/ 0 w 55"/>
                <a:gd name="T22" fmla="*/ 0 h 147"/>
                <a:gd name="T23" fmla="*/ 55 w 55"/>
                <a:gd name="T24" fmla="*/ 147 h 1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147">
                  <a:moveTo>
                    <a:pt x="0" y="0"/>
                  </a:moveTo>
                  <a:lnTo>
                    <a:pt x="0" y="147"/>
                  </a:lnTo>
                  <a:lnTo>
                    <a:pt x="28" y="147"/>
                  </a:lnTo>
                  <a:lnTo>
                    <a:pt x="55" y="147"/>
                  </a:lnTo>
                  <a:lnTo>
                    <a:pt x="55" y="0"/>
                  </a:lnTo>
                  <a:lnTo>
                    <a:pt x="28" y="0"/>
                  </a:lnTo>
                  <a:lnTo>
                    <a:pt x="0" y="0"/>
                  </a:lnTo>
                  <a:close/>
                </a:path>
              </a:pathLst>
            </a:custGeom>
            <a:solidFill>
              <a:srgbClr val="4F4F4F"/>
            </a:solidFill>
            <a:ln w="4">
              <a:solidFill>
                <a:srgbClr val="4F4F4F"/>
              </a:solidFill>
              <a:round/>
              <a:headEnd/>
              <a:tailEnd/>
            </a:ln>
          </p:spPr>
          <p:txBody>
            <a:bodyPr/>
            <a:lstStyle/>
            <a:p>
              <a:endParaRPr lang="fr-FR">
                <a:latin typeface="Calibri" pitchFamily="34" charset="0"/>
              </a:endParaRPr>
            </a:p>
          </p:txBody>
        </p:sp>
        <p:sp>
          <p:nvSpPr>
            <p:cNvPr id="14813" name="Line 24"/>
            <p:cNvSpPr>
              <a:spLocks noChangeShapeType="1"/>
            </p:cNvSpPr>
            <p:nvPr/>
          </p:nvSpPr>
          <p:spPr bwMode="auto">
            <a:xfrm>
              <a:off x="44471727" y="36966398"/>
              <a:ext cx="0" cy="0"/>
            </a:xfrm>
            <a:prstGeom prst="line">
              <a:avLst/>
            </a:prstGeom>
            <a:noFill/>
            <a:ln w="4">
              <a:solidFill>
                <a:srgbClr val="4F4F4F"/>
              </a:solidFill>
              <a:round/>
              <a:headEnd/>
              <a:tailEnd/>
            </a:ln>
          </p:spPr>
          <p:txBody>
            <a:bodyPr/>
            <a:lstStyle/>
            <a:p>
              <a:endParaRPr lang="fr-FR"/>
            </a:p>
          </p:txBody>
        </p:sp>
        <p:sp>
          <p:nvSpPr>
            <p:cNvPr id="14814" name="Line 25"/>
            <p:cNvSpPr>
              <a:spLocks noChangeShapeType="1"/>
            </p:cNvSpPr>
            <p:nvPr/>
          </p:nvSpPr>
          <p:spPr bwMode="auto">
            <a:xfrm>
              <a:off x="44427277" y="36966398"/>
              <a:ext cx="87313" cy="0"/>
            </a:xfrm>
            <a:prstGeom prst="line">
              <a:avLst/>
            </a:prstGeom>
            <a:noFill/>
            <a:ln w="4">
              <a:solidFill>
                <a:srgbClr val="4F4F4F"/>
              </a:solidFill>
              <a:round/>
              <a:headEnd/>
              <a:tailEnd/>
            </a:ln>
          </p:spPr>
          <p:txBody>
            <a:bodyPr/>
            <a:lstStyle/>
            <a:p>
              <a:endParaRPr lang="fr-FR"/>
            </a:p>
          </p:txBody>
        </p:sp>
        <p:sp>
          <p:nvSpPr>
            <p:cNvPr id="14815" name="Rectangle 26"/>
            <p:cNvSpPr>
              <a:spLocks noChangeArrowheads="1"/>
            </p:cNvSpPr>
            <p:nvPr/>
          </p:nvSpPr>
          <p:spPr bwMode="auto">
            <a:xfrm rot="-5400000">
              <a:off x="44021452" y="36730398"/>
              <a:ext cx="636393" cy="184666"/>
            </a:xfrm>
            <a:prstGeom prst="rect">
              <a:avLst/>
            </a:prstGeom>
            <a:noFill/>
            <a:ln w="9525">
              <a:noFill/>
              <a:miter lim="800000"/>
              <a:headEnd/>
              <a:tailEnd/>
            </a:ln>
          </p:spPr>
          <p:txBody>
            <a:bodyPr wrap="none" lIns="0" tIns="0" rIns="0" bIns="0">
              <a:spAutoFit/>
            </a:bodyPr>
            <a:lstStyle/>
            <a:p>
              <a:pPr defTabSz="914400"/>
              <a:r>
                <a:rPr lang="fr-FR" sz="1200" b="1">
                  <a:solidFill>
                    <a:srgbClr val="4F4F4F"/>
                  </a:solidFill>
                  <a:cs typeface="Arial" charset="0"/>
                </a:rPr>
                <a:t>G-Lignin</a:t>
              </a:r>
              <a:endParaRPr lang="fr-FR" sz="3600" b="1">
                <a:cs typeface="Arial" charset="0"/>
              </a:endParaRPr>
            </a:p>
          </p:txBody>
        </p:sp>
        <p:sp>
          <p:nvSpPr>
            <p:cNvPr id="14816" name="Line 27"/>
            <p:cNvSpPr>
              <a:spLocks noChangeShapeType="1"/>
            </p:cNvSpPr>
            <p:nvPr/>
          </p:nvSpPr>
          <p:spPr bwMode="auto">
            <a:xfrm>
              <a:off x="44206614" y="36637786"/>
              <a:ext cx="0" cy="0"/>
            </a:xfrm>
            <a:prstGeom prst="line">
              <a:avLst/>
            </a:prstGeom>
            <a:noFill/>
            <a:ln w="4">
              <a:solidFill>
                <a:srgbClr val="E9E9E9"/>
              </a:solidFill>
              <a:round/>
              <a:headEnd/>
              <a:tailEnd/>
            </a:ln>
          </p:spPr>
          <p:txBody>
            <a:bodyPr/>
            <a:lstStyle/>
            <a:p>
              <a:endParaRPr lang="fr-FR"/>
            </a:p>
          </p:txBody>
        </p:sp>
        <p:sp>
          <p:nvSpPr>
            <p:cNvPr id="14817" name="Line 28"/>
            <p:cNvSpPr>
              <a:spLocks noChangeShapeType="1"/>
            </p:cNvSpPr>
            <p:nvPr/>
          </p:nvSpPr>
          <p:spPr bwMode="auto">
            <a:xfrm>
              <a:off x="44162164" y="36637786"/>
              <a:ext cx="87313" cy="0"/>
            </a:xfrm>
            <a:prstGeom prst="line">
              <a:avLst/>
            </a:prstGeom>
            <a:noFill/>
            <a:ln w="4">
              <a:solidFill>
                <a:srgbClr val="E9E9E9"/>
              </a:solidFill>
              <a:round/>
              <a:headEnd/>
              <a:tailEnd/>
            </a:ln>
          </p:spPr>
          <p:txBody>
            <a:bodyPr/>
            <a:lstStyle/>
            <a:p>
              <a:endParaRPr lang="fr-FR"/>
            </a:p>
          </p:txBody>
        </p:sp>
        <p:sp>
          <p:nvSpPr>
            <p:cNvPr id="310" name="Freeform 29"/>
            <p:cNvSpPr>
              <a:spLocks/>
            </p:cNvSpPr>
            <p:nvPr/>
          </p:nvSpPr>
          <p:spPr bwMode="auto">
            <a:xfrm>
              <a:off x="44161526" y="36637186"/>
              <a:ext cx="87306" cy="447753"/>
            </a:xfrm>
            <a:custGeom>
              <a:avLst/>
              <a:gdLst>
                <a:gd name="T0" fmla="*/ 0 w 55"/>
                <a:gd name="T1" fmla="*/ 0 h 282"/>
                <a:gd name="T2" fmla="*/ 0 w 55"/>
                <a:gd name="T3" fmla="*/ 282 h 282"/>
                <a:gd name="T4" fmla="*/ 28 w 55"/>
                <a:gd name="T5" fmla="*/ 282 h 282"/>
                <a:gd name="T6" fmla="*/ 55 w 55"/>
                <a:gd name="T7" fmla="*/ 282 h 282"/>
                <a:gd name="T8" fmla="*/ 55 w 55"/>
                <a:gd name="T9" fmla="*/ 0 h 282"/>
                <a:gd name="T10" fmla="*/ 28 w 55"/>
                <a:gd name="T11" fmla="*/ 0 h 282"/>
                <a:gd name="T12" fmla="*/ 0 w 55"/>
                <a:gd name="T13" fmla="*/ 0 h 282"/>
              </a:gdLst>
              <a:ahLst/>
              <a:cxnLst>
                <a:cxn ang="0">
                  <a:pos x="T0" y="T1"/>
                </a:cxn>
                <a:cxn ang="0">
                  <a:pos x="T2" y="T3"/>
                </a:cxn>
                <a:cxn ang="0">
                  <a:pos x="T4" y="T5"/>
                </a:cxn>
                <a:cxn ang="0">
                  <a:pos x="T6" y="T7"/>
                </a:cxn>
                <a:cxn ang="0">
                  <a:pos x="T8" y="T9"/>
                </a:cxn>
                <a:cxn ang="0">
                  <a:pos x="T10" y="T11"/>
                </a:cxn>
                <a:cxn ang="0">
                  <a:pos x="T12" y="T13"/>
                </a:cxn>
              </a:cxnLst>
              <a:rect l="0" t="0" r="r" b="b"/>
              <a:pathLst>
                <a:path w="55" h="282">
                  <a:moveTo>
                    <a:pt x="0" y="0"/>
                  </a:moveTo>
                  <a:lnTo>
                    <a:pt x="0" y="282"/>
                  </a:lnTo>
                  <a:lnTo>
                    <a:pt x="28" y="282"/>
                  </a:lnTo>
                  <a:lnTo>
                    <a:pt x="55" y="282"/>
                  </a:lnTo>
                  <a:lnTo>
                    <a:pt x="55" y="0"/>
                  </a:lnTo>
                  <a:lnTo>
                    <a:pt x="28" y="0"/>
                  </a:lnTo>
                  <a:lnTo>
                    <a:pt x="0" y="0"/>
                  </a:lnTo>
                  <a:close/>
                </a:path>
              </a:pathLst>
            </a:custGeom>
            <a:solidFill>
              <a:schemeClr val="bg1">
                <a:lumMod val="65000"/>
              </a:schemeClr>
            </a:solidFill>
            <a:ln w="4">
              <a:solidFill>
                <a:srgbClr val="E9E9E9"/>
              </a:solidFill>
              <a:prstDash val="solid"/>
              <a:round/>
              <a:headEnd/>
              <a:tailEnd/>
            </a:ln>
          </p:spPr>
          <p:txBody>
            <a:bodyPr/>
            <a:lstStyle/>
            <a:p>
              <a:pPr defTabSz="4388023" fontAlgn="auto">
                <a:spcBef>
                  <a:spcPts val="0"/>
                </a:spcBef>
                <a:spcAft>
                  <a:spcPts val="0"/>
                </a:spcAft>
                <a:defRPr/>
              </a:pPr>
              <a:endParaRPr lang="fr-FR">
                <a:latin typeface="+mn-lt"/>
              </a:endParaRPr>
            </a:p>
          </p:txBody>
        </p:sp>
        <p:sp>
          <p:nvSpPr>
            <p:cNvPr id="14819" name="Line 30"/>
            <p:cNvSpPr>
              <a:spLocks noChangeShapeType="1"/>
            </p:cNvSpPr>
            <p:nvPr/>
          </p:nvSpPr>
          <p:spPr bwMode="auto">
            <a:xfrm>
              <a:off x="44206614" y="37085461"/>
              <a:ext cx="0" cy="0"/>
            </a:xfrm>
            <a:prstGeom prst="line">
              <a:avLst/>
            </a:prstGeom>
            <a:noFill/>
            <a:ln w="4">
              <a:solidFill>
                <a:srgbClr val="E9E9E9"/>
              </a:solidFill>
              <a:round/>
              <a:headEnd/>
              <a:tailEnd/>
            </a:ln>
          </p:spPr>
          <p:txBody>
            <a:bodyPr/>
            <a:lstStyle/>
            <a:p>
              <a:endParaRPr lang="fr-FR"/>
            </a:p>
          </p:txBody>
        </p:sp>
        <p:sp>
          <p:nvSpPr>
            <p:cNvPr id="14820" name="Line 31"/>
            <p:cNvSpPr>
              <a:spLocks noChangeShapeType="1"/>
            </p:cNvSpPr>
            <p:nvPr/>
          </p:nvSpPr>
          <p:spPr bwMode="auto">
            <a:xfrm>
              <a:off x="44162164" y="37085461"/>
              <a:ext cx="87313" cy="0"/>
            </a:xfrm>
            <a:prstGeom prst="line">
              <a:avLst/>
            </a:prstGeom>
            <a:noFill/>
            <a:ln w="4">
              <a:solidFill>
                <a:srgbClr val="E9E9E9"/>
              </a:solidFill>
              <a:round/>
              <a:headEnd/>
              <a:tailEnd/>
            </a:ln>
          </p:spPr>
          <p:txBody>
            <a:bodyPr/>
            <a:lstStyle/>
            <a:p>
              <a:endParaRPr lang="fr-FR"/>
            </a:p>
          </p:txBody>
        </p:sp>
        <p:sp>
          <p:nvSpPr>
            <p:cNvPr id="313" name="Rectangle 32"/>
            <p:cNvSpPr>
              <a:spLocks noChangeArrowheads="1"/>
            </p:cNvSpPr>
            <p:nvPr/>
          </p:nvSpPr>
          <p:spPr bwMode="auto">
            <a:xfrm rot="16200000">
              <a:off x="43465306" y="36742796"/>
              <a:ext cx="1217825" cy="184138"/>
            </a:xfrm>
            <a:prstGeom prst="rect">
              <a:avLst/>
            </a:prstGeom>
            <a:noFill/>
            <a:ln>
              <a:noFill/>
            </a:ln>
            <a:extLst>
              <a:ext uri="{909E8E84-426E-40DD-AFC4-6F175D3DCCD1}"/>
              <a:ext uri="{91240B29-F687-4F45-9708-019B960494DF}"/>
            </a:extLst>
          </p:spPr>
          <p:txBody>
            <a:bodyPr wrap="none" lIns="0" tIns="0" rIns="0" bIns="0">
              <a:spAutoFit/>
            </a:bodyPr>
            <a:lstStyle/>
            <a:p>
              <a:pPr defTabSz="914400">
                <a:defRPr/>
              </a:pPr>
              <a:r>
                <a:rPr lang="fr-FR" sz="1200" b="1" dirty="0">
                  <a:solidFill>
                    <a:schemeClr val="bg1">
                      <a:lumMod val="65000"/>
                    </a:schemeClr>
                  </a:solidFill>
                  <a:latin typeface="Arial" pitchFamily="34" charset="0"/>
                  <a:cs typeface="Arial" pitchFamily="34" charset="0"/>
                </a:rPr>
                <a:t>Ratio C6 / </a:t>
              </a:r>
              <a:r>
                <a:rPr lang="fr-FR" sz="1200" b="1" dirty="0" err="1">
                  <a:solidFill>
                    <a:schemeClr val="bg1">
                      <a:lumMod val="65000"/>
                    </a:schemeClr>
                  </a:solidFill>
                  <a:latin typeface="Arial" pitchFamily="34" charset="0"/>
                  <a:cs typeface="Arial" pitchFamily="34" charset="0"/>
                </a:rPr>
                <a:t>Lignin</a:t>
              </a:r>
              <a:endParaRPr lang="fr-FR" sz="3600" b="1" dirty="0">
                <a:solidFill>
                  <a:schemeClr val="bg1">
                    <a:lumMod val="65000"/>
                  </a:schemeClr>
                </a:solidFill>
                <a:latin typeface="Arial" pitchFamily="34" charset="0"/>
                <a:cs typeface="Arial" pitchFamily="34" charset="0"/>
              </a:endParaRPr>
            </a:p>
          </p:txBody>
        </p:sp>
        <p:sp>
          <p:nvSpPr>
            <p:cNvPr id="14822" name="Line 33"/>
            <p:cNvSpPr>
              <a:spLocks noChangeShapeType="1"/>
            </p:cNvSpPr>
            <p:nvPr/>
          </p:nvSpPr>
          <p:spPr bwMode="auto">
            <a:xfrm>
              <a:off x="43941502" y="36685411"/>
              <a:ext cx="0" cy="0"/>
            </a:xfrm>
            <a:prstGeom prst="line">
              <a:avLst/>
            </a:prstGeom>
            <a:noFill/>
            <a:ln w="4">
              <a:solidFill>
                <a:srgbClr val="000000"/>
              </a:solidFill>
              <a:round/>
              <a:headEnd/>
              <a:tailEnd/>
            </a:ln>
          </p:spPr>
          <p:txBody>
            <a:bodyPr/>
            <a:lstStyle/>
            <a:p>
              <a:endParaRPr lang="fr-FR"/>
            </a:p>
          </p:txBody>
        </p:sp>
        <p:sp>
          <p:nvSpPr>
            <p:cNvPr id="14823" name="Line 34"/>
            <p:cNvSpPr>
              <a:spLocks noChangeShapeType="1"/>
            </p:cNvSpPr>
            <p:nvPr/>
          </p:nvSpPr>
          <p:spPr bwMode="auto">
            <a:xfrm>
              <a:off x="43898639" y="36685411"/>
              <a:ext cx="85725" cy="0"/>
            </a:xfrm>
            <a:prstGeom prst="line">
              <a:avLst/>
            </a:prstGeom>
            <a:noFill/>
            <a:ln w="4">
              <a:solidFill>
                <a:srgbClr val="000000"/>
              </a:solidFill>
              <a:round/>
              <a:headEnd/>
              <a:tailEnd/>
            </a:ln>
          </p:spPr>
          <p:txBody>
            <a:bodyPr/>
            <a:lstStyle/>
            <a:p>
              <a:endParaRPr lang="fr-FR"/>
            </a:p>
          </p:txBody>
        </p:sp>
        <p:sp>
          <p:nvSpPr>
            <p:cNvPr id="14824" name="Freeform 35"/>
            <p:cNvSpPr>
              <a:spLocks/>
            </p:cNvSpPr>
            <p:nvPr/>
          </p:nvSpPr>
          <p:spPr bwMode="auto">
            <a:xfrm>
              <a:off x="43898639" y="36685411"/>
              <a:ext cx="85725" cy="400050"/>
            </a:xfrm>
            <a:custGeom>
              <a:avLst/>
              <a:gdLst>
                <a:gd name="T0" fmla="*/ 0 w 54"/>
                <a:gd name="T1" fmla="*/ 0 h 252"/>
                <a:gd name="T2" fmla="*/ 0 w 54"/>
                <a:gd name="T3" fmla="*/ 400050 h 252"/>
                <a:gd name="T4" fmla="*/ 42863 w 54"/>
                <a:gd name="T5" fmla="*/ 400050 h 252"/>
                <a:gd name="T6" fmla="*/ 85725 w 54"/>
                <a:gd name="T7" fmla="*/ 400050 h 252"/>
                <a:gd name="T8" fmla="*/ 85725 w 54"/>
                <a:gd name="T9" fmla="*/ 0 h 252"/>
                <a:gd name="T10" fmla="*/ 42863 w 54"/>
                <a:gd name="T11" fmla="*/ 0 h 252"/>
                <a:gd name="T12" fmla="*/ 0 w 54"/>
                <a:gd name="T13" fmla="*/ 0 h 252"/>
                <a:gd name="T14" fmla="*/ 0 60000 65536"/>
                <a:gd name="T15" fmla="*/ 0 60000 65536"/>
                <a:gd name="T16" fmla="*/ 0 60000 65536"/>
                <a:gd name="T17" fmla="*/ 0 60000 65536"/>
                <a:gd name="T18" fmla="*/ 0 60000 65536"/>
                <a:gd name="T19" fmla="*/ 0 60000 65536"/>
                <a:gd name="T20" fmla="*/ 0 60000 65536"/>
                <a:gd name="T21" fmla="*/ 0 w 54"/>
                <a:gd name="T22" fmla="*/ 0 h 252"/>
                <a:gd name="T23" fmla="*/ 54 w 54"/>
                <a:gd name="T24" fmla="*/ 252 h 2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 h="252">
                  <a:moveTo>
                    <a:pt x="0" y="0"/>
                  </a:moveTo>
                  <a:lnTo>
                    <a:pt x="0" y="252"/>
                  </a:lnTo>
                  <a:lnTo>
                    <a:pt x="27" y="252"/>
                  </a:lnTo>
                  <a:lnTo>
                    <a:pt x="54" y="252"/>
                  </a:lnTo>
                  <a:lnTo>
                    <a:pt x="54" y="0"/>
                  </a:lnTo>
                  <a:lnTo>
                    <a:pt x="27" y="0"/>
                  </a:lnTo>
                  <a:lnTo>
                    <a:pt x="0" y="0"/>
                  </a:lnTo>
                  <a:close/>
                </a:path>
              </a:pathLst>
            </a:custGeom>
            <a:solidFill>
              <a:srgbClr val="000000"/>
            </a:solidFill>
            <a:ln w="4">
              <a:solidFill>
                <a:srgbClr val="000000"/>
              </a:solidFill>
              <a:round/>
              <a:headEnd/>
              <a:tailEnd/>
            </a:ln>
          </p:spPr>
          <p:txBody>
            <a:bodyPr/>
            <a:lstStyle/>
            <a:p>
              <a:endParaRPr lang="fr-FR">
                <a:latin typeface="Calibri" pitchFamily="34" charset="0"/>
              </a:endParaRPr>
            </a:p>
          </p:txBody>
        </p:sp>
        <p:sp>
          <p:nvSpPr>
            <p:cNvPr id="14825" name="Line 36"/>
            <p:cNvSpPr>
              <a:spLocks noChangeShapeType="1"/>
            </p:cNvSpPr>
            <p:nvPr/>
          </p:nvSpPr>
          <p:spPr bwMode="auto">
            <a:xfrm>
              <a:off x="43941502" y="37085461"/>
              <a:ext cx="0" cy="0"/>
            </a:xfrm>
            <a:prstGeom prst="line">
              <a:avLst/>
            </a:prstGeom>
            <a:noFill/>
            <a:ln w="4">
              <a:solidFill>
                <a:srgbClr val="000000"/>
              </a:solidFill>
              <a:round/>
              <a:headEnd/>
              <a:tailEnd/>
            </a:ln>
          </p:spPr>
          <p:txBody>
            <a:bodyPr/>
            <a:lstStyle/>
            <a:p>
              <a:endParaRPr lang="fr-FR"/>
            </a:p>
          </p:txBody>
        </p:sp>
        <p:sp>
          <p:nvSpPr>
            <p:cNvPr id="14826" name="Line 37"/>
            <p:cNvSpPr>
              <a:spLocks noChangeShapeType="1"/>
            </p:cNvSpPr>
            <p:nvPr/>
          </p:nvSpPr>
          <p:spPr bwMode="auto">
            <a:xfrm>
              <a:off x="43898639" y="37085461"/>
              <a:ext cx="85725" cy="0"/>
            </a:xfrm>
            <a:prstGeom prst="line">
              <a:avLst/>
            </a:prstGeom>
            <a:noFill/>
            <a:ln w="4">
              <a:solidFill>
                <a:srgbClr val="000000"/>
              </a:solidFill>
              <a:round/>
              <a:headEnd/>
              <a:tailEnd/>
            </a:ln>
          </p:spPr>
          <p:txBody>
            <a:bodyPr/>
            <a:lstStyle/>
            <a:p>
              <a:endParaRPr lang="fr-FR"/>
            </a:p>
          </p:txBody>
        </p:sp>
        <p:sp>
          <p:nvSpPr>
            <p:cNvPr id="14827" name="Rectangle 38"/>
            <p:cNvSpPr>
              <a:spLocks noChangeArrowheads="1"/>
            </p:cNvSpPr>
            <p:nvPr/>
          </p:nvSpPr>
          <p:spPr bwMode="auto">
            <a:xfrm rot="-5400000">
              <a:off x="43576193" y="36766911"/>
              <a:ext cx="46487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Lignin</a:t>
              </a:r>
              <a:endParaRPr lang="fr-FR" sz="3600" b="1">
                <a:cs typeface="Arial" charset="0"/>
              </a:endParaRPr>
            </a:p>
          </p:txBody>
        </p:sp>
        <p:sp>
          <p:nvSpPr>
            <p:cNvPr id="14828" name="Line 39"/>
            <p:cNvSpPr>
              <a:spLocks noChangeShapeType="1"/>
            </p:cNvSpPr>
            <p:nvPr/>
          </p:nvSpPr>
          <p:spPr bwMode="auto">
            <a:xfrm>
              <a:off x="43677976" y="36637786"/>
              <a:ext cx="0" cy="0"/>
            </a:xfrm>
            <a:prstGeom prst="line">
              <a:avLst/>
            </a:prstGeom>
            <a:noFill/>
            <a:ln w="4">
              <a:solidFill>
                <a:srgbClr val="000080"/>
              </a:solidFill>
              <a:round/>
              <a:headEnd/>
              <a:tailEnd/>
            </a:ln>
          </p:spPr>
          <p:txBody>
            <a:bodyPr/>
            <a:lstStyle/>
            <a:p>
              <a:endParaRPr lang="fr-FR"/>
            </a:p>
          </p:txBody>
        </p:sp>
        <p:sp>
          <p:nvSpPr>
            <p:cNvPr id="14829" name="Line 40"/>
            <p:cNvSpPr>
              <a:spLocks noChangeShapeType="1"/>
            </p:cNvSpPr>
            <p:nvPr/>
          </p:nvSpPr>
          <p:spPr bwMode="auto">
            <a:xfrm>
              <a:off x="43633526" y="36637786"/>
              <a:ext cx="87313" cy="0"/>
            </a:xfrm>
            <a:prstGeom prst="line">
              <a:avLst/>
            </a:prstGeom>
            <a:noFill/>
            <a:ln w="4">
              <a:solidFill>
                <a:srgbClr val="000080"/>
              </a:solidFill>
              <a:round/>
              <a:headEnd/>
              <a:tailEnd/>
            </a:ln>
          </p:spPr>
          <p:txBody>
            <a:bodyPr/>
            <a:lstStyle/>
            <a:p>
              <a:endParaRPr lang="fr-FR"/>
            </a:p>
          </p:txBody>
        </p:sp>
        <p:sp>
          <p:nvSpPr>
            <p:cNvPr id="14830" name="Freeform 41"/>
            <p:cNvSpPr>
              <a:spLocks/>
            </p:cNvSpPr>
            <p:nvPr/>
          </p:nvSpPr>
          <p:spPr bwMode="auto">
            <a:xfrm>
              <a:off x="43633526" y="36637786"/>
              <a:ext cx="87313" cy="447675"/>
            </a:xfrm>
            <a:custGeom>
              <a:avLst/>
              <a:gdLst>
                <a:gd name="T0" fmla="*/ 0 w 55"/>
                <a:gd name="T1" fmla="*/ 0 h 282"/>
                <a:gd name="T2" fmla="*/ 0 w 55"/>
                <a:gd name="T3" fmla="*/ 447675 h 282"/>
                <a:gd name="T4" fmla="*/ 44450 w 55"/>
                <a:gd name="T5" fmla="*/ 447675 h 282"/>
                <a:gd name="T6" fmla="*/ 87313 w 55"/>
                <a:gd name="T7" fmla="*/ 447675 h 282"/>
                <a:gd name="T8" fmla="*/ 87313 w 55"/>
                <a:gd name="T9" fmla="*/ 0 h 282"/>
                <a:gd name="T10" fmla="*/ 44450 w 55"/>
                <a:gd name="T11" fmla="*/ 0 h 282"/>
                <a:gd name="T12" fmla="*/ 0 w 55"/>
                <a:gd name="T13" fmla="*/ 0 h 282"/>
                <a:gd name="T14" fmla="*/ 0 60000 65536"/>
                <a:gd name="T15" fmla="*/ 0 60000 65536"/>
                <a:gd name="T16" fmla="*/ 0 60000 65536"/>
                <a:gd name="T17" fmla="*/ 0 60000 65536"/>
                <a:gd name="T18" fmla="*/ 0 60000 65536"/>
                <a:gd name="T19" fmla="*/ 0 60000 65536"/>
                <a:gd name="T20" fmla="*/ 0 60000 65536"/>
                <a:gd name="T21" fmla="*/ 0 w 55"/>
                <a:gd name="T22" fmla="*/ 0 h 282"/>
                <a:gd name="T23" fmla="*/ 55 w 55"/>
                <a:gd name="T24" fmla="*/ 282 h 2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282">
                  <a:moveTo>
                    <a:pt x="0" y="0"/>
                  </a:moveTo>
                  <a:lnTo>
                    <a:pt x="0" y="282"/>
                  </a:lnTo>
                  <a:lnTo>
                    <a:pt x="28" y="282"/>
                  </a:lnTo>
                  <a:lnTo>
                    <a:pt x="55" y="282"/>
                  </a:lnTo>
                  <a:lnTo>
                    <a:pt x="55" y="0"/>
                  </a:lnTo>
                  <a:lnTo>
                    <a:pt x="28" y="0"/>
                  </a:lnTo>
                  <a:lnTo>
                    <a:pt x="0" y="0"/>
                  </a:lnTo>
                  <a:close/>
                </a:path>
              </a:pathLst>
            </a:custGeom>
            <a:solidFill>
              <a:srgbClr val="000080"/>
            </a:solidFill>
            <a:ln w="4">
              <a:solidFill>
                <a:srgbClr val="000080"/>
              </a:solidFill>
              <a:round/>
              <a:headEnd/>
              <a:tailEnd/>
            </a:ln>
          </p:spPr>
          <p:txBody>
            <a:bodyPr/>
            <a:lstStyle/>
            <a:p>
              <a:endParaRPr lang="fr-FR">
                <a:latin typeface="Calibri" pitchFamily="34" charset="0"/>
              </a:endParaRPr>
            </a:p>
          </p:txBody>
        </p:sp>
        <p:sp>
          <p:nvSpPr>
            <p:cNvPr id="14831" name="Line 42"/>
            <p:cNvSpPr>
              <a:spLocks noChangeShapeType="1"/>
            </p:cNvSpPr>
            <p:nvPr/>
          </p:nvSpPr>
          <p:spPr bwMode="auto">
            <a:xfrm>
              <a:off x="43677976" y="37085461"/>
              <a:ext cx="0" cy="0"/>
            </a:xfrm>
            <a:prstGeom prst="line">
              <a:avLst/>
            </a:prstGeom>
            <a:noFill/>
            <a:ln w="4">
              <a:solidFill>
                <a:srgbClr val="000080"/>
              </a:solidFill>
              <a:round/>
              <a:headEnd/>
              <a:tailEnd/>
            </a:ln>
          </p:spPr>
          <p:txBody>
            <a:bodyPr/>
            <a:lstStyle/>
            <a:p>
              <a:endParaRPr lang="fr-FR"/>
            </a:p>
          </p:txBody>
        </p:sp>
        <p:sp>
          <p:nvSpPr>
            <p:cNvPr id="14832" name="Line 43"/>
            <p:cNvSpPr>
              <a:spLocks noChangeShapeType="1"/>
            </p:cNvSpPr>
            <p:nvPr/>
          </p:nvSpPr>
          <p:spPr bwMode="auto">
            <a:xfrm>
              <a:off x="43633526" y="37085461"/>
              <a:ext cx="87313" cy="0"/>
            </a:xfrm>
            <a:prstGeom prst="line">
              <a:avLst/>
            </a:prstGeom>
            <a:noFill/>
            <a:ln w="4">
              <a:solidFill>
                <a:srgbClr val="000080"/>
              </a:solidFill>
              <a:round/>
              <a:headEnd/>
              <a:tailEnd/>
            </a:ln>
          </p:spPr>
          <p:txBody>
            <a:bodyPr/>
            <a:lstStyle/>
            <a:p>
              <a:endParaRPr lang="fr-FR"/>
            </a:p>
          </p:txBody>
        </p:sp>
        <p:sp>
          <p:nvSpPr>
            <p:cNvPr id="14833" name="Rectangle 44"/>
            <p:cNvSpPr>
              <a:spLocks noChangeArrowheads="1"/>
            </p:cNvSpPr>
            <p:nvPr/>
          </p:nvSpPr>
          <p:spPr bwMode="auto">
            <a:xfrm rot="-5400000">
              <a:off x="43445732" y="36746273"/>
              <a:ext cx="195566" cy="184666"/>
            </a:xfrm>
            <a:prstGeom prst="rect">
              <a:avLst/>
            </a:prstGeom>
            <a:noFill/>
            <a:ln w="9525">
              <a:noFill/>
              <a:miter lim="800000"/>
              <a:headEnd/>
              <a:tailEnd/>
            </a:ln>
          </p:spPr>
          <p:txBody>
            <a:bodyPr wrap="none" lIns="0" tIns="0" rIns="0" bIns="0">
              <a:spAutoFit/>
            </a:bodyPr>
            <a:lstStyle/>
            <a:p>
              <a:pPr defTabSz="914400"/>
              <a:r>
                <a:rPr lang="fr-FR" sz="1200" b="1">
                  <a:solidFill>
                    <a:srgbClr val="000080"/>
                  </a:solidFill>
                  <a:cs typeface="Arial" charset="0"/>
                </a:rPr>
                <a:t>C6</a:t>
              </a:r>
              <a:endParaRPr lang="fr-FR" sz="3600" b="1">
                <a:cs typeface="Arial" charset="0"/>
              </a:endParaRPr>
            </a:p>
          </p:txBody>
        </p:sp>
        <p:sp>
          <p:nvSpPr>
            <p:cNvPr id="14834" name="Line 45"/>
            <p:cNvSpPr>
              <a:spLocks noChangeShapeType="1"/>
            </p:cNvSpPr>
            <p:nvPr/>
          </p:nvSpPr>
          <p:spPr bwMode="auto">
            <a:xfrm>
              <a:off x="43412864" y="36615561"/>
              <a:ext cx="0" cy="0"/>
            </a:xfrm>
            <a:prstGeom prst="line">
              <a:avLst/>
            </a:prstGeom>
            <a:noFill/>
            <a:ln w="4">
              <a:solidFill>
                <a:srgbClr val="97BEC6"/>
              </a:solidFill>
              <a:round/>
              <a:headEnd/>
              <a:tailEnd/>
            </a:ln>
          </p:spPr>
          <p:txBody>
            <a:bodyPr/>
            <a:lstStyle/>
            <a:p>
              <a:endParaRPr lang="fr-FR"/>
            </a:p>
          </p:txBody>
        </p:sp>
        <p:sp>
          <p:nvSpPr>
            <p:cNvPr id="14835" name="Line 46"/>
            <p:cNvSpPr>
              <a:spLocks noChangeShapeType="1"/>
            </p:cNvSpPr>
            <p:nvPr/>
          </p:nvSpPr>
          <p:spPr bwMode="auto">
            <a:xfrm>
              <a:off x="43368414" y="36615561"/>
              <a:ext cx="87313" cy="0"/>
            </a:xfrm>
            <a:prstGeom prst="line">
              <a:avLst/>
            </a:prstGeom>
            <a:noFill/>
            <a:ln w="4">
              <a:solidFill>
                <a:srgbClr val="97BEC6"/>
              </a:solidFill>
              <a:round/>
              <a:headEnd/>
              <a:tailEnd/>
            </a:ln>
          </p:spPr>
          <p:txBody>
            <a:bodyPr/>
            <a:lstStyle/>
            <a:p>
              <a:endParaRPr lang="fr-FR"/>
            </a:p>
          </p:txBody>
        </p:sp>
        <p:sp>
          <p:nvSpPr>
            <p:cNvPr id="14836" name="Freeform 47"/>
            <p:cNvSpPr>
              <a:spLocks/>
            </p:cNvSpPr>
            <p:nvPr/>
          </p:nvSpPr>
          <p:spPr bwMode="auto">
            <a:xfrm>
              <a:off x="43368414" y="36615561"/>
              <a:ext cx="87313" cy="444500"/>
            </a:xfrm>
            <a:custGeom>
              <a:avLst/>
              <a:gdLst>
                <a:gd name="T0" fmla="*/ 0 w 55"/>
                <a:gd name="T1" fmla="*/ 0 h 280"/>
                <a:gd name="T2" fmla="*/ 0 w 55"/>
                <a:gd name="T3" fmla="*/ 444500 h 280"/>
                <a:gd name="T4" fmla="*/ 44450 w 55"/>
                <a:gd name="T5" fmla="*/ 444500 h 280"/>
                <a:gd name="T6" fmla="*/ 87313 w 55"/>
                <a:gd name="T7" fmla="*/ 444500 h 280"/>
                <a:gd name="T8" fmla="*/ 87313 w 55"/>
                <a:gd name="T9" fmla="*/ 0 h 280"/>
                <a:gd name="T10" fmla="*/ 44450 w 55"/>
                <a:gd name="T11" fmla="*/ 0 h 280"/>
                <a:gd name="T12" fmla="*/ 0 w 55"/>
                <a:gd name="T13" fmla="*/ 0 h 280"/>
                <a:gd name="T14" fmla="*/ 0 60000 65536"/>
                <a:gd name="T15" fmla="*/ 0 60000 65536"/>
                <a:gd name="T16" fmla="*/ 0 60000 65536"/>
                <a:gd name="T17" fmla="*/ 0 60000 65536"/>
                <a:gd name="T18" fmla="*/ 0 60000 65536"/>
                <a:gd name="T19" fmla="*/ 0 60000 65536"/>
                <a:gd name="T20" fmla="*/ 0 60000 65536"/>
                <a:gd name="T21" fmla="*/ 0 w 55"/>
                <a:gd name="T22" fmla="*/ 0 h 280"/>
                <a:gd name="T23" fmla="*/ 55 w 55"/>
                <a:gd name="T24" fmla="*/ 280 h 2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280">
                  <a:moveTo>
                    <a:pt x="0" y="0"/>
                  </a:moveTo>
                  <a:lnTo>
                    <a:pt x="0" y="280"/>
                  </a:lnTo>
                  <a:lnTo>
                    <a:pt x="28" y="280"/>
                  </a:lnTo>
                  <a:lnTo>
                    <a:pt x="55" y="280"/>
                  </a:lnTo>
                  <a:lnTo>
                    <a:pt x="55" y="0"/>
                  </a:lnTo>
                  <a:lnTo>
                    <a:pt x="28" y="0"/>
                  </a:lnTo>
                  <a:lnTo>
                    <a:pt x="0" y="0"/>
                  </a:lnTo>
                  <a:close/>
                </a:path>
              </a:pathLst>
            </a:custGeom>
            <a:solidFill>
              <a:srgbClr val="97BEC6"/>
            </a:solidFill>
            <a:ln w="4">
              <a:solidFill>
                <a:srgbClr val="97BEC6"/>
              </a:solidFill>
              <a:round/>
              <a:headEnd/>
              <a:tailEnd/>
            </a:ln>
          </p:spPr>
          <p:txBody>
            <a:bodyPr/>
            <a:lstStyle/>
            <a:p>
              <a:endParaRPr lang="fr-FR">
                <a:latin typeface="Calibri" pitchFamily="34" charset="0"/>
              </a:endParaRPr>
            </a:p>
          </p:txBody>
        </p:sp>
        <p:sp>
          <p:nvSpPr>
            <p:cNvPr id="14837" name="Line 48"/>
            <p:cNvSpPr>
              <a:spLocks noChangeShapeType="1"/>
            </p:cNvSpPr>
            <p:nvPr/>
          </p:nvSpPr>
          <p:spPr bwMode="auto">
            <a:xfrm>
              <a:off x="43412864" y="37060061"/>
              <a:ext cx="0" cy="0"/>
            </a:xfrm>
            <a:prstGeom prst="line">
              <a:avLst/>
            </a:prstGeom>
            <a:noFill/>
            <a:ln w="4">
              <a:solidFill>
                <a:srgbClr val="97BEC6"/>
              </a:solidFill>
              <a:round/>
              <a:headEnd/>
              <a:tailEnd/>
            </a:ln>
          </p:spPr>
          <p:txBody>
            <a:bodyPr/>
            <a:lstStyle/>
            <a:p>
              <a:endParaRPr lang="fr-FR"/>
            </a:p>
          </p:txBody>
        </p:sp>
        <p:sp>
          <p:nvSpPr>
            <p:cNvPr id="14838" name="Line 49"/>
            <p:cNvSpPr>
              <a:spLocks noChangeShapeType="1"/>
            </p:cNvSpPr>
            <p:nvPr/>
          </p:nvSpPr>
          <p:spPr bwMode="auto">
            <a:xfrm>
              <a:off x="43368414" y="37060061"/>
              <a:ext cx="87313" cy="0"/>
            </a:xfrm>
            <a:prstGeom prst="line">
              <a:avLst/>
            </a:prstGeom>
            <a:noFill/>
            <a:ln w="4">
              <a:solidFill>
                <a:srgbClr val="97BEC6"/>
              </a:solidFill>
              <a:round/>
              <a:headEnd/>
              <a:tailEnd/>
            </a:ln>
          </p:spPr>
          <p:txBody>
            <a:bodyPr/>
            <a:lstStyle/>
            <a:p>
              <a:endParaRPr lang="fr-FR"/>
            </a:p>
          </p:txBody>
        </p:sp>
        <p:sp>
          <p:nvSpPr>
            <p:cNvPr id="14839" name="Rectangle 50"/>
            <p:cNvSpPr>
              <a:spLocks noChangeArrowheads="1"/>
            </p:cNvSpPr>
            <p:nvPr/>
          </p:nvSpPr>
          <p:spPr bwMode="auto">
            <a:xfrm rot="-5400000">
              <a:off x="42804709" y="36720873"/>
              <a:ext cx="948978" cy="184666"/>
            </a:xfrm>
            <a:prstGeom prst="rect">
              <a:avLst/>
            </a:prstGeom>
            <a:noFill/>
            <a:ln w="9525">
              <a:noFill/>
              <a:miter lim="800000"/>
              <a:headEnd/>
              <a:tailEnd/>
            </a:ln>
          </p:spPr>
          <p:txBody>
            <a:bodyPr wrap="none" lIns="0" tIns="0" rIns="0" bIns="0">
              <a:spAutoFit/>
            </a:bodyPr>
            <a:lstStyle/>
            <a:p>
              <a:pPr defTabSz="914400"/>
              <a:r>
                <a:rPr lang="fr-FR" sz="1200" b="1">
                  <a:solidFill>
                    <a:srgbClr val="97BEC6"/>
                  </a:solidFill>
                  <a:cs typeface="Arial" charset="0"/>
                </a:rPr>
                <a:t>Ratio C6 / C5</a:t>
              </a:r>
              <a:endParaRPr lang="fr-FR" sz="3600" b="1">
                <a:cs typeface="Arial" charset="0"/>
              </a:endParaRPr>
            </a:p>
          </p:txBody>
        </p:sp>
        <p:sp>
          <p:nvSpPr>
            <p:cNvPr id="14840" name="Rectangle 51"/>
            <p:cNvSpPr>
              <a:spLocks noChangeArrowheads="1"/>
            </p:cNvSpPr>
            <p:nvPr/>
          </p:nvSpPr>
          <p:spPr bwMode="auto">
            <a:xfrm>
              <a:off x="44526427" y="33117083"/>
              <a:ext cx="1590179" cy="430887"/>
            </a:xfrm>
            <a:prstGeom prst="rect">
              <a:avLst/>
            </a:prstGeom>
            <a:noFill/>
            <a:ln w="9525">
              <a:noFill/>
              <a:miter lim="800000"/>
              <a:headEnd/>
              <a:tailEnd/>
            </a:ln>
          </p:spPr>
          <p:txBody>
            <a:bodyPr wrap="none" lIns="0" tIns="0" rIns="0" bIns="0">
              <a:spAutoFit/>
            </a:bodyPr>
            <a:lstStyle/>
            <a:p>
              <a:pPr algn="ctr" defTabSz="914400"/>
              <a:r>
                <a:rPr lang="fr-FR" sz="1400" b="1">
                  <a:solidFill>
                    <a:srgbClr val="000000"/>
                  </a:solidFill>
                  <a:cs typeface="Arial" charset="0"/>
                </a:rPr>
                <a:t>Novaes </a:t>
              </a:r>
              <a:r>
                <a:rPr lang="fr-FR" sz="1400" b="1" i="1">
                  <a:solidFill>
                    <a:srgbClr val="000000"/>
                  </a:solidFill>
                  <a:cs typeface="Arial" charset="0"/>
                </a:rPr>
                <a:t>et al.</a:t>
              </a:r>
              <a:r>
                <a:rPr lang="fr-FR" sz="1400" b="1">
                  <a:solidFill>
                    <a:srgbClr val="000000"/>
                  </a:solidFill>
                  <a:cs typeface="Arial" charset="0"/>
                </a:rPr>
                <a:t>, 2009</a:t>
              </a:r>
            </a:p>
            <a:p>
              <a:pPr algn="ctr" defTabSz="914400"/>
              <a:r>
                <a:rPr lang="fr-FR" sz="1400" b="1">
                  <a:solidFill>
                    <a:srgbClr val="000000"/>
                  </a:solidFill>
                  <a:cs typeface="Arial" charset="0"/>
                </a:rPr>
                <a:t>LG XIII</a:t>
              </a:r>
              <a:endParaRPr lang="fr-FR" sz="2400">
                <a:cs typeface="Arial" charset="0"/>
              </a:endParaRPr>
            </a:p>
          </p:txBody>
        </p:sp>
        <p:sp>
          <p:nvSpPr>
            <p:cNvPr id="14841" name="Rectangle 53"/>
            <p:cNvSpPr>
              <a:spLocks noChangeArrowheads="1"/>
            </p:cNvSpPr>
            <p:nvPr/>
          </p:nvSpPr>
          <p:spPr bwMode="auto">
            <a:xfrm>
              <a:off x="47596272" y="36686999"/>
              <a:ext cx="231775" cy="828675"/>
            </a:xfrm>
            <a:prstGeom prst="rect">
              <a:avLst/>
            </a:prstGeom>
            <a:solidFill>
              <a:srgbClr val="FF00FF"/>
            </a:solidFill>
            <a:ln w="9525">
              <a:noFill/>
              <a:miter lim="800000"/>
              <a:headEnd/>
              <a:tailEnd/>
            </a:ln>
          </p:spPr>
          <p:txBody>
            <a:bodyPr/>
            <a:lstStyle/>
            <a:p>
              <a:endParaRPr lang="fr-FR">
                <a:latin typeface="Calibri" pitchFamily="34" charset="0"/>
              </a:endParaRPr>
            </a:p>
          </p:txBody>
        </p:sp>
        <p:sp>
          <p:nvSpPr>
            <p:cNvPr id="14842" name="Line 54"/>
            <p:cNvSpPr>
              <a:spLocks noChangeShapeType="1"/>
            </p:cNvSpPr>
            <p:nvPr/>
          </p:nvSpPr>
          <p:spPr bwMode="auto">
            <a:xfrm>
              <a:off x="47597860" y="36686999"/>
              <a:ext cx="228600" cy="0"/>
            </a:xfrm>
            <a:prstGeom prst="line">
              <a:avLst/>
            </a:prstGeom>
            <a:noFill/>
            <a:ln w="1">
              <a:solidFill>
                <a:srgbClr val="FF00FF"/>
              </a:solidFill>
              <a:round/>
              <a:headEnd/>
              <a:tailEnd/>
            </a:ln>
          </p:spPr>
          <p:txBody>
            <a:bodyPr/>
            <a:lstStyle/>
            <a:p>
              <a:endParaRPr lang="fr-FR"/>
            </a:p>
          </p:txBody>
        </p:sp>
        <p:sp>
          <p:nvSpPr>
            <p:cNvPr id="14843" name="Line 55"/>
            <p:cNvSpPr>
              <a:spLocks noChangeShapeType="1"/>
            </p:cNvSpPr>
            <p:nvPr/>
          </p:nvSpPr>
          <p:spPr bwMode="auto">
            <a:xfrm>
              <a:off x="47597860" y="37515674"/>
              <a:ext cx="228600" cy="0"/>
            </a:xfrm>
            <a:prstGeom prst="line">
              <a:avLst/>
            </a:prstGeom>
            <a:noFill/>
            <a:ln w="1">
              <a:solidFill>
                <a:srgbClr val="FF00FF"/>
              </a:solidFill>
              <a:round/>
              <a:headEnd/>
              <a:tailEnd/>
            </a:ln>
          </p:spPr>
          <p:txBody>
            <a:bodyPr/>
            <a:lstStyle/>
            <a:p>
              <a:endParaRPr lang="fr-FR"/>
            </a:p>
          </p:txBody>
        </p:sp>
        <p:sp>
          <p:nvSpPr>
            <p:cNvPr id="14844" name="AutoShape 56"/>
            <p:cNvSpPr>
              <a:spLocks noChangeArrowheads="1"/>
            </p:cNvSpPr>
            <p:nvPr/>
          </p:nvSpPr>
          <p:spPr bwMode="auto">
            <a:xfrm>
              <a:off x="47596272" y="33778699"/>
              <a:ext cx="231775" cy="4051300"/>
            </a:xfrm>
            <a:prstGeom prst="roundRect">
              <a:avLst>
                <a:gd name="adj" fmla="val 50000"/>
              </a:avLst>
            </a:prstGeom>
            <a:noFill/>
            <a:ln w="4">
              <a:solidFill>
                <a:srgbClr val="000000"/>
              </a:solidFill>
              <a:round/>
              <a:headEnd/>
              <a:tailEnd/>
            </a:ln>
          </p:spPr>
          <p:txBody>
            <a:bodyPr/>
            <a:lstStyle/>
            <a:p>
              <a:endParaRPr lang="fr-FR">
                <a:latin typeface="Calibri" pitchFamily="34" charset="0"/>
              </a:endParaRPr>
            </a:p>
          </p:txBody>
        </p:sp>
        <p:sp>
          <p:nvSpPr>
            <p:cNvPr id="14845" name="Rectangle 57"/>
            <p:cNvSpPr>
              <a:spLocks noChangeArrowheads="1"/>
            </p:cNvSpPr>
            <p:nvPr/>
          </p:nvSpPr>
          <p:spPr bwMode="auto">
            <a:xfrm>
              <a:off x="46769012" y="33906632"/>
              <a:ext cx="716543"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PMGC_14</a:t>
              </a:r>
              <a:endParaRPr lang="fr-FR" sz="1200">
                <a:cs typeface="Arial" charset="0"/>
              </a:endParaRPr>
            </a:p>
          </p:txBody>
        </p:sp>
        <p:sp>
          <p:nvSpPr>
            <p:cNvPr id="14846" name="Freeform 58"/>
            <p:cNvSpPr>
              <a:spLocks/>
            </p:cNvSpPr>
            <p:nvPr/>
          </p:nvSpPr>
          <p:spPr bwMode="auto">
            <a:xfrm>
              <a:off x="47502610" y="34021586"/>
              <a:ext cx="314325" cy="6350"/>
            </a:xfrm>
            <a:custGeom>
              <a:avLst/>
              <a:gdLst>
                <a:gd name="T0" fmla="*/ 314325 w 258"/>
                <a:gd name="T1" fmla="*/ 6350 h 5"/>
                <a:gd name="T2" fmla="*/ 93810 w 258"/>
                <a:gd name="T3" fmla="*/ 6350 h 5"/>
                <a:gd name="T4" fmla="*/ 10965 w 258"/>
                <a:gd name="T5" fmla="*/ 0 h 5"/>
                <a:gd name="T6" fmla="*/ 0 w 258"/>
                <a:gd name="T7" fmla="*/ 0 h 5"/>
                <a:gd name="T8" fmla="*/ 0 60000 65536"/>
                <a:gd name="T9" fmla="*/ 0 60000 65536"/>
                <a:gd name="T10" fmla="*/ 0 60000 65536"/>
                <a:gd name="T11" fmla="*/ 0 60000 65536"/>
                <a:gd name="T12" fmla="*/ 0 w 258"/>
                <a:gd name="T13" fmla="*/ 0 h 5"/>
                <a:gd name="T14" fmla="*/ 258 w 258"/>
                <a:gd name="T15" fmla="*/ 5 h 5"/>
              </a:gdLst>
              <a:ahLst/>
              <a:cxnLst>
                <a:cxn ang="T8">
                  <a:pos x="T0" y="T1"/>
                </a:cxn>
                <a:cxn ang="T9">
                  <a:pos x="T2" y="T3"/>
                </a:cxn>
                <a:cxn ang="T10">
                  <a:pos x="T4" y="T5"/>
                </a:cxn>
                <a:cxn ang="T11">
                  <a:pos x="T6" y="T7"/>
                </a:cxn>
              </a:cxnLst>
              <a:rect l="T12" t="T13" r="T14" b="T15"/>
              <a:pathLst>
                <a:path w="258" h="5">
                  <a:moveTo>
                    <a:pt x="258" y="5"/>
                  </a:moveTo>
                  <a:lnTo>
                    <a:pt x="77" y="5"/>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847" name="Rectangle 59"/>
            <p:cNvSpPr>
              <a:spLocks noChangeArrowheads="1"/>
            </p:cNvSpPr>
            <p:nvPr/>
          </p:nvSpPr>
          <p:spPr bwMode="auto">
            <a:xfrm>
              <a:off x="46791872" y="34073508"/>
              <a:ext cx="698909"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bu810400</a:t>
              </a:r>
              <a:endParaRPr lang="fr-FR" sz="1200">
                <a:cs typeface="Arial" charset="0"/>
              </a:endParaRPr>
            </a:p>
          </p:txBody>
        </p:sp>
        <p:sp>
          <p:nvSpPr>
            <p:cNvPr id="14848" name="Freeform 60"/>
            <p:cNvSpPr>
              <a:spLocks/>
            </p:cNvSpPr>
            <p:nvPr/>
          </p:nvSpPr>
          <p:spPr bwMode="auto">
            <a:xfrm>
              <a:off x="47502610" y="34132711"/>
              <a:ext cx="314325" cy="6350"/>
            </a:xfrm>
            <a:custGeom>
              <a:avLst/>
              <a:gdLst>
                <a:gd name="T0" fmla="*/ 314325 w 258"/>
                <a:gd name="T1" fmla="*/ 0 h 5"/>
                <a:gd name="T2" fmla="*/ 93810 w 258"/>
                <a:gd name="T3" fmla="*/ 0 h 5"/>
                <a:gd name="T4" fmla="*/ 10965 w 258"/>
                <a:gd name="T5" fmla="*/ 6350 h 5"/>
                <a:gd name="T6" fmla="*/ 0 w 258"/>
                <a:gd name="T7" fmla="*/ 6350 h 5"/>
                <a:gd name="T8" fmla="*/ 0 60000 65536"/>
                <a:gd name="T9" fmla="*/ 0 60000 65536"/>
                <a:gd name="T10" fmla="*/ 0 60000 65536"/>
                <a:gd name="T11" fmla="*/ 0 60000 65536"/>
                <a:gd name="T12" fmla="*/ 0 w 258"/>
                <a:gd name="T13" fmla="*/ 0 h 5"/>
                <a:gd name="T14" fmla="*/ 258 w 258"/>
                <a:gd name="T15" fmla="*/ 5 h 5"/>
              </a:gdLst>
              <a:ahLst/>
              <a:cxnLst>
                <a:cxn ang="T8">
                  <a:pos x="T0" y="T1"/>
                </a:cxn>
                <a:cxn ang="T9">
                  <a:pos x="T2" y="T3"/>
                </a:cxn>
                <a:cxn ang="T10">
                  <a:pos x="T4" y="T5"/>
                </a:cxn>
                <a:cxn ang="T11">
                  <a:pos x="T6" y="T7"/>
                </a:cxn>
              </a:cxnLst>
              <a:rect l="T12" t="T13" r="T14" b="T15"/>
              <a:pathLst>
                <a:path w="258" h="5">
                  <a:moveTo>
                    <a:pt x="258" y="0"/>
                  </a:moveTo>
                  <a:lnTo>
                    <a:pt x="77" y="0"/>
                  </a:lnTo>
                  <a:lnTo>
                    <a:pt x="9" y="5"/>
                  </a:lnTo>
                  <a:lnTo>
                    <a:pt x="0" y="5"/>
                  </a:lnTo>
                </a:path>
              </a:pathLst>
            </a:custGeom>
            <a:noFill/>
            <a:ln w="10">
              <a:solidFill>
                <a:srgbClr val="000000"/>
              </a:solidFill>
              <a:round/>
              <a:headEnd/>
              <a:tailEnd/>
            </a:ln>
          </p:spPr>
          <p:txBody>
            <a:bodyPr/>
            <a:lstStyle/>
            <a:p>
              <a:endParaRPr lang="fr-FR">
                <a:latin typeface="Calibri" pitchFamily="34" charset="0"/>
              </a:endParaRPr>
            </a:p>
          </p:txBody>
        </p:sp>
        <p:sp>
          <p:nvSpPr>
            <p:cNvPr id="14849" name="Rectangle 61"/>
            <p:cNvSpPr>
              <a:spLocks noChangeArrowheads="1"/>
            </p:cNvSpPr>
            <p:nvPr/>
          </p:nvSpPr>
          <p:spPr bwMode="auto">
            <a:xfrm>
              <a:off x="46754917" y="34494344"/>
              <a:ext cx="734175"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WPMS_22</a:t>
              </a:r>
              <a:endParaRPr lang="fr-FR" sz="1200">
                <a:cs typeface="Arial" charset="0"/>
              </a:endParaRPr>
            </a:p>
          </p:txBody>
        </p:sp>
        <p:sp>
          <p:nvSpPr>
            <p:cNvPr id="14850" name="Freeform 62"/>
            <p:cNvSpPr>
              <a:spLocks/>
            </p:cNvSpPr>
            <p:nvPr/>
          </p:nvSpPr>
          <p:spPr bwMode="auto">
            <a:xfrm>
              <a:off x="47502610" y="34583561"/>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851" name="Rectangle 63"/>
            <p:cNvSpPr>
              <a:spLocks noChangeArrowheads="1"/>
            </p:cNvSpPr>
            <p:nvPr/>
          </p:nvSpPr>
          <p:spPr bwMode="auto">
            <a:xfrm>
              <a:off x="46602631" y="34739370"/>
              <a:ext cx="88646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PMGC_2658</a:t>
              </a:r>
              <a:endParaRPr lang="fr-FR" sz="1200">
                <a:cs typeface="Arial" charset="0"/>
              </a:endParaRPr>
            </a:p>
          </p:txBody>
        </p:sp>
        <p:sp>
          <p:nvSpPr>
            <p:cNvPr id="14852" name="Freeform 64"/>
            <p:cNvSpPr>
              <a:spLocks/>
            </p:cNvSpPr>
            <p:nvPr/>
          </p:nvSpPr>
          <p:spPr bwMode="auto">
            <a:xfrm>
              <a:off x="47502610" y="34840736"/>
              <a:ext cx="314325" cy="12700"/>
            </a:xfrm>
            <a:custGeom>
              <a:avLst/>
              <a:gdLst>
                <a:gd name="T0" fmla="*/ 314325 w 258"/>
                <a:gd name="T1" fmla="*/ 12700 h 10"/>
                <a:gd name="T2" fmla="*/ 93810 w 258"/>
                <a:gd name="T3" fmla="*/ 12700 h 10"/>
                <a:gd name="T4" fmla="*/ 10965 w 258"/>
                <a:gd name="T5" fmla="*/ 0 h 10"/>
                <a:gd name="T6" fmla="*/ 0 w 258"/>
                <a:gd name="T7" fmla="*/ 0 h 10"/>
                <a:gd name="T8" fmla="*/ 0 60000 65536"/>
                <a:gd name="T9" fmla="*/ 0 60000 65536"/>
                <a:gd name="T10" fmla="*/ 0 60000 65536"/>
                <a:gd name="T11" fmla="*/ 0 60000 65536"/>
                <a:gd name="T12" fmla="*/ 0 w 258"/>
                <a:gd name="T13" fmla="*/ 0 h 10"/>
                <a:gd name="T14" fmla="*/ 258 w 258"/>
                <a:gd name="T15" fmla="*/ 10 h 10"/>
              </a:gdLst>
              <a:ahLst/>
              <a:cxnLst>
                <a:cxn ang="T8">
                  <a:pos x="T0" y="T1"/>
                </a:cxn>
                <a:cxn ang="T9">
                  <a:pos x="T2" y="T3"/>
                </a:cxn>
                <a:cxn ang="T10">
                  <a:pos x="T4" y="T5"/>
                </a:cxn>
                <a:cxn ang="T11">
                  <a:pos x="T6" y="T7"/>
                </a:cxn>
              </a:cxnLst>
              <a:rect l="T12" t="T13" r="T14" b="T15"/>
              <a:pathLst>
                <a:path w="258" h="10">
                  <a:moveTo>
                    <a:pt x="258" y="10"/>
                  </a:moveTo>
                  <a:lnTo>
                    <a:pt x="77" y="1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853" name="Rectangle 65"/>
            <p:cNvSpPr>
              <a:spLocks noChangeArrowheads="1"/>
            </p:cNvSpPr>
            <p:nvPr/>
          </p:nvSpPr>
          <p:spPr bwMode="auto">
            <a:xfrm>
              <a:off x="46790183" y="34907094"/>
              <a:ext cx="698909"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bu818855</a:t>
              </a:r>
              <a:endParaRPr lang="fr-FR" sz="1200">
                <a:cs typeface="Arial" charset="0"/>
              </a:endParaRPr>
            </a:p>
          </p:txBody>
        </p:sp>
        <p:sp>
          <p:nvSpPr>
            <p:cNvPr id="14854" name="Freeform 66"/>
            <p:cNvSpPr>
              <a:spLocks/>
            </p:cNvSpPr>
            <p:nvPr/>
          </p:nvSpPr>
          <p:spPr bwMode="auto">
            <a:xfrm>
              <a:off x="47502610" y="34943924"/>
              <a:ext cx="314325" cy="14288"/>
            </a:xfrm>
            <a:custGeom>
              <a:avLst/>
              <a:gdLst>
                <a:gd name="T0" fmla="*/ 314325 w 258"/>
                <a:gd name="T1" fmla="*/ 0 h 11"/>
                <a:gd name="T2" fmla="*/ 93810 w 258"/>
                <a:gd name="T3" fmla="*/ 0 h 11"/>
                <a:gd name="T4" fmla="*/ 10965 w 258"/>
                <a:gd name="T5" fmla="*/ 14288 h 11"/>
                <a:gd name="T6" fmla="*/ 0 w 258"/>
                <a:gd name="T7" fmla="*/ 14288 h 11"/>
                <a:gd name="T8" fmla="*/ 0 60000 65536"/>
                <a:gd name="T9" fmla="*/ 0 60000 65536"/>
                <a:gd name="T10" fmla="*/ 0 60000 65536"/>
                <a:gd name="T11" fmla="*/ 0 60000 65536"/>
                <a:gd name="T12" fmla="*/ 0 w 258"/>
                <a:gd name="T13" fmla="*/ 0 h 11"/>
                <a:gd name="T14" fmla="*/ 258 w 258"/>
                <a:gd name="T15" fmla="*/ 11 h 11"/>
              </a:gdLst>
              <a:ahLst/>
              <a:cxnLst>
                <a:cxn ang="T8">
                  <a:pos x="T0" y="T1"/>
                </a:cxn>
                <a:cxn ang="T9">
                  <a:pos x="T2" y="T3"/>
                </a:cxn>
                <a:cxn ang="T10">
                  <a:pos x="T4" y="T5"/>
                </a:cxn>
                <a:cxn ang="T11">
                  <a:pos x="T6" y="T7"/>
                </a:cxn>
              </a:cxnLst>
              <a:rect l="T12" t="T13" r="T14" b="T15"/>
              <a:pathLst>
                <a:path w="258" h="11">
                  <a:moveTo>
                    <a:pt x="258" y="0"/>
                  </a:moveTo>
                  <a:lnTo>
                    <a:pt x="77" y="0"/>
                  </a:lnTo>
                  <a:lnTo>
                    <a:pt x="9" y="11"/>
                  </a:lnTo>
                  <a:lnTo>
                    <a:pt x="0" y="11"/>
                  </a:lnTo>
                </a:path>
              </a:pathLst>
            </a:custGeom>
            <a:noFill/>
            <a:ln w="10">
              <a:solidFill>
                <a:srgbClr val="000000"/>
              </a:solidFill>
              <a:round/>
              <a:headEnd/>
              <a:tailEnd/>
            </a:ln>
          </p:spPr>
          <p:txBody>
            <a:bodyPr/>
            <a:lstStyle/>
            <a:p>
              <a:endParaRPr lang="fr-FR">
                <a:latin typeface="Calibri" pitchFamily="34" charset="0"/>
              </a:endParaRPr>
            </a:p>
          </p:txBody>
        </p:sp>
        <p:sp>
          <p:nvSpPr>
            <p:cNvPr id="14855" name="Rectangle 67"/>
            <p:cNvSpPr>
              <a:spLocks noChangeArrowheads="1"/>
            </p:cNvSpPr>
            <p:nvPr/>
          </p:nvSpPr>
          <p:spPr bwMode="auto">
            <a:xfrm>
              <a:off x="46839875" y="35482310"/>
              <a:ext cx="649217"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WPMS_1</a:t>
              </a:r>
              <a:endParaRPr lang="fr-FR" sz="1200">
                <a:cs typeface="Arial" charset="0"/>
              </a:endParaRPr>
            </a:p>
          </p:txBody>
        </p:sp>
        <p:sp>
          <p:nvSpPr>
            <p:cNvPr id="14856" name="Freeform 68"/>
            <p:cNvSpPr>
              <a:spLocks/>
            </p:cNvSpPr>
            <p:nvPr/>
          </p:nvSpPr>
          <p:spPr bwMode="auto">
            <a:xfrm>
              <a:off x="47502610" y="35564636"/>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857" name="Rectangle 69"/>
            <p:cNvSpPr>
              <a:spLocks noChangeArrowheads="1"/>
            </p:cNvSpPr>
            <p:nvPr/>
          </p:nvSpPr>
          <p:spPr bwMode="auto">
            <a:xfrm>
              <a:off x="46134554" y="36161740"/>
              <a:ext cx="1354538"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scaffold_41_3_134</a:t>
              </a:r>
              <a:endParaRPr lang="fr-FR" sz="1200">
                <a:cs typeface="Arial" charset="0"/>
              </a:endParaRPr>
            </a:p>
          </p:txBody>
        </p:sp>
        <p:sp>
          <p:nvSpPr>
            <p:cNvPr id="14858" name="Freeform 70"/>
            <p:cNvSpPr>
              <a:spLocks/>
            </p:cNvSpPr>
            <p:nvPr/>
          </p:nvSpPr>
          <p:spPr bwMode="auto">
            <a:xfrm>
              <a:off x="47502610" y="36237736"/>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859" name="Rectangle 71"/>
            <p:cNvSpPr>
              <a:spLocks noChangeArrowheads="1"/>
            </p:cNvSpPr>
            <p:nvPr/>
          </p:nvSpPr>
          <p:spPr bwMode="auto">
            <a:xfrm>
              <a:off x="46602631" y="36593788"/>
              <a:ext cx="88646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PMGC_2847</a:t>
              </a:r>
              <a:endParaRPr lang="fr-FR" sz="1200">
                <a:cs typeface="Arial" charset="0"/>
              </a:endParaRPr>
            </a:p>
          </p:txBody>
        </p:sp>
        <p:sp>
          <p:nvSpPr>
            <p:cNvPr id="14860" name="Freeform 72"/>
            <p:cNvSpPr>
              <a:spLocks/>
            </p:cNvSpPr>
            <p:nvPr/>
          </p:nvSpPr>
          <p:spPr bwMode="auto">
            <a:xfrm>
              <a:off x="47502610" y="36686999"/>
              <a:ext cx="314325" cy="0"/>
            </a:xfrm>
            <a:custGeom>
              <a:avLst/>
              <a:gdLst>
                <a:gd name="T0" fmla="*/ 314325 w 258"/>
                <a:gd name="T1" fmla="*/ 93810 w 258"/>
                <a:gd name="T2" fmla="*/ 10965 w 258"/>
                <a:gd name="T3" fmla="*/ 0 w 258"/>
                <a:gd name="T4" fmla="*/ 0 60000 65536"/>
                <a:gd name="T5" fmla="*/ 0 60000 65536"/>
                <a:gd name="T6" fmla="*/ 0 60000 65536"/>
                <a:gd name="T7" fmla="*/ 0 60000 65536"/>
                <a:gd name="T8" fmla="*/ 0 w 258"/>
                <a:gd name="T9" fmla="*/ 258 w 258"/>
              </a:gdLst>
              <a:ahLst/>
              <a:cxnLst>
                <a:cxn ang="T4">
                  <a:pos x="T0" y="0"/>
                </a:cxn>
                <a:cxn ang="T5">
                  <a:pos x="T1" y="0"/>
                </a:cxn>
                <a:cxn ang="T6">
                  <a:pos x="T2" y="0"/>
                </a:cxn>
                <a:cxn ang="T7">
                  <a:pos x="T3" y="0"/>
                </a:cxn>
              </a:cxnLst>
              <a:rect l="T8" t="0" r="T9" b="0"/>
              <a:pathLst>
                <a:path w="258">
                  <a:moveTo>
                    <a:pt x="258" y="0"/>
                  </a:moveTo>
                  <a:lnTo>
                    <a:pt x="77" y="0"/>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861" name="Rectangle 73"/>
            <p:cNvSpPr>
              <a:spLocks noChangeArrowheads="1"/>
            </p:cNvSpPr>
            <p:nvPr/>
          </p:nvSpPr>
          <p:spPr bwMode="auto">
            <a:xfrm>
              <a:off x="46841479" y="36827602"/>
              <a:ext cx="647613"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bi128189</a:t>
              </a:r>
              <a:endParaRPr lang="fr-FR" sz="1200">
                <a:cs typeface="Arial" charset="0"/>
              </a:endParaRPr>
            </a:p>
          </p:txBody>
        </p:sp>
        <p:sp>
          <p:nvSpPr>
            <p:cNvPr id="14862" name="Freeform 74"/>
            <p:cNvSpPr>
              <a:spLocks/>
            </p:cNvSpPr>
            <p:nvPr/>
          </p:nvSpPr>
          <p:spPr bwMode="auto">
            <a:xfrm>
              <a:off x="47502610" y="36952111"/>
              <a:ext cx="314325" cy="22225"/>
            </a:xfrm>
            <a:custGeom>
              <a:avLst/>
              <a:gdLst>
                <a:gd name="T0" fmla="*/ 314325 w 258"/>
                <a:gd name="T1" fmla="*/ 22225 h 18"/>
                <a:gd name="T2" fmla="*/ 93810 w 258"/>
                <a:gd name="T3" fmla="*/ 22225 h 18"/>
                <a:gd name="T4" fmla="*/ 10965 w 258"/>
                <a:gd name="T5" fmla="*/ 0 h 18"/>
                <a:gd name="T6" fmla="*/ 0 w 258"/>
                <a:gd name="T7" fmla="*/ 0 h 18"/>
                <a:gd name="T8" fmla="*/ 0 60000 65536"/>
                <a:gd name="T9" fmla="*/ 0 60000 65536"/>
                <a:gd name="T10" fmla="*/ 0 60000 65536"/>
                <a:gd name="T11" fmla="*/ 0 60000 65536"/>
                <a:gd name="T12" fmla="*/ 0 w 258"/>
                <a:gd name="T13" fmla="*/ 0 h 18"/>
                <a:gd name="T14" fmla="*/ 258 w 258"/>
                <a:gd name="T15" fmla="*/ 18 h 18"/>
              </a:gdLst>
              <a:ahLst/>
              <a:cxnLst>
                <a:cxn ang="T8">
                  <a:pos x="T0" y="T1"/>
                </a:cxn>
                <a:cxn ang="T9">
                  <a:pos x="T2" y="T3"/>
                </a:cxn>
                <a:cxn ang="T10">
                  <a:pos x="T4" y="T5"/>
                </a:cxn>
                <a:cxn ang="T11">
                  <a:pos x="T6" y="T7"/>
                </a:cxn>
              </a:cxnLst>
              <a:rect l="T12" t="T13" r="T14" b="T15"/>
              <a:pathLst>
                <a:path w="258" h="18">
                  <a:moveTo>
                    <a:pt x="258" y="18"/>
                  </a:moveTo>
                  <a:lnTo>
                    <a:pt x="77" y="18"/>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863" name="Rectangle 75"/>
            <p:cNvSpPr>
              <a:spLocks noChangeArrowheads="1"/>
            </p:cNvSpPr>
            <p:nvPr/>
          </p:nvSpPr>
          <p:spPr bwMode="auto">
            <a:xfrm>
              <a:off x="46056552" y="36961448"/>
              <a:ext cx="1439497"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scaffold_142_1_239</a:t>
              </a:r>
              <a:endParaRPr lang="fr-FR" sz="1200">
                <a:cs typeface="Arial" charset="0"/>
              </a:endParaRPr>
            </a:p>
          </p:txBody>
        </p:sp>
        <p:sp>
          <p:nvSpPr>
            <p:cNvPr id="14864" name="Freeform 76"/>
            <p:cNvSpPr>
              <a:spLocks/>
            </p:cNvSpPr>
            <p:nvPr/>
          </p:nvSpPr>
          <p:spPr bwMode="auto">
            <a:xfrm>
              <a:off x="47502610" y="37069586"/>
              <a:ext cx="314325" cy="58738"/>
            </a:xfrm>
            <a:custGeom>
              <a:avLst/>
              <a:gdLst>
                <a:gd name="T0" fmla="*/ 314325 w 258"/>
                <a:gd name="T1" fmla="*/ 58738 h 49"/>
                <a:gd name="T2" fmla="*/ 93810 w 258"/>
                <a:gd name="T3" fmla="*/ 58738 h 49"/>
                <a:gd name="T4" fmla="*/ 10965 w 258"/>
                <a:gd name="T5" fmla="*/ 0 h 49"/>
                <a:gd name="T6" fmla="*/ 0 w 258"/>
                <a:gd name="T7" fmla="*/ 0 h 49"/>
                <a:gd name="T8" fmla="*/ 0 60000 65536"/>
                <a:gd name="T9" fmla="*/ 0 60000 65536"/>
                <a:gd name="T10" fmla="*/ 0 60000 65536"/>
                <a:gd name="T11" fmla="*/ 0 60000 65536"/>
                <a:gd name="T12" fmla="*/ 0 w 258"/>
                <a:gd name="T13" fmla="*/ 0 h 49"/>
                <a:gd name="T14" fmla="*/ 258 w 258"/>
                <a:gd name="T15" fmla="*/ 49 h 49"/>
              </a:gdLst>
              <a:ahLst/>
              <a:cxnLst>
                <a:cxn ang="T8">
                  <a:pos x="T0" y="T1"/>
                </a:cxn>
                <a:cxn ang="T9">
                  <a:pos x="T2" y="T3"/>
                </a:cxn>
                <a:cxn ang="T10">
                  <a:pos x="T4" y="T5"/>
                </a:cxn>
                <a:cxn ang="T11">
                  <a:pos x="T6" y="T7"/>
                </a:cxn>
              </a:cxnLst>
              <a:rect l="T12" t="T13" r="T14" b="T15"/>
              <a:pathLst>
                <a:path w="258" h="49">
                  <a:moveTo>
                    <a:pt x="258" y="49"/>
                  </a:moveTo>
                  <a:lnTo>
                    <a:pt x="77" y="49"/>
                  </a:lnTo>
                  <a:lnTo>
                    <a:pt x="9" y="0"/>
                  </a:lnTo>
                  <a:lnTo>
                    <a:pt x="0" y="0"/>
                  </a:lnTo>
                </a:path>
              </a:pathLst>
            </a:custGeom>
            <a:noFill/>
            <a:ln w="10">
              <a:solidFill>
                <a:srgbClr val="000000"/>
              </a:solidFill>
              <a:round/>
              <a:headEnd/>
              <a:tailEnd/>
            </a:ln>
          </p:spPr>
          <p:txBody>
            <a:bodyPr/>
            <a:lstStyle/>
            <a:p>
              <a:endParaRPr lang="fr-FR">
                <a:latin typeface="Calibri" pitchFamily="34" charset="0"/>
              </a:endParaRPr>
            </a:p>
          </p:txBody>
        </p:sp>
        <p:sp>
          <p:nvSpPr>
            <p:cNvPr id="14865" name="Rectangle 77"/>
            <p:cNvSpPr>
              <a:spLocks noChangeArrowheads="1"/>
            </p:cNvSpPr>
            <p:nvPr/>
          </p:nvSpPr>
          <p:spPr bwMode="auto">
            <a:xfrm>
              <a:off x="46056552" y="37120704"/>
              <a:ext cx="1439497"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scaffold_142_2_383</a:t>
              </a:r>
              <a:endParaRPr lang="fr-FR" sz="1200">
                <a:cs typeface="Arial" charset="0"/>
              </a:endParaRPr>
            </a:p>
          </p:txBody>
        </p:sp>
        <p:sp>
          <p:nvSpPr>
            <p:cNvPr id="14866" name="Freeform 78"/>
            <p:cNvSpPr>
              <a:spLocks/>
            </p:cNvSpPr>
            <p:nvPr/>
          </p:nvSpPr>
          <p:spPr bwMode="auto">
            <a:xfrm>
              <a:off x="47502610" y="37164836"/>
              <a:ext cx="314325" cy="20638"/>
            </a:xfrm>
            <a:custGeom>
              <a:avLst/>
              <a:gdLst>
                <a:gd name="T0" fmla="*/ 314325 w 258"/>
                <a:gd name="T1" fmla="*/ 0 h 18"/>
                <a:gd name="T2" fmla="*/ 93810 w 258"/>
                <a:gd name="T3" fmla="*/ 0 h 18"/>
                <a:gd name="T4" fmla="*/ 10965 w 258"/>
                <a:gd name="T5" fmla="*/ 20638 h 18"/>
                <a:gd name="T6" fmla="*/ 0 w 258"/>
                <a:gd name="T7" fmla="*/ 20638 h 18"/>
                <a:gd name="T8" fmla="*/ 0 60000 65536"/>
                <a:gd name="T9" fmla="*/ 0 60000 65536"/>
                <a:gd name="T10" fmla="*/ 0 60000 65536"/>
                <a:gd name="T11" fmla="*/ 0 60000 65536"/>
                <a:gd name="T12" fmla="*/ 0 w 258"/>
                <a:gd name="T13" fmla="*/ 0 h 18"/>
                <a:gd name="T14" fmla="*/ 258 w 258"/>
                <a:gd name="T15" fmla="*/ 18 h 18"/>
              </a:gdLst>
              <a:ahLst/>
              <a:cxnLst>
                <a:cxn ang="T8">
                  <a:pos x="T0" y="T1"/>
                </a:cxn>
                <a:cxn ang="T9">
                  <a:pos x="T2" y="T3"/>
                </a:cxn>
                <a:cxn ang="T10">
                  <a:pos x="T4" y="T5"/>
                </a:cxn>
                <a:cxn ang="T11">
                  <a:pos x="T6" y="T7"/>
                </a:cxn>
              </a:cxnLst>
              <a:rect l="T12" t="T13" r="T14" b="T15"/>
              <a:pathLst>
                <a:path w="258" h="18">
                  <a:moveTo>
                    <a:pt x="258" y="0"/>
                  </a:moveTo>
                  <a:lnTo>
                    <a:pt x="77" y="0"/>
                  </a:lnTo>
                  <a:lnTo>
                    <a:pt x="9" y="18"/>
                  </a:lnTo>
                  <a:lnTo>
                    <a:pt x="0" y="18"/>
                  </a:lnTo>
                </a:path>
              </a:pathLst>
            </a:custGeom>
            <a:noFill/>
            <a:ln w="10">
              <a:solidFill>
                <a:srgbClr val="000000"/>
              </a:solidFill>
              <a:round/>
              <a:headEnd/>
              <a:tailEnd/>
            </a:ln>
          </p:spPr>
          <p:txBody>
            <a:bodyPr/>
            <a:lstStyle/>
            <a:p>
              <a:endParaRPr lang="fr-FR">
                <a:latin typeface="Calibri" pitchFamily="34" charset="0"/>
              </a:endParaRPr>
            </a:p>
          </p:txBody>
        </p:sp>
        <p:sp>
          <p:nvSpPr>
            <p:cNvPr id="14867" name="Rectangle 79"/>
            <p:cNvSpPr>
              <a:spLocks noChangeArrowheads="1"/>
            </p:cNvSpPr>
            <p:nvPr/>
          </p:nvSpPr>
          <p:spPr bwMode="auto">
            <a:xfrm>
              <a:off x="47182918" y="37297750"/>
              <a:ext cx="306174" cy="184666"/>
            </a:xfrm>
            <a:prstGeom prst="rect">
              <a:avLst/>
            </a:prstGeom>
            <a:noFill/>
            <a:ln w="9525">
              <a:noFill/>
              <a:miter lim="800000"/>
              <a:headEnd/>
              <a:tailEnd/>
            </a:ln>
          </p:spPr>
          <p:txBody>
            <a:bodyPr wrap="none" lIns="0" tIns="0" rIns="0" bIns="0">
              <a:spAutoFit/>
            </a:bodyPr>
            <a:lstStyle/>
            <a:p>
              <a:pPr defTabSz="914400"/>
              <a:r>
                <a:rPr lang="fr-FR" sz="1200" b="1">
                  <a:solidFill>
                    <a:srgbClr val="FF0000"/>
                  </a:solidFill>
                  <a:cs typeface="Arial" charset="0"/>
                </a:rPr>
                <a:t>C4H</a:t>
              </a:r>
              <a:endParaRPr lang="fr-FR" sz="1200">
                <a:cs typeface="Arial" charset="0"/>
              </a:endParaRPr>
            </a:p>
          </p:txBody>
        </p:sp>
        <p:sp>
          <p:nvSpPr>
            <p:cNvPr id="14868" name="Freeform 80"/>
            <p:cNvSpPr>
              <a:spLocks/>
            </p:cNvSpPr>
            <p:nvPr/>
          </p:nvSpPr>
          <p:spPr bwMode="auto">
            <a:xfrm>
              <a:off x="47502610" y="37422011"/>
              <a:ext cx="314325" cy="82550"/>
            </a:xfrm>
            <a:custGeom>
              <a:avLst/>
              <a:gdLst>
                <a:gd name="T0" fmla="*/ 314325 w 258"/>
                <a:gd name="T1" fmla="*/ 82550 h 68"/>
                <a:gd name="T2" fmla="*/ 93810 w 258"/>
                <a:gd name="T3" fmla="*/ 82550 h 68"/>
                <a:gd name="T4" fmla="*/ 10965 w 258"/>
                <a:gd name="T5" fmla="*/ 0 h 68"/>
                <a:gd name="T6" fmla="*/ 0 w 258"/>
                <a:gd name="T7" fmla="*/ 0 h 68"/>
                <a:gd name="T8" fmla="*/ 0 60000 65536"/>
                <a:gd name="T9" fmla="*/ 0 60000 65536"/>
                <a:gd name="T10" fmla="*/ 0 60000 65536"/>
                <a:gd name="T11" fmla="*/ 0 60000 65536"/>
                <a:gd name="T12" fmla="*/ 0 w 258"/>
                <a:gd name="T13" fmla="*/ 0 h 68"/>
                <a:gd name="T14" fmla="*/ 258 w 258"/>
                <a:gd name="T15" fmla="*/ 68 h 68"/>
              </a:gdLst>
              <a:ahLst/>
              <a:cxnLst>
                <a:cxn ang="T8">
                  <a:pos x="T0" y="T1"/>
                </a:cxn>
                <a:cxn ang="T9">
                  <a:pos x="T2" y="T3"/>
                </a:cxn>
                <a:cxn ang="T10">
                  <a:pos x="T4" y="T5"/>
                </a:cxn>
                <a:cxn ang="T11">
                  <a:pos x="T6" y="T7"/>
                </a:cxn>
              </a:cxnLst>
              <a:rect l="T12" t="T13" r="T14" b="T15"/>
              <a:pathLst>
                <a:path w="258" h="68">
                  <a:moveTo>
                    <a:pt x="258" y="68"/>
                  </a:moveTo>
                  <a:lnTo>
                    <a:pt x="77" y="68"/>
                  </a:lnTo>
                  <a:lnTo>
                    <a:pt x="9" y="0"/>
                  </a:lnTo>
                  <a:lnTo>
                    <a:pt x="0" y="0"/>
                  </a:lnTo>
                </a:path>
              </a:pathLst>
            </a:custGeom>
            <a:noFill/>
            <a:ln w="10">
              <a:solidFill>
                <a:srgbClr val="FF0000"/>
              </a:solidFill>
              <a:round/>
              <a:headEnd/>
              <a:tailEnd/>
            </a:ln>
          </p:spPr>
          <p:txBody>
            <a:bodyPr/>
            <a:lstStyle/>
            <a:p>
              <a:endParaRPr lang="fr-FR">
                <a:latin typeface="Calibri" pitchFamily="34" charset="0"/>
              </a:endParaRPr>
            </a:p>
          </p:txBody>
        </p:sp>
        <p:sp>
          <p:nvSpPr>
            <p:cNvPr id="14869" name="Rectangle 81"/>
            <p:cNvSpPr>
              <a:spLocks noChangeArrowheads="1"/>
            </p:cNvSpPr>
            <p:nvPr/>
          </p:nvSpPr>
          <p:spPr bwMode="auto">
            <a:xfrm>
              <a:off x="46679971" y="37426526"/>
              <a:ext cx="80150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ORPM_297</a:t>
              </a:r>
              <a:endParaRPr lang="fr-FR" sz="1200">
                <a:cs typeface="Arial" charset="0"/>
              </a:endParaRPr>
            </a:p>
          </p:txBody>
        </p:sp>
        <p:sp>
          <p:nvSpPr>
            <p:cNvPr id="14870" name="Rectangle 82"/>
            <p:cNvSpPr>
              <a:spLocks noChangeArrowheads="1"/>
            </p:cNvSpPr>
            <p:nvPr/>
          </p:nvSpPr>
          <p:spPr bwMode="auto">
            <a:xfrm>
              <a:off x="46747297" y="37581396"/>
              <a:ext cx="734175"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WPMS_20</a:t>
              </a:r>
              <a:endParaRPr lang="fr-FR" sz="1200">
                <a:cs typeface="Arial" charset="0"/>
              </a:endParaRPr>
            </a:p>
          </p:txBody>
        </p:sp>
        <p:sp>
          <p:nvSpPr>
            <p:cNvPr id="14871" name="Freeform 83"/>
            <p:cNvSpPr>
              <a:spLocks/>
            </p:cNvSpPr>
            <p:nvPr/>
          </p:nvSpPr>
          <p:spPr bwMode="auto">
            <a:xfrm>
              <a:off x="47502610" y="37515674"/>
              <a:ext cx="314325" cy="80963"/>
            </a:xfrm>
            <a:custGeom>
              <a:avLst/>
              <a:gdLst>
                <a:gd name="T0" fmla="*/ 314325 w 258"/>
                <a:gd name="T1" fmla="*/ 0 h 67"/>
                <a:gd name="T2" fmla="*/ 93810 w 258"/>
                <a:gd name="T3" fmla="*/ 0 h 67"/>
                <a:gd name="T4" fmla="*/ 10965 w 258"/>
                <a:gd name="T5" fmla="*/ 80963 h 67"/>
                <a:gd name="T6" fmla="*/ 0 w 258"/>
                <a:gd name="T7" fmla="*/ 80963 h 67"/>
                <a:gd name="T8" fmla="*/ 0 60000 65536"/>
                <a:gd name="T9" fmla="*/ 0 60000 65536"/>
                <a:gd name="T10" fmla="*/ 0 60000 65536"/>
                <a:gd name="T11" fmla="*/ 0 60000 65536"/>
                <a:gd name="T12" fmla="*/ 0 w 258"/>
                <a:gd name="T13" fmla="*/ 0 h 67"/>
                <a:gd name="T14" fmla="*/ 258 w 258"/>
                <a:gd name="T15" fmla="*/ 67 h 67"/>
              </a:gdLst>
              <a:ahLst/>
              <a:cxnLst>
                <a:cxn ang="T8">
                  <a:pos x="T0" y="T1"/>
                </a:cxn>
                <a:cxn ang="T9">
                  <a:pos x="T2" y="T3"/>
                </a:cxn>
                <a:cxn ang="T10">
                  <a:pos x="T4" y="T5"/>
                </a:cxn>
                <a:cxn ang="T11">
                  <a:pos x="T6" y="T7"/>
                </a:cxn>
              </a:cxnLst>
              <a:rect l="T12" t="T13" r="T14" b="T15"/>
              <a:pathLst>
                <a:path w="258" h="67">
                  <a:moveTo>
                    <a:pt x="258" y="0"/>
                  </a:moveTo>
                  <a:lnTo>
                    <a:pt x="77" y="0"/>
                  </a:lnTo>
                  <a:lnTo>
                    <a:pt x="9" y="67"/>
                  </a:lnTo>
                  <a:lnTo>
                    <a:pt x="0" y="67"/>
                  </a:lnTo>
                </a:path>
              </a:pathLst>
            </a:custGeom>
            <a:noFill/>
            <a:ln w="10">
              <a:solidFill>
                <a:srgbClr val="000000"/>
              </a:solidFill>
              <a:round/>
              <a:headEnd/>
              <a:tailEnd/>
            </a:ln>
          </p:spPr>
          <p:txBody>
            <a:bodyPr/>
            <a:lstStyle/>
            <a:p>
              <a:endParaRPr lang="fr-FR">
                <a:latin typeface="Calibri" pitchFamily="34" charset="0"/>
              </a:endParaRPr>
            </a:p>
          </p:txBody>
        </p:sp>
        <p:sp>
          <p:nvSpPr>
            <p:cNvPr id="14872" name="Line 84"/>
            <p:cNvSpPr>
              <a:spLocks noChangeShapeType="1"/>
            </p:cNvSpPr>
            <p:nvPr/>
          </p:nvSpPr>
          <p:spPr bwMode="auto">
            <a:xfrm>
              <a:off x="47496260" y="37509324"/>
              <a:ext cx="0" cy="180975"/>
            </a:xfrm>
            <a:prstGeom prst="line">
              <a:avLst/>
            </a:prstGeom>
            <a:noFill/>
            <a:ln w="4">
              <a:solidFill>
                <a:srgbClr val="000000"/>
              </a:solidFill>
              <a:round/>
              <a:headEnd/>
              <a:tailEnd/>
            </a:ln>
          </p:spPr>
          <p:txBody>
            <a:bodyPr/>
            <a:lstStyle/>
            <a:p>
              <a:endParaRPr lang="fr-FR"/>
            </a:p>
          </p:txBody>
        </p:sp>
        <p:sp>
          <p:nvSpPr>
            <p:cNvPr id="14873" name="Rectangle 85"/>
            <p:cNvSpPr>
              <a:spLocks noChangeArrowheads="1"/>
            </p:cNvSpPr>
            <p:nvPr/>
          </p:nvSpPr>
          <p:spPr bwMode="auto">
            <a:xfrm>
              <a:off x="46602631" y="37753536"/>
              <a:ext cx="88646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GCPM_2218</a:t>
              </a:r>
              <a:endParaRPr lang="fr-FR" sz="1200">
                <a:cs typeface="Arial" charset="0"/>
              </a:endParaRPr>
            </a:p>
          </p:txBody>
        </p:sp>
        <p:sp>
          <p:nvSpPr>
            <p:cNvPr id="14874" name="Freeform 86"/>
            <p:cNvSpPr>
              <a:spLocks/>
            </p:cNvSpPr>
            <p:nvPr/>
          </p:nvSpPr>
          <p:spPr bwMode="auto">
            <a:xfrm>
              <a:off x="47502610" y="37690299"/>
              <a:ext cx="314325" cy="82550"/>
            </a:xfrm>
            <a:custGeom>
              <a:avLst/>
              <a:gdLst>
                <a:gd name="T0" fmla="*/ 314325 w 258"/>
                <a:gd name="T1" fmla="*/ 0 h 68"/>
                <a:gd name="T2" fmla="*/ 93810 w 258"/>
                <a:gd name="T3" fmla="*/ 0 h 68"/>
                <a:gd name="T4" fmla="*/ 10965 w 258"/>
                <a:gd name="T5" fmla="*/ 82550 h 68"/>
                <a:gd name="T6" fmla="*/ 0 w 258"/>
                <a:gd name="T7" fmla="*/ 82550 h 68"/>
                <a:gd name="T8" fmla="*/ 0 60000 65536"/>
                <a:gd name="T9" fmla="*/ 0 60000 65536"/>
                <a:gd name="T10" fmla="*/ 0 60000 65536"/>
                <a:gd name="T11" fmla="*/ 0 60000 65536"/>
                <a:gd name="T12" fmla="*/ 0 w 258"/>
                <a:gd name="T13" fmla="*/ 0 h 68"/>
                <a:gd name="T14" fmla="*/ 258 w 258"/>
                <a:gd name="T15" fmla="*/ 68 h 68"/>
              </a:gdLst>
              <a:ahLst/>
              <a:cxnLst>
                <a:cxn ang="T8">
                  <a:pos x="T0" y="T1"/>
                </a:cxn>
                <a:cxn ang="T9">
                  <a:pos x="T2" y="T3"/>
                </a:cxn>
                <a:cxn ang="T10">
                  <a:pos x="T4" y="T5"/>
                </a:cxn>
                <a:cxn ang="T11">
                  <a:pos x="T6" y="T7"/>
                </a:cxn>
              </a:cxnLst>
              <a:rect l="T12" t="T13" r="T14" b="T15"/>
              <a:pathLst>
                <a:path w="258" h="68">
                  <a:moveTo>
                    <a:pt x="258" y="0"/>
                  </a:moveTo>
                  <a:lnTo>
                    <a:pt x="77" y="0"/>
                  </a:lnTo>
                  <a:lnTo>
                    <a:pt x="9" y="68"/>
                  </a:lnTo>
                  <a:lnTo>
                    <a:pt x="0" y="68"/>
                  </a:lnTo>
                </a:path>
              </a:pathLst>
            </a:custGeom>
            <a:noFill/>
            <a:ln w="10">
              <a:solidFill>
                <a:srgbClr val="000000"/>
              </a:solidFill>
              <a:round/>
              <a:headEnd/>
              <a:tailEnd/>
            </a:ln>
          </p:spPr>
          <p:txBody>
            <a:bodyPr/>
            <a:lstStyle/>
            <a:p>
              <a:endParaRPr lang="fr-FR">
                <a:latin typeface="Calibri" pitchFamily="34" charset="0"/>
              </a:endParaRPr>
            </a:p>
          </p:txBody>
        </p:sp>
        <p:sp>
          <p:nvSpPr>
            <p:cNvPr id="14875" name="Line 87"/>
            <p:cNvSpPr>
              <a:spLocks noChangeShapeType="1"/>
            </p:cNvSpPr>
            <p:nvPr/>
          </p:nvSpPr>
          <p:spPr bwMode="auto">
            <a:xfrm>
              <a:off x="47596272" y="33892999"/>
              <a:ext cx="231775" cy="0"/>
            </a:xfrm>
            <a:prstGeom prst="line">
              <a:avLst/>
            </a:prstGeom>
            <a:noFill/>
            <a:ln w="4">
              <a:solidFill>
                <a:srgbClr val="000000"/>
              </a:solidFill>
              <a:round/>
              <a:headEnd/>
              <a:tailEnd/>
            </a:ln>
          </p:spPr>
          <p:txBody>
            <a:bodyPr/>
            <a:lstStyle/>
            <a:p>
              <a:endParaRPr lang="fr-FR"/>
            </a:p>
          </p:txBody>
        </p:sp>
        <p:sp>
          <p:nvSpPr>
            <p:cNvPr id="14876" name="Line 88"/>
            <p:cNvSpPr>
              <a:spLocks noChangeShapeType="1"/>
            </p:cNvSpPr>
            <p:nvPr/>
          </p:nvSpPr>
          <p:spPr bwMode="auto">
            <a:xfrm>
              <a:off x="47596272" y="37715699"/>
              <a:ext cx="231775" cy="0"/>
            </a:xfrm>
            <a:prstGeom prst="line">
              <a:avLst/>
            </a:prstGeom>
            <a:noFill/>
            <a:ln w="4">
              <a:solidFill>
                <a:srgbClr val="000000"/>
              </a:solidFill>
              <a:round/>
              <a:headEnd/>
              <a:tailEnd/>
            </a:ln>
          </p:spPr>
          <p:txBody>
            <a:bodyPr/>
            <a:lstStyle/>
            <a:p>
              <a:endParaRPr lang="fr-FR"/>
            </a:p>
          </p:txBody>
        </p:sp>
        <p:sp>
          <p:nvSpPr>
            <p:cNvPr id="14877" name="Rectangle 89"/>
            <p:cNvSpPr>
              <a:spLocks noChangeArrowheads="1"/>
            </p:cNvSpPr>
            <p:nvPr/>
          </p:nvSpPr>
          <p:spPr bwMode="auto">
            <a:xfrm>
              <a:off x="46740666" y="33117083"/>
              <a:ext cx="1538177" cy="430887"/>
            </a:xfrm>
            <a:prstGeom prst="rect">
              <a:avLst/>
            </a:prstGeom>
            <a:noFill/>
            <a:ln w="9525">
              <a:noFill/>
              <a:miter lim="800000"/>
              <a:headEnd/>
              <a:tailEnd/>
            </a:ln>
          </p:spPr>
          <p:txBody>
            <a:bodyPr wrap="none" lIns="0" tIns="0" rIns="0" bIns="0">
              <a:spAutoFit/>
            </a:bodyPr>
            <a:lstStyle/>
            <a:p>
              <a:pPr algn="ctr"/>
              <a:r>
                <a:rPr lang="fr-FR" sz="1400" b="1" i="1">
                  <a:solidFill>
                    <a:srgbClr val="000000"/>
                  </a:solidFill>
                  <a:cs typeface="Arial" charset="0"/>
                </a:rPr>
                <a:t>P. trichocarpa</a:t>
              </a:r>
              <a:r>
                <a:rPr lang="fr-FR" sz="1400" b="1">
                  <a:solidFill>
                    <a:srgbClr val="000000"/>
                  </a:solidFill>
                  <a:cs typeface="Arial" charset="0"/>
                </a:rPr>
                <a:t> (v2)</a:t>
              </a:r>
            </a:p>
            <a:p>
              <a:pPr algn="ctr"/>
              <a:r>
                <a:rPr lang="fr-FR" sz="1400" b="1">
                  <a:solidFill>
                    <a:srgbClr val="000000"/>
                  </a:solidFill>
                  <a:cs typeface="Arial" charset="0"/>
                </a:rPr>
                <a:t>Chr13</a:t>
              </a:r>
              <a:endParaRPr lang="fr-FR" sz="9600">
                <a:cs typeface="Arial" charset="0"/>
              </a:endParaRPr>
            </a:p>
          </p:txBody>
        </p:sp>
        <p:sp>
          <p:nvSpPr>
            <p:cNvPr id="14878" name="AutoShape 91"/>
            <p:cNvSpPr>
              <a:spLocks noChangeArrowheads="1"/>
            </p:cNvSpPr>
            <p:nvPr/>
          </p:nvSpPr>
          <p:spPr bwMode="auto">
            <a:xfrm>
              <a:off x="49012325" y="34354962"/>
              <a:ext cx="230188" cy="2798765"/>
            </a:xfrm>
            <a:prstGeom prst="roundRect">
              <a:avLst>
                <a:gd name="adj" fmla="val 50000"/>
              </a:avLst>
            </a:prstGeom>
            <a:noFill/>
            <a:ln w="4">
              <a:solidFill>
                <a:srgbClr val="000000"/>
              </a:solidFill>
              <a:round/>
              <a:headEnd/>
              <a:tailEnd/>
            </a:ln>
          </p:spPr>
          <p:txBody>
            <a:bodyPr/>
            <a:lstStyle/>
            <a:p>
              <a:endParaRPr lang="fr-FR">
                <a:latin typeface="Calibri" pitchFamily="34" charset="0"/>
              </a:endParaRPr>
            </a:p>
          </p:txBody>
        </p:sp>
        <p:sp>
          <p:nvSpPr>
            <p:cNvPr id="14879" name="Rectangle 92"/>
            <p:cNvSpPr>
              <a:spLocks noChangeArrowheads="1"/>
            </p:cNvSpPr>
            <p:nvPr/>
          </p:nvSpPr>
          <p:spPr bwMode="auto">
            <a:xfrm>
              <a:off x="49357448" y="34377472"/>
              <a:ext cx="937757"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EacgMctg180</a:t>
              </a:r>
              <a:endParaRPr lang="fr-FR" sz="3600">
                <a:cs typeface="Arial" charset="0"/>
              </a:endParaRPr>
            </a:p>
          </p:txBody>
        </p:sp>
        <p:sp>
          <p:nvSpPr>
            <p:cNvPr id="14880" name="Freeform 93"/>
            <p:cNvSpPr>
              <a:spLocks/>
            </p:cNvSpPr>
            <p:nvPr/>
          </p:nvSpPr>
          <p:spPr bwMode="auto">
            <a:xfrm>
              <a:off x="49018675" y="34469262"/>
              <a:ext cx="323850" cy="0"/>
            </a:xfrm>
            <a:custGeom>
              <a:avLst/>
              <a:gdLst>
                <a:gd name="T0" fmla="*/ 0 w 265"/>
                <a:gd name="T1" fmla="*/ 224862 w 265"/>
                <a:gd name="T2" fmla="*/ 307963 w 265"/>
                <a:gd name="T3" fmla="*/ 323850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881" name="Rectangle 94"/>
            <p:cNvSpPr>
              <a:spLocks noChangeArrowheads="1"/>
            </p:cNvSpPr>
            <p:nvPr/>
          </p:nvSpPr>
          <p:spPr bwMode="auto">
            <a:xfrm>
              <a:off x="49357448" y="34664809"/>
              <a:ext cx="679673"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bu810400</a:t>
              </a:r>
              <a:endParaRPr lang="fr-FR" sz="3600">
                <a:cs typeface="Arial" charset="0"/>
              </a:endParaRPr>
            </a:p>
          </p:txBody>
        </p:sp>
        <p:sp>
          <p:nvSpPr>
            <p:cNvPr id="14882" name="Freeform 95"/>
            <p:cNvSpPr>
              <a:spLocks/>
            </p:cNvSpPr>
            <p:nvPr/>
          </p:nvSpPr>
          <p:spPr bwMode="auto">
            <a:xfrm>
              <a:off x="49018675" y="34755012"/>
              <a:ext cx="323850" cy="0"/>
            </a:xfrm>
            <a:custGeom>
              <a:avLst/>
              <a:gdLst>
                <a:gd name="T0" fmla="*/ 0 w 265"/>
                <a:gd name="T1" fmla="*/ 224862 w 265"/>
                <a:gd name="T2" fmla="*/ 307963 w 265"/>
                <a:gd name="T3" fmla="*/ 323850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883" name="Rectangle 96"/>
            <p:cNvSpPr>
              <a:spLocks noChangeArrowheads="1"/>
            </p:cNvSpPr>
            <p:nvPr/>
          </p:nvSpPr>
          <p:spPr bwMode="auto">
            <a:xfrm>
              <a:off x="49357448" y="35047397"/>
              <a:ext cx="987450"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EaggMcag508</a:t>
              </a:r>
              <a:endParaRPr lang="fr-FR" sz="3600">
                <a:cs typeface="Arial" charset="0"/>
              </a:endParaRPr>
            </a:p>
          </p:txBody>
        </p:sp>
        <p:sp>
          <p:nvSpPr>
            <p:cNvPr id="14884" name="Freeform 97"/>
            <p:cNvSpPr>
              <a:spLocks/>
            </p:cNvSpPr>
            <p:nvPr/>
          </p:nvSpPr>
          <p:spPr bwMode="auto">
            <a:xfrm>
              <a:off x="49018675" y="35139187"/>
              <a:ext cx="323850" cy="0"/>
            </a:xfrm>
            <a:custGeom>
              <a:avLst/>
              <a:gdLst>
                <a:gd name="T0" fmla="*/ 0 w 265"/>
                <a:gd name="T1" fmla="*/ 224862 w 265"/>
                <a:gd name="T2" fmla="*/ 307963 w 265"/>
                <a:gd name="T3" fmla="*/ 323850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885" name="Rectangle 98"/>
            <p:cNvSpPr>
              <a:spLocks noChangeArrowheads="1"/>
            </p:cNvSpPr>
            <p:nvPr/>
          </p:nvSpPr>
          <p:spPr bwMode="auto">
            <a:xfrm>
              <a:off x="49357448" y="35289650"/>
              <a:ext cx="734175"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WPMS_22</a:t>
              </a:r>
              <a:endParaRPr lang="fr-FR" sz="3600">
                <a:cs typeface="Arial" charset="0"/>
              </a:endParaRPr>
            </a:p>
          </p:txBody>
        </p:sp>
        <p:sp>
          <p:nvSpPr>
            <p:cNvPr id="14886" name="Freeform 99"/>
            <p:cNvSpPr>
              <a:spLocks/>
            </p:cNvSpPr>
            <p:nvPr/>
          </p:nvSpPr>
          <p:spPr bwMode="auto">
            <a:xfrm>
              <a:off x="49018675" y="35402712"/>
              <a:ext cx="323850" cy="28575"/>
            </a:xfrm>
            <a:custGeom>
              <a:avLst/>
              <a:gdLst>
                <a:gd name="T0" fmla="*/ 0 w 265"/>
                <a:gd name="T1" fmla="*/ 28575 h 23"/>
                <a:gd name="T2" fmla="*/ 224862 w 265"/>
                <a:gd name="T3" fmla="*/ 28575 h 23"/>
                <a:gd name="T4" fmla="*/ 307963 w 265"/>
                <a:gd name="T5" fmla="*/ 0 h 23"/>
                <a:gd name="T6" fmla="*/ 323850 w 265"/>
                <a:gd name="T7" fmla="*/ 0 h 23"/>
                <a:gd name="T8" fmla="*/ 0 60000 65536"/>
                <a:gd name="T9" fmla="*/ 0 60000 65536"/>
                <a:gd name="T10" fmla="*/ 0 60000 65536"/>
                <a:gd name="T11" fmla="*/ 0 60000 65536"/>
                <a:gd name="T12" fmla="*/ 0 w 265"/>
                <a:gd name="T13" fmla="*/ 0 h 23"/>
                <a:gd name="T14" fmla="*/ 265 w 265"/>
                <a:gd name="T15" fmla="*/ 23 h 23"/>
              </a:gdLst>
              <a:ahLst/>
              <a:cxnLst>
                <a:cxn ang="T8">
                  <a:pos x="T0" y="T1"/>
                </a:cxn>
                <a:cxn ang="T9">
                  <a:pos x="T2" y="T3"/>
                </a:cxn>
                <a:cxn ang="T10">
                  <a:pos x="T4" y="T5"/>
                </a:cxn>
                <a:cxn ang="T11">
                  <a:pos x="T6" y="T7"/>
                </a:cxn>
              </a:cxnLst>
              <a:rect l="T12" t="T13" r="T14" b="T15"/>
              <a:pathLst>
                <a:path w="265" h="23">
                  <a:moveTo>
                    <a:pt x="0" y="23"/>
                  </a:moveTo>
                  <a:lnTo>
                    <a:pt x="184" y="23"/>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887" name="Rectangle 100"/>
            <p:cNvSpPr>
              <a:spLocks noChangeArrowheads="1"/>
            </p:cNvSpPr>
            <p:nvPr/>
          </p:nvSpPr>
          <p:spPr bwMode="auto">
            <a:xfrm>
              <a:off x="49357448" y="35425222"/>
              <a:ext cx="88646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PMGC_2658</a:t>
              </a:r>
              <a:endParaRPr lang="fr-FR" sz="3600">
                <a:cs typeface="Arial" charset="0"/>
              </a:endParaRPr>
            </a:p>
          </p:txBody>
        </p:sp>
        <p:sp>
          <p:nvSpPr>
            <p:cNvPr id="14888" name="Freeform 101"/>
            <p:cNvSpPr>
              <a:spLocks/>
            </p:cNvSpPr>
            <p:nvPr/>
          </p:nvSpPr>
          <p:spPr bwMode="auto">
            <a:xfrm>
              <a:off x="49018675" y="35515425"/>
              <a:ext cx="323850" cy="34925"/>
            </a:xfrm>
            <a:custGeom>
              <a:avLst/>
              <a:gdLst>
                <a:gd name="T0" fmla="*/ 0 w 265"/>
                <a:gd name="T1" fmla="*/ 34925 h 29"/>
                <a:gd name="T2" fmla="*/ 224862 w 265"/>
                <a:gd name="T3" fmla="*/ 34925 h 29"/>
                <a:gd name="T4" fmla="*/ 307963 w 265"/>
                <a:gd name="T5" fmla="*/ 0 h 29"/>
                <a:gd name="T6" fmla="*/ 323850 w 265"/>
                <a:gd name="T7" fmla="*/ 0 h 29"/>
                <a:gd name="T8" fmla="*/ 0 60000 65536"/>
                <a:gd name="T9" fmla="*/ 0 60000 65536"/>
                <a:gd name="T10" fmla="*/ 0 60000 65536"/>
                <a:gd name="T11" fmla="*/ 0 60000 65536"/>
                <a:gd name="T12" fmla="*/ 0 w 265"/>
                <a:gd name="T13" fmla="*/ 0 h 29"/>
                <a:gd name="T14" fmla="*/ 265 w 265"/>
                <a:gd name="T15" fmla="*/ 29 h 29"/>
              </a:gdLst>
              <a:ahLst/>
              <a:cxnLst>
                <a:cxn ang="T8">
                  <a:pos x="T0" y="T1"/>
                </a:cxn>
                <a:cxn ang="T9">
                  <a:pos x="T2" y="T3"/>
                </a:cxn>
                <a:cxn ang="T10">
                  <a:pos x="T4" y="T5"/>
                </a:cxn>
                <a:cxn ang="T11">
                  <a:pos x="T6" y="T7"/>
                </a:cxn>
              </a:cxnLst>
              <a:rect l="T12" t="T13" r="T14" b="T15"/>
              <a:pathLst>
                <a:path w="265" h="29">
                  <a:moveTo>
                    <a:pt x="0" y="29"/>
                  </a:moveTo>
                  <a:lnTo>
                    <a:pt x="184" y="29"/>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889" name="Rectangle 102"/>
            <p:cNvSpPr>
              <a:spLocks noChangeArrowheads="1"/>
            </p:cNvSpPr>
            <p:nvPr/>
          </p:nvSpPr>
          <p:spPr bwMode="auto">
            <a:xfrm>
              <a:off x="49357448" y="35559207"/>
              <a:ext cx="679673"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bu818855</a:t>
              </a:r>
              <a:endParaRPr lang="fr-FR" sz="3600">
                <a:cs typeface="Arial" charset="0"/>
              </a:endParaRPr>
            </a:p>
          </p:txBody>
        </p:sp>
        <p:sp>
          <p:nvSpPr>
            <p:cNvPr id="14890" name="Freeform 103"/>
            <p:cNvSpPr>
              <a:spLocks/>
            </p:cNvSpPr>
            <p:nvPr/>
          </p:nvSpPr>
          <p:spPr bwMode="auto">
            <a:xfrm>
              <a:off x="49018675" y="35597975"/>
              <a:ext cx="323850" cy="30163"/>
            </a:xfrm>
            <a:custGeom>
              <a:avLst/>
              <a:gdLst>
                <a:gd name="T0" fmla="*/ 0 w 265"/>
                <a:gd name="T1" fmla="*/ 0 h 24"/>
                <a:gd name="T2" fmla="*/ 224862 w 265"/>
                <a:gd name="T3" fmla="*/ 0 h 24"/>
                <a:gd name="T4" fmla="*/ 307963 w 265"/>
                <a:gd name="T5" fmla="*/ 30163 h 24"/>
                <a:gd name="T6" fmla="*/ 323850 w 265"/>
                <a:gd name="T7" fmla="*/ 30163 h 24"/>
                <a:gd name="T8" fmla="*/ 0 60000 65536"/>
                <a:gd name="T9" fmla="*/ 0 60000 65536"/>
                <a:gd name="T10" fmla="*/ 0 60000 65536"/>
                <a:gd name="T11" fmla="*/ 0 60000 65536"/>
                <a:gd name="T12" fmla="*/ 0 w 265"/>
                <a:gd name="T13" fmla="*/ 0 h 24"/>
                <a:gd name="T14" fmla="*/ 265 w 265"/>
                <a:gd name="T15" fmla="*/ 24 h 24"/>
              </a:gdLst>
              <a:ahLst/>
              <a:cxnLst>
                <a:cxn ang="T8">
                  <a:pos x="T0" y="T1"/>
                </a:cxn>
                <a:cxn ang="T9">
                  <a:pos x="T2" y="T3"/>
                </a:cxn>
                <a:cxn ang="T10">
                  <a:pos x="T4" y="T5"/>
                </a:cxn>
                <a:cxn ang="T11">
                  <a:pos x="T6" y="T7"/>
                </a:cxn>
              </a:cxnLst>
              <a:rect l="T12" t="T13" r="T14" b="T15"/>
              <a:pathLst>
                <a:path w="265" h="24">
                  <a:moveTo>
                    <a:pt x="0" y="0"/>
                  </a:moveTo>
                  <a:lnTo>
                    <a:pt x="184" y="0"/>
                  </a:lnTo>
                  <a:lnTo>
                    <a:pt x="252" y="24"/>
                  </a:lnTo>
                  <a:lnTo>
                    <a:pt x="265" y="24"/>
                  </a:lnTo>
                </a:path>
              </a:pathLst>
            </a:custGeom>
            <a:noFill/>
            <a:ln w="4">
              <a:solidFill>
                <a:srgbClr val="000000"/>
              </a:solidFill>
              <a:round/>
              <a:headEnd/>
              <a:tailEnd/>
            </a:ln>
          </p:spPr>
          <p:txBody>
            <a:bodyPr/>
            <a:lstStyle/>
            <a:p>
              <a:endParaRPr lang="fr-FR">
                <a:latin typeface="Calibri" pitchFamily="34" charset="0"/>
              </a:endParaRPr>
            </a:p>
          </p:txBody>
        </p:sp>
        <p:sp>
          <p:nvSpPr>
            <p:cNvPr id="14891" name="Rectangle 104"/>
            <p:cNvSpPr>
              <a:spLocks noChangeArrowheads="1"/>
            </p:cNvSpPr>
            <p:nvPr/>
          </p:nvSpPr>
          <p:spPr bwMode="auto">
            <a:xfrm>
              <a:off x="49357448" y="35897002"/>
              <a:ext cx="649217" cy="203133"/>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WPMS_1</a:t>
              </a:r>
              <a:endParaRPr lang="fr-FR" sz="3600">
                <a:cs typeface="Arial" charset="0"/>
              </a:endParaRPr>
            </a:p>
          </p:txBody>
        </p:sp>
        <p:sp>
          <p:nvSpPr>
            <p:cNvPr id="14892" name="Freeform 105"/>
            <p:cNvSpPr>
              <a:spLocks/>
            </p:cNvSpPr>
            <p:nvPr/>
          </p:nvSpPr>
          <p:spPr bwMode="auto">
            <a:xfrm>
              <a:off x="49018675" y="35996438"/>
              <a:ext cx="323850" cy="3175"/>
            </a:xfrm>
            <a:custGeom>
              <a:avLst/>
              <a:gdLst>
                <a:gd name="T0" fmla="*/ 0 w 265"/>
                <a:gd name="T1" fmla="*/ 3175 h 2"/>
                <a:gd name="T2" fmla="*/ 224862 w 265"/>
                <a:gd name="T3" fmla="*/ 3175 h 2"/>
                <a:gd name="T4" fmla="*/ 307963 w 265"/>
                <a:gd name="T5" fmla="*/ 0 h 2"/>
                <a:gd name="T6" fmla="*/ 323850 w 265"/>
                <a:gd name="T7" fmla="*/ 0 h 2"/>
                <a:gd name="T8" fmla="*/ 0 60000 65536"/>
                <a:gd name="T9" fmla="*/ 0 60000 65536"/>
                <a:gd name="T10" fmla="*/ 0 60000 65536"/>
                <a:gd name="T11" fmla="*/ 0 60000 65536"/>
                <a:gd name="T12" fmla="*/ 0 w 265"/>
                <a:gd name="T13" fmla="*/ 0 h 2"/>
                <a:gd name="T14" fmla="*/ 265 w 265"/>
                <a:gd name="T15" fmla="*/ 2 h 2"/>
              </a:gdLst>
              <a:ahLst/>
              <a:cxnLst>
                <a:cxn ang="T8">
                  <a:pos x="T0" y="T1"/>
                </a:cxn>
                <a:cxn ang="T9">
                  <a:pos x="T2" y="T3"/>
                </a:cxn>
                <a:cxn ang="T10">
                  <a:pos x="T4" y="T5"/>
                </a:cxn>
                <a:cxn ang="T11">
                  <a:pos x="T6" y="T7"/>
                </a:cxn>
              </a:cxnLst>
              <a:rect l="T12" t="T13" r="T14" b="T15"/>
              <a:pathLst>
                <a:path w="265" h="2">
                  <a:moveTo>
                    <a:pt x="0" y="2"/>
                  </a:moveTo>
                  <a:lnTo>
                    <a:pt x="184" y="2"/>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893" name="Rectangle 106"/>
            <p:cNvSpPr>
              <a:spLocks noChangeArrowheads="1"/>
            </p:cNvSpPr>
            <p:nvPr/>
          </p:nvSpPr>
          <p:spPr bwMode="auto">
            <a:xfrm>
              <a:off x="49357448" y="36026568"/>
              <a:ext cx="1290866"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scaffold_41_3_134</a:t>
              </a:r>
              <a:endParaRPr lang="fr-FR" sz="3600">
                <a:cs typeface="Arial" charset="0"/>
              </a:endParaRPr>
            </a:p>
          </p:txBody>
        </p:sp>
        <p:sp>
          <p:nvSpPr>
            <p:cNvPr id="14894" name="Freeform 107"/>
            <p:cNvSpPr>
              <a:spLocks/>
            </p:cNvSpPr>
            <p:nvPr/>
          </p:nvSpPr>
          <p:spPr bwMode="auto">
            <a:xfrm>
              <a:off x="49018675" y="36107563"/>
              <a:ext cx="323850" cy="1588"/>
            </a:xfrm>
            <a:custGeom>
              <a:avLst/>
              <a:gdLst>
                <a:gd name="T0" fmla="*/ 0 w 265"/>
                <a:gd name="T1" fmla="*/ 0 h 1"/>
                <a:gd name="T2" fmla="*/ 224862 w 265"/>
                <a:gd name="T3" fmla="*/ 0 h 1"/>
                <a:gd name="T4" fmla="*/ 307963 w 265"/>
                <a:gd name="T5" fmla="*/ 1588 h 1"/>
                <a:gd name="T6" fmla="*/ 323850 w 265"/>
                <a:gd name="T7" fmla="*/ 1588 h 1"/>
                <a:gd name="T8" fmla="*/ 0 60000 65536"/>
                <a:gd name="T9" fmla="*/ 0 60000 65536"/>
                <a:gd name="T10" fmla="*/ 0 60000 65536"/>
                <a:gd name="T11" fmla="*/ 0 60000 65536"/>
                <a:gd name="T12" fmla="*/ 0 w 265"/>
                <a:gd name="T13" fmla="*/ 0 h 1"/>
                <a:gd name="T14" fmla="*/ 265 w 265"/>
                <a:gd name="T15" fmla="*/ 1 h 1"/>
              </a:gdLst>
              <a:ahLst/>
              <a:cxnLst>
                <a:cxn ang="T8">
                  <a:pos x="T0" y="T1"/>
                </a:cxn>
                <a:cxn ang="T9">
                  <a:pos x="T2" y="T3"/>
                </a:cxn>
                <a:cxn ang="T10">
                  <a:pos x="T4" y="T5"/>
                </a:cxn>
                <a:cxn ang="T11">
                  <a:pos x="T6" y="T7"/>
                </a:cxn>
              </a:cxnLst>
              <a:rect l="T12" t="T13" r="T14" b="T15"/>
              <a:pathLst>
                <a:path w="265" h="1">
                  <a:moveTo>
                    <a:pt x="0" y="0"/>
                  </a:moveTo>
                  <a:lnTo>
                    <a:pt x="184" y="0"/>
                  </a:lnTo>
                  <a:lnTo>
                    <a:pt x="252" y="1"/>
                  </a:lnTo>
                  <a:lnTo>
                    <a:pt x="265" y="1"/>
                  </a:lnTo>
                </a:path>
              </a:pathLst>
            </a:custGeom>
            <a:noFill/>
            <a:ln w="4">
              <a:solidFill>
                <a:srgbClr val="000000"/>
              </a:solidFill>
              <a:round/>
              <a:headEnd/>
              <a:tailEnd/>
            </a:ln>
          </p:spPr>
          <p:txBody>
            <a:bodyPr/>
            <a:lstStyle/>
            <a:p>
              <a:endParaRPr lang="fr-FR">
                <a:latin typeface="Calibri" pitchFamily="34" charset="0"/>
              </a:endParaRPr>
            </a:p>
          </p:txBody>
        </p:sp>
        <p:sp>
          <p:nvSpPr>
            <p:cNvPr id="14895" name="Rectangle 108"/>
            <p:cNvSpPr>
              <a:spLocks noChangeArrowheads="1"/>
            </p:cNvSpPr>
            <p:nvPr/>
          </p:nvSpPr>
          <p:spPr bwMode="auto">
            <a:xfrm>
              <a:off x="49357448" y="36366903"/>
              <a:ext cx="628377" cy="203133"/>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bi128189</a:t>
              </a:r>
              <a:endParaRPr lang="fr-FR" sz="3600">
                <a:cs typeface="Arial" charset="0"/>
              </a:endParaRPr>
            </a:p>
          </p:txBody>
        </p:sp>
        <p:sp>
          <p:nvSpPr>
            <p:cNvPr id="14896" name="Freeform 109"/>
            <p:cNvSpPr>
              <a:spLocks/>
            </p:cNvSpPr>
            <p:nvPr/>
          </p:nvSpPr>
          <p:spPr bwMode="auto">
            <a:xfrm>
              <a:off x="49018675" y="36466338"/>
              <a:ext cx="323850" cy="0"/>
            </a:xfrm>
            <a:custGeom>
              <a:avLst/>
              <a:gdLst>
                <a:gd name="T0" fmla="*/ 0 w 265"/>
                <a:gd name="T1" fmla="*/ 224862 w 265"/>
                <a:gd name="T2" fmla="*/ 307963 w 265"/>
                <a:gd name="T3" fmla="*/ 323850 w 265"/>
                <a:gd name="T4" fmla="*/ 0 60000 65536"/>
                <a:gd name="T5" fmla="*/ 0 60000 65536"/>
                <a:gd name="T6" fmla="*/ 0 60000 65536"/>
                <a:gd name="T7" fmla="*/ 0 60000 65536"/>
                <a:gd name="T8" fmla="*/ 0 w 265"/>
                <a:gd name="T9" fmla="*/ 265 w 265"/>
              </a:gdLst>
              <a:ahLst/>
              <a:cxnLst>
                <a:cxn ang="T4">
                  <a:pos x="T0" y="0"/>
                </a:cxn>
                <a:cxn ang="T5">
                  <a:pos x="T1" y="0"/>
                </a:cxn>
                <a:cxn ang="T6">
                  <a:pos x="T2" y="0"/>
                </a:cxn>
                <a:cxn ang="T7">
                  <a:pos x="T3" y="0"/>
                </a:cxn>
              </a:cxnLst>
              <a:rect l="T8" t="0" r="T9" b="0"/>
              <a:pathLst>
                <a:path w="265">
                  <a:moveTo>
                    <a:pt x="0" y="0"/>
                  </a:moveTo>
                  <a:lnTo>
                    <a:pt x="184" y="0"/>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897" name="Rectangle 110"/>
            <p:cNvSpPr>
              <a:spLocks noChangeArrowheads="1"/>
            </p:cNvSpPr>
            <p:nvPr/>
          </p:nvSpPr>
          <p:spPr bwMode="auto">
            <a:xfrm>
              <a:off x="49357448" y="36508851"/>
              <a:ext cx="1375826"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scaffold_142_2_383</a:t>
              </a:r>
              <a:endParaRPr lang="fr-FR" sz="3600">
                <a:cs typeface="Arial" charset="0"/>
              </a:endParaRPr>
            </a:p>
          </p:txBody>
        </p:sp>
        <p:sp>
          <p:nvSpPr>
            <p:cNvPr id="14898" name="Freeform 111"/>
            <p:cNvSpPr>
              <a:spLocks/>
            </p:cNvSpPr>
            <p:nvPr/>
          </p:nvSpPr>
          <p:spPr bwMode="auto">
            <a:xfrm>
              <a:off x="49018675" y="36621913"/>
              <a:ext cx="323850" cy="26988"/>
            </a:xfrm>
            <a:custGeom>
              <a:avLst/>
              <a:gdLst>
                <a:gd name="T0" fmla="*/ 0 w 265"/>
                <a:gd name="T1" fmla="*/ 26988 h 22"/>
                <a:gd name="T2" fmla="*/ 224862 w 265"/>
                <a:gd name="T3" fmla="*/ 26988 h 22"/>
                <a:gd name="T4" fmla="*/ 307963 w 265"/>
                <a:gd name="T5" fmla="*/ 0 h 22"/>
                <a:gd name="T6" fmla="*/ 323850 w 265"/>
                <a:gd name="T7" fmla="*/ 0 h 22"/>
                <a:gd name="T8" fmla="*/ 0 60000 65536"/>
                <a:gd name="T9" fmla="*/ 0 60000 65536"/>
                <a:gd name="T10" fmla="*/ 0 60000 65536"/>
                <a:gd name="T11" fmla="*/ 0 60000 65536"/>
                <a:gd name="T12" fmla="*/ 0 w 265"/>
                <a:gd name="T13" fmla="*/ 0 h 22"/>
                <a:gd name="T14" fmla="*/ 265 w 265"/>
                <a:gd name="T15" fmla="*/ 22 h 22"/>
              </a:gdLst>
              <a:ahLst/>
              <a:cxnLst>
                <a:cxn ang="T8">
                  <a:pos x="T0" y="T1"/>
                </a:cxn>
                <a:cxn ang="T9">
                  <a:pos x="T2" y="T3"/>
                </a:cxn>
                <a:cxn ang="T10">
                  <a:pos x="T4" y="T5"/>
                </a:cxn>
                <a:cxn ang="T11">
                  <a:pos x="T6" y="T7"/>
                </a:cxn>
              </a:cxnLst>
              <a:rect l="T12" t="T13" r="T14" b="T15"/>
              <a:pathLst>
                <a:path w="265" h="22">
                  <a:moveTo>
                    <a:pt x="0" y="22"/>
                  </a:moveTo>
                  <a:lnTo>
                    <a:pt x="184" y="22"/>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899" name="Rectangle 112"/>
            <p:cNvSpPr>
              <a:spLocks noChangeArrowheads="1"/>
            </p:cNvSpPr>
            <p:nvPr/>
          </p:nvSpPr>
          <p:spPr bwMode="auto">
            <a:xfrm>
              <a:off x="49357448" y="36659663"/>
              <a:ext cx="1375826"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scaffold_142_1_239</a:t>
              </a:r>
              <a:endParaRPr lang="fr-FR" sz="3600">
                <a:cs typeface="Arial" charset="0"/>
              </a:endParaRPr>
            </a:p>
          </p:txBody>
        </p:sp>
        <p:sp>
          <p:nvSpPr>
            <p:cNvPr id="14900" name="Freeform 113"/>
            <p:cNvSpPr>
              <a:spLocks/>
            </p:cNvSpPr>
            <p:nvPr/>
          </p:nvSpPr>
          <p:spPr bwMode="auto">
            <a:xfrm>
              <a:off x="49018675" y="36709226"/>
              <a:ext cx="323850" cy="25400"/>
            </a:xfrm>
            <a:custGeom>
              <a:avLst/>
              <a:gdLst>
                <a:gd name="T0" fmla="*/ 0 w 265"/>
                <a:gd name="T1" fmla="*/ 0 h 21"/>
                <a:gd name="T2" fmla="*/ 224862 w 265"/>
                <a:gd name="T3" fmla="*/ 0 h 21"/>
                <a:gd name="T4" fmla="*/ 307963 w 265"/>
                <a:gd name="T5" fmla="*/ 25400 h 21"/>
                <a:gd name="T6" fmla="*/ 323850 w 265"/>
                <a:gd name="T7" fmla="*/ 25400 h 21"/>
                <a:gd name="T8" fmla="*/ 0 60000 65536"/>
                <a:gd name="T9" fmla="*/ 0 60000 65536"/>
                <a:gd name="T10" fmla="*/ 0 60000 65536"/>
                <a:gd name="T11" fmla="*/ 0 60000 65536"/>
                <a:gd name="T12" fmla="*/ 0 w 265"/>
                <a:gd name="T13" fmla="*/ 0 h 21"/>
                <a:gd name="T14" fmla="*/ 265 w 265"/>
                <a:gd name="T15" fmla="*/ 21 h 21"/>
              </a:gdLst>
              <a:ahLst/>
              <a:cxnLst>
                <a:cxn ang="T8">
                  <a:pos x="T0" y="T1"/>
                </a:cxn>
                <a:cxn ang="T9">
                  <a:pos x="T2" y="T3"/>
                </a:cxn>
                <a:cxn ang="T10">
                  <a:pos x="T4" y="T5"/>
                </a:cxn>
                <a:cxn ang="T11">
                  <a:pos x="T6" y="T7"/>
                </a:cxn>
              </a:cxnLst>
              <a:rect l="T12" t="T13" r="T14" b="T15"/>
              <a:pathLst>
                <a:path w="265" h="21">
                  <a:moveTo>
                    <a:pt x="0" y="0"/>
                  </a:moveTo>
                  <a:lnTo>
                    <a:pt x="184" y="0"/>
                  </a:lnTo>
                  <a:lnTo>
                    <a:pt x="252" y="21"/>
                  </a:lnTo>
                  <a:lnTo>
                    <a:pt x="265" y="21"/>
                  </a:lnTo>
                </a:path>
              </a:pathLst>
            </a:custGeom>
            <a:noFill/>
            <a:ln w="4">
              <a:solidFill>
                <a:srgbClr val="000000"/>
              </a:solidFill>
              <a:round/>
              <a:headEnd/>
              <a:tailEnd/>
            </a:ln>
          </p:spPr>
          <p:txBody>
            <a:bodyPr/>
            <a:lstStyle/>
            <a:p>
              <a:endParaRPr lang="fr-FR">
                <a:latin typeface="Calibri" pitchFamily="34" charset="0"/>
              </a:endParaRPr>
            </a:p>
          </p:txBody>
        </p:sp>
        <p:sp>
          <p:nvSpPr>
            <p:cNvPr id="14901" name="Rectangle 114"/>
            <p:cNvSpPr>
              <a:spLocks noChangeArrowheads="1"/>
            </p:cNvSpPr>
            <p:nvPr/>
          </p:nvSpPr>
          <p:spPr bwMode="auto">
            <a:xfrm>
              <a:off x="49357448" y="36830796"/>
              <a:ext cx="734175"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WPMS_20</a:t>
              </a:r>
              <a:endParaRPr lang="fr-FR" sz="3600">
                <a:cs typeface="Arial" charset="0"/>
              </a:endParaRPr>
            </a:p>
          </p:txBody>
        </p:sp>
        <p:sp>
          <p:nvSpPr>
            <p:cNvPr id="14902" name="Freeform 115"/>
            <p:cNvSpPr>
              <a:spLocks/>
            </p:cNvSpPr>
            <p:nvPr/>
          </p:nvSpPr>
          <p:spPr bwMode="auto">
            <a:xfrm>
              <a:off x="49018675" y="36936238"/>
              <a:ext cx="323850" cy="9525"/>
            </a:xfrm>
            <a:custGeom>
              <a:avLst/>
              <a:gdLst>
                <a:gd name="T0" fmla="*/ 0 w 265"/>
                <a:gd name="T1" fmla="*/ 9525 h 8"/>
                <a:gd name="T2" fmla="*/ 224862 w 265"/>
                <a:gd name="T3" fmla="*/ 9525 h 8"/>
                <a:gd name="T4" fmla="*/ 307963 w 265"/>
                <a:gd name="T5" fmla="*/ 0 h 8"/>
                <a:gd name="T6" fmla="*/ 323850 w 265"/>
                <a:gd name="T7" fmla="*/ 0 h 8"/>
                <a:gd name="T8" fmla="*/ 0 60000 65536"/>
                <a:gd name="T9" fmla="*/ 0 60000 65536"/>
                <a:gd name="T10" fmla="*/ 0 60000 65536"/>
                <a:gd name="T11" fmla="*/ 0 60000 65536"/>
                <a:gd name="T12" fmla="*/ 0 w 265"/>
                <a:gd name="T13" fmla="*/ 0 h 8"/>
                <a:gd name="T14" fmla="*/ 265 w 265"/>
                <a:gd name="T15" fmla="*/ 8 h 8"/>
              </a:gdLst>
              <a:ahLst/>
              <a:cxnLst>
                <a:cxn ang="T8">
                  <a:pos x="T0" y="T1"/>
                </a:cxn>
                <a:cxn ang="T9">
                  <a:pos x="T2" y="T3"/>
                </a:cxn>
                <a:cxn ang="T10">
                  <a:pos x="T4" y="T5"/>
                </a:cxn>
                <a:cxn ang="T11">
                  <a:pos x="T6" y="T7"/>
                </a:cxn>
              </a:cxnLst>
              <a:rect l="T12" t="T13" r="T14" b="T15"/>
              <a:pathLst>
                <a:path w="265" h="8">
                  <a:moveTo>
                    <a:pt x="0" y="8"/>
                  </a:moveTo>
                  <a:lnTo>
                    <a:pt x="184" y="8"/>
                  </a:lnTo>
                  <a:lnTo>
                    <a:pt x="252" y="0"/>
                  </a:lnTo>
                  <a:lnTo>
                    <a:pt x="265" y="0"/>
                  </a:lnTo>
                </a:path>
              </a:pathLst>
            </a:custGeom>
            <a:noFill/>
            <a:ln w="4">
              <a:solidFill>
                <a:srgbClr val="000000"/>
              </a:solidFill>
              <a:round/>
              <a:headEnd/>
              <a:tailEnd/>
            </a:ln>
          </p:spPr>
          <p:txBody>
            <a:bodyPr/>
            <a:lstStyle/>
            <a:p>
              <a:endParaRPr lang="fr-FR">
                <a:latin typeface="Calibri" pitchFamily="34" charset="0"/>
              </a:endParaRPr>
            </a:p>
          </p:txBody>
        </p:sp>
        <p:sp>
          <p:nvSpPr>
            <p:cNvPr id="14903" name="Rectangle 116"/>
            <p:cNvSpPr>
              <a:spLocks noChangeArrowheads="1"/>
            </p:cNvSpPr>
            <p:nvPr/>
          </p:nvSpPr>
          <p:spPr bwMode="auto">
            <a:xfrm>
              <a:off x="49357448" y="36980021"/>
              <a:ext cx="801501" cy="184666"/>
            </a:xfrm>
            <a:prstGeom prst="rect">
              <a:avLst/>
            </a:prstGeom>
            <a:noFill/>
            <a:ln w="9525">
              <a:noFill/>
              <a:miter lim="800000"/>
              <a:headEnd/>
              <a:tailEnd/>
            </a:ln>
          </p:spPr>
          <p:txBody>
            <a:bodyPr wrap="none" lIns="0" tIns="0" rIns="0" bIns="0">
              <a:spAutoFit/>
            </a:bodyPr>
            <a:lstStyle/>
            <a:p>
              <a:pPr defTabSz="914400"/>
              <a:r>
                <a:rPr lang="fr-FR" sz="1200">
                  <a:solidFill>
                    <a:srgbClr val="000000"/>
                  </a:solidFill>
                  <a:cs typeface="Arial" charset="0"/>
                </a:rPr>
                <a:t>ORPM_297</a:t>
              </a:r>
              <a:endParaRPr lang="fr-FR" sz="3600">
                <a:cs typeface="Arial" charset="0"/>
              </a:endParaRPr>
            </a:p>
          </p:txBody>
        </p:sp>
        <p:sp>
          <p:nvSpPr>
            <p:cNvPr id="14904" name="Freeform 117"/>
            <p:cNvSpPr>
              <a:spLocks/>
            </p:cNvSpPr>
            <p:nvPr/>
          </p:nvSpPr>
          <p:spPr bwMode="auto">
            <a:xfrm>
              <a:off x="49018675" y="37039426"/>
              <a:ext cx="323850" cy="9525"/>
            </a:xfrm>
            <a:custGeom>
              <a:avLst/>
              <a:gdLst>
                <a:gd name="T0" fmla="*/ 0 w 265"/>
                <a:gd name="T1" fmla="*/ 0 h 7"/>
                <a:gd name="T2" fmla="*/ 224862 w 265"/>
                <a:gd name="T3" fmla="*/ 0 h 7"/>
                <a:gd name="T4" fmla="*/ 307963 w 265"/>
                <a:gd name="T5" fmla="*/ 9525 h 7"/>
                <a:gd name="T6" fmla="*/ 323850 w 265"/>
                <a:gd name="T7" fmla="*/ 9525 h 7"/>
                <a:gd name="T8" fmla="*/ 0 60000 65536"/>
                <a:gd name="T9" fmla="*/ 0 60000 65536"/>
                <a:gd name="T10" fmla="*/ 0 60000 65536"/>
                <a:gd name="T11" fmla="*/ 0 60000 65536"/>
                <a:gd name="T12" fmla="*/ 0 w 265"/>
                <a:gd name="T13" fmla="*/ 0 h 7"/>
                <a:gd name="T14" fmla="*/ 265 w 265"/>
                <a:gd name="T15" fmla="*/ 7 h 7"/>
              </a:gdLst>
              <a:ahLst/>
              <a:cxnLst>
                <a:cxn ang="T8">
                  <a:pos x="T0" y="T1"/>
                </a:cxn>
                <a:cxn ang="T9">
                  <a:pos x="T2" y="T3"/>
                </a:cxn>
                <a:cxn ang="T10">
                  <a:pos x="T4" y="T5"/>
                </a:cxn>
                <a:cxn ang="T11">
                  <a:pos x="T6" y="T7"/>
                </a:cxn>
              </a:cxnLst>
              <a:rect l="T12" t="T13" r="T14" b="T15"/>
              <a:pathLst>
                <a:path w="265" h="7">
                  <a:moveTo>
                    <a:pt x="0" y="0"/>
                  </a:moveTo>
                  <a:lnTo>
                    <a:pt x="184" y="0"/>
                  </a:lnTo>
                  <a:lnTo>
                    <a:pt x="252" y="7"/>
                  </a:lnTo>
                  <a:lnTo>
                    <a:pt x="265" y="7"/>
                  </a:lnTo>
                </a:path>
              </a:pathLst>
            </a:custGeom>
            <a:noFill/>
            <a:ln w="4">
              <a:solidFill>
                <a:srgbClr val="000000"/>
              </a:solidFill>
              <a:round/>
              <a:headEnd/>
              <a:tailEnd/>
            </a:ln>
          </p:spPr>
          <p:txBody>
            <a:bodyPr/>
            <a:lstStyle/>
            <a:p>
              <a:endParaRPr lang="fr-FR">
                <a:latin typeface="Calibri" pitchFamily="34" charset="0"/>
              </a:endParaRPr>
            </a:p>
          </p:txBody>
        </p:sp>
        <p:sp>
          <p:nvSpPr>
            <p:cNvPr id="14905" name="Line 118"/>
            <p:cNvSpPr>
              <a:spLocks noChangeShapeType="1"/>
            </p:cNvSpPr>
            <p:nvPr/>
          </p:nvSpPr>
          <p:spPr bwMode="auto">
            <a:xfrm>
              <a:off x="50701894" y="36911123"/>
              <a:ext cx="0" cy="0"/>
            </a:xfrm>
            <a:prstGeom prst="line">
              <a:avLst/>
            </a:prstGeom>
            <a:noFill/>
            <a:ln w="4">
              <a:solidFill>
                <a:srgbClr val="800000"/>
              </a:solidFill>
              <a:round/>
              <a:headEnd/>
              <a:tailEnd/>
            </a:ln>
          </p:spPr>
          <p:txBody>
            <a:bodyPr/>
            <a:lstStyle/>
            <a:p>
              <a:endParaRPr lang="fr-FR"/>
            </a:p>
          </p:txBody>
        </p:sp>
        <p:sp>
          <p:nvSpPr>
            <p:cNvPr id="14906" name="Line 119"/>
            <p:cNvSpPr>
              <a:spLocks noChangeShapeType="1"/>
            </p:cNvSpPr>
            <p:nvPr/>
          </p:nvSpPr>
          <p:spPr bwMode="auto">
            <a:xfrm>
              <a:off x="50657444" y="36911123"/>
              <a:ext cx="87313" cy="0"/>
            </a:xfrm>
            <a:prstGeom prst="line">
              <a:avLst/>
            </a:prstGeom>
            <a:noFill/>
            <a:ln w="4">
              <a:solidFill>
                <a:srgbClr val="800000"/>
              </a:solidFill>
              <a:round/>
              <a:headEnd/>
              <a:tailEnd/>
            </a:ln>
          </p:spPr>
          <p:txBody>
            <a:bodyPr/>
            <a:lstStyle/>
            <a:p>
              <a:endParaRPr lang="fr-FR"/>
            </a:p>
          </p:txBody>
        </p:sp>
        <p:sp>
          <p:nvSpPr>
            <p:cNvPr id="14907" name="Freeform 120"/>
            <p:cNvSpPr>
              <a:spLocks/>
            </p:cNvSpPr>
            <p:nvPr/>
          </p:nvSpPr>
          <p:spPr bwMode="auto">
            <a:xfrm>
              <a:off x="50657444" y="36911123"/>
              <a:ext cx="87313" cy="93663"/>
            </a:xfrm>
            <a:custGeom>
              <a:avLst/>
              <a:gdLst>
                <a:gd name="T0" fmla="*/ 0 w 55"/>
                <a:gd name="T1" fmla="*/ 0 h 59"/>
                <a:gd name="T2" fmla="*/ 0 w 55"/>
                <a:gd name="T3" fmla="*/ 93663 h 59"/>
                <a:gd name="T4" fmla="*/ 44450 w 55"/>
                <a:gd name="T5" fmla="*/ 93663 h 59"/>
                <a:gd name="T6" fmla="*/ 87313 w 55"/>
                <a:gd name="T7" fmla="*/ 93663 h 59"/>
                <a:gd name="T8" fmla="*/ 87313 w 55"/>
                <a:gd name="T9" fmla="*/ 0 h 59"/>
                <a:gd name="T10" fmla="*/ 44450 w 55"/>
                <a:gd name="T11" fmla="*/ 0 h 59"/>
                <a:gd name="T12" fmla="*/ 0 w 55"/>
                <a:gd name="T13" fmla="*/ 0 h 59"/>
                <a:gd name="T14" fmla="*/ 0 60000 65536"/>
                <a:gd name="T15" fmla="*/ 0 60000 65536"/>
                <a:gd name="T16" fmla="*/ 0 60000 65536"/>
                <a:gd name="T17" fmla="*/ 0 60000 65536"/>
                <a:gd name="T18" fmla="*/ 0 60000 65536"/>
                <a:gd name="T19" fmla="*/ 0 60000 65536"/>
                <a:gd name="T20" fmla="*/ 0 60000 65536"/>
                <a:gd name="T21" fmla="*/ 0 w 55"/>
                <a:gd name="T22" fmla="*/ 0 h 59"/>
                <a:gd name="T23" fmla="*/ 55 w 55"/>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 h="59">
                  <a:moveTo>
                    <a:pt x="0" y="0"/>
                  </a:moveTo>
                  <a:lnTo>
                    <a:pt x="0" y="59"/>
                  </a:lnTo>
                  <a:lnTo>
                    <a:pt x="28" y="59"/>
                  </a:lnTo>
                  <a:lnTo>
                    <a:pt x="55" y="59"/>
                  </a:lnTo>
                  <a:lnTo>
                    <a:pt x="55" y="0"/>
                  </a:lnTo>
                  <a:lnTo>
                    <a:pt x="28" y="0"/>
                  </a:lnTo>
                  <a:lnTo>
                    <a:pt x="0" y="0"/>
                  </a:lnTo>
                  <a:close/>
                </a:path>
              </a:pathLst>
            </a:custGeom>
            <a:solidFill>
              <a:srgbClr val="800000"/>
            </a:solidFill>
            <a:ln w="4">
              <a:solidFill>
                <a:srgbClr val="800000"/>
              </a:solidFill>
              <a:round/>
              <a:headEnd/>
              <a:tailEnd/>
            </a:ln>
          </p:spPr>
          <p:txBody>
            <a:bodyPr/>
            <a:lstStyle/>
            <a:p>
              <a:endParaRPr lang="fr-FR" sz="1200">
                <a:latin typeface="Calibri" pitchFamily="34" charset="0"/>
              </a:endParaRPr>
            </a:p>
          </p:txBody>
        </p:sp>
        <p:sp>
          <p:nvSpPr>
            <p:cNvPr id="14908" name="Line 121"/>
            <p:cNvSpPr>
              <a:spLocks noChangeShapeType="1"/>
            </p:cNvSpPr>
            <p:nvPr/>
          </p:nvSpPr>
          <p:spPr bwMode="auto">
            <a:xfrm>
              <a:off x="50701894" y="37004786"/>
              <a:ext cx="0" cy="0"/>
            </a:xfrm>
            <a:prstGeom prst="line">
              <a:avLst/>
            </a:prstGeom>
            <a:noFill/>
            <a:ln w="4">
              <a:solidFill>
                <a:srgbClr val="800000"/>
              </a:solidFill>
              <a:round/>
              <a:headEnd/>
              <a:tailEnd/>
            </a:ln>
          </p:spPr>
          <p:txBody>
            <a:bodyPr/>
            <a:lstStyle/>
            <a:p>
              <a:endParaRPr lang="fr-FR"/>
            </a:p>
          </p:txBody>
        </p:sp>
        <p:sp>
          <p:nvSpPr>
            <p:cNvPr id="14909" name="Line 122"/>
            <p:cNvSpPr>
              <a:spLocks noChangeShapeType="1"/>
            </p:cNvSpPr>
            <p:nvPr/>
          </p:nvSpPr>
          <p:spPr bwMode="auto">
            <a:xfrm>
              <a:off x="50657444" y="37004786"/>
              <a:ext cx="87313" cy="0"/>
            </a:xfrm>
            <a:prstGeom prst="line">
              <a:avLst/>
            </a:prstGeom>
            <a:noFill/>
            <a:ln w="4">
              <a:solidFill>
                <a:srgbClr val="800000"/>
              </a:solidFill>
              <a:round/>
              <a:headEnd/>
              <a:tailEnd/>
            </a:ln>
          </p:spPr>
          <p:txBody>
            <a:bodyPr/>
            <a:lstStyle/>
            <a:p>
              <a:endParaRPr lang="fr-FR"/>
            </a:p>
          </p:txBody>
        </p:sp>
        <p:sp>
          <p:nvSpPr>
            <p:cNvPr id="14910" name="Rectangle 123"/>
            <p:cNvSpPr>
              <a:spLocks noChangeArrowheads="1"/>
            </p:cNvSpPr>
            <p:nvPr/>
          </p:nvSpPr>
          <p:spPr bwMode="auto">
            <a:xfrm rot="5400000">
              <a:off x="49602801" y="36893404"/>
              <a:ext cx="2500685" cy="184666"/>
            </a:xfrm>
            <a:prstGeom prst="rect">
              <a:avLst/>
            </a:prstGeom>
            <a:noFill/>
            <a:ln w="9525">
              <a:noFill/>
              <a:miter lim="800000"/>
              <a:headEnd/>
              <a:tailEnd/>
            </a:ln>
          </p:spPr>
          <p:txBody>
            <a:bodyPr wrap="none" lIns="0" tIns="0" rIns="0" bIns="0">
              <a:spAutoFit/>
            </a:bodyPr>
            <a:lstStyle/>
            <a:p>
              <a:pPr defTabSz="914400"/>
              <a:r>
                <a:rPr lang="en-US" sz="1200" b="1">
                  <a:solidFill>
                    <a:srgbClr val="800000"/>
                  </a:solidFill>
                  <a:cs typeface="Arial" charset="0"/>
                </a:rPr>
                <a:t>Proportion of Hydrolyzed Glucose</a:t>
              </a:r>
            </a:p>
          </p:txBody>
        </p:sp>
        <p:sp>
          <p:nvSpPr>
            <p:cNvPr id="14911" name="Rectangle 124"/>
            <p:cNvSpPr>
              <a:spLocks noChangeArrowheads="1"/>
            </p:cNvSpPr>
            <p:nvPr/>
          </p:nvSpPr>
          <p:spPr bwMode="auto">
            <a:xfrm>
              <a:off x="48853430" y="33117083"/>
              <a:ext cx="2164054" cy="430887"/>
            </a:xfrm>
            <a:prstGeom prst="rect">
              <a:avLst/>
            </a:prstGeom>
            <a:noFill/>
            <a:ln w="9525">
              <a:noFill/>
              <a:miter lim="800000"/>
              <a:headEnd/>
              <a:tailEnd/>
            </a:ln>
          </p:spPr>
          <p:txBody>
            <a:bodyPr wrap="none" lIns="0" tIns="0" rIns="0" bIns="0">
              <a:spAutoFit/>
            </a:bodyPr>
            <a:lstStyle/>
            <a:p>
              <a:pPr algn="ctr"/>
              <a:r>
                <a:rPr lang="fr-FR" sz="1400" b="1">
                  <a:solidFill>
                    <a:srgbClr val="000000"/>
                  </a:solidFill>
                  <a:cs typeface="Arial" charset="0"/>
                </a:rPr>
                <a:t>Genetic Map (consensus)</a:t>
              </a:r>
            </a:p>
            <a:p>
              <a:pPr algn="ctr"/>
              <a:r>
                <a:rPr lang="fr-FR" sz="1400" b="1">
                  <a:solidFill>
                    <a:srgbClr val="000000"/>
                  </a:solidFill>
                  <a:cs typeface="Arial" charset="0"/>
                </a:rPr>
                <a:t>LG XIII</a:t>
              </a:r>
              <a:endParaRPr lang="fr-FR" sz="9600">
                <a:cs typeface="Arial" charset="0"/>
              </a:endParaRPr>
            </a:p>
          </p:txBody>
        </p:sp>
        <p:sp>
          <p:nvSpPr>
            <p:cNvPr id="14912" name="Line 460"/>
            <p:cNvSpPr>
              <a:spLocks noChangeShapeType="1"/>
            </p:cNvSpPr>
            <p:nvPr/>
          </p:nvSpPr>
          <p:spPr bwMode="auto">
            <a:xfrm flipV="1">
              <a:off x="45850022" y="34027935"/>
              <a:ext cx="615950" cy="1882775"/>
            </a:xfrm>
            <a:prstGeom prst="line">
              <a:avLst/>
            </a:prstGeom>
            <a:noFill/>
            <a:ln w="4">
              <a:solidFill>
                <a:srgbClr val="000000"/>
              </a:solidFill>
              <a:round/>
              <a:headEnd/>
              <a:tailEnd/>
            </a:ln>
          </p:spPr>
          <p:txBody>
            <a:bodyPr/>
            <a:lstStyle/>
            <a:p>
              <a:endParaRPr lang="fr-FR"/>
            </a:p>
          </p:txBody>
        </p:sp>
        <p:sp>
          <p:nvSpPr>
            <p:cNvPr id="14913" name="Line 461"/>
            <p:cNvSpPr>
              <a:spLocks noChangeShapeType="1"/>
            </p:cNvSpPr>
            <p:nvPr/>
          </p:nvSpPr>
          <p:spPr bwMode="auto">
            <a:xfrm flipV="1">
              <a:off x="45850022" y="34583560"/>
              <a:ext cx="615950" cy="1608137"/>
            </a:xfrm>
            <a:prstGeom prst="line">
              <a:avLst/>
            </a:prstGeom>
            <a:noFill/>
            <a:ln w="4">
              <a:solidFill>
                <a:srgbClr val="000000"/>
              </a:solidFill>
              <a:round/>
              <a:headEnd/>
              <a:tailEnd/>
            </a:ln>
          </p:spPr>
          <p:txBody>
            <a:bodyPr/>
            <a:lstStyle/>
            <a:p>
              <a:endParaRPr lang="fr-FR"/>
            </a:p>
          </p:txBody>
        </p:sp>
        <p:sp>
          <p:nvSpPr>
            <p:cNvPr id="14914" name="Line 462"/>
            <p:cNvSpPr>
              <a:spLocks noChangeShapeType="1"/>
            </p:cNvSpPr>
            <p:nvPr/>
          </p:nvSpPr>
          <p:spPr bwMode="auto">
            <a:xfrm flipV="1">
              <a:off x="45850022" y="34853435"/>
              <a:ext cx="615950" cy="1385887"/>
            </a:xfrm>
            <a:prstGeom prst="line">
              <a:avLst/>
            </a:prstGeom>
            <a:noFill/>
            <a:ln w="4">
              <a:solidFill>
                <a:srgbClr val="000000"/>
              </a:solidFill>
              <a:round/>
              <a:headEnd/>
              <a:tailEnd/>
            </a:ln>
          </p:spPr>
          <p:txBody>
            <a:bodyPr/>
            <a:lstStyle/>
            <a:p>
              <a:endParaRPr lang="fr-FR"/>
            </a:p>
          </p:txBody>
        </p:sp>
        <p:sp>
          <p:nvSpPr>
            <p:cNvPr id="14915" name="Line 463"/>
            <p:cNvSpPr>
              <a:spLocks noChangeShapeType="1"/>
            </p:cNvSpPr>
            <p:nvPr/>
          </p:nvSpPr>
          <p:spPr bwMode="auto">
            <a:xfrm>
              <a:off x="45850022" y="36615560"/>
              <a:ext cx="615950" cy="71437"/>
            </a:xfrm>
            <a:prstGeom prst="line">
              <a:avLst/>
            </a:prstGeom>
            <a:noFill/>
            <a:ln w="4">
              <a:solidFill>
                <a:srgbClr val="000000"/>
              </a:solidFill>
              <a:round/>
              <a:headEnd/>
              <a:tailEnd/>
            </a:ln>
          </p:spPr>
          <p:txBody>
            <a:bodyPr/>
            <a:lstStyle/>
            <a:p>
              <a:endParaRPr lang="fr-FR"/>
            </a:p>
          </p:txBody>
        </p:sp>
        <p:sp>
          <p:nvSpPr>
            <p:cNvPr id="14916" name="Line 464"/>
            <p:cNvSpPr>
              <a:spLocks noChangeShapeType="1"/>
            </p:cNvSpPr>
            <p:nvPr/>
          </p:nvSpPr>
          <p:spPr bwMode="auto">
            <a:xfrm>
              <a:off x="45850022" y="37085460"/>
              <a:ext cx="615950" cy="604837"/>
            </a:xfrm>
            <a:prstGeom prst="line">
              <a:avLst/>
            </a:prstGeom>
            <a:noFill/>
            <a:ln w="4">
              <a:solidFill>
                <a:srgbClr val="000000"/>
              </a:solidFill>
              <a:round/>
              <a:headEnd/>
              <a:tailEnd/>
            </a:ln>
          </p:spPr>
          <p:txBody>
            <a:bodyPr/>
            <a:lstStyle/>
            <a:p>
              <a:endParaRPr lang="fr-FR"/>
            </a:p>
          </p:txBody>
        </p:sp>
        <p:sp>
          <p:nvSpPr>
            <p:cNvPr id="14917" name="Line 465"/>
            <p:cNvSpPr>
              <a:spLocks noChangeShapeType="1"/>
            </p:cNvSpPr>
            <p:nvPr/>
          </p:nvSpPr>
          <p:spPr bwMode="auto">
            <a:xfrm>
              <a:off x="47878847" y="34132710"/>
              <a:ext cx="1082675" cy="622300"/>
            </a:xfrm>
            <a:prstGeom prst="line">
              <a:avLst/>
            </a:prstGeom>
            <a:noFill/>
            <a:ln w="4">
              <a:solidFill>
                <a:srgbClr val="000000"/>
              </a:solidFill>
              <a:round/>
              <a:headEnd/>
              <a:tailEnd/>
            </a:ln>
          </p:spPr>
          <p:txBody>
            <a:bodyPr/>
            <a:lstStyle/>
            <a:p>
              <a:endParaRPr lang="fr-FR"/>
            </a:p>
          </p:txBody>
        </p:sp>
        <p:sp>
          <p:nvSpPr>
            <p:cNvPr id="14918" name="Line 466"/>
            <p:cNvSpPr>
              <a:spLocks noChangeShapeType="1"/>
            </p:cNvSpPr>
            <p:nvPr/>
          </p:nvSpPr>
          <p:spPr bwMode="auto">
            <a:xfrm>
              <a:off x="47878847" y="34583560"/>
              <a:ext cx="1082675" cy="847725"/>
            </a:xfrm>
            <a:prstGeom prst="line">
              <a:avLst/>
            </a:prstGeom>
            <a:noFill/>
            <a:ln w="4">
              <a:solidFill>
                <a:srgbClr val="000000"/>
              </a:solidFill>
              <a:round/>
              <a:headEnd/>
              <a:tailEnd/>
            </a:ln>
          </p:spPr>
          <p:txBody>
            <a:bodyPr/>
            <a:lstStyle/>
            <a:p>
              <a:endParaRPr lang="fr-FR"/>
            </a:p>
          </p:txBody>
        </p:sp>
        <p:sp>
          <p:nvSpPr>
            <p:cNvPr id="14919" name="Line 467"/>
            <p:cNvSpPr>
              <a:spLocks noChangeShapeType="1"/>
            </p:cNvSpPr>
            <p:nvPr/>
          </p:nvSpPr>
          <p:spPr bwMode="auto">
            <a:xfrm>
              <a:off x="47878847" y="34853435"/>
              <a:ext cx="1082675" cy="696912"/>
            </a:xfrm>
            <a:prstGeom prst="line">
              <a:avLst/>
            </a:prstGeom>
            <a:noFill/>
            <a:ln w="4">
              <a:solidFill>
                <a:srgbClr val="000000"/>
              </a:solidFill>
              <a:round/>
              <a:headEnd/>
              <a:tailEnd/>
            </a:ln>
          </p:spPr>
          <p:txBody>
            <a:bodyPr/>
            <a:lstStyle/>
            <a:p>
              <a:endParaRPr lang="fr-FR"/>
            </a:p>
          </p:txBody>
        </p:sp>
        <p:sp>
          <p:nvSpPr>
            <p:cNvPr id="14920" name="Line 468"/>
            <p:cNvSpPr>
              <a:spLocks noChangeShapeType="1"/>
            </p:cNvSpPr>
            <p:nvPr/>
          </p:nvSpPr>
          <p:spPr bwMode="auto">
            <a:xfrm>
              <a:off x="47878847" y="34943923"/>
              <a:ext cx="1082675" cy="654050"/>
            </a:xfrm>
            <a:prstGeom prst="line">
              <a:avLst/>
            </a:prstGeom>
            <a:noFill/>
            <a:ln w="4">
              <a:solidFill>
                <a:srgbClr val="000000"/>
              </a:solidFill>
              <a:round/>
              <a:headEnd/>
              <a:tailEnd/>
            </a:ln>
          </p:spPr>
          <p:txBody>
            <a:bodyPr/>
            <a:lstStyle/>
            <a:p>
              <a:endParaRPr lang="fr-FR"/>
            </a:p>
          </p:txBody>
        </p:sp>
        <p:sp>
          <p:nvSpPr>
            <p:cNvPr id="14921" name="Line 469"/>
            <p:cNvSpPr>
              <a:spLocks noChangeShapeType="1"/>
            </p:cNvSpPr>
            <p:nvPr/>
          </p:nvSpPr>
          <p:spPr bwMode="auto">
            <a:xfrm>
              <a:off x="47878847" y="35564635"/>
              <a:ext cx="1082675" cy="434975"/>
            </a:xfrm>
            <a:prstGeom prst="line">
              <a:avLst/>
            </a:prstGeom>
            <a:noFill/>
            <a:ln w="4">
              <a:solidFill>
                <a:srgbClr val="000000"/>
              </a:solidFill>
              <a:round/>
              <a:headEnd/>
              <a:tailEnd/>
            </a:ln>
          </p:spPr>
          <p:txBody>
            <a:bodyPr/>
            <a:lstStyle/>
            <a:p>
              <a:endParaRPr lang="fr-FR"/>
            </a:p>
          </p:txBody>
        </p:sp>
        <p:sp>
          <p:nvSpPr>
            <p:cNvPr id="14922" name="Line 470"/>
            <p:cNvSpPr>
              <a:spLocks noChangeShapeType="1"/>
            </p:cNvSpPr>
            <p:nvPr/>
          </p:nvSpPr>
          <p:spPr bwMode="auto">
            <a:xfrm flipV="1">
              <a:off x="47878847" y="36107560"/>
              <a:ext cx="1082675" cy="130175"/>
            </a:xfrm>
            <a:prstGeom prst="line">
              <a:avLst/>
            </a:prstGeom>
            <a:noFill/>
            <a:ln w="4">
              <a:solidFill>
                <a:srgbClr val="000000"/>
              </a:solidFill>
              <a:round/>
              <a:headEnd/>
              <a:tailEnd/>
            </a:ln>
          </p:spPr>
          <p:txBody>
            <a:bodyPr/>
            <a:lstStyle/>
            <a:p>
              <a:endParaRPr lang="fr-FR"/>
            </a:p>
          </p:txBody>
        </p:sp>
        <p:sp>
          <p:nvSpPr>
            <p:cNvPr id="14923" name="Line 471"/>
            <p:cNvSpPr>
              <a:spLocks noChangeShapeType="1"/>
            </p:cNvSpPr>
            <p:nvPr/>
          </p:nvSpPr>
          <p:spPr bwMode="auto">
            <a:xfrm flipV="1">
              <a:off x="47878847" y="36466335"/>
              <a:ext cx="1082675" cy="508000"/>
            </a:xfrm>
            <a:prstGeom prst="line">
              <a:avLst/>
            </a:prstGeom>
            <a:noFill/>
            <a:ln w="4">
              <a:solidFill>
                <a:srgbClr val="000000"/>
              </a:solidFill>
              <a:round/>
              <a:headEnd/>
              <a:tailEnd/>
            </a:ln>
          </p:spPr>
          <p:txBody>
            <a:bodyPr/>
            <a:lstStyle/>
            <a:p>
              <a:endParaRPr lang="fr-FR"/>
            </a:p>
          </p:txBody>
        </p:sp>
        <p:sp>
          <p:nvSpPr>
            <p:cNvPr id="14924" name="Line 472"/>
            <p:cNvSpPr>
              <a:spLocks noChangeShapeType="1"/>
            </p:cNvSpPr>
            <p:nvPr/>
          </p:nvSpPr>
          <p:spPr bwMode="auto">
            <a:xfrm flipV="1">
              <a:off x="47878847" y="36709223"/>
              <a:ext cx="1082675" cy="419100"/>
            </a:xfrm>
            <a:prstGeom prst="line">
              <a:avLst/>
            </a:prstGeom>
            <a:noFill/>
            <a:ln w="4">
              <a:solidFill>
                <a:srgbClr val="000000"/>
              </a:solidFill>
              <a:round/>
              <a:headEnd/>
              <a:tailEnd/>
            </a:ln>
          </p:spPr>
          <p:txBody>
            <a:bodyPr/>
            <a:lstStyle/>
            <a:p>
              <a:endParaRPr lang="fr-FR"/>
            </a:p>
          </p:txBody>
        </p:sp>
        <p:sp>
          <p:nvSpPr>
            <p:cNvPr id="14925" name="Line 473"/>
            <p:cNvSpPr>
              <a:spLocks noChangeShapeType="1"/>
            </p:cNvSpPr>
            <p:nvPr/>
          </p:nvSpPr>
          <p:spPr bwMode="auto">
            <a:xfrm flipV="1">
              <a:off x="47878847" y="36648898"/>
              <a:ext cx="1082675" cy="515937"/>
            </a:xfrm>
            <a:prstGeom prst="line">
              <a:avLst/>
            </a:prstGeom>
            <a:noFill/>
            <a:ln w="4">
              <a:solidFill>
                <a:srgbClr val="000000"/>
              </a:solidFill>
              <a:round/>
              <a:headEnd/>
              <a:tailEnd/>
            </a:ln>
          </p:spPr>
          <p:txBody>
            <a:bodyPr/>
            <a:lstStyle/>
            <a:p>
              <a:endParaRPr lang="fr-FR"/>
            </a:p>
          </p:txBody>
        </p:sp>
        <p:sp>
          <p:nvSpPr>
            <p:cNvPr id="14926" name="Line 474"/>
            <p:cNvSpPr>
              <a:spLocks noChangeShapeType="1"/>
            </p:cNvSpPr>
            <p:nvPr/>
          </p:nvSpPr>
          <p:spPr bwMode="auto">
            <a:xfrm flipV="1">
              <a:off x="47878847" y="36945760"/>
              <a:ext cx="1082675" cy="569912"/>
            </a:xfrm>
            <a:prstGeom prst="line">
              <a:avLst/>
            </a:prstGeom>
            <a:noFill/>
            <a:ln w="4">
              <a:solidFill>
                <a:srgbClr val="000000"/>
              </a:solidFill>
              <a:round/>
              <a:headEnd/>
              <a:tailEnd/>
            </a:ln>
          </p:spPr>
          <p:txBody>
            <a:bodyPr/>
            <a:lstStyle/>
            <a:p>
              <a:endParaRPr lang="fr-FR"/>
            </a:p>
          </p:txBody>
        </p:sp>
        <p:sp>
          <p:nvSpPr>
            <p:cNvPr id="14927" name="Line 475"/>
            <p:cNvSpPr>
              <a:spLocks noChangeShapeType="1"/>
            </p:cNvSpPr>
            <p:nvPr/>
          </p:nvSpPr>
          <p:spPr bwMode="auto">
            <a:xfrm flipV="1">
              <a:off x="47878847" y="37039423"/>
              <a:ext cx="1082675" cy="476250"/>
            </a:xfrm>
            <a:prstGeom prst="line">
              <a:avLst/>
            </a:prstGeom>
            <a:noFill/>
            <a:ln w="4">
              <a:solidFill>
                <a:srgbClr val="000000"/>
              </a:solidFill>
              <a:round/>
              <a:headEnd/>
              <a:tailEnd/>
            </a:ln>
          </p:spPr>
          <p:txBody>
            <a:bodyPr/>
            <a:lstStyle/>
            <a:p>
              <a:endParaRPr lang="fr-FR"/>
            </a:p>
          </p:txBody>
        </p:sp>
        <p:sp>
          <p:nvSpPr>
            <p:cNvPr id="14928" name="Oval 476"/>
            <p:cNvSpPr>
              <a:spLocks noChangeArrowheads="1"/>
            </p:cNvSpPr>
            <p:nvPr/>
          </p:nvSpPr>
          <p:spPr bwMode="auto">
            <a:xfrm>
              <a:off x="45827797" y="35890073"/>
              <a:ext cx="39688"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29" name="Oval 477"/>
            <p:cNvSpPr>
              <a:spLocks noChangeArrowheads="1"/>
            </p:cNvSpPr>
            <p:nvPr/>
          </p:nvSpPr>
          <p:spPr bwMode="auto">
            <a:xfrm>
              <a:off x="45827797" y="36171060"/>
              <a:ext cx="39688"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0" name="Oval 478"/>
            <p:cNvSpPr>
              <a:spLocks noChangeArrowheads="1"/>
            </p:cNvSpPr>
            <p:nvPr/>
          </p:nvSpPr>
          <p:spPr bwMode="auto">
            <a:xfrm>
              <a:off x="45827797" y="36218685"/>
              <a:ext cx="39688"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1" name="Oval 479"/>
            <p:cNvSpPr>
              <a:spLocks noChangeArrowheads="1"/>
            </p:cNvSpPr>
            <p:nvPr/>
          </p:nvSpPr>
          <p:spPr bwMode="auto">
            <a:xfrm>
              <a:off x="45827797" y="36594923"/>
              <a:ext cx="39688"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2" name="Oval 480"/>
            <p:cNvSpPr>
              <a:spLocks noChangeArrowheads="1"/>
            </p:cNvSpPr>
            <p:nvPr/>
          </p:nvSpPr>
          <p:spPr bwMode="auto">
            <a:xfrm>
              <a:off x="45827797" y="37064823"/>
              <a:ext cx="39688"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3" name="Oval 481"/>
            <p:cNvSpPr>
              <a:spLocks noChangeArrowheads="1"/>
            </p:cNvSpPr>
            <p:nvPr/>
          </p:nvSpPr>
          <p:spPr bwMode="auto">
            <a:xfrm>
              <a:off x="46446922" y="34007298"/>
              <a:ext cx="39688"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4" name="Oval 482"/>
            <p:cNvSpPr>
              <a:spLocks noChangeArrowheads="1"/>
            </p:cNvSpPr>
            <p:nvPr/>
          </p:nvSpPr>
          <p:spPr bwMode="auto">
            <a:xfrm>
              <a:off x="47855035" y="34112073"/>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5" name="Oval 483"/>
            <p:cNvSpPr>
              <a:spLocks noChangeArrowheads="1"/>
            </p:cNvSpPr>
            <p:nvPr/>
          </p:nvSpPr>
          <p:spPr bwMode="auto">
            <a:xfrm>
              <a:off x="46446922" y="34562923"/>
              <a:ext cx="39688"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6" name="Oval 484"/>
            <p:cNvSpPr>
              <a:spLocks noChangeArrowheads="1"/>
            </p:cNvSpPr>
            <p:nvPr/>
          </p:nvSpPr>
          <p:spPr bwMode="auto">
            <a:xfrm>
              <a:off x="47855035" y="34562923"/>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7" name="Oval 485"/>
            <p:cNvSpPr>
              <a:spLocks noChangeArrowheads="1"/>
            </p:cNvSpPr>
            <p:nvPr/>
          </p:nvSpPr>
          <p:spPr bwMode="auto">
            <a:xfrm>
              <a:off x="46446922" y="34832798"/>
              <a:ext cx="39688"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8" name="Oval 486"/>
            <p:cNvSpPr>
              <a:spLocks noChangeArrowheads="1"/>
            </p:cNvSpPr>
            <p:nvPr/>
          </p:nvSpPr>
          <p:spPr bwMode="auto">
            <a:xfrm>
              <a:off x="47855035" y="34832798"/>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39" name="Oval 487"/>
            <p:cNvSpPr>
              <a:spLocks noChangeArrowheads="1"/>
            </p:cNvSpPr>
            <p:nvPr/>
          </p:nvSpPr>
          <p:spPr bwMode="auto">
            <a:xfrm>
              <a:off x="47855035" y="34923285"/>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0" name="Oval 488"/>
            <p:cNvSpPr>
              <a:spLocks noChangeArrowheads="1"/>
            </p:cNvSpPr>
            <p:nvPr/>
          </p:nvSpPr>
          <p:spPr bwMode="auto">
            <a:xfrm>
              <a:off x="47855035" y="35543998"/>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1" name="Oval 489"/>
            <p:cNvSpPr>
              <a:spLocks noChangeArrowheads="1"/>
            </p:cNvSpPr>
            <p:nvPr/>
          </p:nvSpPr>
          <p:spPr bwMode="auto">
            <a:xfrm>
              <a:off x="47855035" y="36217098"/>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2" name="Oval 490"/>
            <p:cNvSpPr>
              <a:spLocks noChangeArrowheads="1"/>
            </p:cNvSpPr>
            <p:nvPr/>
          </p:nvSpPr>
          <p:spPr bwMode="auto">
            <a:xfrm>
              <a:off x="46446922" y="36666360"/>
              <a:ext cx="39688"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3" name="Oval 491"/>
            <p:cNvSpPr>
              <a:spLocks noChangeArrowheads="1"/>
            </p:cNvSpPr>
            <p:nvPr/>
          </p:nvSpPr>
          <p:spPr bwMode="auto">
            <a:xfrm>
              <a:off x="47855035" y="36953698"/>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4" name="Oval 492"/>
            <p:cNvSpPr>
              <a:spLocks noChangeArrowheads="1"/>
            </p:cNvSpPr>
            <p:nvPr/>
          </p:nvSpPr>
          <p:spPr bwMode="auto">
            <a:xfrm>
              <a:off x="47855035" y="37107685"/>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5" name="Oval 493"/>
            <p:cNvSpPr>
              <a:spLocks noChangeArrowheads="1"/>
            </p:cNvSpPr>
            <p:nvPr/>
          </p:nvSpPr>
          <p:spPr bwMode="auto">
            <a:xfrm>
              <a:off x="47855035" y="37144198"/>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6" name="Oval 494"/>
            <p:cNvSpPr>
              <a:spLocks noChangeArrowheads="1"/>
            </p:cNvSpPr>
            <p:nvPr/>
          </p:nvSpPr>
          <p:spPr bwMode="auto">
            <a:xfrm>
              <a:off x="47855035" y="37495035"/>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7" name="Oval 495"/>
            <p:cNvSpPr>
              <a:spLocks noChangeArrowheads="1"/>
            </p:cNvSpPr>
            <p:nvPr/>
          </p:nvSpPr>
          <p:spPr bwMode="auto">
            <a:xfrm>
              <a:off x="46446922" y="37669660"/>
              <a:ext cx="39688"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8" name="Oval 496"/>
            <p:cNvSpPr>
              <a:spLocks noChangeArrowheads="1"/>
            </p:cNvSpPr>
            <p:nvPr/>
          </p:nvSpPr>
          <p:spPr bwMode="auto">
            <a:xfrm>
              <a:off x="48942472" y="34734373"/>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49" name="Oval 497"/>
            <p:cNvSpPr>
              <a:spLocks noChangeArrowheads="1"/>
            </p:cNvSpPr>
            <p:nvPr/>
          </p:nvSpPr>
          <p:spPr bwMode="auto">
            <a:xfrm>
              <a:off x="48942472" y="35410648"/>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50" name="Oval 498"/>
            <p:cNvSpPr>
              <a:spLocks noChangeArrowheads="1"/>
            </p:cNvSpPr>
            <p:nvPr/>
          </p:nvSpPr>
          <p:spPr bwMode="auto">
            <a:xfrm>
              <a:off x="48942472" y="35529710"/>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51" name="Oval 499"/>
            <p:cNvSpPr>
              <a:spLocks noChangeArrowheads="1"/>
            </p:cNvSpPr>
            <p:nvPr/>
          </p:nvSpPr>
          <p:spPr bwMode="auto">
            <a:xfrm>
              <a:off x="48942472" y="35577335"/>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52" name="Oval 500"/>
            <p:cNvSpPr>
              <a:spLocks noChangeArrowheads="1"/>
            </p:cNvSpPr>
            <p:nvPr/>
          </p:nvSpPr>
          <p:spPr bwMode="auto">
            <a:xfrm>
              <a:off x="48942472" y="35978973"/>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53" name="Oval 501"/>
            <p:cNvSpPr>
              <a:spLocks noChangeArrowheads="1"/>
            </p:cNvSpPr>
            <p:nvPr/>
          </p:nvSpPr>
          <p:spPr bwMode="auto">
            <a:xfrm>
              <a:off x="48942472" y="36086923"/>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54" name="Oval 502"/>
            <p:cNvSpPr>
              <a:spLocks noChangeArrowheads="1"/>
            </p:cNvSpPr>
            <p:nvPr/>
          </p:nvSpPr>
          <p:spPr bwMode="auto">
            <a:xfrm>
              <a:off x="48942472" y="36445698"/>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55" name="Oval 503"/>
            <p:cNvSpPr>
              <a:spLocks noChangeArrowheads="1"/>
            </p:cNvSpPr>
            <p:nvPr/>
          </p:nvSpPr>
          <p:spPr bwMode="auto">
            <a:xfrm>
              <a:off x="48942472" y="36628260"/>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56" name="Oval 504"/>
            <p:cNvSpPr>
              <a:spLocks noChangeArrowheads="1"/>
            </p:cNvSpPr>
            <p:nvPr/>
          </p:nvSpPr>
          <p:spPr bwMode="auto">
            <a:xfrm>
              <a:off x="48942472" y="36688585"/>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57" name="Oval 505"/>
            <p:cNvSpPr>
              <a:spLocks noChangeArrowheads="1"/>
            </p:cNvSpPr>
            <p:nvPr/>
          </p:nvSpPr>
          <p:spPr bwMode="auto">
            <a:xfrm>
              <a:off x="48942472" y="36925123"/>
              <a:ext cx="41275" cy="39687"/>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sp>
          <p:nvSpPr>
            <p:cNvPr id="14958" name="Oval 506"/>
            <p:cNvSpPr>
              <a:spLocks noChangeArrowheads="1"/>
            </p:cNvSpPr>
            <p:nvPr/>
          </p:nvSpPr>
          <p:spPr bwMode="auto">
            <a:xfrm>
              <a:off x="48942472" y="37018785"/>
              <a:ext cx="41275" cy="41275"/>
            </a:xfrm>
            <a:prstGeom prst="ellipse">
              <a:avLst/>
            </a:prstGeom>
            <a:solidFill>
              <a:srgbClr val="000000"/>
            </a:solidFill>
            <a:ln w="1">
              <a:solidFill>
                <a:srgbClr val="000000"/>
              </a:solidFill>
              <a:round/>
              <a:headEnd/>
              <a:tailEnd/>
            </a:ln>
          </p:spPr>
          <p:txBody>
            <a:bodyPr/>
            <a:lstStyle/>
            <a:p>
              <a:endParaRPr lang="fr-FR">
                <a:latin typeface="Calibri" pitchFamily="34" charset="0"/>
              </a:endParaRPr>
            </a:p>
          </p:txBody>
        </p:sp>
      </p:grpSp>
      <p:cxnSp>
        <p:nvCxnSpPr>
          <p:cNvPr id="474" name="Connecteur droit 473"/>
          <p:cNvCxnSpPr/>
          <p:nvPr/>
        </p:nvCxnSpPr>
        <p:spPr>
          <a:xfrm>
            <a:off x="20126325" y="23807738"/>
            <a:ext cx="0" cy="521970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4767" name="Groupe 1028"/>
          <p:cNvGrpSpPr>
            <a:grpSpLocks/>
          </p:cNvGrpSpPr>
          <p:nvPr/>
        </p:nvGrpSpPr>
        <p:grpSpPr bwMode="auto">
          <a:xfrm>
            <a:off x="20300950" y="23591838"/>
            <a:ext cx="3163888" cy="5945187"/>
            <a:chOff x="20661467" y="33178054"/>
            <a:chExt cx="3162900" cy="5944562"/>
          </a:xfrm>
        </p:grpSpPr>
        <p:pic>
          <p:nvPicPr>
            <p:cNvPr id="14792" name="Image 1024"/>
            <p:cNvPicPr>
              <a:picLocks noChangeAspect="1"/>
            </p:cNvPicPr>
            <p:nvPr/>
          </p:nvPicPr>
          <p:blipFill>
            <a:blip r:embed="rId8"/>
            <a:srcRect l="6895" r="44189"/>
            <a:stretch>
              <a:fillRect/>
            </a:stretch>
          </p:blipFill>
          <p:spPr bwMode="auto">
            <a:xfrm>
              <a:off x="20846132" y="33178054"/>
              <a:ext cx="2978235" cy="5944562"/>
            </a:xfrm>
            <a:prstGeom prst="rect">
              <a:avLst/>
            </a:prstGeom>
            <a:noFill/>
            <a:ln w="9525">
              <a:noFill/>
              <a:miter lim="800000"/>
              <a:headEnd/>
              <a:tailEnd/>
            </a:ln>
          </p:spPr>
        </p:pic>
        <p:sp>
          <p:nvSpPr>
            <p:cNvPr id="14793" name="Rectangle 73"/>
            <p:cNvSpPr>
              <a:spLocks noChangeArrowheads="1"/>
            </p:cNvSpPr>
            <p:nvPr/>
          </p:nvSpPr>
          <p:spPr bwMode="auto">
            <a:xfrm rot="-5400000">
              <a:off x="20067714" y="34707787"/>
              <a:ext cx="1372171" cy="184666"/>
            </a:xfrm>
            <a:prstGeom prst="rect">
              <a:avLst/>
            </a:prstGeom>
            <a:noFill/>
            <a:ln w="9525">
              <a:noFill/>
              <a:miter lim="800000"/>
              <a:headEnd/>
              <a:tailEnd/>
            </a:ln>
          </p:spPr>
          <p:txBody>
            <a:bodyPr wrap="none" lIns="0" tIns="0" rIns="0" bIns="0">
              <a:spAutoFit/>
            </a:bodyPr>
            <a:lstStyle/>
            <a:p>
              <a:pPr defTabSz="914400"/>
              <a:r>
                <a:rPr lang="fr-FR" sz="1200" b="1">
                  <a:solidFill>
                    <a:srgbClr val="00B050"/>
                  </a:solidFill>
                  <a:cs typeface="Arial" charset="0"/>
                </a:rPr>
                <a:t>Lignin Content (%)</a:t>
              </a:r>
            </a:p>
          </p:txBody>
        </p:sp>
        <p:sp>
          <p:nvSpPr>
            <p:cNvPr id="14794" name="Rectangle 67"/>
            <p:cNvSpPr>
              <a:spLocks noChangeArrowheads="1"/>
            </p:cNvSpPr>
            <p:nvPr/>
          </p:nvSpPr>
          <p:spPr bwMode="auto">
            <a:xfrm rot="-5400000">
              <a:off x="19672576" y="37144675"/>
              <a:ext cx="2162451" cy="184666"/>
            </a:xfrm>
            <a:prstGeom prst="rect">
              <a:avLst/>
            </a:prstGeom>
            <a:noFill/>
            <a:ln w="9525">
              <a:noFill/>
              <a:miter lim="800000"/>
              <a:headEnd/>
              <a:tailEnd/>
            </a:ln>
          </p:spPr>
          <p:txBody>
            <a:bodyPr wrap="none" lIns="0" tIns="0" rIns="0" bIns="0">
              <a:spAutoFit/>
            </a:bodyPr>
            <a:lstStyle/>
            <a:p>
              <a:pPr defTabSz="914400"/>
              <a:r>
                <a:rPr lang="fr-FR" sz="1200" b="1">
                  <a:solidFill>
                    <a:srgbClr val="000000"/>
                  </a:solidFill>
                  <a:cs typeface="Arial" charset="0"/>
                </a:rPr>
                <a:t>Solubilized Sugars (µmol/mg)</a:t>
              </a:r>
              <a:endParaRPr lang="fr-FR" sz="1200" b="1">
                <a:cs typeface="Arial" charset="0"/>
              </a:endParaRPr>
            </a:p>
          </p:txBody>
        </p:sp>
      </p:grpSp>
      <p:cxnSp>
        <p:nvCxnSpPr>
          <p:cNvPr id="478" name="Connecteur droit 477"/>
          <p:cNvCxnSpPr/>
          <p:nvPr/>
        </p:nvCxnSpPr>
        <p:spPr>
          <a:xfrm>
            <a:off x="23653750" y="23404513"/>
            <a:ext cx="0" cy="632460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769" name="ZoneTexte 1027"/>
          <p:cNvSpPr txBox="1">
            <a:spLocks noChangeArrowheads="1"/>
          </p:cNvSpPr>
          <p:nvPr/>
        </p:nvSpPr>
        <p:spPr bwMode="auto">
          <a:xfrm>
            <a:off x="13357225" y="23447375"/>
            <a:ext cx="406400" cy="647700"/>
          </a:xfrm>
          <a:prstGeom prst="rect">
            <a:avLst/>
          </a:prstGeom>
          <a:noFill/>
          <a:ln w="9525">
            <a:noFill/>
            <a:miter lim="800000"/>
            <a:headEnd/>
            <a:tailEnd/>
          </a:ln>
        </p:spPr>
        <p:txBody>
          <a:bodyPr wrap="none">
            <a:spAutoFit/>
          </a:bodyPr>
          <a:lstStyle/>
          <a:p>
            <a:r>
              <a:rPr lang="fr-FR" sz="3600">
                <a:latin typeface="Calibri" pitchFamily="34" charset="0"/>
              </a:rPr>
              <a:t>a</a:t>
            </a:r>
          </a:p>
        </p:txBody>
      </p:sp>
      <p:grpSp>
        <p:nvGrpSpPr>
          <p:cNvPr id="14770" name="Groupe 480"/>
          <p:cNvGrpSpPr>
            <a:grpSpLocks/>
          </p:cNvGrpSpPr>
          <p:nvPr/>
        </p:nvGrpSpPr>
        <p:grpSpPr bwMode="auto">
          <a:xfrm>
            <a:off x="24250650" y="24207788"/>
            <a:ext cx="1131888" cy="1039812"/>
            <a:chOff x="34163787" y="33538094"/>
            <a:chExt cx="1132399" cy="1039889"/>
          </a:xfrm>
        </p:grpSpPr>
        <p:sp>
          <p:nvSpPr>
            <p:cNvPr id="14775" name="Line 76"/>
            <p:cNvSpPr>
              <a:spLocks noChangeShapeType="1"/>
            </p:cNvSpPr>
            <p:nvPr/>
          </p:nvSpPr>
          <p:spPr bwMode="auto">
            <a:xfrm>
              <a:off x="34163787" y="33653582"/>
              <a:ext cx="0" cy="237600"/>
            </a:xfrm>
            <a:prstGeom prst="line">
              <a:avLst/>
            </a:prstGeom>
            <a:noFill/>
            <a:ln w="4">
              <a:solidFill>
                <a:srgbClr val="000000"/>
              </a:solidFill>
              <a:round/>
              <a:headEnd/>
              <a:tailEnd/>
            </a:ln>
          </p:spPr>
          <p:txBody>
            <a:bodyPr/>
            <a:lstStyle/>
            <a:p>
              <a:endParaRPr lang="fr-FR"/>
            </a:p>
          </p:txBody>
        </p:sp>
        <p:sp>
          <p:nvSpPr>
            <p:cNvPr id="14776" name="Line 77"/>
            <p:cNvSpPr>
              <a:spLocks noChangeShapeType="1"/>
            </p:cNvSpPr>
            <p:nvPr/>
          </p:nvSpPr>
          <p:spPr bwMode="auto">
            <a:xfrm>
              <a:off x="34163787" y="33653582"/>
              <a:ext cx="114300" cy="0"/>
            </a:xfrm>
            <a:prstGeom prst="line">
              <a:avLst/>
            </a:prstGeom>
            <a:noFill/>
            <a:ln w="4">
              <a:solidFill>
                <a:srgbClr val="000000"/>
              </a:solidFill>
              <a:round/>
              <a:headEnd/>
              <a:tailEnd/>
            </a:ln>
          </p:spPr>
          <p:txBody>
            <a:bodyPr/>
            <a:lstStyle/>
            <a:p>
              <a:endParaRPr lang="fr-FR"/>
            </a:p>
          </p:txBody>
        </p:sp>
        <p:sp>
          <p:nvSpPr>
            <p:cNvPr id="14777" name="Line 78"/>
            <p:cNvSpPr>
              <a:spLocks noChangeShapeType="1"/>
            </p:cNvSpPr>
            <p:nvPr/>
          </p:nvSpPr>
          <p:spPr bwMode="auto">
            <a:xfrm>
              <a:off x="34163787" y="33677395"/>
              <a:ext cx="114300" cy="0"/>
            </a:xfrm>
            <a:prstGeom prst="line">
              <a:avLst/>
            </a:prstGeom>
            <a:noFill/>
            <a:ln w="4">
              <a:solidFill>
                <a:srgbClr val="000000"/>
              </a:solidFill>
              <a:round/>
              <a:headEnd/>
              <a:tailEnd/>
            </a:ln>
          </p:spPr>
          <p:txBody>
            <a:bodyPr/>
            <a:lstStyle/>
            <a:p>
              <a:endParaRPr lang="fr-FR"/>
            </a:p>
          </p:txBody>
        </p:sp>
        <p:sp>
          <p:nvSpPr>
            <p:cNvPr id="14778" name="Line 79"/>
            <p:cNvSpPr>
              <a:spLocks noChangeShapeType="1"/>
            </p:cNvSpPr>
            <p:nvPr/>
          </p:nvSpPr>
          <p:spPr bwMode="auto">
            <a:xfrm>
              <a:off x="34163787" y="33701207"/>
              <a:ext cx="114300" cy="0"/>
            </a:xfrm>
            <a:prstGeom prst="line">
              <a:avLst/>
            </a:prstGeom>
            <a:noFill/>
            <a:ln w="4">
              <a:solidFill>
                <a:srgbClr val="000000"/>
              </a:solidFill>
              <a:round/>
              <a:headEnd/>
              <a:tailEnd/>
            </a:ln>
          </p:spPr>
          <p:txBody>
            <a:bodyPr/>
            <a:lstStyle/>
            <a:p>
              <a:endParaRPr lang="fr-FR"/>
            </a:p>
          </p:txBody>
        </p:sp>
        <p:sp>
          <p:nvSpPr>
            <p:cNvPr id="14779" name="Line 80"/>
            <p:cNvSpPr>
              <a:spLocks noChangeShapeType="1"/>
            </p:cNvSpPr>
            <p:nvPr/>
          </p:nvSpPr>
          <p:spPr bwMode="auto">
            <a:xfrm>
              <a:off x="34163787" y="33725020"/>
              <a:ext cx="114300" cy="0"/>
            </a:xfrm>
            <a:prstGeom prst="line">
              <a:avLst/>
            </a:prstGeom>
            <a:noFill/>
            <a:ln w="4">
              <a:solidFill>
                <a:srgbClr val="000000"/>
              </a:solidFill>
              <a:round/>
              <a:headEnd/>
              <a:tailEnd/>
            </a:ln>
          </p:spPr>
          <p:txBody>
            <a:bodyPr/>
            <a:lstStyle/>
            <a:p>
              <a:endParaRPr lang="fr-FR"/>
            </a:p>
          </p:txBody>
        </p:sp>
        <p:sp>
          <p:nvSpPr>
            <p:cNvPr id="14780" name="Line 81"/>
            <p:cNvSpPr>
              <a:spLocks noChangeShapeType="1"/>
            </p:cNvSpPr>
            <p:nvPr/>
          </p:nvSpPr>
          <p:spPr bwMode="auto">
            <a:xfrm>
              <a:off x="34163787" y="33747245"/>
              <a:ext cx="114300" cy="0"/>
            </a:xfrm>
            <a:prstGeom prst="line">
              <a:avLst/>
            </a:prstGeom>
            <a:noFill/>
            <a:ln w="4">
              <a:solidFill>
                <a:srgbClr val="000000"/>
              </a:solidFill>
              <a:round/>
              <a:headEnd/>
              <a:tailEnd/>
            </a:ln>
          </p:spPr>
          <p:txBody>
            <a:bodyPr/>
            <a:lstStyle/>
            <a:p>
              <a:endParaRPr lang="fr-FR"/>
            </a:p>
          </p:txBody>
        </p:sp>
        <p:sp>
          <p:nvSpPr>
            <p:cNvPr id="14781" name="Line 82"/>
            <p:cNvSpPr>
              <a:spLocks noChangeShapeType="1"/>
            </p:cNvSpPr>
            <p:nvPr/>
          </p:nvSpPr>
          <p:spPr bwMode="auto">
            <a:xfrm>
              <a:off x="34163787" y="33771057"/>
              <a:ext cx="114300" cy="0"/>
            </a:xfrm>
            <a:prstGeom prst="line">
              <a:avLst/>
            </a:prstGeom>
            <a:noFill/>
            <a:ln w="4">
              <a:solidFill>
                <a:srgbClr val="000000"/>
              </a:solidFill>
              <a:round/>
              <a:headEnd/>
              <a:tailEnd/>
            </a:ln>
          </p:spPr>
          <p:txBody>
            <a:bodyPr/>
            <a:lstStyle/>
            <a:p>
              <a:endParaRPr lang="fr-FR"/>
            </a:p>
          </p:txBody>
        </p:sp>
        <p:sp>
          <p:nvSpPr>
            <p:cNvPr id="14782" name="Line 83"/>
            <p:cNvSpPr>
              <a:spLocks noChangeShapeType="1"/>
            </p:cNvSpPr>
            <p:nvPr/>
          </p:nvSpPr>
          <p:spPr bwMode="auto">
            <a:xfrm>
              <a:off x="34163787" y="33794870"/>
              <a:ext cx="114300" cy="0"/>
            </a:xfrm>
            <a:prstGeom prst="line">
              <a:avLst/>
            </a:prstGeom>
            <a:noFill/>
            <a:ln w="4">
              <a:solidFill>
                <a:srgbClr val="000000"/>
              </a:solidFill>
              <a:round/>
              <a:headEnd/>
              <a:tailEnd/>
            </a:ln>
          </p:spPr>
          <p:txBody>
            <a:bodyPr/>
            <a:lstStyle/>
            <a:p>
              <a:endParaRPr lang="fr-FR"/>
            </a:p>
          </p:txBody>
        </p:sp>
        <p:sp>
          <p:nvSpPr>
            <p:cNvPr id="14783" name="Line 84"/>
            <p:cNvSpPr>
              <a:spLocks noChangeShapeType="1"/>
            </p:cNvSpPr>
            <p:nvPr/>
          </p:nvSpPr>
          <p:spPr bwMode="auto">
            <a:xfrm>
              <a:off x="34163787" y="33818682"/>
              <a:ext cx="114300" cy="0"/>
            </a:xfrm>
            <a:prstGeom prst="line">
              <a:avLst/>
            </a:prstGeom>
            <a:noFill/>
            <a:ln w="4">
              <a:solidFill>
                <a:srgbClr val="000000"/>
              </a:solidFill>
              <a:round/>
              <a:headEnd/>
              <a:tailEnd/>
            </a:ln>
          </p:spPr>
          <p:txBody>
            <a:bodyPr/>
            <a:lstStyle/>
            <a:p>
              <a:endParaRPr lang="fr-FR"/>
            </a:p>
          </p:txBody>
        </p:sp>
        <p:sp>
          <p:nvSpPr>
            <p:cNvPr id="14784" name="Line 85"/>
            <p:cNvSpPr>
              <a:spLocks noChangeShapeType="1"/>
            </p:cNvSpPr>
            <p:nvPr/>
          </p:nvSpPr>
          <p:spPr bwMode="auto">
            <a:xfrm>
              <a:off x="34163787" y="33840907"/>
              <a:ext cx="114300" cy="0"/>
            </a:xfrm>
            <a:prstGeom prst="line">
              <a:avLst/>
            </a:prstGeom>
            <a:noFill/>
            <a:ln w="4">
              <a:solidFill>
                <a:srgbClr val="000000"/>
              </a:solidFill>
              <a:round/>
              <a:headEnd/>
              <a:tailEnd/>
            </a:ln>
          </p:spPr>
          <p:txBody>
            <a:bodyPr/>
            <a:lstStyle/>
            <a:p>
              <a:endParaRPr lang="fr-FR"/>
            </a:p>
          </p:txBody>
        </p:sp>
        <p:sp>
          <p:nvSpPr>
            <p:cNvPr id="14785" name="Line 86"/>
            <p:cNvSpPr>
              <a:spLocks noChangeShapeType="1"/>
            </p:cNvSpPr>
            <p:nvPr/>
          </p:nvSpPr>
          <p:spPr bwMode="auto">
            <a:xfrm>
              <a:off x="34163787" y="33864720"/>
              <a:ext cx="114300" cy="0"/>
            </a:xfrm>
            <a:prstGeom prst="line">
              <a:avLst/>
            </a:prstGeom>
            <a:noFill/>
            <a:ln w="4">
              <a:solidFill>
                <a:srgbClr val="000000"/>
              </a:solidFill>
              <a:round/>
              <a:headEnd/>
              <a:tailEnd/>
            </a:ln>
          </p:spPr>
          <p:txBody>
            <a:bodyPr/>
            <a:lstStyle/>
            <a:p>
              <a:endParaRPr lang="fr-FR"/>
            </a:p>
          </p:txBody>
        </p:sp>
        <p:sp>
          <p:nvSpPr>
            <p:cNvPr id="14786" name="Line 87"/>
            <p:cNvSpPr>
              <a:spLocks noChangeShapeType="1"/>
            </p:cNvSpPr>
            <p:nvPr/>
          </p:nvSpPr>
          <p:spPr bwMode="auto">
            <a:xfrm>
              <a:off x="34163787" y="33888532"/>
              <a:ext cx="114300" cy="0"/>
            </a:xfrm>
            <a:prstGeom prst="line">
              <a:avLst/>
            </a:prstGeom>
            <a:noFill/>
            <a:ln w="4">
              <a:solidFill>
                <a:srgbClr val="000000"/>
              </a:solidFill>
              <a:round/>
              <a:headEnd/>
              <a:tailEnd/>
            </a:ln>
          </p:spPr>
          <p:txBody>
            <a:bodyPr/>
            <a:lstStyle/>
            <a:p>
              <a:endParaRPr lang="fr-FR"/>
            </a:p>
          </p:txBody>
        </p:sp>
        <p:sp>
          <p:nvSpPr>
            <p:cNvPr id="14787" name="Line 314"/>
            <p:cNvSpPr>
              <a:spLocks noChangeShapeType="1"/>
            </p:cNvSpPr>
            <p:nvPr/>
          </p:nvSpPr>
          <p:spPr bwMode="auto">
            <a:xfrm>
              <a:off x="34163787" y="33653582"/>
              <a:ext cx="230187" cy="0"/>
            </a:xfrm>
            <a:prstGeom prst="line">
              <a:avLst/>
            </a:prstGeom>
            <a:noFill/>
            <a:ln w="4">
              <a:solidFill>
                <a:srgbClr val="000000"/>
              </a:solidFill>
              <a:round/>
              <a:headEnd/>
              <a:tailEnd/>
            </a:ln>
          </p:spPr>
          <p:txBody>
            <a:bodyPr/>
            <a:lstStyle/>
            <a:p>
              <a:endParaRPr lang="fr-FR"/>
            </a:p>
          </p:txBody>
        </p:sp>
        <p:sp>
          <p:nvSpPr>
            <p:cNvPr id="14788" name="Line 315"/>
            <p:cNvSpPr>
              <a:spLocks noChangeShapeType="1"/>
            </p:cNvSpPr>
            <p:nvPr/>
          </p:nvSpPr>
          <p:spPr bwMode="auto">
            <a:xfrm>
              <a:off x="34163787" y="33771057"/>
              <a:ext cx="230187" cy="0"/>
            </a:xfrm>
            <a:prstGeom prst="line">
              <a:avLst/>
            </a:prstGeom>
            <a:noFill/>
            <a:ln w="4">
              <a:solidFill>
                <a:srgbClr val="000000"/>
              </a:solidFill>
              <a:round/>
              <a:headEnd/>
              <a:tailEnd/>
            </a:ln>
          </p:spPr>
          <p:txBody>
            <a:bodyPr/>
            <a:lstStyle/>
            <a:p>
              <a:endParaRPr lang="fr-FR"/>
            </a:p>
          </p:txBody>
        </p:sp>
        <p:sp>
          <p:nvSpPr>
            <p:cNvPr id="14789" name="Line 316"/>
            <p:cNvSpPr>
              <a:spLocks noChangeShapeType="1"/>
            </p:cNvSpPr>
            <p:nvPr/>
          </p:nvSpPr>
          <p:spPr bwMode="auto">
            <a:xfrm>
              <a:off x="34163787" y="33888532"/>
              <a:ext cx="230187" cy="0"/>
            </a:xfrm>
            <a:prstGeom prst="line">
              <a:avLst/>
            </a:prstGeom>
            <a:noFill/>
            <a:ln w="4">
              <a:solidFill>
                <a:srgbClr val="000000"/>
              </a:solidFill>
              <a:round/>
              <a:headEnd/>
              <a:tailEnd/>
            </a:ln>
          </p:spPr>
          <p:txBody>
            <a:bodyPr/>
            <a:lstStyle/>
            <a:p>
              <a:endParaRPr lang="fr-FR"/>
            </a:p>
          </p:txBody>
        </p:sp>
        <p:sp>
          <p:nvSpPr>
            <p:cNvPr id="14790" name="Rectangle 362"/>
            <p:cNvSpPr>
              <a:spLocks noChangeArrowheads="1"/>
            </p:cNvSpPr>
            <p:nvPr/>
          </p:nvSpPr>
          <p:spPr bwMode="auto">
            <a:xfrm>
              <a:off x="34500274" y="33538094"/>
              <a:ext cx="113814" cy="246221"/>
            </a:xfrm>
            <a:prstGeom prst="rect">
              <a:avLst/>
            </a:prstGeom>
            <a:noFill/>
            <a:ln w="9525">
              <a:noFill/>
              <a:miter lim="800000"/>
              <a:headEnd/>
              <a:tailEnd/>
            </a:ln>
          </p:spPr>
          <p:txBody>
            <a:bodyPr wrap="none" lIns="0" tIns="0" rIns="0" bIns="0">
              <a:spAutoFit/>
            </a:bodyPr>
            <a:lstStyle/>
            <a:p>
              <a:pPr defTabSz="914400"/>
              <a:r>
                <a:rPr lang="fr-FR" sz="1600">
                  <a:solidFill>
                    <a:srgbClr val="000000"/>
                  </a:solidFill>
                  <a:cs typeface="Arial" charset="0"/>
                </a:rPr>
                <a:t>0</a:t>
              </a:r>
              <a:endParaRPr lang="fr-FR" sz="1600">
                <a:cs typeface="Arial" charset="0"/>
              </a:endParaRPr>
            </a:p>
          </p:txBody>
        </p:sp>
        <p:sp>
          <p:nvSpPr>
            <p:cNvPr id="14791" name="Rectangle 364"/>
            <p:cNvSpPr>
              <a:spLocks noChangeArrowheads="1"/>
            </p:cNvSpPr>
            <p:nvPr/>
          </p:nvSpPr>
          <p:spPr bwMode="auto">
            <a:xfrm>
              <a:off x="34422549" y="33839319"/>
              <a:ext cx="873637" cy="738664"/>
            </a:xfrm>
            <a:prstGeom prst="rect">
              <a:avLst/>
            </a:prstGeom>
            <a:noFill/>
            <a:ln w="9525">
              <a:noFill/>
              <a:miter lim="800000"/>
              <a:headEnd/>
              <a:tailEnd/>
            </a:ln>
          </p:spPr>
          <p:txBody>
            <a:bodyPr wrap="none" lIns="0" tIns="0" rIns="0" bIns="0">
              <a:spAutoFit/>
            </a:bodyPr>
            <a:lstStyle/>
            <a:p>
              <a:r>
                <a:rPr lang="fr-FR" sz="1600">
                  <a:solidFill>
                    <a:srgbClr val="000000"/>
                  </a:solidFill>
                  <a:cs typeface="Arial" charset="0"/>
                </a:rPr>
                <a:t>10 </a:t>
              </a:r>
              <a:r>
                <a:rPr lang="fr-FR" sz="1600">
                  <a:cs typeface="Arial" charset="0"/>
                </a:rPr>
                <a:t>cM</a:t>
              </a:r>
            </a:p>
            <a:p>
              <a:r>
                <a:rPr lang="fr-FR" sz="1600">
                  <a:cs typeface="Arial" charset="0"/>
                </a:rPr>
                <a:t>10.10</a:t>
              </a:r>
              <a:r>
                <a:rPr lang="fr-FR" sz="1600" baseline="30000">
                  <a:cs typeface="Arial" charset="0"/>
                </a:rPr>
                <a:t>5</a:t>
              </a:r>
              <a:r>
                <a:rPr lang="fr-FR" sz="1600">
                  <a:cs typeface="Arial" charset="0"/>
                </a:rPr>
                <a:t> bp</a:t>
              </a:r>
            </a:p>
            <a:p>
              <a:endParaRPr lang="fr-FR" sz="1600">
                <a:cs typeface="Arial" charset="0"/>
              </a:endParaRPr>
            </a:p>
          </p:txBody>
        </p:sp>
      </p:grpSp>
      <p:sp>
        <p:nvSpPr>
          <p:cNvPr id="14771" name="ZoneTexte 498"/>
          <p:cNvSpPr txBox="1">
            <a:spLocks noChangeArrowheads="1"/>
          </p:cNvSpPr>
          <p:nvPr/>
        </p:nvSpPr>
        <p:spPr bwMode="auto">
          <a:xfrm>
            <a:off x="23726775" y="23377525"/>
            <a:ext cx="427038" cy="646113"/>
          </a:xfrm>
          <a:prstGeom prst="rect">
            <a:avLst/>
          </a:prstGeom>
          <a:noFill/>
          <a:ln w="9525">
            <a:noFill/>
            <a:miter lim="800000"/>
            <a:headEnd/>
            <a:tailEnd/>
          </a:ln>
        </p:spPr>
        <p:txBody>
          <a:bodyPr wrap="none">
            <a:spAutoFit/>
          </a:bodyPr>
          <a:lstStyle/>
          <a:p>
            <a:r>
              <a:rPr lang="fr-FR" sz="3600">
                <a:latin typeface="Calibri" pitchFamily="34" charset="0"/>
              </a:rPr>
              <a:t>b</a:t>
            </a:r>
          </a:p>
        </p:txBody>
      </p:sp>
      <p:pic>
        <p:nvPicPr>
          <p:cNvPr id="14772" name="Image 24"/>
          <p:cNvPicPr>
            <a:picLocks noChangeAspect="1"/>
          </p:cNvPicPr>
          <p:nvPr/>
        </p:nvPicPr>
        <p:blipFill>
          <a:blip r:embed="rId9"/>
          <a:srcRect/>
          <a:stretch>
            <a:fillRect/>
          </a:stretch>
        </p:blipFill>
        <p:spPr bwMode="auto">
          <a:xfrm>
            <a:off x="539750" y="39874825"/>
            <a:ext cx="3240088" cy="1081088"/>
          </a:xfrm>
          <a:prstGeom prst="rect">
            <a:avLst/>
          </a:prstGeom>
          <a:noFill/>
          <a:ln w="9525">
            <a:noFill/>
            <a:miter lim="800000"/>
            <a:headEnd/>
            <a:tailEnd/>
          </a:ln>
        </p:spPr>
      </p:pic>
      <p:pic>
        <p:nvPicPr>
          <p:cNvPr id="14773" name="Image 27"/>
          <p:cNvPicPr>
            <a:picLocks noChangeAspect="1"/>
          </p:cNvPicPr>
          <p:nvPr/>
        </p:nvPicPr>
        <p:blipFill>
          <a:blip r:embed="rId10"/>
          <a:srcRect/>
          <a:stretch>
            <a:fillRect/>
          </a:stretch>
        </p:blipFill>
        <p:spPr bwMode="auto">
          <a:xfrm>
            <a:off x="4416425" y="41243250"/>
            <a:ext cx="2603500" cy="1871663"/>
          </a:xfrm>
          <a:prstGeom prst="rect">
            <a:avLst/>
          </a:prstGeom>
          <a:solidFill>
            <a:schemeClr val="bg1"/>
          </a:solidFill>
          <a:ln w="9525">
            <a:noFill/>
            <a:miter lim="800000"/>
            <a:headEnd/>
            <a:tailEnd/>
          </a:ln>
        </p:spPr>
      </p:pic>
      <p:pic>
        <p:nvPicPr>
          <p:cNvPr id="14774" name="Picture 4" descr="Bienvenue sur le site de l'UMR 1163 BCF"/>
          <p:cNvPicPr>
            <a:picLocks noChangeAspect="1" noChangeArrowheads="1"/>
          </p:cNvPicPr>
          <p:nvPr/>
        </p:nvPicPr>
        <p:blipFill>
          <a:blip r:embed="rId11"/>
          <a:srcRect r="79515"/>
          <a:stretch>
            <a:fillRect/>
          </a:stretch>
        </p:blipFill>
        <p:spPr bwMode="auto">
          <a:xfrm>
            <a:off x="828675" y="41603613"/>
            <a:ext cx="2422525" cy="178593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1202</Words>
  <Application>Microsoft Office PowerPoint</Application>
  <PresentationFormat>Personnalisé</PresentationFormat>
  <Paragraphs>470</Paragraphs>
  <Slides>1</Slides>
  <Notes>1</Notes>
  <HiddenSlides>0</HiddenSlides>
  <MMClips>0</MMClips>
  <ScaleCrop>false</ScaleCrop>
  <HeadingPairs>
    <vt:vector size="6" baseType="variant">
      <vt:variant>
        <vt:lpstr>Polices utilisées</vt:lpstr>
      </vt:variant>
      <vt:variant>
        <vt:i4>4</vt:i4>
      </vt:variant>
      <vt:variant>
        <vt:lpstr>Modèle de conception</vt:lpstr>
      </vt:variant>
      <vt:variant>
        <vt:i4>1</vt:i4>
      </vt:variant>
      <vt:variant>
        <vt:lpstr>Titres des diapositives</vt:lpstr>
      </vt:variant>
      <vt:variant>
        <vt:i4>1</vt:i4>
      </vt:variant>
    </vt:vector>
  </HeadingPairs>
  <TitlesOfParts>
    <vt:vector size="6" baseType="lpstr">
      <vt:lpstr>Calibri</vt:lpstr>
      <vt:lpstr>Arial</vt:lpstr>
      <vt:lpstr>Myriad Pro</vt:lpstr>
      <vt:lpstr>Times New Roman</vt: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Maison</dc:creator>
  <cp:lastModifiedBy>jp charpentier</cp:lastModifiedBy>
  <cp:revision>69</cp:revision>
  <dcterms:created xsi:type="dcterms:W3CDTF">2013-02-20T09:06:48Z</dcterms:created>
  <dcterms:modified xsi:type="dcterms:W3CDTF">2013-05-17T06:36:53Z</dcterms:modified>
</cp:coreProperties>
</file>