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notesSlides/notesSlide11.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drawings/drawing5.xml" ContentType="application/vnd.openxmlformats-officedocument.drawingml.chartshapes+xml"/>
  <Override PartName="/ppt/charts/chart6.xml" ContentType="application/vnd.openxmlformats-officedocument.drawingml.chart+xml"/>
  <Override PartName="/ppt/theme/themeOverride6.xml" ContentType="application/vnd.openxmlformats-officedocument.themeOverride+xml"/>
  <Override PartName="/ppt/drawings/drawing6.xml" ContentType="application/vnd.openxmlformats-officedocument.drawingml.chartshapes+xml"/>
  <Override PartName="/ppt/notesSlides/notesSlide12.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drawings/drawing7.xml" ContentType="application/vnd.openxmlformats-officedocument.drawingml.chartshapes+xml"/>
  <Override PartName="/ppt/charts/chart8.xml" ContentType="application/vnd.openxmlformats-officedocument.drawingml.chart+xml"/>
  <Override PartName="/ppt/theme/themeOverride8.xml" ContentType="application/vnd.openxmlformats-officedocument.themeOverride+xml"/>
  <Override PartName="/ppt/drawings/drawing8.xml" ContentType="application/vnd.openxmlformats-officedocument.drawingml.chartshapes+xml"/>
  <Override PartName="/ppt/charts/chart9.xml" ContentType="application/vnd.openxmlformats-officedocument.drawingml.chart+xml"/>
  <Override PartName="/ppt/theme/themeOverride9.xml" ContentType="application/vnd.openxmlformats-officedocument.themeOverride+xml"/>
  <Override PartName="/ppt/drawings/drawing9.xml" ContentType="application/vnd.openxmlformats-officedocument.drawingml.chartshapes+xml"/>
  <Override PartName="/ppt/charts/chart10.xml" ContentType="application/vnd.openxmlformats-officedocument.drawingml.chart+xml"/>
  <Override PartName="/ppt/theme/themeOverride10.xml" ContentType="application/vnd.openxmlformats-officedocument.themeOverride+xml"/>
  <Override PartName="/ppt/drawings/drawing10.xml" ContentType="application/vnd.openxmlformats-officedocument.drawingml.chartshape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6" r:id="rId2"/>
    <p:sldId id="288" r:id="rId3"/>
    <p:sldId id="264" r:id="rId4"/>
    <p:sldId id="298" r:id="rId5"/>
    <p:sldId id="267" r:id="rId6"/>
    <p:sldId id="289" r:id="rId7"/>
    <p:sldId id="290" r:id="rId8"/>
    <p:sldId id="291" r:id="rId9"/>
    <p:sldId id="292" r:id="rId10"/>
    <p:sldId id="299" r:id="rId11"/>
    <p:sldId id="300" r:id="rId12"/>
    <p:sldId id="296" r:id="rId13"/>
    <p:sldId id="305" r:id="rId14"/>
    <p:sldId id="306" r:id="rId15"/>
    <p:sldId id="307" r:id="rId16"/>
    <p:sldId id="308" r:id="rId17"/>
    <p:sldId id="309" r:id="rId18"/>
    <p:sldId id="310" r:id="rId19"/>
    <p:sldId id="311" r:id="rId20"/>
    <p:sldId id="312" r:id="rId21"/>
    <p:sldId id="313" r:id="rId22"/>
    <p:sldId id="320" r:id="rId23"/>
    <p:sldId id="321" r:id="rId24"/>
    <p:sldId id="323" r:id="rId25"/>
    <p:sldId id="324" r:id="rId26"/>
    <p:sldId id="318" r:id="rId27"/>
    <p:sldId id="328" r:id="rId28"/>
    <p:sldId id="325" r:id="rId29"/>
    <p:sldId id="326" r:id="rId30"/>
    <p:sldId id="327" r:id="rId3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2A2AC15-45E9-4FEA-BC1B-2458FBE55FFF}">
          <p14:sldIdLst>
            <p14:sldId id="256"/>
            <p14:sldId id="288"/>
            <p14:sldId id="264"/>
            <p14:sldId id="298"/>
            <p14:sldId id="267"/>
            <p14:sldId id="289"/>
            <p14:sldId id="290"/>
            <p14:sldId id="291"/>
            <p14:sldId id="292"/>
            <p14:sldId id="299"/>
            <p14:sldId id="300"/>
            <p14:sldId id="296"/>
            <p14:sldId id="305"/>
            <p14:sldId id="306"/>
            <p14:sldId id="307"/>
            <p14:sldId id="308"/>
            <p14:sldId id="309"/>
            <p14:sldId id="310"/>
            <p14:sldId id="311"/>
            <p14:sldId id="312"/>
            <p14:sldId id="313"/>
            <p14:sldId id="320"/>
            <p14:sldId id="321"/>
            <p14:sldId id="323"/>
            <p14:sldId id="324"/>
            <p14:sldId id="318"/>
            <p14:sldId id="328"/>
            <p14:sldId id="325"/>
            <p14:sldId id="326"/>
            <p14:sldId id="3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9D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53" autoAdjust="0"/>
    <p:restoredTop sz="94673" autoAdjust="0"/>
  </p:normalViewPr>
  <p:slideViewPr>
    <p:cSldViewPr>
      <p:cViewPr varScale="1">
        <p:scale>
          <a:sx n="72" d="100"/>
          <a:sy n="72" d="100"/>
        </p:scale>
        <p:origin x="924"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101" d="100"/>
          <a:sy n="101" d="100"/>
        </p:scale>
        <p:origin x="-357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F:\Figures-Fat.xls"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oleObject" Target="file:///F:\Figures-Fat.xls" TargetMode="External"/><Relationship Id="rId1" Type="http://schemas.openxmlformats.org/officeDocument/2006/relationships/themeOverride" Target="../theme/themeOverride10.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F:\Figures-Fat.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F:\Figures-Fat.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F:\Figures-Fat.xls"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file:///F:\Figures-Fat.xls"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file:///F:\Figures-Fat.xls"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package" Target="../embeddings/Feuille_de_calcul_Microsoft_Excel1.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package" Target="../embeddings/Feuille_de_calcul_Microsoft_Excel2.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oleObject" Target="file:///F:\Figures-Fat.xls"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7679178434861396"/>
          <c:y val="0.1475160167388809"/>
          <c:w val="0.62579255113564625"/>
          <c:h val="0.68694373464676761"/>
        </c:manualLayout>
      </c:layout>
      <c:barChart>
        <c:barDir val="col"/>
        <c:grouping val="clustered"/>
        <c:varyColors val="0"/>
        <c:ser>
          <c:idx val="0"/>
          <c:order val="0"/>
          <c:tx>
            <c:strRef>
              <c:f>'F:\Karima\Mes documents\THESE\Resultats\Resultats Expe\Digestion2 in vivo D2 F2 F3 I3\[Recap-T1T2T3.xls]T1T2T3'!$E$3</c:f>
              <c:strCache>
                <c:ptCount val="1"/>
                <c:pt idx="0">
                  <c:v>T1</c:v>
                </c:pt>
              </c:strCache>
            </c:strRef>
          </c:tx>
          <c:spPr>
            <a:solidFill>
              <a:srgbClr val="FFC000"/>
            </a:solidFill>
          </c:spPr>
          <c:invertIfNegative val="0"/>
          <c:errBars>
            <c:errBarType val="plus"/>
            <c:errValType val="cust"/>
            <c:noEndCap val="0"/>
            <c:plus>
              <c:numRef>
                <c:f>('F:\Karima\Mes documents\THESE\Resultats\Resultats Expe\Digestion2 in vivo D2 F2 F3 I3\[Recap-T1T2T3.xls]T1T2T3'!$J$70,'F:\Karima\Mes documents\THESE\Resultats\Resultats Expe\Digestion2 in vivo D2 F2 F3 I3\[Recap-T1T2T3.xls]T1T2T3'!$O$70)</c:f>
                <c:numCache>
                  <c:formatCode>General</c:formatCode>
                  <c:ptCount val="2"/>
                  <c:pt idx="0">
                    <c:v>0.10727906962544605</c:v>
                  </c:pt>
                  <c:pt idx="1">
                    <c:v>0.10593030674198223</c:v>
                  </c:pt>
                </c:numCache>
              </c:numRef>
            </c:plus>
          </c:errBars>
          <c:cat>
            <c:strRef>
              <c:f>'F:\Karima\Mes documents\THESE\Resultats\Resultats Expe\Digestion2 in vivo D2 F2 F3 I3\[Recap-T1T2T3.xls]T1T2T3'!$AA$1:$AB$1</c:f>
              <c:strCache>
                <c:ptCount val="2"/>
                <c:pt idx="0">
                  <c:v>7 d</c:v>
                </c:pt>
                <c:pt idx="1">
                  <c:v>28 d</c:v>
                </c:pt>
              </c:strCache>
            </c:strRef>
          </c:cat>
          <c:val>
            <c:numRef>
              <c:f>('F:\Karima\Mes documents\THESE\Resultats\Resultats Expe\Digestion2 in vivo D2 F2 F3 I3\[Recap-T1T2T3.xls]T1T2T3'!$J$69,'F:\Karima\Mes documents\THESE\Resultats\Resultats Expe\Digestion2 in vivo D2 F2 F3 I3\[Recap-T1T2T3.xls]T1T2T3'!$O$69)</c:f>
              <c:numCache>
                <c:formatCode>General</c:formatCode>
                <c:ptCount val="2"/>
                <c:pt idx="0">
                  <c:v>0.23506038399891704</c:v>
                </c:pt>
                <c:pt idx="1">
                  <c:v>0.22608495275050958</c:v>
                </c:pt>
              </c:numCache>
            </c:numRef>
          </c:val>
        </c:ser>
        <c:ser>
          <c:idx val="1"/>
          <c:order val="1"/>
          <c:tx>
            <c:v>T2</c:v>
          </c:tx>
          <c:spPr>
            <a:solidFill>
              <a:srgbClr val="7030A0"/>
            </a:solidFill>
          </c:spPr>
          <c:invertIfNegative val="0"/>
          <c:errBars>
            <c:errBarType val="plus"/>
            <c:errValType val="cust"/>
            <c:noEndCap val="0"/>
            <c:plus>
              <c:numRef>
                <c:f>('F:\[Recap-T1T2T3.xls]T1T2T3'!$K$70,'F:\[Recap-T1T2T3.xls]T1T2T3'!$P$70)</c:f>
                <c:numCache>
                  <c:formatCode>General</c:formatCode>
                  <c:ptCount val="2"/>
                  <c:pt idx="0">
                    <c:v>0.16964275593926328</c:v>
                  </c:pt>
                  <c:pt idx="1">
                    <c:v>2.8567810298963152E-2</c:v>
                  </c:pt>
                </c:numCache>
              </c:numRef>
            </c:plus>
          </c:errBars>
          <c:val>
            <c:numRef>
              <c:f>('F:\[Recap-T1T2T3.xls]T1T2T3'!$K$69,'F:\[Recap-T1T2T3.xls]T1T2T3'!$P$69)</c:f>
              <c:numCache>
                <c:formatCode>General</c:formatCode>
                <c:ptCount val="2"/>
                <c:pt idx="0">
                  <c:v>0.25853410584726488</c:v>
                </c:pt>
                <c:pt idx="1">
                  <c:v>0.14476977007821684</c:v>
                </c:pt>
              </c:numCache>
            </c:numRef>
          </c:val>
        </c:ser>
        <c:ser>
          <c:idx val="2"/>
          <c:order val="2"/>
          <c:tx>
            <c:strRef>
              <c:f>'F:\Karima\Mes documents\THESE\Resultats\Resultats Expe\Digestion2 in vivo D2 F2 F3 I3\[Recap-T1T2T3.xls]T1T2T3'!$G$3</c:f>
              <c:strCache>
                <c:ptCount val="1"/>
                <c:pt idx="0">
                  <c:v>T3</c:v>
                </c:pt>
              </c:strCache>
            </c:strRef>
          </c:tx>
          <c:spPr>
            <a:solidFill>
              <a:srgbClr val="92D050"/>
            </a:solidFill>
          </c:spPr>
          <c:invertIfNegative val="0"/>
          <c:errBars>
            <c:errBarType val="plus"/>
            <c:errValType val="cust"/>
            <c:noEndCap val="0"/>
            <c:plus>
              <c:numRef>
                <c:f>('F:\Karima\Mes documents\THESE\Resultats\Resultats Expe\Digestion2 in vivo D2 F2 F3 I3\[Recap-T1T2T3.xls]T1T2T3'!$L$70,'F:\Karima\Mes documents\THESE\Resultats\Resultats Expe\Digestion2 in vivo D2 F2 F3 I3\[Recap-T1T2T3.xls]T1T2T3'!$Q$70)</c:f>
                <c:numCache>
                  <c:formatCode>General</c:formatCode>
                  <c:ptCount val="2"/>
                  <c:pt idx="0">
                    <c:v>0.30550968223283798</c:v>
                  </c:pt>
                  <c:pt idx="1">
                    <c:v>0.16748843627263957</c:v>
                  </c:pt>
                </c:numCache>
              </c:numRef>
            </c:plus>
          </c:errBars>
          <c:cat>
            <c:strRef>
              <c:f>'F:\Karima\Mes documents\THESE\Resultats\Resultats Expe\Digestion2 in vivo D2 F2 F3 I3\[Recap-T1T2T3.xls]T1T2T3'!$AA$1:$AB$1</c:f>
              <c:strCache>
                <c:ptCount val="2"/>
                <c:pt idx="0">
                  <c:v>7 d</c:v>
                </c:pt>
                <c:pt idx="1">
                  <c:v>28 d</c:v>
                </c:pt>
              </c:strCache>
            </c:strRef>
          </c:cat>
          <c:val>
            <c:numRef>
              <c:f>('F:\Karima\Mes documents\THESE\Resultats\Resultats Expe\Digestion2 in vivo D2 F2 F3 I3\[Recap-T1T2T3.xls]T1T2T3'!$L$69,'F:\Karima\Mes documents\THESE\Resultats\Resultats Expe\Digestion2 in vivo D2 F2 F3 I3\[Recap-T1T2T3.xls]T1T2T3'!$Q$69)</c:f>
              <c:numCache>
                <c:formatCode>General</c:formatCode>
                <c:ptCount val="2"/>
                <c:pt idx="0">
                  <c:v>0.91982058699107272</c:v>
                </c:pt>
                <c:pt idx="1">
                  <c:v>0.55713103319213064</c:v>
                </c:pt>
              </c:numCache>
            </c:numRef>
          </c:val>
        </c:ser>
        <c:dLbls>
          <c:showLegendKey val="0"/>
          <c:showVal val="0"/>
          <c:showCatName val="0"/>
          <c:showSerName val="0"/>
          <c:showPercent val="0"/>
          <c:showBubbleSize val="0"/>
        </c:dLbls>
        <c:gapWidth val="150"/>
        <c:axId val="79356552"/>
        <c:axId val="79356944"/>
      </c:barChart>
      <c:catAx>
        <c:axId val="79356552"/>
        <c:scaling>
          <c:orientation val="minMax"/>
        </c:scaling>
        <c:delete val="0"/>
        <c:axPos val="b"/>
        <c:numFmt formatCode="General" sourceLinked="1"/>
        <c:majorTickMark val="none"/>
        <c:minorTickMark val="none"/>
        <c:tickLblPos val="none"/>
        <c:txPr>
          <a:bodyPr rot="0" vert="horz"/>
          <a:lstStyle/>
          <a:p>
            <a:pPr>
              <a:defRPr sz="1400"/>
            </a:pPr>
            <a:endParaRPr lang="fr-FR"/>
          </a:p>
        </c:txPr>
        <c:crossAx val="79356944"/>
        <c:crosses val="autoZero"/>
        <c:auto val="1"/>
        <c:lblAlgn val="ctr"/>
        <c:lblOffset val="100"/>
        <c:tickLblSkip val="1"/>
        <c:tickMarkSkip val="1"/>
        <c:noMultiLvlLbl val="0"/>
      </c:catAx>
      <c:valAx>
        <c:axId val="79356944"/>
        <c:scaling>
          <c:orientation val="minMax"/>
        </c:scaling>
        <c:delete val="0"/>
        <c:axPos val="l"/>
        <c:title>
          <c:tx>
            <c:rich>
              <a:bodyPr/>
              <a:lstStyle/>
              <a:p>
                <a:pPr>
                  <a:defRPr sz="1100" b="0"/>
                </a:pPr>
                <a:r>
                  <a:rPr lang="fr-FR" sz="1100" b="0" dirty="0" err="1" smtClean="0"/>
                  <a:t>Cn</a:t>
                </a:r>
                <a:r>
                  <a:rPr lang="fr-FR" sz="1100" b="0" dirty="0" smtClean="0"/>
                  <a:t> </a:t>
                </a:r>
                <a:r>
                  <a:rPr lang="fr-FR" sz="1100" b="0" dirty="0"/>
                  <a:t>(% </a:t>
                </a:r>
                <a:r>
                  <a:rPr lang="fr-FR" sz="1100" b="0" dirty="0" smtClean="0"/>
                  <a:t>of </a:t>
                </a:r>
                <a:r>
                  <a:rPr lang="fr-FR" sz="1100" b="0" dirty="0" err="1" smtClean="0"/>
                  <a:t>ingested</a:t>
                </a:r>
                <a:r>
                  <a:rPr lang="fr-FR" sz="1100" b="0" dirty="0" smtClean="0"/>
                  <a:t> </a:t>
                </a:r>
                <a:r>
                  <a:rPr lang="fr-FR" sz="1100" b="0" dirty="0" err="1" smtClean="0"/>
                  <a:t>Cn</a:t>
                </a:r>
                <a:r>
                  <a:rPr lang="fr-FR" sz="1100" b="0" dirty="0" smtClean="0"/>
                  <a:t>) </a:t>
                </a:r>
                <a:endParaRPr lang="fr-FR" sz="1100" b="0" dirty="0"/>
              </a:p>
            </c:rich>
          </c:tx>
          <c:layout>
            <c:manualLayout>
              <c:xMode val="edge"/>
              <c:yMode val="edge"/>
              <c:x val="5.9586948986662738E-2"/>
              <c:y val="0.17793136153596312"/>
            </c:manualLayout>
          </c:layout>
          <c:overlay val="0"/>
        </c:title>
        <c:numFmt formatCode="General" sourceLinked="0"/>
        <c:majorTickMark val="in"/>
        <c:minorTickMark val="in"/>
        <c:tickLblPos val="nextTo"/>
        <c:txPr>
          <a:bodyPr rot="0" vert="horz"/>
          <a:lstStyle/>
          <a:p>
            <a:pPr>
              <a:defRPr sz="1200"/>
            </a:pPr>
            <a:endParaRPr lang="fr-FR"/>
          </a:p>
        </c:txPr>
        <c:crossAx val="79356552"/>
        <c:crosses val="autoZero"/>
        <c:crossBetween val="between"/>
        <c:majorUnit val="0.30000000000000032"/>
        <c:minorUnit val="0.15000000000000024"/>
      </c:valAx>
    </c:plotArea>
    <c:plotVisOnly val="1"/>
    <c:dispBlanksAs val="gap"/>
    <c:showDLblsOverMax val="0"/>
  </c:chart>
  <c:txPr>
    <a:bodyPr/>
    <a:lstStyle/>
    <a:p>
      <a:pPr>
        <a:defRPr sz="1800"/>
      </a:pPr>
      <a:endParaRPr lang="fr-FR"/>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257317033026184"/>
          <c:y val="0.1333513583706917"/>
          <c:w val="0.7924115779457942"/>
          <c:h val="0.71885096166596207"/>
        </c:manualLayout>
      </c:layout>
      <c:barChart>
        <c:barDir val="col"/>
        <c:grouping val="clustered"/>
        <c:varyColors val="0"/>
        <c:ser>
          <c:idx val="0"/>
          <c:order val="0"/>
          <c:tx>
            <c:v>7 day</c:v>
          </c:tx>
          <c:invertIfNegative val="0"/>
          <c:dPt>
            <c:idx val="0"/>
            <c:invertIfNegative val="0"/>
            <c:bubble3D val="0"/>
            <c:spPr>
              <a:solidFill>
                <a:srgbClr val="FFC000"/>
              </a:solidFill>
            </c:spPr>
          </c:dPt>
          <c:dPt>
            <c:idx val="1"/>
            <c:invertIfNegative val="0"/>
            <c:bubble3D val="0"/>
            <c:spPr>
              <a:solidFill>
                <a:srgbClr val="7030A0"/>
              </a:solidFill>
            </c:spPr>
          </c:dPt>
          <c:dPt>
            <c:idx val="2"/>
            <c:invertIfNegative val="0"/>
            <c:bubble3D val="0"/>
            <c:spPr>
              <a:solidFill>
                <a:srgbClr val="92D050"/>
              </a:solidFill>
            </c:spPr>
          </c:dPt>
          <c:errBars>
            <c:errBarType val="plus"/>
            <c:errValType val="cust"/>
            <c:noEndCap val="0"/>
            <c:plus>
              <c:numRef>
                <c:f>'\Karima\Mes documents\THESE\Resultats\Resultats Expe\Digestion2 in vivo D2 F2 F3 I3\Physio\LPMCs MLN\[bilan dosage IFNG J7-28j.xls]Age7-28'!$J$7:$L$7</c:f>
                <c:numCache>
                  <c:formatCode>General</c:formatCode>
                  <c:ptCount val="3"/>
                  <c:pt idx="0">
                    <c:v>75.569229364587727</c:v>
                  </c:pt>
                  <c:pt idx="1">
                    <c:v>28.622002508960918</c:v>
                  </c:pt>
                  <c:pt idx="2">
                    <c:v>27.730722039484789</c:v>
                  </c:pt>
                </c:numCache>
              </c:numRef>
            </c:plus>
          </c:errBars>
          <c:cat>
            <c:numRef>
              <c:f>'\Karima\Mes documents\THESE\Resultats\Resultats Expe\Digestion2 in vivo D2 F2 F3 I3\Physio\LPMCs MLN\[bilan dosage IFNG J7-28j.xls]Age7-28'!$V$2:$X$2</c:f>
              <c:numCache>
                <c:formatCode>General</c:formatCode>
                <c:ptCount val="3"/>
              </c:numCache>
            </c:numRef>
          </c:cat>
          <c:val>
            <c:numRef>
              <c:f>'\Karima\Mes documents\THESE\Resultats\Resultats Expe\Digestion2 in vivo D2 F2 F3 I3\Physio\LPMCs MLN\[bilan dosage IFNG J7-28j.xls]Age7-28'!$J$6:$L$6</c:f>
              <c:numCache>
                <c:formatCode>General</c:formatCode>
                <c:ptCount val="3"/>
                <c:pt idx="0">
                  <c:v>110.21309546946679</c:v>
                </c:pt>
                <c:pt idx="1">
                  <c:v>64.086344833118858</c:v>
                </c:pt>
                <c:pt idx="2">
                  <c:v>83.900215995166477</c:v>
                </c:pt>
              </c:numCache>
            </c:numRef>
          </c:val>
        </c:ser>
        <c:ser>
          <c:idx val="1"/>
          <c:order val="1"/>
          <c:tx>
            <c:v>28 day</c:v>
          </c:tx>
          <c:invertIfNegative val="0"/>
          <c:dPt>
            <c:idx val="0"/>
            <c:invertIfNegative val="0"/>
            <c:bubble3D val="0"/>
            <c:spPr>
              <a:solidFill>
                <a:srgbClr val="FFC000"/>
              </a:solidFill>
            </c:spPr>
          </c:dPt>
          <c:dPt>
            <c:idx val="1"/>
            <c:invertIfNegative val="0"/>
            <c:bubble3D val="0"/>
            <c:spPr>
              <a:solidFill>
                <a:srgbClr val="7030A0"/>
              </a:solidFill>
            </c:spPr>
          </c:dPt>
          <c:dPt>
            <c:idx val="2"/>
            <c:invertIfNegative val="0"/>
            <c:bubble3D val="0"/>
            <c:spPr>
              <a:solidFill>
                <a:srgbClr val="92D050"/>
              </a:solidFill>
              <a:scene3d>
                <a:camera prst="orthographicFront">
                  <a:rot lat="0" lon="0" rev="0"/>
                </a:camera>
                <a:lightRig rig="threePt" dir="t">
                  <a:rot lat="0" lon="0" rev="1200000"/>
                </a:lightRig>
              </a:scene3d>
              <a:sp3d>
                <a:bevelT w="63500" h="25400"/>
              </a:sp3d>
            </c:spPr>
          </c:dPt>
          <c:errBars>
            <c:errBarType val="plus"/>
            <c:errValType val="cust"/>
            <c:noEndCap val="0"/>
            <c:plus>
              <c:numRef>
                <c:f>'\Karima\Mes documents\THESE\Resultats\Resultats Expe\Digestion2 in vivo D2 F2 F3 I3\Physio\LPMCs MLN\[bilan dosage IFNG J7-28j.xls]Age7-28'!$Q$7:$S$7</c:f>
                <c:numCache>
                  <c:formatCode>General</c:formatCode>
                  <c:ptCount val="3"/>
                  <c:pt idx="0">
                    <c:v>0</c:v>
                  </c:pt>
                  <c:pt idx="1">
                    <c:v>0</c:v>
                  </c:pt>
                  <c:pt idx="2">
                    <c:v>3.7803402766969718</c:v>
                  </c:pt>
                </c:numCache>
              </c:numRef>
            </c:plus>
          </c:errBars>
          <c:cat>
            <c:numRef>
              <c:f>'\Karima\Mes documents\THESE\Resultats\Resultats Expe\Digestion2 in vivo D2 F2 F3 I3\Physio\LPMCs MLN\[bilan dosage IFNG J7-28j.xls]Age7-28'!$V$2:$X$2</c:f>
              <c:numCache>
                <c:formatCode>General</c:formatCode>
                <c:ptCount val="3"/>
              </c:numCache>
            </c:numRef>
          </c:cat>
          <c:val>
            <c:numRef>
              <c:f>'\Karima\Mes documents\THESE\Resultats\Resultats Expe\Digestion2 in vivo D2 F2 F3 I3\Physio\LPMCs MLN\[bilan dosage IFNG J7-28j.xls]Age7-28'!$Q$6:$S$6</c:f>
              <c:numCache>
                <c:formatCode>General</c:formatCode>
                <c:ptCount val="3"/>
                <c:pt idx="0">
                  <c:v>69.228231482276243</c:v>
                </c:pt>
                <c:pt idx="1">
                  <c:v>66.374399193202251</c:v>
                </c:pt>
                <c:pt idx="2">
                  <c:v>6.9284964431245424</c:v>
                </c:pt>
              </c:numCache>
            </c:numRef>
          </c:val>
        </c:ser>
        <c:dLbls>
          <c:showLegendKey val="0"/>
          <c:showVal val="0"/>
          <c:showCatName val="0"/>
          <c:showSerName val="0"/>
          <c:showPercent val="0"/>
          <c:showBubbleSize val="0"/>
        </c:dLbls>
        <c:gapWidth val="150"/>
        <c:axId val="118366032"/>
        <c:axId val="118366424"/>
      </c:barChart>
      <c:catAx>
        <c:axId val="118366032"/>
        <c:scaling>
          <c:orientation val="minMax"/>
        </c:scaling>
        <c:delete val="0"/>
        <c:axPos val="b"/>
        <c:numFmt formatCode="General" sourceLinked="1"/>
        <c:majorTickMark val="none"/>
        <c:minorTickMark val="none"/>
        <c:tickLblPos val="nextTo"/>
        <c:txPr>
          <a:bodyPr rot="0" vert="horz"/>
          <a:lstStyle/>
          <a:p>
            <a:pPr>
              <a:defRPr/>
            </a:pPr>
            <a:endParaRPr lang="fr-FR"/>
          </a:p>
        </c:txPr>
        <c:crossAx val="118366424"/>
        <c:crosses val="autoZero"/>
        <c:auto val="1"/>
        <c:lblAlgn val="ctr"/>
        <c:lblOffset val="100"/>
        <c:tickLblSkip val="1"/>
        <c:tickMarkSkip val="1"/>
        <c:noMultiLvlLbl val="0"/>
      </c:catAx>
      <c:valAx>
        <c:axId val="118366424"/>
        <c:scaling>
          <c:orientation val="minMax"/>
        </c:scaling>
        <c:delete val="0"/>
        <c:axPos val="l"/>
        <c:title>
          <c:tx>
            <c:rich>
              <a:bodyPr/>
              <a:lstStyle/>
              <a:p>
                <a:pPr>
                  <a:defRPr sz="1200" b="0"/>
                </a:pPr>
                <a:r>
                  <a:rPr lang="fr-FR" sz="1200" b="0" dirty="0" err="1" smtClean="0"/>
                  <a:t>pg</a:t>
                </a:r>
                <a:r>
                  <a:rPr lang="fr-FR" sz="1200" b="0" dirty="0" smtClean="0"/>
                  <a:t>/ml</a:t>
                </a:r>
                <a:endParaRPr lang="fr-FR" sz="1200" b="0" dirty="0"/>
              </a:p>
            </c:rich>
          </c:tx>
          <c:layout>
            <c:manualLayout>
              <c:xMode val="edge"/>
              <c:yMode val="edge"/>
              <c:x val="0"/>
              <c:y val="0.3934439256593194"/>
            </c:manualLayout>
          </c:layout>
          <c:overlay val="0"/>
        </c:title>
        <c:numFmt formatCode="General" sourceLinked="0"/>
        <c:majorTickMark val="in"/>
        <c:minorTickMark val="in"/>
        <c:tickLblPos val="nextTo"/>
        <c:txPr>
          <a:bodyPr rot="0" vert="horz"/>
          <a:lstStyle/>
          <a:p>
            <a:pPr>
              <a:defRPr sz="1200"/>
            </a:pPr>
            <a:endParaRPr lang="fr-FR"/>
          </a:p>
        </c:txPr>
        <c:crossAx val="118366032"/>
        <c:crosses val="autoZero"/>
        <c:crossBetween val="between"/>
        <c:majorUnit val="50"/>
        <c:minorUnit val="25"/>
      </c:valAx>
    </c:plotArea>
    <c:plotVisOnly val="1"/>
    <c:dispBlanksAs val="gap"/>
    <c:showDLblsOverMax val="0"/>
  </c:chart>
  <c:txPr>
    <a:bodyPr/>
    <a:lstStyle/>
    <a:p>
      <a:pPr>
        <a:defRPr sz="1800"/>
      </a:pPr>
      <a:endParaRPr lang="fr-FR"/>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0267553065375946"/>
          <c:y val="0.1750847507784577"/>
          <c:w val="0.68938977122283496"/>
          <c:h val="0.62626468547679093"/>
        </c:manualLayout>
      </c:layout>
      <c:barChart>
        <c:barDir val="col"/>
        <c:grouping val="clustered"/>
        <c:varyColors val="0"/>
        <c:ser>
          <c:idx val="0"/>
          <c:order val="0"/>
          <c:tx>
            <c:strRef>
              <c:f>'F:\Karima\Mes documents\THESE\Resultats\Resultats Expe\Digestion2 in vivo D2 F2 F3 I3\[Recap-T1T2T3.xls]T1T2T3'!$E$3</c:f>
              <c:strCache>
                <c:ptCount val="1"/>
                <c:pt idx="0">
                  <c:v>T1</c:v>
                </c:pt>
              </c:strCache>
            </c:strRef>
          </c:tx>
          <c:spPr>
            <a:solidFill>
              <a:srgbClr val="FFC000"/>
            </a:solidFill>
          </c:spPr>
          <c:invertIfNegative val="0"/>
          <c:errBars>
            <c:errBarType val="plus"/>
            <c:errValType val="cust"/>
            <c:noEndCap val="0"/>
            <c:plus>
              <c:numRef>
                <c:f>('F:\Karima\Mes documents\THESE\Resultats\Resultats Expe\Digestion2 in vivo D2 F2 F3 I3\[Recap-T1T2T3.xls]T1T2T3'!$J$73,'F:\Karima\Mes documents\THESE\Resultats\Resultats Expe\Digestion2 in vivo D2 F2 F3 I3\[Recap-T1T2T3.xls]T1T2T3'!$O$73)</c:f>
                <c:numCache>
                  <c:formatCode>General</c:formatCode>
                  <c:ptCount val="2"/>
                  <c:pt idx="0">
                    <c:v>0.16523605429780394</c:v>
                  </c:pt>
                  <c:pt idx="1">
                    <c:v>0.49957438423358402</c:v>
                  </c:pt>
                </c:numCache>
              </c:numRef>
            </c:plus>
          </c:errBars>
          <c:cat>
            <c:strRef>
              <c:f>'F:\Karima\Mes documents\THESE\Resultats\Resultats Expe\Digestion2 in vivo D2 F2 F3 I3\[Recap-T1T2T3.xls]T1T2T3'!$AA$1:$AB$1</c:f>
              <c:strCache>
                <c:ptCount val="2"/>
                <c:pt idx="0">
                  <c:v>7 d</c:v>
                </c:pt>
                <c:pt idx="1">
                  <c:v>28 d</c:v>
                </c:pt>
              </c:strCache>
            </c:strRef>
          </c:cat>
          <c:val>
            <c:numRef>
              <c:f>('F:\Karima\Mes documents\THESE\Resultats\Resultats Expe\Digestion2 in vivo D2 F2 F3 I3\[Recap-T1T2T3.xls]T1T2T3'!$J$72,'F:\Karima\Mes documents\THESE\Resultats\Resultats Expe\Digestion2 in vivo D2 F2 F3 I3\[Recap-T1T2T3.xls]T1T2T3'!$O$72)</c:f>
              <c:numCache>
                <c:formatCode>General</c:formatCode>
                <c:ptCount val="2"/>
                <c:pt idx="0">
                  <c:v>0.45655463485825482</c:v>
                </c:pt>
                <c:pt idx="1">
                  <c:v>0.84250786815095147</c:v>
                </c:pt>
              </c:numCache>
            </c:numRef>
          </c:val>
        </c:ser>
        <c:ser>
          <c:idx val="1"/>
          <c:order val="1"/>
          <c:tx>
            <c:v>T2</c:v>
          </c:tx>
          <c:spPr>
            <a:solidFill>
              <a:srgbClr val="7030A0"/>
            </a:solidFill>
          </c:spPr>
          <c:invertIfNegative val="0"/>
          <c:errBars>
            <c:errBarType val="plus"/>
            <c:errValType val="cust"/>
            <c:noEndCap val="0"/>
            <c:plus>
              <c:numRef>
                <c:f>('F:\[Recap-T1T2T3.xls]T1T2T3'!$K$73,'F:\[Recap-T1T2T3.xls]T1T2T3'!$P$73)</c:f>
                <c:numCache>
                  <c:formatCode>General</c:formatCode>
                  <c:ptCount val="2"/>
                  <c:pt idx="0">
                    <c:v>0.51831515830190356</c:v>
                  </c:pt>
                  <c:pt idx="1">
                    <c:v>0.1627923777395959</c:v>
                  </c:pt>
                </c:numCache>
              </c:numRef>
            </c:plus>
          </c:errBars>
          <c:val>
            <c:numRef>
              <c:f>('F:\[Recap-T1T2T3.xls]T1T2T3'!$K$69,'F:\[Recap-T1T2T3.xls]T1T2T3'!$P$69)</c:f>
              <c:numCache>
                <c:formatCode>General</c:formatCode>
                <c:ptCount val="2"/>
                <c:pt idx="0">
                  <c:v>0.25853410584726488</c:v>
                </c:pt>
                <c:pt idx="1">
                  <c:v>0.14476977007821684</c:v>
                </c:pt>
              </c:numCache>
            </c:numRef>
          </c:val>
        </c:ser>
        <c:ser>
          <c:idx val="2"/>
          <c:order val="2"/>
          <c:tx>
            <c:strRef>
              <c:f>'F:\Karima\Mes documents\THESE\Resultats\Resultats Expe\Digestion2 in vivo D2 F2 F3 I3\[Recap-T1T2T3.xls]T1T2T3'!$G$3</c:f>
              <c:strCache>
                <c:ptCount val="1"/>
                <c:pt idx="0">
                  <c:v>T3</c:v>
                </c:pt>
              </c:strCache>
            </c:strRef>
          </c:tx>
          <c:spPr>
            <a:solidFill>
              <a:srgbClr val="92D050"/>
            </a:solidFill>
          </c:spPr>
          <c:invertIfNegative val="0"/>
          <c:errBars>
            <c:errBarType val="plus"/>
            <c:errValType val="cust"/>
            <c:noEndCap val="0"/>
            <c:plus>
              <c:numRef>
                <c:f>('F:\Karima\Mes documents\THESE\Resultats\Resultats Expe\Digestion2 in vivo D2 F2 F3 I3\[Recap-T1T2T3.xls]T1T2T3'!$L$73,'F:\Karima\Mes documents\THESE\Resultats\Resultats Expe\Digestion2 in vivo D2 F2 F3 I3\[Recap-T1T2T3.xls]T1T2T3'!$Q$73)</c:f>
                <c:numCache>
                  <c:formatCode>General</c:formatCode>
                  <c:ptCount val="2"/>
                  <c:pt idx="0">
                    <c:v>0.60450240701350899</c:v>
                  </c:pt>
                  <c:pt idx="1">
                    <c:v>1.9141952564620082</c:v>
                  </c:pt>
                </c:numCache>
              </c:numRef>
            </c:plus>
          </c:errBars>
          <c:cat>
            <c:strRef>
              <c:f>'F:\Karima\Mes documents\THESE\Resultats\Resultats Expe\Digestion2 in vivo D2 F2 F3 I3\[Recap-T1T2T3.xls]T1T2T3'!$AA$1:$AB$1</c:f>
              <c:strCache>
                <c:ptCount val="2"/>
                <c:pt idx="0">
                  <c:v>7 d</c:v>
                </c:pt>
                <c:pt idx="1">
                  <c:v>28 d</c:v>
                </c:pt>
              </c:strCache>
            </c:strRef>
          </c:cat>
          <c:val>
            <c:numRef>
              <c:f>('F:\Karima\Mes documents\THESE\Resultats\Resultats Expe\Digestion2 in vivo D2 F2 F3 I3\[Recap-T1T2T3.xls]T1T2T3'!$L$72,'F:\Karima\Mes documents\THESE\Resultats\Resultats Expe\Digestion2 in vivo D2 F2 F3 I3\[Recap-T1T2T3.xls]T1T2T3'!$Q$72)</c:f>
              <c:numCache>
                <c:formatCode>General</c:formatCode>
                <c:ptCount val="2"/>
                <c:pt idx="0">
                  <c:v>2.1682147755228454</c:v>
                </c:pt>
                <c:pt idx="1">
                  <c:v>4.6095636481912674</c:v>
                </c:pt>
              </c:numCache>
            </c:numRef>
          </c:val>
        </c:ser>
        <c:dLbls>
          <c:showLegendKey val="0"/>
          <c:showVal val="0"/>
          <c:showCatName val="0"/>
          <c:showSerName val="0"/>
          <c:showPercent val="0"/>
          <c:showBubbleSize val="0"/>
        </c:dLbls>
        <c:gapWidth val="150"/>
        <c:axId val="79357728"/>
        <c:axId val="117811776"/>
      </c:barChart>
      <c:catAx>
        <c:axId val="79357728"/>
        <c:scaling>
          <c:orientation val="minMax"/>
        </c:scaling>
        <c:delete val="0"/>
        <c:axPos val="b"/>
        <c:numFmt formatCode="General" sourceLinked="1"/>
        <c:majorTickMark val="none"/>
        <c:minorTickMark val="none"/>
        <c:tickLblPos val="none"/>
        <c:txPr>
          <a:bodyPr rot="0" vert="horz"/>
          <a:lstStyle/>
          <a:p>
            <a:pPr>
              <a:defRPr/>
            </a:pPr>
            <a:endParaRPr lang="fr-FR"/>
          </a:p>
        </c:txPr>
        <c:crossAx val="117811776"/>
        <c:crosses val="autoZero"/>
        <c:auto val="1"/>
        <c:lblAlgn val="ctr"/>
        <c:lblOffset val="100"/>
        <c:tickLblSkip val="1"/>
        <c:tickMarkSkip val="1"/>
        <c:noMultiLvlLbl val="0"/>
      </c:catAx>
      <c:valAx>
        <c:axId val="117811776"/>
        <c:scaling>
          <c:orientation val="minMax"/>
        </c:scaling>
        <c:delete val="0"/>
        <c:axPos val="l"/>
        <c:title>
          <c:tx>
            <c:rich>
              <a:bodyPr/>
              <a:lstStyle/>
              <a:p>
                <a:pPr>
                  <a:defRPr sz="1100" b="0"/>
                </a:pPr>
                <a:r>
                  <a:rPr lang="fr-FR" sz="1100" b="0" i="0" baseline="0" dirty="0" smtClean="0">
                    <a:latin typeface="Symbol" pitchFamily="18" charset="2"/>
                  </a:rPr>
                  <a:t>b</a:t>
                </a:r>
                <a:r>
                  <a:rPr lang="fr-FR" sz="1100" b="0" i="0" baseline="0" dirty="0" smtClean="0"/>
                  <a:t>-lg (% of </a:t>
                </a:r>
                <a:r>
                  <a:rPr lang="fr-FR" sz="1100" b="0" i="0" baseline="0" dirty="0" err="1" smtClean="0"/>
                  <a:t>ingested</a:t>
                </a:r>
                <a:r>
                  <a:rPr lang="fr-FR" sz="1100" b="0" i="0" baseline="0" dirty="0" smtClean="0"/>
                  <a:t> </a:t>
                </a:r>
                <a:r>
                  <a:rPr lang="fr-FR" sz="1100" b="0" i="0" baseline="0" dirty="0" smtClean="0">
                    <a:latin typeface="Symbol" pitchFamily="18" charset="2"/>
                  </a:rPr>
                  <a:t>b</a:t>
                </a:r>
                <a:r>
                  <a:rPr lang="fr-FR" sz="1100" b="0" i="0" baseline="0" dirty="0" smtClean="0"/>
                  <a:t>-lg) </a:t>
                </a:r>
                <a:endParaRPr lang="fr-FR" sz="1100" dirty="0"/>
              </a:p>
            </c:rich>
          </c:tx>
          <c:layout>
            <c:manualLayout>
              <c:xMode val="edge"/>
              <c:yMode val="edge"/>
              <c:x val="6.4050748946099634E-2"/>
              <c:y val="0.1863896149494792"/>
            </c:manualLayout>
          </c:layout>
          <c:overlay val="0"/>
        </c:title>
        <c:numFmt formatCode="General" sourceLinked="0"/>
        <c:majorTickMark val="in"/>
        <c:minorTickMark val="in"/>
        <c:tickLblPos val="nextTo"/>
        <c:txPr>
          <a:bodyPr rot="0" vert="horz"/>
          <a:lstStyle/>
          <a:p>
            <a:pPr>
              <a:defRPr sz="1200"/>
            </a:pPr>
            <a:endParaRPr lang="fr-FR"/>
          </a:p>
        </c:txPr>
        <c:crossAx val="79357728"/>
        <c:crosses val="autoZero"/>
        <c:crossBetween val="between"/>
        <c:majorUnit val="1.5"/>
        <c:minorUnit val="0.75000000000000733"/>
      </c:valAx>
    </c:plotArea>
    <c:plotVisOnly val="1"/>
    <c:dispBlanksAs val="gap"/>
    <c:showDLblsOverMax val="0"/>
  </c:chart>
  <c:txPr>
    <a:bodyPr/>
    <a:lstStyle/>
    <a:p>
      <a:pPr>
        <a:defRPr sz="1800"/>
      </a:pPr>
      <a:endParaRPr lang="fr-FR"/>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7166965719296132"/>
          <c:y val="0.15744654522245188"/>
          <c:w val="0.68153606227669339"/>
          <c:h val="0.64687500000001286"/>
        </c:manualLayout>
      </c:layout>
      <c:barChart>
        <c:barDir val="col"/>
        <c:grouping val="clustered"/>
        <c:varyColors val="0"/>
        <c:ser>
          <c:idx val="0"/>
          <c:order val="0"/>
          <c:tx>
            <c:strRef>
              <c:f>'F:\Karima\Mes documents\THESE\Resultats\Resultats Expe\Digestion2 in vivo D2 F2 F3 I3\[Recap-T1T2T3.xls]T1T2T3'!$E$3</c:f>
              <c:strCache>
                <c:ptCount val="1"/>
                <c:pt idx="0">
                  <c:v>T1</c:v>
                </c:pt>
              </c:strCache>
            </c:strRef>
          </c:tx>
          <c:spPr>
            <a:solidFill>
              <a:srgbClr val="FFC000"/>
            </a:solidFill>
          </c:spPr>
          <c:invertIfNegative val="0"/>
          <c:errBars>
            <c:errBarType val="plus"/>
            <c:errValType val="cust"/>
            <c:noEndCap val="0"/>
            <c:plus>
              <c:numRef>
                <c:f>('F:\Karima\Mes documents\THESE\Resultats\Resultats Expe\Digestion2 in vivo D2 F2 F3 I3\[Recap-T1T2T3.xls]T1T2T3'!$J$134,'F:\Karima\Mes documents\THESE\Resultats\Resultats Expe\Digestion2 in vivo D2 F2 F3 I3\[Recap-T1T2T3.xls]T1T2T3'!$O$134)</c:f>
                <c:numCache>
                  <c:formatCode>General</c:formatCode>
                  <c:ptCount val="2"/>
                  <c:pt idx="0">
                    <c:v>1.9816329482582737E-3</c:v>
                  </c:pt>
                  <c:pt idx="1">
                    <c:v>5.3969482995689039E-4</c:v>
                  </c:pt>
                </c:numCache>
              </c:numRef>
            </c:plus>
          </c:errBars>
          <c:cat>
            <c:strRef>
              <c:f>'F:\Karima\Mes documents\THESE\Resultats\Resultats Expe\Digestion2 in vivo D2 F2 F3 I3\[Recap-T1T2T3.xls]T1T2T3'!$AA$1:$AB$1</c:f>
              <c:strCache>
                <c:ptCount val="2"/>
                <c:pt idx="0">
                  <c:v>7 d</c:v>
                </c:pt>
                <c:pt idx="1">
                  <c:v>28 d</c:v>
                </c:pt>
              </c:strCache>
            </c:strRef>
          </c:cat>
          <c:val>
            <c:numRef>
              <c:f>('F:\Karima\Mes documents\THESE\Resultats\Resultats Expe\Digestion2 in vivo D2 F2 F3 I3\[Recap-T1T2T3.xls]T1T2T3'!$J$133,'F:\Karima\Mes documents\THESE\Resultats\Resultats Expe\Digestion2 in vivo D2 F2 F3 I3\[Recap-T1T2T3.xls]T1T2T3'!$O$133)</c:f>
              <c:numCache>
                <c:formatCode>General</c:formatCode>
                <c:ptCount val="2"/>
                <c:pt idx="0">
                  <c:v>5.5035197223222039E-3</c:v>
                </c:pt>
                <c:pt idx="1">
                  <c:v>2.9384010266670212E-3</c:v>
                </c:pt>
              </c:numCache>
            </c:numRef>
          </c:val>
        </c:ser>
        <c:ser>
          <c:idx val="1"/>
          <c:order val="1"/>
          <c:tx>
            <c:v>T2</c:v>
          </c:tx>
          <c:spPr>
            <a:solidFill>
              <a:srgbClr val="7030A0"/>
            </a:solidFill>
          </c:spPr>
          <c:invertIfNegative val="0"/>
          <c:errBars>
            <c:errBarType val="plus"/>
            <c:errValType val="cust"/>
            <c:noEndCap val="0"/>
            <c:plus>
              <c:numRef>
                <c:f>('F:\[Recap-T1T2T3.xls]T1T2T3'!$K$134,'F:\[Recap-T1T2T3.xls]T1T2T3'!$P$134)</c:f>
                <c:numCache>
                  <c:formatCode>General</c:formatCode>
                  <c:ptCount val="2"/>
                  <c:pt idx="0">
                    <c:v>2.6501414330289304E-3</c:v>
                  </c:pt>
                  <c:pt idx="1">
                    <c:v>4.0907860344595814E-4</c:v>
                  </c:pt>
                </c:numCache>
              </c:numRef>
            </c:plus>
          </c:errBars>
          <c:val>
            <c:numRef>
              <c:f>('F:\[Recap-T1T2T3.xls]T1T2T3'!$K$133,'F:\[Recap-T1T2T3.xls]T1T2T3'!$P$133)</c:f>
              <c:numCache>
                <c:formatCode>General</c:formatCode>
                <c:ptCount val="2"/>
                <c:pt idx="0">
                  <c:v>5.8542221175697014E-3</c:v>
                </c:pt>
                <c:pt idx="1">
                  <c:v>2.2145299563516726E-3</c:v>
                </c:pt>
              </c:numCache>
            </c:numRef>
          </c:val>
        </c:ser>
        <c:ser>
          <c:idx val="2"/>
          <c:order val="2"/>
          <c:tx>
            <c:strRef>
              <c:f>'F:\Karima\Mes documents\THESE\Resultats\Resultats Expe\Digestion2 in vivo D2 F2 F3 I3\[Recap-T1T2T3.xls]T1T2T3'!$G$3</c:f>
              <c:strCache>
                <c:ptCount val="1"/>
                <c:pt idx="0">
                  <c:v>T3</c:v>
                </c:pt>
              </c:strCache>
            </c:strRef>
          </c:tx>
          <c:spPr>
            <a:solidFill>
              <a:srgbClr val="92D050"/>
            </a:solidFill>
          </c:spPr>
          <c:invertIfNegative val="0"/>
          <c:errBars>
            <c:errBarType val="plus"/>
            <c:errValType val="cust"/>
            <c:noEndCap val="0"/>
            <c:plus>
              <c:numRef>
                <c:f>('F:\Karima\Mes documents\THESE\Resultats\Resultats Expe\Digestion2 in vivo D2 F2 F3 I3\[Recap-T1T2T3.xls]T1T2T3'!$L$134,'F:\Karima\Mes documents\THESE\Resultats\Resultats Expe\Digestion2 in vivo D2 F2 F3 I3\[Recap-T1T2T3.xls]T1T2T3'!$Q$134)</c:f>
                <c:numCache>
                  <c:formatCode>General</c:formatCode>
                  <c:ptCount val="2"/>
                  <c:pt idx="0">
                    <c:v>8.8827476200335227E-3</c:v>
                  </c:pt>
                  <c:pt idx="1">
                    <c:v>3.1014357616520696E-3</c:v>
                  </c:pt>
                </c:numCache>
              </c:numRef>
            </c:plus>
          </c:errBars>
          <c:cat>
            <c:strRef>
              <c:f>'F:\Karima\Mes documents\THESE\Resultats\Resultats Expe\Digestion2 in vivo D2 F2 F3 I3\[Recap-T1T2T3.xls]T1T2T3'!$AA$1:$AB$1</c:f>
              <c:strCache>
                <c:ptCount val="2"/>
                <c:pt idx="0">
                  <c:v>7 d</c:v>
                </c:pt>
                <c:pt idx="1">
                  <c:v>28 d</c:v>
                </c:pt>
              </c:strCache>
            </c:strRef>
          </c:cat>
          <c:val>
            <c:numRef>
              <c:f>('F:\Karima\Mes documents\THESE\Resultats\Resultats Expe\Digestion2 in vivo D2 F2 F3 I3\[Recap-T1T2T3.xls]T1T2T3'!$L$133,'F:\Karima\Mes documents\THESE\Resultats\Resultats Expe\Digestion2 in vivo D2 F2 F3 I3\[Recap-T1T2T3.xls]T1T2T3'!$Q$133)</c:f>
              <c:numCache>
                <c:formatCode>General</c:formatCode>
                <c:ptCount val="2"/>
                <c:pt idx="0">
                  <c:v>2.5035759337652629E-2</c:v>
                </c:pt>
                <c:pt idx="1">
                  <c:v>1.0297943106735536E-2</c:v>
                </c:pt>
              </c:numCache>
            </c:numRef>
          </c:val>
        </c:ser>
        <c:dLbls>
          <c:showLegendKey val="0"/>
          <c:showVal val="0"/>
          <c:showCatName val="0"/>
          <c:showSerName val="0"/>
          <c:showPercent val="0"/>
          <c:showBubbleSize val="0"/>
        </c:dLbls>
        <c:gapWidth val="150"/>
        <c:axId val="117812952"/>
        <c:axId val="117813344"/>
      </c:barChart>
      <c:catAx>
        <c:axId val="117812952"/>
        <c:scaling>
          <c:orientation val="minMax"/>
        </c:scaling>
        <c:delete val="0"/>
        <c:axPos val="b"/>
        <c:numFmt formatCode="General" sourceLinked="1"/>
        <c:majorTickMark val="none"/>
        <c:minorTickMark val="none"/>
        <c:tickLblPos val="none"/>
        <c:txPr>
          <a:bodyPr rot="0" vert="horz"/>
          <a:lstStyle/>
          <a:p>
            <a:pPr>
              <a:defRPr/>
            </a:pPr>
            <a:endParaRPr lang="fr-FR"/>
          </a:p>
        </c:txPr>
        <c:crossAx val="117813344"/>
        <c:crosses val="autoZero"/>
        <c:auto val="1"/>
        <c:lblAlgn val="ctr"/>
        <c:lblOffset val="100"/>
        <c:tickLblSkip val="1"/>
        <c:tickMarkSkip val="1"/>
        <c:noMultiLvlLbl val="0"/>
      </c:catAx>
      <c:valAx>
        <c:axId val="117813344"/>
        <c:scaling>
          <c:orientation val="minMax"/>
        </c:scaling>
        <c:delete val="0"/>
        <c:axPos val="l"/>
        <c:title>
          <c:tx>
            <c:rich>
              <a:bodyPr rot="-5400000" vert="horz"/>
              <a:lstStyle/>
              <a:p>
                <a:pPr>
                  <a:defRPr sz="1200"/>
                </a:pPr>
                <a:r>
                  <a:rPr lang="fr-FR" sz="1200" b="0" i="0" baseline="0" dirty="0" err="1" smtClean="0"/>
                  <a:t>Cn</a:t>
                </a:r>
                <a:r>
                  <a:rPr lang="fr-FR" sz="1200" b="0" i="0" baseline="0" dirty="0" smtClean="0"/>
                  <a:t> (% of in </a:t>
                </a:r>
                <a:r>
                  <a:rPr lang="fr-FR" sz="1200" b="0" i="0" baseline="0" dirty="0" err="1" smtClean="0"/>
                  <a:t>gested</a:t>
                </a:r>
                <a:r>
                  <a:rPr lang="fr-FR" sz="1200" b="0" i="0" baseline="0" dirty="0" smtClean="0"/>
                  <a:t> </a:t>
                </a:r>
                <a:r>
                  <a:rPr lang="fr-FR" sz="1200" b="0" i="0" baseline="0" dirty="0" err="1" smtClean="0"/>
                  <a:t>Cn</a:t>
                </a:r>
                <a:r>
                  <a:rPr lang="fr-FR" sz="1200" b="0" i="0" baseline="0" dirty="0" smtClean="0"/>
                  <a:t>) </a:t>
                </a:r>
                <a:endParaRPr lang="fr-FR" sz="1200" dirty="0"/>
              </a:p>
            </c:rich>
          </c:tx>
          <c:layout/>
          <c:overlay val="0"/>
        </c:title>
        <c:numFmt formatCode="General" sourceLinked="0"/>
        <c:majorTickMark val="in"/>
        <c:minorTickMark val="in"/>
        <c:tickLblPos val="nextTo"/>
        <c:txPr>
          <a:bodyPr rot="0" vert="horz"/>
          <a:lstStyle/>
          <a:p>
            <a:pPr>
              <a:defRPr sz="1200"/>
            </a:pPr>
            <a:endParaRPr lang="fr-FR"/>
          </a:p>
        </c:txPr>
        <c:crossAx val="117812952"/>
        <c:crosses val="autoZero"/>
        <c:crossBetween val="between"/>
        <c:majorUnit val="1.0000000000000005E-2"/>
        <c:minorUnit val="5.0000000000000114E-3"/>
      </c:valAx>
    </c:plotArea>
    <c:plotVisOnly val="1"/>
    <c:dispBlanksAs val="gap"/>
    <c:showDLblsOverMax val="0"/>
  </c:chart>
  <c:txPr>
    <a:bodyPr/>
    <a:lstStyle/>
    <a:p>
      <a:pPr>
        <a:defRPr sz="1800"/>
      </a:pPr>
      <a:endParaRPr lang="fr-FR"/>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408520221700042"/>
          <c:y val="0.18749986431420299"/>
          <c:w val="0.63984317238222499"/>
          <c:h val="0.64062500000001443"/>
        </c:manualLayout>
      </c:layout>
      <c:barChart>
        <c:barDir val="col"/>
        <c:grouping val="clustered"/>
        <c:varyColors val="0"/>
        <c:ser>
          <c:idx val="0"/>
          <c:order val="0"/>
          <c:tx>
            <c:strRef>
              <c:f>'F:\Karima\Mes documents\THESE\Resultats\Resultats Expe\Digestion2 in vivo D2 F2 F3 I3\[Recap-T1T2T3.xls]T1T2T3'!$E$3</c:f>
              <c:strCache>
                <c:ptCount val="1"/>
                <c:pt idx="0">
                  <c:v>T1</c:v>
                </c:pt>
              </c:strCache>
            </c:strRef>
          </c:tx>
          <c:spPr>
            <a:solidFill>
              <a:srgbClr val="FFC000"/>
            </a:solidFill>
          </c:spPr>
          <c:invertIfNegative val="0"/>
          <c:errBars>
            <c:errBarType val="plus"/>
            <c:errValType val="cust"/>
            <c:noEndCap val="0"/>
            <c:plus>
              <c:numRef>
                <c:f>('F:\Karima\Mes documents\THESE\Resultats\Resultats Expe\Digestion2 in vivo D2 F2 F3 I3\[Recap-T1T2T3.xls]T1T2T3'!$J$137,'F:\Karima\Mes documents\THESE\Resultats\Resultats Expe\Digestion2 in vivo D2 F2 F3 I3\[Recap-T1T2T3.xls]T1T2T3'!$O$137)</c:f>
                <c:numCache>
                  <c:formatCode>General</c:formatCode>
                  <c:ptCount val="2"/>
                  <c:pt idx="0">
                    <c:v>4.6937019385413711E-3</c:v>
                  </c:pt>
                  <c:pt idx="1">
                    <c:v>1.3183477028428561E-3</c:v>
                  </c:pt>
                </c:numCache>
              </c:numRef>
            </c:plus>
          </c:errBars>
          <c:cat>
            <c:strRef>
              <c:f>'F:\Karima\Mes documents\THESE\Resultats\Resultats Expe\Digestion2 in vivo D2 F2 F3 I3\[Recap-T1T2T3.xls]T1T2T3'!$AA$1:$AB$1</c:f>
              <c:strCache>
                <c:ptCount val="2"/>
                <c:pt idx="0">
                  <c:v>7 d</c:v>
                </c:pt>
                <c:pt idx="1">
                  <c:v>28 d</c:v>
                </c:pt>
              </c:strCache>
            </c:strRef>
          </c:cat>
          <c:val>
            <c:numRef>
              <c:f>('F:\Karima\Mes documents\THESE\Resultats\Resultats Expe\Digestion2 in vivo D2 F2 F3 I3\[Recap-T1T2T3.xls]T1T2T3'!$J$136,'F:\Karima\Mes documents\THESE\Resultats\Resultats Expe\Digestion2 in vivo D2 F2 F3 I3\[Recap-T1T2T3.xls]T1T2T3'!$O$136)</c:f>
              <c:numCache>
                <c:formatCode>General</c:formatCode>
                <c:ptCount val="2"/>
                <c:pt idx="0">
                  <c:v>1.2323900848834481E-2</c:v>
                </c:pt>
                <c:pt idx="1">
                  <c:v>8.2498570756854728E-3</c:v>
                </c:pt>
              </c:numCache>
            </c:numRef>
          </c:val>
        </c:ser>
        <c:ser>
          <c:idx val="1"/>
          <c:order val="1"/>
          <c:tx>
            <c:v>T2</c:v>
          </c:tx>
          <c:spPr>
            <a:solidFill>
              <a:srgbClr val="7030A0"/>
            </a:solidFill>
          </c:spPr>
          <c:invertIfNegative val="0"/>
          <c:errBars>
            <c:errBarType val="plus"/>
            <c:errValType val="cust"/>
            <c:noEndCap val="0"/>
            <c:plus>
              <c:numRef>
                <c:f>('F:\[Recap-T1T2T3.xls]T1T2T3'!$K$137,'F:\[Recap-T1T2T3.xls]T1T2T3'!$P$137)</c:f>
                <c:numCache>
                  <c:formatCode>General</c:formatCode>
                  <c:ptCount val="2"/>
                  <c:pt idx="0">
                    <c:v>4.0946318240635592E-3</c:v>
                  </c:pt>
                  <c:pt idx="1">
                    <c:v>4.4260045438902175E-3</c:v>
                  </c:pt>
                </c:numCache>
              </c:numRef>
            </c:plus>
          </c:errBars>
          <c:val>
            <c:numRef>
              <c:f>('F:\[Recap-T1T2T3.xls]T1T2T3'!$K$136,'F:\[Recap-T1T2T3.xls]T1T2T3'!$P$136)</c:f>
              <c:numCache>
                <c:formatCode>General</c:formatCode>
                <c:ptCount val="2"/>
                <c:pt idx="0">
                  <c:v>1.1646310462331782E-2</c:v>
                </c:pt>
                <c:pt idx="1">
                  <c:v>1.3137128733282339E-2</c:v>
                </c:pt>
              </c:numCache>
            </c:numRef>
          </c:val>
        </c:ser>
        <c:ser>
          <c:idx val="2"/>
          <c:order val="2"/>
          <c:tx>
            <c:strRef>
              <c:f>'F:\Karima\Mes documents\THESE\Resultats\Resultats Expe\Digestion2 in vivo D2 F2 F3 I3\[Recap-T1T2T3.xls]T1T2T3'!$G$3</c:f>
              <c:strCache>
                <c:ptCount val="1"/>
                <c:pt idx="0">
                  <c:v>T3</c:v>
                </c:pt>
              </c:strCache>
            </c:strRef>
          </c:tx>
          <c:spPr>
            <a:solidFill>
              <a:srgbClr val="92D050"/>
            </a:solidFill>
          </c:spPr>
          <c:invertIfNegative val="0"/>
          <c:errBars>
            <c:errBarType val="plus"/>
            <c:errValType val="cust"/>
            <c:noEndCap val="0"/>
            <c:plus>
              <c:numRef>
                <c:f>('F:\Karima\Mes documents\THESE\Resultats\Resultats Expe\Digestion2 in vivo D2 F2 F3 I3\[Recap-T1T2T3.xls]T1T2T3'!$L$137,'F:\Karima\Mes documents\THESE\Resultats\Resultats Expe\Digestion2 in vivo D2 F2 F3 I3\[Recap-T1T2T3.xls]T1T2T3'!$Q$137)</c:f>
                <c:numCache>
                  <c:formatCode>General</c:formatCode>
                  <c:ptCount val="2"/>
                  <c:pt idx="0">
                    <c:v>1.7436841345485267E-2</c:v>
                  </c:pt>
                  <c:pt idx="1">
                    <c:v>9.3917764501736268E-3</c:v>
                  </c:pt>
                </c:numCache>
              </c:numRef>
            </c:plus>
          </c:errBars>
          <c:cat>
            <c:strRef>
              <c:f>'F:\Karima\Mes documents\THESE\Resultats\Resultats Expe\Digestion2 in vivo D2 F2 F3 I3\[Recap-T1T2T3.xls]T1T2T3'!$AA$1:$AB$1</c:f>
              <c:strCache>
                <c:ptCount val="2"/>
                <c:pt idx="0">
                  <c:v>7 d</c:v>
                </c:pt>
                <c:pt idx="1">
                  <c:v>28 d</c:v>
                </c:pt>
              </c:strCache>
            </c:strRef>
          </c:cat>
          <c:val>
            <c:numRef>
              <c:f>('F:\Karima\Mes documents\THESE\Resultats\Resultats Expe\Digestion2 in vivo D2 F2 F3 I3\[Recap-T1T2T3.xls]T1T2T3'!$L$136,'F:\Karima\Mes documents\THESE\Resultats\Resultats Expe\Digestion2 in vivo D2 F2 F3 I3\[Recap-T1T2T3.xls]T1T2T3'!$Q$136)</c:f>
              <c:numCache>
                <c:formatCode>General</c:formatCode>
                <c:ptCount val="2"/>
                <c:pt idx="0">
                  <c:v>5.1456896360949453E-2</c:v>
                </c:pt>
                <c:pt idx="1">
                  <c:v>3.0335704128262211E-2</c:v>
                </c:pt>
              </c:numCache>
            </c:numRef>
          </c:val>
        </c:ser>
        <c:dLbls>
          <c:showLegendKey val="0"/>
          <c:showVal val="0"/>
          <c:showCatName val="0"/>
          <c:showSerName val="0"/>
          <c:showPercent val="0"/>
          <c:showBubbleSize val="0"/>
        </c:dLbls>
        <c:gapWidth val="150"/>
        <c:axId val="117814128"/>
        <c:axId val="117814520"/>
      </c:barChart>
      <c:catAx>
        <c:axId val="117814128"/>
        <c:scaling>
          <c:orientation val="minMax"/>
        </c:scaling>
        <c:delete val="0"/>
        <c:axPos val="b"/>
        <c:numFmt formatCode="General" sourceLinked="1"/>
        <c:majorTickMark val="none"/>
        <c:minorTickMark val="none"/>
        <c:tickLblPos val="none"/>
        <c:txPr>
          <a:bodyPr rot="0" vert="horz"/>
          <a:lstStyle/>
          <a:p>
            <a:pPr>
              <a:defRPr/>
            </a:pPr>
            <a:endParaRPr lang="fr-FR"/>
          </a:p>
        </c:txPr>
        <c:crossAx val="117814520"/>
        <c:crosses val="autoZero"/>
        <c:auto val="1"/>
        <c:lblAlgn val="ctr"/>
        <c:lblOffset val="100"/>
        <c:tickLblSkip val="1"/>
        <c:tickMarkSkip val="1"/>
        <c:noMultiLvlLbl val="0"/>
      </c:catAx>
      <c:valAx>
        <c:axId val="117814520"/>
        <c:scaling>
          <c:orientation val="minMax"/>
        </c:scaling>
        <c:delete val="0"/>
        <c:axPos val="l"/>
        <c:title>
          <c:tx>
            <c:rich>
              <a:bodyPr rot="-5400000" vert="horz"/>
              <a:lstStyle/>
              <a:p>
                <a:pPr>
                  <a:defRPr sz="1200"/>
                </a:pPr>
                <a:r>
                  <a:rPr lang="fr-FR" sz="1200" b="0" i="0" baseline="0" dirty="0" smtClean="0">
                    <a:latin typeface="Symbol" pitchFamily="18" charset="2"/>
                  </a:rPr>
                  <a:t>b</a:t>
                </a:r>
                <a:r>
                  <a:rPr lang="fr-FR" sz="1200" b="0" i="0" baseline="0" dirty="0" smtClean="0"/>
                  <a:t>-lg (% of </a:t>
                </a:r>
                <a:r>
                  <a:rPr lang="fr-FR" sz="1200" b="0" i="0" baseline="0" dirty="0" err="1" smtClean="0"/>
                  <a:t>ingesteds</a:t>
                </a:r>
                <a:r>
                  <a:rPr lang="fr-FR" sz="1200" b="0" i="0" baseline="0" dirty="0" smtClean="0"/>
                  <a:t> </a:t>
                </a:r>
                <a:r>
                  <a:rPr lang="fr-FR" sz="1200" b="0" i="0" baseline="0" dirty="0" smtClean="0">
                    <a:latin typeface="Symbol" pitchFamily="18" charset="2"/>
                  </a:rPr>
                  <a:t>b</a:t>
                </a:r>
                <a:r>
                  <a:rPr lang="fr-FR" sz="1200" b="0" i="0" baseline="0" dirty="0" smtClean="0"/>
                  <a:t>-lg) </a:t>
                </a:r>
                <a:endParaRPr lang="fr-FR" sz="1200" b="0" i="0" baseline="0" dirty="0"/>
              </a:p>
            </c:rich>
          </c:tx>
          <c:layout/>
          <c:overlay val="0"/>
        </c:title>
        <c:numFmt formatCode="General" sourceLinked="0"/>
        <c:majorTickMark val="in"/>
        <c:minorTickMark val="in"/>
        <c:tickLblPos val="nextTo"/>
        <c:txPr>
          <a:bodyPr rot="0" vert="horz"/>
          <a:lstStyle/>
          <a:p>
            <a:pPr>
              <a:defRPr sz="1200"/>
            </a:pPr>
            <a:endParaRPr lang="fr-FR"/>
          </a:p>
        </c:txPr>
        <c:crossAx val="117814128"/>
        <c:crosses val="autoZero"/>
        <c:crossBetween val="between"/>
        <c:majorUnit val="2.0000000000000011E-2"/>
        <c:minorUnit val="1.0000000000000005E-2"/>
      </c:valAx>
    </c:plotArea>
    <c:plotVisOnly val="1"/>
    <c:dispBlanksAs val="gap"/>
    <c:showDLblsOverMax val="0"/>
  </c:chart>
  <c:txPr>
    <a:bodyPr/>
    <a:lstStyle/>
    <a:p>
      <a:pPr>
        <a:defRPr sz="1800"/>
      </a:pPr>
      <a:endParaRPr lang="fr-FR"/>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324598505599575"/>
          <c:y val="0.12711864406779674"/>
          <c:w val="0.7938613492439115"/>
          <c:h val="0.75423728813559365"/>
        </c:manualLayout>
      </c:layout>
      <c:barChart>
        <c:barDir val="col"/>
        <c:grouping val="clustered"/>
        <c:varyColors val="0"/>
        <c:ser>
          <c:idx val="0"/>
          <c:order val="0"/>
          <c:tx>
            <c:strRef>
              <c:f>'\Karima\Mes documents\THESE\Resultats\Resultats Expe\Digestion2 in vivo D2 F2 F3 I3\Physio\Ussing\[Recap resultats ussing K180111.xls]Feuil1'!$B$1</c:f>
              <c:strCache>
                <c:ptCount val="1"/>
                <c:pt idx="0">
                  <c:v>J7</c:v>
                </c:pt>
              </c:strCache>
            </c:strRef>
          </c:tx>
          <c:spPr>
            <a:solidFill>
              <a:srgbClr val="7030A0"/>
            </a:solidFill>
          </c:spPr>
          <c:invertIfNegative val="0"/>
          <c:dPt>
            <c:idx val="0"/>
            <c:invertIfNegative val="0"/>
            <c:bubble3D val="0"/>
            <c:spPr>
              <a:solidFill>
                <a:srgbClr val="FFC000"/>
              </a:solidFill>
            </c:spPr>
          </c:dPt>
          <c:dPt>
            <c:idx val="1"/>
            <c:invertIfNegative val="0"/>
            <c:bubble3D val="0"/>
          </c:dPt>
          <c:dPt>
            <c:idx val="2"/>
            <c:invertIfNegative val="0"/>
            <c:bubble3D val="0"/>
            <c:spPr>
              <a:solidFill>
                <a:srgbClr val="92D050"/>
              </a:solidFill>
            </c:spPr>
          </c:dPt>
          <c:errBars>
            <c:errBarType val="plus"/>
            <c:errValType val="cust"/>
            <c:noEndCap val="0"/>
            <c:plus>
              <c:numRef>
                <c:f>('\Karima\Mes documents\THESE\Resultats\Resultats Expe\Digestion2 in vivo D2 F2 F3 I3\Physio\Ussing\[Recap resultats ussing K180111.xls]Feuil1'!$C$2,'\Karima\Mes documents\THESE\Resultats\Resultats Expe\Digestion2 in vivo D2 F2 F3 I3\Physio\Ussing\[Recap resultats ussing K180111.xls]Feuil1'!$C$3,'\Karima\Mes documents\THESE\Resultats\Resultats Expe\Digestion2 in vivo D2 F2 F3 I3\Physio\Ussing\[Recap resultats ussing K180111.xls]Feuil1'!$C$4,'\Karima\Mes documents\THESE\Resultats\Resultats Expe\Digestion2 in vivo D2 F2 F3 I3\Physio\Ussing\[Recap resultats ussing K180111.xls]Feuil1'!$C$7)</c:f>
                <c:numCache>
                  <c:formatCode>General</c:formatCode>
                  <c:ptCount val="4"/>
                  <c:pt idx="0">
                    <c:v>192.06015871834092</c:v>
                  </c:pt>
                  <c:pt idx="1">
                    <c:v>120.40711522555009</c:v>
                  </c:pt>
                  <c:pt idx="2">
                    <c:v>327.29247765179269</c:v>
                  </c:pt>
                  <c:pt idx="3">
                    <c:v>250</c:v>
                  </c:pt>
                </c:numCache>
              </c:numRef>
            </c:plus>
          </c:errBars>
          <c:cat>
            <c:numRef>
              <c:f>'\Karima\Mes documents\THESE\Resultats\Resultats Expe\Digestion2 in vivo D2 F2 F3 I3\Physio\Ussing\[Recap resultats ussing K180111.xls]Feuil1'!$B$52:$D$52</c:f>
              <c:numCache>
                <c:formatCode>General</c:formatCode>
                <c:ptCount val="3"/>
              </c:numCache>
            </c:numRef>
          </c:cat>
          <c:val>
            <c:numRef>
              <c:f>('\Karima\Mes documents\THESE\Resultats\Resultats Expe\Digestion2 in vivo D2 F2 F3 I3\Physio\Ussing\[Recap resultats ussing K180111.xls]Feuil1'!$B$2,'\Karima\Mes documents\THESE\Resultats\Resultats Expe\Digestion2 in vivo D2 F2 F3 I3\Physio\Ussing\[Recap resultats ussing K180111.xls]Feuil1'!$B$3,'\Karima\Mes documents\THESE\Resultats\Resultats Expe\Digestion2 in vivo D2 F2 F3 I3\Physio\Ussing\[Recap resultats ussing K180111.xls]Feuil1'!$B$4)</c:f>
              <c:numCache>
                <c:formatCode>General</c:formatCode>
                <c:ptCount val="3"/>
                <c:pt idx="0">
                  <c:v>732.13665929203546</c:v>
                </c:pt>
                <c:pt idx="1">
                  <c:v>423.47836283185842</c:v>
                </c:pt>
                <c:pt idx="2">
                  <c:v>807.75894174041309</c:v>
                </c:pt>
              </c:numCache>
            </c:numRef>
          </c:val>
        </c:ser>
        <c:ser>
          <c:idx val="1"/>
          <c:order val="1"/>
          <c:tx>
            <c:strRef>
              <c:f>'\Karima\Mes documents\THESE\Resultats\Resultats Expe\Digestion2 in vivo D2 F2 F3 I3\Physio\Ussing\[Recap resultats ussing K180111.xls]Feuil1'!$D$1</c:f>
              <c:strCache>
                <c:ptCount val="1"/>
                <c:pt idx="0">
                  <c:v>J28</c:v>
                </c:pt>
              </c:strCache>
            </c:strRef>
          </c:tx>
          <c:spPr>
            <a:solidFill>
              <a:srgbClr val="FFC000"/>
            </a:solidFill>
          </c:spPr>
          <c:invertIfNegative val="0"/>
          <c:dPt>
            <c:idx val="0"/>
            <c:invertIfNegative val="0"/>
            <c:bubble3D val="0"/>
          </c:dPt>
          <c:dPt>
            <c:idx val="1"/>
            <c:invertIfNegative val="0"/>
            <c:bubble3D val="0"/>
            <c:spPr>
              <a:solidFill>
                <a:srgbClr val="7030A0"/>
              </a:solidFill>
            </c:spPr>
          </c:dPt>
          <c:dPt>
            <c:idx val="2"/>
            <c:invertIfNegative val="0"/>
            <c:bubble3D val="0"/>
            <c:spPr>
              <a:solidFill>
                <a:srgbClr val="92D050"/>
              </a:solidFill>
            </c:spPr>
          </c:dPt>
          <c:errBars>
            <c:errBarType val="plus"/>
            <c:errValType val="cust"/>
            <c:noEndCap val="0"/>
            <c:plus>
              <c:numRef>
                <c:f>('\Karima\Mes documents\THESE\Resultats\Resultats Expe\Digestion2 in vivo D2 F2 F3 I3\Physio\Ussing\[Recap resultats ussing K180111.xls]Feuil1'!$E$2,'\Karima\Mes documents\THESE\Resultats\Resultats Expe\Digestion2 in vivo D2 F2 F3 I3\Physio\Ussing\[Recap resultats ussing K180111.xls]Feuil1'!$E$3,'\Karima\Mes documents\THESE\Resultats\Resultats Expe\Digestion2 in vivo D2 F2 F3 I3\Physio\Ussing\[Recap resultats ussing K180111.xls]Feuil1'!$E$4,'\Karima\Mes documents\THESE\Resultats\Resultats Expe\Digestion2 in vivo D2 F2 F3 I3\Physio\Ussing\[Recap resultats ussing K180111.xls]Feuil1'!$E$7)</c:f>
                <c:numCache>
                  <c:formatCode>General</c:formatCode>
                  <c:ptCount val="4"/>
                  <c:pt idx="0">
                    <c:v>76.963791046460358</c:v>
                  </c:pt>
                  <c:pt idx="1">
                    <c:v>32.032360285651698</c:v>
                  </c:pt>
                  <c:pt idx="2">
                    <c:v>44.789851658160494</c:v>
                  </c:pt>
                  <c:pt idx="3">
                    <c:v>200</c:v>
                  </c:pt>
                </c:numCache>
              </c:numRef>
            </c:plus>
          </c:errBars>
          <c:cat>
            <c:numRef>
              <c:f>'\Karima\Mes documents\THESE\Resultats\Resultats Expe\Digestion2 in vivo D2 F2 F3 I3\Physio\Ussing\[Recap resultats ussing K180111.xls]Feuil1'!$B$52:$D$52</c:f>
              <c:numCache>
                <c:formatCode>General</c:formatCode>
                <c:ptCount val="3"/>
              </c:numCache>
            </c:numRef>
          </c:cat>
          <c:val>
            <c:numRef>
              <c:f>('\Karima\Mes documents\THESE\Resultats\Resultats Expe\Digestion2 in vivo D2 F2 F3 I3\Physio\Ussing\[Recap resultats ussing K180111.xls]Feuil1'!$D$2,'\Karima\Mes documents\THESE\Resultats\Resultats Expe\Digestion2 in vivo D2 F2 F3 I3\Physio\Ussing\[Recap resultats ussing K180111.xls]Feuil1'!$D$3,'\Karima\Mes documents\THESE\Resultats\Resultats Expe\Digestion2 in vivo D2 F2 F3 I3\Physio\Ussing\[Recap resultats ussing K180111.xls]Feuil1'!$D$4)</c:f>
              <c:numCache>
                <c:formatCode>General</c:formatCode>
                <c:ptCount val="3"/>
                <c:pt idx="0">
                  <c:v>370.46892146017149</c:v>
                </c:pt>
                <c:pt idx="1">
                  <c:v>266.24440265487038</c:v>
                </c:pt>
                <c:pt idx="2">
                  <c:v>271.95217446270323</c:v>
                </c:pt>
              </c:numCache>
            </c:numRef>
          </c:val>
        </c:ser>
        <c:dLbls>
          <c:showLegendKey val="0"/>
          <c:showVal val="0"/>
          <c:showCatName val="0"/>
          <c:showSerName val="0"/>
          <c:showPercent val="0"/>
          <c:showBubbleSize val="0"/>
        </c:dLbls>
        <c:gapWidth val="150"/>
        <c:axId val="117815304"/>
        <c:axId val="117815696"/>
      </c:barChart>
      <c:catAx>
        <c:axId val="117815304"/>
        <c:scaling>
          <c:orientation val="minMax"/>
        </c:scaling>
        <c:delete val="0"/>
        <c:axPos val="b"/>
        <c:numFmt formatCode="General" sourceLinked="1"/>
        <c:majorTickMark val="none"/>
        <c:minorTickMark val="none"/>
        <c:tickLblPos val="nextTo"/>
        <c:crossAx val="117815696"/>
        <c:crosses val="autoZero"/>
        <c:auto val="1"/>
        <c:lblAlgn val="ctr"/>
        <c:lblOffset val="100"/>
        <c:noMultiLvlLbl val="0"/>
      </c:catAx>
      <c:valAx>
        <c:axId val="117815696"/>
        <c:scaling>
          <c:orientation val="minMax"/>
        </c:scaling>
        <c:delete val="0"/>
        <c:axPos val="l"/>
        <c:title>
          <c:tx>
            <c:rich>
              <a:bodyPr/>
              <a:lstStyle/>
              <a:p>
                <a:pPr>
                  <a:defRPr sz="1200" b="0" i="0"/>
                </a:pPr>
                <a:r>
                  <a:rPr lang="fr-FR" sz="1200" b="0" i="0"/>
                  <a:t>FD4 flux (ng/cm²/h)</a:t>
                </a:r>
              </a:p>
            </c:rich>
          </c:tx>
          <c:layout>
            <c:manualLayout>
              <c:xMode val="edge"/>
              <c:yMode val="edge"/>
              <c:x val="1.9005847953216373E-2"/>
              <c:y val="0.12711864406779674"/>
            </c:manualLayout>
          </c:layout>
          <c:overlay val="0"/>
        </c:title>
        <c:numFmt formatCode="General" sourceLinked="1"/>
        <c:majorTickMark val="in"/>
        <c:minorTickMark val="in"/>
        <c:tickLblPos val="nextTo"/>
        <c:txPr>
          <a:bodyPr/>
          <a:lstStyle/>
          <a:p>
            <a:pPr>
              <a:defRPr sz="1200"/>
            </a:pPr>
            <a:endParaRPr lang="fr-FR"/>
          </a:p>
        </c:txPr>
        <c:crossAx val="117815304"/>
        <c:crosses val="autoZero"/>
        <c:crossBetween val="between"/>
        <c:majorUnit val="400"/>
        <c:minorUnit val="200"/>
      </c:valAx>
    </c:plotArea>
    <c:plotVisOnly val="1"/>
    <c:dispBlanksAs val="gap"/>
    <c:showDLblsOverMax val="0"/>
  </c:chart>
  <c:txPr>
    <a:bodyPr/>
    <a:lstStyle/>
    <a:p>
      <a:pPr>
        <a:defRPr sz="1800"/>
      </a:pPr>
      <a:endParaRPr lang="fr-FR"/>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686307883791151"/>
          <c:y val="0.12552301255230144"/>
          <c:w val="0.81045924066253205"/>
          <c:h val="0.75732217573221106"/>
        </c:manualLayout>
      </c:layout>
      <c:barChart>
        <c:barDir val="col"/>
        <c:grouping val="clustered"/>
        <c:varyColors val="0"/>
        <c:ser>
          <c:idx val="0"/>
          <c:order val="0"/>
          <c:tx>
            <c:strRef>
              <c:f>'\Karima\Mes documents\THESE\Resultats\Resultats Expe\Digestion2 in vivo D2 F2 F3 I3\Physio\Ussing\[Recap resultats ussing K180111.xls]Feuil1'!$B$1</c:f>
              <c:strCache>
                <c:ptCount val="1"/>
                <c:pt idx="0">
                  <c:v>J7</c:v>
                </c:pt>
              </c:strCache>
            </c:strRef>
          </c:tx>
          <c:invertIfNegative val="0"/>
          <c:dPt>
            <c:idx val="0"/>
            <c:invertIfNegative val="0"/>
            <c:bubble3D val="0"/>
            <c:spPr>
              <a:solidFill>
                <a:srgbClr val="FFC000"/>
              </a:solidFill>
            </c:spPr>
          </c:dPt>
          <c:dPt>
            <c:idx val="1"/>
            <c:invertIfNegative val="0"/>
            <c:bubble3D val="0"/>
            <c:spPr>
              <a:solidFill>
                <a:srgbClr val="7030A0"/>
              </a:solidFill>
            </c:spPr>
          </c:dPt>
          <c:dPt>
            <c:idx val="2"/>
            <c:invertIfNegative val="0"/>
            <c:bubble3D val="0"/>
            <c:spPr>
              <a:solidFill>
                <a:srgbClr val="92D050"/>
              </a:solidFill>
            </c:spPr>
          </c:dPt>
          <c:errBars>
            <c:errBarType val="plus"/>
            <c:errValType val="cust"/>
            <c:noEndCap val="0"/>
            <c:plus>
              <c:numRef>
                <c:f>'\Karima\Mes documents\THESE\Resultats\Resultats Expe\Digestion2 in vivo D2 F2 F3 I3\Physio\Ussing\[Recap resultats ussing K180111.xls]Feuil1'!$I$2:$I$4</c:f>
                <c:numCache>
                  <c:formatCode>General</c:formatCode>
                  <c:ptCount val="3"/>
                  <c:pt idx="0">
                    <c:v>49.00352198094847</c:v>
                  </c:pt>
                  <c:pt idx="1">
                    <c:v>19.37671878276802</c:v>
                  </c:pt>
                  <c:pt idx="2">
                    <c:v>120.17085120144532</c:v>
                  </c:pt>
                </c:numCache>
              </c:numRef>
            </c:plus>
          </c:errBars>
          <c:cat>
            <c:numRef>
              <c:f>'\Karima\Mes documents\THESE\Resultats\Resultats Expe\Digestion2 in vivo D2 F2 F3 I3\Physio\Ussing\[Recap resultats ussing K180111.xls]Feuil1'!$B$52:$D$52</c:f>
              <c:numCache>
                <c:formatCode>General</c:formatCode>
                <c:ptCount val="3"/>
              </c:numCache>
            </c:numRef>
          </c:cat>
          <c:val>
            <c:numRef>
              <c:f>'\Karima\Mes documents\THESE\Resultats\Resultats Expe\Digestion2 in vivo D2 F2 F3 I3\Physio\Ussing\[Recap resultats ussing K180111.xls]Feuil1'!$H$2:$H$4</c:f>
              <c:numCache>
                <c:formatCode>General</c:formatCode>
                <c:ptCount val="3"/>
                <c:pt idx="0">
                  <c:v>183.72918510324305</c:v>
                </c:pt>
                <c:pt idx="1">
                  <c:v>151.48176991150444</c:v>
                </c:pt>
                <c:pt idx="2">
                  <c:v>358.69647861356935</c:v>
                </c:pt>
              </c:numCache>
            </c:numRef>
          </c:val>
        </c:ser>
        <c:ser>
          <c:idx val="1"/>
          <c:order val="1"/>
          <c:tx>
            <c:strRef>
              <c:f>'\Karima\Mes documents\THESE\Resultats\Resultats Expe\Digestion2 in vivo D2 F2 F3 I3\Physio\Ussing\[Recap resultats ussing K180111.xls]Feuil1'!$D$1</c:f>
              <c:strCache>
                <c:ptCount val="1"/>
                <c:pt idx="0">
                  <c:v>J28</c:v>
                </c:pt>
              </c:strCache>
            </c:strRef>
          </c:tx>
          <c:spPr>
            <a:solidFill>
              <a:srgbClr val="FFC000"/>
            </a:solidFill>
          </c:spPr>
          <c:invertIfNegative val="0"/>
          <c:dPt>
            <c:idx val="0"/>
            <c:invertIfNegative val="0"/>
            <c:bubble3D val="0"/>
          </c:dPt>
          <c:dPt>
            <c:idx val="1"/>
            <c:invertIfNegative val="0"/>
            <c:bubble3D val="0"/>
            <c:spPr>
              <a:solidFill>
                <a:srgbClr val="7030A0"/>
              </a:solidFill>
            </c:spPr>
          </c:dPt>
          <c:dPt>
            <c:idx val="2"/>
            <c:invertIfNegative val="0"/>
            <c:bubble3D val="0"/>
            <c:spPr>
              <a:solidFill>
                <a:srgbClr val="92D050"/>
              </a:solidFill>
            </c:spPr>
          </c:dPt>
          <c:errBars>
            <c:errBarType val="plus"/>
            <c:errValType val="cust"/>
            <c:noEndCap val="0"/>
            <c:plus>
              <c:numRef>
                <c:f>'\Karima\Mes documents\THESE\Resultats\Resultats Expe\Digestion2 in vivo D2 F2 F3 I3\Physio\Ussing\[Recap resultats ussing K180111.xls]Feuil1'!$K$2:$K$4</c:f>
                <c:numCache>
                  <c:formatCode>General</c:formatCode>
                  <c:ptCount val="3"/>
                  <c:pt idx="0">
                    <c:v>55.185901469109865</c:v>
                  </c:pt>
                  <c:pt idx="1">
                    <c:v>78.242516073893171</c:v>
                  </c:pt>
                  <c:pt idx="2">
                    <c:v>86.117383689937469</c:v>
                  </c:pt>
                </c:numCache>
              </c:numRef>
            </c:plus>
          </c:errBars>
          <c:cat>
            <c:numRef>
              <c:f>'\Karima\Mes documents\THESE\Resultats\Resultats Expe\Digestion2 in vivo D2 F2 F3 I3\Physio\Ussing\[Recap resultats ussing K180111.xls]Feuil1'!$B$52:$D$52</c:f>
              <c:numCache>
                <c:formatCode>General</c:formatCode>
                <c:ptCount val="3"/>
              </c:numCache>
            </c:numRef>
          </c:cat>
          <c:val>
            <c:numRef>
              <c:f>'\Karima\Mes documents\THESE\Resultats\Resultats Expe\Digestion2 in vivo D2 F2 F3 I3\Physio\Ussing\[Recap resultats ussing K180111.xls]Feuil1'!$J$2:$J$4</c:f>
              <c:numCache>
                <c:formatCode>General</c:formatCode>
                <c:ptCount val="3"/>
                <c:pt idx="0">
                  <c:v>414.20554867256641</c:v>
                </c:pt>
                <c:pt idx="1">
                  <c:v>485.6148045722714</c:v>
                </c:pt>
                <c:pt idx="2">
                  <c:v>527.01131479140247</c:v>
                </c:pt>
              </c:numCache>
            </c:numRef>
          </c:val>
        </c:ser>
        <c:dLbls>
          <c:showLegendKey val="0"/>
          <c:showVal val="0"/>
          <c:showCatName val="0"/>
          <c:showSerName val="0"/>
          <c:showPercent val="0"/>
          <c:showBubbleSize val="0"/>
        </c:dLbls>
        <c:gapWidth val="150"/>
        <c:axId val="117816480"/>
        <c:axId val="117816872"/>
      </c:barChart>
      <c:catAx>
        <c:axId val="117816480"/>
        <c:scaling>
          <c:orientation val="minMax"/>
        </c:scaling>
        <c:delete val="0"/>
        <c:axPos val="b"/>
        <c:numFmt formatCode="General" sourceLinked="1"/>
        <c:majorTickMark val="none"/>
        <c:minorTickMark val="none"/>
        <c:tickLblPos val="nextTo"/>
        <c:crossAx val="117816872"/>
        <c:crosses val="autoZero"/>
        <c:auto val="1"/>
        <c:lblAlgn val="ctr"/>
        <c:lblOffset val="100"/>
        <c:noMultiLvlLbl val="0"/>
      </c:catAx>
      <c:valAx>
        <c:axId val="117816872"/>
        <c:scaling>
          <c:orientation val="minMax"/>
        </c:scaling>
        <c:delete val="0"/>
        <c:axPos val="l"/>
        <c:title>
          <c:tx>
            <c:rich>
              <a:bodyPr/>
              <a:lstStyle/>
              <a:p>
                <a:pPr>
                  <a:defRPr sz="1200" b="0"/>
                </a:pPr>
                <a:r>
                  <a:rPr lang="fr-FR" sz="1200" b="0"/>
                  <a:t>FD4 flux (ng/cm²/h)</a:t>
                </a:r>
              </a:p>
            </c:rich>
          </c:tx>
          <c:layout>
            <c:manualLayout>
              <c:xMode val="edge"/>
              <c:yMode val="edge"/>
              <c:x val="4.3572984749455394E-3"/>
              <c:y val="0.19107391910739191"/>
            </c:manualLayout>
          </c:layout>
          <c:overlay val="0"/>
        </c:title>
        <c:numFmt formatCode="General" sourceLinked="1"/>
        <c:majorTickMark val="in"/>
        <c:minorTickMark val="in"/>
        <c:tickLblPos val="nextTo"/>
        <c:txPr>
          <a:bodyPr/>
          <a:lstStyle/>
          <a:p>
            <a:pPr>
              <a:defRPr sz="1200"/>
            </a:pPr>
            <a:endParaRPr lang="fr-FR"/>
          </a:p>
        </c:txPr>
        <c:crossAx val="117816480"/>
        <c:crosses val="autoZero"/>
        <c:crossBetween val="between"/>
        <c:majorUnit val="200"/>
        <c:minorUnit val="100"/>
      </c:valAx>
    </c:plotArea>
    <c:plotVisOnly val="1"/>
    <c:dispBlanksAs val="gap"/>
    <c:showDLblsOverMax val="0"/>
  </c:chart>
  <c:txPr>
    <a:bodyPr/>
    <a:lstStyle/>
    <a:p>
      <a:pPr>
        <a:defRPr sz="1800"/>
      </a:pPr>
      <a:endParaRPr lang="fr-FR"/>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2016145966792314E-3"/>
          <c:y val="2.1108179419525305E-2"/>
          <c:w val="0.92016806722689071"/>
          <c:h val="0.90122286165416654"/>
        </c:manualLayout>
      </c:layout>
      <c:barChart>
        <c:barDir val="col"/>
        <c:grouping val="clustered"/>
        <c:varyColors val="0"/>
        <c:ser>
          <c:idx val="0"/>
          <c:order val="0"/>
          <c:tx>
            <c:v>7 day</c:v>
          </c:tx>
          <c:spPr>
            <a:solidFill>
              <a:sysClr val="windowText" lastClr="000000"/>
            </a:solidFill>
          </c:spPr>
          <c:invertIfNegative val="0"/>
          <c:errBars>
            <c:errBarType val="plus"/>
            <c:errValType val="cust"/>
            <c:noEndCap val="0"/>
            <c:plus>
              <c:numRef>
                <c:f>'Age7-28'!$L$4:$M$4</c:f>
                <c:numCache>
                  <c:formatCode>General</c:formatCode>
                  <c:ptCount val="2"/>
                  <c:pt idx="0">
                    <c:v>463.59522604150169</c:v>
                  </c:pt>
                  <c:pt idx="1">
                    <c:v>167.07337190174471</c:v>
                  </c:pt>
                </c:numCache>
              </c:numRef>
            </c:plus>
          </c:errBars>
          <c:cat>
            <c:numRef>
              <c:f>'Age7-28'!$W$6</c:f>
              <c:numCache>
                <c:formatCode>General</c:formatCode>
                <c:ptCount val="1"/>
              </c:numCache>
            </c:numRef>
          </c:cat>
          <c:val>
            <c:numRef>
              <c:f>'Age7-28'!$N$3</c:f>
              <c:numCache>
                <c:formatCode>0.0</c:formatCode>
                <c:ptCount val="1"/>
                <c:pt idx="0">
                  <c:v>839.07771428571289</c:v>
                </c:pt>
              </c:numCache>
            </c:numRef>
          </c:val>
        </c:ser>
        <c:ser>
          <c:idx val="1"/>
          <c:order val="1"/>
          <c:tx>
            <c:v>28 day</c:v>
          </c:tx>
          <c:spPr>
            <a:solidFill>
              <a:sysClr val="windowText" lastClr="000000"/>
            </a:solidFill>
          </c:spPr>
          <c:invertIfNegative val="0"/>
          <c:dPt>
            <c:idx val="0"/>
            <c:invertIfNegative val="0"/>
            <c:bubble3D val="0"/>
          </c:dPt>
          <c:errBars>
            <c:errBarType val="plus"/>
            <c:errValType val="cust"/>
            <c:noEndCap val="0"/>
            <c:plus>
              <c:numRef>
                <c:f>'Age7-28'!$S$4:$T$4</c:f>
                <c:numCache>
                  <c:formatCode>General</c:formatCode>
                  <c:ptCount val="2"/>
                  <c:pt idx="0">
                    <c:v>440.26726695863363</c:v>
                  </c:pt>
                  <c:pt idx="1">
                    <c:v>141.15727202197738</c:v>
                  </c:pt>
                </c:numCache>
              </c:numRef>
            </c:plus>
          </c:errBars>
          <c:cat>
            <c:numRef>
              <c:f>'Age7-28'!$W$6</c:f>
              <c:numCache>
                <c:formatCode>General</c:formatCode>
                <c:ptCount val="1"/>
              </c:numCache>
            </c:numRef>
          </c:cat>
          <c:val>
            <c:numRef>
              <c:f>'Age7-28'!$U$3</c:f>
              <c:numCache>
                <c:formatCode>0.0</c:formatCode>
                <c:ptCount val="1"/>
                <c:pt idx="0">
                  <c:v>1966.4314802010758</c:v>
                </c:pt>
              </c:numCache>
            </c:numRef>
          </c:val>
        </c:ser>
        <c:dLbls>
          <c:showLegendKey val="0"/>
          <c:showVal val="0"/>
          <c:showCatName val="0"/>
          <c:showSerName val="0"/>
          <c:showPercent val="0"/>
          <c:showBubbleSize val="0"/>
        </c:dLbls>
        <c:gapWidth val="150"/>
        <c:axId val="117817656"/>
        <c:axId val="117818048"/>
      </c:barChart>
      <c:catAx>
        <c:axId val="117817656"/>
        <c:scaling>
          <c:orientation val="minMax"/>
        </c:scaling>
        <c:delete val="1"/>
        <c:axPos val="b"/>
        <c:numFmt formatCode="General" sourceLinked="1"/>
        <c:majorTickMark val="out"/>
        <c:minorTickMark val="none"/>
        <c:tickLblPos val="none"/>
        <c:crossAx val="117818048"/>
        <c:crosses val="autoZero"/>
        <c:auto val="1"/>
        <c:lblAlgn val="ctr"/>
        <c:lblOffset val="100"/>
        <c:noMultiLvlLbl val="0"/>
      </c:catAx>
      <c:valAx>
        <c:axId val="117818048"/>
        <c:scaling>
          <c:orientation val="minMax"/>
        </c:scaling>
        <c:delete val="1"/>
        <c:axPos val="l"/>
        <c:numFmt formatCode="0.0" sourceLinked="1"/>
        <c:majorTickMark val="out"/>
        <c:minorTickMark val="none"/>
        <c:tickLblPos val="none"/>
        <c:crossAx val="117817656"/>
        <c:crosses val="autoZero"/>
        <c:crossBetween val="between"/>
        <c:majorUnit val="400"/>
        <c:minorUnit val="200"/>
      </c:valAx>
    </c:plotArea>
    <c:plotVisOnly val="1"/>
    <c:dispBlanksAs val="gap"/>
    <c:showDLblsOverMax val="0"/>
  </c:chart>
  <c:txPr>
    <a:bodyPr/>
    <a:lstStyle/>
    <a:p>
      <a:pPr>
        <a:defRPr sz="1800"/>
      </a:pPr>
      <a:endParaRPr lang="fr-FR"/>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745318352060008E-3"/>
          <c:y val="3.5634743875278957E-2"/>
          <c:w val="1"/>
          <c:h val="0.84537643799890883"/>
        </c:manualLayout>
      </c:layout>
      <c:barChart>
        <c:barDir val="col"/>
        <c:grouping val="clustered"/>
        <c:varyColors val="0"/>
        <c:ser>
          <c:idx val="0"/>
          <c:order val="0"/>
          <c:tx>
            <c:v>7 day</c:v>
          </c:tx>
          <c:spPr>
            <a:solidFill>
              <a:srgbClr val="00FF00"/>
            </a:solidFill>
          </c:spPr>
          <c:invertIfNegative val="0"/>
          <c:dPt>
            <c:idx val="0"/>
            <c:invertIfNegative val="0"/>
            <c:bubble3D val="0"/>
            <c:spPr>
              <a:solidFill>
                <a:sysClr val="windowText" lastClr="000000"/>
              </a:solidFill>
            </c:spPr>
          </c:dPt>
          <c:errBars>
            <c:errBarType val="plus"/>
            <c:errValType val="cust"/>
            <c:noEndCap val="0"/>
            <c:plus>
              <c:numRef>
                <c:f>'Age7-28'!$L$7:$M$7</c:f>
                <c:numCache>
                  <c:formatCode>General</c:formatCode>
                  <c:ptCount val="2"/>
                  <c:pt idx="0">
                    <c:v>27.730722039484789</c:v>
                  </c:pt>
                  <c:pt idx="1">
                    <c:v>6.6153524763249205</c:v>
                  </c:pt>
                </c:numCache>
              </c:numRef>
            </c:plus>
          </c:errBars>
          <c:cat>
            <c:numRef>
              <c:f>'Age7-28'!$U$1</c:f>
              <c:numCache>
                <c:formatCode>General</c:formatCode>
                <c:ptCount val="1"/>
              </c:numCache>
            </c:numRef>
          </c:cat>
          <c:val>
            <c:numRef>
              <c:f>'Age7-28'!$N$6</c:f>
              <c:numCache>
                <c:formatCode>0.0</c:formatCode>
                <c:ptCount val="1"/>
                <c:pt idx="0">
                  <c:v>152.66685714285632</c:v>
                </c:pt>
              </c:numCache>
            </c:numRef>
          </c:val>
        </c:ser>
        <c:ser>
          <c:idx val="1"/>
          <c:order val="1"/>
          <c:tx>
            <c:v>28 day</c:v>
          </c:tx>
          <c:spPr>
            <a:solidFill>
              <a:sysClr val="windowText" lastClr="000000"/>
            </a:solidFill>
          </c:spPr>
          <c:invertIfNegative val="0"/>
          <c:errBars>
            <c:errBarType val="plus"/>
            <c:errValType val="cust"/>
            <c:noEndCap val="0"/>
            <c:plus>
              <c:numRef>
                <c:f>'Age7-28'!$S$7:$T$7</c:f>
                <c:numCache>
                  <c:formatCode>General</c:formatCode>
                  <c:ptCount val="2"/>
                  <c:pt idx="0">
                    <c:v>3.7803402766969767</c:v>
                  </c:pt>
                  <c:pt idx="1">
                    <c:v>8.2089517452693919</c:v>
                  </c:pt>
                </c:numCache>
              </c:numRef>
            </c:plus>
          </c:errBars>
          <c:cat>
            <c:numRef>
              <c:f>'Age7-28'!$U$1</c:f>
              <c:numCache>
                <c:formatCode>General</c:formatCode>
                <c:ptCount val="1"/>
              </c:numCache>
            </c:numRef>
          </c:cat>
          <c:val>
            <c:numRef>
              <c:f>'Age7-28'!$U$6</c:f>
              <c:numCache>
                <c:formatCode>0.0</c:formatCode>
                <c:ptCount val="1"/>
                <c:pt idx="0">
                  <c:v>13.666488017128495</c:v>
                </c:pt>
              </c:numCache>
            </c:numRef>
          </c:val>
        </c:ser>
        <c:dLbls>
          <c:showLegendKey val="0"/>
          <c:showVal val="0"/>
          <c:showCatName val="0"/>
          <c:showSerName val="0"/>
          <c:showPercent val="0"/>
          <c:showBubbleSize val="0"/>
        </c:dLbls>
        <c:gapWidth val="150"/>
        <c:axId val="117818832"/>
        <c:axId val="117819224"/>
      </c:barChart>
      <c:catAx>
        <c:axId val="117818832"/>
        <c:scaling>
          <c:orientation val="minMax"/>
        </c:scaling>
        <c:delete val="1"/>
        <c:axPos val="b"/>
        <c:numFmt formatCode="General" sourceLinked="1"/>
        <c:majorTickMark val="out"/>
        <c:minorTickMark val="none"/>
        <c:tickLblPos val="none"/>
        <c:crossAx val="117819224"/>
        <c:crosses val="autoZero"/>
        <c:auto val="1"/>
        <c:lblAlgn val="ctr"/>
        <c:lblOffset val="100"/>
        <c:noMultiLvlLbl val="0"/>
      </c:catAx>
      <c:valAx>
        <c:axId val="117819224"/>
        <c:scaling>
          <c:orientation val="minMax"/>
        </c:scaling>
        <c:delete val="1"/>
        <c:axPos val="l"/>
        <c:numFmt formatCode="0.0" sourceLinked="1"/>
        <c:majorTickMark val="out"/>
        <c:minorTickMark val="none"/>
        <c:tickLblPos val="none"/>
        <c:crossAx val="117818832"/>
        <c:crosses val="autoZero"/>
        <c:crossBetween val="between"/>
        <c:majorUnit val="40"/>
        <c:minorUnit val="20"/>
      </c:valAx>
    </c:plotArea>
    <c:plotVisOnly val="1"/>
    <c:dispBlanksAs val="gap"/>
    <c:showDLblsOverMax val="0"/>
  </c:chart>
  <c:txPr>
    <a:bodyPr/>
    <a:lstStyle/>
    <a:p>
      <a:pPr>
        <a:defRPr sz="1800"/>
      </a:pPr>
      <a:endParaRPr lang="fr-FR"/>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690391789030244"/>
          <c:y val="0.13995271247062771"/>
          <c:w val="0.77181376672121149"/>
          <c:h val="0.71795096514099166"/>
        </c:manualLayout>
      </c:layout>
      <c:barChart>
        <c:barDir val="col"/>
        <c:grouping val="clustered"/>
        <c:varyColors val="0"/>
        <c:ser>
          <c:idx val="0"/>
          <c:order val="0"/>
          <c:tx>
            <c:v>7 day</c:v>
          </c:tx>
          <c:invertIfNegative val="0"/>
          <c:dPt>
            <c:idx val="0"/>
            <c:invertIfNegative val="0"/>
            <c:bubble3D val="0"/>
            <c:spPr>
              <a:solidFill>
                <a:srgbClr val="FFC000"/>
              </a:solidFill>
            </c:spPr>
          </c:dPt>
          <c:dPt>
            <c:idx val="1"/>
            <c:invertIfNegative val="0"/>
            <c:bubble3D val="0"/>
            <c:spPr>
              <a:solidFill>
                <a:srgbClr val="7030A0"/>
              </a:solidFill>
            </c:spPr>
          </c:dPt>
          <c:dPt>
            <c:idx val="2"/>
            <c:invertIfNegative val="0"/>
            <c:bubble3D val="0"/>
            <c:spPr>
              <a:solidFill>
                <a:srgbClr val="92D050"/>
              </a:solidFill>
            </c:spPr>
          </c:dPt>
          <c:errBars>
            <c:errBarType val="plus"/>
            <c:errValType val="cust"/>
            <c:noEndCap val="0"/>
            <c:plus>
              <c:numRef>
                <c:f>'\Karima\Mes documents\THESE\Resultats\Resultats Expe\Digestion2 in vivo D2 F2 F3 I3\Physio\LPMCs MLN\[bilan dosage IFNG J7-28j.xls]Age7-28'!$J$4:$L$4</c:f>
                <c:numCache>
                  <c:formatCode>General</c:formatCode>
                  <c:ptCount val="3"/>
                  <c:pt idx="0">
                    <c:v>89.426330284764589</c:v>
                  </c:pt>
                  <c:pt idx="1">
                    <c:v>250.31600442807638</c:v>
                  </c:pt>
                  <c:pt idx="2">
                    <c:v>463.59522604150169</c:v>
                  </c:pt>
                </c:numCache>
              </c:numRef>
            </c:plus>
          </c:errBars>
          <c:cat>
            <c:numRef>
              <c:f>'\Karima\Mes documents\THESE\Resultats\Resultats Expe\Digestion2 in vivo D2 F2 F3 I3\Physio\LPMCs MLN\[bilan dosage IFNG J7-28j.xls]Age7-28'!$V$2:$X$2</c:f>
              <c:numCache>
                <c:formatCode>General</c:formatCode>
                <c:ptCount val="3"/>
              </c:numCache>
            </c:numRef>
          </c:cat>
          <c:val>
            <c:numRef>
              <c:f>'\Karima\Mes documents\THESE\Resultats\Resultats Expe\Digestion2 in vivo D2 F2 F3 I3\Physio\LPMCs MLN\[bilan dosage IFNG J7-28j.xls]Age7-28'!$J$3:$L$3</c:f>
              <c:numCache>
                <c:formatCode>General</c:formatCode>
                <c:ptCount val="3"/>
                <c:pt idx="0">
                  <c:v>221.57886326659582</c:v>
                </c:pt>
                <c:pt idx="1">
                  <c:v>1087.2402681672611</c:v>
                </c:pt>
                <c:pt idx="2">
                  <c:v>993.47894250571483</c:v>
                </c:pt>
              </c:numCache>
            </c:numRef>
          </c:val>
        </c:ser>
        <c:ser>
          <c:idx val="1"/>
          <c:order val="1"/>
          <c:tx>
            <c:v>28 day</c:v>
          </c:tx>
          <c:invertIfNegative val="0"/>
          <c:dPt>
            <c:idx val="1"/>
            <c:invertIfNegative val="0"/>
            <c:bubble3D val="0"/>
            <c:spPr>
              <a:solidFill>
                <a:srgbClr val="7030A0"/>
              </a:solidFill>
            </c:spPr>
          </c:dPt>
          <c:dPt>
            <c:idx val="2"/>
            <c:invertIfNegative val="0"/>
            <c:bubble3D val="0"/>
            <c:spPr>
              <a:solidFill>
                <a:srgbClr val="92D050"/>
              </a:solidFill>
            </c:spPr>
          </c:dPt>
          <c:errBars>
            <c:errBarType val="plus"/>
            <c:errValType val="cust"/>
            <c:noEndCap val="0"/>
            <c:plus>
              <c:numRef>
                <c:f>'\Karima\Mes documents\THESE\Resultats\Resultats Expe\Digestion2 in vivo D2 F2 F3 I3\Physio\LPMCs MLN\[bilan dosage IFNG J7-28j.xls]Age7-28'!$Q$4:$S$4</c:f>
                <c:numCache>
                  <c:formatCode>General</c:formatCode>
                  <c:ptCount val="3"/>
                  <c:pt idx="0">
                    <c:v>19.239854989780635</c:v>
                  </c:pt>
                  <c:pt idx="1">
                    <c:v>90.652086416456328</c:v>
                  </c:pt>
                  <c:pt idx="2">
                    <c:v>440.26726695863363</c:v>
                  </c:pt>
                </c:numCache>
              </c:numRef>
            </c:plus>
          </c:errBars>
          <c:cat>
            <c:numRef>
              <c:f>'\Karima\Mes documents\THESE\Resultats\Resultats Expe\Digestion2 in vivo D2 F2 F3 I3\Physio\LPMCs MLN\[bilan dosage IFNG J7-28j.xls]Age7-28'!$V$2:$X$2</c:f>
              <c:numCache>
                <c:formatCode>General</c:formatCode>
                <c:ptCount val="3"/>
              </c:numCache>
            </c:numRef>
          </c:cat>
          <c:val>
            <c:numRef>
              <c:f>('\Karima\Mes documents\THESE\Resultats\Resultats Expe\Digestion2 in vivo D2 F2 F3 I3\Physio\LPMCs MLN\[bilan dosage IFNG J7-28j.xls]Age7-28'!$Q$3,'\Karima\Mes documents\THESE\Resultats\Resultats Expe\Digestion2 in vivo D2 F2 F3 I3\Physio\LPMCs MLN\[bilan dosage IFNG J7-28j.xls]Age7-28'!$R$3,'\Karima\Mes documents\THESE\Resultats\Resultats Expe\Digestion2 in vivo D2 F2 F3 I3\Physio\LPMCs MLN\[bilan dosage IFNG J7-28j.xls]Age7-28'!$S$3)</c:f>
              <c:numCache>
                <c:formatCode>General</c:formatCode>
                <c:ptCount val="3"/>
                <c:pt idx="0">
                  <c:v>19.289833333332883</c:v>
                </c:pt>
                <c:pt idx="1">
                  <c:v>268.97573756432695</c:v>
                </c:pt>
                <c:pt idx="2">
                  <c:v>971.90043074767186</c:v>
                </c:pt>
              </c:numCache>
            </c:numRef>
          </c:val>
        </c:ser>
        <c:dLbls>
          <c:showLegendKey val="0"/>
          <c:showVal val="0"/>
          <c:showCatName val="0"/>
          <c:showSerName val="0"/>
          <c:showPercent val="0"/>
          <c:showBubbleSize val="0"/>
        </c:dLbls>
        <c:gapWidth val="150"/>
        <c:axId val="118364856"/>
        <c:axId val="118365248"/>
      </c:barChart>
      <c:catAx>
        <c:axId val="118364856"/>
        <c:scaling>
          <c:orientation val="minMax"/>
        </c:scaling>
        <c:delete val="0"/>
        <c:axPos val="b"/>
        <c:numFmt formatCode="General" sourceLinked="1"/>
        <c:majorTickMark val="none"/>
        <c:minorTickMark val="none"/>
        <c:tickLblPos val="nextTo"/>
        <c:txPr>
          <a:bodyPr rot="0" vert="horz"/>
          <a:lstStyle/>
          <a:p>
            <a:pPr>
              <a:defRPr/>
            </a:pPr>
            <a:endParaRPr lang="fr-FR"/>
          </a:p>
        </c:txPr>
        <c:crossAx val="118365248"/>
        <c:crosses val="autoZero"/>
        <c:auto val="1"/>
        <c:lblAlgn val="ctr"/>
        <c:lblOffset val="100"/>
        <c:tickLblSkip val="1"/>
        <c:tickMarkSkip val="1"/>
        <c:noMultiLvlLbl val="0"/>
      </c:catAx>
      <c:valAx>
        <c:axId val="118365248"/>
        <c:scaling>
          <c:orientation val="minMax"/>
        </c:scaling>
        <c:delete val="0"/>
        <c:axPos val="l"/>
        <c:title>
          <c:tx>
            <c:rich>
              <a:bodyPr/>
              <a:lstStyle/>
              <a:p>
                <a:pPr>
                  <a:defRPr sz="1400" b="0"/>
                </a:pPr>
                <a:r>
                  <a:rPr lang="fr-FR" sz="1400" b="0" dirty="0" err="1" smtClean="0"/>
                  <a:t>pg</a:t>
                </a:r>
                <a:r>
                  <a:rPr lang="fr-FR" sz="1400" b="0" dirty="0" smtClean="0"/>
                  <a:t>/ml</a:t>
                </a:r>
                <a:endParaRPr lang="fr-FR" sz="1400" b="0" dirty="0"/>
              </a:p>
            </c:rich>
          </c:tx>
          <c:layout>
            <c:manualLayout>
              <c:xMode val="edge"/>
              <c:yMode val="edge"/>
              <c:x val="1.3380808864627853E-2"/>
              <c:y val="0.38207961290672332"/>
            </c:manualLayout>
          </c:layout>
          <c:overlay val="0"/>
        </c:title>
        <c:numFmt formatCode="General" sourceLinked="0"/>
        <c:majorTickMark val="in"/>
        <c:minorTickMark val="in"/>
        <c:tickLblPos val="nextTo"/>
        <c:txPr>
          <a:bodyPr rot="0" vert="horz"/>
          <a:lstStyle/>
          <a:p>
            <a:pPr>
              <a:defRPr sz="1200"/>
            </a:pPr>
            <a:endParaRPr lang="fr-FR"/>
          </a:p>
        </c:txPr>
        <c:crossAx val="118364856"/>
        <c:crosses val="autoZero"/>
        <c:crossBetween val="between"/>
        <c:majorUnit val="400"/>
        <c:minorUnit val="200"/>
      </c:valAx>
    </c:plotArea>
    <c:plotVisOnly val="1"/>
    <c:dispBlanksAs val="gap"/>
    <c:showDLblsOverMax val="0"/>
  </c:chart>
  <c:txPr>
    <a:bodyPr/>
    <a:lstStyle/>
    <a:p>
      <a:pPr>
        <a:defRPr sz="1800"/>
      </a:pPr>
      <a:endParaRPr lang="fr-FR"/>
    </a:p>
  </c:txPr>
  <c:externalData r:id="rId2">
    <c:autoUpdate val="0"/>
  </c:externalData>
  <c:userShapes r:id="rId3"/>
</c:chartSpace>
</file>

<file path=ppt/drawings/_rels/vmlDrawing1.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emf"/></Relationships>
</file>

<file path=ppt/drawings/drawing1.xml><?xml version="1.0" encoding="utf-8"?>
<c:userShapes xmlns:c="http://schemas.openxmlformats.org/drawingml/2006/chart">
  <cdr:relSizeAnchor xmlns:cdr="http://schemas.openxmlformats.org/drawingml/2006/chartDrawing">
    <cdr:from>
      <cdr:x>0.38029</cdr:x>
      <cdr:y>0.51852</cdr:y>
    </cdr:from>
    <cdr:to>
      <cdr:x>0.50038</cdr:x>
      <cdr:y>0.76254</cdr:y>
    </cdr:to>
    <cdr:sp macro="" textlink="">
      <cdr:nvSpPr>
        <cdr:cNvPr id="2054" name="Text Box 6"/>
        <cdr:cNvSpPr txBox="1">
          <a:spLocks xmlns:a="http://schemas.openxmlformats.org/drawingml/2006/main" noChangeArrowheads="1"/>
        </cdr:cNvSpPr>
      </cdr:nvSpPr>
      <cdr:spPr bwMode="auto">
        <a:xfrm xmlns:a="http://schemas.openxmlformats.org/drawingml/2006/main">
          <a:off x="1368152" y="1008112"/>
          <a:ext cx="432043" cy="474428"/>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fr-FR" sz="1200" b="0" i="0" u="none" strike="noStrike" baseline="0" dirty="0" smtClean="0">
              <a:solidFill>
                <a:srgbClr val="000000"/>
              </a:solidFill>
              <a:latin typeface="Arial"/>
              <a:cs typeface="Arial"/>
            </a:rPr>
            <a:t>  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0.46035</cdr:x>
      <cdr:y>0.14815</cdr:y>
    </cdr:from>
    <cdr:to>
      <cdr:x>0.54041</cdr:x>
      <cdr:y>0.38142</cdr:y>
    </cdr:to>
    <cdr:sp macro="" textlink="">
      <cdr:nvSpPr>
        <cdr:cNvPr id="79874" name="Text Box 8"/>
        <cdr:cNvSpPr txBox="1">
          <a:spLocks xmlns:a="http://schemas.openxmlformats.org/drawingml/2006/main" noChangeArrowheads="1"/>
        </cdr:cNvSpPr>
      </cdr:nvSpPr>
      <cdr:spPr bwMode="auto">
        <a:xfrm xmlns:a="http://schemas.openxmlformats.org/drawingml/2006/main">
          <a:off x="1656185" y="288032"/>
          <a:ext cx="288032" cy="453532"/>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ctr" rtl="0">
            <a:defRPr sz="1000"/>
          </a:pPr>
          <a:r>
            <a:rPr lang="fr-FR" sz="1200" b="0" i="0" u="none" strike="noStrike" baseline="0" dirty="0" smtClean="0">
              <a:solidFill>
                <a:srgbClr val="000000"/>
              </a:solidFill>
              <a:latin typeface="Arial"/>
              <a:cs typeface="Arial"/>
            </a:rPr>
            <a:t>b</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0.32024</cdr:x>
      <cdr:y>0.55764</cdr:y>
    </cdr:from>
    <cdr:to>
      <cdr:x>0.4003</cdr:x>
      <cdr:y>0.77778</cdr:y>
    </cdr:to>
    <cdr:sp macro="" textlink="">
      <cdr:nvSpPr>
        <cdr:cNvPr id="4" name="Text Box 6"/>
        <cdr:cNvSpPr txBox="1">
          <a:spLocks xmlns:a="http://schemas.openxmlformats.org/drawingml/2006/main" noChangeArrowheads="1"/>
        </cdr:cNvSpPr>
      </cdr:nvSpPr>
      <cdr:spPr bwMode="auto">
        <a:xfrm xmlns:a="http://schemas.openxmlformats.org/drawingml/2006/main">
          <a:off x="1152128" y="1084175"/>
          <a:ext cx="288032" cy="427993"/>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200" b="0" i="0" u="none" strike="noStrike" baseline="0" dirty="0">
              <a:solidFill>
                <a:srgbClr val="000000"/>
              </a:solidFill>
              <a:latin typeface="Arial"/>
              <a:cs typeface="Arial"/>
            </a:rPr>
            <a:t> a</a:t>
          </a:r>
        </a:p>
      </cdr:txBody>
    </cdr:sp>
  </cdr:relSizeAnchor>
  <cdr:relSizeAnchor xmlns:cdr="http://schemas.openxmlformats.org/drawingml/2006/chartDrawing">
    <cdr:from>
      <cdr:x>0.64049</cdr:x>
      <cdr:y>0.55764</cdr:y>
    </cdr:from>
    <cdr:to>
      <cdr:x>0.72055</cdr:x>
      <cdr:y>0.77778</cdr:y>
    </cdr:to>
    <cdr:sp macro="" textlink="">
      <cdr:nvSpPr>
        <cdr:cNvPr id="6" name="Text Box 6"/>
        <cdr:cNvSpPr txBox="1">
          <a:spLocks xmlns:a="http://schemas.openxmlformats.org/drawingml/2006/main" noChangeArrowheads="1"/>
        </cdr:cNvSpPr>
      </cdr:nvSpPr>
      <cdr:spPr bwMode="auto">
        <a:xfrm xmlns:a="http://schemas.openxmlformats.org/drawingml/2006/main">
          <a:off x="2304256" y="1084175"/>
          <a:ext cx="288028" cy="427993"/>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200" b="0" i="0" u="none" strike="noStrike" baseline="0" dirty="0">
              <a:solidFill>
                <a:srgbClr val="000000"/>
              </a:solidFill>
              <a:latin typeface="Arial"/>
              <a:cs typeface="Arial"/>
            </a:rPr>
            <a:t>a</a:t>
          </a:r>
        </a:p>
      </cdr:txBody>
    </cdr:sp>
  </cdr:relSizeAnchor>
  <cdr:relSizeAnchor xmlns:cdr="http://schemas.openxmlformats.org/drawingml/2006/chartDrawing">
    <cdr:from>
      <cdr:x>0.78059</cdr:x>
      <cdr:y>0.37246</cdr:y>
    </cdr:from>
    <cdr:to>
      <cdr:x>0.86065</cdr:x>
      <cdr:y>0.59259</cdr:y>
    </cdr:to>
    <cdr:sp macro="" textlink="">
      <cdr:nvSpPr>
        <cdr:cNvPr id="7" name="Text Box 8"/>
        <cdr:cNvSpPr txBox="1">
          <a:spLocks xmlns:a="http://schemas.openxmlformats.org/drawingml/2006/main" noChangeArrowheads="1"/>
        </cdr:cNvSpPr>
      </cdr:nvSpPr>
      <cdr:spPr bwMode="auto">
        <a:xfrm xmlns:a="http://schemas.openxmlformats.org/drawingml/2006/main">
          <a:off x="2808312" y="724135"/>
          <a:ext cx="288032" cy="427993"/>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 b</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0.72055</cdr:x>
      <cdr:y>0.63025</cdr:y>
    </cdr:from>
    <cdr:to>
      <cdr:x>0.78517</cdr:x>
      <cdr:y>0.85963</cdr:y>
    </cdr:to>
    <cdr:sp macro="" textlink="">
      <cdr:nvSpPr>
        <cdr:cNvPr id="8" name="Text Box 6"/>
        <cdr:cNvSpPr txBox="1">
          <a:spLocks xmlns:a="http://schemas.openxmlformats.org/drawingml/2006/main" noChangeArrowheads="1"/>
        </cdr:cNvSpPr>
      </cdr:nvSpPr>
      <cdr:spPr bwMode="auto">
        <a:xfrm xmlns:a="http://schemas.openxmlformats.org/drawingml/2006/main">
          <a:off x="2592288" y="1225336"/>
          <a:ext cx="232476" cy="445974"/>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fr-FR" sz="1200" b="0" i="0" u="none" strike="noStrike" baseline="0" dirty="0">
              <a:solidFill>
                <a:srgbClr val="000000"/>
              </a:solidFill>
              <a:latin typeface="Arial"/>
              <a:cs typeface="Arial"/>
            </a:rPr>
            <a:t> a</a:t>
          </a:r>
        </a:p>
      </cdr:txBody>
    </cdr:sp>
  </cdr:relSizeAnchor>
  <cdr:relSizeAnchor xmlns:cdr="http://schemas.openxmlformats.org/drawingml/2006/chartDrawing">
    <cdr:from>
      <cdr:x>0.36027</cdr:x>
      <cdr:y>0.81481</cdr:y>
    </cdr:from>
    <cdr:to>
      <cdr:x>0.49313</cdr:x>
      <cdr:y>0.95315</cdr:y>
    </cdr:to>
    <cdr:sp macro="" textlink="">
      <cdr:nvSpPr>
        <cdr:cNvPr id="9" name="Text Box 1"/>
        <cdr:cNvSpPr txBox="1">
          <a:spLocks xmlns:a="http://schemas.openxmlformats.org/drawingml/2006/main" noChangeArrowheads="1"/>
        </cdr:cNvSpPr>
      </cdr:nvSpPr>
      <cdr:spPr bwMode="auto">
        <a:xfrm xmlns:a="http://schemas.openxmlformats.org/drawingml/2006/main">
          <a:off x="1296144" y="1584176"/>
          <a:ext cx="477970" cy="268963"/>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ctr" rtl="0">
            <a:defRPr sz="1000"/>
          </a:pPr>
          <a:r>
            <a:rPr lang="fr-FR" sz="1400" b="0" i="0" u="none" strike="noStrike" baseline="0" dirty="0" smtClean="0">
              <a:solidFill>
                <a:srgbClr val="000000"/>
              </a:solidFill>
              <a:latin typeface="Arial"/>
              <a:cs typeface="Arial"/>
            </a:rPr>
            <a:t>7j</a:t>
          </a:r>
          <a:endParaRPr lang="fr-FR" sz="1400" b="0" i="0" u="none" strike="noStrike" baseline="0" dirty="0">
            <a:solidFill>
              <a:srgbClr val="000000"/>
            </a:solidFill>
            <a:latin typeface="Arial"/>
            <a:cs typeface="Arial"/>
          </a:endParaRPr>
        </a:p>
      </cdr:txBody>
    </cdr:sp>
  </cdr:relSizeAnchor>
  <cdr:relSizeAnchor xmlns:cdr="http://schemas.openxmlformats.org/drawingml/2006/chartDrawing">
    <cdr:from>
      <cdr:x>0.70053</cdr:x>
      <cdr:y>0.81481</cdr:y>
    </cdr:from>
    <cdr:to>
      <cdr:x>0.83899</cdr:x>
      <cdr:y>0.9398</cdr:y>
    </cdr:to>
    <cdr:sp macro="" textlink="">
      <cdr:nvSpPr>
        <cdr:cNvPr id="10" name="Text Box 4"/>
        <cdr:cNvSpPr txBox="1">
          <a:spLocks xmlns:a="http://schemas.openxmlformats.org/drawingml/2006/main" noChangeArrowheads="1"/>
        </cdr:cNvSpPr>
      </cdr:nvSpPr>
      <cdr:spPr bwMode="auto">
        <a:xfrm xmlns:a="http://schemas.openxmlformats.org/drawingml/2006/main">
          <a:off x="2520280" y="1584176"/>
          <a:ext cx="498118" cy="242991"/>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0.5735</cdr:x>
      <cdr:y>0.48821</cdr:y>
    </cdr:from>
    <cdr:to>
      <cdr:x>0.65902</cdr:x>
      <cdr:y>0.59473</cdr:y>
    </cdr:to>
    <cdr:sp macro="" textlink="">
      <cdr:nvSpPr>
        <cdr:cNvPr id="5" name="Text Box 4"/>
        <cdr:cNvSpPr txBox="1">
          <a:spLocks xmlns:a="http://schemas.openxmlformats.org/drawingml/2006/main" noChangeArrowheads="1"/>
        </cdr:cNvSpPr>
      </cdr:nvSpPr>
      <cdr:spPr bwMode="auto">
        <a:xfrm xmlns:a="http://schemas.openxmlformats.org/drawingml/2006/main">
          <a:off x="2016398" y="1007569"/>
          <a:ext cx="300687" cy="219836"/>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fr-FR" sz="1200" b="0" i="0" u="none" strike="noStrike" baseline="0" dirty="0">
              <a:solidFill>
                <a:srgbClr val="000000"/>
              </a:solidFill>
              <a:latin typeface="Arial"/>
              <a:cs typeface="Arial"/>
            </a:rPr>
            <a:t> a</a:t>
          </a:r>
        </a:p>
      </cdr:txBody>
    </cdr:sp>
  </cdr:relSizeAnchor>
  <cdr:relSizeAnchor xmlns:cdr="http://schemas.openxmlformats.org/drawingml/2006/chartDrawing">
    <cdr:from>
      <cdr:x>0.81926</cdr:x>
      <cdr:y>0.69756</cdr:y>
    </cdr:from>
    <cdr:to>
      <cdr:x>0.93158</cdr:x>
      <cdr:y>0.86544</cdr:y>
    </cdr:to>
    <cdr:sp macro="" textlink="">
      <cdr:nvSpPr>
        <cdr:cNvPr id="6" name="Text Box 6"/>
        <cdr:cNvSpPr txBox="1">
          <a:spLocks xmlns:a="http://schemas.openxmlformats.org/drawingml/2006/main" noChangeArrowheads="1"/>
        </cdr:cNvSpPr>
      </cdr:nvSpPr>
      <cdr:spPr bwMode="auto">
        <a:xfrm xmlns:a="http://schemas.openxmlformats.org/drawingml/2006/main">
          <a:off x="2880494" y="1439617"/>
          <a:ext cx="394914" cy="346470"/>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200" b="0" i="0" u="none" strike="noStrike" baseline="0" dirty="0" smtClean="0">
              <a:solidFill>
                <a:srgbClr val="000000"/>
              </a:solidFill>
              <a:latin typeface="Arial"/>
              <a:cs typeface="Arial"/>
            </a:rPr>
            <a:t>b</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0.28947</cdr:x>
      <cdr:y>0.48821</cdr:y>
    </cdr:from>
    <cdr:to>
      <cdr:x>0.40179</cdr:x>
      <cdr:y>0.62777</cdr:y>
    </cdr:to>
    <cdr:sp macro="" textlink="">
      <cdr:nvSpPr>
        <cdr:cNvPr id="7" name="Text Box 4"/>
        <cdr:cNvSpPr txBox="1">
          <a:spLocks xmlns:a="http://schemas.openxmlformats.org/drawingml/2006/main" noChangeArrowheads="1"/>
        </cdr:cNvSpPr>
      </cdr:nvSpPr>
      <cdr:spPr bwMode="auto">
        <a:xfrm xmlns:a="http://schemas.openxmlformats.org/drawingml/2006/main">
          <a:off x="1017763" y="1007571"/>
          <a:ext cx="394907" cy="288024"/>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 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0.20485</cdr:x>
      <cdr:y>0.87201</cdr:y>
    </cdr:from>
    <cdr:to>
      <cdr:x>0.89483</cdr:x>
      <cdr:y>0.98296</cdr:y>
    </cdr:to>
    <cdr:grpSp>
      <cdr:nvGrpSpPr>
        <cdr:cNvPr id="16" name="Group 1"/>
        <cdr:cNvGrpSpPr>
          <a:grpSpLocks xmlns:a="http://schemas.openxmlformats.org/drawingml/2006/main"/>
        </cdr:cNvGrpSpPr>
      </cdr:nvGrpSpPr>
      <cdr:grpSpPr bwMode="auto">
        <a:xfrm xmlns:a="http://schemas.openxmlformats.org/drawingml/2006/main">
          <a:off x="720248" y="1799651"/>
          <a:ext cx="2425954" cy="228978"/>
          <a:chOff x="1422440" y="1717917"/>
          <a:chExt cx="2330526" cy="229478"/>
        </a:xfrm>
      </cdr:grpSpPr>
      <cdr:sp macro="" textlink="">
        <cdr:nvSpPr>
          <cdr:cNvPr id="18" name="Text Box 32"/>
          <cdr:cNvSpPr txBox="1">
            <a:spLocks xmlns:a="http://schemas.openxmlformats.org/drawingml/2006/main" noChangeArrowheads="1"/>
          </cdr:cNvSpPr>
        </cdr:nvSpPr>
        <cdr:spPr bwMode="auto">
          <a:xfrm xmlns:a="http://schemas.openxmlformats.org/drawingml/2006/main">
            <a:off x="1422440" y="1717918"/>
            <a:ext cx="287518" cy="2294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7j</a:t>
            </a:r>
            <a:endParaRPr lang="fr-FR" sz="1400" b="0" i="0" u="none" strike="noStrike" baseline="0" dirty="0">
              <a:solidFill>
                <a:srgbClr val="000000"/>
              </a:solidFill>
              <a:latin typeface="Arial"/>
              <a:cs typeface="Arial"/>
            </a:endParaRPr>
          </a:p>
        </cdr:txBody>
      </cdr:sp>
      <cdr:sp macro="" textlink="">
        <cdr:nvSpPr>
          <cdr:cNvPr id="19" name="Text Box 33"/>
          <cdr:cNvSpPr txBox="1">
            <a:spLocks xmlns:a="http://schemas.openxmlformats.org/drawingml/2006/main" noChangeArrowheads="1"/>
          </cdr:cNvSpPr>
        </cdr:nvSpPr>
        <cdr:spPr bwMode="auto">
          <a:xfrm xmlns:a="http://schemas.openxmlformats.org/drawingml/2006/main">
            <a:off x="1711453" y="1717917"/>
            <a:ext cx="380853" cy="2294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sp macro="" textlink="">
        <cdr:nvSpPr>
          <cdr:cNvPr id="20" name="Text Box 34"/>
          <cdr:cNvSpPr txBox="1">
            <a:spLocks xmlns:a="http://schemas.openxmlformats.org/drawingml/2006/main" noChangeArrowheads="1"/>
          </cdr:cNvSpPr>
        </cdr:nvSpPr>
        <cdr:spPr bwMode="auto">
          <a:xfrm xmlns:a="http://schemas.openxmlformats.org/drawingml/2006/main">
            <a:off x="2287517" y="1717920"/>
            <a:ext cx="284299" cy="2294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7j</a:t>
            </a:r>
            <a:endParaRPr lang="fr-FR" sz="1400" b="0" i="0" u="none" strike="noStrike" baseline="0" dirty="0">
              <a:solidFill>
                <a:srgbClr val="000000"/>
              </a:solidFill>
              <a:latin typeface="Arial"/>
              <a:cs typeface="Arial"/>
            </a:endParaRPr>
          </a:p>
        </cdr:txBody>
      </cdr:sp>
      <cdr:sp macro="" textlink="">
        <cdr:nvSpPr>
          <cdr:cNvPr id="21" name="Text Box 35"/>
          <cdr:cNvSpPr txBox="1">
            <a:spLocks xmlns:a="http://schemas.openxmlformats.org/drawingml/2006/main" noChangeArrowheads="1"/>
          </cdr:cNvSpPr>
        </cdr:nvSpPr>
        <cdr:spPr bwMode="auto">
          <a:xfrm xmlns:a="http://schemas.openxmlformats.org/drawingml/2006/main">
            <a:off x="2576531" y="1717918"/>
            <a:ext cx="373343" cy="22838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sp macro="" textlink="">
        <cdr:nvSpPr>
          <cdr:cNvPr id="22" name="Text Box 36"/>
          <cdr:cNvSpPr txBox="1">
            <a:spLocks xmlns:a="http://schemas.openxmlformats.org/drawingml/2006/main" noChangeArrowheads="1"/>
          </cdr:cNvSpPr>
        </cdr:nvSpPr>
        <cdr:spPr bwMode="auto">
          <a:xfrm xmlns:a="http://schemas.openxmlformats.org/drawingml/2006/main">
            <a:off x="3153576" y="1717918"/>
            <a:ext cx="287518" cy="2294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dirty="0" smtClean="0">
                <a:solidFill>
                  <a:srgbClr val="000000"/>
                </a:solidFill>
                <a:cs typeface="Arial"/>
              </a:rPr>
              <a:t>7j</a:t>
            </a:r>
            <a:endParaRPr lang="fr-FR" sz="1400" b="0" i="0" u="none" strike="noStrike" baseline="0" dirty="0">
              <a:solidFill>
                <a:srgbClr val="000000"/>
              </a:solidFill>
              <a:latin typeface="Arial"/>
              <a:cs typeface="Arial"/>
            </a:endParaRPr>
          </a:p>
        </cdr:txBody>
      </cdr:sp>
      <cdr:sp macro="" textlink="">
        <cdr:nvSpPr>
          <cdr:cNvPr id="23" name="Text Box 37"/>
          <cdr:cNvSpPr txBox="1">
            <a:spLocks xmlns:a="http://schemas.openxmlformats.org/drawingml/2006/main" noChangeArrowheads="1"/>
          </cdr:cNvSpPr>
        </cdr:nvSpPr>
        <cdr:spPr bwMode="auto">
          <a:xfrm xmlns:a="http://schemas.openxmlformats.org/drawingml/2006/main">
            <a:off x="3369968" y="1717918"/>
            <a:ext cx="382998" cy="22838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grpSp>
  </cdr:relSizeAnchor>
  <cdr:relSizeAnchor xmlns:cdr="http://schemas.openxmlformats.org/drawingml/2006/chartDrawing">
    <cdr:from>
      <cdr:x>0.83969</cdr:x>
      <cdr:y>0.4447</cdr:y>
    </cdr:from>
    <cdr:to>
      <cdr:x>0.92169</cdr:x>
      <cdr:y>0.72329</cdr:y>
    </cdr:to>
    <cdr:sp macro="" textlink="">
      <cdr:nvSpPr>
        <cdr:cNvPr id="12" name="Line 50"/>
        <cdr:cNvSpPr>
          <a:spLocks xmlns:a="http://schemas.openxmlformats.org/drawingml/2006/main" noChangeShapeType="1"/>
        </cdr:cNvSpPr>
      </cdr:nvSpPr>
      <cdr:spPr bwMode="auto">
        <a:xfrm xmlns:a="http://schemas.openxmlformats.org/drawingml/2006/main">
          <a:off x="2952328" y="917771"/>
          <a:ext cx="288303" cy="574955"/>
        </a:xfrm>
        <a:prstGeom xmlns:a="http://schemas.openxmlformats.org/drawingml/2006/main" prst="line">
          <a:avLst/>
        </a:prstGeom>
        <a:noFill xmlns:a="http://schemas.openxmlformats.org/drawingml/2006/main"/>
        <a:ln xmlns:a="http://schemas.openxmlformats.org/drawingml/2006/main" w="31750">
          <a:solidFill>
            <a:srgbClr val="92D050"/>
          </a:solidFill>
          <a:round/>
          <a:headEnd/>
          <a:tailEnd type="triangle" w="med" len="med"/>
        </a:ln>
      </cdr:spPr>
      <cdr:txBody>
        <a:bodyPr xmlns:a="http://schemas.openxmlformats.org/drawingml/2006/main"/>
        <a:lstStyle xmlns:a="http://schemas.openxmlformats.org/drawingml/2006/main">
          <a:defPPr>
            <a:defRPr lang="fr-FR"/>
          </a:defPPr>
          <a:lvl1pPr algn="l" rtl="0" fontAlgn="base">
            <a:spcBef>
              <a:spcPct val="0"/>
            </a:spcBef>
            <a:spcAft>
              <a:spcPct val="0"/>
            </a:spcAft>
            <a:defRPr kern="1200">
              <a:solidFill>
                <a:srgbClr val="000000"/>
              </a:solidFill>
              <a:latin typeface="Arial" charset="0"/>
            </a:defRPr>
          </a:lvl1pPr>
          <a:lvl2pPr marL="457200" algn="l" rtl="0" fontAlgn="base">
            <a:spcBef>
              <a:spcPct val="0"/>
            </a:spcBef>
            <a:spcAft>
              <a:spcPct val="0"/>
            </a:spcAft>
            <a:defRPr kern="1200">
              <a:solidFill>
                <a:srgbClr val="000000"/>
              </a:solidFill>
              <a:latin typeface="Arial" charset="0"/>
            </a:defRPr>
          </a:lvl2pPr>
          <a:lvl3pPr marL="914400" algn="l" rtl="0" fontAlgn="base">
            <a:spcBef>
              <a:spcPct val="0"/>
            </a:spcBef>
            <a:spcAft>
              <a:spcPct val="0"/>
            </a:spcAft>
            <a:defRPr kern="1200">
              <a:solidFill>
                <a:srgbClr val="000000"/>
              </a:solidFill>
              <a:latin typeface="Arial" charset="0"/>
            </a:defRPr>
          </a:lvl3pPr>
          <a:lvl4pPr marL="1371600" algn="l" rtl="0" fontAlgn="base">
            <a:spcBef>
              <a:spcPct val="0"/>
            </a:spcBef>
            <a:spcAft>
              <a:spcPct val="0"/>
            </a:spcAft>
            <a:defRPr kern="1200">
              <a:solidFill>
                <a:srgbClr val="000000"/>
              </a:solidFill>
              <a:latin typeface="Arial" charset="0"/>
            </a:defRPr>
          </a:lvl4pPr>
          <a:lvl5pPr marL="1828800" algn="l" rtl="0" fontAlgn="base">
            <a:spcBef>
              <a:spcPct val="0"/>
            </a:spcBef>
            <a:spcAft>
              <a:spcPct val="0"/>
            </a:spcAft>
            <a:defRPr kern="1200">
              <a:solidFill>
                <a:srgbClr val="000000"/>
              </a:solidFill>
              <a:latin typeface="Arial" charset="0"/>
            </a:defRPr>
          </a:lvl5pPr>
          <a:lvl6pPr marL="2286000" algn="l" defTabSz="914400" rtl="0" eaLnBrk="1" latinLnBrk="0" hangingPunct="1">
            <a:defRPr kern="1200">
              <a:solidFill>
                <a:srgbClr val="000000"/>
              </a:solidFill>
              <a:latin typeface="Arial" charset="0"/>
            </a:defRPr>
          </a:lvl6pPr>
          <a:lvl7pPr marL="2743200" algn="l" defTabSz="914400" rtl="0" eaLnBrk="1" latinLnBrk="0" hangingPunct="1">
            <a:defRPr kern="1200">
              <a:solidFill>
                <a:srgbClr val="000000"/>
              </a:solidFill>
              <a:latin typeface="Arial" charset="0"/>
            </a:defRPr>
          </a:lvl7pPr>
          <a:lvl8pPr marL="3200400" algn="l" defTabSz="914400" rtl="0" eaLnBrk="1" latinLnBrk="0" hangingPunct="1">
            <a:defRPr kern="1200">
              <a:solidFill>
                <a:srgbClr val="000000"/>
              </a:solidFill>
              <a:latin typeface="Arial" charset="0"/>
            </a:defRPr>
          </a:lvl8pPr>
          <a:lvl9pPr marL="3657600" algn="l" defTabSz="914400" rtl="0" eaLnBrk="1" latinLnBrk="0" hangingPunct="1">
            <a:defRPr kern="1200">
              <a:solidFill>
                <a:srgbClr val="000000"/>
              </a:solidFill>
              <a:latin typeface="Arial" charset="0"/>
            </a:defRPr>
          </a:lvl9pPr>
        </a:lstStyle>
        <a:p xmlns:a="http://schemas.openxmlformats.org/drawingml/2006/main">
          <a:endParaRPr lang="fr-FR"/>
        </a:p>
      </cdr:txBody>
    </cdr:sp>
  </cdr:relSizeAnchor>
  <cdr:relSizeAnchor xmlns:cdr="http://schemas.openxmlformats.org/drawingml/2006/chartDrawing">
    <cdr:from>
      <cdr:x>0.49153</cdr:x>
      <cdr:y>0.4447</cdr:y>
    </cdr:from>
    <cdr:to>
      <cdr:x>0.65537</cdr:x>
      <cdr:y>0.4447</cdr:y>
    </cdr:to>
    <cdr:sp macro="" textlink="">
      <cdr:nvSpPr>
        <cdr:cNvPr id="15" name="Line 50"/>
        <cdr:cNvSpPr>
          <a:spLocks xmlns:a="http://schemas.openxmlformats.org/drawingml/2006/main" noChangeShapeType="1"/>
        </cdr:cNvSpPr>
      </cdr:nvSpPr>
      <cdr:spPr bwMode="auto">
        <a:xfrm xmlns:a="http://schemas.openxmlformats.org/drawingml/2006/main">
          <a:off x="1728192" y="917771"/>
          <a:ext cx="576064" cy="1"/>
        </a:xfrm>
        <a:prstGeom xmlns:a="http://schemas.openxmlformats.org/drawingml/2006/main" prst="line">
          <a:avLst/>
        </a:prstGeom>
        <a:noFill xmlns:a="http://schemas.openxmlformats.org/drawingml/2006/main"/>
        <a:ln xmlns:a="http://schemas.openxmlformats.org/drawingml/2006/main" w="31750">
          <a:solidFill>
            <a:srgbClr val="7030A0"/>
          </a:solidFill>
          <a:round/>
          <a:headEnd/>
          <a:tailEnd type="triangle" w="med" len="med"/>
        </a:ln>
      </cdr:spPr>
      <cdr:txBody>
        <a:bodyPr xmlns:a="http://schemas.openxmlformats.org/drawingml/2006/main"/>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endParaRPr lang="fr-FR"/>
        </a:p>
      </cdr:txBody>
    </cdr:sp>
  </cdr:relSizeAnchor>
  <cdr:relSizeAnchor xmlns:cdr="http://schemas.openxmlformats.org/drawingml/2006/chartDrawing">
    <cdr:from>
      <cdr:x>0.22528</cdr:x>
      <cdr:y>0.3838</cdr:y>
    </cdr:from>
    <cdr:to>
      <cdr:x>0.38912</cdr:x>
      <cdr:y>0.3838</cdr:y>
    </cdr:to>
    <cdr:sp macro="" textlink="">
      <cdr:nvSpPr>
        <cdr:cNvPr id="26" name="Line 50"/>
        <cdr:cNvSpPr>
          <a:spLocks xmlns:a="http://schemas.openxmlformats.org/drawingml/2006/main" noChangeShapeType="1"/>
        </cdr:cNvSpPr>
      </cdr:nvSpPr>
      <cdr:spPr bwMode="auto">
        <a:xfrm xmlns:a="http://schemas.openxmlformats.org/drawingml/2006/main">
          <a:off x="792088" y="792088"/>
          <a:ext cx="576064" cy="1"/>
        </a:xfrm>
        <a:prstGeom xmlns:a="http://schemas.openxmlformats.org/drawingml/2006/main" prst="line">
          <a:avLst/>
        </a:prstGeom>
        <a:noFill xmlns:a="http://schemas.openxmlformats.org/drawingml/2006/main"/>
        <a:ln xmlns:a="http://schemas.openxmlformats.org/drawingml/2006/main" w="31750">
          <a:solidFill>
            <a:srgbClr val="FFC000"/>
          </a:solidFill>
          <a:round/>
          <a:headEnd/>
          <a:tailEnd type="triangle" w="med" len="med"/>
        </a:ln>
      </cdr:spPr>
      <cdr:txBody>
        <a:bodyPr xmlns:a="http://schemas.openxmlformats.org/drawingml/2006/main"/>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endParaRPr lang="fr-FR"/>
        </a:p>
      </cdr:txBody>
    </cdr:sp>
  </cdr:relSizeAnchor>
</c:userShapes>
</file>

<file path=ppt/drawings/drawing2.xml><?xml version="1.0" encoding="utf-8"?>
<c:userShapes xmlns:c="http://schemas.openxmlformats.org/drawingml/2006/chart">
  <cdr:relSizeAnchor xmlns:cdr="http://schemas.openxmlformats.org/drawingml/2006/chartDrawing">
    <cdr:from>
      <cdr:x>0.41773</cdr:x>
      <cdr:y>0.63207</cdr:y>
    </cdr:from>
    <cdr:to>
      <cdr:x>0.54177</cdr:x>
      <cdr:y>0.73741</cdr:y>
    </cdr:to>
    <cdr:sp macro="" textlink="">
      <cdr:nvSpPr>
        <cdr:cNvPr id="3076" name="Text Box 4"/>
        <cdr:cNvSpPr txBox="1">
          <a:spLocks xmlns:a="http://schemas.openxmlformats.org/drawingml/2006/main" noChangeArrowheads="1"/>
        </cdr:cNvSpPr>
      </cdr:nvSpPr>
      <cdr:spPr bwMode="auto">
        <a:xfrm xmlns:a="http://schemas.openxmlformats.org/drawingml/2006/main">
          <a:off x="1291471" y="1296151"/>
          <a:ext cx="383473" cy="216007"/>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ctr" rtl="0">
            <a:defRPr sz="1000"/>
          </a:pPr>
          <a:r>
            <a:rPr lang="fr-FR" sz="1200" b="0" i="0" u="none" strike="noStrike" baseline="0" dirty="0" smtClean="0">
              <a:solidFill>
                <a:srgbClr val="000000"/>
              </a:solidFill>
              <a:latin typeface="Arial"/>
              <a:cs typeface="Arial"/>
            </a:rPr>
            <a:t>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0.48912</cdr:x>
      <cdr:y>0.45649</cdr:y>
    </cdr:from>
    <cdr:to>
      <cdr:x>0.60558</cdr:x>
      <cdr:y>0.56366</cdr:y>
    </cdr:to>
    <cdr:sp macro="" textlink="">
      <cdr:nvSpPr>
        <cdr:cNvPr id="3078" name="Text Box 6"/>
        <cdr:cNvSpPr txBox="1">
          <a:spLocks xmlns:a="http://schemas.openxmlformats.org/drawingml/2006/main" noChangeArrowheads="1"/>
        </cdr:cNvSpPr>
      </cdr:nvSpPr>
      <cdr:spPr bwMode="auto">
        <a:xfrm xmlns:a="http://schemas.openxmlformats.org/drawingml/2006/main">
          <a:off x="1512168" y="936104"/>
          <a:ext cx="360040" cy="219766"/>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ctr"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b</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0.32608</cdr:x>
      <cdr:y>0.63207</cdr:y>
    </cdr:from>
    <cdr:to>
      <cdr:x>0.45015</cdr:x>
      <cdr:y>0.80763</cdr:y>
    </cdr:to>
    <cdr:sp macro="" textlink="">
      <cdr:nvSpPr>
        <cdr:cNvPr id="4" name="Text Box 4"/>
        <cdr:cNvSpPr txBox="1">
          <a:spLocks xmlns:a="http://schemas.openxmlformats.org/drawingml/2006/main" noChangeArrowheads="1"/>
        </cdr:cNvSpPr>
      </cdr:nvSpPr>
      <cdr:spPr bwMode="auto">
        <a:xfrm xmlns:a="http://schemas.openxmlformats.org/drawingml/2006/main">
          <a:off x="1008112" y="1296144"/>
          <a:ext cx="383584" cy="360023"/>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200" b="0" i="0" u="none" strike="noStrike" baseline="0" dirty="0" smtClean="0">
              <a:solidFill>
                <a:srgbClr val="000000"/>
              </a:solidFill>
              <a:latin typeface="Arial"/>
              <a:cs typeface="Arial"/>
            </a:rPr>
            <a:t>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0.79191</cdr:x>
      <cdr:y>0.66718</cdr:y>
    </cdr:from>
    <cdr:to>
      <cdr:x>0.86895</cdr:x>
      <cdr:y>0.77046</cdr:y>
    </cdr:to>
    <cdr:sp macro="" textlink="">
      <cdr:nvSpPr>
        <cdr:cNvPr id="5" name="Text Box 4"/>
        <cdr:cNvSpPr txBox="1">
          <a:spLocks xmlns:a="http://schemas.openxmlformats.org/drawingml/2006/main" noChangeArrowheads="1"/>
        </cdr:cNvSpPr>
      </cdr:nvSpPr>
      <cdr:spPr bwMode="auto">
        <a:xfrm xmlns:a="http://schemas.openxmlformats.org/drawingml/2006/main">
          <a:off x="2448272" y="1368152"/>
          <a:ext cx="238198" cy="211780"/>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fr-FR" sz="1200" b="0" i="0" u="none" strike="noStrike" baseline="0" dirty="0" smtClean="0">
              <a:solidFill>
                <a:srgbClr val="000000"/>
              </a:solidFill>
              <a:latin typeface="Arial"/>
              <a:cs typeface="Arial"/>
            </a:rPr>
            <a:t>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0.83773</cdr:x>
      <cdr:y>0.14046</cdr:y>
    </cdr:from>
    <cdr:to>
      <cdr:x>0.95797</cdr:x>
      <cdr:y>0.24915</cdr:y>
    </cdr:to>
    <cdr:sp macro="" textlink="">
      <cdr:nvSpPr>
        <cdr:cNvPr id="6" name="Text Box 6"/>
        <cdr:cNvSpPr txBox="1">
          <a:spLocks xmlns:a="http://schemas.openxmlformats.org/drawingml/2006/main" noChangeArrowheads="1"/>
        </cdr:cNvSpPr>
      </cdr:nvSpPr>
      <cdr:spPr bwMode="auto">
        <a:xfrm xmlns:a="http://schemas.openxmlformats.org/drawingml/2006/main">
          <a:off x="2589946" y="288037"/>
          <a:ext cx="371729" cy="222876"/>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200" b="0" i="0" u="none" strike="noStrike" baseline="0" dirty="0">
              <a:solidFill>
                <a:srgbClr val="000000"/>
              </a:solidFill>
              <a:latin typeface="Arial"/>
              <a:cs typeface="Arial"/>
            </a:rPr>
            <a:t> b</a:t>
          </a:r>
        </a:p>
      </cdr:txBody>
    </cdr:sp>
  </cdr:relSizeAnchor>
  <cdr:relSizeAnchor xmlns:cdr="http://schemas.openxmlformats.org/drawingml/2006/chartDrawing">
    <cdr:from>
      <cdr:x>0.67269</cdr:x>
      <cdr:y>0.59695</cdr:y>
    </cdr:from>
    <cdr:to>
      <cdr:x>0.80293</cdr:x>
      <cdr:y>0.68481</cdr:y>
    </cdr:to>
    <cdr:sp macro="" textlink="">
      <cdr:nvSpPr>
        <cdr:cNvPr id="7" name="Text Box 4"/>
        <cdr:cNvSpPr txBox="1">
          <a:spLocks xmlns:a="http://schemas.openxmlformats.org/drawingml/2006/main" noChangeArrowheads="1"/>
        </cdr:cNvSpPr>
      </cdr:nvSpPr>
      <cdr:spPr bwMode="auto">
        <a:xfrm xmlns:a="http://schemas.openxmlformats.org/drawingml/2006/main">
          <a:off x="2079709" y="1224136"/>
          <a:ext cx="402631" cy="180160"/>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0.76862</cdr:x>
      <cdr:y>0.80764</cdr:y>
    </cdr:from>
    <cdr:to>
      <cdr:x>0.92974</cdr:x>
      <cdr:y>0.92614</cdr:y>
    </cdr:to>
    <cdr:sp macro="" textlink="">
      <cdr:nvSpPr>
        <cdr:cNvPr id="8" name="Text Box 4"/>
        <cdr:cNvSpPr txBox="1">
          <a:spLocks xmlns:a="http://schemas.openxmlformats.org/drawingml/2006/main" noChangeArrowheads="1"/>
        </cdr:cNvSpPr>
      </cdr:nvSpPr>
      <cdr:spPr bwMode="auto">
        <a:xfrm xmlns:a="http://schemas.openxmlformats.org/drawingml/2006/main">
          <a:off x="2376264" y="1656184"/>
          <a:ext cx="498118" cy="242991"/>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relSizeAnchor>
  <cdr:relSizeAnchor xmlns:cdr="http://schemas.openxmlformats.org/drawingml/2006/chartDrawing">
    <cdr:from>
      <cdr:x>0.39595</cdr:x>
      <cdr:y>0.80764</cdr:y>
    </cdr:from>
    <cdr:to>
      <cdr:x>0.55056</cdr:x>
      <cdr:y>0.9388</cdr:y>
    </cdr:to>
    <cdr:sp macro="" textlink="">
      <cdr:nvSpPr>
        <cdr:cNvPr id="9" name="Text Box 1"/>
        <cdr:cNvSpPr txBox="1">
          <a:spLocks xmlns:a="http://schemas.openxmlformats.org/drawingml/2006/main" noChangeArrowheads="1"/>
        </cdr:cNvSpPr>
      </cdr:nvSpPr>
      <cdr:spPr bwMode="auto">
        <a:xfrm xmlns:a="http://schemas.openxmlformats.org/drawingml/2006/main">
          <a:off x="1224136" y="1656184"/>
          <a:ext cx="477970" cy="268963"/>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ctr" rtl="0">
            <a:defRPr sz="1000"/>
          </a:pPr>
          <a:r>
            <a:rPr lang="fr-FR" sz="1400" b="0" i="0" u="none" strike="noStrike" baseline="0" dirty="0" smtClean="0">
              <a:solidFill>
                <a:srgbClr val="000000"/>
              </a:solidFill>
              <a:latin typeface="Arial"/>
              <a:cs typeface="Arial"/>
            </a:rPr>
            <a:t>7j</a:t>
          </a:r>
          <a:endParaRPr lang="fr-FR" sz="1400" b="0" i="0" u="none" strike="noStrike" baseline="0" dirty="0">
            <a:solidFill>
              <a:srgbClr val="000000"/>
            </a:solidFill>
            <a:latin typeface="Arial"/>
            <a:cs typeface="Aria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0.79167</cdr:x>
      <cdr:y>0.44273</cdr:y>
    </cdr:from>
    <cdr:to>
      <cdr:x>0.90282</cdr:x>
      <cdr:y>0.59867</cdr:y>
    </cdr:to>
    <cdr:sp macro="" textlink="">
      <cdr:nvSpPr>
        <cdr:cNvPr id="16392" name="Text Box 8"/>
        <cdr:cNvSpPr txBox="1">
          <a:spLocks xmlns:a="http://schemas.openxmlformats.org/drawingml/2006/main" noChangeArrowheads="1"/>
        </cdr:cNvSpPr>
      </cdr:nvSpPr>
      <cdr:spPr bwMode="auto">
        <a:xfrm xmlns:a="http://schemas.openxmlformats.org/drawingml/2006/main">
          <a:off x="2736304" y="720080"/>
          <a:ext cx="384200" cy="253630"/>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ctr" rtl="0">
            <a:defRPr sz="1000"/>
          </a:pPr>
          <a:r>
            <a:rPr lang="fr-FR" sz="1200" b="0" i="0" u="none" strike="noStrike" baseline="0" dirty="0" smtClean="0">
              <a:solidFill>
                <a:srgbClr val="000000"/>
              </a:solidFill>
              <a:latin typeface="Arial"/>
              <a:cs typeface="Arial"/>
            </a:rPr>
            <a:t>b</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0.64583</cdr:x>
      <cdr:y>0.61982</cdr:y>
    </cdr:from>
    <cdr:to>
      <cdr:x>0.76955</cdr:x>
      <cdr:y>0.73706</cdr:y>
    </cdr:to>
    <cdr:sp macro="" textlink="">
      <cdr:nvSpPr>
        <cdr:cNvPr id="16393" name="Text Box 9"/>
        <cdr:cNvSpPr txBox="1">
          <a:spLocks xmlns:a="http://schemas.openxmlformats.org/drawingml/2006/main" noChangeArrowheads="1"/>
        </cdr:cNvSpPr>
      </cdr:nvSpPr>
      <cdr:spPr bwMode="auto">
        <a:xfrm xmlns:a="http://schemas.openxmlformats.org/drawingml/2006/main">
          <a:off x="2232247" y="1008115"/>
          <a:ext cx="427611" cy="190686"/>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ctr"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 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0.45833</cdr:x>
      <cdr:y>0.13282</cdr:y>
    </cdr:from>
    <cdr:to>
      <cdr:x>0.5625</cdr:x>
      <cdr:y>0.27268</cdr:y>
    </cdr:to>
    <cdr:sp macro="" textlink="">
      <cdr:nvSpPr>
        <cdr:cNvPr id="16399" name="Text Box 15"/>
        <cdr:cNvSpPr txBox="1">
          <a:spLocks xmlns:a="http://schemas.openxmlformats.org/drawingml/2006/main" noChangeArrowheads="1"/>
        </cdr:cNvSpPr>
      </cdr:nvSpPr>
      <cdr:spPr bwMode="auto">
        <a:xfrm xmlns:a="http://schemas.openxmlformats.org/drawingml/2006/main">
          <a:off x="1584176" y="216024"/>
          <a:ext cx="360028" cy="227477"/>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  b</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0.33333</cdr:x>
      <cdr:y>0.53127</cdr:y>
    </cdr:from>
    <cdr:to>
      <cdr:x>0.4375</cdr:x>
      <cdr:y>0.72306</cdr:y>
    </cdr:to>
    <cdr:sp macro="" textlink="">
      <cdr:nvSpPr>
        <cdr:cNvPr id="16400" name="Text Box 16"/>
        <cdr:cNvSpPr txBox="1">
          <a:spLocks xmlns:a="http://schemas.openxmlformats.org/drawingml/2006/main" noChangeArrowheads="1"/>
        </cdr:cNvSpPr>
      </cdr:nvSpPr>
      <cdr:spPr bwMode="auto">
        <a:xfrm xmlns:a="http://schemas.openxmlformats.org/drawingml/2006/main">
          <a:off x="1152127" y="864096"/>
          <a:ext cx="360041" cy="311934"/>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fr-FR" sz="1200" b="0" i="0" u="none" strike="noStrike" baseline="0" dirty="0" smtClean="0">
              <a:solidFill>
                <a:srgbClr val="000000"/>
              </a:solidFill>
              <a:latin typeface="Arial"/>
              <a:cs typeface="Arial"/>
            </a:rPr>
            <a:t> 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0.37499</cdr:x>
      <cdr:y>0.53127</cdr:y>
    </cdr:from>
    <cdr:to>
      <cdr:x>0.49093</cdr:x>
      <cdr:y>0.69248</cdr:y>
    </cdr:to>
    <cdr:sp macro="" textlink="">
      <cdr:nvSpPr>
        <cdr:cNvPr id="6" name="Text Box 14"/>
        <cdr:cNvSpPr txBox="1">
          <a:spLocks xmlns:a="http://schemas.openxmlformats.org/drawingml/2006/main" noChangeArrowheads="1"/>
        </cdr:cNvSpPr>
      </cdr:nvSpPr>
      <cdr:spPr bwMode="auto">
        <a:xfrm xmlns:a="http://schemas.openxmlformats.org/drawingml/2006/main">
          <a:off x="1296120" y="864091"/>
          <a:ext cx="400724" cy="262202"/>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  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0.72916</cdr:x>
      <cdr:y>0.61982</cdr:y>
    </cdr:from>
    <cdr:to>
      <cdr:x>0.83808</cdr:x>
      <cdr:y>0.75993</cdr:y>
    </cdr:to>
    <cdr:sp macro="" textlink="">
      <cdr:nvSpPr>
        <cdr:cNvPr id="7" name="Text Box 14"/>
        <cdr:cNvSpPr txBox="1">
          <a:spLocks xmlns:a="http://schemas.openxmlformats.org/drawingml/2006/main" noChangeArrowheads="1"/>
        </cdr:cNvSpPr>
      </cdr:nvSpPr>
      <cdr:spPr bwMode="auto">
        <a:xfrm xmlns:a="http://schemas.openxmlformats.org/drawingml/2006/main">
          <a:off x="2520268" y="1008115"/>
          <a:ext cx="376450" cy="227884"/>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 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0.37094</cdr:x>
      <cdr:y>0.78164</cdr:y>
    </cdr:from>
    <cdr:to>
      <cdr:x>0.50053</cdr:x>
      <cdr:y>0.92761</cdr:y>
    </cdr:to>
    <cdr:sp macro="" textlink="">
      <cdr:nvSpPr>
        <cdr:cNvPr id="8" name="Text Box 1"/>
        <cdr:cNvSpPr txBox="1">
          <a:spLocks xmlns:a="http://schemas.openxmlformats.org/drawingml/2006/main" noChangeArrowheads="1"/>
        </cdr:cNvSpPr>
      </cdr:nvSpPr>
      <cdr:spPr bwMode="auto">
        <a:xfrm xmlns:a="http://schemas.openxmlformats.org/drawingml/2006/main">
          <a:off x="1368152" y="1440160"/>
          <a:ext cx="477970" cy="268963"/>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ctr" rtl="0">
            <a:defRPr sz="1000"/>
          </a:pPr>
          <a:r>
            <a:rPr lang="fr-FR" sz="1400" b="0" i="0" u="none" strike="noStrike" baseline="0" dirty="0" smtClean="0">
              <a:solidFill>
                <a:srgbClr val="000000"/>
              </a:solidFill>
              <a:latin typeface="Arial"/>
              <a:cs typeface="Arial"/>
            </a:rPr>
            <a:t>7j</a:t>
          </a:r>
          <a:endParaRPr lang="fr-FR" sz="1400" b="0" i="0" u="none" strike="noStrike" baseline="0" dirty="0">
            <a:solidFill>
              <a:srgbClr val="000000"/>
            </a:solidFill>
            <a:latin typeface="Arial"/>
            <a:cs typeface="Arial"/>
          </a:endParaRPr>
        </a:p>
      </cdr:txBody>
    </cdr:sp>
  </cdr:relSizeAnchor>
  <cdr:relSizeAnchor xmlns:cdr="http://schemas.openxmlformats.org/drawingml/2006/chartDrawing">
    <cdr:from>
      <cdr:x>0.74188</cdr:x>
      <cdr:y>0.79691</cdr:y>
    </cdr:from>
    <cdr:to>
      <cdr:x>0.87694</cdr:x>
      <cdr:y>0.94631</cdr:y>
    </cdr:to>
    <cdr:sp macro="" textlink="">
      <cdr:nvSpPr>
        <cdr:cNvPr id="9" name="Text Box 4"/>
        <cdr:cNvSpPr txBox="1">
          <a:spLocks xmlns:a="http://schemas.openxmlformats.org/drawingml/2006/main" noChangeArrowheads="1"/>
        </cdr:cNvSpPr>
      </cdr:nvSpPr>
      <cdr:spPr bwMode="auto">
        <a:xfrm xmlns:a="http://schemas.openxmlformats.org/drawingml/2006/main">
          <a:off x="2736304" y="1296144"/>
          <a:ext cx="498118" cy="242991"/>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0.40816</cdr:x>
      <cdr:y>0.15633</cdr:y>
    </cdr:from>
    <cdr:to>
      <cdr:x>0.51708</cdr:x>
      <cdr:y>0.30525</cdr:y>
    </cdr:to>
    <cdr:sp macro="" textlink="">
      <cdr:nvSpPr>
        <cdr:cNvPr id="17416" name="Text Box 8"/>
        <cdr:cNvSpPr txBox="1">
          <a:spLocks xmlns:a="http://schemas.openxmlformats.org/drawingml/2006/main" noChangeArrowheads="1"/>
        </cdr:cNvSpPr>
      </cdr:nvSpPr>
      <cdr:spPr bwMode="auto">
        <a:xfrm xmlns:a="http://schemas.openxmlformats.org/drawingml/2006/main">
          <a:off x="1440159" y="288032"/>
          <a:ext cx="384302" cy="274389"/>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   b</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0.27357</cdr:x>
      <cdr:y>0.62304</cdr:y>
    </cdr:from>
    <cdr:to>
      <cdr:x>0.32531</cdr:x>
      <cdr:y>0.6928</cdr:y>
    </cdr:to>
    <cdr:sp macro="" textlink="">
      <cdr:nvSpPr>
        <cdr:cNvPr id="17417" name="Text Box 9"/>
        <cdr:cNvSpPr txBox="1">
          <a:spLocks xmlns:a="http://schemas.openxmlformats.org/drawingml/2006/main" noChangeArrowheads="1"/>
        </cdr:cNvSpPr>
      </cdr:nvSpPr>
      <cdr:spPr bwMode="auto">
        <a:xfrm xmlns:a="http://schemas.openxmlformats.org/drawingml/2006/main">
          <a:off x="1357594" y="1899026"/>
          <a:ext cx="256761" cy="212628"/>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fr-FR" sz="1200" b="0" i="0" u="none" strike="noStrike" baseline="0">
              <a:solidFill>
                <a:srgbClr val="000000"/>
              </a:solidFill>
              <a:latin typeface="Arial"/>
              <a:cs typeface="Arial"/>
            </a:rPr>
            <a:t>  a</a:t>
          </a:r>
        </a:p>
      </cdr:txBody>
    </cdr:sp>
  </cdr:relSizeAnchor>
  <cdr:relSizeAnchor xmlns:cdr="http://schemas.openxmlformats.org/drawingml/2006/chartDrawing">
    <cdr:from>
      <cdr:x>0.6777</cdr:x>
      <cdr:y>0.82072</cdr:y>
    </cdr:from>
    <cdr:to>
      <cdr:x>0.81558</cdr:x>
      <cdr:y>0.9526</cdr:y>
    </cdr:to>
    <cdr:sp macro="" textlink="">
      <cdr:nvSpPr>
        <cdr:cNvPr id="5" name="Text Box 4"/>
        <cdr:cNvSpPr txBox="1">
          <a:spLocks xmlns:a="http://schemas.openxmlformats.org/drawingml/2006/main" noChangeArrowheads="1"/>
        </cdr:cNvSpPr>
      </cdr:nvSpPr>
      <cdr:spPr bwMode="auto">
        <a:xfrm xmlns:a="http://schemas.openxmlformats.org/drawingml/2006/main">
          <a:off x="2448272" y="1512168"/>
          <a:ext cx="498118" cy="242991"/>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relSizeAnchor>
  <cdr:relSizeAnchor xmlns:cdr="http://schemas.openxmlformats.org/drawingml/2006/chartDrawing">
    <cdr:from>
      <cdr:x>0.31892</cdr:x>
      <cdr:y>0.82072</cdr:y>
    </cdr:from>
    <cdr:to>
      <cdr:x>0.45122</cdr:x>
      <cdr:y>0.9667</cdr:y>
    </cdr:to>
    <cdr:sp macro="" textlink="">
      <cdr:nvSpPr>
        <cdr:cNvPr id="7" name="Text Box 1"/>
        <cdr:cNvSpPr txBox="1">
          <a:spLocks xmlns:a="http://schemas.openxmlformats.org/drawingml/2006/main" noChangeArrowheads="1"/>
        </cdr:cNvSpPr>
      </cdr:nvSpPr>
      <cdr:spPr bwMode="auto">
        <a:xfrm xmlns:a="http://schemas.openxmlformats.org/drawingml/2006/main">
          <a:off x="1152128" y="1512168"/>
          <a:ext cx="477970" cy="268963"/>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ctr" rtl="0">
            <a:defRPr sz="1000"/>
          </a:pPr>
          <a:r>
            <a:rPr lang="fr-FR" sz="1400" b="0" i="0" u="none" strike="noStrike" baseline="0" dirty="0" smtClean="0">
              <a:solidFill>
                <a:srgbClr val="000000"/>
              </a:solidFill>
              <a:latin typeface="Arial"/>
              <a:cs typeface="Arial"/>
            </a:rPr>
            <a:t>7j</a:t>
          </a:r>
          <a:endParaRPr lang="fr-FR" sz="1400" b="0" i="0" u="none" strike="noStrike" baseline="0" dirty="0">
            <a:solidFill>
              <a:srgbClr val="000000"/>
            </a:solidFill>
            <a:latin typeface="Arial"/>
            <a:cs typeface="Arial"/>
          </a:endParaRPr>
        </a:p>
      </cdr:txBody>
    </cdr:sp>
  </cdr:relSizeAnchor>
  <cdr:relSizeAnchor xmlns:cdr="http://schemas.openxmlformats.org/drawingml/2006/chartDrawing">
    <cdr:from>
      <cdr:x>0.34694</cdr:x>
      <cdr:y>0.58623</cdr:y>
    </cdr:from>
    <cdr:to>
      <cdr:x>0.42227</cdr:x>
      <cdr:y>0.6922</cdr:y>
    </cdr:to>
    <cdr:sp macro="" textlink="">
      <cdr:nvSpPr>
        <cdr:cNvPr id="8" name="Text Box 9"/>
        <cdr:cNvSpPr txBox="1">
          <a:spLocks xmlns:a="http://schemas.openxmlformats.org/drawingml/2006/main" noChangeArrowheads="1"/>
        </cdr:cNvSpPr>
      </cdr:nvSpPr>
      <cdr:spPr bwMode="auto">
        <a:xfrm xmlns:a="http://schemas.openxmlformats.org/drawingml/2006/main">
          <a:off x="1224135" y="1080120"/>
          <a:ext cx="265811" cy="195249"/>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 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0.30612</cdr:x>
      <cdr:y>0.58623</cdr:y>
    </cdr:from>
    <cdr:to>
      <cdr:x>0.38147</cdr:x>
      <cdr:y>0.7452</cdr:y>
    </cdr:to>
    <cdr:sp macro="" textlink="">
      <cdr:nvSpPr>
        <cdr:cNvPr id="9" name="Text Box 9"/>
        <cdr:cNvSpPr txBox="1">
          <a:spLocks xmlns:a="http://schemas.openxmlformats.org/drawingml/2006/main" noChangeArrowheads="1"/>
        </cdr:cNvSpPr>
      </cdr:nvSpPr>
      <cdr:spPr bwMode="auto">
        <a:xfrm xmlns:a="http://schemas.openxmlformats.org/drawingml/2006/main">
          <a:off x="1080119" y="1080120"/>
          <a:ext cx="265856" cy="292899"/>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200" dirty="0">
              <a:solidFill>
                <a:srgbClr val="000000"/>
              </a:solidFill>
              <a:cs typeface="Arial"/>
            </a:rPr>
            <a:t> </a:t>
          </a:r>
          <a:r>
            <a:rPr lang="fr-FR" sz="1200" b="0" i="0" u="none" strike="noStrike" baseline="0" dirty="0" smtClean="0">
              <a:solidFill>
                <a:srgbClr val="000000"/>
              </a:solidFill>
              <a:latin typeface="Arial"/>
              <a:cs typeface="Arial"/>
            </a:rPr>
            <a:t>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0.61224</cdr:x>
      <cdr:y>0.62531</cdr:y>
    </cdr:from>
    <cdr:to>
      <cdr:x>0.68759</cdr:x>
      <cdr:y>0.78428</cdr:y>
    </cdr:to>
    <cdr:sp macro="" textlink="">
      <cdr:nvSpPr>
        <cdr:cNvPr id="10" name="Text Box 9"/>
        <cdr:cNvSpPr txBox="1">
          <a:spLocks xmlns:a="http://schemas.openxmlformats.org/drawingml/2006/main" noChangeArrowheads="1"/>
        </cdr:cNvSpPr>
      </cdr:nvSpPr>
      <cdr:spPr bwMode="auto">
        <a:xfrm xmlns:a="http://schemas.openxmlformats.org/drawingml/2006/main">
          <a:off x="2160239" y="1152128"/>
          <a:ext cx="265865" cy="292901"/>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ctr" rtl="0">
            <a:defRPr sz="1000"/>
          </a:pPr>
          <a:r>
            <a:rPr lang="fr-FR" sz="1200" dirty="0">
              <a:solidFill>
                <a:srgbClr val="000000"/>
              </a:solidFill>
              <a:cs typeface="Arial"/>
            </a:rPr>
            <a:t> </a:t>
          </a:r>
          <a:r>
            <a:rPr lang="fr-FR" sz="1200" b="0" i="0" u="none" strike="noStrike" baseline="0" dirty="0" smtClean="0">
              <a:solidFill>
                <a:srgbClr val="000000"/>
              </a:solidFill>
              <a:latin typeface="Arial"/>
              <a:cs typeface="Arial"/>
            </a:rPr>
            <a:t>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0.69388</cdr:x>
      <cdr:y>0.58623</cdr:y>
    </cdr:from>
    <cdr:to>
      <cdr:x>0.76923</cdr:x>
      <cdr:y>0.70612</cdr:y>
    </cdr:to>
    <cdr:sp macro="" textlink="">
      <cdr:nvSpPr>
        <cdr:cNvPr id="11" name="Text Box 9"/>
        <cdr:cNvSpPr txBox="1">
          <a:spLocks xmlns:a="http://schemas.openxmlformats.org/drawingml/2006/main" noChangeArrowheads="1"/>
        </cdr:cNvSpPr>
      </cdr:nvSpPr>
      <cdr:spPr bwMode="auto">
        <a:xfrm xmlns:a="http://schemas.openxmlformats.org/drawingml/2006/main">
          <a:off x="2448271" y="1080120"/>
          <a:ext cx="265865" cy="220893"/>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200" dirty="0">
              <a:solidFill>
                <a:srgbClr val="000000"/>
              </a:solidFill>
              <a:cs typeface="Arial"/>
            </a:rPr>
            <a:t> </a:t>
          </a:r>
          <a:r>
            <a:rPr lang="fr-FR" sz="1200" b="0" i="0" u="none" strike="noStrike" baseline="0" dirty="0" smtClean="0">
              <a:solidFill>
                <a:srgbClr val="000000"/>
              </a:solidFill>
              <a:latin typeface="Arial"/>
              <a:cs typeface="Arial"/>
            </a:rPr>
            <a:t>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0.7551</cdr:x>
      <cdr:y>0.39082</cdr:y>
    </cdr:from>
    <cdr:to>
      <cdr:x>0.83045</cdr:x>
      <cdr:y>0.54979</cdr:y>
    </cdr:to>
    <cdr:sp macro="" textlink="">
      <cdr:nvSpPr>
        <cdr:cNvPr id="12" name="Text Box 9"/>
        <cdr:cNvSpPr txBox="1">
          <a:spLocks xmlns:a="http://schemas.openxmlformats.org/drawingml/2006/main" noChangeArrowheads="1"/>
        </cdr:cNvSpPr>
      </cdr:nvSpPr>
      <cdr:spPr bwMode="auto">
        <a:xfrm xmlns:a="http://schemas.openxmlformats.org/drawingml/2006/main">
          <a:off x="2664295" y="720080"/>
          <a:ext cx="265865" cy="292901"/>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200" dirty="0">
              <a:solidFill>
                <a:srgbClr val="000000"/>
              </a:solidFill>
              <a:cs typeface="Arial"/>
            </a:rPr>
            <a:t> </a:t>
          </a:r>
          <a:r>
            <a:rPr lang="fr-FR" sz="1200" b="0" i="0" u="none" strike="noStrike" baseline="0" dirty="0" smtClean="0">
              <a:solidFill>
                <a:srgbClr val="000000"/>
              </a:solidFill>
              <a:latin typeface="Arial"/>
              <a:cs typeface="Arial"/>
            </a:rPr>
            <a:t>a</a:t>
          </a:r>
          <a:endParaRPr lang="fr-FR" sz="1200" b="0" i="0" u="none" strike="noStrike" baseline="0" dirty="0">
            <a:solidFill>
              <a:srgbClr val="000000"/>
            </a:solidFill>
            <a:latin typeface="Arial"/>
            <a:cs typeface="Aria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0.22124</cdr:x>
      <cdr:y>0.21936</cdr:y>
    </cdr:from>
    <cdr:to>
      <cdr:x>0.38898</cdr:x>
      <cdr:y>0.26199</cdr:y>
    </cdr:to>
    <cdr:grpSp>
      <cdr:nvGrpSpPr>
        <cdr:cNvPr id="14" name="Group 1"/>
        <cdr:cNvGrpSpPr>
          <a:grpSpLocks xmlns:a="http://schemas.openxmlformats.org/drawingml/2006/main"/>
        </cdr:cNvGrpSpPr>
      </cdr:nvGrpSpPr>
      <cdr:grpSpPr bwMode="auto">
        <a:xfrm xmlns:a="http://schemas.openxmlformats.org/drawingml/2006/main">
          <a:off x="960934" y="477304"/>
          <a:ext cx="728562" cy="92758"/>
          <a:chOff x="223" y="1157"/>
          <a:chExt cx="77" cy="10"/>
        </a:xfrm>
      </cdr:grpSpPr>
      <cdr:sp macro="" textlink="">
        <cdr:nvSpPr>
          <cdr:cNvPr id="124930" name="Line 2"/>
          <cdr:cNvSpPr>
            <a:spLocks xmlns:a="http://schemas.openxmlformats.org/drawingml/2006/main" noChangeShapeType="1"/>
          </cdr:cNvSpPr>
        </cdr:nvSpPr>
        <cdr:spPr bwMode="auto">
          <a:xfrm xmlns:a="http://schemas.openxmlformats.org/drawingml/2006/main">
            <a:off x="223" y="1157"/>
            <a:ext cx="76" cy="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sp macro="" textlink="">
        <cdr:nvSpPr>
          <cdr:cNvPr id="124931" name="Line 3"/>
          <cdr:cNvSpPr>
            <a:spLocks xmlns:a="http://schemas.openxmlformats.org/drawingml/2006/main" noChangeShapeType="1"/>
          </cdr:cNvSpPr>
        </cdr:nvSpPr>
        <cdr:spPr bwMode="auto">
          <a:xfrm xmlns:a="http://schemas.openxmlformats.org/drawingml/2006/main">
            <a:off x="300" y="1157"/>
            <a:ext cx="0" cy="1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sp macro="" textlink="">
        <cdr:nvSpPr>
          <cdr:cNvPr id="124932" name="Line 4"/>
          <cdr:cNvSpPr>
            <a:spLocks xmlns:a="http://schemas.openxmlformats.org/drawingml/2006/main" noChangeShapeType="1"/>
          </cdr:cNvSpPr>
        </cdr:nvSpPr>
        <cdr:spPr bwMode="auto">
          <a:xfrm xmlns:a="http://schemas.openxmlformats.org/drawingml/2006/main">
            <a:off x="223" y="1157"/>
            <a:ext cx="0" cy="1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grpSp>
  </cdr:relSizeAnchor>
  <cdr:relSizeAnchor xmlns:cdr="http://schemas.openxmlformats.org/drawingml/2006/chartDrawing">
    <cdr:from>
      <cdr:x>0.25351</cdr:x>
      <cdr:y>0.15639</cdr:y>
    </cdr:from>
    <cdr:to>
      <cdr:x>0.35035</cdr:x>
      <cdr:y>0.22846</cdr:y>
    </cdr:to>
    <cdr:sp macro="" textlink="">
      <cdr:nvSpPr>
        <cdr:cNvPr id="124933" name="Text Box 5"/>
        <cdr:cNvSpPr txBox="1">
          <a:spLocks xmlns:a="http://schemas.openxmlformats.org/drawingml/2006/main" noChangeArrowheads="1"/>
        </cdr:cNvSpPr>
      </cdr:nvSpPr>
      <cdr:spPr bwMode="auto">
        <a:xfrm xmlns:a="http://schemas.openxmlformats.org/drawingml/2006/main">
          <a:off x="1106703" y="356207"/>
          <a:ext cx="421510" cy="16270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32004" rIns="36576" bIns="0" anchor="t" upright="1"/>
        <a:lstStyle xmlns:a="http://schemas.openxmlformats.org/drawingml/2006/main"/>
        <a:p xmlns:a="http://schemas.openxmlformats.org/drawingml/2006/main">
          <a:pPr algn="ctr" rtl="0">
            <a:defRPr sz="1000"/>
          </a:pPr>
          <a:r>
            <a:rPr lang="fr-FR" sz="1600" b="0" i="0" u="none" strike="noStrike" baseline="0" dirty="0">
              <a:solidFill>
                <a:srgbClr val="000000"/>
              </a:solidFill>
              <a:latin typeface="Arial"/>
              <a:cs typeface="Arial"/>
            </a:rPr>
            <a:t>*</a:t>
          </a:r>
        </a:p>
      </cdr:txBody>
    </cdr:sp>
  </cdr:relSizeAnchor>
  <cdr:relSizeAnchor xmlns:cdr="http://schemas.openxmlformats.org/drawingml/2006/chartDrawing">
    <cdr:from>
      <cdr:x>0.7526</cdr:x>
      <cdr:y>0.08431</cdr:y>
    </cdr:from>
    <cdr:to>
      <cdr:x>0.92132</cdr:x>
      <cdr:y>0.12693</cdr:y>
    </cdr:to>
    <cdr:grpSp>
      <cdr:nvGrpSpPr>
        <cdr:cNvPr id="15" name="Group 6"/>
        <cdr:cNvGrpSpPr>
          <a:grpSpLocks xmlns:a="http://schemas.openxmlformats.org/drawingml/2006/main"/>
        </cdr:cNvGrpSpPr>
      </cdr:nvGrpSpPr>
      <cdr:grpSpPr bwMode="auto">
        <a:xfrm xmlns:a="http://schemas.openxmlformats.org/drawingml/2006/main">
          <a:off x="3268843" y="183449"/>
          <a:ext cx="732818" cy="92737"/>
          <a:chOff x="223" y="1157"/>
          <a:chExt cx="77" cy="10"/>
        </a:xfrm>
      </cdr:grpSpPr>
      <cdr:sp macro="" textlink="">
        <cdr:nvSpPr>
          <cdr:cNvPr id="124935" name="Line 7"/>
          <cdr:cNvSpPr>
            <a:spLocks xmlns:a="http://schemas.openxmlformats.org/drawingml/2006/main" noChangeShapeType="1"/>
          </cdr:cNvSpPr>
        </cdr:nvSpPr>
        <cdr:spPr bwMode="auto">
          <a:xfrm xmlns:a="http://schemas.openxmlformats.org/drawingml/2006/main">
            <a:off x="223" y="1157"/>
            <a:ext cx="76" cy="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sp macro="" textlink="">
        <cdr:nvSpPr>
          <cdr:cNvPr id="124936" name="Line 8"/>
          <cdr:cNvSpPr>
            <a:spLocks xmlns:a="http://schemas.openxmlformats.org/drawingml/2006/main" noChangeShapeType="1"/>
          </cdr:cNvSpPr>
        </cdr:nvSpPr>
        <cdr:spPr bwMode="auto">
          <a:xfrm xmlns:a="http://schemas.openxmlformats.org/drawingml/2006/main">
            <a:off x="300" y="1157"/>
            <a:ext cx="0" cy="1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sp macro="" textlink="">
        <cdr:nvSpPr>
          <cdr:cNvPr id="124937" name="Line 9"/>
          <cdr:cNvSpPr>
            <a:spLocks xmlns:a="http://schemas.openxmlformats.org/drawingml/2006/main" noChangeShapeType="1"/>
          </cdr:cNvSpPr>
        </cdr:nvSpPr>
        <cdr:spPr bwMode="auto">
          <a:xfrm xmlns:a="http://schemas.openxmlformats.org/drawingml/2006/main">
            <a:off x="223" y="1157"/>
            <a:ext cx="0" cy="1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grpSp>
  </cdr:relSizeAnchor>
  <cdr:relSizeAnchor xmlns:cdr="http://schemas.openxmlformats.org/drawingml/2006/chartDrawing">
    <cdr:from>
      <cdr:x>0.78586</cdr:x>
      <cdr:y>0.0211</cdr:y>
    </cdr:from>
    <cdr:to>
      <cdr:x>0.88171</cdr:x>
      <cdr:y>0.09341</cdr:y>
    </cdr:to>
    <cdr:sp macro="" textlink="">
      <cdr:nvSpPr>
        <cdr:cNvPr id="124938" name="Text Box 10"/>
        <cdr:cNvSpPr txBox="1">
          <a:spLocks xmlns:a="http://schemas.openxmlformats.org/drawingml/2006/main" noChangeArrowheads="1"/>
        </cdr:cNvSpPr>
      </cdr:nvSpPr>
      <cdr:spPr bwMode="auto">
        <a:xfrm xmlns:a="http://schemas.openxmlformats.org/drawingml/2006/main">
          <a:off x="3423943" y="50800"/>
          <a:ext cx="417252" cy="16324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32004" rIns="36576" bIns="0" anchor="t" upright="1"/>
        <a:lstStyle xmlns:a="http://schemas.openxmlformats.org/drawingml/2006/main"/>
        <a:p xmlns:a="http://schemas.openxmlformats.org/drawingml/2006/main">
          <a:pPr algn="ctr" rtl="0">
            <a:defRPr sz="1000"/>
          </a:pPr>
          <a:r>
            <a:rPr lang="fr-FR" sz="1600" b="0" i="0" u="none" strike="noStrike" baseline="0" dirty="0">
              <a:solidFill>
                <a:srgbClr val="000000"/>
              </a:solidFill>
              <a:latin typeface="Arial"/>
              <a:cs typeface="Arial"/>
            </a:rPr>
            <a:t>*</a:t>
          </a:r>
        </a:p>
      </cdr:txBody>
    </cdr:sp>
  </cdr:relSizeAnchor>
  <cdr:relSizeAnchor xmlns:cdr="http://schemas.openxmlformats.org/drawingml/2006/chartDrawing">
    <cdr:from>
      <cdr:x>0.24868</cdr:x>
      <cdr:y>0.8649</cdr:y>
    </cdr:from>
    <cdr:to>
      <cdr:x>0.93339</cdr:x>
      <cdr:y>0.96655</cdr:y>
    </cdr:to>
    <cdr:grpSp>
      <cdr:nvGrpSpPr>
        <cdr:cNvPr id="12" name="Group 1"/>
        <cdr:cNvGrpSpPr>
          <a:grpSpLocks xmlns:a="http://schemas.openxmlformats.org/drawingml/2006/main"/>
        </cdr:cNvGrpSpPr>
      </cdr:nvGrpSpPr>
      <cdr:grpSpPr bwMode="auto">
        <a:xfrm xmlns:a="http://schemas.openxmlformats.org/drawingml/2006/main">
          <a:off x="1080117" y="1881929"/>
          <a:ext cx="2973969" cy="221179"/>
          <a:chOff x="1051378" y="1867234"/>
          <a:chExt cx="2979047" cy="228978"/>
        </a:xfrm>
      </cdr:grpSpPr>
      <cdr:sp macro="" textlink="">
        <cdr:nvSpPr>
          <cdr:cNvPr id="13" name="Text Box 32"/>
          <cdr:cNvSpPr txBox="1">
            <a:spLocks xmlns:a="http://schemas.openxmlformats.org/drawingml/2006/main" noChangeArrowheads="1"/>
          </cdr:cNvSpPr>
        </cdr:nvSpPr>
        <cdr:spPr bwMode="auto">
          <a:xfrm xmlns:a="http://schemas.openxmlformats.org/drawingml/2006/main">
            <a:off x="1051378" y="1867234"/>
            <a:ext cx="287029" cy="22897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7d</a:t>
            </a:r>
            <a:endParaRPr lang="fr-FR" sz="1400" b="0" i="0" u="none" strike="noStrike" baseline="0" dirty="0">
              <a:solidFill>
                <a:srgbClr val="000000"/>
              </a:solidFill>
              <a:latin typeface="Arial"/>
              <a:cs typeface="Arial"/>
            </a:endParaRPr>
          </a:p>
        </cdr:txBody>
      </cdr:sp>
      <cdr:sp macro="" textlink="">
        <cdr:nvSpPr>
          <cdr:cNvPr id="16" name="Text Box 33"/>
          <cdr:cNvSpPr txBox="1">
            <a:spLocks xmlns:a="http://schemas.openxmlformats.org/drawingml/2006/main" noChangeArrowheads="1"/>
          </cdr:cNvSpPr>
        </cdr:nvSpPr>
        <cdr:spPr bwMode="auto">
          <a:xfrm xmlns:a="http://schemas.openxmlformats.org/drawingml/2006/main">
            <a:off x="1339901" y="1867234"/>
            <a:ext cx="380205" cy="22897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28d</a:t>
            </a:r>
            <a:endParaRPr lang="fr-FR" sz="1400" b="0" i="0" u="none" strike="noStrike" baseline="0" dirty="0">
              <a:solidFill>
                <a:srgbClr val="000000"/>
              </a:solidFill>
              <a:latin typeface="Arial"/>
              <a:cs typeface="Arial"/>
            </a:endParaRPr>
          </a:p>
        </cdr:txBody>
      </cdr:sp>
      <cdr:sp macro="" textlink="">
        <cdr:nvSpPr>
          <cdr:cNvPr id="17" name="Text Box 34"/>
          <cdr:cNvSpPr txBox="1">
            <a:spLocks xmlns:a="http://schemas.openxmlformats.org/drawingml/2006/main" noChangeArrowheads="1"/>
          </cdr:cNvSpPr>
        </cdr:nvSpPr>
        <cdr:spPr bwMode="auto">
          <a:xfrm xmlns:a="http://schemas.openxmlformats.org/drawingml/2006/main">
            <a:off x="2205466" y="1867234"/>
            <a:ext cx="283815" cy="22897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7d</a:t>
            </a:r>
            <a:endParaRPr lang="fr-FR" sz="1400" b="0" i="0" u="none" strike="noStrike" baseline="0" dirty="0">
              <a:solidFill>
                <a:srgbClr val="000000"/>
              </a:solidFill>
              <a:latin typeface="Arial"/>
              <a:cs typeface="Arial"/>
            </a:endParaRPr>
          </a:p>
        </cdr:txBody>
      </cdr:sp>
      <cdr:sp macro="" textlink="">
        <cdr:nvSpPr>
          <cdr:cNvPr id="18" name="Text Box 35"/>
          <cdr:cNvSpPr txBox="1">
            <a:spLocks xmlns:a="http://schemas.openxmlformats.org/drawingml/2006/main" noChangeArrowheads="1"/>
          </cdr:cNvSpPr>
        </cdr:nvSpPr>
        <cdr:spPr bwMode="auto">
          <a:xfrm xmlns:a="http://schemas.openxmlformats.org/drawingml/2006/main">
            <a:off x="2493989" y="1867234"/>
            <a:ext cx="372708" cy="22788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28d</a:t>
            </a:r>
            <a:endParaRPr lang="fr-FR" sz="1400" b="0" i="0" u="none" strike="noStrike" baseline="0" dirty="0">
              <a:solidFill>
                <a:srgbClr val="000000"/>
              </a:solidFill>
              <a:latin typeface="Arial"/>
              <a:cs typeface="Arial"/>
            </a:endParaRPr>
          </a:p>
        </cdr:txBody>
      </cdr:sp>
      <cdr:sp macro="" textlink="">
        <cdr:nvSpPr>
          <cdr:cNvPr id="19" name="Text Box 36"/>
          <cdr:cNvSpPr txBox="1">
            <a:spLocks xmlns:a="http://schemas.openxmlformats.org/drawingml/2006/main" noChangeArrowheads="1"/>
          </cdr:cNvSpPr>
        </cdr:nvSpPr>
        <cdr:spPr bwMode="auto">
          <a:xfrm xmlns:a="http://schemas.openxmlformats.org/drawingml/2006/main">
            <a:off x="3359556" y="1867234"/>
            <a:ext cx="287029" cy="22897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dirty="0" smtClean="0">
                <a:solidFill>
                  <a:srgbClr val="000000"/>
                </a:solidFill>
                <a:cs typeface="Arial"/>
              </a:rPr>
              <a:t>7d</a:t>
            </a:r>
            <a:endParaRPr lang="fr-FR" sz="1400" b="0" i="0" u="none" strike="noStrike" baseline="0" dirty="0">
              <a:solidFill>
                <a:srgbClr val="000000"/>
              </a:solidFill>
              <a:latin typeface="Arial"/>
              <a:cs typeface="Arial"/>
            </a:endParaRPr>
          </a:p>
        </cdr:txBody>
      </cdr:sp>
      <cdr:sp macro="" textlink="">
        <cdr:nvSpPr>
          <cdr:cNvPr id="20" name="Text Box 37"/>
          <cdr:cNvSpPr txBox="1">
            <a:spLocks xmlns:a="http://schemas.openxmlformats.org/drawingml/2006/main" noChangeArrowheads="1"/>
          </cdr:cNvSpPr>
        </cdr:nvSpPr>
        <cdr:spPr bwMode="auto">
          <a:xfrm xmlns:a="http://schemas.openxmlformats.org/drawingml/2006/main">
            <a:off x="3648078" y="1867234"/>
            <a:ext cx="382347" cy="22788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28d</a:t>
            </a:r>
            <a:endParaRPr lang="fr-FR" sz="1400" b="0" i="0" u="none" strike="noStrike" baseline="0" dirty="0">
              <a:solidFill>
                <a:srgbClr val="000000"/>
              </a:solidFill>
              <a:latin typeface="Arial"/>
              <a:cs typeface="Arial"/>
            </a:endParaRPr>
          </a:p>
        </cdr:txBody>
      </cdr:sp>
    </cdr:grpSp>
  </cdr:relSizeAnchor>
</c:userShapes>
</file>

<file path=ppt/drawings/drawing6.xml><?xml version="1.0" encoding="utf-8"?>
<c:userShapes xmlns:c="http://schemas.openxmlformats.org/drawingml/2006/chart">
  <cdr:relSizeAnchor xmlns:cdr="http://schemas.openxmlformats.org/drawingml/2006/chartDrawing">
    <cdr:from>
      <cdr:x>0.20848</cdr:x>
      <cdr:y>0.31696</cdr:y>
    </cdr:from>
    <cdr:to>
      <cdr:x>0.37674</cdr:x>
      <cdr:y>0.35889</cdr:y>
    </cdr:to>
    <cdr:grpSp>
      <cdr:nvGrpSpPr>
        <cdr:cNvPr id="23" name="Group 8"/>
        <cdr:cNvGrpSpPr>
          <a:grpSpLocks xmlns:a="http://schemas.openxmlformats.org/drawingml/2006/main"/>
        </cdr:cNvGrpSpPr>
      </cdr:nvGrpSpPr>
      <cdr:grpSpPr bwMode="auto">
        <a:xfrm xmlns:a="http://schemas.openxmlformats.org/drawingml/2006/main">
          <a:off x="911469" y="698728"/>
          <a:ext cx="735629" cy="92433"/>
          <a:chOff x="223" y="1157"/>
          <a:chExt cx="77" cy="10"/>
        </a:xfrm>
      </cdr:grpSpPr>
      <cdr:sp macro="" textlink="">
        <cdr:nvSpPr>
          <cdr:cNvPr id="120841" name="Line 9"/>
          <cdr:cNvSpPr>
            <a:spLocks xmlns:a="http://schemas.openxmlformats.org/drawingml/2006/main" noChangeShapeType="1"/>
          </cdr:cNvSpPr>
        </cdr:nvSpPr>
        <cdr:spPr bwMode="auto">
          <a:xfrm xmlns:a="http://schemas.openxmlformats.org/drawingml/2006/main">
            <a:off x="223" y="1157"/>
            <a:ext cx="76" cy="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sp macro="" textlink="">
        <cdr:nvSpPr>
          <cdr:cNvPr id="120842" name="Line 10"/>
          <cdr:cNvSpPr>
            <a:spLocks xmlns:a="http://schemas.openxmlformats.org/drawingml/2006/main" noChangeShapeType="1"/>
          </cdr:cNvSpPr>
        </cdr:nvSpPr>
        <cdr:spPr bwMode="auto">
          <a:xfrm xmlns:a="http://schemas.openxmlformats.org/drawingml/2006/main">
            <a:off x="300" y="1157"/>
            <a:ext cx="0" cy="1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sp macro="" textlink="">
        <cdr:nvSpPr>
          <cdr:cNvPr id="120843" name="Line 11"/>
          <cdr:cNvSpPr>
            <a:spLocks xmlns:a="http://schemas.openxmlformats.org/drawingml/2006/main" noChangeShapeType="1"/>
          </cdr:cNvSpPr>
        </cdr:nvSpPr>
        <cdr:spPr bwMode="auto">
          <a:xfrm xmlns:a="http://schemas.openxmlformats.org/drawingml/2006/main">
            <a:off x="223" y="1157"/>
            <a:ext cx="0" cy="1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grpSp>
  </cdr:relSizeAnchor>
  <cdr:relSizeAnchor xmlns:cdr="http://schemas.openxmlformats.org/drawingml/2006/chartDrawing">
    <cdr:from>
      <cdr:x>0.24149</cdr:x>
      <cdr:y>0.25371</cdr:y>
    </cdr:from>
    <cdr:to>
      <cdr:x>0.33688</cdr:x>
      <cdr:y>0.3251</cdr:y>
    </cdr:to>
    <cdr:sp macro="" textlink="">
      <cdr:nvSpPr>
        <cdr:cNvPr id="120844" name="Text Box 12"/>
        <cdr:cNvSpPr txBox="1">
          <a:spLocks xmlns:a="http://schemas.openxmlformats.org/drawingml/2006/main" noChangeArrowheads="1"/>
        </cdr:cNvSpPr>
      </cdr:nvSpPr>
      <cdr:spPr bwMode="auto">
        <a:xfrm xmlns:a="http://schemas.openxmlformats.org/drawingml/2006/main">
          <a:off x="1061283" y="583152"/>
          <a:ext cx="417910" cy="16321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32004" rIns="36576" bIns="0" anchor="t" upright="1"/>
        <a:lstStyle xmlns:a="http://schemas.openxmlformats.org/drawingml/2006/main"/>
        <a:p xmlns:a="http://schemas.openxmlformats.org/drawingml/2006/main">
          <a:pPr algn="ctr" rtl="0">
            <a:defRPr sz="1000"/>
          </a:pPr>
          <a:r>
            <a:rPr lang="fr-FR" sz="1600" b="0" i="0" u="none" strike="noStrike" baseline="0">
              <a:solidFill>
                <a:srgbClr val="000000"/>
              </a:solidFill>
              <a:latin typeface="Arial"/>
              <a:cs typeface="Arial"/>
            </a:rPr>
            <a:t>*</a:t>
          </a:r>
        </a:p>
      </cdr:txBody>
    </cdr:sp>
  </cdr:relSizeAnchor>
  <cdr:relSizeAnchor xmlns:cdr="http://schemas.openxmlformats.org/drawingml/2006/chartDrawing">
    <cdr:from>
      <cdr:x>0.46552</cdr:x>
      <cdr:y>0.24556</cdr:y>
    </cdr:from>
    <cdr:to>
      <cdr:x>0.63304</cdr:x>
      <cdr:y>0.28749</cdr:y>
    </cdr:to>
    <cdr:grpSp>
      <cdr:nvGrpSpPr>
        <cdr:cNvPr id="24" name="Group 13"/>
        <cdr:cNvGrpSpPr>
          <a:grpSpLocks xmlns:a="http://schemas.openxmlformats.org/drawingml/2006/main"/>
        </cdr:cNvGrpSpPr>
      </cdr:nvGrpSpPr>
      <cdr:grpSpPr bwMode="auto">
        <a:xfrm xmlns:a="http://schemas.openxmlformats.org/drawingml/2006/main">
          <a:off x="2035242" y="541329"/>
          <a:ext cx="732393" cy="92433"/>
          <a:chOff x="223" y="1157"/>
          <a:chExt cx="77" cy="10"/>
        </a:xfrm>
      </cdr:grpSpPr>
      <cdr:sp macro="" textlink="">
        <cdr:nvSpPr>
          <cdr:cNvPr id="120846" name="Line 14"/>
          <cdr:cNvSpPr>
            <a:spLocks xmlns:a="http://schemas.openxmlformats.org/drawingml/2006/main" noChangeShapeType="1"/>
          </cdr:cNvSpPr>
        </cdr:nvSpPr>
        <cdr:spPr bwMode="auto">
          <a:xfrm xmlns:a="http://schemas.openxmlformats.org/drawingml/2006/main">
            <a:off x="223" y="1157"/>
            <a:ext cx="76" cy="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sp macro="" textlink="">
        <cdr:nvSpPr>
          <cdr:cNvPr id="120847" name="Line 15"/>
          <cdr:cNvSpPr>
            <a:spLocks xmlns:a="http://schemas.openxmlformats.org/drawingml/2006/main" noChangeShapeType="1"/>
          </cdr:cNvSpPr>
        </cdr:nvSpPr>
        <cdr:spPr bwMode="auto">
          <a:xfrm xmlns:a="http://schemas.openxmlformats.org/drawingml/2006/main">
            <a:off x="300" y="1157"/>
            <a:ext cx="0" cy="1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sp macro="" textlink="">
        <cdr:nvSpPr>
          <cdr:cNvPr id="120848" name="Line 16"/>
          <cdr:cNvSpPr>
            <a:spLocks xmlns:a="http://schemas.openxmlformats.org/drawingml/2006/main" noChangeShapeType="1"/>
          </cdr:cNvSpPr>
        </cdr:nvSpPr>
        <cdr:spPr bwMode="auto">
          <a:xfrm xmlns:a="http://schemas.openxmlformats.org/drawingml/2006/main">
            <a:off x="223" y="1157"/>
            <a:ext cx="0" cy="1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fr-FR"/>
          </a:p>
        </cdr:txBody>
      </cdr:sp>
    </cdr:grpSp>
  </cdr:relSizeAnchor>
  <cdr:relSizeAnchor xmlns:cdr="http://schemas.openxmlformats.org/drawingml/2006/chartDrawing">
    <cdr:from>
      <cdr:x>0.49804</cdr:x>
      <cdr:y>0.18327</cdr:y>
    </cdr:from>
    <cdr:to>
      <cdr:x>0.59342</cdr:x>
      <cdr:y>0.25467</cdr:y>
    </cdr:to>
    <cdr:sp macro="" textlink="">
      <cdr:nvSpPr>
        <cdr:cNvPr id="120849" name="Text Box 17"/>
        <cdr:cNvSpPr txBox="1">
          <a:spLocks xmlns:a="http://schemas.openxmlformats.org/drawingml/2006/main" noChangeArrowheads="1"/>
        </cdr:cNvSpPr>
      </cdr:nvSpPr>
      <cdr:spPr bwMode="auto">
        <a:xfrm xmlns:a="http://schemas.openxmlformats.org/drawingml/2006/main">
          <a:off x="2185353" y="422132"/>
          <a:ext cx="417909" cy="16321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32004" rIns="36576" bIns="0" anchor="t" upright="1"/>
        <a:lstStyle xmlns:a="http://schemas.openxmlformats.org/drawingml/2006/main"/>
        <a:p xmlns:a="http://schemas.openxmlformats.org/drawingml/2006/main">
          <a:pPr algn="ctr" rtl="0">
            <a:defRPr sz="1000"/>
          </a:pPr>
          <a:r>
            <a:rPr lang="fr-FR" sz="1600" b="0" i="0" u="none" strike="noStrike" baseline="0">
              <a:solidFill>
                <a:srgbClr val="000000"/>
              </a:solidFill>
              <a:latin typeface="Arial"/>
              <a:cs typeface="Arial"/>
            </a:rPr>
            <a:t>*</a:t>
          </a:r>
        </a:p>
      </cdr:txBody>
    </cdr:sp>
  </cdr:relSizeAnchor>
  <cdr:relSizeAnchor xmlns:cdr="http://schemas.openxmlformats.org/drawingml/2006/chartDrawing">
    <cdr:from>
      <cdr:x>0.22994</cdr:x>
      <cdr:y>0.89589</cdr:y>
    </cdr:from>
    <cdr:to>
      <cdr:x>0.91133</cdr:x>
      <cdr:y>0.99647</cdr:y>
    </cdr:to>
    <cdr:grpSp>
      <cdr:nvGrpSpPr>
        <cdr:cNvPr id="19" name="Group 1"/>
        <cdr:cNvGrpSpPr>
          <a:grpSpLocks xmlns:a="http://schemas.openxmlformats.org/drawingml/2006/main"/>
        </cdr:cNvGrpSpPr>
      </cdr:nvGrpSpPr>
      <cdr:grpSpPr bwMode="auto">
        <a:xfrm xmlns:a="http://schemas.openxmlformats.org/drawingml/2006/main">
          <a:off x="1005292" y="1974960"/>
          <a:ext cx="2979020" cy="221725"/>
          <a:chOff x="1022587" y="1790084"/>
          <a:chExt cx="2984121" cy="229476"/>
        </a:xfrm>
      </cdr:grpSpPr>
      <cdr:sp macro="" textlink="">
        <cdr:nvSpPr>
          <cdr:cNvPr id="20" name="Text Box 32"/>
          <cdr:cNvSpPr txBox="1">
            <a:spLocks xmlns:a="http://schemas.openxmlformats.org/drawingml/2006/main" noChangeArrowheads="1"/>
          </cdr:cNvSpPr>
        </cdr:nvSpPr>
        <cdr:spPr bwMode="auto">
          <a:xfrm xmlns:a="http://schemas.openxmlformats.org/drawingml/2006/main">
            <a:off x="1022587" y="1790085"/>
            <a:ext cx="287518" cy="2294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7d</a:t>
            </a:r>
            <a:endParaRPr lang="fr-FR" sz="1400" b="0" i="0" u="none" strike="noStrike" baseline="0" dirty="0">
              <a:solidFill>
                <a:srgbClr val="000000"/>
              </a:solidFill>
              <a:latin typeface="Arial"/>
              <a:cs typeface="Arial"/>
            </a:endParaRPr>
          </a:p>
        </cdr:txBody>
      </cdr:sp>
      <cdr:sp macro="" textlink="">
        <cdr:nvSpPr>
          <cdr:cNvPr id="21" name="Text Box 33"/>
          <cdr:cNvSpPr txBox="1">
            <a:spLocks xmlns:a="http://schemas.openxmlformats.org/drawingml/2006/main" noChangeArrowheads="1"/>
          </cdr:cNvSpPr>
        </cdr:nvSpPr>
        <cdr:spPr bwMode="auto">
          <a:xfrm xmlns:a="http://schemas.openxmlformats.org/drawingml/2006/main">
            <a:off x="1311601" y="1790084"/>
            <a:ext cx="380853" cy="2294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28d</a:t>
            </a:r>
            <a:endParaRPr lang="fr-FR" sz="1400" b="0" i="0" u="none" strike="noStrike" baseline="0" dirty="0">
              <a:solidFill>
                <a:srgbClr val="000000"/>
              </a:solidFill>
              <a:latin typeface="Arial"/>
              <a:cs typeface="Arial"/>
            </a:endParaRPr>
          </a:p>
        </cdr:txBody>
      </cdr:sp>
      <cdr:sp macro="" textlink="">
        <cdr:nvSpPr>
          <cdr:cNvPr id="25" name="Text Box 34"/>
          <cdr:cNvSpPr txBox="1">
            <a:spLocks xmlns:a="http://schemas.openxmlformats.org/drawingml/2006/main" noChangeArrowheads="1"/>
          </cdr:cNvSpPr>
        </cdr:nvSpPr>
        <cdr:spPr bwMode="auto">
          <a:xfrm xmlns:a="http://schemas.openxmlformats.org/drawingml/2006/main">
            <a:off x="2178641" y="1790084"/>
            <a:ext cx="284298" cy="2294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7d</a:t>
            </a:r>
            <a:endParaRPr lang="fr-FR" sz="1400" b="0" i="0" u="none" strike="noStrike" baseline="0" dirty="0">
              <a:solidFill>
                <a:srgbClr val="000000"/>
              </a:solidFill>
              <a:latin typeface="Arial"/>
              <a:cs typeface="Arial"/>
            </a:endParaRPr>
          </a:p>
        </cdr:txBody>
      </cdr:sp>
      <cdr:sp macro="" textlink="">
        <cdr:nvSpPr>
          <cdr:cNvPr id="26" name="Text Box 35"/>
          <cdr:cNvSpPr txBox="1">
            <a:spLocks xmlns:a="http://schemas.openxmlformats.org/drawingml/2006/main" noChangeArrowheads="1"/>
          </cdr:cNvSpPr>
        </cdr:nvSpPr>
        <cdr:spPr bwMode="auto">
          <a:xfrm xmlns:a="http://schemas.openxmlformats.org/drawingml/2006/main">
            <a:off x="2467655" y="1790084"/>
            <a:ext cx="373343" cy="22838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28d</a:t>
            </a:r>
            <a:endParaRPr lang="fr-FR" sz="1400" b="0" i="0" u="none" strike="noStrike" baseline="0" dirty="0">
              <a:solidFill>
                <a:srgbClr val="000000"/>
              </a:solidFill>
              <a:latin typeface="Arial"/>
              <a:cs typeface="Arial"/>
            </a:endParaRPr>
          </a:p>
        </cdr:txBody>
      </cdr:sp>
      <cdr:sp macro="" textlink="">
        <cdr:nvSpPr>
          <cdr:cNvPr id="27" name="Text Box 36"/>
          <cdr:cNvSpPr txBox="1">
            <a:spLocks xmlns:a="http://schemas.openxmlformats.org/drawingml/2006/main" noChangeArrowheads="1"/>
          </cdr:cNvSpPr>
        </cdr:nvSpPr>
        <cdr:spPr bwMode="auto">
          <a:xfrm xmlns:a="http://schemas.openxmlformats.org/drawingml/2006/main">
            <a:off x="3334697" y="1790084"/>
            <a:ext cx="287518" cy="2294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dirty="0" smtClean="0">
                <a:solidFill>
                  <a:srgbClr val="000000"/>
                </a:solidFill>
                <a:cs typeface="Arial"/>
              </a:rPr>
              <a:t>7d</a:t>
            </a:r>
            <a:endParaRPr lang="fr-FR" sz="1400" b="0" i="0" u="none" strike="noStrike" baseline="0" dirty="0">
              <a:solidFill>
                <a:srgbClr val="000000"/>
              </a:solidFill>
              <a:latin typeface="Arial"/>
              <a:cs typeface="Arial"/>
            </a:endParaRPr>
          </a:p>
        </cdr:txBody>
      </cdr:sp>
      <cdr:sp macro="" textlink="">
        <cdr:nvSpPr>
          <cdr:cNvPr id="28" name="Text Box 37"/>
          <cdr:cNvSpPr txBox="1">
            <a:spLocks xmlns:a="http://schemas.openxmlformats.org/drawingml/2006/main" noChangeArrowheads="1"/>
          </cdr:cNvSpPr>
        </cdr:nvSpPr>
        <cdr:spPr bwMode="auto">
          <a:xfrm xmlns:a="http://schemas.openxmlformats.org/drawingml/2006/main">
            <a:off x="3623710" y="1790086"/>
            <a:ext cx="382998" cy="22838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28d</a:t>
            </a:r>
            <a:endParaRPr lang="fr-FR" sz="1400" b="0" i="0" u="none" strike="noStrike" baseline="0" dirty="0">
              <a:solidFill>
                <a:srgbClr val="000000"/>
              </a:solidFill>
              <a:latin typeface="Arial"/>
              <a:cs typeface="Arial"/>
            </a:endParaRPr>
          </a:p>
        </cdr:txBody>
      </cdr:sp>
    </cdr:grpSp>
  </cdr:relSizeAnchor>
</c:userShapes>
</file>

<file path=ppt/drawings/drawing7.xml><?xml version="1.0" encoding="utf-8"?>
<c:userShapes xmlns:c="http://schemas.openxmlformats.org/drawingml/2006/chart">
  <cdr:relSizeAnchor xmlns:cdr="http://schemas.openxmlformats.org/drawingml/2006/chartDrawing">
    <cdr:from>
      <cdr:x>0.19959</cdr:x>
      <cdr:y>0.89769</cdr:y>
    </cdr:from>
    <cdr:to>
      <cdr:x>0.43419</cdr:x>
      <cdr:y>1</cdr:y>
    </cdr:to>
    <cdr:sp macro="" textlink="">
      <cdr:nvSpPr>
        <cdr:cNvPr id="32769" name="Text Box 1"/>
        <cdr:cNvSpPr txBox="1">
          <a:spLocks xmlns:a="http://schemas.openxmlformats.org/drawingml/2006/main" noChangeArrowheads="1"/>
        </cdr:cNvSpPr>
      </cdr:nvSpPr>
      <cdr:spPr bwMode="auto">
        <a:xfrm xmlns:a="http://schemas.openxmlformats.org/drawingml/2006/main">
          <a:off x="215774" y="2160426"/>
          <a:ext cx="253624" cy="246224"/>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fr-FR" sz="1400" b="0" i="0" u="none" strike="noStrike" baseline="0" dirty="0" smtClean="0">
              <a:solidFill>
                <a:srgbClr val="000000"/>
              </a:solidFill>
              <a:latin typeface="Arial"/>
              <a:cs typeface="Arial"/>
            </a:rPr>
            <a:t>7j</a:t>
          </a:r>
          <a:endParaRPr lang="fr-FR" sz="1400" b="0" i="0" u="none" strike="noStrike" baseline="0" dirty="0">
            <a:solidFill>
              <a:srgbClr val="000000"/>
            </a:solidFill>
            <a:latin typeface="Arial"/>
            <a:cs typeface="Arial"/>
          </a:endParaRPr>
        </a:p>
      </cdr:txBody>
    </cdr:sp>
  </cdr:relSizeAnchor>
  <cdr:relSizeAnchor xmlns:cdr="http://schemas.openxmlformats.org/drawingml/2006/chartDrawing">
    <cdr:from>
      <cdr:x>0.46602</cdr:x>
      <cdr:y>0.89304</cdr:y>
    </cdr:from>
    <cdr:to>
      <cdr:x>0.83496</cdr:x>
      <cdr:y>1</cdr:y>
    </cdr:to>
    <cdr:sp macro="" textlink="">
      <cdr:nvSpPr>
        <cdr:cNvPr id="32770" name="Text Box 2"/>
        <cdr:cNvSpPr txBox="1">
          <a:spLocks xmlns:a="http://schemas.openxmlformats.org/drawingml/2006/main" noChangeArrowheads="1"/>
        </cdr:cNvSpPr>
      </cdr:nvSpPr>
      <cdr:spPr bwMode="auto">
        <a:xfrm xmlns:a="http://schemas.openxmlformats.org/drawingml/2006/main">
          <a:off x="503806" y="2232438"/>
          <a:ext cx="398856" cy="257415"/>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0.22817</cdr:x>
      <cdr:y>0.85566</cdr:y>
    </cdr:from>
    <cdr:to>
      <cdr:x>0.50552</cdr:x>
      <cdr:y>1</cdr:y>
    </cdr:to>
    <cdr:sp macro="" textlink="">
      <cdr:nvSpPr>
        <cdr:cNvPr id="36865" name="Text Box 1"/>
        <cdr:cNvSpPr txBox="1">
          <a:spLocks xmlns:a="http://schemas.openxmlformats.org/drawingml/2006/main" noChangeArrowheads="1"/>
        </cdr:cNvSpPr>
      </cdr:nvSpPr>
      <cdr:spPr bwMode="auto">
        <a:xfrm xmlns:a="http://schemas.openxmlformats.org/drawingml/2006/main">
          <a:off x="279311" y="1700516"/>
          <a:ext cx="339514" cy="286858"/>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45720" tIns="36576" rIns="0" bIns="0" anchor="t" upright="1"/>
        <a:lstStyle xmlns:a="http://schemas.openxmlformats.org/drawingml/2006/main"/>
        <a:p xmlns:a="http://schemas.openxmlformats.org/drawingml/2006/main">
          <a:pPr algn="ctr" rtl="0">
            <a:defRPr sz="1000"/>
          </a:pPr>
          <a:r>
            <a:rPr lang="fr-FR" sz="1400" b="0" i="0" u="none" strike="noStrike" baseline="0" dirty="0" smtClean="0">
              <a:solidFill>
                <a:srgbClr val="000000"/>
              </a:solidFill>
              <a:latin typeface="Arial"/>
              <a:cs typeface="Arial"/>
            </a:rPr>
            <a:t>7j</a:t>
          </a:r>
          <a:endParaRPr lang="fr-FR" sz="1400" b="0" i="0" u="none" strike="noStrike" baseline="0" dirty="0">
            <a:solidFill>
              <a:srgbClr val="000000"/>
            </a:solidFill>
            <a:latin typeface="Arial"/>
            <a:cs typeface="Arial"/>
          </a:endParaRPr>
        </a:p>
      </cdr:txBody>
    </cdr:sp>
  </cdr:relSizeAnchor>
  <cdr:relSizeAnchor xmlns:cdr="http://schemas.openxmlformats.org/drawingml/2006/chartDrawing">
    <cdr:from>
      <cdr:x>0.45633</cdr:x>
      <cdr:y>0.84733</cdr:y>
    </cdr:from>
    <cdr:to>
      <cdr:x>0.77932</cdr:x>
      <cdr:y>1</cdr:y>
    </cdr:to>
    <cdr:sp macro="" textlink="">
      <cdr:nvSpPr>
        <cdr:cNvPr id="36866" name="Text Box 2"/>
        <cdr:cNvSpPr txBox="1">
          <a:spLocks xmlns:a="http://schemas.openxmlformats.org/drawingml/2006/main" noChangeArrowheads="1"/>
        </cdr:cNvSpPr>
      </cdr:nvSpPr>
      <cdr:spPr bwMode="auto">
        <a:xfrm xmlns:a="http://schemas.openxmlformats.org/drawingml/2006/main">
          <a:off x="459952" y="1342778"/>
          <a:ext cx="325554" cy="241939"/>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45720" tIns="36576" rIns="0" bIns="0" anchor="t" upright="1"/>
        <a:lstStyle xmlns:a="http://schemas.openxmlformats.org/drawingml/2006/main"/>
        <a:p xmlns:a="http://schemas.openxmlformats.org/drawingml/2006/main">
          <a:pPr algn="ctr"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0.26554</cdr:x>
      <cdr:y>0.84007</cdr:y>
    </cdr:from>
    <cdr:to>
      <cdr:x>0.9544</cdr:x>
      <cdr:y>0.95162</cdr:y>
    </cdr:to>
    <cdr:grpSp>
      <cdr:nvGrpSpPr>
        <cdr:cNvPr id="8" name="Group 1"/>
        <cdr:cNvGrpSpPr>
          <a:grpSpLocks xmlns:a="http://schemas.openxmlformats.org/drawingml/2006/main"/>
        </cdr:cNvGrpSpPr>
      </cdr:nvGrpSpPr>
      <cdr:grpSpPr bwMode="auto">
        <a:xfrm xmlns:a="http://schemas.openxmlformats.org/drawingml/2006/main">
          <a:off x="1008118" y="1425735"/>
          <a:ext cx="2615244" cy="189318"/>
          <a:chOff x="1995504" y="1726764"/>
          <a:chExt cx="2512398" cy="229976"/>
        </a:xfrm>
      </cdr:grpSpPr>
      <cdr:sp macro="" textlink="">
        <cdr:nvSpPr>
          <cdr:cNvPr id="9" name="Text Box 32"/>
          <cdr:cNvSpPr txBox="1">
            <a:spLocks xmlns:a="http://schemas.openxmlformats.org/drawingml/2006/main" noChangeArrowheads="1"/>
          </cdr:cNvSpPr>
        </cdr:nvSpPr>
        <cdr:spPr bwMode="auto">
          <a:xfrm xmlns:a="http://schemas.openxmlformats.org/drawingml/2006/main">
            <a:off x="1995504" y="1726767"/>
            <a:ext cx="276211" cy="22997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7j</a:t>
            </a:r>
            <a:endParaRPr lang="fr-FR" sz="1400" b="0" i="0" u="none" strike="noStrike" baseline="0" dirty="0">
              <a:solidFill>
                <a:srgbClr val="000000"/>
              </a:solidFill>
              <a:latin typeface="Arial"/>
              <a:cs typeface="Arial"/>
            </a:endParaRPr>
          </a:p>
        </cdr:txBody>
      </cdr:sp>
      <cdr:sp macro="" textlink="">
        <cdr:nvSpPr>
          <cdr:cNvPr id="10" name="Text Box 33"/>
          <cdr:cNvSpPr txBox="1">
            <a:spLocks xmlns:a="http://schemas.openxmlformats.org/drawingml/2006/main" noChangeArrowheads="1"/>
          </cdr:cNvSpPr>
        </cdr:nvSpPr>
        <cdr:spPr bwMode="auto">
          <a:xfrm xmlns:a="http://schemas.openxmlformats.org/drawingml/2006/main">
            <a:off x="2273151" y="1726764"/>
            <a:ext cx="365875" cy="22997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sp macro="" textlink="">
        <cdr:nvSpPr>
          <cdr:cNvPr id="11" name="Text Box 34"/>
          <cdr:cNvSpPr txBox="1">
            <a:spLocks xmlns:a="http://schemas.openxmlformats.org/drawingml/2006/main" noChangeArrowheads="1"/>
          </cdr:cNvSpPr>
        </cdr:nvSpPr>
        <cdr:spPr bwMode="auto">
          <a:xfrm xmlns:a="http://schemas.openxmlformats.org/drawingml/2006/main">
            <a:off x="2893851" y="1726766"/>
            <a:ext cx="273119" cy="22997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7j</a:t>
            </a:r>
            <a:endParaRPr lang="fr-FR" sz="1400" b="0" i="0" u="none" strike="noStrike" baseline="0" dirty="0">
              <a:solidFill>
                <a:srgbClr val="000000"/>
              </a:solidFill>
              <a:latin typeface="Arial"/>
              <a:cs typeface="Arial"/>
            </a:endParaRPr>
          </a:p>
        </cdr:txBody>
      </cdr:sp>
      <cdr:sp macro="" textlink="">
        <cdr:nvSpPr>
          <cdr:cNvPr id="12" name="Text Box 35"/>
          <cdr:cNvSpPr txBox="1">
            <a:spLocks xmlns:a="http://schemas.openxmlformats.org/drawingml/2006/main" noChangeArrowheads="1"/>
          </cdr:cNvSpPr>
        </cdr:nvSpPr>
        <cdr:spPr bwMode="auto">
          <a:xfrm xmlns:a="http://schemas.openxmlformats.org/drawingml/2006/main">
            <a:off x="3171499" y="1726764"/>
            <a:ext cx="358661" cy="2288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sp macro="" textlink="">
        <cdr:nvSpPr>
          <cdr:cNvPr id="13" name="Text Box 36"/>
          <cdr:cNvSpPr txBox="1">
            <a:spLocks xmlns:a="http://schemas.openxmlformats.org/drawingml/2006/main" noChangeArrowheads="1"/>
          </cdr:cNvSpPr>
        </cdr:nvSpPr>
        <cdr:spPr bwMode="auto">
          <a:xfrm xmlns:a="http://schemas.openxmlformats.org/drawingml/2006/main">
            <a:off x="3932084" y="1726764"/>
            <a:ext cx="276211" cy="22997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dirty="0" smtClean="0">
                <a:solidFill>
                  <a:srgbClr val="000000"/>
                </a:solidFill>
                <a:cs typeface="Arial"/>
              </a:rPr>
              <a:t>7j</a:t>
            </a:r>
            <a:endParaRPr lang="fr-FR" sz="1400" b="0" i="0" u="none" strike="noStrike" baseline="0" dirty="0">
              <a:solidFill>
                <a:srgbClr val="000000"/>
              </a:solidFill>
              <a:latin typeface="Arial"/>
              <a:cs typeface="Arial"/>
            </a:endParaRPr>
          </a:p>
        </cdr:txBody>
      </cdr:sp>
      <cdr:sp macro="" textlink="">
        <cdr:nvSpPr>
          <cdr:cNvPr id="14" name="Text Box 37"/>
          <cdr:cNvSpPr txBox="1">
            <a:spLocks xmlns:a="http://schemas.openxmlformats.org/drawingml/2006/main" noChangeArrowheads="1"/>
          </cdr:cNvSpPr>
        </cdr:nvSpPr>
        <cdr:spPr bwMode="auto">
          <a:xfrm xmlns:a="http://schemas.openxmlformats.org/drawingml/2006/main">
            <a:off x="4139966" y="1726764"/>
            <a:ext cx="367936" cy="2288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400" b="0" i="0" u="none" strike="noStrike" baseline="0" dirty="0" smtClean="0">
                <a:solidFill>
                  <a:srgbClr val="000000"/>
                </a:solidFill>
                <a:latin typeface="Arial"/>
                <a:cs typeface="Arial"/>
              </a:rPr>
              <a:t>28j</a:t>
            </a:r>
            <a:endParaRPr lang="fr-FR" sz="1400" b="0" i="0" u="none" strike="noStrike" baseline="0" dirty="0">
              <a:solidFill>
                <a:srgbClr val="000000"/>
              </a:solidFill>
              <a:latin typeface="Arial"/>
              <a:cs typeface="Arial"/>
            </a:endParaRPr>
          </a:p>
        </cdr:txBody>
      </cdr:sp>
    </cdr:grpSp>
  </cdr:relSizeAnchor>
  <cdr:relSizeAnchor xmlns:cdr="http://schemas.openxmlformats.org/drawingml/2006/chartDrawing">
    <cdr:from>
      <cdr:x>0.60695</cdr:x>
      <cdr:y>0.5564</cdr:y>
    </cdr:from>
    <cdr:to>
      <cdr:x>0.66718</cdr:x>
      <cdr:y>0.66714</cdr:y>
    </cdr:to>
    <cdr:sp macro="" textlink="">
      <cdr:nvSpPr>
        <cdr:cNvPr id="15" name="Text Box 4"/>
        <cdr:cNvSpPr txBox="1">
          <a:spLocks xmlns:a="http://schemas.openxmlformats.org/drawingml/2006/main" noChangeArrowheads="1"/>
        </cdr:cNvSpPr>
      </cdr:nvSpPr>
      <cdr:spPr bwMode="auto">
        <a:xfrm xmlns:a="http://schemas.openxmlformats.org/drawingml/2006/main">
          <a:off x="2304262" y="944296"/>
          <a:ext cx="228662" cy="187944"/>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200" b="0" i="0" u="none" strike="noStrike" baseline="0" dirty="0">
              <a:solidFill>
                <a:srgbClr val="000000"/>
              </a:solidFill>
              <a:latin typeface="Arial"/>
              <a:cs typeface="Arial"/>
            </a:rPr>
            <a:t> a</a:t>
          </a:r>
        </a:p>
      </cdr:txBody>
    </cdr:sp>
  </cdr:relSizeAnchor>
  <cdr:relSizeAnchor xmlns:cdr="http://schemas.openxmlformats.org/drawingml/2006/chartDrawing">
    <cdr:from>
      <cdr:x>0.85352</cdr:x>
      <cdr:y>0.08486</cdr:y>
    </cdr:from>
    <cdr:to>
      <cdr:x>0.93263</cdr:x>
      <cdr:y>0.25939</cdr:y>
    </cdr:to>
    <cdr:sp macro="" textlink="">
      <cdr:nvSpPr>
        <cdr:cNvPr id="16" name="Text Box 6"/>
        <cdr:cNvSpPr txBox="1">
          <a:spLocks xmlns:a="http://schemas.openxmlformats.org/drawingml/2006/main" noChangeArrowheads="1"/>
        </cdr:cNvSpPr>
      </cdr:nvSpPr>
      <cdr:spPr bwMode="auto">
        <a:xfrm xmlns:a="http://schemas.openxmlformats.org/drawingml/2006/main">
          <a:off x="3240360" y="144016"/>
          <a:ext cx="300340" cy="296206"/>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b</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0.34141</cdr:x>
      <cdr:y>0.70149</cdr:y>
    </cdr:from>
    <cdr:to>
      <cdr:x>0.42052</cdr:x>
      <cdr:y>0.84658</cdr:y>
    </cdr:to>
    <cdr:sp macro="" textlink="">
      <cdr:nvSpPr>
        <cdr:cNvPr id="17" name="Text Box 4"/>
        <cdr:cNvSpPr txBox="1">
          <a:spLocks xmlns:a="http://schemas.openxmlformats.org/drawingml/2006/main" noChangeArrowheads="1"/>
        </cdr:cNvSpPr>
      </cdr:nvSpPr>
      <cdr:spPr bwMode="auto">
        <a:xfrm xmlns:a="http://schemas.openxmlformats.org/drawingml/2006/main">
          <a:off x="1296144" y="1190537"/>
          <a:ext cx="300340" cy="246241"/>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lIns="36576" tIns="22860" rIns="0" bIns="0" anchor="t" upright="1"/>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rtl="0">
            <a:defRPr sz="1000"/>
          </a:pPr>
          <a:r>
            <a:rPr lang="fr-FR" sz="1200" b="0" i="0" u="none" strike="noStrike" baseline="0" dirty="0">
              <a:solidFill>
                <a:srgbClr val="000000"/>
              </a:solidFill>
              <a:latin typeface="Arial"/>
              <a:cs typeface="Arial"/>
            </a:rPr>
            <a:t> </a:t>
          </a:r>
          <a:r>
            <a:rPr lang="fr-FR" sz="1200" b="0" i="0" u="none" strike="noStrike" baseline="0" dirty="0" smtClean="0">
              <a:solidFill>
                <a:srgbClr val="000000"/>
              </a:solidFill>
              <a:latin typeface="Arial"/>
              <a:cs typeface="Arial"/>
            </a:rPr>
            <a:t> a</a:t>
          </a:r>
          <a:endParaRPr lang="fr-FR" sz="1200" b="0" i="0" u="none" strike="noStrike" baseline="0" dirty="0">
            <a:solidFill>
              <a:srgbClr val="000000"/>
            </a:solidFill>
            <a:latin typeface="Arial"/>
            <a:cs typeface="Arial"/>
          </a:endParaRPr>
        </a:p>
      </cdr:txBody>
    </cdr:sp>
  </cdr:relSizeAnchor>
  <cdr:relSizeAnchor xmlns:cdr="http://schemas.openxmlformats.org/drawingml/2006/chartDrawing">
    <cdr:from>
      <cdr:x>0.77765</cdr:x>
      <cdr:y>0.08486</cdr:y>
    </cdr:from>
    <cdr:to>
      <cdr:x>0.92946</cdr:x>
      <cdr:y>0.08551</cdr:y>
    </cdr:to>
    <cdr:sp macro="" textlink="">
      <cdr:nvSpPr>
        <cdr:cNvPr id="18" name="Line 50"/>
        <cdr:cNvSpPr>
          <a:spLocks xmlns:a="http://schemas.openxmlformats.org/drawingml/2006/main" noChangeShapeType="1"/>
        </cdr:cNvSpPr>
      </cdr:nvSpPr>
      <cdr:spPr bwMode="auto">
        <a:xfrm xmlns:a="http://schemas.openxmlformats.org/drawingml/2006/main" flipV="1">
          <a:off x="2952328" y="144016"/>
          <a:ext cx="576342" cy="1111"/>
        </a:xfrm>
        <a:prstGeom xmlns:a="http://schemas.openxmlformats.org/drawingml/2006/main" prst="line">
          <a:avLst/>
        </a:prstGeom>
        <a:noFill xmlns:a="http://schemas.openxmlformats.org/drawingml/2006/main"/>
        <a:ln xmlns:a="http://schemas.openxmlformats.org/drawingml/2006/main" w="31750">
          <a:solidFill>
            <a:srgbClr val="92D050"/>
          </a:solidFill>
          <a:round/>
          <a:headEnd/>
          <a:tailEnd type="triangle" w="med" len="med"/>
        </a:ln>
      </cdr:spPr>
      <cdr:txBody>
        <a:bodyPr xmlns:a="http://schemas.openxmlformats.org/drawingml/2006/main"/>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endParaRPr lang="fr-FR"/>
        </a:p>
      </cdr:txBody>
    </cdr:sp>
  </cdr:relSizeAnchor>
  <cdr:relSizeAnchor xmlns:cdr="http://schemas.openxmlformats.org/drawingml/2006/chartDrawing">
    <cdr:from>
      <cdr:x>0.58798</cdr:x>
      <cdr:y>0.297</cdr:y>
    </cdr:from>
    <cdr:to>
      <cdr:x>0.68281</cdr:x>
      <cdr:y>0.594</cdr:y>
    </cdr:to>
    <cdr:sp macro="" textlink="">
      <cdr:nvSpPr>
        <cdr:cNvPr id="19" name="Line 50"/>
        <cdr:cNvSpPr>
          <a:spLocks xmlns:a="http://schemas.openxmlformats.org/drawingml/2006/main" noChangeShapeType="1"/>
        </cdr:cNvSpPr>
      </cdr:nvSpPr>
      <cdr:spPr bwMode="auto">
        <a:xfrm xmlns:a="http://schemas.openxmlformats.org/drawingml/2006/main">
          <a:off x="2232248" y="504056"/>
          <a:ext cx="360040" cy="504056"/>
        </a:xfrm>
        <a:prstGeom xmlns:a="http://schemas.openxmlformats.org/drawingml/2006/main" prst="line">
          <a:avLst/>
        </a:prstGeom>
        <a:noFill xmlns:a="http://schemas.openxmlformats.org/drawingml/2006/main"/>
        <a:ln xmlns:a="http://schemas.openxmlformats.org/drawingml/2006/main" w="31750">
          <a:solidFill>
            <a:srgbClr val="7030A0"/>
          </a:solidFill>
          <a:round/>
          <a:headEnd/>
          <a:tailEnd type="triangle" w="med" len="med"/>
        </a:ln>
      </cdr:spPr>
      <cdr:txBody>
        <a:bodyPr xmlns:a="http://schemas.openxmlformats.org/drawingml/2006/main"/>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endParaRPr lang="fr-FR"/>
        </a:p>
      </cdr:txBody>
    </cdr:sp>
  </cdr:relSizeAnchor>
  <cdr:relSizeAnchor xmlns:cdr="http://schemas.openxmlformats.org/drawingml/2006/chartDrawing">
    <cdr:from>
      <cdr:x>0.28451</cdr:x>
      <cdr:y>0.67886</cdr:y>
    </cdr:from>
    <cdr:to>
      <cdr:x>0.39831</cdr:x>
      <cdr:y>0.72128</cdr:y>
    </cdr:to>
    <cdr:sp macro="" textlink="">
      <cdr:nvSpPr>
        <cdr:cNvPr id="20" name="Line 50"/>
        <cdr:cNvSpPr>
          <a:spLocks xmlns:a="http://schemas.openxmlformats.org/drawingml/2006/main" noChangeShapeType="1"/>
        </cdr:cNvSpPr>
      </cdr:nvSpPr>
      <cdr:spPr bwMode="auto">
        <a:xfrm xmlns:a="http://schemas.openxmlformats.org/drawingml/2006/main">
          <a:off x="1080120" y="1152128"/>
          <a:ext cx="432048" cy="72008"/>
        </a:xfrm>
        <a:prstGeom xmlns:a="http://schemas.openxmlformats.org/drawingml/2006/main" prst="line">
          <a:avLst/>
        </a:prstGeom>
        <a:noFill xmlns:a="http://schemas.openxmlformats.org/drawingml/2006/main"/>
        <a:ln xmlns:a="http://schemas.openxmlformats.org/drawingml/2006/main" w="31750">
          <a:solidFill>
            <a:srgbClr val="FFC000"/>
          </a:solidFill>
          <a:round/>
          <a:headEnd/>
          <a:tailEnd type="triangle" w="med" len="med"/>
        </a:ln>
      </cdr:spPr>
      <cdr:txBody>
        <a:bodyPr xmlns:a="http://schemas.openxmlformats.org/drawingml/2006/main"/>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endParaRPr lang="fr-F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B23C7B3-5B01-41AF-BD4F-EFC3B4936CA6}" type="datetimeFigureOut">
              <a:rPr lang="fr-FR" smtClean="0"/>
              <a:t>13/06/2014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6727775-4587-450A-A8E3-5F007B0A983A}" type="slidenum">
              <a:rPr lang="fr-FR" smtClean="0"/>
              <a:t>‹N°›</a:t>
            </a:fld>
            <a:endParaRPr lang="fr-FR"/>
          </a:p>
        </p:txBody>
      </p:sp>
    </p:spTree>
    <p:extLst>
      <p:ext uri="{BB962C8B-B14F-4D97-AF65-F5344CB8AC3E}">
        <p14:creationId xmlns:p14="http://schemas.microsoft.com/office/powerpoint/2010/main" val="2723955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74DC83-870D-4088-B831-B4F2BCC3075A}" type="datetimeFigureOut">
              <a:rPr lang="fr-FR" smtClean="0"/>
              <a:t>13/06/2014</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D5448-4B1D-4838-85D9-B7A33F41768D}" type="slidenum">
              <a:rPr lang="fr-FR" smtClean="0"/>
              <a:t>‹N°›</a:t>
            </a:fld>
            <a:endParaRPr lang="fr-FR"/>
          </a:p>
        </p:txBody>
      </p:sp>
    </p:spTree>
    <p:extLst>
      <p:ext uri="{BB962C8B-B14F-4D97-AF65-F5344CB8AC3E}">
        <p14:creationId xmlns:p14="http://schemas.microsoft.com/office/powerpoint/2010/main" val="2426607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a:ln/>
        </p:spPr>
      </p:sp>
      <p:sp>
        <p:nvSpPr>
          <p:cNvPr id="10243" name="Espace réservé des commentaires 2"/>
          <p:cNvSpPr>
            <a:spLocks noGrp="1"/>
          </p:cNvSpPr>
          <p:nvPr>
            <p:ph type="body" idx="1"/>
          </p:nvPr>
        </p:nvSpPr>
        <p:spPr>
          <a:noFill/>
        </p:spPr>
        <p:txBody>
          <a:bodyPr/>
          <a:lstStyle/>
          <a:p>
            <a:endParaRPr lang="fr-FR" smtClean="0"/>
          </a:p>
        </p:txBody>
      </p:sp>
      <p:sp>
        <p:nvSpPr>
          <p:cNvPr id="10244"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C10FC7-2CA1-4D31-AE2B-42A63AA64F9A}" type="slidenum">
              <a:rPr lang="fr-FR" altLang="fr-FR" smtClean="0"/>
              <a:pPr/>
              <a:t>2</a:t>
            </a:fld>
            <a:endParaRPr lang="fr-FR" altLang="fr-FR" smtClean="0"/>
          </a:p>
        </p:txBody>
      </p:sp>
    </p:spTree>
    <p:extLst>
      <p:ext uri="{BB962C8B-B14F-4D97-AF65-F5344CB8AC3E}">
        <p14:creationId xmlns:p14="http://schemas.microsoft.com/office/powerpoint/2010/main" val="1653540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52CF75F9-2404-468A-B2D5-952AFD0D3C7A}" type="slidenum">
              <a:rPr lang="fr-FR" smtClean="0"/>
              <a:pPr/>
              <a:t>23</a:t>
            </a:fld>
            <a:endParaRPr lang="fr-FR"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fr-FR" noProof="0" dirty="0" smtClean="0"/>
              <a:t>Les</a:t>
            </a:r>
            <a:r>
              <a:rPr lang="fr-FR" baseline="0" noProof="0" dirty="0" smtClean="0"/>
              <a:t> résultats majeurs de cette partie, sont 1èrement, pour la digestion des protéines, </a:t>
            </a:r>
            <a:r>
              <a:rPr lang="fr-FR" baseline="0" noProof="0" dirty="0" err="1" smtClean="0"/>
              <a:t>quelqueque</a:t>
            </a:r>
            <a:r>
              <a:rPr lang="fr-FR" baseline="0" noProof="0" dirty="0" smtClean="0"/>
              <a:t> soit la protéine (</a:t>
            </a:r>
            <a:r>
              <a:rPr lang="fr-FR" baseline="0" noProof="0" dirty="0" err="1" smtClean="0"/>
              <a:t>cns</a:t>
            </a:r>
            <a:r>
              <a:rPr lang="fr-FR" baseline="0" noProof="0" dirty="0" smtClean="0"/>
              <a:t> ou </a:t>
            </a:r>
            <a:r>
              <a:rPr lang="fr-FR" baseline="0" noProof="0" dirty="0" err="1" smtClean="0"/>
              <a:t>blg</a:t>
            </a:r>
            <a:r>
              <a:rPr lang="fr-FR" baseline="0" noProof="0" dirty="0" smtClean="0"/>
              <a:t>) et quelque soit l’âge le compartiment intestinal, la digestion des protéines ne diffère pas entre les formules STD et </a:t>
            </a:r>
            <a:r>
              <a:rPr lang="fr-FR" baseline="0" noProof="0" dirty="0" err="1" smtClean="0"/>
              <a:t>VegMFGM</a:t>
            </a:r>
            <a:r>
              <a:rPr lang="fr-FR" baseline="0" noProof="0" dirty="0" smtClean="0"/>
              <a:t>. En revanche les protéines sont plus  résistantes à la digestion avec la formule </a:t>
            </a:r>
            <a:r>
              <a:rPr lang="fr-FR" baseline="0" noProof="0" dirty="0" err="1" smtClean="0"/>
              <a:t>LaitMFGM</a:t>
            </a:r>
            <a:r>
              <a:rPr lang="fr-FR" baseline="0" noProof="0" dirty="0" smtClean="0"/>
              <a:t>. Bien que ce sont de très faibles teneurs  de l’ordre de l’ordre 0.3 à 6% de la protéine ingérée mais peuvent avoir des conséquences physiologiques. Cette résistance des protéines avec la formule qui contient des MFGM et la MGL peut être liés aux </a:t>
            </a:r>
            <a:r>
              <a:rPr lang="fr-FR" baseline="0" noProof="0" dirty="0" err="1" smtClean="0"/>
              <a:t>Agsaturé</a:t>
            </a:r>
            <a:r>
              <a:rPr lang="fr-FR" baseline="0" noProof="0" dirty="0" smtClean="0"/>
              <a:t> à courte et moyenne chaine qui composent la MGL qui peuvent former des cristaux qui à leur tour chasseront les protéines de l’interface.</a:t>
            </a:r>
            <a:endParaRPr lang="fr-FR" noProof="0" dirty="0" smtClean="0"/>
          </a:p>
        </p:txBody>
      </p:sp>
    </p:spTree>
    <p:extLst>
      <p:ext uri="{BB962C8B-B14F-4D97-AF65-F5344CB8AC3E}">
        <p14:creationId xmlns:p14="http://schemas.microsoft.com/office/powerpoint/2010/main" val="3103561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p:spPr>
        <p:txBody>
          <a:bodyPr/>
          <a:lstStyle/>
          <a:p>
            <a:fld id="{E8355E62-3BFF-4394-95A0-D10CBA46E31B}" type="slidenum">
              <a:rPr lang="fr-FR" smtClean="0"/>
              <a:pPr/>
              <a:t>24</a:t>
            </a:fld>
            <a:endParaRPr lang="fr-FR" smtClean="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pPr eaLnBrk="1" hangingPunct="1">
              <a:lnSpc>
                <a:spcPct val="80000"/>
              </a:lnSpc>
              <a:buFont typeface="Wingdings" pitchFamily="2" charset="2"/>
              <a:buNone/>
            </a:pPr>
            <a:r>
              <a:rPr lang="en-GB" dirty="0" smtClean="0"/>
              <a:t>Les variations de </a:t>
            </a:r>
            <a:r>
              <a:rPr lang="en-GB" dirty="0" err="1" smtClean="0"/>
              <a:t>perméabilité</a:t>
            </a:r>
            <a:r>
              <a:rPr lang="en-GB" dirty="0" smtClean="0"/>
              <a:t> </a:t>
            </a:r>
            <a:r>
              <a:rPr lang="en-GB" dirty="0" err="1" smtClean="0"/>
              <a:t>paracellulaire</a:t>
            </a:r>
            <a:r>
              <a:rPr lang="en-GB" baseline="0" dirty="0" smtClean="0"/>
              <a:t> entre 7j et 28j </a:t>
            </a:r>
            <a:r>
              <a:rPr lang="en-GB" baseline="0" dirty="0" err="1" smtClean="0"/>
              <a:t>qu’on</a:t>
            </a:r>
            <a:r>
              <a:rPr lang="en-GB" baseline="0" dirty="0" smtClean="0"/>
              <a:t> </a:t>
            </a:r>
            <a:r>
              <a:rPr lang="en-GB" baseline="0" dirty="0" err="1" smtClean="0"/>
              <a:t>retrouve</a:t>
            </a:r>
            <a:r>
              <a:rPr lang="en-GB" baseline="0" dirty="0" smtClean="0"/>
              <a:t> </a:t>
            </a:r>
            <a:r>
              <a:rPr lang="en-GB" baseline="0" dirty="0" err="1" smtClean="0"/>
              <a:t>ce</a:t>
            </a:r>
            <a:r>
              <a:rPr lang="en-GB" baseline="0" dirty="0" smtClean="0"/>
              <a:t> </a:t>
            </a:r>
            <a:r>
              <a:rPr lang="en-GB" baseline="0" dirty="0" err="1" smtClean="0"/>
              <a:t>sont</a:t>
            </a:r>
            <a:r>
              <a:rPr lang="en-GB" baseline="0" dirty="0" smtClean="0"/>
              <a:t> </a:t>
            </a:r>
            <a:r>
              <a:rPr lang="en-GB" baseline="0" dirty="0" err="1" smtClean="0"/>
              <a:t>celles</a:t>
            </a:r>
            <a:r>
              <a:rPr lang="en-GB" baseline="0" dirty="0" smtClean="0"/>
              <a:t> </a:t>
            </a:r>
            <a:r>
              <a:rPr lang="en-GB" baseline="0" dirty="0" err="1" smtClean="0"/>
              <a:t>attendues</a:t>
            </a:r>
            <a:r>
              <a:rPr lang="en-GB" baseline="0" dirty="0" smtClean="0"/>
              <a:t> et </a:t>
            </a:r>
            <a:r>
              <a:rPr lang="en-GB" baseline="0" dirty="0" err="1" smtClean="0"/>
              <a:t>décrites</a:t>
            </a:r>
            <a:r>
              <a:rPr lang="en-GB" baseline="0" dirty="0" smtClean="0"/>
              <a:t> </a:t>
            </a:r>
            <a:r>
              <a:rPr lang="en-GB" baseline="0" dirty="0" err="1" smtClean="0"/>
              <a:t>dans</a:t>
            </a:r>
            <a:r>
              <a:rPr lang="en-GB" baseline="0" dirty="0" smtClean="0"/>
              <a:t> la </a:t>
            </a:r>
            <a:r>
              <a:rPr lang="en-GB" baseline="0" dirty="0" err="1" smtClean="0"/>
              <a:t>littérature</a:t>
            </a:r>
            <a:r>
              <a:rPr lang="en-GB" baseline="0" dirty="0" smtClean="0"/>
              <a:t>. À savoir, </a:t>
            </a:r>
            <a:r>
              <a:rPr lang="en-GB" baseline="0" dirty="0" err="1" smtClean="0"/>
              <a:t>une</a:t>
            </a:r>
            <a:r>
              <a:rPr lang="en-GB" baseline="0" dirty="0" smtClean="0"/>
              <a:t> diminution avec </a:t>
            </a:r>
            <a:r>
              <a:rPr lang="en-GB" baseline="0" dirty="0" err="1" smtClean="0"/>
              <a:t>l’âge</a:t>
            </a:r>
            <a:r>
              <a:rPr lang="en-GB" baseline="0" dirty="0" smtClean="0"/>
              <a:t> </a:t>
            </a:r>
            <a:r>
              <a:rPr lang="en-GB" baseline="0" dirty="0" err="1" smtClean="0"/>
              <a:t>dans</a:t>
            </a:r>
            <a:r>
              <a:rPr lang="en-GB" baseline="0" dirty="0" smtClean="0"/>
              <a:t> le </a:t>
            </a:r>
            <a:r>
              <a:rPr lang="en-GB" baseline="0" dirty="0" err="1" smtClean="0"/>
              <a:t>jéj</a:t>
            </a:r>
            <a:r>
              <a:rPr lang="en-GB" baseline="0" dirty="0" smtClean="0"/>
              <a:t> et </a:t>
            </a:r>
            <a:r>
              <a:rPr lang="en-GB" baseline="0" dirty="0" err="1" smtClean="0"/>
              <a:t>une</a:t>
            </a:r>
            <a:r>
              <a:rPr lang="en-GB" baseline="0" dirty="0" smtClean="0"/>
              <a:t> augmentation avec </a:t>
            </a:r>
            <a:r>
              <a:rPr lang="en-GB" baseline="0" dirty="0" err="1" smtClean="0"/>
              <a:t>l’âge</a:t>
            </a:r>
            <a:r>
              <a:rPr lang="en-GB" baseline="0" dirty="0" smtClean="0"/>
              <a:t> </a:t>
            </a:r>
            <a:r>
              <a:rPr lang="en-GB" baseline="0" dirty="0" err="1" smtClean="0"/>
              <a:t>dans</a:t>
            </a:r>
            <a:r>
              <a:rPr lang="en-GB" baseline="0" dirty="0" smtClean="0"/>
              <a:t> </a:t>
            </a:r>
            <a:r>
              <a:rPr lang="en-GB" baseline="0" dirty="0" err="1" smtClean="0"/>
              <a:t>l’iléon</a:t>
            </a:r>
            <a:r>
              <a:rPr lang="en-GB" baseline="0" dirty="0" smtClean="0"/>
              <a:t>. La nature des </a:t>
            </a:r>
            <a:r>
              <a:rPr lang="en-GB" baseline="0" dirty="0" err="1" smtClean="0"/>
              <a:t>formule</a:t>
            </a:r>
            <a:r>
              <a:rPr lang="en-GB" baseline="0" dirty="0" smtClean="0"/>
              <a:t> </a:t>
            </a:r>
            <a:r>
              <a:rPr lang="en-GB" baseline="0" dirty="0" err="1" smtClean="0"/>
              <a:t>affecte</a:t>
            </a:r>
            <a:r>
              <a:rPr lang="en-GB" baseline="0" dirty="0" smtClean="0"/>
              <a:t> </a:t>
            </a:r>
            <a:r>
              <a:rPr lang="en-GB" baseline="0" dirty="0" err="1" smtClean="0"/>
              <a:t>peu</a:t>
            </a:r>
            <a:r>
              <a:rPr lang="en-GB" baseline="0" dirty="0" smtClean="0"/>
              <a:t> </a:t>
            </a:r>
            <a:r>
              <a:rPr lang="en-GB" baseline="0" dirty="0" err="1" smtClean="0"/>
              <a:t>ces</a:t>
            </a:r>
            <a:r>
              <a:rPr lang="en-GB" baseline="0" dirty="0" smtClean="0"/>
              <a:t> variations, </a:t>
            </a:r>
            <a:r>
              <a:rPr lang="en-GB" baseline="0" dirty="0" err="1" smtClean="0"/>
              <a:t>même</a:t>
            </a:r>
            <a:r>
              <a:rPr lang="en-GB" baseline="0" dirty="0" smtClean="0"/>
              <a:t> </a:t>
            </a:r>
            <a:r>
              <a:rPr lang="en-GB" baseline="0" dirty="0" err="1" smtClean="0"/>
              <a:t>si</a:t>
            </a:r>
            <a:r>
              <a:rPr lang="en-GB" baseline="0" dirty="0" smtClean="0"/>
              <a:t> le </a:t>
            </a:r>
            <a:r>
              <a:rPr lang="en-GB" baseline="0" dirty="0" err="1" smtClean="0"/>
              <a:t>développement</a:t>
            </a:r>
            <a:r>
              <a:rPr lang="en-GB" baseline="0" dirty="0" smtClean="0"/>
              <a:t> </a:t>
            </a:r>
            <a:r>
              <a:rPr lang="en-GB" baseline="0" dirty="0" err="1" smtClean="0"/>
              <a:t>semble</a:t>
            </a:r>
            <a:r>
              <a:rPr lang="en-GB" baseline="0" dirty="0" smtClean="0"/>
              <a:t> </a:t>
            </a:r>
            <a:r>
              <a:rPr lang="en-GB" baseline="0" dirty="0" err="1" smtClean="0"/>
              <a:t>accéléré</a:t>
            </a:r>
            <a:r>
              <a:rPr lang="en-GB" baseline="0" dirty="0" smtClean="0"/>
              <a:t> </a:t>
            </a:r>
            <a:r>
              <a:rPr lang="en-GB" baseline="0" dirty="0" err="1" smtClean="0"/>
              <a:t>dans</a:t>
            </a:r>
            <a:r>
              <a:rPr lang="en-GB" baseline="0" dirty="0" smtClean="0"/>
              <a:t> le </a:t>
            </a:r>
            <a:r>
              <a:rPr lang="en-GB" baseline="0" dirty="0" err="1" smtClean="0"/>
              <a:t>jej</a:t>
            </a:r>
            <a:r>
              <a:rPr lang="en-GB" baseline="0" dirty="0" smtClean="0"/>
              <a:t> </a:t>
            </a:r>
            <a:r>
              <a:rPr lang="en-GB" baseline="0" dirty="0" err="1" smtClean="0"/>
              <a:t>prox</a:t>
            </a:r>
            <a:r>
              <a:rPr lang="en-GB" baseline="0" dirty="0" smtClean="0"/>
              <a:t> avec </a:t>
            </a:r>
            <a:r>
              <a:rPr lang="en-GB" baseline="0" dirty="0" err="1" smtClean="0"/>
              <a:t>VegMFGM</a:t>
            </a:r>
            <a:r>
              <a:rPr lang="en-GB" baseline="0" dirty="0" smtClean="0"/>
              <a:t> (diminution + </a:t>
            </a:r>
            <a:r>
              <a:rPr lang="en-GB" baseline="0" dirty="0" err="1" smtClean="0"/>
              <a:t>rapide</a:t>
            </a:r>
            <a:r>
              <a:rPr lang="en-GB" baseline="0" dirty="0" smtClean="0"/>
              <a:t> à 7j) et </a:t>
            </a:r>
            <a:r>
              <a:rPr lang="en-GB" baseline="0" dirty="0" err="1" smtClean="0"/>
              <a:t>dans</a:t>
            </a:r>
            <a:r>
              <a:rPr lang="en-GB" baseline="0" dirty="0" smtClean="0"/>
              <a:t> </a:t>
            </a:r>
            <a:r>
              <a:rPr lang="en-GB" baseline="0" dirty="0" err="1" smtClean="0"/>
              <a:t>l’iléon</a:t>
            </a:r>
            <a:r>
              <a:rPr lang="en-GB" baseline="0" dirty="0" smtClean="0"/>
              <a:t> avec </a:t>
            </a:r>
            <a:r>
              <a:rPr lang="en-GB" baseline="0" dirty="0" err="1" smtClean="0"/>
              <a:t>LaitMFGM</a:t>
            </a:r>
            <a:r>
              <a:rPr lang="en-GB" baseline="0" dirty="0" smtClean="0"/>
              <a:t> avec </a:t>
            </a:r>
            <a:r>
              <a:rPr lang="en-GB" baseline="0" dirty="0" err="1" smtClean="0"/>
              <a:t>une</a:t>
            </a:r>
            <a:r>
              <a:rPr lang="en-GB" baseline="0" dirty="0" smtClean="0"/>
              <a:t> augmentation + </a:t>
            </a:r>
            <a:r>
              <a:rPr lang="en-GB" baseline="0" dirty="0" err="1" smtClean="0"/>
              <a:t>rapide</a:t>
            </a:r>
            <a:r>
              <a:rPr lang="en-GB" baseline="0" dirty="0" smtClean="0"/>
              <a:t> à 7j.</a:t>
            </a:r>
            <a:endParaRPr lang="en-GB" dirty="0" smtClean="0"/>
          </a:p>
        </p:txBody>
      </p:sp>
    </p:spTree>
    <p:extLst>
      <p:ext uri="{BB962C8B-B14F-4D97-AF65-F5344CB8AC3E}">
        <p14:creationId xmlns:p14="http://schemas.microsoft.com/office/powerpoint/2010/main" val="4204664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ce réservé de l'image des diapositives 1"/>
          <p:cNvSpPr>
            <a:spLocks noGrp="1" noRot="1" noChangeAspect="1" noTextEdit="1"/>
          </p:cNvSpPr>
          <p:nvPr>
            <p:ph type="sldImg"/>
          </p:nvPr>
        </p:nvSpPr>
        <p:spPr>
          <a:ln/>
        </p:spPr>
      </p:sp>
      <p:sp>
        <p:nvSpPr>
          <p:cNvPr id="105475" name="Espace réservé des commentaires 2"/>
          <p:cNvSpPr>
            <a:spLocks noGrp="1"/>
          </p:cNvSpPr>
          <p:nvPr>
            <p:ph type="body" idx="1"/>
          </p:nvPr>
        </p:nvSpPr>
        <p:spPr>
          <a:noFill/>
          <a:ln/>
        </p:spPr>
        <p:txBody>
          <a:bodyPr/>
          <a:lstStyle/>
          <a:p>
            <a:pPr>
              <a:buFontTx/>
              <a:buNone/>
            </a:pPr>
            <a:r>
              <a:rPr lang="fr-FR" baseline="0" noProof="0" dirty="0" smtClean="0"/>
              <a:t>L’</a:t>
            </a:r>
            <a:r>
              <a:rPr lang="fr-FR" baseline="0" noProof="0" dirty="0" err="1" smtClean="0"/>
              <a:t>IFNg</a:t>
            </a:r>
            <a:r>
              <a:rPr lang="fr-FR" baseline="0" noProof="0" dirty="0" smtClean="0"/>
              <a:t> </a:t>
            </a:r>
            <a:r>
              <a:rPr lang="fr-FR" baseline="0" noProof="0" dirty="0" err="1" smtClean="0"/>
              <a:t>estl’indicateur</a:t>
            </a:r>
            <a:r>
              <a:rPr lang="fr-FR" baseline="0" noProof="0" dirty="0" smtClean="0"/>
              <a:t> du profil Th1 qui se met en place progressivement après la naissance. Ce phénomène est observé avec la formule </a:t>
            </a:r>
            <a:r>
              <a:rPr lang="fr-FR" baseline="0" noProof="0" dirty="0" err="1" smtClean="0"/>
              <a:t>VegMIx</a:t>
            </a:r>
            <a:r>
              <a:rPr lang="fr-FR" baseline="0" noProof="0" dirty="0" smtClean="0"/>
              <a:t> et </a:t>
            </a:r>
            <a:r>
              <a:rPr lang="fr-FR" baseline="0" noProof="0" dirty="0" err="1" smtClean="0"/>
              <a:t>LaitMix</a:t>
            </a:r>
            <a:r>
              <a:rPr lang="fr-FR" baseline="0" noProof="0" dirty="0" smtClean="0"/>
              <a:t> comme chez les porcelets sous la mère dés 7j. Et se maintien avec </a:t>
            </a:r>
            <a:r>
              <a:rPr lang="fr-FR" baseline="0" noProof="0" dirty="0" err="1" smtClean="0"/>
              <a:t>LaitMIx</a:t>
            </a:r>
            <a:r>
              <a:rPr lang="fr-FR" baseline="0" noProof="0" dirty="0" smtClean="0"/>
              <a:t> à 28j. Pou l’Il-10 c’est le reflet du profil Th2 qui est présent à la naissance et diminue progressivement avec l’âge. Cet indicateur n’est pas différents entre les groupes à 7j, mais diminue avec </a:t>
            </a:r>
            <a:r>
              <a:rPr lang="fr-FR" baseline="0" noProof="0" dirty="0" err="1" smtClean="0"/>
              <a:t>LaitMix</a:t>
            </a:r>
            <a:r>
              <a:rPr lang="fr-FR" baseline="0" noProof="0" dirty="0" smtClean="0"/>
              <a:t> comme chez les SM à 28j. </a:t>
            </a:r>
          </a:p>
        </p:txBody>
      </p:sp>
      <p:sp>
        <p:nvSpPr>
          <p:cNvPr id="105476" name="Espace réservé du numéro de diapositive 3"/>
          <p:cNvSpPr>
            <a:spLocks noGrp="1"/>
          </p:cNvSpPr>
          <p:nvPr>
            <p:ph type="sldNum" sz="quarter" idx="5"/>
          </p:nvPr>
        </p:nvSpPr>
        <p:spPr>
          <a:noFill/>
        </p:spPr>
        <p:txBody>
          <a:bodyPr/>
          <a:lstStyle/>
          <a:p>
            <a:fld id="{9D898CDC-30D2-4AAE-A785-54B1D78CA303}" type="slidenum">
              <a:rPr lang="fr-FR" smtClean="0"/>
              <a:pPr/>
              <a:t>25</a:t>
            </a:fld>
            <a:endParaRPr lang="fr-FR" smtClean="0"/>
          </a:p>
        </p:txBody>
      </p:sp>
    </p:spTree>
    <p:extLst>
      <p:ext uri="{BB962C8B-B14F-4D97-AF65-F5344CB8AC3E}">
        <p14:creationId xmlns:p14="http://schemas.microsoft.com/office/powerpoint/2010/main" val="2603826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63223E2-5D09-4E36-98D0-A648A3AFF5AF}" type="slidenum">
              <a:rPr lang="fr-FR" altLang="fr-FR" smtClean="0"/>
              <a:pPr>
                <a:spcBef>
                  <a:spcPct val="0"/>
                </a:spcBef>
              </a:pPr>
              <a:t>28</a:t>
            </a:fld>
            <a:endParaRPr lang="fr-FR" altLang="fr-FR"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fr-FR" altLang="fr-FR" smtClean="0"/>
          </a:p>
        </p:txBody>
      </p:sp>
    </p:spTree>
    <p:extLst>
      <p:ext uri="{BB962C8B-B14F-4D97-AF65-F5344CB8AC3E}">
        <p14:creationId xmlns:p14="http://schemas.microsoft.com/office/powerpoint/2010/main" val="762899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D6289CFE-930F-49CA-88BD-8FAE6BBD1928}" type="slidenum">
              <a:rPr lang="fr-FR"/>
              <a:pPr eaLnBrk="1" hangingPunct="1"/>
              <a:t>14</a:t>
            </a:fld>
            <a:endParaRPr lang="fr-FR"/>
          </a:p>
        </p:txBody>
      </p:sp>
      <p:sp>
        <p:nvSpPr>
          <p:cNvPr id="56323" name="Rectangle 2"/>
          <p:cNvSpPr>
            <a:spLocks noGrp="1" noRot="1" noChangeAspect="1" noChangeArrowheads="1" noTextEdit="1"/>
          </p:cNvSpPr>
          <p:nvPr>
            <p:ph type="sldImg"/>
          </p:nvPr>
        </p:nvSpPr>
        <p:spPr>
          <a:xfrm>
            <a:off x="992188" y="768350"/>
            <a:ext cx="5118100" cy="3838575"/>
          </a:xfrm>
          <a:ln/>
        </p:spPr>
      </p:sp>
      <p:sp>
        <p:nvSpPr>
          <p:cNvPr id="56324" name="Rectangle 3"/>
          <p:cNvSpPr>
            <a:spLocks noGrp="1" noChangeArrowheads="1"/>
          </p:cNvSpPr>
          <p:nvPr>
            <p:ph type="body" idx="1"/>
          </p:nvPr>
        </p:nvSpPr>
        <p:spPr>
          <a:xfrm>
            <a:off x="709613" y="4862513"/>
            <a:ext cx="5680075" cy="4603750"/>
          </a:xfrm>
          <a:noFill/>
        </p:spPr>
        <p:txBody>
          <a:bodyPr/>
          <a:lstStyle/>
          <a:p>
            <a:pPr eaLnBrk="1" hangingPunct="1"/>
            <a:endParaRPr lang="fr-FR" smtClean="0">
              <a:latin typeface="Arial" charset="0"/>
            </a:endParaRPr>
          </a:p>
        </p:txBody>
      </p:sp>
    </p:spTree>
    <p:extLst>
      <p:ext uri="{BB962C8B-B14F-4D97-AF65-F5344CB8AC3E}">
        <p14:creationId xmlns:p14="http://schemas.microsoft.com/office/powerpoint/2010/main" val="499713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1C218DA8-4CB2-486B-A90B-A319AE9E2737}" type="slidenum">
              <a:rPr lang="fr-FR"/>
              <a:pPr eaLnBrk="1" hangingPunct="1"/>
              <a:t>15</a:t>
            </a:fld>
            <a:endParaRPr lang="fr-FR"/>
          </a:p>
        </p:txBody>
      </p:sp>
      <p:sp>
        <p:nvSpPr>
          <p:cNvPr id="57347" name="Rectangle 2"/>
          <p:cNvSpPr>
            <a:spLocks noGrp="1" noRot="1" noChangeAspect="1" noChangeArrowheads="1" noTextEdit="1"/>
          </p:cNvSpPr>
          <p:nvPr>
            <p:ph type="sldImg"/>
          </p:nvPr>
        </p:nvSpPr>
        <p:spPr>
          <a:xfrm>
            <a:off x="992188" y="768350"/>
            <a:ext cx="5118100" cy="3838575"/>
          </a:xfrm>
          <a:ln/>
        </p:spPr>
      </p:sp>
      <p:sp>
        <p:nvSpPr>
          <p:cNvPr id="57348" name="Rectangle 3"/>
          <p:cNvSpPr>
            <a:spLocks noGrp="1" noChangeArrowheads="1"/>
          </p:cNvSpPr>
          <p:nvPr>
            <p:ph type="body" idx="1"/>
          </p:nvPr>
        </p:nvSpPr>
        <p:spPr>
          <a:xfrm>
            <a:off x="709613" y="4862513"/>
            <a:ext cx="5680075" cy="4603750"/>
          </a:xfrm>
          <a:noFill/>
        </p:spPr>
        <p:txBody>
          <a:bodyPr/>
          <a:lstStyle/>
          <a:p>
            <a:pPr eaLnBrk="1" hangingPunct="1"/>
            <a:endParaRPr lang="fr-FR" smtClean="0">
              <a:latin typeface="Arial" charset="0"/>
            </a:endParaRPr>
          </a:p>
        </p:txBody>
      </p:sp>
    </p:spTree>
    <p:extLst>
      <p:ext uri="{BB962C8B-B14F-4D97-AF65-F5344CB8AC3E}">
        <p14:creationId xmlns:p14="http://schemas.microsoft.com/office/powerpoint/2010/main" val="3112644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D0C4F2A0-AEEF-43C5-A909-B721CB9D2D0A}" type="slidenum">
              <a:rPr lang="fr-FR"/>
              <a:pPr eaLnBrk="1" hangingPunct="1"/>
              <a:t>17</a:t>
            </a:fld>
            <a:endParaRPr lang="fr-FR"/>
          </a:p>
        </p:txBody>
      </p:sp>
      <p:sp>
        <p:nvSpPr>
          <p:cNvPr id="60419" name="Rectangle 2"/>
          <p:cNvSpPr>
            <a:spLocks noGrp="1" noRot="1" noChangeAspect="1" noChangeArrowheads="1" noTextEdit="1"/>
          </p:cNvSpPr>
          <p:nvPr>
            <p:ph type="sldImg"/>
          </p:nvPr>
        </p:nvSpPr>
        <p:spPr>
          <a:xfrm>
            <a:off x="992188" y="768350"/>
            <a:ext cx="5118100" cy="3838575"/>
          </a:xfrm>
          <a:ln/>
        </p:spPr>
      </p:sp>
      <p:sp>
        <p:nvSpPr>
          <p:cNvPr id="60420" name="Rectangle 3"/>
          <p:cNvSpPr>
            <a:spLocks noGrp="1" noChangeArrowheads="1"/>
          </p:cNvSpPr>
          <p:nvPr>
            <p:ph type="body" idx="1"/>
          </p:nvPr>
        </p:nvSpPr>
        <p:spPr>
          <a:xfrm>
            <a:off x="709613" y="4862513"/>
            <a:ext cx="5680075" cy="4603750"/>
          </a:xfrm>
          <a:noFill/>
        </p:spPr>
        <p:txBody>
          <a:bodyPr/>
          <a:lstStyle/>
          <a:p>
            <a:pPr eaLnBrk="1" hangingPunct="1"/>
            <a:endParaRPr lang="fr-FR" smtClean="0">
              <a:latin typeface="Arial" charset="0"/>
            </a:endParaRPr>
          </a:p>
        </p:txBody>
      </p:sp>
    </p:spTree>
    <p:extLst>
      <p:ext uri="{BB962C8B-B14F-4D97-AF65-F5344CB8AC3E}">
        <p14:creationId xmlns:p14="http://schemas.microsoft.com/office/powerpoint/2010/main" val="2630228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7C871A94-F9D5-41DA-B42C-97128B0BDC9B}" type="slidenum">
              <a:rPr lang="fr-FR"/>
              <a:pPr eaLnBrk="1" hangingPunct="1"/>
              <a:t>18</a:t>
            </a:fld>
            <a:endParaRPr lang="fr-FR"/>
          </a:p>
        </p:txBody>
      </p:sp>
      <p:sp>
        <p:nvSpPr>
          <p:cNvPr id="62467" name="Rectangle 2"/>
          <p:cNvSpPr>
            <a:spLocks noGrp="1" noRot="1" noChangeAspect="1" noChangeArrowheads="1" noTextEdit="1"/>
          </p:cNvSpPr>
          <p:nvPr>
            <p:ph type="sldImg"/>
          </p:nvPr>
        </p:nvSpPr>
        <p:spPr>
          <a:xfrm>
            <a:off x="992188" y="768350"/>
            <a:ext cx="5118100" cy="3838575"/>
          </a:xfrm>
          <a:ln/>
        </p:spPr>
      </p:sp>
      <p:sp>
        <p:nvSpPr>
          <p:cNvPr id="62468" name="Rectangle 3"/>
          <p:cNvSpPr>
            <a:spLocks noGrp="1" noChangeArrowheads="1"/>
          </p:cNvSpPr>
          <p:nvPr>
            <p:ph type="body" idx="1"/>
          </p:nvPr>
        </p:nvSpPr>
        <p:spPr>
          <a:xfrm>
            <a:off x="709613" y="4862513"/>
            <a:ext cx="5680075" cy="4603750"/>
          </a:xfrm>
          <a:noFill/>
        </p:spPr>
        <p:txBody>
          <a:bodyPr/>
          <a:lstStyle/>
          <a:p>
            <a:pPr eaLnBrk="1" hangingPunct="1"/>
            <a:endParaRPr lang="fr-FR" smtClean="0">
              <a:latin typeface="Arial" charset="0"/>
            </a:endParaRPr>
          </a:p>
        </p:txBody>
      </p:sp>
    </p:spTree>
    <p:extLst>
      <p:ext uri="{BB962C8B-B14F-4D97-AF65-F5344CB8AC3E}">
        <p14:creationId xmlns:p14="http://schemas.microsoft.com/office/powerpoint/2010/main" val="3741530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5782C3D9-0188-424D-917F-A0FD476A84AE}" type="slidenum">
              <a:rPr lang="fr-FR"/>
              <a:pPr eaLnBrk="1" hangingPunct="1"/>
              <a:t>19</a:t>
            </a:fld>
            <a:endParaRPr lang="fr-FR"/>
          </a:p>
        </p:txBody>
      </p:sp>
      <p:sp>
        <p:nvSpPr>
          <p:cNvPr id="59395" name="Rectangle 2"/>
          <p:cNvSpPr>
            <a:spLocks noGrp="1" noRot="1" noChangeAspect="1" noChangeArrowheads="1" noTextEdit="1"/>
          </p:cNvSpPr>
          <p:nvPr>
            <p:ph type="sldImg"/>
          </p:nvPr>
        </p:nvSpPr>
        <p:spPr>
          <a:xfrm>
            <a:off x="992188" y="768350"/>
            <a:ext cx="5118100" cy="3838575"/>
          </a:xfrm>
          <a:ln/>
        </p:spPr>
      </p:sp>
      <p:sp>
        <p:nvSpPr>
          <p:cNvPr id="59396" name="Rectangle 3"/>
          <p:cNvSpPr>
            <a:spLocks noGrp="1" noChangeArrowheads="1"/>
          </p:cNvSpPr>
          <p:nvPr>
            <p:ph type="body" idx="1"/>
          </p:nvPr>
        </p:nvSpPr>
        <p:spPr>
          <a:xfrm>
            <a:off x="709613" y="4862513"/>
            <a:ext cx="5680075" cy="4603750"/>
          </a:xfrm>
          <a:noFill/>
        </p:spPr>
        <p:txBody>
          <a:bodyPr/>
          <a:lstStyle/>
          <a:p>
            <a:pPr eaLnBrk="1" hangingPunct="1"/>
            <a:endParaRPr lang="fr-FR" smtClean="0">
              <a:latin typeface="Arial" charset="0"/>
            </a:endParaRPr>
          </a:p>
        </p:txBody>
      </p:sp>
    </p:spTree>
    <p:extLst>
      <p:ext uri="{BB962C8B-B14F-4D97-AF65-F5344CB8AC3E}">
        <p14:creationId xmlns:p14="http://schemas.microsoft.com/office/powerpoint/2010/main" val="2749609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7A7374F8-DFA3-42F6-8906-8F072D2A0699}" type="slidenum">
              <a:rPr lang="fr-FR"/>
              <a:pPr eaLnBrk="1" hangingPunct="1"/>
              <a:t>20</a:t>
            </a:fld>
            <a:endParaRPr lang="fr-FR"/>
          </a:p>
        </p:txBody>
      </p:sp>
      <p:sp>
        <p:nvSpPr>
          <p:cNvPr id="64515" name="Rectangle 2"/>
          <p:cNvSpPr>
            <a:spLocks noGrp="1" noRot="1" noChangeAspect="1" noChangeArrowheads="1" noTextEdit="1"/>
          </p:cNvSpPr>
          <p:nvPr>
            <p:ph type="sldImg"/>
          </p:nvPr>
        </p:nvSpPr>
        <p:spPr>
          <a:xfrm>
            <a:off x="992188" y="768350"/>
            <a:ext cx="5118100" cy="3838575"/>
          </a:xfrm>
          <a:ln/>
        </p:spPr>
      </p:sp>
      <p:sp>
        <p:nvSpPr>
          <p:cNvPr id="64516" name="Rectangle 3"/>
          <p:cNvSpPr>
            <a:spLocks noGrp="1" noChangeArrowheads="1"/>
          </p:cNvSpPr>
          <p:nvPr>
            <p:ph type="body" idx="1"/>
          </p:nvPr>
        </p:nvSpPr>
        <p:spPr>
          <a:xfrm>
            <a:off x="709613" y="4862513"/>
            <a:ext cx="5680075" cy="4603750"/>
          </a:xfrm>
          <a:noFill/>
        </p:spPr>
        <p:txBody>
          <a:bodyPr/>
          <a:lstStyle/>
          <a:p>
            <a:pPr eaLnBrk="1" hangingPunct="1"/>
            <a:endParaRPr lang="fr-FR" smtClean="0">
              <a:latin typeface="Arial" charset="0"/>
            </a:endParaRPr>
          </a:p>
        </p:txBody>
      </p:sp>
    </p:spTree>
    <p:extLst>
      <p:ext uri="{BB962C8B-B14F-4D97-AF65-F5344CB8AC3E}">
        <p14:creationId xmlns:p14="http://schemas.microsoft.com/office/powerpoint/2010/main" val="3817154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6F5B155D-AE65-436E-B3CE-D3AD96F35709}" type="slidenum">
              <a:rPr lang="fr-FR"/>
              <a:pPr eaLnBrk="1" hangingPunct="1"/>
              <a:t>21</a:t>
            </a:fld>
            <a:endParaRPr lang="fr-FR"/>
          </a:p>
        </p:txBody>
      </p:sp>
      <p:sp>
        <p:nvSpPr>
          <p:cNvPr id="65539" name="Rectangle 2"/>
          <p:cNvSpPr>
            <a:spLocks noGrp="1" noRot="1" noChangeAspect="1" noChangeArrowheads="1" noTextEdit="1"/>
          </p:cNvSpPr>
          <p:nvPr>
            <p:ph type="sldImg"/>
          </p:nvPr>
        </p:nvSpPr>
        <p:spPr>
          <a:xfrm>
            <a:off x="992188" y="768350"/>
            <a:ext cx="5118100" cy="3838575"/>
          </a:xfrm>
          <a:ln/>
        </p:spPr>
      </p:sp>
      <p:sp>
        <p:nvSpPr>
          <p:cNvPr id="65540" name="Rectangle 3"/>
          <p:cNvSpPr>
            <a:spLocks noGrp="1" noChangeArrowheads="1"/>
          </p:cNvSpPr>
          <p:nvPr>
            <p:ph type="body" idx="1"/>
          </p:nvPr>
        </p:nvSpPr>
        <p:spPr>
          <a:xfrm>
            <a:off x="709613" y="4862513"/>
            <a:ext cx="5680075" cy="4603750"/>
          </a:xfrm>
          <a:noFill/>
        </p:spPr>
        <p:txBody>
          <a:bodyPr/>
          <a:lstStyle/>
          <a:p>
            <a:pPr eaLnBrk="1" hangingPunct="1"/>
            <a:endParaRPr lang="fr-FR" smtClean="0">
              <a:latin typeface="Arial" charset="0"/>
            </a:endParaRPr>
          </a:p>
        </p:txBody>
      </p:sp>
    </p:spTree>
    <p:extLst>
      <p:ext uri="{BB962C8B-B14F-4D97-AF65-F5344CB8AC3E}">
        <p14:creationId xmlns:p14="http://schemas.microsoft.com/office/powerpoint/2010/main" val="350709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a:ln/>
        </p:spPr>
      </p:sp>
      <p:sp>
        <p:nvSpPr>
          <p:cNvPr id="93187" name="Espace réservé des commentaires 2"/>
          <p:cNvSpPr>
            <a:spLocks noGrp="1"/>
          </p:cNvSpPr>
          <p:nvPr>
            <p:ph type="body" idx="1"/>
          </p:nvPr>
        </p:nvSpPr>
        <p:spPr>
          <a:noFill/>
          <a:ln/>
        </p:spPr>
        <p:txBody>
          <a:bodyPr/>
          <a:lstStyle/>
          <a:p>
            <a:pPr eaLnBrk="1" hangingPunct="1"/>
            <a:r>
              <a:rPr lang="fr-FR" noProof="0" dirty="0" smtClean="0"/>
              <a:t>Le</a:t>
            </a:r>
            <a:r>
              <a:rPr lang="fr-FR" baseline="0" noProof="0" dirty="0" smtClean="0"/>
              <a:t> protocole expérimental est semblable à celui de l’étude in vivo précédente. sauf que dans cette partie nous avons un seul temps d’abattage après le repas qui a été fixé à 90 min. et les porcelets ont été sacrifiés à deux âges à 7 et 28j d’âge ces deux âges vont nous permettre d’avoir un profil de développement de la physiologie entre un stade précoce et un stade tardif du développement de l’intestin, et en plus de la collection des contenus digestifs, nous avons collectés des tissus de jéjunum et d’iléon ainsi que les ganglions mésentériques MLN qui représentent le site inducteur de la réponse immunitaire intestinale. Nous avons aussi rajoutés quelques porcelets de 7 et de 28j allaités par leur mère et ces porcelets que j’appellerai SM vont constituer une référence du meilleur développement et de la maturation intestinale.</a:t>
            </a:r>
            <a:endParaRPr lang="fr-FR" noProof="0" dirty="0" smtClean="0"/>
          </a:p>
        </p:txBody>
      </p:sp>
      <p:sp>
        <p:nvSpPr>
          <p:cNvPr id="93188" name="Espace réservé du numéro de diapositive 3"/>
          <p:cNvSpPr>
            <a:spLocks noGrp="1"/>
          </p:cNvSpPr>
          <p:nvPr>
            <p:ph type="sldNum" sz="quarter" idx="5"/>
          </p:nvPr>
        </p:nvSpPr>
        <p:spPr>
          <a:noFill/>
        </p:spPr>
        <p:txBody>
          <a:bodyPr/>
          <a:lstStyle/>
          <a:p>
            <a:fld id="{0C83EC80-74B4-4ED2-96A7-0631F07CAE64}" type="slidenum">
              <a:rPr lang="fr-FR" smtClean="0"/>
              <a:pPr/>
              <a:t>22</a:t>
            </a:fld>
            <a:endParaRPr lang="fr-FR" smtClean="0"/>
          </a:p>
        </p:txBody>
      </p:sp>
    </p:spTree>
    <p:extLst>
      <p:ext uri="{BB962C8B-B14F-4D97-AF65-F5344CB8AC3E}">
        <p14:creationId xmlns:p14="http://schemas.microsoft.com/office/powerpoint/2010/main" val="3071567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ueil">
    <p:bg>
      <p:bgPr>
        <a:solidFill>
          <a:srgbClr val="6F9D20"/>
        </a:solidFill>
        <a:effectLst/>
      </p:bgPr>
    </p:bg>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03648" y="44624"/>
            <a:ext cx="1304925" cy="2076450"/>
          </a:xfrm>
          <a:prstGeom prst="rect">
            <a:avLst/>
          </a:prstGeom>
        </p:spPr>
      </p:pic>
      <p:pic>
        <p:nvPicPr>
          <p:cNvPr id="3" name="Imag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108" y="2852936"/>
            <a:ext cx="2160000" cy="894449"/>
          </a:xfrm>
          <a:prstGeom prst="rect">
            <a:avLst/>
          </a:prstGeom>
        </p:spPr>
      </p:pic>
      <p:pic>
        <p:nvPicPr>
          <p:cNvPr id="4" name="Imag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3648" y="5733256"/>
            <a:ext cx="1260000" cy="638514"/>
          </a:xfrm>
          <a:prstGeom prst="rect">
            <a:avLst/>
          </a:prstGeom>
        </p:spPr>
      </p:pic>
    </p:spTree>
    <p:extLst>
      <p:ext uri="{BB962C8B-B14F-4D97-AF65-F5344CB8AC3E}">
        <p14:creationId xmlns:p14="http://schemas.microsoft.com/office/powerpoint/2010/main" val="3517084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6285"/>
            <a:ext cx="2133600" cy="476249"/>
          </a:xfrm>
          <a:prstGeom prst="rect">
            <a:avLst/>
          </a:prstGeom>
        </p:spPr>
        <p:txBody>
          <a:bodyPr/>
          <a:lstStyle>
            <a:lvl1pPr>
              <a:defRPr/>
            </a:lvl1pPr>
          </a:lstStyle>
          <a:p>
            <a:pPr>
              <a:defRPr/>
            </a:pPr>
            <a:endParaRPr lang="fr-FR"/>
          </a:p>
        </p:txBody>
      </p:sp>
      <p:sp>
        <p:nvSpPr>
          <p:cNvPr id="3" name="Rectangle 5"/>
          <p:cNvSpPr>
            <a:spLocks noGrp="1" noChangeArrowheads="1"/>
          </p:cNvSpPr>
          <p:nvPr>
            <p:ph type="ftr" sz="quarter" idx="11"/>
          </p:nvPr>
        </p:nvSpPr>
        <p:spPr>
          <a:xfrm>
            <a:off x="3124200" y="6246285"/>
            <a:ext cx="2895600" cy="476249"/>
          </a:xfrm>
          <a:prstGeom prst="rect">
            <a:avLst/>
          </a:prstGeom>
        </p:spPr>
        <p:txBody>
          <a:bodyPr/>
          <a:lstStyle>
            <a:lvl1pPr>
              <a:defRPr/>
            </a:lvl1pPr>
          </a:lstStyle>
          <a:p>
            <a:pPr>
              <a:defRPr/>
            </a:pPr>
            <a:endParaRPr lang="fr-FR"/>
          </a:p>
        </p:txBody>
      </p:sp>
      <p:sp>
        <p:nvSpPr>
          <p:cNvPr id="4" name="Rectangle 6"/>
          <p:cNvSpPr>
            <a:spLocks noGrp="1" noChangeArrowheads="1"/>
          </p:cNvSpPr>
          <p:nvPr>
            <p:ph type="sldNum" sz="quarter" idx="12"/>
          </p:nvPr>
        </p:nvSpPr>
        <p:spPr>
          <a:xfrm>
            <a:off x="6553200" y="6246285"/>
            <a:ext cx="2133600" cy="476249"/>
          </a:xfrm>
        </p:spPr>
        <p:txBody>
          <a:bodyPr/>
          <a:lstStyle>
            <a:lvl1pPr>
              <a:defRPr/>
            </a:lvl1pPr>
          </a:lstStyle>
          <a:p>
            <a:pPr>
              <a:defRPr/>
            </a:pPr>
            <a:fld id="{CA28F6A3-3156-492B-9F49-5E192944774D}" type="slidenum">
              <a:rPr lang="fr-FR" altLang="fr-FR"/>
              <a:pPr>
                <a:defRPr/>
              </a:pPr>
              <a:t>‹N°›</a:t>
            </a:fld>
            <a:endParaRPr lang="fr-FR" altLang="fr-FR"/>
          </a:p>
        </p:txBody>
      </p:sp>
    </p:spTree>
    <p:extLst>
      <p:ext uri="{BB962C8B-B14F-4D97-AF65-F5344CB8AC3E}">
        <p14:creationId xmlns:p14="http://schemas.microsoft.com/office/powerpoint/2010/main" val="1364278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457200" y="1600200"/>
            <a:ext cx="4038600" cy="2185988"/>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57200" y="3938588"/>
            <a:ext cx="4038600" cy="2187575"/>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3938588"/>
            <a:ext cx="4038600" cy="2187575"/>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fr-FR">
              <a:solidFill>
                <a:prstClr val="black"/>
              </a:solidFill>
            </a:endParaRPr>
          </a:p>
        </p:txBody>
      </p:sp>
      <p:sp>
        <p:nvSpPr>
          <p:cNvPr id="8"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fr-FR">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AC17729-A175-4ABB-BC00-2764C7C9D972}" type="slidenum">
              <a:rPr lang="fr-FR">
                <a:solidFill>
                  <a:prstClr val="black"/>
                </a:solidFill>
              </a:rPr>
              <a:pPr>
                <a:defRPr/>
              </a:pPr>
              <a:t>‹N°›</a:t>
            </a:fld>
            <a:endParaRPr lang="fr-FR">
              <a:solidFill>
                <a:prstClr val="black"/>
              </a:solidFill>
            </a:endParaRPr>
          </a:p>
        </p:txBody>
      </p:sp>
    </p:spTree>
    <p:extLst>
      <p:ext uri="{BB962C8B-B14F-4D97-AF65-F5344CB8AC3E}">
        <p14:creationId xmlns:p14="http://schemas.microsoft.com/office/powerpoint/2010/main" val="1981790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courante">
    <p:spTree>
      <p:nvGrpSpPr>
        <p:cNvPr id="1" name=""/>
        <p:cNvGrpSpPr/>
        <p:nvPr/>
      </p:nvGrpSpPr>
      <p:grpSpPr>
        <a:xfrm>
          <a:off x="0" y="0"/>
          <a:ext cx="0" cy="0"/>
          <a:chOff x="0" y="0"/>
          <a:chExt cx="0" cy="0"/>
        </a:xfrm>
      </p:grpSpPr>
      <p:grpSp>
        <p:nvGrpSpPr>
          <p:cNvPr id="7" name="Groupe 6"/>
          <p:cNvGrpSpPr/>
          <p:nvPr userDrawn="1"/>
        </p:nvGrpSpPr>
        <p:grpSpPr>
          <a:xfrm>
            <a:off x="0" y="6120399"/>
            <a:ext cx="9144000" cy="737601"/>
            <a:chOff x="0" y="6120399"/>
            <a:chExt cx="9144000" cy="737601"/>
          </a:xfrm>
        </p:grpSpPr>
        <p:sp>
          <p:nvSpPr>
            <p:cNvPr id="8" name="Rectangle 7"/>
            <p:cNvSpPr/>
            <p:nvPr/>
          </p:nvSpPr>
          <p:spPr>
            <a:xfrm>
              <a:off x="0" y="6165304"/>
              <a:ext cx="9144000" cy="692696"/>
            </a:xfrm>
            <a:prstGeom prst="rect">
              <a:avLst/>
            </a:prstGeom>
            <a:solidFill>
              <a:srgbClr val="6F9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6309320"/>
              <a:ext cx="1080000" cy="447225"/>
            </a:xfrm>
            <a:prstGeom prst="rect">
              <a:avLst/>
            </a:prstGeom>
          </p:spPr>
        </p:pic>
        <p:sp>
          <p:nvSpPr>
            <p:cNvPr id="10" name="Rectangle 9"/>
            <p:cNvSpPr/>
            <p:nvPr/>
          </p:nvSpPr>
          <p:spPr>
            <a:xfrm>
              <a:off x="0" y="6120399"/>
              <a:ext cx="1403648" cy="45719"/>
            </a:xfrm>
            <a:prstGeom prst="rect">
              <a:avLst/>
            </a:prstGeom>
            <a:solidFill>
              <a:srgbClr val="C5D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1" name="Imag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3648" y="44624"/>
            <a:ext cx="1304925" cy="2076450"/>
          </a:xfrm>
          <a:prstGeom prst="rect">
            <a:avLst/>
          </a:prstGeom>
        </p:spPr>
      </p:pic>
      <p:sp>
        <p:nvSpPr>
          <p:cNvPr id="22" name="Espace réservé du numéro de diapositive 3"/>
          <p:cNvSpPr txBox="1">
            <a:spLocks/>
          </p:cNvSpPr>
          <p:nvPr userDrawn="1"/>
        </p:nvSpPr>
        <p:spPr>
          <a:xfrm>
            <a:off x="7884368" y="6246000"/>
            <a:ext cx="1123727" cy="24938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BE" sz="1600" dirty="0" smtClean="0">
                <a:solidFill>
                  <a:schemeClr val="bg1"/>
                </a:solidFill>
                <a:latin typeface="Arial" pitchFamily="34" charset="0"/>
                <a:cs typeface="Arial" pitchFamily="34" charset="0"/>
              </a:rPr>
              <a:t>.0</a:t>
            </a:r>
            <a:fld id="{CF4668DC-857F-487D-BFFA-8C0CA5037977}" type="slidenum">
              <a:rPr lang="fr-BE" sz="1600" smtClean="0">
                <a:solidFill>
                  <a:schemeClr val="bg1"/>
                </a:solidFill>
                <a:latin typeface="Arial" pitchFamily="34" charset="0"/>
                <a:cs typeface="Arial" pitchFamily="34" charset="0"/>
              </a:rPr>
              <a:pPr algn="r"/>
              <a:t>‹N°›</a:t>
            </a:fld>
            <a:endParaRPr lang="fr-BE" sz="1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71167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itre">
    <p:bg>
      <p:bgPr>
        <a:solidFill>
          <a:srgbClr val="6F9D20"/>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03648" y="44624"/>
            <a:ext cx="1304925" cy="2076450"/>
          </a:xfrm>
          <a:prstGeom prst="rect">
            <a:avLst/>
          </a:prstGeom>
        </p:spPr>
      </p:pic>
      <p:pic>
        <p:nvPicPr>
          <p:cNvPr id="8" name="Imag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04" y="6309320"/>
            <a:ext cx="1080000" cy="447225"/>
          </a:xfrm>
          <a:prstGeom prst="rect">
            <a:avLst/>
          </a:prstGeom>
        </p:spPr>
      </p:pic>
    </p:spTree>
    <p:extLst>
      <p:ext uri="{BB962C8B-B14F-4D97-AF65-F5344CB8AC3E}">
        <p14:creationId xmlns:p14="http://schemas.microsoft.com/office/powerpoint/2010/main" val="1853165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5751513"/>
            <a:ext cx="9372600" cy="1150937"/>
          </a:xfrm>
          <a:prstGeom prst="rect">
            <a:avLst/>
          </a:prstGeom>
          <a:solidFill>
            <a:srgbClr val="8AB51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a:p>
        </p:txBody>
      </p:sp>
      <p:sp>
        <p:nvSpPr>
          <p:cNvPr id="26627" name="Text Box 3"/>
          <p:cNvSpPr txBox="1">
            <a:spLocks noChangeArrowheads="1"/>
          </p:cNvSpPr>
          <p:nvPr/>
        </p:nvSpPr>
        <p:spPr bwMode="auto">
          <a:xfrm>
            <a:off x="4038600" y="5943600"/>
            <a:ext cx="3124200" cy="80645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30000"/>
              </a:lnSpc>
            </a:pPr>
            <a:r>
              <a:rPr lang="fr-FR" sz="1200" b="1" dirty="0">
                <a:solidFill>
                  <a:schemeClr val="bg1"/>
                </a:solidFill>
                <a:latin typeface="Arial Narrow" panose="020B0606020202030204" pitchFamily="34" charset="0"/>
              </a:rPr>
              <a:t>	D I E T                    </a:t>
            </a:r>
          </a:p>
          <a:p>
            <a:pPr>
              <a:lnSpc>
                <a:spcPct val="130000"/>
              </a:lnSpc>
            </a:pPr>
            <a:r>
              <a:rPr lang="fr-FR" sz="1200" b="1" dirty="0">
                <a:solidFill>
                  <a:schemeClr val="bg1"/>
                </a:solidFill>
                <a:latin typeface="Arial Narrow" panose="020B0606020202030204" pitchFamily="34" charset="0"/>
              </a:rPr>
              <a:t>  A G R I C U L T U R E</a:t>
            </a:r>
          </a:p>
          <a:p>
            <a:pPr>
              <a:lnSpc>
                <a:spcPct val="130000"/>
              </a:lnSpc>
            </a:pPr>
            <a:r>
              <a:rPr lang="fr-FR" sz="1200" b="1" dirty="0">
                <a:solidFill>
                  <a:schemeClr val="bg1"/>
                </a:solidFill>
                <a:latin typeface="Arial Narrow" panose="020B0606020202030204" pitchFamily="34" charset="0"/>
              </a:rPr>
              <a:t>	  E N V I R O N M E N T</a:t>
            </a:r>
            <a:endParaRPr lang="fr-FR" b="1" dirty="0">
              <a:solidFill>
                <a:schemeClr val="bg1"/>
              </a:solidFill>
              <a:latin typeface="Arial Narrow" panose="020B0606020202030204" pitchFamily="34" charset="0"/>
            </a:endParaRPr>
          </a:p>
        </p:txBody>
      </p:sp>
      <p:pic>
        <p:nvPicPr>
          <p:cNvPr id="26628"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4025" y="5753100"/>
            <a:ext cx="2536825" cy="1282700"/>
          </a:xfrm>
          <a:prstGeom prst="rect">
            <a:avLst/>
          </a:prstGeom>
          <a:noFill/>
          <a:extLst>
            <a:ext uri="{909E8E84-426E-40DD-AFC4-6F175D3DCCD1}">
              <a14:hiddenFill xmlns:a14="http://schemas.microsoft.com/office/drawing/2010/main">
                <a:solidFill>
                  <a:srgbClr val="FFFFFF"/>
                </a:solidFill>
              </a14:hiddenFill>
            </a:ext>
          </a:extLst>
        </p:spPr>
      </p:pic>
      <p:pic>
        <p:nvPicPr>
          <p:cNvPr id="266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2138" y="-92075"/>
            <a:ext cx="2879725" cy="1243013"/>
          </a:xfrm>
          <a:prstGeom prst="rect">
            <a:avLst/>
          </a:prstGeom>
          <a:noFill/>
          <a:extLst>
            <a:ext uri="{909E8E84-426E-40DD-AFC4-6F175D3DCCD1}">
              <a14:hiddenFill xmlns:a14="http://schemas.microsoft.com/office/drawing/2010/main">
                <a:solidFill>
                  <a:srgbClr val="FFFFFF"/>
                </a:solidFill>
              </a14:hiddenFill>
            </a:ext>
          </a:extLst>
        </p:spPr>
      </p:pic>
      <p:sp>
        <p:nvSpPr>
          <p:cNvPr id="26631" name="Text Box 7"/>
          <p:cNvSpPr txBox="1">
            <a:spLocks noChangeArrowheads="1"/>
          </p:cNvSpPr>
          <p:nvPr userDrawn="1"/>
        </p:nvSpPr>
        <p:spPr bwMode="auto">
          <a:xfrm>
            <a:off x="35496" y="5808166"/>
            <a:ext cx="261203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sz="1600" dirty="0" smtClean="0">
                <a:solidFill>
                  <a:schemeClr val="bg1"/>
                </a:solidFill>
                <a:latin typeface="Calibri" panose="020F0502020204030204" pitchFamily="34" charset="0"/>
              </a:rPr>
              <a:t>"FOODOMICS"</a:t>
            </a:r>
          </a:p>
          <a:p>
            <a:pPr algn="ctr"/>
            <a:r>
              <a:rPr lang="fr-FR" sz="1600" dirty="0" smtClean="0">
                <a:solidFill>
                  <a:schemeClr val="bg1"/>
                </a:solidFill>
                <a:latin typeface="Calibri" panose="020F0502020204030204" pitchFamily="34" charset="0"/>
              </a:rPr>
              <a:t>Application des démarches de </a:t>
            </a:r>
            <a:r>
              <a:rPr lang="fr-FR" sz="1600" dirty="0" err="1" smtClean="0">
                <a:solidFill>
                  <a:schemeClr val="bg1"/>
                </a:solidFill>
                <a:latin typeface="Calibri" panose="020F0502020204030204" pitchFamily="34" charset="0"/>
              </a:rPr>
              <a:t>protéomique</a:t>
            </a:r>
            <a:r>
              <a:rPr lang="fr-FR" sz="1600" dirty="0" smtClean="0">
                <a:solidFill>
                  <a:schemeClr val="bg1"/>
                </a:solidFill>
                <a:latin typeface="Calibri" panose="020F0502020204030204" pitchFamily="34" charset="0"/>
              </a:rPr>
              <a:t> à l’étude des aliments et à la nutrition</a:t>
            </a:r>
            <a:endParaRPr lang="fr-FR"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4089479198"/>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28650" y="365125"/>
            <a:ext cx="7886700" cy="5811838"/>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5903731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5"/>
            <a:ext cx="7886700" cy="1325563"/>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1833305711"/>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245225"/>
            <a:ext cx="2133600" cy="476250"/>
          </a:xfrm>
          <a:prstGeom prst="rect">
            <a:avLst/>
          </a:prstGeo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5225"/>
            <a:ext cx="2895600" cy="476250"/>
          </a:xfrm>
          <a:prstGeom prst="rect">
            <a:avLst/>
          </a:prstGeom>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E041B499-0794-4B2E-A8BC-B4FE182A82A3}" type="slidenum">
              <a:rPr lang="fr-FR"/>
              <a:pPr/>
              <a:t>‹N°›</a:t>
            </a:fld>
            <a:endParaRPr lang="fr-FR"/>
          </a:p>
        </p:txBody>
      </p:sp>
    </p:spTree>
    <p:extLst>
      <p:ext uri="{BB962C8B-B14F-4D97-AF65-F5344CB8AC3E}">
        <p14:creationId xmlns:p14="http://schemas.microsoft.com/office/powerpoint/2010/main" val="2100917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a:xfrm>
            <a:off x="457200" y="6245225"/>
            <a:ext cx="2133600" cy="476250"/>
          </a:xfrm>
          <a:prstGeom prst="rect">
            <a:avLst/>
          </a:prstGeo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5225"/>
            <a:ext cx="2895600" cy="476250"/>
          </a:xfrm>
          <a:prstGeom prst="rect">
            <a:avLst/>
          </a:prstGeom>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A02949D0-725C-44C5-AFA5-141D7EC73EC3}" type="slidenum">
              <a:rPr lang="fr-FR"/>
              <a:pPr/>
              <a:t>‹N°›</a:t>
            </a:fld>
            <a:endParaRPr lang="fr-FR"/>
          </a:p>
        </p:txBody>
      </p:sp>
    </p:spTree>
    <p:extLst>
      <p:ext uri="{BB962C8B-B14F-4D97-AF65-F5344CB8AC3E}">
        <p14:creationId xmlns:p14="http://schemas.microsoft.com/office/powerpoint/2010/main" val="3543995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6223000"/>
            <a:ext cx="4572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827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15"/>
          <p:cNvSpPr>
            <a:spLocks noGrp="1"/>
          </p:cNvSpPr>
          <p:nvPr>
            <p:ph sz="quarter" idx="13"/>
          </p:nvPr>
        </p:nvSpPr>
        <p:spPr>
          <a:xfrm>
            <a:off x="1160074" y="945931"/>
            <a:ext cx="7063357" cy="849586"/>
          </a:xfrm>
          <a:prstGeom prst="rect">
            <a:avLst/>
          </a:prstGeom>
        </p:spPr>
        <p:txBody>
          <a:bodyPr/>
          <a:lstStyle>
            <a:lvl1pPr marL="0" indent="0">
              <a:buNone/>
              <a:defRPr sz="3800" b="1" i="0">
                <a:solidFill>
                  <a:schemeClr val="accent2"/>
                </a:solidFill>
              </a:defRPr>
            </a:lvl1pPr>
          </a:lstStyle>
          <a:p>
            <a:pPr lvl="0"/>
            <a:r>
              <a:rPr lang="en-US" dirty="0" smtClean="0"/>
              <a:t>Cliquez pour modifier les styles du texte du masque</a:t>
            </a:r>
          </a:p>
        </p:txBody>
      </p:sp>
      <p:sp>
        <p:nvSpPr>
          <p:cNvPr id="7" name="Text Placeholder 6"/>
          <p:cNvSpPr>
            <a:spLocks noGrp="1"/>
          </p:cNvSpPr>
          <p:nvPr>
            <p:ph type="body" sz="quarter" idx="14"/>
          </p:nvPr>
        </p:nvSpPr>
        <p:spPr>
          <a:xfrm>
            <a:off x="1160073" y="1676748"/>
            <a:ext cx="7063357" cy="4438429"/>
          </a:xfrm>
          <a:prstGeom prst="rect">
            <a:avLst/>
          </a:prstGeom>
        </p:spPr>
        <p:txBody>
          <a:bodyPr/>
          <a:lstStyle>
            <a:lvl1pPr marL="342900" indent="-342900">
              <a:buFont typeface="Arial"/>
              <a:buChar char="•"/>
              <a:defRPr sz="3400">
                <a:solidFill>
                  <a:schemeClr val="accent2"/>
                </a:solidFill>
              </a:defRPr>
            </a:lvl1pPr>
            <a:lvl2pPr marL="742950" indent="-285750">
              <a:buFont typeface="Arial"/>
              <a:buChar char="•"/>
              <a:defRPr sz="3400">
                <a:solidFill>
                  <a:schemeClr val="accent2"/>
                </a:solidFill>
              </a:defRPr>
            </a:lvl2pPr>
            <a:lvl3pPr marL="1143000" indent="-228600">
              <a:buFont typeface="Arial"/>
              <a:buChar char="•"/>
              <a:defRPr sz="3400">
                <a:solidFill>
                  <a:schemeClr val="accent2"/>
                </a:solidFill>
              </a:defRPr>
            </a:lvl3pPr>
            <a:lvl4pPr marL="1600200" indent="-228600">
              <a:buFont typeface="Arial"/>
              <a:buChar char="•"/>
              <a:defRPr sz="3400">
                <a:solidFill>
                  <a:schemeClr val="accent2"/>
                </a:solidFill>
              </a:defRPr>
            </a:lvl4pPr>
            <a:lvl5pPr marL="2057400" indent="-228600">
              <a:buFont typeface="Arial"/>
              <a:buChar char="•"/>
              <a:defRPr sz="3400">
                <a:solidFill>
                  <a:schemeClr val="accent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liennummernplatzhalter 5"/>
          <p:cNvSpPr>
            <a:spLocks noGrp="1"/>
          </p:cNvSpPr>
          <p:nvPr>
            <p:ph type="sldNum" sz="quarter" idx="15"/>
          </p:nvPr>
        </p:nvSpPr>
        <p:spPr>
          <a:xfrm>
            <a:off x="7729538" y="6343650"/>
            <a:ext cx="569912" cy="365125"/>
          </a:xfrm>
        </p:spPr>
        <p:txBody>
          <a:bodyPr anchor="ctr"/>
          <a:lstStyle>
            <a:lvl1pPr>
              <a:defRPr sz="1200">
                <a:solidFill>
                  <a:srgbClr val="898989"/>
                </a:solidFill>
              </a:defRPr>
            </a:lvl1pPr>
          </a:lstStyle>
          <a:p>
            <a:pPr>
              <a:defRPr/>
            </a:pPr>
            <a:fld id="{052C0509-89EC-46C6-BE99-8378EC3F95F9}" type="slidenum">
              <a:rPr lang="de-DE" altLang="fr-FR"/>
              <a:pPr>
                <a:defRPr/>
              </a:pPr>
              <a:t>‹N°›</a:t>
            </a:fld>
            <a:endParaRPr lang="de-DE" altLang="fr-FR"/>
          </a:p>
        </p:txBody>
      </p:sp>
    </p:spTree>
    <p:extLst>
      <p:ext uri="{BB962C8B-B14F-4D97-AF65-F5344CB8AC3E}">
        <p14:creationId xmlns:p14="http://schemas.microsoft.com/office/powerpoint/2010/main" val="1726339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Espace réservé du numéro de diapositive 3"/>
          <p:cNvSpPr>
            <a:spLocks noGrp="1"/>
          </p:cNvSpPr>
          <p:nvPr>
            <p:ph type="sldNum" sz="quarter" idx="4"/>
          </p:nvPr>
        </p:nvSpPr>
        <p:spPr>
          <a:xfrm>
            <a:off x="7884367" y="6246000"/>
            <a:ext cx="1123727" cy="249385"/>
          </a:xfrm>
          <a:prstGeom prst="rect">
            <a:avLst/>
          </a:prstGeom>
        </p:spPr>
        <p:txBody>
          <a:bodyPr/>
          <a:lstStyle/>
          <a:p>
            <a:pPr algn="r"/>
            <a:r>
              <a:rPr lang="fr-BE" sz="1600" dirty="0" smtClean="0">
                <a:solidFill>
                  <a:schemeClr val="bg1"/>
                </a:solidFill>
                <a:latin typeface="Arial" pitchFamily="34" charset="0"/>
                <a:cs typeface="Arial" pitchFamily="34" charset="0"/>
              </a:rPr>
              <a:t>.0</a:t>
            </a:r>
            <a:fld id="{CF4668DC-857F-487D-BFFA-8C0CA5037977}" type="slidenum">
              <a:rPr lang="fr-BE" sz="1600" smtClean="0">
                <a:solidFill>
                  <a:schemeClr val="bg1"/>
                </a:solidFill>
                <a:latin typeface="Arial" pitchFamily="34" charset="0"/>
                <a:cs typeface="Arial" pitchFamily="34" charset="0"/>
              </a:rPr>
              <a:pPr algn="r"/>
              <a:t>‹N°›</a:t>
            </a:fld>
            <a:endParaRPr lang="fr-BE" sz="1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021354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8" r:id="rId8"/>
    <p:sldLayoutId id="2147483659" r:id="rId9"/>
    <p:sldLayoutId id="2147483660" r:id="rId10"/>
    <p:sldLayoutId id="21474836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5.emf"/><Relationship Id="rId13" Type="http://schemas.openxmlformats.org/officeDocument/2006/relationships/image" Target="../media/image50.emf"/><Relationship Id="rId18" Type="http://schemas.openxmlformats.org/officeDocument/2006/relationships/image" Target="../media/image55.emf"/><Relationship Id="rId26" Type="http://schemas.openxmlformats.org/officeDocument/2006/relationships/image" Target="../media/image63.emf"/><Relationship Id="rId3" Type="http://schemas.openxmlformats.org/officeDocument/2006/relationships/image" Target="../media/image40.jpeg"/><Relationship Id="rId21" Type="http://schemas.openxmlformats.org/officeDocument/2006/relationships/image" Target="../media/image58.emf"/><Relationship Id="rId7" Type="http://schemas.openxmlformats.org/officeDocument/2006/relationships/image" Target="../media/image44.emf"/><Relationship Id="rId12" Type="http://schemas.openxmlformats.org/officeDocument/2006/relationships/image" Target="../media/image49.emf"/><Relationship Id="rId17" Type="http://schemas.openxmlformats.org/officeDocument/2006/relationships/image" Target="../media/image54.emf"/><Relationship Id="rId25" Type="http://schemas.openxmlformats.org/officeDocument/2006/relationships/image" Target="../media/image62.emf"/><Relationship Id="rId2" Type="http://schemas.openxmlformats.org/officeDocument/2006/relationships/notesSlide" Target="../notesSlides/notesSlide2.xml"/><Relationship Id="rId16" Type="http://schemas.openxmlformats.org/officeDocument/2006/relationships/image" Target="../media/image53.emf"/><Relationship Id="rId20" Type="http://schemas.openxmlformats.org/officeDocument/2006/relationships/image" Target="../media/image57.emf"/><Relationship Id="rId29"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43.emf"/><Relationship Id="rId11" Type="http://schemas.openxmlformats.org/officeDocument/2006/relationships/image" Target="../media/image48.emf"/><Relationship Id="rId24" Type="http://schemas.openxmlformats.org/officeDocument/2006/relationships/image" Target="../media/image61.emf"/><Relationship Id="rId5" Type="http://schemas.openxmlformats.org/officeDocument/2006/relationships/image" Target="../media/image42.emf"/><Relationship Id="rId15" Type="http://schemas.openxmlformats.org/officeDocument/2006/relationships/image" Target="../media/image52.jpeg"/><Relationship Id="rId23" Type="http://schemas.openxmlformats.org/officeDocument/2006/relationships/image" Target="../media/image60.emf"/><Relationship Id="rId28" Type="http://schemas.openxmlformats.org/officeDocument/2006/relationships/image" Target="../media/image65.emf"/><Relationship Id="rId10" Type="http://schemas.openxmlformats.org/officeDocument/2006/relationships/image" Target="../media/image47.emf"/><Relationship Id="rId19" Type="http://schemas.openxmlformats.org/officeDocument/2006/relationships/image" Target="../media/image56.emf"/><Relationship Id="rId4" Type="http://schemas.openxmlformats.org/officeDocument/2006/relationships/image" Target="../media/image41.emf"/><Relationship Id="rId9" Type="http://schemas.openxmlformats.org/officeDocument/2006/relationships/image" Target="../media/image46.emf"/><Relationship Id="rId14" Type="http://schemas.openxmlformats.org/officeDocument/2006/relationships/image" Target="../media/image51.emf"/><Relationship Id="rId22" Type="http://schemas.openxmlformats.org/officeDocument/2006/relationships/image" Target="../media/image59.emf"/><Relationship Id="rId27" Type="http://schemas.openxmlformats.org/officeDocument/2006/relationships/image" Target="../media/image64.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1.e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3.em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2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emf"/><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chart" Target="../charts/chart7.xml"/><Relationship Id="rId7"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image" Target="../media/image81.emf"/><Relationship Id="rId4" Type="http://schemas.openxmlformats.org/officeDocument/2006/relationships/chart" Target="../charts/chart8.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1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8.jpeg"/><Relationship Id="rId7" Type="http://schemas.openxmlformats.org/officeDocument/2006/relationships/hyperlink" Target="http://www.geo.fr/var/geo/storage/images/media/images/rubrique-geo-infos/dossier-special/tout-sur-les-produits-bio/fruits/471913-1-fre-FR/fruits_940x705.jpg"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39.jpeg"/><Relationship Id="rId9" Type="http://schemas.openxmlformats.org/officeDocument/2006/relationships/image" Target="../media/image92.jpeg"/></Relationships>
</file>

<file path=ppt/slides/_rels/slide2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image" Target="../media/image93.png"/><Relationship Id="rId1" Type="http://schemas.openxmlformats.org/officeDocument/2006/relationships/slideLayout" Target="../slideLayouts/slideLayout9.xml"/><Relationship Id="rId6" Type="http://schemas.openxmlformats.org/officeDocument/2006/relationships/image" Target="../media/image97.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png"/><Relationship Id="rId9" Type="http://schemas.openxmlformats.org/officeDocument/2006/relationships/image" Target="../media/image10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oleObject" Target="../embeddings/oleObject1.bin"/><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emf"/><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131840" y="5589240"/>
            <a:ext cx="5976664" cy="1292662"/>
          </a:xfrm>
          <a:prstGeom prst="rect">
            <a:avLst/>
          </a:prstGeom>
          <a:noFill/>
        </p:spPr>
        <p:txBody>
          <a:bodyPr wrap="square" rtlCol="0">
            <a:spAutoFit/>
          </a:bodyPr>
          <a:lstStyle/>
          <a:p>
            <a:pPr algn="ctr"/>
            <a:endParaRPr lang="fr-FR" sz="1400" dirty="0"/>
          </a:p>
          <a:p>
            <a:pPr algn="ctr"/>
            <a:r>
              <a:rPr lang="en-US" sz="1400" dirty="0"/>
              <a:t> </a:t>
            </a:r>
            <a:r>
              <a:rPr lang="en-US" sz="1600" b="1" dirty="0">
                <a:solidFill>
                  <a:schemeClr val="bg1"/>
                </a:solidFill>
              </a:rPr>
              <a:t>HEALTH PROMOTION AND DISEASE PREVENTION </a:t>
            </a:r>
            <a:r>
              <a:rPr lang="en-US" sz="1600" b="1" dirty="0" smtClean="0">
                <a:solidFill>
                  <a:schemeClr val="bg1"/>
                </a:solidFill>
              </a:rPr>
              <a:t>OF FUNCTIONAL </a:t>
            </a:r>
            <a:r>
              <a:rPr lang="en-US" sz="1600" b="1" dirty="0">
                <a:solidFill>
                  <a:schemeClr val="bg1"/>
                </a:solidFill>
              </a:rPr>
              <a:t>FOODS, NUTRACEUTCALS, AND NATURAL </a:t>
            </a:r>
            <a:r>
              <a:rPr lang="en-US" sz="1600" b="1" dirty="0" smtClean="0">
                <a:solidFill>
                  <a:schemeClr val="bg1"/>
                </a:solidFill>
              </a:rPr>
              <a:t>HEALTH PRODUCTS</a:t>
            </a:r>
          </a:p>
          <a:p>
            <a:pPr algn="ctr"/>
            <a:r>
              <a:rPr lang="en-US" sz="1600" dirty="0">
                <a:solidFill>
                  <a:schemeClr val="bg1"/>
                </a:solidFill>
              </a:rPr>
              <a:t>TÜBİTAK TÜSSİDE, </a:t>
            </a:r>
            <a:r>
              <a:rPr lang="en-US" sz="1600" dirty="0" err="1">
                <a:solidFill>
                  <a:schemeClr val="bg1"/>
                </a:solidFill>
              </a:rPr>
              <a:t>Gebze</a:t>
            </a:r>
            <a:r>
              <a:rPr lang="en-US" sz="1600" dirty="0">
                <a:solidFill>
                  <a:schemeClr val="bg1"/>
                </a:solidFill>
              </a:rPr>
              <a:t>/</a:t>
            </a:r>
            <a:r>
              <a:rPr lang="en-US" sz="1600" dirty="0" err="1">
                <a:solidFill>
                  <a:schemeClr val="bg1"/>
                </a:solidFill>
              </a:rPr>
              <a:t>Kocaeli</a:t>
            </a:r>
            <a:r>
              <a:rPr lang="en-US" sz="1600" dirty="0">
                <a:solidFill>
                  <a:schemeClr val="bg1"/>
                </a:solidFill>
              </a:rPr>
              <a:t>, Turkey</a:t>
            </a:r>
          </a:p>
          <a:p>
            <a:pPr algn="ctr"/>
            <a:r>
              <a:rPr lang="en-US" sz="1600" dirty="0">
                <a:solidFill>
                  <a:schemeClr val="bg1"/>
                </a:solidFill>
              </a:rPr>
              <a:t>13-14 June 2014</a:t>
            </a:r>
          </a:p>
        </p:txBody>
      </p:sp>
      <p:sp>
        <p:nvSpPr>
          <p:cNvPr id="8" name="Rectangle 13"/>
          <p:cNvSpPr>
            <a:spLocks noChangeArrowheads="1"/>
          </p:cNvSpPr>
          <p:nvPr/>
        </p:nvSpPr>
        <p:spPr bwMode="auto">
          <a:xfrm>
            <a:off x="0" y="2492896"/>
            <a:ext cx="9144000" cy="2743200"/>
          </a:xfrm>
          <a:prstGeom prst="rect">
            <a:avLst/>
          </a:prstGeom>
          <a:noFill/>
          <a:ln>
            <a:noFill/>
          </a:ln>
          <a:extLst>
            <a:ext uri="{909E8E84-426E-40DD-AFC4-6F175D3DCCD1}">
              <a14:hiddenFill xmlns:a14="http://schemas.microsoft.com/office/drawing/2010/main">
                <a:solidFill>
                  <a:srgbClr val="EB57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fr-FR" sz="3200" b="1" dirty="0">
                <a:solidFill>
                  <a:schemeClr val="bg1"/>
                </a:solidFill>
                <a:latin typeface="Century Gothic" panose="020B0502020202020204" pitchFamily="34" charset="0"/>
                <a:cs typeface="Times New Roman" panose="02020603050405020304" pitchFamily="18" charset="0"/>
              </a:rPr>
              <a:t/>
            </a:r>
            <a:br>
              <a:rPr lang="fr-FR" sz="3200" b="1" dirty="0">
                <a:solidFill>
                  <a:schemeClr val="bg1"/>
                </a:solidFill>
                <a:latin typeface="Century Gothic" panose="020B0502020202020204" pitchFamily="34" charset="0"/>
                <a:cs typeface="Times New Roman" panose="02020603050405020304" pitchFamily="18" charset="0"/>
              </a:rPr>
            </a:br>
            <a:endParaRPr lang="fr-FR" sz="1600" b="1" dirty="0">
              <a:solidFill>
                <a:schemeClr val="bg1"/>
              </a:solidFill>
              <a:latin typeface="Century Gothic" panose="020B0502020202020204" pitchFamily="34" charset="0"/>
              <a:cs typeface="Times New Roman" panose="02020603050405020304" pitchFamily="18" charset="0"/>
            </a:endParaRPr>
          </a:p>
          <a:p>
            <a:pPr algn="ctr"/>
            <a:r>
              <a:rPr lang="fr-FR" sz="2400" b="1" dirty="0">
                <a:solidFill>
                  <a:schemeClr val="bg1"/>
                </a:solidFill>
                <a:latin typeface="Century Gothic" panose="020B0502020202020204" pitchFamily="34" charset="0"/>
                <a:cs typeface="Times New Roman" panose="02020603050405020304" pitchFamily="18" charset="0"/>
              </a:rPr>
              <a:t>Dupont </a:t>
            </a:r>
            <a:r>
              <a:rPr lang="fr-FR" sz="2400" b="1" dirty="0" smtClean="0">
                <a:solidFill>
                  <a:schemeClr val="bg1"/>
                </a:solidFill>
                <a:latin typeface="Century Gothic" panose="020B0502020202020204" pitchFamily="34" charset="0"/>
                <a:cs typeface="Times New Roman" panose="02020603050405020304" pitchFamily="18" charset="0"/>
              </a:rPr>
              <a:t>D</a:t>
            </a:r>
            <a:r>
              <a:rPr lang="fr-FR" sz="2400" dirty="0" smtClean="0">
                <a:solidFill>
                  <a:schemeClr val="bg1"/>
                </a:solidFill>
                <a:latin typeface="Century Gothic" panose="020B0502020202020204" pitchFamily="34" charset="0"/>
                <a:cs typeface="Times New Roman" panose="02020603050405020304" pitchFamily="18" charset="0"/>
              </a:rPr>
              <a:t> </a:t>
            </a:r>
          </a:p>
          <a:p>
            <a:pPr algn="ctr"/>
            <a:endParaRPr lang="fr-FR" sz="2400" dirty="0" smtClean="0">
              <a:solidFill>
                <a:schemeClr val="bg1"/>
              </a:solidFill>
              <a:latin typeface="Century Gothic" panose="020B0502020202020204" pitchFamily="34" charset="0"/>
              <a:cs typeface="Times New Roman" panose="02020603050405020304" pitchFamily="18" charset="0"/>
            </a:endParaRPr>
          </a:p>
          <a:p>
            <a:pPr algn="ctr"/>
            <a:endParaRPr lang="fr-FR" sz="2400" dirty="0" smtClean="0">
              <a:solidFill>
                <a:schemeClr val="bg1"/>
              </a:solidFill>
              <a:latin typeface="Century Gothic" panose="020B0502020202020204" pitchFamily="34" charset="0"/>
              <a:cs typeface="Times New Roman" panose="02020603050405020304" pitchFamily="18" charset="0"/>
            </a:endParaRPr>
          </a:p>
          <a:p>
            <a:pPr algn="ctr"/>
            <a:r>
              <a:rPr lang="fr-FR" sz="2000" dirty="0" smtClean="0">
                <a:solidFill>
                  <a:schemeClr val="bg1"/>
                </a:solidFill>
                <a:latin typeface="Century Gothic" panose="020B0502020202020204" pitchFamily="34" charset="0"/>
                <a:cs typeface="Times New Roman" panose="02020603050405020304" pitchFamily="18" charset="0"/>
              </a:rPr>
              <a:t>INRA </a:t>
            </a:r>
            <a:r>
              <a:rPr lang="fr-FR" sz="2000" dirty="0" err="1">
                <a:solidFill>
                  <a:schemeClr val="bg1"/>
                </a:solidFill>
                <a:latin typeface="Century Gothic" panose="020B0502020202020204" pitchFamily="34" charset="0"/>
                <a:cs typeface="Times New Roman" panose="02020603050405020304" pitchFamily="18" charset="0"/>
              </a:rPr>
              <a:t>Agrocampus</a:t>
            </a:r>
            <a:r>
              <a:rPr lang="fr-FR" sz="2000" dirty="0">
                <a:solidFill>
                  <a:schemeClr val="bg1"/>
                </a:solidFill>
                <a:latin typeface="Century Gothic" panose="020B0502020202020204" pitchFamily="34" charset="0"/>
                <a:cs typeface="Times New Roman" panose="02020603050405020304" pitchFamily="18" charset="0"/>
              </a:rPr>
              <a:t> Ouest – Milk and Egg Science &amp; </a:t>
            </a:r>
            <a:r>
              <a:rPr lang="fr-FR" sz="2000" dirty="0" err="1">
                <a:solidFill>
                  <a:schemeClr val="bg1"/>
                </a:solidFill>
                <a:latin typeface="Century Gothic" panose="020B0502020202020204" pitchFamily="34" charset="0"/>
                <a:cs typeface="Times New Roman" panose="02020603050405020304" pitchFamily="18" charset="0"/>
              </a:rPr>
              <a:t>Technology</a:t>
            </a:r>
            <a:r>
              <a:rPr lang="fr-FR" sz="2000" dirty="0">
                <a:solidFill>
                  <a:schemeClr val="bg1"/>
                </a:solidFill>
                <a:latin typeface="Century Gothic" panose="020B0502020202020204" pitchFamily="34" charset="0"/>
                <a:cs typeface="Times New Roman" panose="02020603050405020304" pitchFamily="18" charset="0"/>
              </a:rPr>
              <a:t/>
            </a:r>
            <a:br>
              <a:rPr lang="fr-FR" sz="2000" dirty="0">
                <a:solidFill>
                  <a:schemeClr val="bg1"/>
                </a:solidFill>
                <a:latin typeface="Century Gothic" panose="020B0502020202020204" pitchFamily="34" charset="0"/>
                <a:cs typeface="Times New Roman" panose="02020603050405020304" pitchFamily="18" charset="0"/>
              </a:rPr>
            </a:br>
            <a:r>
              <a:rPr lang="fr-FR" sz="2000" dirty="0">
                <a:solidFill>
                  <a:schemeClr val="bg1"/>
                </a:solidFill>
                <a:latin typeface="Century Gothic" panose="020B0502020202020204" pitchFamily="34" charset="0"/>
                <a:cs typeface="Times New Roman" panose="02020603050405020304" pitchFamily="18" charset="0"/>
              </a:rPr>
              <a:t>Rennes FRANCE</a:t>
            </a:r>
          </a:p>
        </p:txBody>
      </p:sp>
      <p:sp>
        <p:nvSpPr>
          <p:cNvPr id="2" name="ZoneTexte 1"/>
          <p:cNvSpPr txBox="1"/>
          <p:nvPr/>
        </p:nvSpPr>
        <p:spPr>
          <a:xfrm>
            <a:off x="216023" y="692696"/>
            <a:ext cx="8676457" cy="2062103"/>
          </a:xfrm>
          <a:prstGeom prst="rect">
            <a:avLst/>
          </a:prstGeom>
          <a:noFill/>
        </p:spPr>
        <p:txBody>
          <a:bodyPr wrap="square" rtlCol="0">
            <a:spAutoFit/>
          </a:bodyPr>
          <a:lstStyle/>
          <a:p>
            <a:pPr algn="ctr"/>
            <a:r>
              <a:rPr lang="en-US" sz="3200" b="1" dirty="0">
                <a:solidFill>
                  <a:schemeClr val="bg1"/>
                </a:solidFill>
                <a:latin typeface="Century Gothic" panose="020B0502020202020204" pitchFamily="34" charset="0"/>
                <a:cs typeface="Times New Roman" panose="02020603050405020304" pitchFamily="18" charset="0"/>
              </a:rPr>
              <a:t>How does the structure of dairy products affect their digestion mechanisms</a:t>
            </a:r>
            <a:r>
              <a:rPr lang="en-US" sz="3200" b="1" dirty="0" smtClean="0">
                <a:solidFill>
                  <a:schemeClr val="bg1"/>
                </a:solidFill>
                <a:latin typeface="Century Gothic" panose="020B0502020202020204" pitchFamily="34" charset="0"/>
                <a:cs typeface="Times New Roman" panose="02020603050405020304" pitchFamily="18" charset="0"/>
              </a:rPr>
              <a:t>?</a:t>
            </a:r>
            <a:br>
              <a:rPr lang="en-US" sz="3200" b="1" dirty="0" smtClean="0">
                <a:solidFill>
                  <a:schemeClr val="bg1"/>
                </a:solidFill>
                <a:latin typeface="Century Gothic" panose="020B0502020202020204" pitchFamily="34" charset="0"/>
                <a:cs typeface="Times New Roman" panose="02020603050405020304" pitchFamily="18" charset="0"/>
              </a:rPr>
            </a:br>
            <a:r>
              <a:rPr lang="en-US" sz="3200" b="1" dirty="0" smtClean="0">
                <a:solidFill>
                  <a:schemeClr val="bg1"/>
                </a:solidFill>
                <a:latin typeface="Century Gothic" panose="020B0502020202020204" pitchFamily="34" charset="0"/>
                <a:cs typeface="Times New Roman" panose="02020603050405020304" pitchFamily="18" charset="0"/>
              </a:rPr>
              <a:t/>
            </a:r>
            <a:br>
              <a:rPr lang="en-US" sz="3200" b="1" dirty="0" smtClean="0">
                <a:solidFill>
                  <a:schemeClr val="bg1"/>
                </a:solidFill>
                <a:latin typeface="Century Gothic" panose="020B0502020202020204" pitchFamily="34" charset="0"/>
                <a:cs typeface="Times New Roman" panose="02020603050405020304" pitchFamily="18" charset="0"/>
              </a:rPr>
            </a:br>
            <a:r>
              <a:rPr lang="en-US" sz="3200" b="1" dirty="0" smtClean="0">
                <a:solidFill>
                  <a:schemeClr val="bg1"/>
                </a:solidFill>
                <a:latin typeface="Century Gothic" panose="020B0502020202020204" pitchFamily="34" charset="0"/>
                <a:cs typeface="Times New Roman" panose="02020603050405020304" pitchFamily="18" charset="0"/>
              </a:rPr>
              <a:t> </a:t>
            </a:r>
            <a:r>
              <a:rPr lang="en-US" sz="3200" b="1" dirty="0">
                <a:solidFill>
                  <a:schemeClr val="bg1"/>
                </a:solidFill>
                <a:latin typeface="Century Gothic" panose="020B0502020202020204" pitchFamily="34" charset="0"/>
                <a:cs typeface="Times New Roman" panose="02020603050405020304" pitchFamily="18" charset="0"/>
              </a:rPr>
              <a:t>Consequences on human health</a:t>
            </a:r>
            <a:endParaRPr lang="fr-FR" dirty="0">
              <a:solidFill>
                <a:schemeClr val="bg1"/>
              </a:solidFill>
            </a:endParaRPr>
          </a:p>
        </p:txBody>
      </p:sp>
    </p:spTree>
    <p:extLst>
      <p:ext uri="{BB962C8B-B14F-4D97-AF65-F5344CB8AC3E}">
        <p14:creationId xmlns:p14="http://schemas.microsoft.com/office/powerpoint/2010/main" val="3552020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35496" y="1475492"/>
            <a:ext cx="4142021" cy="369332"/>
          </a:xfrm>
          <a:prstGeom prst="rect">
            <a:avLst/>
          </a:prstGeom>
          <a:noFill/>
        </p:spPr>
        <p:txBody>
          <a:bodyPr wrap="square" rtlCol="0">
            <a:spAutoFit/>
          </a:bodyPr>
          <a:lstStyle/>
          <a:p>
            <a:r>
              <a:rPr lang="fr-FR" dirty="0" smtClean="0"/>
              <a:t>1) </a:t>
            </a:r>
            <a:r>
              <a:rPr lang="fr-FR" u="sng" dirty="0" err="1" smtClean="0"/>
              <a:t>effect</a:t>
            </a:r>
            <a:r>
              <a:rPr lang="fr-FR" u="sng" dirty="0" smtClean="0"/>
              <a:t> on transit </a:t>
            </a:r>
            <a:endParaRPr lang="fr-FR" u="sng" dirty="0"/>
          </a:p>
        </p:txBody>
      </p:sp>
      <p:sp>
        <p:nvSpPr>
          <p:cNvPr id="39" name="ZoneTexte 38"/>
          <p:cNvSpPr txBox="1"/>
          <p:nvPr/>
        </p:nvSpPr>
        <p:spPr>
          <a:xfrm>
            <a:off x="50831" y="116632"/>
            <a:ext cx="4491122" cy="461665"/>
          </a:xfrm>
          <a:prstGeom prst="rect">
            <a:avLst/>
          </a:prstGeom>
          <a:noFill/>
        </p:spPr>
        <p:txBody>
          <a:bodyPr wrap="square" rtlCol="0">
            <a:spAutoFit/>
          </a:bodyPr>
          <a:lstStyle/>
          <a:p>
            <a:r>
              <a:rPr lang="fr-FR" sz="2400" b="1" dirty="0" smtClean="0"/>
              <a:t>The </a:t>
            </a:r>
            <a:r>
              <a:rPr lang="fr-FR" sz="2400" b="1" dirty="0" err="1" smtClean="0"/>
              <a:t>liquid</a:t>
            </a:r>
            <a:r>
              <a:rPr lang="fr-FR" sz="2400" b="1" dirty="0" smtClean="0"/>
              <a:t>-gel transition</a:t>
            </a:r>
          </a:p>
        </p:txBody>
      </p:sp>
      <p:cxnSp>
        <p:nvCxnSpPr>
          <p:cNvPr id="40" name="Connecteur droit 39"/>
          <p:cNvCxnSpPr/>
          <p:nvPr/>
        </p:nvCxnSpPr>
        <p:spPr>
          <a:xfrm>
            <a:off x="84338" y="620688"/>
            <a:ext cx="8927714"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1709786" y="982490"/>
            <a:ext cx="1494062" cy="369332"/>
          </a:xfrm>
          <a:prstGeom prst="rect">
            <a:avLst/>
          </a:prstGeom>
          <a:solidFill>
            <a:srgbClr val="0070C0"/>
          </a:solidFill>
        </p:spPr>
        <p:txBody>
          <a:bodyPr wrap="square" rtlCol="0">
            <a:spAutoFit/>
          </a:bodyPr>
          <a:lstStyle/>
          <a:p>
            <a:pPr algn="ctr"/>
            <a:r>
              <a:rPr lang="en-US" dirty="0" smtClean="0">
                <a:solidFill>
                  <a:schemeClr val="bg1"/>
                </a:solidFill>
              </a:rPr>
              <a:t>heated milk</a:t>
            </a:r>
            <a:endParaRPr lang="en-US" dirty="0">
              <a:solidFill>
                <a:schemeClr val="bg1"/>
              </a:solidFill>
            </a:endParaRPr>
          </a:p>
        </p:txBody>
      </p:sp>
      <p:grpSp>
        <p:nvGrpSpPr>
          <p:cNvPr id="44" name="Groupe 43"/>
          <p:cNvGrpSpPr/>
          <p:nvPr/>
        </p:nvGrpSpPr>
        <p:grpSpPr>
          <a:xfrm>
            <a:off x="3059832" y="982490"/>
            <a:ext cx="2592288" cy="677087"/>
            <a:chOff x="2681686" y="982490"/>
            <a:chExt cx="2592288" cy="677087"/>
          </a:xfrm>
        </p:grpSpPr>
        <p:sp>
          <p:nvSpPr>
            <p:cNvPr id="32" name="ZoneTexte 31"/>
            <p:cNvSpPr txBox="1"/>
            <p:nvPr/>
          </p:nvSpPr>
          <p:spPr>
            <a:xfrm>
              <a:off x="3779912" y="982490"/>
              <a:ext cx="1494062" cy="369332"/>
            </a:xfrm>
            <a:prstGeom prst="rect">
              <a:avLst/>
            </a:prstGeom>
            <a:solidFill>
              <a:srgbClr val="FF0000"/>
            </a:solidFill>
          </p:spPr>
          <p:txBody>
            <a:bodyPr wrap="square" rtlCol="0">
              <a:spAutoFit/>
            </a:bodyPr>
            <a:lstStyle/>
            <a:p>
              <a:pPr algn="ctr"/>
              <a:r>
                <a:rPr lang="en-US" dirty="0" smtClean="0">
                  <a:solidFill>
                    <a:schemeClr val="bg1"/>
                  </a:solidFill>
                </a:rPr>
                <a:t>acid gel</a:t>
              </a:r>
              <a:endParaRPr lang="en-US" dirty="0">
                <a:solidFill>
                  <a:schemeClr val="bg1"/>
                </a:solidFill>
              </a:endParaRPr>
            </a:p>
          </p:txBody>
        </p:sp>
        <p:cxnSp>
          <p:nvCxnSpPr>
            <p:cNvPr id="3" name="Connecteur droit avec flèche 2"/>
            <p:cNvCxnSpPr/>
            <p:nvPr/>
          </p:nvCxnSpPr>
          <p:spPr>
            <a:xfrm>
              <a:off x="2877716" y="1136378"/>
              <a:ext cx="864096"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2681686" y="1321023"/>
              <a:ext cx="1326241" cy="338554"/>
            </a:xfrm>
            <a:prstGeom prst="rect">
              <a:avLst/>
            </a:prstGeom>
            <a:noFill/>
          </p:spPr>
          <p:txBody>
            <a:bodyPr wrap="square" rtlCol="0">
              <a:spAutoFit/>
            </a:bodyPr>
            <a:lstStyle/>
            <a:p>
              <a:r>
                <a:rPr lang="en-US" sz="1600" dirty="0"/>
                <a:t>a</a:t>
              </a:r>
              <a:r>
                <a:rPr lang="en-US" sz="1600" dirty="0" smtClean="0"/>
                <a:t>cid gelation</a:t>
              </a:r>
              <a:endParaRPr lang="en-US" sz="1600" dirty="0"/>
            </a:p>
          </p:txBody>
        </p:sp>
      </p:grpSp>
      <p:grpSp>
        <p:nvGrpSpPr>
          <p:cNvPr id="45" name="Groupe 44"/>
          <p:cNvGrpSpPr/>
          <p:nvPr/>
        </p:nvGrpSpPr>
        <p:grpSpPr>
          <a:xfrm>
            <a:off x="5707757" y="990558"/>
            <a:ext cx="2896691" cy="669019"/>
            <a:chOff x="5329611" y="990558"/>
            <a:chExt cx="2896691" cy="669019"/>
          </a:xfrm>
        </p:grpSpPr>
        <p:sp>
          <p:nvSpPr>
            <p:cNvPr id="33" name="ZoneTexte 32"/>
            <p:cNvSpPr txBox="1"/>
            <p:nvPr/>
          </p:nvSpPr>
          <p:spPr>
            <a:xfrm>
              <a:off x="6084168" y="990558"/>
              <a:ext cx="2142134" cy="369332"/>
            </a:xfrm>
            <a:prstGeom prst="rect">
              <a:avLst/>
            </a:prstGeom>
            <a:solidFill>
              <a:srgbClr val="7030A0"/>
            </a:solidFill>
          </p:spPr>
          <p:txBody>
            <a:bodyPr wrap="square" rtlCol="0">
              <a:spAutoFit/>
            </a:bodyPr>
            <a:lstStyle/>
            <a:p>
              <a:pPr algn="ctr"/>
              <a:r>
                <a:rPr lang="en-US" dirty="0">
                  <a:solidFill>
                    <a:schemeClr val="bg1"/>
                  </a:solidFill>
                </a:rPr>
                <a:t>s</a:t>
              </a:r>
              <a:r>
                <a:rPr lang="en-US" dirty="0" smtClean="0">
                  <a:solidFill>
                    <a:schemeClr val="bg1"/>
                  </a:solidFill>
                </a:rPr>
                <a:t>tirred acid gel</a:t>
              </a:r>
              <a:endParaRPr lang="en-US" dirty="0">
                <a:solidFill>
                  <a:schemeClr val="bg1"/>
                </a:solidFill>
              </a:endParaRPr>
            </a:p>
          </p:txBody>
        </p:sp>
        <p:cxnSp>
          <p:nvCxnSpPr>
            <p:cNvPr id="34" name="Connecteur droit avec flèche 33"/>
            <p:cNvCxnSpPr/>
            <p:nvPr/>
          </p:nvCxnSpPr>
          <p:spPr>
            <a:xfrm>
              <a:off x="5329611" y="1136378"/>
              <a:ext cx="648072"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5329611" y="1321023"/>
              <a:ext cx="911737" cy="338554"/>
            </a:xfrm>
            <a:prstGeom prst="rect">
              <a:avLst/>
            </a:prstGeom>
            <a:noFill/>
          </p:spPr>
          <p:txBody>
            <a:bodyPr wrap="square" rtlCol="0">
              <a:spAutoFit/>
            </a:bodyPr>
            <a:lstStyle/>
            <a:p>
              <a:r>
                <a:rPr lang="en-US" sz="1600" dirty="0" smtClean="0"/>
                <a:t>stirring</a:t>
              </a:r>
              <a:endParaRPr lang="en-US" sz="1600" dirty="0"/>
            </a:p>
          </p:txBody>
        </p:sp>
      </p:grpSp>
      <p:grpSp>
        <p:nvGrpSpPr>
          <p:cNvPr id="8" name="Groupe 7"/>
          <p:cNvGrpSpPr/>
          <p:nvPr/>
        </p:nvGrpSpPr>
        <p:grpSpPr>
          <a:xfrm>
            <a:off x="467543" y="2962556"/>
            <a:ext cx="3952541" cy="2521431"/>
            <a:chOff x="4776158" y="1536616"/>
            <a:chExt cx="3952541" cy="2521431"/>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03"/>
            <a:stretch/>
          </p:blipFill>
          <p:spPr bwMode="auto">
            <a:xfrm>
              <a:off x="4776158" y="1536616"/>
              <a:ext cx="3952541" cy="252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5732874" y="1712823"/>
              <a:ext cx="1035063" cy="338554"/>
            </a:xfrm>
            <a:prstGeom prst="rect">
              <a:avLst/>
            </a:prstGeom>
            <a:noFill/>
          </p:spPr>
          <p:txBody>
            <a:bodyPr wrap="square" rtlCol="0">
              <a:spAutoFit/>
            </a:bodyPr>
            <a:lstStyle/>
            <a:p>
              <a:r>
                <a:rPr lang="en-US" sz="1600" dirty="0" smtClean="0"/>
                <a:t>caseins</a:t>
              </a:r>
              <a:endParaRPr lang="en-US" sz="1600" dirty="0"/>
            </a:p>
          </p:txBody>
        </p:sp>
      </p:grpSp>
      <p:grpSp>
        <p:nvGrpSpPr>
          <p:cNvPr id="9" name="Groupe 8"/>
          <p:cNvGrpSpPr/>
          <p:nvPr/>
        </p:nvGrpSpPr>
        <p:grpSpPr>
          <a:xfrm>
            <a:off x="4864038" y="2929310"/>
            <a:ext cx="3952541" cy="2587922"/>
            <a:chOff x="4776158" y="4039395"/>
            <a:chExt cx="3952541" cy="2587922"/>
          </a:xfrm>
        </p:grpSpPr>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62"/>
            <a:stretch/>
          </p:blipFill>
          <p:spPr bwMode="auto">
            <a:xfrm>
              <a:off x="4776158" y="4039395"/>
              <a:ext cx="3952541" cy="2587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ZoneTexte 41"/>
            <p:cNvSpPr txBox="1"/>
            <p:nvPr/>
          </p:nvSpPr>
          <p:spPr>
            <a:xfrm>
              <a:off x="5698790" y="4370620"/>
              <a:ext cx="1665649" cy="338554"/>
            </a:xfrm>
            <a:prstGeom prst="rect">
              <a:avLst/>
            </a:prstGeom>
            <a:noFill/>
          </p:spPr>
          <p:txBody>
            <a:bodyPr wrap="square" rtlCol="0">
              <a:spAutoFit/>
            </a:bodyPr>
            <a:lstStyle/>
            <a:p>
              <a:r>
                <a:rPr lang="el-GR" sz="1600" dirty="0"/>
                <a:t>β</a:t>
              </a:r>
              <a:r>
                <a:rPr lang="fr-FR" sz="1600" dirty="0" smtClean="0"/>
                <a:t>-lactoglobulin</a:t>
              </a:r>
              <a:endParaRPr lang="en-US" sz="1600" dirty="0"/>
            </a:p>
          </p:txBody>
        </p:sp>
      </p:grpSp>
      <p:sp>
        <p:nvSpPr>
          <p:cNvPr id="29" name="ZoneTexte 28"/>
          <p:cNvSpPr txBox="1"/>
          <p:nvPr/>
        </p:nvSpPr>
        <p:spPr>
          <a:xfrm>
            <a:off x="1717902" y="1988840"/>
            <a:ext cx="1494062" cy="338554"/>
          </a:xfrm>
          <a:prstGeom prst="rect">
            <a:avLst/>
          </a:prstGeom>
          <a:noFill/>
        </p:spPr>
        <p:txBody>
          <a:bodyPr wrap="square" rtlCol="0">
            <a:spAutoFit/>
          </a:bodyPr>
          <a:lstStyle/>
          <a:p>
            <a:pPr algn="ctr"/>
            <a:r>
              <a:rPr lang="en-US" sz="1600" b="1" dirty="0" smtClean="0"/>
              <a:t>96.9 ± 14.3</a:t>
            </a:r>
          </a:p>
        </p:txBody>
      </p:sp>
      <p:sp>
        <p:nvSpPr>
          <p:cNvPr id="43" name="ZoneTexte 42"/>
          <p:cNvSpPr txBox="1"/>
          <p:nvPr/>
        </p:nvSpPr>
        <p:spPr>
          <a:xfrm>
            <a:off x="4117007" y="1988839"/>
            <a:ext cx="1494062" cy="338554"/>
          </a:xfrm>
          <a:prstGeom prst="rect">
            <a:avLst/>
          </a:prstGeom>
          <a:noFill/>
        </p:spPr>
        <p:txBody>
          <a:bodyPr wrap="square" rtlCol="0">
            <a:spAutoFit/>
          </a:bodyPr>
          <a:lstStyle/>
          <a:p>
            <a:pPr algn="ctr"/>
            <a:r>
              <a:rPr lang="en-US" sz="1600" b="1" dirty="0" smtClean="0"/>
              <a:t>148.0 ± 8.9</a:t>
            </a:r>
          </a:p>
        </p:txBody>
      </p:sp>
      <p:sp>
        <p:nvSpPr>
          <p:cNvPr id="46" name="ZoneTexte 45"/>
          <p:cNvSpPr txBox="1"/>
          <p:nvPr/>
        </p:nvSpPr>
        <p:spPr>
          <a:xfrm>
            <a:off x="6606330" y="2009848"/>
            <a:ext cx="1494062" cy="338554"/>
          </a:xfrm>
          <a:prstGeom prst="rect">
            <a:avLst/>
          </a:prstGeom>
          <a:noFill/>
        </p:spPr>
        <p:txBody>
          <a:bodyPr wrap="square" rtlCol="0">
            <a:spAutoFit/>
          </a:bodyPr>
          <a:lstStyle/>
          <a:p>
            <a:pPr algn="ctr"/>
            <a:r>
              <a:rPr lang="en-US" sz="1600" b="1" dirty="0" smtClean="0"/>
              <a:t>124.0 ± 14.2</a:t>
            </a:r>
          </a:p>
        </p:txBody>
      </p:sp>
      <p:cxnSp>
        <p:nvCxnSpPr>
          <p:cNvPr id="47" name="Connecteur droit avec flèche 46"/>
          <p:cNvCxnSpPr/>
          <p:nvPr/>
        </p:nvCxnSpPr>
        <p:spPr>
          <a:xfrm>
            <a:off x="3221485" y="2123705"/>
            <a:ext cx="864096"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ZoneTexte 47"/>
          <p:cNvSpPr txBox="1"/>
          <p:nvPr/>
        </p:nvSpPr>
        <p:spPr>
          <a:xfrm>
            <a:off x="3070464" y="2195752"/>
            <a:ext cx="1349619" cy="338554"/>
          </a:xfrm>
          <a:prstGeom prst="rect">
            <a:avLst/>
          </a:prstGeom>
          <a:noFill/>
        </p:spPr>
        <p:txBody>
          <a:bodyPr wrap="square" rtlCol="0">
            <a:spAutoFit/>
          </a:bodyPr>
          <a:lstStyle/>
          <a:p>
            <a:r>
              <a:rPr lang="en-US" sz="1600" dirty="0"/>
              <a:t>a</a:t>
            </a:r>
            <a:r>
              <a:rPr lang="en-US" sz="1600" dirty="0" smtClean="0"/>
              <a:t>cid gelation</a:t>
            </a:r>
            <a:endParaRPr lang="en-US" sz="1600" dirty="0"/>
          </a:p>
        </p:txBody>
      </p:sp>
      <p:cxnSp>
        <p:nvCxnSpPr>
          <p:cNvPr id="49" name="Connecteur droit avec flèche 48"/>
          <p:cNvCxnSpPr/>
          <p:nvPr/>
        </p:nvCxnSpPr>
        <p:spPr>
          <a:xfrm>
            <a:off x="5704234" y="2173506"/>
            <a:ext cx="648072"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ZoneTexte 49"/>
          <p:cNvSpPr txBox="1"/>
          <p:nvPr/>
        </p:nvSpPr>
        <p:spPr>
          <a:xfrm>
            <a:off x="5707757" y="2188896"/>
            <a:ext cx="911737" cy="338554"/>
          </a:xfrm>
          <a:prstGeom prst="rect">
            <a:avLst/>
          </a:prstGeom>
          <a:noFill/>
        </p:spPr>
        <p:txBody>
          <a:bodyPr wrap="square" rtlCol="0">
            <a:spAutoFit/>
          </a:bodyPr>
          <a:lstStyle/>
          <a:p>
            <a:r>
              <a:rPr lang="en-US" sz="1600" dirty="0" smtClean="0"/>
              <a:t>stirring</a:t>
            </a:r>
            <a:endParaRPr lang="en-US" sz="1600" dirty="0"/>
          </a:p>
        </p:txBody>
      </p:sp>
      <p:sp>
        <p:nvSpPr>
          <p:cNvPr id="51" name="ZoneTexte 50"/>
          <p:cNvSpPr txBox="1"/>
          <p:nvPr/>
        </p:nvSpPr>
        <p:spPr>
          <a:xfrm>
            <a:off x="29469" y="1911897"/>
            <a:ext cx="1872208" cy="830997"/>
          </a:xfrm>
          <a:prstGeom prst="rect">
            <a:avLst/>
          </a:prstGeom>
          <a:noFill/>
        </p:spPr>
        <p:txBody>
          <a:bodyPr wrap="square" rtlCol="0">
            <a:spAutoFit/>
          </a:bodyPr>
          <a:lstStyle/>
          <a:p>
            <a:pPr algn="ctr"/>
            <a:r>
              <a:rPr lang="en-US" sz="1600" dirty="0" smtClean="0"/>
              <a:t>Mean Retention Time in the stomach (min)</a:t>
            </a:r>
          </a:p>
        </p:txBody>
      </p:sp>
      <p:sp>
        <p:nvSpPr>
          <p:cNvPr id="52" name="ZoneTexte 51"/>
          <p:cNvSpPr txBox="1"/>
          <p:nvPr/>
        </p:nvSpPr>
        <p:spPr>
          <a:xfrm>
            <a:off x="323528" y="5733256"/>
            <a:ext cx="8604448" cy="369332"/>
          </a:xfrm>
          <a:prstGeom prst="rect">
            <a:avLst/>
          </a:prstGeom>
          <a:noFill/>
        </p:spPr>
        <p:txBody>
          <a:bodyPr wrap="square" rtlCol="0">
            <a:spAutoFit/>
          </a:bodyPr>
          <a:lstStyle/>
          <a:p>
            <a:r>
              <a:rPr lang="en-US" b="1" dirty="0">
                <a:sym typeface="Wingdings" pitchFamily="2" charset="2"/>
              </a:rPr>
              <a:t>i</a:t>
            </a:r>
            <a:r>
              <a:rPr lang="en-US" b="1" dirty="0" smtClean="0">
                <a:sym typeface="Wingdings" pitchFamily="2" charset="2"/>
              </a:rPr>
              <a:t>ntermediate structure (stirring)  similar digestion kinetics liquid milk/stirred acid gel</a:t>
            </a:r>
            <a:endParaRPr lang="en-US" b="1" dirty="0">
              <a:sym typeface="Wingdings" pitchFamily="2" charset="2"/>
            </a:endParaRPr>
          </a:p>
        </p:txBody>
      </p:sp>
      <p:sp>
        <p:nvSpPr>
          <p:cNvPr id="2" name="ZoneTexte 1"/>
          <p:cNvSpPr txBox="1"/>
          <p:nvPr/>
        </p:nvSpPr>
        <p:spPr>
          <a:xfrm>
            <a:off x="1547664" y="6427249"/>
            <a:ext cx="5898602" cy="36933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fr-FR" dirty="0" smtClean="0"/>
              <a:t>Barbé et al, Food </a:t>
            </a:r>
            <a:r>
              <a:rPr lang="fr-FR" dirty="0" err="1" smtClean="0"/>
              <a:t>Chem</a:t>
            </a:r>
            <a:r>
              <a:rPr lang="fr-FR" dirty="0" smtClean="0"/>
              <a:t>. 2013, 2014; Le </a:t>
            </a:r>
            <a:r>
              <a:rPr lang="fr-FR" dirty="0" err="1" smtClean="0"/>
              <a:t>Feunteun</a:t>
            </a:r>
            <a:r>
              <a:rPr lang="fr-FR" dirty="0" smtClean="0"/>
              <a:t> et al. 2013</a:t>
            </a:r>
            <a:endParaRPr lang="fr-FR" dirty="0"/>
          </a:p>
        </p:txBody>
      </p:sp>
    </p:spTree>
    <p:extLst>
      <p:ext uri="{BB962C8B-B14F-4D97-AF65-F5344CB8AC3E}">
        <p14:creationId xmlns:p14="http://schemas.microsoft.com/office/powerpoint/2010/main" val="12309169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11636" y="1087997"/>
            <a:ext cx="3744540" cy="369332"/>
          </a:xfrm>
          <a:prstGeom prst="rect">
            <a:avLst/>
          </a:prstGeom>
          <a:noFill/>
        </p:spPr>
        <p:txBody>
          <a:bodyPr wrap="square" rtlCol="0">
            <a:spAutoFit/>
          </a:bodyPr>
          <a:lstStyle/>
          <a:p>
            <a:r>
              <a:rPr lang="fr-FR" dirty="0"/>
              <a:t>2</a:t>
            </a:r>
            <a:r>
              <a:rPr lang="fr-FR" dirty="0" smtClean="0"/>
              <a:t>) </a:t>
            </a:r>
            <a:r>
              <a:rPr lang="fr-FR" u="sng" dirty="0" smtClean="0"/>
              <a:t>effect on absorption</a:t>
            </a:r>
            <a:endParaRPr lang="fr-FR" u="sng" dirty="0"/>
          </a:p>
        </p:txBody>
      </p:sp>
      <p:cxnSp>
        <p:nvCxnSpPr>
          <p:cNvPr id="16" name="Connecteur droit 15"/>
          <p:cNvCxnSpPr/>
          <p:nvPr/>
        </p:nvCxnSpPr>
        <p:spPr>
          <a:xfrm>
            <a:off x="84338" y="620688"/>
            <a:ext cx="8927714"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4747915" y="950485"/>
            <a:ext cx="0" cy="55909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4925583" y="1062946"/>
            <a:ext cx="4248472" cy="925894"/>
          </a:xfrm>
          <a:prstGeom prst="rect">
            <a:avLst/>
          </a:prstGeom>
          <a:noFill/>
        </p:spPr>
        <p:txBody>
          <a:bodyPr wrap="square" rtlCol="0">
            <a:spAutoFit/>
          </a:bodyPr>
          <a:lstStyle/>
          <a:p>
            <a:pPr>
              <a:spcAft>
                <a:spcPts val="500"/>
              </a:spcAft>
            </a:pPr>
            <a:r>
              <a:rPr lang="fr-FR" dirty="0"/>
              <a:t>3</a:t>
            </a:r>
            <a:r>
              <a:rPr lang="fr-FR" dirty="0" smtClean="0"/>
              <a:t>) </a:t>
            </a:r>
            <a:r>
              <a:rPr lang="fr-FR" u="sng" dirty="0" err="1" smtClean="0"/>
              <a:t>potential</a:t>
            </a:r>
            <a:r>
              <a:rPr lang="fr-FR" u="sng" dirty="0" smtClean="0"/>
              <a:t> effect on </a:t>
            </a:r>
            <a:r>
              <a:rPr lang="fr-FR" u="sng" dirty="0" err="1" smtClean="0"/>
              <a:t>satiety</a:t>
            </a:r>
            <a:endParaRPr lang="fr-FR" dirty="0" smtClean="0"/>
          </a:p>
          <a:p>
            <a:r>
              <a:rPr lang="fr-FR" sz="1600" dirty="0" err="1" smtClean="0"/>
              <a:t>ghrelin</a:t>
            </a:r>
            <a:r>
              <a:rPr lang="fr-FR" sz="1600" dirty="0" smtClean="0"/>
              <a:t> (</a:t>
            </a:r>
            <a:r>
              <a:rPr lang="fr-FR" sz="1600" dirty="0" err="1" smtClean="0"/>
              <a:t>gastrointestinal</a:t>
            </a:r>
            <a:r>
              <a:rPr lang="fr-FR" sz="1600" dirty="0" smtClean="0"/>
              <a:t> hormone </a:t>
            </a:r>
            <a:r>
              <a:rPr lang="fr-FR" sz="1600" dirty="0" smtClean="0">
                <a:sym typeface="Wingdings" pitchFamily="2" charset="2"/>
              </a:rPr>
              <a:t> </a:t>
            </a:r>
            <a:r>
              <a:rPr lang="fr-FR" sz="1600" dirty="0" err="1" smtClean="0">
                <a:sym typeface="Wingdings" pitchFamily="2" charset="2"/>
              </a:rPr>
              <a:t>appetite</a:t>
            </a:r>
            <a:r>
              <a:rPr lang="fr-FR" sz="1600" dirty="0" smtClean="0">
                <a:sym typeface="Wingdings" pitchFamily="2" charset="2"/>
              </a:rPr>
              <a:t> stimulation</a:t>
            </a:r>
            <a:r>
              <a:rPr lang="fr-FR" sz="1600" dirty="0" smtClean="0"/>
              <a:t>)</a:t>
            </a:r>
            <a:endParaRPr lang="fr-FR" sz="1600" u="sng" dirty="0"/>
          </a:p>
        </p:txBody>
      </p:sp>
      <p:grpSp>
        <p:nvGrpSpPr>
          <p:cNvPr id="19" name="Groupe 18"/>
          <p:cNvGrpSpPr/>
          <p:nvPr/>
        </p:nvGrpSpPr>
        <p:grpSpPr>
          <a:xfrm>
            <a:off x="4743230" y="5193350"/>
            <a:ext cx="4337323" cy="1087477"/>
            <a:chOff x="4644008" y="5193350"/>
            <a:chExt cx="4725314" cy="1087477"/>
          </a:xfrm>
        </p:grpSpPr>
        <p:sp>
          <p:nvSpPr>
            <p:cNvPr id="6" name="ZoneTexte 5"/>
            <p:cNvSpPr txBox="1"/>
            <p:nvPr/>
          </p:nvSpPr>
          <p:spPr>
            <a:xfrm>
              <a:off x="4644008" y="5193350"/>
              <a:ext cx="4725314" cy="1087477"/>
            </a:xfrm>
            <a:prstGeom prst="rect">
              <a:avLst/>
            </a:prstGeom>
            <a:noFill/>
          </p:spPr>
          <p:txBody>
            <a:bodyPr wrap="square" rtlCol="0">
              <a:spAutoFit/>
            </a:bodyPr>
            <a:lstStyle/>
            <a:p>
              <a:pPr>
                <a:spcAft>
                  <a:spcPts val="1000"/>
                </a:spcAft>
              </a:pPr>
              <a:r>
                <a:rPr lang="en-US" sz="1600" b="1" dirty="0" smtClean="0">
                  <a:sym typeface="Wingdings" pitchFamily="2" charset="2"/>
                </a:rPr>
                <a:t>milk gelation:       </a:t>
              </a:r>
            </a:p>
            <a:p>
              <a:pPr>
                <a:spcAft>
                  <a:spcPts val="1000"/>
                </a:spcAft>
              </a:pPr>
              <a:r>
                <a:rPr lang="en-US" sz="1600" b="1" dirty="0">
                  <a:sym typeface="Wingdings" pitchFamily="2" charset="2"/>
                </a:rPr>
                <a:t> </a:t>
              </a:r>
              <a:r>
                <a:rPr lang="en-US" sz="1600" b="1" dirty="0" smtClean="0">
                  <a:sym typeface="Wingdings" pitchFamily="2" charset="2"/>
                </a:rPr>
                <a:t>        postprandial ghrelin concentration =</a:t>
              </a:r>
            </a:p>
            <a:p>
              <a:pPr>
                <a:spcAft>
                  <a:spcPts val="1000"/>
                </a:spcAft>
              </a:pPr>
              <a:r>
                <a:rPr lang="en-US" sz="1600" b="1" dirty="0" smtClean="0">
                  <a:sym typeface="Wingdings" pitchFamily="2" charset="2"/>
                </a:rPr>
                <a:t>             		satiety ?      </a:t>
              </a:r>
            </a:p>
          </p:txBody>
        </p:sp>
        <p:cxnSp>
          <p:nvCxnSpPr>
            <p:cNvPr id="26" name="Connecteur droit avec flèche 25"/>
            <p:cNvCxnSpPr/>
            <p:nvPr/>
          </p:nvCxnSpPr>
          <p:spPr bwMode="auto">
            <a:xfrm>
              <a:off x="4805880" y="5546708"/>
              <a:ext cx="284131" cy="276719"/>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27" name="Connecteur droit avec flèche 26"/>
            <p:cNvCxnSpPr/>
            <p:nvPr/>
          </p:nvCxnSpPr>
          <p:spPr bwMode="auto">
            <a:xfrm flipV="1">
              <a:off x="6323287" y="5916911"/>
              <a:ext cx="228003" cy="349874"/>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grpSp>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3230" y="2108616"/>
            <a:ext cx="4337323" cy="283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ZoneTexte 24"/>
          <p:cNvSpPr txBox="1"/>
          <p:nvPr/>
        </p:nvSpPr>
        <p:spPr>
          <a:xfrm>
            <a:off x="120018" y="124530"/>
            <a:ext cx="4491122" cy="461665"/>
          </a:xfrm>
          <a:prstGeom prst="rect">
            <a:avLst/>
          </a:prstGeom>
          <a:noFill/>
        </p:spPr>
        <p:txBody>
          <a:bodyPr wrap="square" rtlCol="0">
            <a:spAutoFit/>
          </a:bodyPr>
          <a:lstStyle/>
          <a:p>
            <a:r>
              <a:rPr lang="fr-FR" sz="2400" b="1" dirty="0" smtClean="0"/>
              <a:t>The </a:t>
            </a:r>
            <a:r>
              <a:rPr lang="fr-FR" sz="2400" b="1" dirty="0" err="1" smtClean="0"/>
              <a:t>liquid</a:t>
            </a:r>
            <a:r>
              <a:rPr lang="fr-FR" sz="2400" b="1" dirty="0" smtClean="0"/>
              <a:t>-gel transition</a:t>
            </a:r>
          </a:p>
        </p:txBody>
      </p:sp>
      <p:grpSp>
        <p:nvGrpSpPr>
          <p:cNvPr id="13" name="Groupe 12"/>
          <p:cNvGrpSpPr/>
          <p:nvPr/>
        </p:nvGrpSpPr>
        <p:grpSpPr>
          <a:xfrm>
            <a:off x="35496" y="2024984"/>
            <a:ext cx="4758182" cy="4373824"/>
            <a:chOff x="35496" y="2024984"/>
            <a:chExt cx="4758182" cy="4373824"/>
          </a:xfrm>
        </p:grpSpPr>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2024984"/>
              <a:ext cx="4575644" cy="298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ZoneTexte 22"/>
            <p:cNvSpPr txBox="1"/>
            <p:nvPr/>
          </p:nvSpPr>
          <p:spPr>
            <a:xfrm>
              <a:off x="68364" y="5193350"/>
              <a:ext cx="4725314" cy="1205458"/>
            </a:xfrm>
            <a:prstGeom prst="rect">
              <a:avLst/>
            </a:prstGeom>
            <a:noFill/>
          </p:spPr>
          <p:txBody>
            <a:bodyPr wrap="square" rtlCol="0">
              <a:spAutoFit/>
            </a:bodyPr>
            <a:lstStyle/>
            <a:p>
              <a:pPr>
                <a:spcAft>
                  <a:spcPts val="500"/>
                </a:spcAft>
              </a:pPr>
              <a:r>
                <a:rPr lang="en-US" sz="1600" b="1" dirty="0" smtClean="0">
                  <a:sym typeface="Wingdings" pitchFamily="2" charset="2"/>
                </a:rPr>
                <a:t>milk gelation: </a:t>
              </a:r>
            </a:p>
            <a:p>
              <a:pPr>
                <a:spcAft>
                  <a:spcPts val="500"/>
                </a:spcAft>
              </a:pPr>
              <a:r>
                <a:rPr lang="en-US" sz="1600" dirty="0" smtClean="0">
                  <a:sym typeface="Wingdings" pitchFamily="2" charset="2"/>
                </a:rPr>
                <a:t></a:t>
              </a:r>
              <a:r>
                <a:rPr lang="en-US" sz="1600" b="1" dirty="0" smtClean="0">
                  <a:sym typeface="Wingdings" pitchFamily="2" charset="2"/>
                </a:rPr>
                <a:t> delayed proteins transit  delayed AA absorption </a:t>
              </a:r>
            </a:p>
            <a:p>
              <a:pPr marL="171450" indent="-171450">
                <a:spcAft>
                  <a:spcPts val="500"/>
                </a:spcAft>
                <a:buFont typeface="Wingdings"/>
                <a:buChar char="à"/>
              </a:pPr>
              <a:r>
                <a:rPr lang="en-US" sz="1600" b="1" dirty="0" smtClean="0">
                  <a:sym typeface="Wingdings" pitchFamily="2" charset="2"/>
                </a:rPr>
                <a:t>       maximal AA </a:t>
              </a:r>
              <a:r>
                <a:rPr lang="en-US" sz="1600" b="1" dirty="0">
                  <a:sym typeface="Wingdings" pitchFamily="2" charset="2"/>
                </a:rPr>
                <a:t>concentration in the </a:t>
              </a:r>
              <a:r>
                <a:rPr lang="en-US" sz="1600" b="1" dirty="0" smtClean="0">
                  <a:sym typeface="Wingdings" pitchFamily="2" charset="2"/>
                </a:rPr>
                <a:t>plasma</a:t>
              </a:r>
            </a:p>
          </p:txBody>
        </p:sp>
        <p:cxnSp>
          <p:nvCxnSpPr>
            <p:cNvPr id="28" name="Connecteur droit avec flèche 27"/>
            <p:cNvCxnSpPr/>
            <p:nvPr/>
          </p:nvCxnSpPr>
          <p:spPr bwMode="auto">
            <a:xfrm>
              <a:off x="395536" y="5877272"/>
              <a:ext cx="285240" cy="276464"/>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40958248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691282" y="404664"/>
            <a:ext cx="6121078" cy="6366263"/>
          </a:xfrm>
          <a:prstGeom prst="rect">
            <a:avLst/>
          </a:prstGeom>
        </p:spPr>
      </p:pic>
      <p:sp>
        <p:nvSpPr>
          <p:cNvPr id="2" name="ZoneTexte 1"/>
          <p:cNvSpPr txBox="1"/>
          <p:nvPr/>
        </p:nvSpPr>
        <p:spPr>
          <a:xfrm>
            <a:off x="107504" y="116632"/>
            <a:ext cx="8395888" cy="461665"/>
          </a:xfrm>
          <a:prstGeom prst="rect">
            <a:avLst/>
          </a:prstGeom>
          <a:noFill/>
        </p:spPr>
        <p:txBody>
          <a:bodyPr wrap="none" rtlCol="0">
            <a:spAutoFit/>
          </a:bodyPr>
          <a:lstStyle/>
          <a:p>
            <a:r>
              <a:rPr lang="fr-FR" sz="2400" b="1" dirty="0" err="1" smtClean="0"/>
              <a:t>Many</a:t>
            </a:r>
            <a:r>
              <a:rPr lang="fr-FR" sz="2400" b="1" dirty="0" smtClean="0"/>
              <a:t> bioactive peptides are </a:t>
            </a:r>
            <a:r>
              <a:rPr lang="fr-FR" sz="2400" b="1" dirty="0" err="1" smtClean="0"/>
              <a:t>released</a:t>
            </a:r>
            <a:r>
              <a:rPr lang="fr-FR" sz="2400" b="1" dirty="0" smtClean="0"/>
              <a:t> in the </a:t>
            </a:r>
            <a:r>
              <a:rPr lang="fr-FR" sz="2400" b="1" dirty="0" err="1" smtClean="0"/>
              <a:t>gut</a:t>
            </a:r>
            <a:r>
              <a:rPr lang="fr-FR" sz="2400" b="1" dirty="0" smtClean="0"/>
              <a:t> </a:t>
            </a:r>
            <a:r>
              <a:rPr lang="fr-FR" sz="2400" b="1" dirty="0" err="1" smtClean="0"/>
              <a:t>during</a:t>
            </a:r>
            <a:r>
              <a:rPr lang="fr-FR" sz="2400" b="1" dirty="0" smtClean="0"/>
              <a:t> digestion</a:t>
            </a:r>
            <a:endParaRPr lang="fr-FR" sz="2400" b="1" dirty="0"/>
          </a:p>
        </p:txBody>
      </p:sp>
      <p:sp>
        <p:nvSpPr>
          <p:cNvPr id="3" name="ZoneTexte 2"/>
          <p:cNvSpPr txBox="1"/>
          <p:nvPr/>
        </p:nvSpPr>
        <p:spPr>
          <a:xfrm>
            <a:off x="0" y="4319808"/>
            <a:ext cx="1872208"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dirty="0" smtClean="0"/>
              <a:t>Barbé et al. 2014 Food </a:t>
            </a:r>
            <a:r>
              <a:rPr lang="fr-FR" dirty="0" err="1" smtClean="0"/>
              <a:t>Res</a:t>
            </a:r>
            <a:r>
              <a:rPr lang="fr-FR" dirty="0" smtClean="0"/>
              <a:t> Int</a:t>
            </a:r>
            <a:endParaRPr lang="fr-FR" dirty="0"/>
          </a:p>
        </p:txBody>
      </p:sp>
      <p:sp>
        <p:nvSpPr>
          <p:cNvPr id="5" name="ZoneTexte 4"/>
          <p:cNvSpPr txBox="1"/>
          <p:nvPr/>
        </p:nvSpPr>
        <p:spPr>
          <a:xfrm>
            <a:off x="0" y="2420888"/>
            <a:ext cx="1691283" cy="1200329"/>
          </a:xfrm>
          <a:prstGeom prst="rect">
            <a:avLst/>
          </a:prstGeom>
          <a:noFill/>
        </p:spPr>
        <p:txBody>
          <a:bodyPr wrap="square" rtlCol="0">
            <a:spAutoFit/>
          </a:bodyPr>
          <a:lstStyle/>
          <a:p>
            <a:pPr algn="ctr"/>
            <a:r>
              <a:rPr lang="fr-FR" dirty="0" smtClean="0"/>
              <a:t>More </a:t>
            </a:r>
            <a:r>
              <a:rPr lang="fr-FR" dirty="0" err="1" smtClean="0"/>
              <a:t>than</a:t>
            </a:r>
            <a:r>
              <a:rPr lang="fr-FR" dirty="0" smtClean="0"/>
              <a:t> 16000 peptides </a:t>
            </a:r>
            <a:r>
              <a:rPr lang="fr-FR" dirty="0" err="1" smtClean="0"/>
              <a:t>identified</a:t>
            </a:r>
            <a:r>
              <a:rPr lang="fr-FR" dirty="0" smtClean="0"/>
              <a:t> in the lumen</a:t>
            </a:r>
            <a:endParaRPr lang="fr-FR" dirty="0"/>
          </a:p>
        </p:txBody>
      </p:sp>
    </p:spTree>
    <p:extLst>
      <p:ext uri="{BB962C8B-B14F-4D97-AF65-F5344CB8AC3E}">
        <p14:creationId xmlns:p14="http://schemas.microsoft.com/office/powerpoint/2010/main" val="37343320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6"/>
          <p:cNvSpPr>
            <a:spLocks noChangeArrowheads="1"/>
          </p:cNvSpPr>
          <p:nvPr/>
        </p:nvSpPr>
        <p:spPr bwMode="auto">
          <a:xfrm>
            <a:off x="0" y="1520825"/>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spcAft>
                <a:spcPct val="50000"/>
              </a:spcAft>
            </a:pPr>
            <a:endParaRPr lang="fr-FR" i="1">
              <a:solidFill>
                <a:srgbClr val="FFCC00"/>
              </a:solidFill>
              <a:latin typeface="Monotype Corsiva" panose="03010101010201010101" pitchFamily="66" charset="0"/>
            </a:endParaRPr>
          </a:p>
        </p:txBody>
      </p:sp>
      <p:pic>
        <p:nvPicPr>
          <p:cNvPr id="20491" name="Picture 11"/>
          <p:cNvPicPr>
            <a:picLocks noGrp="1" noChangeAspect="1" noChangeArrowheads="1"/>
          </p:cNvPicPr>
          <p:nvPr>
            <p:ph type="subTitle" idx="4294967295"/>
          </p:nvPr>
        </p:nvPicPr>
        <p:blipFill>
          <a:blip r:embed="rId2">
            <a:extLst>
              <a:ext uri="{28A0092B-C50C-407E-A947-70E740481C1C}">
                <a14:useLocalDpi xmlns:a14="http://schemas.microsoft.com/office/drawing/2010/main" val="0"/>
              </a:ext>
            </a:extLst>
          </a:blip>
          <a:srcRect/>
          <a:stretch>
            <a:fillRect/>
          </a:stretch>
        </p:blipFill>
        <p:spPr bwMode="auto">
          <a:xfrm>
            <a:off x="0" y="4229100"/>
            <a:ext cx="9144000" cy="15240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3" name="Rectangle 13"/>
          <p:cNvSpPr>
            <a:spLocks noChangeArrowheads="1"/>
          </p:cNvSpPr>
          <p:nvPr/>
        </p:nvSpPr>
        <p:spPr bwMode="auto">
          <a:xfrm>
            <a:off x="9030" y="568325"/>
            <a:ext cx="9144000" cy="2743200"/>
          </a:xfrm>
          <a:prstGeom prst="rect">
            <a:avLst/>
          </a:prstGeom>
          <a:noFill/>
          <a:ln>
            <a:noFill/>
          </a:ln>
          <a:extLst>
            <a:ext uri="{909E8E84-426E-40DD-AFC4-6F175D3DCCD1}">
              <a14:hiddenFill xmlns:a14="http://schemas.microsoft.com/office/drawing/2010/main">
                <a:solidFill>
                  <a:srgbClr val="EB57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fr-FR" b="1" dirty="0">
              <a:solidFill>
                <a:srgbClr val="006600"/>
              </a:solidFill>
              <a:latin typeface="Arial" panose="020B0604020202020204" pitchFamily="34" charset="0"/>
            </a:endParaRPr>
          </a:p>
          <a:p>
            <a:pPr algn="ctr"/>
            <a:r>
              <a:rPr lang="en-GB" sz="2400" b="1" dirty="0">
                <a:solidFill>
                  <a:srgbClr val="006600"/>
                </a:solidFill>
                <a:latin typeface="Arial" panose="020B0604020202020204" pitchFamily="34" charset="0"/>
              </a:rPr>
              <a:t>Impact of skim milk powder processing on casein digestion by an </a:t>
            </a:r>
            <a:r>
              <a:rPr lang="en-GB" sz="2400" b="1" i="1" dirty="0">
                <a:solidFill>
                  <a:srgbClr val="006600"/>
                </a:solidFill>
                <a:latin typeface="Arial" panose="020B0604020202020204" pitchFamily="34" charset="0"/>
              </a:rPr>
              <a:t>in vitro</a:t>
            </a:r>
            <a:r>
              <a:rPr lang="en-GB" sz="2400" b="1" dirty="0">
                <a:solidFill>
                  <a:srgbClr val="006600"/>
                </a:solidFill>
                <a:latin typeface="Arial" panose="020B0604020202020204" pitchFamily="34" charset="0"/>
              </a:rPr>
              <a:t> infant </a:t>
            </a:r>
            <a:r>
              <a:rPr lang="en-GB" sz="2400" b="1" dirty="0" smtClean="0">
                <a:solidFill>
                  <a:srgbClr val="006600"/>
                </a:solidFill>
                <a:latin typeface="Arial" panose="020B0604020202020204" pitchFamily="34" charset="0"/>
              </a:rPr>
              <a:t>model</a:t>
            </a:r>
            <a:br>
              <a:rPr lang="en-GB" sz="2400" b="1" dirty="0" smtClean="0">
                <a:solidFill>
                  <a:srgbClr val="006600"/>
                </a:solidFill>
                <a:latin typeface="Arial" panose="020B0604020202020204" pitchFamily="34" charset="0"/>
              </a:rPr>
            </a:br>
            <a:endParaRPr lang="fr-FR" sz="2400" b="1" dirty="0">
              <a:solidFill>
                <a:srgbClr val="006600"/>
              </a:solidFill>
              <a:latin typeface="Arial" panose="020B0604020202020204" pitchFamily="34" charset="0"/>
            </a:endParaRPr>
          </a:p>
          <a:p>
            <a:endParaRPr lang="fr-FR" sz="1800" dirty="0">
              <a:latin typeface="Arial" panose="020B0604020202020204" pitchFamily="34" charset="0"/>
            </a:endParaRPr>
          </a:p>
          <a:p>
            <a:pPr algn="ctr"/>
            <a:r>
              <a:rPr lang="fr-FR" sz="1800" dirty="0" err="1">
                <a:latin typeface="Arial" panose="020B0604020202020204" pitchFamily="34" charset="0"/>
              </a:rPr>
              <a:t>Hoarau</a:t>
            </a:r>
            <a:r>
              <a:rPr lang="fr-FR" sz="1800" dirty="0">
                <a:latin typeface="Arial" panose="020B0604020202020204" pitchFamily="34" charset="0"/>
              </a:rPr>
              <a:t> B, </a:t>
            </a:r>
            <a:r>
              <a:rPr lang="fr-FR" sz="1800" dirty="0" err="1">
                <a:latin typeface="Arial" panose="020B0604020202020204" pitchFamily="34" charset="0"/>
              </a:rPr>
              <a:t>Boutrou</a:t>
            </a:r>
            <a:r>
              <a:rPr lang="fr-FR" sz="1800" dirty="0">
                <a:latin typeface="Arial" panose="020B0604020202020204" pitchFamily="34" charset="0"/>
              </a:rPr>
              <a:t> R, Jardin J, Molle D, Tanguy G, </a:t>
            </a:r>
            <a:r>
              <a:rPr lang="fr-FR" sz="1800" dirty="0" err="1">
                <a:latin typeface="Arial" panose="020B0604020202020204" pitchFamily="34" charset="0"/>
              </a:rPr>
              <a:t>Gaucheron</a:t>
            </a:r>
            <a:r>
              <a:rPr lang="fr-FR" sz="1800" dirty="0">
                <a:latin typeface="Arial" panose="020B0604020202020204" pitchFamily="34" charset="0"/>
              </a:rPr>
              <a:t> F, </a:t>
            </a:r>
            <a:r>
              <a:rPr lang="fr-FR" sz="1800" dirty="0" err="1">
                <a:latin typeface="Arial" panose="020B0604020202020204" pitchFamily="34" charset="0"/>
              </a:rPr>
              <a:t>Schuck</a:t>
            </a:r>
            <a:r>
              <a:rPr lang="fr-FR" sz="1800" dirty="0">
                <a:latin typeface="Arial" panose="020B0604020202020204" pitchFamily="34" charset="0"/>
              </a:rPr>
              <a:t> P, </a:t>
            </a:r>
            <a:r>
              <a:rPr lang="fr-FR" sz="1800" dirty="0" err="1">
                <a:latin typeface="Arial" panose="020B0604020202020204" pitchFamily="34" charset="0"/>
              </a:rPr>
              <a:t>Léonil</a:t>
            </a:r>
            <a:r>
              <a:rPr lang="fr-FR" sz="1800" dirty="0">
                <a:latin typeface="Arial" panose="020B0604020202020204" pitchFamily="34" charset="0"/>
              </a:rPr>
              <a:t> J, </a:t>
            </a:r>
            <a:r>
              <a:rPr lang="fr-FR" sz="1800" dirty="0" err="1">
                <a:latin typeface="Arial" panose="020B0604020202020204" pitchFamily="34" charset="0"/>
              </a:rPr>
              <a:t>Haab</a:t>
            </a:r>
            <a:r>
              <a:rPr lang="fr-FR" sz="1800" dirty="0">
                <a:latin typeface="Arial" panose="020B0604020202020204" pitchFamily="34" charset="0"/>
              </a:rPr>
              <a:t> B* &amp; Dupont </a:t>
            </a:r>
            <a:r>
              <a:rPr lang="fr-FR" sz="1800" dirty="0" smtClean="0">
                <a:latin typeface="Arial" panose="020B0604020202020204" pitchFamily="34" charset="0"/>
              </a:rPr>
              <a:t>D</a:t>
            </a:r>
            <a:br>
              <a:rPr lang="fr-FR" sz="1800" dirty="0" smtClean="0">
                <a:latin typeface="Arial" panose="020B0604020202020204" pitchFamily="34" charset="0"/>
              </a:rPr>
            </a:br>
            <a:endParaRPr lang="fr-FR" sz="1800" dirty="0">
              <a:latin typeface="Arial" panose="020B0604020202020204" pitchFamily="34" charset="0"/>
            </a:endParaRPr>
          </a:p>
          <a:p>
            <a:endParaRPr lang="fr-FR" sz="1800" dirty="0">
              <a:latin typeface="Arial" panose="020B0604020202020204" pitchFamily="34" charset="0"/>
            </a:endParaRPr>
          </a:p>
          <a:p>
            <a:r>
              <a:rPr lang="fr-FR" sz="1800" dirty="0">
                <a:latin typeface="Arial" panose="020B0604020202020204" pitchFamily="34" charset="0"/>
              </a:rPr>
              <a:t>INRA – </a:t>
            </a:r>
            <a:r>
              <a:rPr lang="fr-FR" sz="1800" dirty="0" err="1">
                <a:latin typeface="Arial" panose="020B0604020202020204" pitchFamily="34" charset="0"/>
              </a:rPr>
              <a:t>Agrocampus</a:t>
            </a:r>
            <a:r>
              <a:rPr lang="fr-FR" sz="1800" dirty="0">
                <a:latin typeface="Arial" panose="020B0604020202020204" pitchFamily="34" charset="0"/>
              </a:rPr>
              <a:t> Ouest, UMR STLO, 65 rue de St Brieuc 35042 Rennes France</a:t>
            </a:r>
          </a:p>
          <a:p>
            <a:r>
              <a:rPr lang="fr-FR" sz="1800" dirty="0">
                <a:latin typeface="Arial" panose="020B0604020202020204" pitchFamily="34" charset="0"/>
              </a:rPr>
              <a:t>* VAN ANDEL Institute, 333 </a:t>
            </a:r>
            <a:r>
              <a:rPr lang="fr-FR" sz="1800" dirty="0" err="1">
                <a:latin typeface="Arial" panose="020B0604020202020204" pitchFamily="34" charset="0"/>
              </a:rPr>
              <a:t>Bostwick</a:t>
            </a:r>
            <a:r>
              <a:rPr lang="fr-FR" sz="1800" dirty="0">
                <a:latin typeface="Arial" panose="020B0604020202020204" pitchFamily="34" charset="0"/>
              </a:rPr>
              <a:t> NE, Grand Rapids, MI 49503, USA</a:t>
            </a:r>
            <a:endParaRPr lang="fr-FR" sz="1800" dirty="0">
              <a:solidFill>
                <a:srgbClr val="006600"/>
              </a:solidFill>
              <a:latin typeface="Arial" panose="020B0604020202020204" pitchFamily="34" charset="0"/>
              <a:cs typeface="Times New Roman" panose="02020603050405020304" pitchFamily="18" charset="0"/>
            </a:endParaRPr>
          </a:p>
          <a:p>
            <a:endParaRPr lang="fr-FR" sz="1800" dirty="0">
              <a:solidFill>
                <a:schemeClr val="accent2"/>
              </a:solidFill>
              <a:latin typeface="Arial" panose="020B0604020202020204" pitchFamily="34" charset="0"/>
            </a:endParaRPr>
          </a:p>
        </p:txBody>
      </p:sp>
    </p:spTree>
    <p:extLst>
      <p:ext uri="{BB962C8B-B14F-4D97-AF65-F5344CB8AC3E}">
        <p14:creationId xmlns:p14="http://schemas.microsoft.com/office/powerpoint/2010/main" val="2605753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3234" name="Group 2"/>
          <p:cNvGrpSpPr>
            <a:grpSpLocks/>
          </p:cNvGrpSpPr>
          <p:nvPr/>
        </p:nvGrpSpPr>
        <p:grpSpPr bwMode="auto">
          <a:xfrm>
            <a:off x="962099" y="1286669"/>
            <a:ext cx="6078537" cy="2006600"/>
            <a:chOff x="289" y="720"/>
            <a:chExt cx="3829" cy="1264"/>
          </a:xfrm>
        </p:grpSpPr>
        <p:sp>
          <p:nvSpPr>
            <p:cNvPr id="27729" name="Freeform 3"/>
            <p:cNvSpPr>
              <a:spLocks noEditPoints="1"/>
            </p:cNvSpPr>
            <p:nvPr/>
          </p:nvSpPr>
          <p:spPr bwMode="auto">
            <a:xfrm>
              <a:off x="3057" y="981"/>
              <a:ext cx="40" cy="408"/>
            </a:xfrm>
            <a:custGeom>
              <a:avLst/>
              <a:gdLst>
                <a:gd name="T0" fmla="*/ 23 w 136"/>
                <a:gd name="T1" fmla="*/ 2 h 1400"/>
                <a:gd name="T2" fmla="*/ 23 w 136"/>
                <a:gd name="T3" fmla="*/ 403 h 1400"/>
                <a:gd name="T4" fmla="*/ 20 w 136"/>
                <a:gd name="T5" fmla="*/ 406 h 1400"/>
                <a:gd name="T6" fmla="*/ 18 w 136"/>
                <a:gd name="T7" fmla="*/ 403 h 1400"/>
                <a:gd name="T8" fmla="*/ 18 w 136"/>
                <a:gd name="T9" fmla="*/ 2 h 1400"/>
                <a:gd name="T10" fmla="*/ 21 w 136"/>
                <a:gd name="T11" fmla="*/ 0 h 1400"/>
                <a:gd name="T12" fmla="*/ 23 w 136"/>
                <a:gd name="T13" fmla="*/ 2 h 1400"/>
                <a:gd name="T14" fmla="*/ 39 w 136"/>
                <a:gd name="T15" fmla="*/ 375 h 1400"/>
                <a:gd name="T16" fmla="*/ 20 w 136"/>
                <a:gd name="T17" fmla="*/ 408 h 1400"/>
                <a:gd name="T18" fmla="*/ 1 w 136"/>
                <a:gd name="T19" fmla="*/ 375 h 1400"/>
                <a:gd name="T20" fmla="*/ 2 w 136"/>
                <a:gd name="T21" fmla="*/ 372 h 1400"/>
                <a:gd name="T22" fmla="*/ 5 w 136"/>
                <a:gd name="T23" fmla="*/ 373 h 1400"/>
                <a:gd name="T24" fmla="*/ 22 w 136"/>
                <a:gd name="T25" fmla="*/ 402 h 1400"/>
                <a:gd name="T26" fmla="*/ 18 w 136"/>
                <a:gd name="T27" fmla="*/ 402 h 1400"/>
                <a:gd name="T28" fmla="*/ 35 w 136"/>
                <a:gd name="T29" fmla="*/ 373 h 1400"/>
                <a:gd name="T30" fmla="*/ 39 w 136"/>
                <a:gd name="T31" fmla="*/ 372 h 1400"/>
                <a:gd name="T32" fmla="*/ 39 w 136"/>
                <a:gd name="T33" fmla="*/ 375 h 14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6" h="1400">
                  <a:moveTo>
                    <a:pt x="79" y="8"/>
                  </a:moveTo>
                  <a:lnTo>
                    <a:pt x="77" y="1383"/>
                  </a:lnTo>
                  <a:cubicBezTo>
                    <a:pt x="77" y="1388"/>
                    <a:pt x="73" y="1392"/>
                    <a:pt x="68" y="1392"/>
                  </a:cubicBezTo>
                  <a:cubicBezTo>
                    <a:pt x="64" y="1392"/>
                    <a:pt x="60" y="1388"/>
                    <a:pt x="60" y="1383"/>
                  </a:cubicBezTo>
                  <a:lnTo>
                    <a:pt x="62" y="8"/>
                  </a:lnTo>
                  <a:cubicBezTo>
                    <a:pt x="62" y="4"/>
                    <a:pt x="66" y="0"/>
                    <a:pt x="70" y="0"/>
                  </a:cubicBezTo>
                  <a:cubicBezTo>
                    <a:pt x="75" y="0"/>
                    <a:pt x="79" y="4"/>
                    <a:pt x="79" y="8"/>
                  </a:cubicBezTo>
                  <a:close/>
                  <a:moveTo>
                    <a:pt x="134" y="1288"/>
                  </a:moveTo>
                  <a:lnTo>
                    <a:pt x="68" y="1400"/>
                  </a:lnTo>
                  <a:lnTo>
                    <a:pt x="3" y="1287"/>
                  </a:lnTo>
                  <a:cubicBezTo>
                    <a:pt x="0" y="1283"/>
                    <a:pt x="2" y="1278"/>
                    <a:pt x="6" y="1276"/>
                  </a:cubicBezTo>
                  <a:cubicBezTo>
                    <a:pt x="10" y="1274"/>
                    <a:pt x="15" y="1275"/>
                    <a:pt x="17" y="1279"/>
                  </a:cubicBezTo>
                  <a:lnTo>
                    <a:pt x="75" y="1379"/>
                  </a:lnTo>
                  <a:lnTo>
                    <a:pt x="61" y="1379"/>
                  </a:lnTo>
                  <a:lnTo>
                    <a:pt x="119" y="1279"/>
                  </a:lnTo>
                  <a:cubicBezTo>
                    <a:pt x="122" y="1275"/>
                    <a:pt x="127" y="1274"/>
                    <a:pt x="131" y="1276"/>
                  </a:cubicBezTo>
                  <a:cubicBezTo>
                    <a:pt x="135" y="1278"/>
                    <a:pt x="136" y="1284"/>
                    <a:pt x="134" y="1288"/>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731" name="Freeform 5"/>
            <p:cNvSpPr>
              <a:spLocks noEditPoints="1"/>
            </p:cNvSpPr>
            <p:nvPr/>
          </p:nvSpPr>
          <p:spPr bwMode="auto">
            <a:xfrm>
              <a:off x="2463" y="1387"/>
              <a:ext cx="617" cy="302"/>
            </a:xfrm>
            <a:custGeom>
              <a:avLst/>
              <a:gdLst>
                <a:gd name="T0" fmla="*/ 615 w 2086"/>
                <a:gd name="T1" fmla="*/ 5 h 1037"/>
                <a:gd name="T2" fmla="*/ 5 w 2086"/>
                <a:gd name="T3" fmla="*/ 299 h 1037"/>
                <a:gd name="T4" fmla="*/ 2 w 2086"/>
                <a:gd name="T5" fmla="*/ 298 h 1037"/>
                <a:gd name="T6" fmla="*/ 3 w 2086"/>
                <a:gd name="T7" fmla="*/ 295 h 1037"/>
                <a:gd name="T8" fmla="*/ 613 w 2086"/>
                <a:gd name="T9" fmla="*/ 1 h 1037"/>
                <a:gd name="T10" fmla="*/ 616 w 2086"/>
                <a:gd name="T11" fmla="*/ 2 h 1037"/>
                <a:gd name="T12" fmla="*/ 615 w 2086"/>
                <a:gd name="T13" fmla="*/ 5 h 1037"/>
                <a:gd name="T14" fmla="*/ 38 w 2086"/>
                <a:gd name="T15" fmla="*/ 302 h 1037"/>
                <a:gd name="T16" fmla="*/ 0 w 2086"/>
                <a:gd name="T17" fmla="*/ 299 h 1037"/>
                <a:gd name="T18" fmla="*/ 21 w 2086"/>
                <a:gd name="T19" fmla="*/ 268 h 1037"/>
                <a:gd name="T20" fmla="*/ 25 w 2086"/>
                <a:gd name="T21" fmla="*/ 267 h 1037"/>
                <a:gd name="T22" fmla="*/ 25 w 2086"/>
                <a:gd name="T23" fmla="*/ 270 h 1037"/>
                <a:gd name="T24" fmla="*/ 6 w 2086"/>
                <a:gd name="T25" fmla="*/ 299 h 1037"/>
                <a:gd name="T26" fmla="*/ 4 w 2086"/>
                <a:gd name="T27" fmla="*/ 295 h 1037"/>
                <a:gd name="T28" fmla="*/ 38 w 2086"/>
                <a:gd name="T29" fmla="*/ 297 h 1037"/>
                <a:gd name="T30" fmla="*/ 41 w 2086"/>
                <a:gd name="T31" fmla="*/ 300 h 1037"/>
                <a:gd name="T32" fmla="*/ 38 w 2086"/>
                <a:gd name="T33" fmla="*/ 302 h 10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86" h="1037">
                  <a:moveTo>
                    <a:pt x="2080" y="17"/>
                  </a:moveTo>
                  <a:lnTo>
                    <a:pt x="18" y="1027"/>
                  </a:lnTo>
                  <a:cubicBezTo>
                    <a:pt x="14" y="1029"/>
                    <a:pt x="9" y="1028"/>
                    <a:pt x="7" y="1024"/>
                  </a:cubicBezTo>
                  <a:cubicBezTo>
                    <a:pt x="5" y="1019"/>
                    <a:pt x="7" y="1015"/>
                    <a:pt x="11" y="1012"/>
                  </a:cubicBezTo>
                  <a:lnTo>
                    <a:pt x="2072" y="2"/>
                  </a:lnTo>
                  <a:cubicBezTo>
                    <a:pt x="2077" y="0"/>
                    <a:pt x="2082" y="2"/>
                    <a:pt x="2084" y="6"/>
                  </a:cubicBezTo>
                  <a:cubicBezTo>
                    <a:pt x="2086" y="10"/>
                    <a:pt x="2084" y="15"/>
                    <a:pt x="2080" y="17"/>
                  </a:cubicBezTo>
                  <a:close/>
                  <a:moveTo>
                    <a:pt x="129" y="1037"/>
                  </a:moveTo>
                  <a:lnTo>
                    <a:pt x="0" y="1027"/>
                  </a:lnTo>
                  <a:lnTo>
                    <a:pt x="72" y="919"/>
                  </a:lnTo>
                  <a:cubicBezTo>
                    <a:pt x="74" y="915"/>
                    <a:pt x="79" y="914"/>
                    <a:pt x="83" y="917"/>
                  </a:cubicBezTo>
                  <a:cubicBezTo>
                    <a:pt x="87" y="919"/>
                    <a:pt x="88" y="924"/>
                    <a:pt x="85" y="928"/>
                  </a:cubicBezTo>
                  <a:lnTo>
                    <a:pt x="21" y="1025"/>
                  </a:lnTo>
                  <a:lnTo>
                    <a:pt x="15" y="1012"/>
                  </a:lnTo>
                  <a:lnTo>
                    <a:pt x="130" y="1020"/>
                  </a:lnTo>
                  <a:cubicBezTo>
                    <a:pt x="135" y="1020"/>
                    <a:pt x="139" y="1024"/>
                    <a:pt x="138" y="1029"/>
                  </a:cubicBezTo>
                  <a:cubicBezTo>
                    <a:pt x="138" y="1034"/>
                    <a:pt x="134" y="1037"/>
                    <a:pt x="129" y="1037"/>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732" name="Rectangle 6"/>
            <p:cNvSpPr>
              <a:spLocks noChangeArrowheads="1"/>
            </p:cNvSpPr>
            <p:nvPr/>
          </p:nvSpPr>
          <p:spPr bwMode="auto">
            <a:xfrm>
              <a:off x="2170" y="1453"/>
              <a:ext cx="36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b="1" i="1">
                  <a:solidFill>
                    <a:srgbClr val="000000"/>
                  </a:solidFill>
                </a:rPr>
                <a:t>25% DM</a:t>
              </a:r>
              <a:endParaRPr lang="fr-FR" sz="1200" b="1">
                <a:latin typeface="Times New Roman" pitchFamily="18" charset="0"/>
              </a:endParaRPr>
            </a:p>
          </p:txBody>
        </p:sp>
        <p:sp>
          <p:nvSpPr>
            <p:cNvPr id="27733" name="Rectangle 7"/>
            <p:cNvSpPr>
              <a:spLocks noChangeArrowheads="1"/>
            </p:cNvSpPr>
            <p:nvPr/>
          </p:nvSpPr>
          <p:spPr bwMode="auto">
            <a:xfrm>
              <a:off x="3493" y="1453"/>
              <a:ext cx="36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b="1" i="1">
                  <a:solidFill>
                    <a:srgbClr val="000000"/>
                  </a:solidFill>
                </a:rPr>
                <a:t>35% DM</a:t>
              </a:r>
              <a:endParaRPr lang="fr-FR" sz="1200" b="1">
                <a:latin typeface="Times New Roman" pitchFamily="18" charset="0"/>
              </a:endParaRPr>
            </a:p>
          </p:txBody>
        </p:sp>
        <p:sp>
          <p:nvSpPr>
            <p:cNvPr id="27734" name="Freeform 8"/>
            <p:cNvSpPr>
              <a:spLocks noEditPoints="1"/>
            </p:cNvSpPr>
            <p:nvPr/>
          </p:nvSpPr>
          <p:spPr bwMode="auto">
            <a:xfrm>
              <a:off x="3074" y="1387"/>
              <a:ext cx="549" cy="299"/>
            </a:xfrm>
            <a:custGeom>
              <a:avLst/>
              <a:gdLst>
                <a:gd name="T0" fmla="*/ 4 w 1853"/>
                <a:gd name="T1" fmla="*/ 1 h 1030"/>
                <a:gd name="T2" fmla="*/ 546 w 1853"/>
                <a:gd name="T3" fmla="*/ 293 h 1030"/>
                <a:gd name="T4" fmla="*/ 547 w 1853"/>
                <a:gd name="T5" fmla="*/ 297 h 1030"/>
                <a:gd name="T6" fmla="*/ 543 w 1853"/>
                <a:gd name="T7" fmla="*/ 298 h 1030"/>
                <a:gd name="T8" fmla="*/ 1 w 1853"/>
                <a:gd name="T9" fmla="*/ 5 h 1030"/>
                <a:gd name="T10" fmla="*/ 1 w 1853"/>
                <a:gd name="T11" fmla="*/ 2 h 1030"/>
                <a:gd name="T12" fmla="*/ 4 w 1853"/>
                <a:gd name="T13" fmla="*/ 1 h 1030"/>
                <a:gd name="T14" fmla="*/ 529 w 1853"/>
                <a:gd name="T15" fmla="*/ 266 h 1030"/>
                <a:gd name="T16" fmla="*/ 549 w 1853"/>
                <a:gd name="T17" fmla="*/ 298 h 1030"/>
                <a:gd name="T18" fmla="*/ 510 w 1853"/>
                <a:gd name="T19" fmla="*/ 299 h 1030"/>
                <a:gd name="T20" fmla="*/ 508 w 1853"/>
                <a:gd name="T21" fmla="*/ 297 h 1030"/>
                <a:gd name="T22" fmla="*/ 510 w 1853"/>
                <a:gd name="T23" fmla="*/ 294 h 1030"/>
                <a:gd name="T24" fmla="*/ 545 w 1853"/>
                <a:gd name="T25" fmla="*/ 293 h 1030"/>
                <a:gd name="T26" fmla="*/ 542 w 1853"/>
                <a:gd name="T27" fmla="*/ 297 h 1030"/>
                <a:gd name="T28" fmla="*/ 525 w 1853"/>
                <a:gd name="T29" fmla="*/ 268 h 1030"/>
                <a:gd name="T30" fmla="*/ 526 w 1853"/>
                <a:gd name="T31" fmla="*/ 265 h 1030"/>
                <a:gd name="T32" fmla="*/ 529 w 1853"/>
                <a:gd name="T33" fmla="*/ 266 h 10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53" h="1030">
                  <a:moveTo>
                    <a:pt x="13" y="2"/>
                  </a:moveTo>
                  <a:lnTo>
                    <a:pt x="1842" y="1011"/>
                  </a:lnTo>
                  <a:cubicBezTo>
                    <a:pt x="1846" y="1013"/>
                    <a:pt x="1848" y="1019"/>
                    <a:pt x="1846" y="1023"/>
                  </a:cubicBezTo>
                  <a:cubicBezTo>
                    <a:pt x="1843" y="1027"/>
                    <a:pt x="1838" y="1028"/>
                    <a:pt x="1834" y="1026"/>
                  </a:cubicBezTo>
                  <a:lnTo>
                    <a:pt x="5" y="17"/>
                  </a:lnTo>
                  <a:cubicBezTo>
                    <a:pt x="1" y="15"/>
                    <a:pt x="0" y="10"/>
                    <a:pt x="2" y="6"/>
                  </a:cubicBezTo>
                  <a:cubicBezTo>
                    <a:pt x="4" y="2"/>
                    <a:pt x="9" y="0"/>
                    <a:pt x="13" y="2"/>
                  </a:cubicBezTo>
                  <a:close/>
                  <a:moveTo>
                    <a:pt x="1786" y="915"/>
                  </a:moveTo>
                  <a:lnTo>
                    <a:pt x="1853" y="1027"/>
                  </a:lnTo>
                  <a:lnTo>
                    <a:pt x="1723" y="1030"/>
                  </a:lnTo>
                  <a:cubicBezTo>
                    <a:pt x="1718" y="1030"/>
                    <a:pt x="1714" y="1026"/>
                    <a:pt x="1714" y="1022"/>
                  </a:cubicBezTo>
                  <a:cubicBezTo>
                    <a:pt x="1714" y="1017"/>
                    <a:pt x="1718" y="1013"/>
                    <a:pt x="1722" y="1013"/>
                  </a:cubicBezTo>
                  <a:lnTo>
                    <a:pt x="1838" y="1010"/>
                  </a:lnTo>
                  <a:lnTo>
                    <a:pt x="1831" y="1023"/>
                  </a:lnTo>
                  <a:lnTo>
                    <a:pt x="1772" y="923"/>
                  </a:lnTo>
                  <a:cubicBezTo>
                    <a:pt x="1769" y="919"/>
                    <a:pt x="1771" y="914"/>
                    <a:pt x="1775" y="912"/>
                  </a:cubicBezTo>
                  <a:cubicBezTo>
                    <a:pt x="1779" y="910"/>
                    <a:pt x="1784" y="911"/>
                    <a:pt x="1786" y="915"/>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735" name="Text Box 9"/>
            <p:cNvSpPr txBox="1">
              <a:spLocks noChangeArrowheads="1"/>
            </p:cNvSpPr>
            <p:nvPr/>
          </p:nvSpPr>
          <p:spPr bwMode="auto">
            <a:xfrm>
              <a:off x="2200" y="720"/>
              <a:ext cx="1723" cy="41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a:t>Skimmed ultra-low-heat powder</a:t>
              </a:r>
            </a:p>
          </p:txBody>
        </p:sp>
        <p:sp>
          <p:nvSpPr>
            <p:cNvPr id="27736" name="Text Box 10"/>
            <p:cNvSpPr txBox="1">
              <a:spLocks noChangeArrowheads="1"/>
            </p:cNvSpPr>
            <p:nvPr/>
          </p:nvSpPr>
          <p:spPr bwMode="auto">
            <a:xfrm>
              <a:off x="1934" y="1766"/>
              <a:ext cx="746" cy="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t>ULH Milk</a:t>
              </a:r>
            </a:p>
          </p:txBody>
        </p:sp>
        <p:sp>
          <p:nvSpPr>
            <p:cNvPr id="27737" name="Text Box 11"/>
            <p:cNvSpPr txBox="1">
              <a:spLocks noChangeArrowheads="1"/>
            </p:cNvSpPr>
            <p:nvPr/>
          </p:nvSpPr>
          <p:spPr bwMode="auto">
            <a:xfrm>
              <a:off x="3372" y="1766"/>
              <a:ext cx="746" cy="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t>ULH Milk</a:t>
              </a:r>
            </a:p>
          </p:txBody>
        </p:sp>
        <p:pic>
          <p:nvPicPr>
            <p:cNvPr id="2773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 y="993"/>
              <a:ext cx="600" cy="7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730" name="Rectangle 4"/>
            <p:cNvSpPr>
              <a:spLocks noChangeArrowheads="1"/>
            </p:cNvSpPr>
            <p:nvPr/>
          </p:nvSpPr>
          <p:spPr bwMode="auto">
            <a:xfrm>
              <a:off x="936" y="1016"/>
              <a:ext cx="113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fr-FR" sz="1200" b="1" dirty="0" err="1">
                  <a:solidFill>
                    <a:srgbClr val="000000"/>
                  </a:solidFill>
                </a:rPr>
                <a:t>Step</a:t>
              </a:r>
              <a:r>
                <a:rPr lang="fr-FR" sz="1200" b="1" dirty="0">
                  <a:solidFill>
                    <a:srgbClr val="000000"/>
                  </a:solidFill>
                </a:rPr>
                <a:t> 1 : Dissolution in </a:t>
              </a:r>
              <a:r>
                <a:rPr lang="fr-FR" sz="1200" b="1" dirty="0" err="1">
                  <a:solidFill>
                    <a:srgbClr val="000000"/>
                  </a:solidFill>
                </a:rPr>
                <a:t>milliQ</a:t>
              </a:r>
              <a:r>
                <a:rPr lang="fr-FR" sz="1200" b="1" dirty="0">
                  <a:solidFill>
                    <a:srgbClr val="000000"/>
                  </a:solidFill>
                </a:rPr>
                <a:t> water </a:t>
              </a:r>
              <a:endParaRPr lang="fr-FR" sz="1200" b="1" dirty="0">
                <a:latin typeface="Times New Roman" pitchFamily="18" charset="0"/>
              </a:endParaRPr>
            </a:p>
          </p:txBody>
        </p:sp>
      </p:grpSp>
      <p:sp>
        <p:nvSpPr>
          <p:cNvPr id="27651" name="AutoShape 13"/>
          <p:cNvSpPr>
            <a:spLocks noChangeAspect="1" noChangeArrowheads="1" noTextEdit="1"/>
          </p:cNvSpPr>
          <p:nvPr/>
        </p:nvSpPr>
        <p:spPr bwMode="auto">
          <a:xfrm>
            <a:off x="1762199" y="1124744"/>
            <a:ext cx="6337300"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grpSp>
        <p:nvGrpSpPr>
          <p:cNvPr id="223246" name="Group 14"/>
          <p:cNvGrpSpPr>
            <a:grpSpLocks/>
          </p:cNvGrpSpPr>
          <p:nvPr/>
        </p:nvGrpSpPr>
        <p:grpSpPr bwMode="auto">
          <a:xfrm>
            <a:off x="574749" y="3129757"/>
            <a:ext cx="7135812" cy="1327150"/>
            <a:chOff x="45" y="1881"/>
            <a:chExt cx="4495" cy="836"/>
          </a:xfrm>
        </p:grpSpPr>
        <p:pic>
          <p:nvPicPr>
            <p:cNvPr id="27696"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9" y="2466"/>
              <a:ext cx="328" cy="24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7697" name="Group 16"/>
            <p:cNvGrpSpPr>
              <a:grpSpLocks/>
            </p:cNvGrpSpPr>
            <p:nvPr/>
          </p:nvGrpSpPr>
          <p:grpSpPr bwMode="auto">
            <a:xfrm>
              <a:off x="45" y="1881"/>
              <a:ext cx="4495" cy="836"/>
              <a:chOff x="45" y="1881"/>
              <a:chExt cx="4495" cy="836"/>
            </a:xfrm>
          </p:grpSpPr>
          <p:sp>
            <p:nvSpPr>
              <p:cNvPr id="27698" name="Rectangle 17"/>
              <p:cNvSpPr>
                <a:spLocks noChangeArrowheads="1"/>
              </p:cNvSpPr>
              <p:nvPr/>
            </p:nvSpPr>
            <p:spPr bwMode="auto">
              <a:xfrm>
                <a:off x="969" y="1982"/>
                <a:ext cx="37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b="1">
                    <a:solidFill>
                      <a:srgbClr val="000000"/>
                    </a:solidFill>
                  </a:rPr>
                  <a:t>Step 2 : </a:t>
                </a:r>
                <a:endParaRPr lang="fr-FR" sz="1200" b="1">
                  <a:latin typeface="Times New Roman" pitchFamily="18" charset="0"/>
                </a:endParaRPr>
              </a:p>
            </p:txBody>
          </p:sp>
          <p:sp>
            <p:nvSpPr>
              <p:cNvPr id="27699" name="Rectangle 18"/>
              <p:cNvSpPr>
                <a:spLocks noChangeArrowheads="1"/>
              </p:cNvSpPr>
              <p:nvPr/>
            </p:nvSpPr>
            <p:spPr bwMode="auto">
              <a:xfrm>
                <a:off x="974" y="2122"/>
                <a:ext cx="20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b="1">
                    <a:solidFill>
                      <a:srgbClr val="000000"/>
                    </a:solidFill>
                  </a:rPr>
                  <a:t>Heat</a:t>
                </a:r>
                <a:endParaRPr lang="fr-FR" sz="1200" b="1">
                  <a:latin typeface="Times New Roman" pitchFamily="18" charset="0"/>
                </a:endParaRPr>
              </a:p>
            </p:txBody>
          </p:sp>
          <p:sp>
            <p:nvSpPr>
              <p:cNvPr id="27700" name="Rectangle 19"/>
              <p:cNvSpPr>
                <a:spLocks noChangeArrowheads="1"/>
              </p:cNvSpPr>
              <p:nvPr/>
            </p:nvSpPr>
            <p:spPr bwMode="auto">
              <a:xfrm>
                <a:off x="969" y="2261"/>
                <a:ext cx="43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b="1">
                    <a:solidFill>
                      <a:srgbClr val="000000"/>
                    </a:solidFill>
                  </a:rPr>
                  <a:t>treatment</a:t>
                </a:r>
                <a:endParaRPr lang="fr-FR" sz="1200" b="1">
                  <a:latin typeface="Times New Roman" pitchFamily="18" charset="0"/>
                </a:endParaRPr>
              </a:p>
            </p:txBody>
          </p:sp>
          <p:sp>
            <p:nvSpPr>
              <p:cNvPr id="27701" name="Freeform 20"/>
              <p:cNvSpPr>
                <a:spLocks noEditPoints="1"/>
              </p:cNvSpPr>
              <p:nvPr/>
            </p:nvSpPr>
            <p:spPr bwMode="auto">
              <a:xfrm>
                <a:off x="3374" y="2059"/>
                <a:ext cx="412" cy="297"/>
              </a:xfrm>
              <a:custGeom>
                <a:avLst/>
                <a:gdLst>
                  <a:gd name="T0" fmla="*/ 411 w 1392"/>
                  <a:gd name="T1" fmla="*/ 5 h 1023"/>
                  <a:gd name="T2" fmla="*/ 5 w 1392"/>
                  <a:gd name="T3" fmla="*/ 296 h 1023"/>
                  <a:gd name="T4" fmla="*/ 2 w 1392"/>
                  <a:gd name="T5" fmla="*/ 296 h 1023"/>
                  <a:gd name="T6" fmla="*/ 2 w 1392"/>
                  <a:gd name="T7" fmla="*/ 292 h 1023"/>
                  <a:gd name="T8" fmla="*/ 408 w 1392"/>
                  <a:gd name="T9" fmla="*/ 1 h 1023"/>
                  <a:gd name="T10" fmla="*/ 411 w 1392"/>
                  <a:gd name="T11" fmla="*/ 1 h 1023"/>
                  <a:gd name="T12" fmla="*/ 411 w 1392"/>
                  <a:gd name="T13" fmla="*/ 5 h 1023"/>
                  <a:gd name="T14" fmla="*/ 38 w 1392"/>
                  <a:gd name="T15" fmla="*/ 293 h 1023"/>
                  <a:gd name="T16" fmla="*/ 0 w 1392"/>
                  <a:gd name="T17" fmla="*/ 297 h 1023"/>
                  <a:gd name="T18" fmla="*/ 15 w 1392"/>
                  <a:gd name="T19" fmla="*/ 262 h 1023"/>
                  <a:gd name="T20" fmla="*/ 19 w 1392"/>
                  <a:gd name="T21" fmla="*/ 261 h 1023"/>
                  <a:gd name="T22" fmla="*/ 20 w 1392"/>
                  <a:gd name="T23" fmla="*/ 264 h 1023"/>
                  <a:gd name="T24" fmla="*/ 6 w 1392"/>
                  <a:gd name="T25" fmla="*/ 295 h 1023"/>
                  <a:gd name="T26" fmla="*/ 4 w 1392"/>
                  <a:gd name="T27" fmla="*/ 292 h 1023"/>
                  <a:gd name="T28" fmla="*/ 38 w 1392"/>
                  <a:gd name="T29" fmla="*/ 288 h 1023"/>
                  <a:gd name="T30" fmla="*/ 41 w 1392"/>
                  <a:gd name="T31" fmla="*/ 290 h 1023"/>
                  <a:gd name="T32" fmla="*/ 38 w 1392"/>
                  <a:gd name="T33" fmla="*/ 293 h 10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2" h="1023">
                    <a:moveTo>
                      <a:pt x="1387" y="17"/>
                    </a:moveTo>
                    <a:lnTo>
                      <a:pt x="18" y="1020"/>
                    </a:lnTo>
                    <a:cubicBezTo>
                      <a:pt x="14" y="1023"/>
                      <a:pt x="9" y="1022"/>
                      <a:pt x="6" y="1018"/>
                    </a:cubicBezTo>
                    <a:cubicBezTo>
                      <a:pt x="4" y="1014"/>
                      <a:pt x="5" y="1009"/>
                      <a:pt x="8" y="1006"/>
                    </a:cubicBezTo>
                    <a:lnTo>
                      <a:pt x="1377" y="3"/>
                    </a:lnTo>
                    <a:cubicBezTo>
                      <a:pt x="1381" y="0"/>
                      <a:pt x="1386" y="1"/>
                      <a:pt x="1389" y="5"/>
                    </a:cubicBezTo>
                    <a:cubicBezTo>
                      <a:pt x="1392" y="9"/>
                      <a:pt x="1391" y="14"/>
                      <a:pt x="1387" y="17"/>
                    </a:cubicBezTo>
                    <a:close/>
                    <a:moveTo>
                      <a:pt x="129" y="1009"/>
                    </a:moveTo>
                    <a:lnTo>
                      <a:pt x="0" y="1023"/>
                    </a:lnTo>
                    <a:lnTo>
                      <a:pt x="52" y="904"/>
                    </a:lnTo>
                    <a:cubicBezTo>
                      <a:pt x="54" y="899"/>
                      <a:pt x="58" y="897"/>
                      <a:pt x="63" y="899"/>
                    </a:cubicBezTo>
                    <a:cubicBezTo>
                      <a:pt x="67" y="901"/>
                      <a:pt x="69" y="906"/>
                      <a:pt x="67" y="910"/>
                    </a:cubicBezTo>
                    <a:lnTo>
                      <a:pt x="21" y="1016"/>
                    </a:lnTo>
                    <a:lnTo>
                      <a:pt x="12" y="1005"/>
                    </a:lnTo>
                    <a:lnTo>
                      <a:pt x="127" y="993"/>
                    </a:lnTo>
                    <a:cubicBezTo>
                      <a:pt x="132" y="992"/>
                      <a:pt x="136" y="996"/>
                      <a:pt x="137" y="1000"/>
                    </a:cubicBezTo>
                    <a:cubicBezTo>
                      <a:pt x="137" y="1005"/>
                      <a:pt x="134" y="1009"/>
                      <a:pt x="129" y="1009"/>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702" name="Freeform 21"/>
              <p:cNvSpPr>
                <a:spLocks noEditPoints="1"/>
              </p:cNvSpPr>
              <p:nvPr/>
            </p:nvSpPr>
            <p:spPr bwMode="auto">
              <a:xfrm>
                <a:off x="3763" y="2059"/>
                <a:ext cx="40" cy="295"/>
              </a:xfrm>
              <a:custGeom>
                <a:avLst/>
                <a:gdLst>
                  <a:gd name="T0" fmla="*/ 23 w 135"/>
                  <a:gd name="T1" fmla="*/ 2 h 1014"/>
                  <a:gd name="T2" fmla="*/ 23 w 135"/>
                  <a:gd name="T3" fmla="*/ 290 h 1014"/>
                  <a:gd name="T4" fmla="*/ 20 w 135"/>
                  <a:gd name="T5" fmla="*/ 293 h 1014"/>
                  <a:gd name="T6" fmla="*/ 17 w 135"/>
                  <a:gd name="T7" fmla="*/ 290 h 1014"/>
                  <a:gd name="T8" fmla="*/ 18 w 135"/>
                  <a:gd name="T9" fmla="*/ 2 h 1014"/>
                  <a:gd name="T10" fmla="*/ 20 w 135"/>
                  <a:gd name="T11" fmla="*/ 0 h 1014"/>
                  <a:gd name="T12" fmla="*/ 23 w 135"/>
                  <a:gd name="T13" fmla="*/ 2 h 1014"/>
                  <a:gd name="T14" fmla="*/ 39 w 135"/>
                  <a:gd name="T15" fmla="*/ 262 h 1014"/>
                  <a:gd name="T16" fmla="*/ 20 w 135"/>
                  <a:gd name="T17" fmla="*/ 295 h 1014"/>
                  <a:gd name="T18" fmla="*/ 1 w 135"/>
                  <a:gd name="T19" fmla="*/ 262 h 1014"/>
                  <a:gd name="T20" fmla="*/ 1 w 135"/>
                  <a:gd name="T21" fmla="*/ 259 h 1014"/>
                  <a:gd name="T22" fmla="*/ 5 w 135"/>
                  <a:gd name="T23" fmla="*/ 260 h 1014"/>
                  <a:gd name="T24" fmla="*/ 22 w 135"/>
                  <a:gd name="T25" fmla="*/ 289 h 1014"/>
                  <a:gd name="T26" fmla="*/ 18 w 135"/>
                  <a:gd name="T27" fmla="*/ 289 h 1014"/>
                  <a:gd name="T28" fmla="*/ 35 w 135"/>
                  <a:gd name="T29" fmla="*/ 260 h 1014"/>
                  <a:gd name="T30" fmla="*/ 39 w 135"/>
                  <a:gd name="T31" fmla="*/ 259 h 1014"/>
                  <a:gd name="T32" fmla="*/ 39 w 135"/>
                  <a:gd name="T33" fmla="*/ 262 h 10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5" h="1014">
                    <a:moveTo>
                      <a:pt x="78" y="8"/>
                    </a:moveTo>
                    <a:lnTo>
                      <a:pt x="76" y="997"/>
                    </a:lnTo>
                    <a:cubicBezTo>
                      <a:pt x="76" y="1002"/>
                      <a:pt x="72" y="1006"/>
                      <a:pt x="67" y="1006"/>
                    </a:cubicBezTo>
                    <a:cubicBezTo>
                      <a:pt x="63" y="1006"/>
                      <a:pt x="59" y="1002"/>
                      <a:pt x="59" y="997"/>
                    </a:cubicBezTo>
                    <a:lnTo>
                      <a:pt x="61" y="8"/>
                    </a:lnTo>
                    <a:cubicBezTo>
                      <a:pt x="61" y="3"/>
                      <a:pt x="65" y="0"/>
                      <a:pt x="69" y="0"/>
                    </a:cubicBezTo>
                    <a:cubicBezTo>
                      <a:pt x="74" y="0"/>
                      <a:pt x="78" y="3"/>
                      <a:pt x="78" y="8"/>
                    </a:cubicBezTo>
                    <a:close/>
                    <a:moveTo>
                      <a:pt x="133" y="902"/>
                    </a:moveTo>
                    <a:lnTo>
                      <a:pt x="67" y="1014"/>
                    </a:lnTo>
                    <a:lnTo>
                      <a:pt x="2" y="902"/>
                    </a:lnTo>
                    <a:cubicBezTo>
                      <a:pt x="0" y="898"/>
                      <a:pt x="1" y="892"/>
                      <a:pt x="5" y="890"/>
                    </a:cubicBezTo>
                    <a:cubicBezTo>
                      <a:pt x="9" y="888"/>
                      <a:pt x="14" y="889"/>
                      <a:pt x="16" y="893"/>
                    </a:cubicBezTo>
                    <a:lnTo>
                      <a:pt x="74" y="993"/>
                    </a:lnTo>
                    <a:lnTo>
                      <a:pt x="60" y="993"/>
                    </a:lnTo>
                    <a:lnTo>
                      <a:pt x="119" y="893"/>
                    </a:lnTo>
                    <a:cubicBezTo>
                      <a:pt x="121" y="889"/>
                      <a:pt x="126" y="888"/>
                      <a:pt x="130" y="890"/>
                    </a:cubicBezTo>
                    <a:cubicBezTo>
                      <a:pt x="134" y="893"/>
                      <a:pt x="135" y="898"/>
                      <a:pt x="133" y="902"/>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703" name="Freeform 22"/>
              <p:cNvSpPr>
                <a:spLocks noEditPoints="1"/>
              </p:cNvSpPr>
              <p:nvPr/>
            </p:nvSpPr>
            <p:spPr bwMode="auto">
              <a:xfrm>
                <a:off x="3780" y="2059"/>
                <a:ext cx="411" cy="297"/>
              </a:xfrm>
              <a:custGeom>
                <a:avLst/>
                <a:gdLst>
                  <a:gd name="T0" fmla="*/ 4 w 1389"/>
                  <a:gd name="T1" fmla="*/ 1 h 1023"/>
                  <a:gd name="T2" fmla="*/ 409 w 1389"/>
                  <a:gd name="T3" fmla="*/ 292 h 1023"/>
                  <a:gd name="T4" fmla="*/ 409 w 1389"/>
                  <a:gd name="T5" fmla="*/ 296 h 1023"/>
                  <a:gd name="T6" fmla="*/ 406 w 1389"/>
                  <a:gd name="T7" fmla="*/ 296 h 1023"/>
                  <a:gd name="T8" fmla="*/ 1 w 1389"/>
                  <a:gd name="T9" fmla="*/ 5 h 1023"/>
                  <a:gd name="T10" fmla="*/ 1 w 1389"/>
                  <a:gd name="T11" fmla="*/ 1 h 1023"/>
                  <a:gd name="T12" fmla="*/ 4 w 1389"/>
                  <a:gd name="T13" fmla="*/ 1 h 1023"/>
                  <a:gd name="T14" fmla="*/ 396 w 1389"/>
                  <a:gd name="T15" fmla="*/ 262 h 1023"/>
                  <a:gd name="T16" fmla="*/ 411 w 1389"/>
                  <a:gd name="T17" fmla="*/ 297 h 1023"/>
                  <a:gd name="T18" fmla="*/ 373 w 1389"/>
                  <a:gd name="T19" fmla="*/ 293 h 1023"/>
                  <a:gd name="T20" fmla="*/ 371 w 1389"/>
                  <a:gd name="T21" fmla="*/ 290 h 1023"/>
                  <a:gd name="T22" fmla="*/ 373 w 1389"/>
                  <a:gd name="T23" fmla="*/ 288 h 1023"/>
                  <a:gd name="T24" fmla="*/ 407 w 1389"/>
                  <a:gd name="T25" fmla="*/ 292 h 1023"/>
                  <a:gd name="T26" fmla="*/ 405 w 1389"/>
                  <a:gd name="T27" fmla="*/ 295 h 1023"/>
                  <a:gd name="T28" fmla="*/ 391 w 1389"/>
                  <a:gd name="T29" fmla="*/ 264 h 1023"/>
                  <a:gd name="T30" fmla="*/ 393 w 1389"/>
                  <a:gd name="T31" fmla="*/ 261 h 1023"/>
                  <a:gd name="T32" fmla="*/ 396 w 1389"/>
                  <a:gd name="T33" fmla="*/ 262 h 10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89" h="1023">
                    <a:moveTo>
                      <a:pt x="14" y="3"/>
                    </a:moveTo>
                    <a:lnTo>
                      <a:pt x="1381" y="1006"/>
                    </a:lnTo>
                    <a:cubicBezTo>
                      <a:pt x="1385" y="1009"/>
                      <a:pt x="1385" y="1014"/>
                      <a:pt x="1383" y="1018"/>
                    </a:cubicBezTo>
                    <a:cubicBezTo>
                      <a:pt x="1380" y="1022"/>
                      <a:pt x="1375" y="1023"/>
                      <a:pt x="1371" y="1020"/>
                    </a:cubicBezTo>
                    <a:lnTo>
                      <a:pt x="4" y="17"/>
                    </a:lnTo>
                    <a:cubicBezTo>
                      <a:pt x="0" y="14"/>
                      <a:pt x="0" y="9"/>
                      <a:pt x="2" y="5"/>
                    </a:cubicBezTo>
                    <a:cubicBezTo>
                      <a:pt x="5" y="1"/>
                      <a:pt x="10" y="0"/>
                      <a:pt x="14" y="3"/>
                    </a:cubicBezTo>
                    <a:close/>
                    <a:moveTo>
                      <a:pt x="1338" y="904"/>
                    </a:moveTo>
                    <a:lnTo>
                      <a:pt x="1389" y="1023"/>
                    </a:lnTo>
                    <a:lnTo>
                      <a:pt x="1260" y="1009"/>
                    </a:lnTo>
                    <a:cubicBezTo>
                      <a:pt x="1255" y="1009"/>
                      <a:pt x="1252" y="1005"/>
                      <a:pt x="1253" y="1000"/>
                    </a:cubicBezTo>
                    <a:cubicBezTo>
                      <a:pt x="1253" y="995"/>
                      <a:pt x="1257" y="992"/>
                      <a:pt x="1262" y="993"/>
                    </a:cubicBezTo>
                    <a:lnTo>
                      <a:pt x="1377" y="1005"/>
                    </a:lnTo>
                    <a:lnTo>
                      <a:pt x="1368" y="1016"/>
                    </a:lnTo>
                    <a:lnTo>
                      <a:pt x="1322" y="910"/>
                    </a:lnTo>
                    <a:cubicBezTo>
                      <a:pt x="1320" y="906"/>
                      <a:pt x="1322" y="901"/>
                      <a:pt x="1327" y="899"/>
                    </a:cubicBezTo>
                    <a:cubicBezTo>
                      <a:pt x="1331" y="897"/>
                      <a:pt x="1336" y="899"/>
                      <a:pt x="1338" y="904"/>
                    </a:cubicBezTo>
                    <a:close/>
                  </a:path>
                </a:pathLst>
              </a:custGeom>
              <a:solidFill>
                <a:srgbClr val="000000"/>
              </a:solidFill>
              <a:ln w="0" cap="flat">
                <a:solidFill>
                  <a:srgbClr val="000000"/>
                </a:solidFill>
                <a:prstDash val="solid"/>
                <a:bevel/>
                <a:headEnd/>
                <a:tailEnd/>
              </a:ln>
            </p:spPr>
            <p:txBody>
              <a:bodyPr/>
              <a:lstStyle/>
              <a:p>
                <a:endParaRPr lang="fr-FR"/>
              </a:p>
            </p:txBody>
          </p:sp>
          <p:grpSp>
            <p:nvGrpSpPr>
              <p:cNvPr id="27704" name="Group 23"/>
              <p:cNvGrpSpPr>
                <a:grpSpLocks/>
              </p:cNvGrpSpPr>
              <p:nvPr/>
            </p:nvGrpSpPr>
            <p:grpSpPr bwMode="auto">
              <a:xfrm>
                <a:off x="2142" y="2466"/>
                <a:ext cx="328" cy="245"/>
                <a:chOff x="2052" y="2448"/>
                <a:chExt cx="339" cy="258"/>
              </a:xfrm>
            </p:grpSpPr>
            <p:pic>
              <p:nvPicPr>
                <p:cNvPr id="27727"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2" y="2448"/>
                  <a:ext cx="339" cy="25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728" name="Picture 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2" y="2448"/>
                  <a:ext cx="339" cy="25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7705" name="Group 26"/>
              <p:cNvGrpSpPr>
                <a:grpSpLocks/>
              </p:cNvGrpSpPr>
              <p:nvPr/>
            </p:nvGrpSpPr>
            <p:grpSpPr bwMode="auto">
              <a:xfrm>
                <a:off x="2588" y="2466"/>
                <a:ext cx="328" cy="251"/>
                <a:chOff x="2513" y="2448"/>
                <a:chExt cx="339" cy="264"/>
              </a:xfrm>
            </p:grpSpPr>
            <p:pic>
              <p:nvPicPr>
                <p:cNvPr id="27725" name="Picture 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3" y="2448"/>
                  <a:ext cx="339" cy="264"/>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726" name="Picture 2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3" y="2448"/>
                  <a:ext cx="339" cy="264"/>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7706" name="Group 29"/>
              <p:cNvGrpSpPr>
                <a:grpSpLocks/>
              </p:cNvGrpSpPr>
              <p:nvPr/>
            </p:nvGrpSpPr>
            <p:grpSpPr bwMode="auto">
              <a:xfrm>
                <a:off x="3226" y="2466"/>
                <a:ext cx="328" cy="245"/>
                <a:chOff x="3047" y="2448"/>
                <a:chExt cx="339" cy="258"/>
              </a:xfrm>
            </p:grpSpPr>
            <p:pic>
              <p:nvPicPr>
                <p:cNvPr id="27723" name="Picture 3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7" y="2448"/>
                  <a:ext cx="339"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24" name="Picture 3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7" y="2448"/>
                  <a:ext cx="339" cy="25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7707" name="Group 32"/>
              <p:cNvGrpSpPr>
                <a:grpSpLocks/>
              </p:cNvGrpSpPr>
              <p:nvPr/>
            </p:nvGrpSpPr>
            <p:grpSpPr bwMode="auto">
              <a:xfrm>
                <a:off x="3603" y="2466"/>
                <a:ext cx="329" cy="245"/>
                <a:chOff x="3437" y="2448"/>
                <a:chExt cx="340" cy="258"/>
              </a:xfrm>
            </p:grpSpPr>
            <p:pic>
              <p:nvPicPr>
                <p:cNvPr id="27721" name="Picture 3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37" y="2448"/>
                  <a:ext cx="340" cy="25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722" name="Picture 3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37" y="2448"/>
                  <a:ext cx="340" cy="25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7708" name="Group 35"/>
              <p:cNvGrpSpPr>
                <a:grpSpLocks/>
              </p:cNvGrpSpPr>
              <p:nvPr/>
            </p:nvGrpSpPr>
            <p:grpSpPr bwMode="auto">
              <a:xfrm>
                <a:off x="3981" y="2466"/>
                <a:ext cx="328" cy="251"/>
                <a:chOff x="3828" y="2448"/>
                <a:chExt cx="339" cy="264"/>
              </a:xfrm>
            </p:grpSpPr>
            <p:pic>
              <p:nvPicPr>
                <p:cNvPr id="27719" name="Picture 3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28" y="2448"/>
                  <a:ext cx="339" cy="26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720" name="Picture 3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28" y="2448"/>
                  <a:ext cx="339" cy="26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7709" name="Freeform 38"/>
              <p:cNvSpPr>
                <a:spLocks noEditPoints="1"/>
              </p:cNvSpPr>
              <p:nvPr/>
            </p:nvSpPr>
            <p:spPr bwMode="auto">
              <a:xfrm>
                <a:off x="1914" y="2059"/>
                <a:ext cx="410" cy="297"/>
              </a:xfrm>
              <a:custGeom>
                <a:avLst/>
                <a:gdLst>
                  <a:gd name="T0" fmla="*/ 409 w 1389"/>
                  <a:gd name="T1" fmla="*/ 5 h 1023"/>
                  <a:gd name="T2" fmla="*/ 5 w 1389"/>
                  <a:gd name="T3" fmla="*/ 296 h 1023"/>
                  <a:gd name="T4" fmla="*/ 2 w 1389"/>
                  <a:gd name="T5" fmla="*/ 296 h 1023"/>
                  <a:gd name="T6" fmla="*/ 2 w 1389"/>
                  <a:gd name="T7" fmla="*/ 292 h 1023"/>
                  <a:gd name="T8" fmla="*/ 406 w 1389"/>
                  <a:gd name="T9" fmla="*/ 1 h 1023"/>
                  <a:gd name="T10" fmla="*/ 409 w 1389"/>
                  <a:gd name="T11" fmla="*/ 1 h 1023"/>
                  <a:gd name="T12" fmla="*/ 409 w 1389"/>
                  <a:gd name="T13" fmla="*/ 5 h 1023"/>
                  <a:gd name="T14" fmla="*/ 38 w 1389"/>
                  <a:gd name="T15" fmla="*/ 293 h 1023"/>
                  <a:gd name="T16" fmla="*/ 0 w 1389"/>
                  <a:gd name="T17" fmla="*/ 297 h 1023"/>
                  <a:gd name="T18" fmla="*/ 15 w 1389"/>
                  <a:gd name="T19" fmla="*/ 262 h 1023"/>
                  <a:gd name="T20" fmla="*/ 18 w 1389"/>
                  <a:gd name="T21" fmla="*/ 261 h 1023"/>
                  <a:gd name="T22" fmla="*/ 20 w 1389"/>
                  <a:gd name="T23" fmla="*/ 264 h 1023"/>
                  <a:gd name="T24" fmla="*/ 6 w 1389"/>
                  <a:gd name="T25" fmla="*/ 295 h 1023"/>
                  <a:gd name="T26" fmla="*/ 4 w 1389"/>
                  <a:gd name="T27" fmla="*/ 292 h 1023"/>
                  <a:gd name="T28" fmla="*/ 37 w 1389"/>
                  <a:gd name="T29" fmla="*/ 288 h 1023"/>
                  <a:gd name="T30" fmla="*/ 40 w 1389"/>
                  <a:gd name="T31" fmla="*/ 290 h 1023"/>
                  <a:gd name="T32" fmla="*/ 38 w 1389"/>
                  <a:gd name="T33" fmla="*/ 293 h 10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89" h="1023">
                    <a:moveTo>
                      <a:pt x="1385" y="17"/>
                    </a:moveTo>
                    <a:lnTo>
                      <a:pt x="18" y="1020"/>
                    </a:lnTo>
                    <a:cubicBezTo>
                      <a:pt x="14" y="1023"/>
                      <a:pt x="9" y="1022"/>
                      <a:pt x="6" y="1018"/>
                    </a:cubicBezTo>
                    <a:cubicBezTo>
                      <a:pt x="4" y="1014"/>
                      <a:pt x="4" y="1009"/>
                      <a:pt x="8" y="1006"/>
                    </a:cubicBezTo>
                    <a:lnTo>
                      <a:pt x="1375" y="3"/>
                    </a:lnTo>
                    <a:cubicBezTo>
                      <a:pt x="1379" y="0"/>
                      <a:pt x="1384" y="1"/>
                      <a:pt x="1387" y="5"/>
                    </a:cubicBezTo>
                    <a:cubicBezTo>
                      <a:pt x="1389" y="9"/>
                      <a:pt x="1389" y="14"/>
                      <a:pt x="1385" y="17"/>
                    </a:cubicBezTo>
                    <a:close/>
                    <a:moveTo>
                      <a:pt x="129" y="1009"/>
                    </a:moveTo>
                    <a:lnTo>
                      <a:pt x="0" y="1023"/>
                    </a:lnTo>
                    <a:lnTo>
                      <a:pt x="51" y="904"/>
                    </a:lnTo>
                    <a:cubicBezTo>
                      <a:pt x="53" y="899"/>
                      <a:pt x="58" y="897"/>
                      <a:pt x="62" y="899"/>
                    </a:cubicBezTo>
                    <a:cubicBezTo>
                      <a:pt x="67" y="901"/>
                      <a:pt x="69" y="906"/>
                      <a:pt x="67" y="910"/>
                    </a:cubicBezTo>
                    <a:lnTo>
                      <a:pt x="21" y="1016"/>
                    </a:lnTo>
                    <a:lnTo>
                      <a:pt x="12" y="1005"/>
                    </a:lnTo>
                    <a:lnTo>
                      <a:pt x="127" y="993"/>
                    </a:lnTo>
                    <a:cubicBezTo>
                      <a:pt x="132" y="992"/>
                      <a:pt x="136" y="995"/>
                      <a:pt x="136" y="1000"/>
                    </a:cubicBezTo>
                    <a:cubicBezTo>
                      <a:pt x="137" y="1005"/>
                      <a:pt x="134" y="1009"/>
                      <a:pt x="129" y="1009"/>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710" name="Freeform 39"/>
              <p:cNvSpPr>
                <a:spLocks noEditPoints="1"/>
              </p:cNvSpPr>
              <p:nvPr/>
            </p:nvSpPr>
            <p:spPr bwMode="auto">
              <a:xfrm>
                <a:off x="2302" y="2059"/>
                <a:ext cx="39" cy="295"/>
              </a:xfrm>
              <a:custGeom>
                <a:avLst/>
                <a:gdLst>
                  <a:gd name="T0" fmla="*/ 22 w 136"/>
                  <a:gd name="T1" fmla="*/ 2 h 1014"/>
                  <a:gd name="T2" fmla="*/ 22 w 136"/>
                  <a:gd name="T3" fmla="*/ 290 h 1014"/>
                  <a:gd name="T4" fmla="*/ 20 w 136"/>
                  <a:gd name="T5" fmla="*/ 293 h 1014"/>
                  <a:gd name="T6" fmla="*/ 17 w 136"/>
                  <a:gd name="T7" fmla="*/ 290 h 1014"/>
                  <a:gd name="T8" fmla="*/ 18 w 136"/>
                  <a:gd name="T9" fmla="*/ 2 h 1014"/>
                  <a:gd name="T10" fmla="*/ 20 w 136"/>
                  <a:gd name="T11" fmla="*/ 0 h 1014"/>
                  <a:gd name="T12" fmla="*/ 22 w 136"/>
                  <a:gd name="T13" fmla="*/ 2 h 1014"/>
                  <a:gd name="T14" fmla="*/ 38 w 136"/>
                  <a:gd name="T15" fmla="*/ 262 h 1014"/>
                  <a:gd name="T16" fmla="*/ 20 w 136"/>
                  <a:gd name="T17" fmla="*/ 295 h 1014"/>
                  <a:gd name="T18" fmla="*/ 1 w 136"/>
                  <a:gd name="T19" fmla="*/ 262 h 1014"/>
                  <a:gd name="T20" fmla="*/ 2 w 136"/>
                  <a:gd name="T21" fmla="*/ 259 h 1014"/>
                  <a:gd name="T22" fmla="*/ 5 w 136"/>
                  <a:gd name="T23" fmla="*/ 260 h 1014"/>
                  <a:gd name="T24" fmla="*/ 22 w 136"/>
                  <a:gd name="T25" fmla="*/ 289 h 1014"/>
                  <a:gd name="T26" fmla="*/ 17 w 136"/>
                  <a:gd name="T27" fmla="*/ 289 h 1014"/>
                  <a:gd name="T28" fmla="*/ 34 w 136"/>
                  <a:gd name="T29" fmla="*/ 260 h 1014"/>
                  <a:gd name="T30" fmla="*/ 38 w 136"/>
                  <a:gd name="T31" fmla="*/ 259 h 1014"/>
                  <a:gd name="T32" fmla="*/ 38 w 136"/>
                  <a:gd name="T33" fmla="*/ 262 h 10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6" h="1014">
                    <a:moveTo>
                      <a:pt x="78" y="8"/>
                    </a:moveTo>
                    <a:lnTo>
                      <a:pt x="76" y="997"/>
                    </a:lnTo>
                    <a:cubicBezTo>
                      <a:pt x="76" y="1002"/>
                      <a:pt x="73" y="1006"/>
                      <a:pt x="68" y="1006"/>
                    </a:cubicBezTo>
                    <a:cubicBezTo>
                      <a:pt x="63" y="1006"/>
                      <a:pt x="60" y="1002"/>
                      <a:pt x="60" y="997"/>
                    </a:cubicBezTo>
                    <a:lnTo>
                      <a:pt x="62" y="8"/>
                    </a:lnTo>
                    <a:cubicBezTo>
                      <a:pt x="62" y="3"/>
                      <a:pt x="65" y="0"/>
                      <a:pt x="70" y="0"/>
                    </a:cubicBezTo>
                    <a:cubicBezTo>
                      <a:pt x="75" y="0"/>
                      <a:pt x="78" y="3"/>
                      <a:pt x="78" y="8"/>
                    </a:cubicBezTo>
                    <a:close/>
                    <a:moveTo>
                      <a:pt x="134" y="902"/>
                    </a:moveTo>
                    <a:lnTo>
                      <a:pt x="68" y="1014"/>
                    </a:lnTo>
                    <a:lnTo>
                      <a:pt x="3" y="902"/>
                    </a:lnTo>
                    <a:cubicBezTo>
                      <a:pt x="0" y="898"/>
                      <a:pt x="2" y="892"/>
                      <a:pt x="6" y="890"/>
                    </a:cubicBezTo>
                    <a:cubicBezTo>
                      <a:pt x="10" y="888"/>
                      <a:pt x="15" y="889"/>
                      <a:pt x="17" y="893"/>
                    </a:cubicBezTo>
                    <a:lnTo>
                      <a:pt x="75" y="993"/>
                    </a:lnTo>
                    <a:lnTo>
                      <a:pt x="61" y="993"/>
                    </a:lnTo>
                    <a:lnTo>
                      <a:pt x="119" y="893"/>
                    </a:lnTo>
                    <a:cubicBezTo>
                      <a:pt x="122" y="889"/>
                      <a:pt x="127" y="888"/>
                      <a:pt x="131" y="890"/>
                    </a:cubicBezTo>
                    <a:cubicBezTo>
                      <a:pt x="135" y="893"/>
                      <a:pt x="136" y="898"/>
                      <a:pt x="134" y="902"/>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711" name="Freeform 40"/>
              <p:cNvSpPr>
                <a:spLocks noEditPoints="1"/>
              </p:cNvSpPr>
              <p:nvPr/>
            </p:nvSpPr>
            <p:spPr bwMode="auto">
              <a:xfrm>
                <a:off x="2319" y="2059"/>
                <a:ext cx="411" cy="297"/>
              </a:xfrm>
              <a:custGeom>
                <a:avLst/>
                <a:gdLst>
                  <a:gd name="T0" fmla="*/ 4 w 1390"/>
                  <a:gd name="T1" fmla="*/ 1 h 1023"/>
                  <a:gd name="T2" fmla="*/ 409 w 1390"/>
                  <a:gd name="T3" fmla="*/ 292 h 1023"/>
                  <a:gd name="T4" fmla="*/ 409 w 1390"/>
                  <a:gd name="T5" fmla="*/ 296 h 1023"/>
                  <a:gd name="T6" fmla="*/ 406 w 1390"/>
                  <a:gd name="T7" fmla="*/ 296 h 1023"/>
                  <a:gd name="T8" fmla="*/ 1 w 1390"/>
                  <a:gd name="T9" fmla="*/ 5 h 1023"/>
                  <a:gd name="T10" fmla="*/ 1 w 1390"/>
                  <a:gd name="T11" fmla="*/ 1 h 1023"/>
                  <a:gd name="T12" fmla="*/ 4 w 1390"/>
                  <a:gd name="T13" fmla="*/ 1 h 1023"/>
                  <a:gd name="T14" fmla="*/ 396 w 1390"/>
                  <a:gd name="T15" fmla="*/ 262 h 1023"/>
                  <a:gd name="T16" fmla="*/ 411 w 1390"/>
                  <a:gd name="T17" fmla="*/ 297 h 1023"/>
                  <a:gd name="T18" fmla="*/ 373 w 1390"/>
                  <a:gd name="T19" fmla="*/ 293 h 1023"/>
                  <a:gd name="T20" fmla="*/ 370 w 1390"/>
                  <a:gd name="T21" fmla="*/ 290 h 1023"/>
                  <a:gd name="T22" fmla="*/ 373 w 1390"/>
                  <a:gd name="T23" fmla="*/ 288 h 1023"/>
                  <a:gd name="T24" fmla="*/ 407 w 1390"/>
                  <a:gd name="T25" fmla="*/ 292 h 1023"/>
                  <a:gd name="T26" fmla="*/ 405 w 1390"/>
                  <a:gd name="T27" fmla="*/ 295 h 1023"/>
                  <a:gd name="T28" fmla="*/ 391 w 1390"/>
                  <a:gd name="T29" fmla="*/ 264 h 1023"/>
                  <a:gd name="T30" fmla="*/ 392 w 1390"/>
                  <a:gd name="T31" fmla="*/ 261 h 1023"/>
                  <a:gd name="T32" fmla="*/ 396 w 1390"/>
                  <a:gd name="T33" fmla="*/ 262 h 10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0" h="1023">
                    <a:moveTo>
                      <a:pt x="15" y="3"/>
                    </a:moveTo>
                    <a:lnTo>
                      <a:pt x="1382" y="1006"/>
                    </a:lnTo>
                    <a:cubicBezTo>
                      <a:pt x="1385" y="1009"/>
                      <a:pt x="1386" y="1014"/>
                      <a:pt x="1383" y="1018"/>
                    </a:cubicBezTo>
                    <a:cubicBezTo>
                      <a:pt x="1381" y="1022"/>
                      <a:pt x="1376" y="1023"/>
                      <a:pt x="1372" y="1020"/>
                    </a:cubicBezTo>
                    <a:lnTo>
                      <a:pt x="5" y="17"/>
                    </a:lnTo>
                    <a:cubicBezTo>
                      <a:pt x="1" y="14"/>
                      <a:pt x="0" y="9"/>
                      <a:pt x="3" y="5"/>
                    </a:cubicBezTo>
                    <a:cubicBezTo>
                      <a:pt x="6" y="1"/>
                      <a:pt x="11" y="0"/>
                      <a:pt x="15" y="3"/>
                    </a:cubicBezTo>
                    <a:close/>
                    <a:moveTo>
                      <a:pt x="1338" y="904"/>
                    </a:moveTo>
                    <a:lnTo>
                      <a:pt x="1390" y="1023"/>
                    </a:lnTo>
                    <a:lnTo>
                      <a:pt x="1261" y="1009"/>
                    </a:lnTo>
                    <a:cubicBezTo>
                      <a:pt x="1256" y="1009"/>
                      <a:pt x="1253" y="1005"/>
                      <a:pt x="1253" y="1000"/>
                    </a:cubicBezTo>
                    <a:cubicBezTo>
                      <a:pt x="1254" y="995"/>
                      <a:pt x="1258" y="992"/>
                      <a:pt x="1263" y="993"/>
                    </a:cubicBezTo>
                    <a:lnTo>
                      <a:pt x="1378" y="1005"/>
                    </a:lnTo>
                    <a:lnTo>
                      <a:pt x="1369" y="1016"/>
                    </a:lnTo>
                    <a:lnTo>
                      <a:pt x="1323" y="910"/>
                    </a:lnTo>
                    <a:cubicBezTo>
                      <a:pt x="1321" y="906"/>
                      <a:pt x="1323" y="901"/>
                      <a:pt x="1327" y="899"/>
                    </a:cubicBezTo>
                    <a:cubicBezTo>
                      <a:pt x="1332" y="897"/>
                      <a:pt x="1336" y="899"/>
                      <a:pt x="1338" y="904"/>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712" name="Rectangle 41"/>
              <p:cNvSpPr>
                <a:spLocks noChangeArrowheads="1"/>
              </p:cNvSpPr>
              <p:nvPr/>
            </p:nvSpPr>
            <p:spPr bwMode="auto">
              <a:xfrm>
                <a:off x="1583" y="2069"/>
                <a:ext cx="4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i="1">
                    <a:solidFill>
                      <a:srgbClr val="000000"/>
                    </a:solidFill>
                  </a:rPr>
                  <a:t>80°C/20 s</a:t>
                </a:r>
                <a:endParaRPr lang="fr-FR" sz="1400">
                  <a:latin typeface="Times New Roman" pitchFamily="18" charset="0"/>
                </a:endParaRPr>
              </a:p>
            </p:txBody>
          </p:sp>
          <p:sp>
            <p:nvSpPr>
              <p:cNvPr id="27713" name="Rectangle 42"/>
              <p:cNvSpPr>
                <a:spLocks noChangeArrowheads="1"/>
              </p:cNvSpPr>
              <p:nvPr/>
            </p:nvSpPr>
            <p:spPr bwMode="auto">
              <a:xfrm>
                <a:off x="2504" y="2069"/>
                <a:ext cx="55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i="1">
                    <a:solidFill>
                      <a:srgbClr val="000000"/>
                    </a:solidFill>
                  </a:rPr>
                  <a:t>105°C/60 s</a:t>
                </a:r>
                <a:endParaRPr lang="fr-FR" sz="1400">
                  <a:latin typeface="Times New Roman" pitchFamily="18" charset="0"/>
                </a:endParaRPr>
              </a:p>
            </p:txBody>
          </p:sp>
          <p:sp>
            <p:nvSpPr>
              <p:cNvPr id="27714" name="Rectangle 43"/>
              <p:cNvSpPr>
                <a:spLocks noChangeArrowheads="1"/>
              </p:cNvSpPr>
              <p:nvPr/>
            </p:nvSpPr>
            <p:spPr bwMode="auto">
              <a:xfrm>
                <a:off x="2021" y="2330"/>
                <a:ext cx="61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i="1">
                    <a:solidFill>
                      <a:srgbClr val="000000"/>
                    </a:solidFill>
                  </a:rPr>
                  <a:t>85°C / 3 min</a:t>
                </a:r>
                <a:endParaRPr lang="fr-FR" sz="1400">
                  <a:latin typeface="Times New Roman" pitchFamily="18" charset="0"/>
                </a:endParaRPr>
              </a:p>
            </p:txBody>
          </p:sp>
          <p:sp>
            <p:nvSpPr>
              <p:cNvPr id="27715" name="Rectangle 44"/>
              <p:cNvSpPr>
                <a:spLocks noChangeArrowheads="1"/>
              </p:cNvSpPr>
              <p:nvPr/>
            </p:nvSpPr>
            <p:spPr bwMode="auto">
              <a:xfrm>
                <a:off x="3153" y="2069"/>
                <a:ext cx="4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i="1">
                    <a:solidFill>
                      <a:srgbClr val="000000"/>
                    </a:solidFill>
                  </a:rPr>
                  <a:t>80°C/20 s</a:t>
                </a:r>
                <a:endParaRPr lang="fr-FR" sz="1400">
                  <a:latin typeface="Times New Roman" pitchFamily="18" charset="0"/>
                </a:endParaRPr>
              </a:p>
            </p:txBody>
          </p:sp>
          <p:sp>
            <p:nvSpPr>
              <p:cNvPr id="27716" name="Rectangle 45"/>
              <p:cNvSpPr>
                <a:spLocks noChangeArrowheads="1"/>
              </p:cNvSpPr>
              <p:nvPr/>
            </p:nvSpPr>
            <p:spPr bwMode="auto">
              <a:xfrm>
                <a:off x="3986" y="2069"/>
                <a:ext cx="55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i="1">
                    <a:solidFill>
                      <a:srgbClr val="000000"/>
                    </a:solidFill>
                  </a:rPr>
                  <a:t>105°C/60 s</a:t>
                </a:r>
                <a:endParaRPr lang="fr-FR" sz="1400">
                  <a:latin typeface="Times New Roman" pitchFamily="18" charset="0"/>
                </a:endParaRPr>
              </a:p>
            </p:txBody>
          </p:sp>
          <p:sp>
            <p:nvSpPr>
              <p:cNvPr id="27717" name="Rectangle 46"/>
              <p:cNvSpPr>
                <a:spLocks noChangeArrowheads="1"/>
              </p:cNvSpPr>
              <p:nvPr/>
            </p:nvSpPr>
            <p:spPr bwMode="auto">
              <a:xfrm>
                <a:off x="3480" y="2330"/>
                <a:ext cx="61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i="1">
                    <a:solidFill>
                      <a:srgbClr val="000000"/>
                    </a:solidFill>
                  </a:rPr>
                  <a:t>85°C / 3 min</a:t>
                </a:r>
                <a:endParaRPr lang="fr-FR" sz="1400">
                  <a:latin typeface="Times New Roman" pitchFamily="18" charset="0"/>
                </a:endParaRPr>
              </a:p>
            </p:txBody>
          </p:sp>
          <p:pic>
            <p:nvPicPr>
              <p:cNvPr id="27718" name="Picture 4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 y="1881"/>
                <a:ext cx="839" cy="6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grpSp>
      <p:sp>
        <p:nvSpPr>
          <p:cNvPr id="27653" name="Rectangle 48"/>
          <p:cNvSpPr>
            <a:spLocks noChangeArrowheads="1"/>
          </p:cNvSpPr>
          <p:nvPr/>
        </p:nvSpPr>
        <p:spPr bwMode="auto">
          <a:xfrm>
            <a:off x="0" y="1520825"/>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Aft>
                <a:spcPct val="50000"/>
              </a:spcAft>
            </a:pPr>
            <a:endParaRPr lang="fr-FR" sz="1600" i="1">
              <a:solidFill>
                <a:srgbClr val="FFCC00"/>
              </a:solidFill>
              <a:latin typeface="Monotype Corsiva" pitchFamily="66" charset="0"/>
            </a:endParaRPr>
          </a:p>
        </p:txBody>
      </p:sp>
      <p:sp>
        <p:nvSpPr>
          <p:cNvPr id="27654" name="Rectangle 49"/>
          <p:cNvSpPr>
            <a:spLocks noChangeArrowheads="1"/>
          </p:cNvSpPr>
          <p:nvPr/>
        </p:nvSpPr>
        <p:spPr bwMode="auto">
          <a:xfrm>
            <a:off x="6105599" y="3510757"/>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800">
                <a:solidFill>
                  <a:srgbClr val="000000"/>
                </a:solidFill>
              </a:rPr>
              <a:t>.</a:t>
            </a:r>
            <a:endParaRPr lang="fr-FR" sz="2400">
              <a:latin typeface="Times New Roman" pitchFamily="18" charset="0"/>
            </a:endParaRPr>
          </a:p>
        </p:txBody>
      </p:sp>
      <p:sp>
        <p:nvSpPr>
          <p:cNvPr id="27655" name="Rectangle 50"/>
          <p:cNvSpPr>
            <a:spLocks noChangeArrowheads="1"/>
          </p:cNvSpPr>
          <p:nvPr/>
        </p:nvSpPr>
        <p:spPr bwMode="auto">
          <a:xfrm>
            <a:off x="7247011" y="3510757"/>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800">
                <a:solidFill>
                  <a:srgbClr val="000000"/>
                </a:solidFill>
              </a:rPr>
              <a:t>.</a:t>
            </a:r>
            <a:endParaRPr lang="fr-FR" sz="2400">
              <a:latin typeface="Times New Roman" pitchFamily="18" charset="0"/>
            </a:endParaRPr>
          </a:p>
        </p:txBody>
      </p:sp>
      <p:sp>
        <p:nvSpPr>
          <p:cNvPr id="27656" name="Rectangle 51"/>
          <p:cNvSpPr>
            <a:spLocks noChangeArrowheads="1"/>
          </p:cNvSpPr>
          <p:nvPr/>
        </p:nvSpPr>
        <p:spPr bwMode="auto">
          <a:xfrm>
            <a:off x="6646936" y="3628232"/>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800">
                <a:solidFill>
                  <a:srgbClr val="000000"/>
                </a:solidFill>
              </a:rPr>
              <a:t>.</a:t>
            </a:r>
            <a:endParaRPr lang="fr-FR" sz="2400">
              <a:latin typeface="Times New Roman" pitchFamily="18" charset="0"/>
            </a:endParaRPr>
          </a:p>
        </p:txBody>
      </p:sp>
      <p:sp>
        <p:nvSpPr>
          <p:cNvPr id="27657" name="Rectangle 52"/>
          <p:cNvSpPr>
            <a:spLocks noChangeArrowheads="1"/>
          </p:cNvSpPr>
          <p:nvPr/>
        </p:nvSpPr>
        <p:spPr bwMode="auto">
          <a:xfrm>
            <a:off x="3786261" y="3510757"/>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800">
                <a:solidFill>
                  <a:srgbClr val="000000"/>
                </a:solidFill>
              </a:rPr>
              <a:t>.</a:t>
            </a:r>
            <a:endParaRPr lang="fr-FR" sz="2400">
              <a:latin typeface="Times New Roman" pitchFamily="18" charset="0"/>
            </a:endParaRPr>
          </a:p>
        </p:txBody>
      </p:sp>
      <p:sp>
        <p:nvSpPr>
          <p:cNvPr id="27658" name="Rectangle 53"/>
          <p:cNvSpPr>
            <a:spLocks noChangeArrowheads="1"/>
          </p:cNvSpPr>
          <p:nvPr/>
        </p:nvSpPr>
        <p:spPr bwMode="auto">
          <a:xfrm>
            <a:off x="4927674" y="3510757"/>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800">
                <a:solidFill>
                  <a:srgbClr val="000000"/>
                </a:solidFill>
              </a:rPr>
              <a:t>.</a:t>
            </a:r>
            <a:endParaRPr lang="fr-FR" sz="2400">
              <a:latin typeface="Times New Roman" pitchFamily="18" charset="0"/>
            </a:endParaRPr>
          </a:p>
        </p:txBody>
      </p:sp>
      <p:sp>
        <p:nvSpPr>
          <p:cNvPr id="27659" name="Rectangle 54"/>
          <p:cNvSpPr>
            <a:spLocks noChangeArrowheads="1"/>
          </p:cNvSpPr>
          <p:nvPr/>
        </p:nvSpPr>
        <p:spPr bwMode="auto">
          <a:xfrm>
            <a:off x="4327599" y="3628232"/>
            <a:ext cx="285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800">
                <a:solidFill>
                  <a:srgbClr val="000000"/>
                </a:solidFill>
              </a:rPr>
              <a:t>.</a:t>
            </a:r>
            <a:endParaRPr lang="fr-FR" sz="2400">
              <a:latin typeface="Times New Roman" pitchFamily="18" charset="0"/>
            </a:endParaRPr>
          </a:p>
        </p:txBody>
      </p:sp>
      <p:pic>
        <p:nvPicPr>
          <p:cNvPr id="27660" name="Picture 5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67686" y="4912519"/>
            <a:ext cx="5254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Text Box 56"/>
          <p:cNvSpPr txBox="1">
            <a:spLocks noChangeArrowheads="1"/>
          </p:cNvSpPr>
          <p:nvPr/>
        </p:nvSpPr>
        <p:spPr bwMode="auto">
          <a:xfrm>
            <a:off x="179388" y="115888"/>
            <a:ext cx="69526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r>
              <a:rPr lang="fr-FR" sz="2400" dirty="0" smtClean="0">
                <a:effectLst>
                  <a:outerShdw blurRad="38100" dist="38100" dir="2700000" algn="tl">
                    <a:srgbClr val="000000">
                      <a:alpha val="43137"/>
                    </a:srgbClr>
                  </a:outerShdw>
                </a:effectLst>
                <a:latin typeface="Calibri" panose="020F0502020204030204" pitchFamily="34" charset="0"/>
              </a:rPr>
              <a:t>Objective: </a:t>
            </a:r>
            <a:r>
              <a:rPr lang="fr-FR" sz="2000" dirty="0" err="1">
                <a:solidFill>
                  <a:prstClr val="black"/>
                </a:solidFill>
                <a:latin typeface="Calibri"/>
              </a:rPr>
              <a:t>Determine</a:t>
            </a:r>
            <a:r>
              <a:rPr lang="fr-FR" sz="2000" dirty="0">
                <a:solidFill>
                  <a:prstClr val="black"/>
                </a:solidFill>
                <a:latin typeface="Calibri"/>
              </a:rPr>
              <a:t> if </a:t>
            </a:r>
            <a:r>
              <a:rPr lang="fr-FR" sz="2000" dirty="0" err="1">
                <a:solidFill>
                  <a:prstClr val="black"/>
                </a:solidFill>
                <a:latin typeface="Calibri"/>
              </a:rPr>
              <a:t>heat</a:t>
            </a:r>
            <a:r>
              <a:rPr lang="fr-FR" sz="2000" dirty="0">
                <a:solidFill>
                  <a:prstClr val="black"/>
                </a:solidFill>
                <a:latin typeface="Calibri"/>
              </a:rPr>
              <a:t> </a:t>
            </a:r>
            <a:r>
              <a:rPr lang="fr-FR" sz="2000" dirty="0" err="1">
                <a:solidFill>
                  <a:prstClr val="black"/>
                </a:solidFill>
                <a:latin typeface="Calibri"/>
              </a:rPr>
              <a:t>treatment</a:t>
            </a:r>
            <a:r>
              <a:rPr lang="fr-FR" sz="2000" dirty="0">
                <a:solidFill>
                  <a:prstClr val="black"/>
                </a:solidFill>
                <a:latin typeface="Calibri"/>
              </a:rPr>
              <a:t> affects </a:t>
            </a:r>
            <a:r>
              <a:rPr lang="fr-FR" sz="2000" dirty="0" err="1">
                <a:solidFill>
                  <a:prstClr val="black"/>
                </a:solidFill>
                <a:latin typeface="Calibri"/>
              </a:rPr>
              <a:t>casein</a:t>
            </a:r>
            <a:r>
              <a:rPr lang="fr-FR" sz="2000" dirty="0">
                <a:solidFill>
                  <a:prstClr val="black"/>
                </a:solidFill>
                <a:latin typeface="Calibri"/>
              </a:rPr>
              <a:t> digestion</a:t>
            </a:r>
          </a:p>
          <a:p>
            <a:pPr eaLnBrk="1" hangingPunct="1"/>
            <a:endParaRPr lang="fr-FR" sz="2400" dirty="0">
              <a:effectLst>
                <a:outerShdw blurRad="38100" dist="38100" dir="2700000" algn="tl">
                  <a:srgbClr val="000000">
                    <a:alpha val="43137"/>
                  </a:srgbClr>
                </a:outerShdw>
              </a:effectLst>
              <a:latin typeface="Calibri" panose="020F0502020204030204" pitchFamily="34" charset="0"/>
            </a:endParaRPr>
          </a:p>
        </p:txBody>
      </p:sp>
      <p:sp>
        <p:nvSpPr>
          <p:cNvPr id="223290" name="Text Box 58"/>
          <p:cNvSpPr txBox="1">
            <a:spLocks noChangeArrowheads="1"/>
          </p:cNvSpPr>
          <p:nvPr/>
        </p:nvSpPr>
        <p:spPr bwMode="auto">
          <a:xfrm>
            <a:off x="2698824" y="5444332"/>
            <a:ext cx="5689600" cy="4667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2400" i="1"/>
              <a:t>In vitro</a:t>
            </a:r>
            <a:r>
              <a:rPr lang="fr-FR" sz="2400"/>
              <a:t> digestion</a:t>
            </a:r>
          </a:p>
        </p:txBody>
      </p:sp>
      <p:pic>
        <p:nvPicPr>
          <p:cNvPr id="27665" name="Picture 6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48099" y="4923632"/>
            <a:ext cx="520700" cy="39052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23293" name="Group 61"/>
          <p:cNvGrpSpPr>
            <a:grpSpLocks/>
          </p:cNvGrpSpPr>
          <p:nvPr/>
        </p:nvGrpSpPr>
        <p:grpSpPr bwMode="auto">
          <a:xfrm>
            <a:off x="865261" y="1566069"/>
            <a:ext cx="7231063" cy="4094163"/>
            <a:chOff x="228" y="896"/>
            <a:chExt cx="4555" cy="2579"/>
          </a:xfrm>
        </p:grpSpPr>
        <p:sp>
          <p:nvSpPr>
            <p:cNvPr id="27667" name="Rectangle 62"/>
            <p:cNvSpPr>
              <a:spLocks noChangeArrowheads="1"/>
            </p:cNvSpPr>
            <p:nvPr/>
          </p:nvSpPr>
          <p:spPr bwMode="auto">
            <a:xfrm>
              <a:off x="4447" y="3001"/>
              <a:ext cx="336" cy="256"/>
            </a:xfrm>
            <a:prstGeom prst="rect">
              <a:avLst/>
            </a:prstGeom>
            <a:solidFill>
              <a:srgbClr val="CC99FF"/>
            </a:solidFill>
            <a:ln w="4826" cap="rnd">
              <a:solidFill>
                <a:srgbClr val="000000"/>
              </a:solidFill>
              <a:miter lim="800000"/>
              <a:headEnd/>
              <a:tailEnd/>
            </a:ln>
          </p:spPr>
          <p:txBody>
            <a:bodyPr/>
            <a:lstStyle/>
            <a:p>
              <a:endParaRPr lang="fr-FR"/>
            </a:p>
          </p:txBody>
        </p:sp>
        <p:pic>
          <p:nvPicPr>
            <p:cNvPr id="27668" name="Picture 6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29" y="3011"/>
              <a:ext cx="328" cy="24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7669" name="Group 64"/>
            <p:cNvGrpSpPr>
              <a:grpSpLocks/>
            </p:cNvGrpSpPr>
            <p:nvPr/>
          </p:nvGrpSpPr>
          <p:grpSpPr bwMode="auto">
            <a:xfrm>
              <a:off x="2142" y="3011"/>
              <a:ext cx="328" cy="246"/>
              <a:chOff x="2052" y="3193"/>
              <a:chExt cx="339" cy="258"/>
            </a:xfrm>
          </p:grpSpPr>
          <p:pic>
            <p:nvPicPr>
              <p:cNvPr id="27694" name="Picture 6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052" y="3193"/>
                <a:ext cx="339"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5" name="Picture 6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052" y="3193"/>
                <a:ext cx="339" cy="25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7670" name="Group 67"/>
            <p:cNvGrpSpPr>
              <a:grpSpLocks/>
            </p:cNvGrpSpPr>
            <p:nvPr/>
          </p:nvGrpSpPr>
          <p:grpSpPr bwMode="auto">
            <a:xfrm>
              <a:off x="2588" y="3005"/>
              <a:ext cx="328" cy="252"/>
              <a:chOff x="2513" y="3193"/>
              <a:chExt cx="339" cy="264"/>
            </a:xfrm>
          </p:grpSpPr>
          <p:pic>
            <p:nvPicPr>
              <p:cNvPr id="27692" name="Picture 6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13" y="3193"/>
                <a:ext cx="339" cy="264"/>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693" name="Picture 69"/>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513" y="3193"/>
                <a:ext cx="339" cy="264"/>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7671" name="Freeform 70"/>
            <p:cNvSpPr>
              <a:spLocks noEditPoints="1"/>
            </p:cNvSpPr>
            <p:nvPr/>
          </p:nvSpPr>
          <p:spPr bwMode="auto">
            <a:xfrm>
              <a:off x="3762" y="2728"/>
              <a:ext cx="40" cy="295"/>
            </a:xfrm>
            <a:custGeom>
              <a:avLst/>
              <a:gdLst>
                <a:gd name="T0" fmla="*/ 23 w 135"/>
                <a:gd name="T1" fmla="*/ 2 h 1014"/>
                <a:gd name="T2" fmla="*/ 22 w 135"/>
                <a:gd name="T3" fmla="*/ 290 h 1014"/>
                <a:gd name="T4" fmla="*/ 20 w 135"/>
                <a:gd name="T5" fmla="*/ 293 h 1014"/>
                <a:gd name="T6" fmla="*/ 17 w 135"/>
                <a:gd name="T7" fmla="*/ 290 h 1014"/>
                <a:gd name="T8" fmla="*/ 19 w 135"/>
                <a:gd name="T9" fmla="*/ 2 h 1014"/>
                <a:gd name="T10" fmla="*/ 21 w 135"/>
                <a:gd name="T11" fmla="*/ 0 h 1014"/>
                <a:gd name="T12" fmla="*/ 23 w 135"/>
                <a:gd name="T13" fmla="*/ 2 h 1014"/>
                <a:gd name="T14" fmla="*/ 39 w 135"/>
                <a:gd name="T15" fmla="*/ 262 h 1014"/>
                <a:gd name="T16" fmla="*/ 20 w 135"/>
                <a:gd name="T17" fmla="*/ 295 h 1014"/>
                <a:gd name="T18" fmla="*/ 1 w 135"/>
                <a:gd name="T19" fmla="*/ 262 h 1014"/>
                <a:gd name="T20" fmla="*/ 1 w 135"/>
                <a:gd name="T21" fmla="*/ 259 h 1014"/>
                <a:gd name="T22" fmla="*/ 5 w 135"/>
                <a:gd name="T23" fmla="*/ 260 h 1014"/>
                <a:gd name="T24" fmla="*/ 22 w 135"/>
                <a:gd name="T25" fmla="*/ 289 h 1014"/>
                <a:gd name="T26" fmla="*/ 18 w 135"/>
                <a:gd name="T27" fmla="*/ 289 h 1014"/>
                <a:gd name="T28" fmla="*/ 35 w 135"/>
                <a:gd name="T29" fmla="*/ 260 h 1014"/>
                <a:gd name="T30" fmla="*/ 39 w 135"/>
                <a:gd name="T31" fmla="*/ 259 h 1014"/>
                <a:gd name="T32" fmla="*/ 39 w 135"/>
                <a:gd name="T33" fmla="*/ 262 h 10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5" h="1014">
                  <a:moveTo>
                    <a:pt x="79" y="8"/>
                  </a:moveTo>
                  <a:lnTo>
                    <a:pt x="75" y="998"/>
                  </a:lnTo>
                  <a:cubicBezTo>
                    <a:pt x="75" y="1002"/>
                    <a:pt x="72" y="1006"/>
                    <a:pt x="67" y="1006"/>
                  </a:cubicBezTo>
                  <a:cubicBezTo>
                    <a:pt x="62" y="1006"/>
                    <a:pt x="59" y="1002"/>
                    <a:pt x="59" y="998"/>
                  </a:cubicBezTo>
                  <a:lnTo>
                    <a:pt x="63" y="8"/>
                  </a:lnTo>
                  <a:cubicBezTo>
                    <a:pt x="63" y="3"/>
                    <a:pt x="67" y="0"/>
                    <a:pt x="71" y="0"/>
                  </a:cubicBezTo>
                  <a:cubicBezTo>
                    <a:pt x="76" y="0"/>
                    <a:pt x="79" y="3"/>
                    <a:pt x="79" y="8"/>
                  </a:cubicBezTo>
                  <a:close/>
                  <a:moveTo>
                    <a:pt x="133" y="902"/>
                  </a:moveTo>
                  <a:lnTo>
                    <a:pt x="67" y="1014"/>
                  </a:lnTo>
                  <a:lnTo>
                    <a:pt x="2" y="901"/>
                  </a:lnTo>
                  <a:cubicBezTo>
                    <a:pt x="0" y="898"/>
                    <a:pt x="1" y="892"/>
                    <a:pt x="5" y="890"/>
                  </a:cubicBezTo>
                  <a:cubicBezTo>
                    <a:pt x="9" y="888"/>
                    <a:pt x="14" y="889"/>
                    <a:pt x="16" y="893"/>
                  </a:cubicBezTo>
                  <a:lnTo>
                    <a:pt x="74" y="993"/>
                  </a:lnTo>
                  <a:lnTo>
                    <a:pt x="60" y="993"/>
                  </a:lnTo>
                  <a:lnTo>
                    <a:pt x="119" y="894"/>
                  </a:lnTo>
                  <a:cubicBezTo>
                    <a:pt x="121" y="890"/>
                    <a:pt x="126" y="888"/>
                    <a:pt x="130" y="891"/>
                  </a:cubicBezTo>
                  <a:cubicBezTo>
                    <a:pt x="134" y="893"/>
                    <a:pt x="135" y="898"/>
                    <a:pt x="133" y="902"/>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672" name="Rectangle 71"/>
            <p:cNvSpPr>
              <a:spLocks noChangeArrowheads="1"/>
            </p:cNvSpPr>
            <p:nvPr/>
          </p:nvSpPr>
          <p:spPr bwMode="auto">
            <a:xfrm>
              <a:off x="976" y="2758"/>
              <a:ext cx="37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b="1">
                  <a:solidFill>
                    <a:srgbClr val="000000"/>
                  </a:solidFill>
                </a:rPr>
                <a:t>Step 3 : </a:t>
              </a:r>
              <a:endParaRPr lang="fr-FR" sz="1200" b="1">
                <a:latin typeface="Times New Roman" pitchFamily="18" charset="0"/>
              </a:endParaRPr>
            </a:p>
          </p:txBody>
        </p:sp>
        <p:sp>
          <p:nvSpPr>
            <p:cNvPr id="27673" name="Rectangle 72"/>
            <p:cNvSpPr>
              <a:spLocks noChangeArrowheads="1"/>
            </p:cNvSpPr>
            <p:nvPr/>
          </p:nvSpPr>
          <p:spPr bwMode="auto">
            <a:xfrm>
              <a:off x="969" y="2890"/>
              <a:ext cx="58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b="1"/>
                <a:t>Spray drying</a:t>
              </a:r>
            </a:p>
          </p:txBody>
        </p:sp>
        <p:grpSp>
          <p:nvGrpSpPr>
            <p:cNvPr id="27674" name="Group 73"/>
            <p:cNvGrpSpPr>
              <a:grpSpLocks/>
            </p:cNvGrpSpPr>
            <p:nvPr/>
          </p:nvGrpSpPr>
          <p:grpSpPr bwMode="auto">
            <a:xfrm>
              <a:off x="3206" y="3011"/>
              <a:ext cx="332" cy="246"/>
              <a:chOff x="3080" y="3193"/>
              <a:chExt cx="343" cy="258"/>
            </a:xfrm>
          </p:grpSpPr>
          <p:pic>
            <p:nvPicPr>
              <p:cNvPr id="27690" name="Picture 74"/>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080" y="3193"/>
                <a:ext cx="343" cy="25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691" name="Picture 75"/>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080" y="3193"/>
                <a:ext cx="343" cy="25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7675" name="Group 76"/>
            <p:cNvGrpSpPr>
              <a:grpSpLocks/>
            </p:cNvGrpSpPr>
            <p:nvPr/>
          </p:nvGrpSpPr>
          <p:grpSpPr bwMode="auto">
            <a:xfrm>
              <a:off x="3600" y="3011"/>
              <a:ext cx="332" cy="246"/>
              <a:chOff x="3470" y="3193"/>
              <a:chExt cx="343" cy="258"/>
            </a:xfrm>
          </p:grpSpPr>
          <p:pic>
            <p:nvPicPr>
              <p:cNvPr id="27688" name="Picture 7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470" y="3193"/>
                <a:ext cx="343" cy="25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689" name="Picture 78"/>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470" y="3193"/>
                <a:ext cx="343" cy="25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7676" name="Group 79"/>
            <p:cNvGrpSpPr>
              <a:grpSpLocks/>
            </p:cNvGrpSpPr>
            <p:nvPr/>
          </p:nvGrpSpPr>
          <p:grpSpPr bwMode="auto">
            <a:xfrm>
              <a:off x="4014" y="3005"/>
              <a:ext cx="331" cy="252"/>
              <a:chOff x="3862" y="3193"/>
              <a:chExt cx="342" cy="264"/>
            </a:xfrm>
          </p:grpSpPr>
          <p:pic>
            <p:nvPicPr>
              <p:cNvPr id="27686" name="Picture 8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862" y="3193"/>
                <a:ext cx="342" cy="26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687" name="Picture 81"/>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862" y="3193"/>
                <a:ext cx="342" cy="26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7677" name="Freeform 82"/>
            <p:cNvSpPr>
              <a:spLocks noEditPoints="1"/>
            </p:cNvSpPr>
            <p:nvPr/>
          </p:nvSpPr>
          <p:spPr bwMode="auto">
            <a:xfrm>
              <a:off x="1855" y="2728"/>
              <a:ext cx="40" cy="295"/>
            </a:xfrm>
            <a:custGeom>
              <a:avLst/>
              <a:gdLst>
                <a:gd name="T0" fmla="*/ 23 w 136"/>
                <a:gd name="T1" fmla="*/ 2 h 1014"/>
                <a:gd name="T2" fmla="*/ 22 w 136"/>
                <a:gd name="T3" fmla="*/ 290 h 1014"/>
                <a:gd name="T4" fmla="*/ 20 w 136"/>
                <a:gd name="T5" fmla="*/ 293 h 1014"/>
                <a:gd name="T6" fmla="*/ 17 w 136"/>
                <a:gd name="T7" fmla="*/ 290 h 1014"/>
                <a:gd name="T8" fmla="*/ 18 w 136"/>
                <a:gd name="T9" fmla="*/ 2 h 1014"/>
                <a:gd name="T10" fmla="*/ 21 w 136"/>
                <a:gd name="T11" fmla="*/ 0 h 1014"/>
                <a:gd name="T12" fmla="*/ 23 w 136"/>
                <a:gd name="T13" fmla="*/ 2 h 1014"/>
                <a:gd name="T14" fmla="*/ 39 w 136"/>
                <a:gd name="T15" fmla="*/ 262 h 1014"/>
                <a:gd name="T16" fmla="*/ 20 w 136"/>
                <a:gd name="T17" fmla="*/ 295 h 1014"/>
                <a:gd name="T18" fmla="*/ 1 w 136"/>
                <a:gd name="T19" fmla="*/ 262 h 1014"/>
                <a:gd name="T20" fmla="*/ 1 w 136"/>
                <a:gd name="T21" fmla="*/ 259 h 1014"/>
                <a:gd name="T22" fmla="*/ 5 w 136"/>
                <a:gd name="T23" fmla="*/ 260 h 1014"/>
                <a:gd name="T24" fmla="*/ 22 w 136"/>
                <a:gd name="T25" fmla="*/ 289 h 1014"/>
                <a:gd name="T26" fmla="*/ 18 w 136"/>
                <a:gd name="T27" fmla="*/ 289 h 1014"/>
                <a:gd name="T28" fmla="*/ 35 w 136"/>
                <a:gd name="T29" fmla="*/ 260 h 1014"/>
                <a:gd name="T30" fmla="*/ 38 w 136"/>
                <a:gd name="T31" fmla="*/ 259 h 1014"/>
                <a:gd name="T32" fmla="*/ 39 w 136"/>
                <a:gd name="T33" fmla="*/ 262 h 10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6" h="1014">
                  <a:moveTo>
                    <a:pt x="78" y="8"/>
                  </a:moveTo>
                  <a:lnTo>
                    <a:pt x="76" y="998"/>
                  </a:lnTo>
                  <a:cubicBezTo>
                    <a:pt x="76" y="1002"/>
                    <a:pt x="72" y="1006"/>
                    <a:pt x="68" y="1006"/>
                  </a:cubicBezTo>
                  <a:cubicBezTo>
                    <a:pt x="63" y="1006"/>
                    <a:pt x="59" y="1002"/>
                    <a:pt x="59" y="998"/>
                  </a:cubicBezTo>
                  <a:lnTo>
                    <a:pt x="61" y="8"/>
                  </a:lnTo>
                  <a:cubicBezTo>
                    <a:pt x="61" y="3"/>
                    <a:pt x="65" y="0"/>
                    <a:pt x="70" y="0"/>
                  </a:cubicBezTo>
                  <a:cubicBezTo>
                    <a:pt x="74" y="0"/>
                    <a:pt x="78" y="3"/>
                    <a:pt x="78" y="8"/>
                  </a:cubicBezTo>
                  <a:close/>
                  <a:moveTo>
                    <a:pt x="133" y="902"/>
                  </a:moveTo>
                  <a:lnTo>
                    <a:pt x="68" y="1014"/>
                  </a:lnTo>
                  <a:lnTo>
                    <a:pt x="2" y="902"/>
                  </a:lnTo>
                  <a:cubicBezTo>
                    <a:pt x="0" y="898"/>
                    <a:pt x="1" y="893"/>
                    <a:pt x="5" y="890"/>
                  </a:cubicBezTo>
                  <a:cubicBezTo>
                    <a:pt x="9" y="888"/>
                    <a:pt x="14" y="889"/>
                    <a:pt x="17" y="893"/>
                  </a:cubicBezTo>
                  <a:lnTo>
                    <a:pt x="75" y="993"/>
                  </a:lnTo>
                  <a:lnTo>
                    <a:pt x="60" y="993"/>
                  </a:lnTo>
                  <a:lnTo>
                    <a:pt x="119" y="893"/>
                  </a:lnTo>
                  <a:cubicBezTo>
                    <a:pt x="121" y="889"/>
                    <a:pt x="126" y="888"/>
                    <a:pt x="130" y="890"/>
                  </a:cubicBezTo>
                  <a:cubicBezTo>
                    <a:pt x="134" y="893"/>
                    <a:pt x="136" y="898"/>
                    <a:pt x="133" y="902"/>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678" name="Freeform 83"/>
            <p:cNvSpPr>
              <a:spLocks noEditPoints="1"/>
            </p:cNvSpPr>
            <p:nvPr/>
          </p:nvSpPr>
          <p:spPr bwMode="auto">
            <a:xfrm>
              <a:off x="3351" y="2728"/>
              <a:ext cx="40" cy="295"/>
            </a:xfrm>
            <a:custGeom>
              <a:avLst/>
              <a:gdLst>
                <a:gd name="T0" fmla="*/ 24 w 136"/>
                <a:gd name="T1" fmla="*/ 2 h 1014"/>
                <a:gd name="T2" fmla="*/ 22 w 136"/>
                <a:gd name="T3" fmla="*/ 290 h 1014"/>
                <a:gd name="T4" fmla="*/ 20 w 136"/>
                <a:gd name="T5" fmla="*/ 293 h 1014"/>
                <a:gd name="T6" fmla="*/ 17 w 136"/>
                <a:gd name="T7" fmla="*/ 290 h 1014"/>
                <a:gd name="T8" fmla="*/ 19 w 136"/>
                <a:gd name="T9" fmla="*/ 2 h 1014"/>
                <a:gd name="T10" fmla="*/ 21 w 136"/>
                <a:gd name="T11" fmla="*/ 0 h 1014"/>
                <a:gd name="T12" fmla="*/ 24 w 136"/>
                <a:gd name="T13" fmla="*/ 2 h 1014"/>
                <a:gd name="T14" fmla="*/ 39 w 136"/>
                <a:gd name="T15" fmla="*/ 262 h 1014"/>
                <a:gd name="T16" fmla="*/ 20 w 136"/>
                <a:gd name="T17" fmla="*/ 295 h 1014"/>
                <a:gd name="T18" fmla="*/ 1 w 136"/>
                <a:gd name="T19" fmla="*/ 262 h 1014"/>
                <a:gd name="T20" fmla="*/ 1 w 136"/>
                <a:gd name="T21" fmla="*/ 259 h 1014"/>
                <a:gd name="T22" fmla="*/ 5 w 136"/>
                <a:gd name="T23" fmla="*/ 260 h 1014"/>
                <a:gd name="T24" fmla="*/ 22 w 136"/>
                <a:gd name="T25" fmla="*/ 289 h 1014"/>
                <a:gd name="T26" fmla="*/ 18 w 136"/>
                <a:gd name="T27" fmla="*/ 289 h 1014"/>
                <a:gd name="T28" fmla="*/ 35 w 136"/>
                <a:gd name="T29" fmla="*/ 260 h 1014"/>
                <a:gd name="T30" fmla="*/ 38 w 136"/>
                <a:gd name="T31" fmla="*/ 259 h 1014"/>
                <a:gd name="T32" fmla="*/ 39 w 136"/>
                <a:gd name="T33" fmla="*/ 262 h 10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6" h="1014">
                  <a:moveTo>
                    <a:pt x="80" y="8"/>
                  </a:moveTo>
                  <a:lnTo>
                    <a:pt x="76" y="998"/>
                  </a:lnTo>
                  <a:cubicBezTo>
                    <a:pt x="76" y="1002"/>
                    <a:pt x="72" y="1006"/>
                    <a:pt x="67" y="1006"/>
                  </a:cubicBezTo>
                  <a:cubicBezTo>
                    <a:pt x="63" y="1006"/>
                    <a:pt x="59" y="1002"/>
                    <a:pt x="59" y="998"/>
                  </a:cubicBezTo>
                  <a:lnTo>
                    <a:pt x="63" y="8"/>
                  </a:lnTo>
                  <a:cubicBezTo>
                    <a:pt x="63" y="3"/>
                    <a:pt x="67" y="0"/>
                    <a:pt x="72" y="0"/>
                  </a:cubicBezTo>
                  <a:cubicBezTo>
                    <a:pt x="76" y="0"/>
                    <a:pt x="80" y="3"/>
                    <a:pt x="80" y="8"/>
                  </a:cubicBezTo>
                  <a:close/>
                  <a:moveTo>
                    <a:pt x="133" y="902"/>
                  </a:moveTo>
                  <a:lnTo>
                    <a:pt x="67" y="1014"/>
                  </a:lnTo>
                  <a:lnTo>
                    <a:pt x="2" y="901"/>
                  </a:lnTo>
                  <a:cubicBezTo>
                    <a:pt x="0" y="898"/>
                    <a:pt x="1" y="892"/>
                    <a:pt x="5" y="890"/>
                  </a:cubicBezTo>
                  <a:cubicBezTo>
                    <a:pt x="9" y="888"/>
                    <a:pt x="14" y="889"/>
                    <a:pt x="17" y="893"/>
                  </a:cubicBezTo>
                  <a:lnTo>
                    <a:pt x="75" y="993"/>
                  </a:lnTo>
                  <a:lnTo>
                    <a:pt x="60" y="993"/>
                  </a:lnTo>
                  <a:lnTo>
                    <a:pt x="119" y="894"/>
                  </a:lnTo>
                  <a:cubicBezTo>
                    <a:pt x="121" y="890"/>
                    <a:pt x="126" y="888"/>
                    <a:pt x="130" y="891"/>
                  </a:cubicBezTo>
                  <a:cubicBezTo>
                    <a:pt x="134" y="893"/>
                    <a:pt x="136" y="898"/>
                    <a:pt x="133" y="902"/>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679" name="Freeform 84"/>
            <p:cNvSpPr>
              <a:spLocks noEditPoints="1"/>
            </p:cNvSpPr>
            <p:nvPr/>
          </p:nvSpPr>
          <p:spPr bwMode="auto">
            <a:xfrm>
              <a:off x="4141" y="2728"/>
              <a:ext cx="40" cy="295"/>
            </a:xfrm>
            <a:custGeom>
              <a:avLst/>
              <a:gdLst>
                <a:gd name="T0" fmla="*/ 23 w 135"/>
                <a:gd name="T1" fmla="*/ 2 h 1014"/>
                <a:gd name="T2" fmla="*/ 23 w 135"/>
                <a:gd name="T3" fmla="*/ 290 h 1014"/>
                <a:gd name="T4" fmla="*/ 20 w 135"/>
                <a:gd name="T5" fmla="*/ 293 h 1014"/>
                <a:gd name="T6" fmla="*/ 17 w 135"/>
                <a:gd name="T7" fmla="*/ 290 h 1014"/>
                <a:gd name="T8" fmla="*/ 18 w 135"/>
                <a:gd name="T9" fmla="*/ 2 h 1014"/>
                <a:gd name="T10" fmla="*/ 20 w 135"/>
                <a:gd name="T11" fmla="*/ 0 h 1014"/>
                <a:gd name="T12" fmla="*/ 23 w 135"/>
                <a:gd name="T13" fmla="*/ 2 h 1014"/>
                <a:gd name="T14" fmla="*/ 39 w 135"/>
                <a:gd name="T15" fmla="*/ 262 h 1014"/>
                <a:gd name="T16" fmla="*/ 20 w 135"/>
                <a:gd name="T17" fmla="*/ 295 h 1014"/>
                <a:gd name="T18" fmla="*/ 1 w 135"/>
                <a:gd name="T19" fmla="*/ 262 h 1014"/>
                <a:gd name="T20" fmla="*/ 1 w 135"/>
                <a:gd name="T21" fmla="*/ 259 h 1014"/>
                <a:gd name="T22" fmla="*/ 5 w 135"/>
                <a:gd name="T23" fmla="*/ 260 h 1014"/>
                <a:gd name="T24" fmla="*/ 22 w 135"/>
                <a:gd name="T25" fmla="*/ 289 h 1014"/>
                <a:gd name="T26" fmla="*/ 18 w 135"/>
                <a:gd name="T27" fmla="*/ 289 h 1014"/>
                <a:gd name="T28" fmla="*/ 35 w 135"/>
                <a:gd name="T29" fmla="*/ 260 h 1014"/>
                <a:gd name="T30" fmla="*/ 39 w 135"/>
                <a:gd name="T31" fmla="*/ 259 h 1014"/>
                <a:gd name="T32" fmla="*/ 39 w 135"/>
                <a:gd name="T33" fmla="*/ 262 h 10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5" h="1014">
                  <a:moveTo>
                    <a:pt x="78" y="8"/>
                  </a:moveTo>
                  <a:lnTo>
                    <a:pt x="76" y="998"/>
                  </a:lnTo>
                  <a:cubicBezTo>
                    <a:pt x="76" y="1002"/>
                    <a:pt x="72" y="1006"/>
                    <a:pt x="67" y="1006"/>
                  </a:cubicBezTo>
                  <a:cubicBezTo>
                    <a:pt x="63" y="1006"/>
                    <a:pt x="59" y="1002"/>
                    <a:pt x="59" y="998"/>
                  </a:cubicBezTo>
                  <a:lnTo>
                    <a:pt x="61" y="8"/>
                  </a:lnTo>
                  <a:cubicBezTo>
                    <a:pt x="61" y="3"/>
                    <a:pt x="65" y="0"/>
                    <a:pt x="69" y="0"/>
                  </a:cubicBezTo>
                  <a:cubicBezTo>
                    <a:pt x="74" y="0"/>
                    <a:pt x="78" y="3"/>
                    <a:pt x="78" y="8"/>
                  </a:cubicBezTo>
                  <a:close/>
                  <a:moveTo>
                    <a:pt x="133" y="902"/>
                  </a:moveTo>
                  <a:lnTo>
                    <a:pt x="67" y="1014"/>
                  </a:lnTo>
                  <a:lnTo>
                    <a:pt x="2" y="902"/>
                  </a:lnTo>
                  <a:cubicBezTo>
                    <a:pt x="0" y="898"/>
                    <a:pt x="1" y="893"/>
                    <a:pt x="5" y="890"/>
                  </a:cubicBezTo>
                  <a:cubicBezTo>
                    <a:pt x="9" y="888"/>
                    <a:pt x="14" y="889"/>
                    <a:pt x="16" y="893"/>
                  </a:cubicBezTo>
                  <a:lnTo>
                    <a:pt x="74" y="993"/>
                  </a:lnTo>
                  <a:lnTo>
                    <a:pt x="60" y="993"/>
                  </a:lnTo>
                  <a:lnTo>
                    <a:pt x="119" y="893"/>
                  </a:lnTo>
                  <a:cubicBezTo>
                    <a:pt x="121" y="889"/>
                    <a:pt x="126" y="888"/>
                    <a:pt x="130" y="890"/>
                  </a:cubicBezTo>
                  <a:cubicBezTo>
                    <a:pt x="134" y="893"/>
                    <a:pt x="135" y="898"/>
                    <a:pt x="133" y="902"/>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680" name="Freeform 85"/>
            <p:cNvSpPr>
              <a:spLocks noEditPoints="1"/>
            </p:cNvSpPr>
            <p:nvPr/>
          </p:nvSpPr>
          <p:spPr bwMode="auto">
            <a:xfrm>
              <a:off x="2714" y="2728"/>
              <a:ext cx="40" cy="295"/>
            </a:xfrm>
            <a:custGeom>
              <a:avLst/>
              <a:gdLst>
                <a:gd name="T0" fmla="*/ 23 w 136"/>
                <a:gd name="T1" fmla="*/ 2 h 1014"/>
                <a:gd name="T2" fmla="*/ 22 w 136"/>
                <a:gd name="T3" fmla="*/ 290 h 1014"/>
                <a:gd name="T4" fmla="*/ 20 w 136"/>
                <a:gd name="T5" fmla="*/ 293 h 1014"/>
                <a:gd name="T6" fmla="*/ 17 w 136"/>
                <a:gd name="T7" fmla="*/ 290 h 1014"/>
                <a:gd name="T8" fmla="*/ 18 w 136"/>
                <a:gd name="T9" fmla="*/ 2 h 1014"/>
                <a:gd name="T10" fmla="*/ 21 w 136"/>
                <a:gd name="T11" fmla="*/ 0 h 1014"/>
                <a:gd name="T12" fmla="*/ 23 w 136"/>
                <a:gd name="T13" fmla="*/ 2 h 1014"/>
                <a:gd name="T14" fmla="*/ 39 w 136"/>
                <a:gd name="T15" fmla="*/ 262 h 1014"/>
                <a:gd name="T16" fmla="*/ 20 w 136"/>
                <a:gd name="T17" fmla="*/ 295 h 1014"/>
                <a:gd name="T18" fmla="*/ 1 w 136"/>
                <a:gd name="T19" fmla="*/ 262 h 1014"/>
                <a:gd name="T20" fmla="*/ 1 w 136"/>
                <a:gd name="T21" fmla="*/ 259 h 1014"/>
                <a:gd name="T22" fmla="*/ 5 w 136"/>
                <a:gd name="T23" fmla="*/ 260 h 1014"/>
                <a:gd name="T24" fmla="*/ 22 w 136"/>
                <a:gd name="T25" fmla="*/ 289 h 1014"/>
                <a:gd name="T26" fmla="*/ 18 w 136"/>
                <a:gd name="T27" fmla="*/ 289 h 1014"/>
                <a:gd name="T28" fmla="*/ 35 w 136"/>
                <a:gd name="T29" fmla="*/ 260 h 1014"/>
                <a:gd name="T30" fmla="*/ 38 w 136"/>
                <a:gd name="T31" fmla="*/ 259 h 1014"/>
                <a:gd name="T32" fmla="*/ 39 w 136"/>
                <a:gd name="T33" fmla="*/ 262 h 10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6" h="1014">
                  <a:moveTo>
                    <a:pt x="78" y="8"/>
                  </a:moveTo>
                  <a:lnTo>
                    <a:pt x="76" y="998"/>
                  </a:lnTo>
                  <a:cubicBezTo>
                    <a:pt x="76" y="1002"/>
                    <a:pt x="72" y="1006"/>
                    <a:pt x="68" y="1006"/>
                  </a:cubicBezTo>
                  <a:cubicBezTo>
                    <a:pt x="63" y="1006"/>
                    <a:pt x="59" y="1002"/>
                    <a:pt x="59" y="998"/>
                  </a:cubicBezTo>
                  <a:lnTo>
                    <a:pt x="61" y="8"/>
                  </a:lnTo>
                  <a:cubicBezTo>
                    <a:pt x="61" y="3"/>
                    <a:pt x="65" y="0"/>
                    <a:pt x="70" y="0"/>
                  </a:cubicBezTo>
                  <a:cubicBezTo>
                    <a:pt x="74" y="0"/>
                    <a:pt x="78" y="3"/>
                    <a:pt x="78" y="8"/>
                  </a:cubicBezTo>
                  <a:close/>
                  <a:moveTo>
                    <a:pt x="133" y="902"/>
                  </a:moveTo>
                  <a:lnTo>
                    <a:pt x="68" y="1014"/>
                  </a:lnTo>
                  <a:lnTo>
                    <a:pt x="2" y="902"/>
                  </a:lnTo>
                  <a:cubicBezTo>
                    <a:pt x="0" y="898"/>
                    <a:pt x="1" y="893"/>
                    <a:pt x="5" y="890"/>
                  </a:cubicBezTo>
                  <a:cubicBezTo>
                    <a:pt x="9" y="888"/>
                    <a:pt x="14" y="889"/>
                    <a:pt x="17" y="893"/>
                  </a:cubicBezTo>
                  <a:lnTo>
                    <a:pt x="75" y="993"/>
                  </a:lnTo>
                  <a:lnTo>
                    <a:pt x="61" y="993"/>
                  </a:lnTo>
                  <a:lnTo>
                    <a:pt x="119" y="893"/>
                  </a:lnTo>
                  <a:cubicBezTo>
                    <a:pt x="121" y="889"/>
                    <a:pt x="126" y="888"/>
                    <a:pt x="130" y="890"/>
                  </a:cubicBezTo>
                  <a:cubicBezTo>
                    <a:pt x="134" y="893"/>
                    <a:pt x="136" y="898"/>
                    <a:pt x="133" y="902"/>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681" name="Freeform 86"/>
            <p:cNvSpPr>
              <a:spLocks noEditPoints="1"/>
            </p:cNvSpPr>
            <p:nvPr/>
          </p:nvSpPr>
          <p:spPr bwMode="auto">
            <a:xfrm>
              <a:off x="2302" y="2728"/>
              <a:ext cx="39" cy="295"/>
            </a:xfrm>
            <a:custGeom>
              <a:avLst/>
              <a:gdLst>
                <a:gd name="T0" fmla="*/ 22 w 136"/>
                <a:gd name="T1" fmla="*/ 2 h 1014"/>
                <a:gd name="T2" fmla="*/ 22 w 136"/>
                <a:gd name="T3" fmla="*/ 290 h 1014"/>
                <a:gd name="T4" fmla="*/ 20 w 136"/>
                <a:gd name="T5" fmla="*/ 293 h 1014"/>
                <a:gd name="T6" fmla="*/ 17 w 136"/>
                <a:gd name="T7" fmla="*/ 290 h 1014"/>
                <a:gd name="T8" fmla="*/ 18 w 136"/>
                <a:gd name="T9" fmla="*/ 2 h 1014"/>
                <a:gd name="T10" fmla="*/ 20 w 136"/>
                <a:gd name="T11" fmla="*/ 0 h 1014"/>
                <a:gd name="T12" fmla="*/ 22 w 136"/>
                <a:gd name="T13" fmla="*/ 2 h 1014"/>
                <a:gd name="T14" fmla="*/ 38 w 136"/>
                <a:gd name="T15" fmla="*/ 262 h 1014"/>
                <a:gd name="T16" fmla="*/ 20 w 136"/>
                <a:gd name="T17" fmla="*/ 295 h 1014"/>
                <a:gd name="T18" fmla="*/ 1 w 136"/>
                <a:gd name="T19" fmla="*/ 262 h 1014"/>
                <a:gd name="T20" fmla="*/ 2 w 136"/>
                <a:gd name="T21" fmla="*/ 259 h 1014"/>
                <a:gd name="T22" fmla="*/ 5 w 136"/>
                <a:gd name="T23" fmla="*/ 260 h 1014"/>
                <a:gd name="T24" fmla="*/ 22 w 136"/>
                <a:gd name="T25" fmla="*/ 289 h 1014"/>
                <a:gd name="T26" fmla="*/ 17 w 136"/>
                <a:gd name="T27" fmla="*/ 289 h 1014"/>
                <a:gd name="T28" fmla="*/ 34 w 136"/>
                <a:gd name="T29" fmla="*/ 260 h 1014"/>
                <a:gd name="T30" fmla="*/ 38 w 136"/>
                <a:gd name="T31" fmla="*/ 259 h 1014"/>
                <a:gd name="T32" fmla="*/ 38 w 136"/>
                <a:gd name="T33" fmla="*/ 262 h 10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6" h="1014">
                  <a:moveTo>
                    <a:pt x="78" y="8"/>
                  </a:moveTo>
                  <a:lnTo>
                    <a:pt x="76" y="998"/>
                  </a:lnTo>
                  <a:cubicBezTo>
                    <a:pt x="76" y="1002"/>
                    <a:pt x="73" y="1006"/>
                    <a:pt x="68" y="1006"/>
                  </a:cubicBezTo>
                  <a:cubicBezTo>
                    <a:pt x="63" y="1006"/>
                    <a:pt x="60" y="1002"/>
                    <a:pt x="60" y="998"/>
                  </a:cubicBezTo>
                  <a:lnTo>
                    <a:pt x="62" y="8"/>
                  </a:lnTo>
                  <a:cubicBezTo>
                    <a:pt x="62" y="3"/>
                    <a:pt x="65" y="0"/>
                    <a:pt x="70" y="0"/>
                  </a:cubicBezTo>
                  <a:cubicBezTo>
                    <a:pt x="75" y="0"/>
                    <a:pt x="78" y="3"/>
                    <a:pt x="78" y="8"/>
                  </a:cubicBezTo>
                  <a:close/>
                  <a:moveTo>
                    <a:pt x="134" y="902"/>
                  </a:moveTo>
                  <a:lnTo>
                    <a:pt x="68" y="1014"/>
                  </a:lnTo>
                  <a:lnTo>
                    <a:pt x="3" y="902"/>
                  </a:lnTo>
                  <a:cubicBezTo>
                    <a:pt x="0" y="898"/>
                    <a:pt x="2" y="893"/>
                    <a:pt x="6" y="890"/>
                  </a:cubicBezTo>
                  <a:cubicBezTo>
                    <a:pt x="10" y="888"/>
                    <a:pt x="15" y="889"/>
                    <a:pt x="17" y="893"/>
                  </a:cubicBezTo>
                  <a:lnTo>
                    <a:pt x="75" y="993"/>
                  </a:lnTo>
                  <a:lnTo>
                    <a:pt x="61" y="993"/>
                  </a:lnTo>
                  <a:lnTo>
                    <a:pt x="119" y="893"/>
                  </a:lnTo>
                  <a:cubicBezTo>
                    <a:pt x="122" y="889"/>
                    <a:pt x="127" y="888"/>
                    <a:pt x="131" y="890"/>
                  </a:cubicBezTo>
                  <a:cubicBezTo>
                    <a:pt x="135" y="893"/>
                    <a:pt x="136" y="898"/>
                    <a:pt x="134" y="902"/>
                  </a:cubicBezTo>
                  <a:close/>
                </a:path>
              </a:pathLst>
            </a:custGeom>
            <a:solidFill>
              <a:srgbClr val="000000"/>
            </a:solidFill>
            <a:ln w="0" cap="flat">
              <a:solidFill>
                <a:srgbClr val="000000"/>
              </a:solidFill>
              <a:prstDash val="solid"/>
              <a:bevel/>
              <a:headEnd/>
              <a:tailEnd/>
            </a:ln>
          </p:spPr>
          <p:txBody>
            <a:bodyPr/>
            <a:lstStyle/>
            <a:p>
              <a:endParaRPr lang="fr-FR"/>
            </a:p>
          </p:txBody>
        </p:sp>
        <p:sp>
          <p:nvSpPr>
            <p:cNvPr id="27682" name="Rectangle 87"/>
            <p:cNvSpPr>
              <a:spLocks noChangeArrowheads="1"/>
            </p:cNvSpPr>
            <p:nvPr/>
          </p:nvSpPr>
          <p:spPr bwMode="auto">
            <a:xfrm>
              <a:off x="4558" y="3046"/>
              <a:ext cx="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600" b="1">
                  <a:solidFill>
                    <a:srgbClr val="000000"/>
                  </a:solidFill>
                  <a:latin typeface="Times New Roman" pitchFamily="18" charset="0"/>
                </a:rPr>
                <a:t>T</a:t>
              </a:r>
              <a:endParaRPr lang="fr-FR" sz="2400">
                <a:latin typeface="Times New Roman" pitchFamily="18" charset="0"/>
              </a:endParaRPr>
            </a:p>
          </p:txBody>
        </p:sp>
        <p:sp>
          <p:nvSpPr>
            <p:cNvPr id="27683" name="Line 88"/>
            <p:cNvSpPr>
              <a:spLocks noChangeShapeType="1"/>
            </p:cNvSpPr>
            <p:nvPr/>
          </p:nvSpPr>
          <p:spPr bwMode="auto">
            <a:xfrm>
              <a:off x="3878" y="896"/>
              <a:ext cx="744" cy="0"/>
            </a:xfrm>
            <a:prstGeom prst="line">
              <a:avLst/>
            </a:prstGeom>
            <a:noFill/>
            <a:ln w="4826"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7684" name="Freeform 89"/>
            <p:cNvSpPr>
              <a:spLocks noEditPoints="1"/>
            </p:cNvSpPr>
            <p:nvPr/>
          </p:nvSpPr>
          <p:spPr bwMode="auto">
            <a:xfrm>
              <a:off x="4606" y="914"/>
              <a:ext cx="29" cy="2086"/>
            </a:xfrm>
            <a:custGeom>
              <a:avLst/>
              <a:gdLst>
                <a:gd name="T0" fmla="*/ 17 w 50"/>
                <a:gd name="T1" fmla="*/ 2 h 4161"/>
                <a:gd name="T2" fmla="*/ 17 w 50"/>
                <a:gd name="T3" fmla="*/ 2065 h 4161"/>
                <a:gd name="T4" fmla="*/ 14 w 50"/>
                <a:gd name="T5" fmla="*/ 2067 h 4161"/>
                <a:gd name="T6" fmla="*/ 12 w 50"/>
                <a:gd name="T7" fmla="*/ 2065 h 4161"/>
                <a:gd name="T8" fmla="*/ 12 w 50"/>
                <a:gd name="T9" fmla="*/ 2 h 4161"/>
                <a:gd name="T10" fmla="*/ 14 w 50"/>
                <a:gd name="T11" fmla="*/ 0 h 4161"/>
                <a:gd name="T12" fmla="*/ 17 w 50"/>
                <a:gd name="T13" fmla="*/ 2 h 4161"/>
                <a:gd name="T14" fmla="*/ 29 w 50"/>
                <a:gd name="T15" fmla="*/ 2061 h 4161"/>
                <a:gd name="T16" fmla="*/ 14 w 50"/>
                <a:gd name="T17" fmla="*/ 2086 h 4161"/>
                <a:gd name="T18" fmla="*/ 0 w 50"/>
                <a:gd name="T19" fmla="*/ 2061 h 4161"/>
                <a:gd name="T20" fmla="*/ 29 w 50"/>
                <a:gd name="T21" fmla="*/ 2061 h 41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4161">
                  <a:moveTo>
                    <a:pt x="29" y="4"/>
                  </a:moveTo>
                  <a:lnTo>
                    <a:pt x="29" y="4120"/>
                  </a:lnTo>
                  <a:cubicBezTo>
                    <a:pt x="29" y="4122"/>
                    <a:pt x="27" y="4124"/>
                    <a:pt x="25" y="4124"/>
                  </a:cubicBezTo>
                  <a:cubicBezTo>
                    <a:pt x="22" y="4124"/>
                    <a:pt x="21" y="4122"/>
                    <a:pt x="21" y="4120"/>
                  </a:cubicBezTo>
                  <a:lnTo>
                    <a:pt x="21" y="4"/>
                  </a:lnTo>
                  <a:cubicBezTo>
                    <a:pt x="21" y="2"/>
                    <a:pt x="22" y="0"/>
                    <a:pt x="25" y="0"/>
                  </a:cubicBezTo>
                  <a:cubicBezTo>
                    <a:pt x="27" y="0"/>
                    <a:pt x="29" y="2"/>
                    <a:pt x="29" y="4"/>
                  </a:cubicBezTo>
                  <a:close/>
                  <a:moveTo>
                    <a:pt x="50" y="4111"/>
                  </a:moveTo>
                  <a:lnTo>
                    <a:pt x="25" y="4161"/>
                  </a:lnTo>
                  <a:lnTo>
                    <a:pt x="0" y="4111"/>
                  </a:lnTo>
                  <a:lnTo>
                    <a:pt x="50" y="4111"/>
                  </a:lnTo>
                  <a:close/>
                </a:path>
              </a:pathLst>
            </a:custGeom>
            <a:solidFill>
              <a:srgbClr val="000000"/>
            </a:solidFill>
            <a:ln w="0" cap="flat">
              <a:solidFill>
                <a:srgbClr val="000000"/>
              </a:solidFill>
              <a:prstDash val="solid"/>
              <a:round/>
              <a:headEnd/>
              <a:tailEnd/>
            </a:ln>
          </p:spPr>
          <p:txBody>
            <a:bodyPr/>
            <a:lstStyle/>
            <a:p>
              <a:endParaRPr lang="fr-FR"/>
            </a:p>
          </p:txBody>
        </p:sp>
        <p:pic>
          <p:nvPicPr>
            <p:cNvPr id="27685" name="Picture 9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28" y="2614"/>
              <a:ext cx="646" cy="86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792667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32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32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3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3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9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0" y="1520825"/>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Aft>
                <a:spcPct val="50000"/>
              </a:spcAft>
            </a:pPr>
            <a:endParaRPr lang="fr-FR" sz="1600" i="1">
              <a:solidFill>
                <a:srgbClr val="FFCC00"/>
              </a:solidFill>
              <a:latin typeface="Monotype Corsiva" pitchFamily="66" charset="0"/>
            </a:endParaRPr>
          </a:p>
        </p:txBody>
      </p:sp>
      <p:sp>
        <p:nvSpPr>
          <p:cNvPr id="28675" name="Text Box 24"/>
          <p:cNvSpPr txBox="1">
            <a:spLocks noChangeArrowheads="1"/>
          </p:cNvSpPr>
          <p:nvPr/>
        </p:nvSpPr>
        <p:spPr bwMode="auto">
          <a:xfrm>
            <a:off x="179512" y="1495648"/>
            <a:ext cx="1944688" cy="34925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sz="1600"/>
              <a:t>Milk powders</a:t>
            </a:r>
          </a:p>
        </p:txBody>
      </p:sp>
      <p:sp>
        <p:nvSpPr>
          <p:cNvPr id="28676" name="Text Box 25"/>
          <p:cNvSpPr txBox="1">
            <a:spLocks noChangeArrowheads="1"/>
          </p:cNvSpPr>
          <p:nvPr/>
        </p:nvSpPr>
        <p:spPr bwMode="auto">
          <a:xfrm>
            <a:off x="201613" y="174625"/>
            <a:ext cx="5832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dirty="0">
                <a:latin typeface="Calibri" panose="020F0502020204030204" pitchFamily="34" charset="0"/>
              </a:rPr>
              <a:t>Infant gut Model</a:t>
            </a:r>
          </a:p>
        </p:txBody>
      </p:sp>
      <p:sp>
        <p:nvSpPr>
          <p:cNvPr id="28677" name="Text Box 28"/>
          <p:cNvSpPr txBox="1">
            <a:spLocks noChangeArrowheads="1"/>
          </p:cNvSpPr>
          <p:nvPr/>
        </p:nvSpPr>
        <p:spPr bwMode="auto">
          <a:xfrm>
            <a:off x="3706937" y="2205261"/>
            <a:ext cx="111918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sz="1600"/>
              <a:t>60 min</a:t>
            </a:r>
            <a:br>
              <a:rPr lang="en-GB" sz="1600"/>
            </a:br>
            <a:r>
              <a:rPr lang="en-GB" sz="1600"/>
              <a:t>pH 3.0</a:t>
            </a:r>
            <a:br>
              <a:rPr lang="en-GB" sz="1600"/>
            </a:br>
            <a:r>
              <a:rPr lang="en-GB" sz="1600"/>
              <a:t>+ pepsin</a:t>
            </a:r>
            <a:br>
              <a:rPr lang="en-GB" sz="1600"/>
            </a:br>
            <a:r>
              <a:rPr lang="en-GB" sz="1600"/>
              <a:t>+ PC</a:t>
            </a:r>
          </a:p>
        </p:txBody>
      </p:sp>
      <p:sp>
        <p:nvSpPr>
          <p:cNvPr id="28678" name="Line 29"/>
          <p:cNvSpPr>
            <a:spLocks noChangeShapeType="1"/>
          </p:cNvSpPr>
          <p:nvPr/>
        </p:nvSpPr>
        <p:spPr bwMode="auto">
          <a:xfrm>
            <a:off x="2195637" y="1628998"/>
            <a:ext cx="102235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8679" name="Text Box 30"/>
          <p:cNvSpPr txBox="1">
            <a:spLocks noChangeArrowheads="1"/>
          </p:cNvSpPr>
          <p:nvPr/>
        </p:nvSpPr>
        <p:spPr bwMode="auto">
          <a:xfrm>
            <a:off x="3419600" y="1052736"/>
            <a:ext cx="1663700" cy="1079500"/>
          </a:xfrm>
          <a:prstGeom prst="rect">
            <a:avLst/>
          </a:prstGeom>
          <a:solidFill>
            <a:srgbClr val="8AB51E"/>
          </a:solidFill>
          <a:ln w="12700">
            <a:solidFill>
              <a:schemeClr val="tx1"/>
            </a:solidFill>
            <a:miter lim="800000"/>
            <a:headEnd type="none" w="sm" len="sm"/>
            <a:tailEnd type="none" w="sm" len="sm"/>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sz="3200"/>
              <a:t>Gastric phase</a:t>
            </a:r>
          </a:p>
        </p:txBody>
      </p:sp>
      <p:sp>
        <p:nvSpPr>
          <p:cNvPr id="28680" name="Line 31"/>
          <p:cNvSpPr>
            <a:spLocks noChangeShapeType="1"/>
          </p:cNvSpPr>
          <p:nvPr/>
        </p:nvSpPr>
        <p:spPr bwMode="auto">
          <a:xfrm>
            <a:off x="5291262" y="1628998"/>
            <a:ext cx="102235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8681" name="Text Box 32"/>
          <p:cNvSpPr txBox="1">
            <a:spLocks noChangeArrowheads="1"/>
          </p:cNvSpPr>
          <p:nvPr/>
        </p:nvSpPr>
        <p:spPr bwMode="auto">
          <a:xfrm>
            <a:off x="6515225" y="1052736"/>
            <a:ext cx="2006600" cy="1079500"/>
          </a:xfrm>
          <a:prstGeom prst="rect">
            <a:avLst/>
          </a:prstGeom>
          <a:solidFill>
            <a:srgbClr val="F33500"/>
          </a:solidFill>
          <a:ln w="12700">
            <a:solidFill>
              <a:schemeClr val="tx1"/>
            </a:solidFill>
            <a:miter lim="800000"/>
            <a:headEnd type="none" w="sm" len="sm"/>
            <a:tailEnd type="none" w="sm" len="sm"/>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sz="3200"/>
              <a:t>Duodenal phase</a:t>
            </a:r>
          </a:p>
        </p:txBody>
      </p:sp>
      <p:sp>
        <p:nvSpPr>
          <p:cNvPr id="28682" name="Text Box 33"/>
          <p:cNvSpPr txBox="1">
            <a:spLocks noChangeArrowheads="1"/>
          </p:cNvSpPr>
          <p:nvPr/>
        </p:nvSpPr>
        <p:spPr bwMode="auto">
          <a:xfrm>
            <a:off x="6732712" y="2205261"/>
            <a:ext cx="16240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sz="1600"/>
              <a:t>30 min</a:t>
            </a:r>
            <a:br>
              <a:rPr lang="en-GB" sz="1600"/>
            </a:br>
            <a:r>
              <a:rPr lang="en-GB" sz="1600"/>
              <a:t>pH 6.5</a:t>
            </a:r>
            <a:br>
              <a:rPr lang="en-GB" sz="1600"/>
            </a:br>
            <a:r>
              <a:rPr lang="en-GB" sz="1600"/>
              <a:t>+ trypsin</a:t>
            </a:r>
            <a:br>
              <a:rPr lang="en-GB" sz="1600"/>
            </a:br>
            <a:r>
              <a:rPr lang="en-GB" sz="1600"/>
              <a:t>+ chymotrypsin</a:t>
            </a:r>
            <a:br>
              <a:rPr lang="en-GB" sz="1600"/>
            </a:br>
            <a:r>
              <a:rPr lang="en-GB" sz="1600"/>
              <a:t>+ bile salts</a:t>
            </a:r>
          </a:p>
        </p:txBody>
      </p:sp>
      <p:sp>
        <p:nvSpPr>
          <p:cNvPr id="28683" name="Line 34"/>
          <p:cNvSpPr>
            <a:spLocks noChangeShapeType="1"/>
          </p:cNvSpPr>
          <p:nvPr/>
        </p:nvSpPr>
        <p:spPr bwMode="auto">
          <a:xfrm>
            <a:off x="4283200" y="3284761"/>
            <a:ext cx="0" cy="655637"/>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8684" name="Line 36"/>
          <p:cNvSpPr>
            <a:spLocks noChangeShapeType="1"/>
          </p:cNvSpPr>
          <p:nvPr/>
        </p:nvSpPr>
        <p:spPr bwMode="auto">
          <a:xfrm>
            <a:off x="7596312" y="3429223"/>
            <a:ext cx="0" cy="655638"/>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8685" name="Text Box 37"/>
          <p:cNvSpPr txBox="1">
            <a:spLocks noChangeArrowheads="1"/>
          </p:cNvSpPr>
          <p:nvPr/>
        </p:nvSpPr>
        <p:spPr bwMode="auto">
          <a:xfrm>
            <a:off x="2843337" y="4005486"/>
            <a:ext cx="2919413" cy="838200"/>
          </a:xfrm>
          <a:prstGeom prst="rect">
            <a:avLst/>
          </a:prstGeom>
          <a:solidFill>
            <a:srgbClr val="0006E6"/>
          </a:solidFill>
          <a:ln w="12700">
            <a:solidFill>
              <a:schemeClr val="tx1"/>
            </a:solidFill>
            <a:miter lim="800000"/>
            <a:headEnd type="none" w="sm" len="sm"/>
            <a:tailEnd type="none" w="sm" len="sm"/>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sz="1600">
                <a:solidFill>
                  <a:schemeClr val="bg1"/>
                </a:solidFill>
              </a:rPr>
              <a:t>Aliquots taken after 0, 1, 2, 5, 10, 20, 40 and 60 min digestion</a:t>
            </a:r>
          </a:p>
        </p:txBody>
      </p:sp>
      <p:sp>
        <p:nvSpPr>
          <p:cNvPr id="28686" name="Text Box 38"/>
          <p:cNvSpPr txBox="1">
            <a:spLocks noChangeArrowheads="1"/>
          </p:cNvSpPr>
          <p:nvPr/>
        </p:nvSpPr>
        <p:spPr bwMode="auto">
          <a:xfrm>
            <a:off x="6083425" y="4149948"/>
            <a:ext cx="2906712" cy="593725"/>
          </a:xfrm>
          <a:prstGeom prst="rect">
            <a:avLst/>
          </a:prstGeom>
          <a:solidFill>
            <a:srgbClr val="0006E6"/>
          </a:solidFill>
          <a:ln w="12700">
            <a:solidFill>
              <a:schemeClr val="tx1"/>
            </a:solidFill>
            <a:miter lim="800000"/>
            <a:headEnd type="none" w="sm" len="sm"/>
            <a:tailEnd type="none" w="sm" len="sm"/>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sz="1600">
                <a:solidFill>
                  <a:schemeClr val="bg1"/>
                </a:solidFill>
              </a:rPr>
              <a:t>Aliquots taken after 0, 1, 2, 5, 10, 15 and 30 min digestion </a:t>
            </a:r>
          </a:p>
        </p:txBody>
      </p:sp>
      <p:sp>
        <p:nvSpPr>
          <p:cNvPr id="28687" name="Line 39"/>
          <p:cNvSpPr>
            <a:spLocks noChangeShapeType="1"/>
          </p:cNvSpPr>
          <p:nvPr/>
        </p:nvSpPr>
        <p:spPr bwMode="auto">
          <a:xfrm>
            <a:off x="4305425" y="4869086"/>
            <a:ext cx="0" cy="34131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8688" name="Line 40"/>
          <p:cNvSpPr>
            <a:spLocks noChangeShapeType="1"/>
          </p:cNvSpPr>
          <p:nvPr/>
        </p:nvSpPr>
        <p:spPr bwMode="auto">
          <a:xfrm>
            <a:off x="7596312" y="4797648"/>
            <a:ext cx="0" cy="45085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8689" name="Text Box 41"/>
          <p:cNvSpPr txBox="1">
            <a:spLocks noChangeArrowheads="1"/>
          </p:cNvSpPr>
          <p:nvPr/>
        </p:nvSpPr>
        <p:spPr bwMode="auto">
          <a:xfrm>
            <a:off x="1906712" y="5311998"/>
            <a:ext cx="7069138" cy="349250"/>
          </a:xfrm>
          <a:prstGeom prst="rect">
            <a:avLst/>
          </a:prstGeom>
          <a:solidFill>
            <a:srgbClr val="FFCC00"/>
          </a:solidFill>
          <a:ln w="12700">
            <a:solidFill>
              <a:schemeClr val="tx1"/>
            </a:solidFill>
            <a:miter lim="800000"/>
            <a:headEnd type="none" w="sm" len="sm"/>
            <a:tailEnd type="none" w="sm" len="sm"/>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sz="1600"/>
              <a:t>Biochemical characterisation</a:t>
            </a:r>
          </a:p>
        </p:txBody>
      </p:sp>
      <p:sp>
        <p:nvSpPr>
          <p:cNvPr id="28690" name="Line 42"/>
          <p:cNvSpPr>
            <a:spLocks noChangeShapeType="1"/>
          </p:cNvSpPr>
          <p:nvPr/>
        </p:nvSpPr>
        <p:spPr bwMode="auto">
          <a:xfrm>
            <a:off x="1187575" y="2205261"/>
            <a:ext cx="1223962" cy="2808287"/>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0" name="ZoneTexte 19"/>
          <p:cNvSpPr txBox="1"/>
          <p:nvPr/>
        </p:nvSpPr>
        <p:spPr>
          <a:xfrm>
            <a:off x="467544" y="2708920"/>
            <a:ext cx="1872208" cy="92333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dirty="0" smtClean="0"/>
              <a:t>Dupont et al. 2010 Mol </a:t>
            </a:r>
            <a:r>
              <a:rPr lang="fr-FR" dirty="0" err="1" smtClean="0"/>
              <a:t>Nutr</a:t>
            </a:r>
            <a:r>
              <a:rPr lang="fr-FR" dirty="0" smtClean="0"/>
              <a:t> Food </a:t>
            </a:r>
            <a:r>
              <a:rPr lang="fr-FR" dirty="0" err="1" smtClean="0"/>
              <a:t>Res</a:t>
            </a:r>
            <a:endParaRPr lang="fr-FR" dirty="0"/>
          </a:p>
        </p:txBody>
      </p:sp>
    </p:spTree>
    <p:extLst>
      <p:ext uri="{BB962C8B-B14F-4D97-AF65-F5344CB8AC3E}">
        <p14:creationId xmlns:p14="http://schemas.microsoft.com/office/powerpoint/2010/main" val="178934842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1520825"/>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Aft>
                <a:spcPct val="50000"/>
              </a:spcAft>
            </a:pPr>
            <a:endParaRPr lang="fr-FR" sz="4400" i="1">
              <a:solidFill>
                <a:srgbClr val="FFCC00"/>
              </a:solidFill>
              <a:latin typeface="Monotype Corsiva" pitchFamily="66" charset="0"/>
            </a:endParaRPr>
          </a:p>
        </p:txBody>
      </p:sp>
      <p:grpSp>
        <p:nvGrpSpPr>
          <p:cNvPr id="5" name="Groupe 4"/>
          <p:cNvGrpSpPr/>
          <p:nvPr/>
        </p:nvGrpSpPr>
        <p:grpSpPr>
          <a:xfrm>
            <a:off x="414338" y="1790279"/>
            <a:ext cx="8247062" cy="1074737"/>
            <a:chOff x="414338" y="1824038"/>
            <a:chExt cx="8247062" cy="1074737"/>
          </a:xfrm>
        </p:grpSpPr>
        <p:sp>
          <p:nvSpPr>
            <p:cNvPr id="51431" name="Text Box 673"/>
            <p:cNvSpPr txBox="1">
              <a:spLocks noChangeArrowheads="1"/>
            </p:cNvSpPr>
            <p:nvPr/>
          </p:nvSpPr>
          <p:spPr bwMode="auto">
            <a:xfrm>
              <a:off x="414338" y="2060575"/>
              <a:ext cx="13398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lgn="ctr">
                <a:spcBef>
                  <a:spcPct val="50000"/>
                </a:spcBef>
              </a:pPr>
              <a:r>
                <a:rPr lang="en-GB" b="1" dirty="0">
                  <a:solidFill>
                    <a:srgbClr val="0006E6"/>
                  </a:solidFill>
                  <a:latin typeface="Arial" charset="0"/>
                  <a:sym typeface="Symbol" pitchFamily="18" charset="2"/>
                </a:rPr>
                <a:t>-casein</a:t>
              </a:r>
            </a:p>
          </p:txBody>
        </p:sp>
        <p:grpSp>
          <p:nvGrpSpPr>
            <p:cNvPr id="51432" name="Group 675"/>
            <p:cNvGrpSpPr>
              <a:grpSpLocks/>
            </p:cNvGrpSpPr>
            <p:nvPr/>
          </p:nvGrpSpPr>
          <p:grpSpPr bwMode="auto">
            <a:xfrm>
              <a:off x="2136775" y="1825625"/>
              <a:ext cx="293688" cy="487363"/>
              <a:chOff x="3424" y="981"/>
              <a:chExt cx="272" cy="589"/>
            </a:xfrm>
          </p:grpSpPr>
          <p:sp>
            <p:nvSpPr>
              <p:cNvPr id="51433" name="Line 676"/>
              <p:cNvSpPr>
                <a:spLocks noChangeShapeType="1"/>
              </p:cNvSpPr>
              <p:nvPr/>
            </p:nvSpPr>
            <p:spPr bwMode="auto">
              <a:xfrm>
                <a:off x="3560" y="981"/>
                <a:ext cx="0" cy="408"/>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34" name="Line 677"/>
              <p:cNvSpPr>
                <a:spLocks noChangeShapeType="1"/>
              </p:cNvSpPr>
              <p:nvPr/>
            </p:nvSpPr>
            <p:spPr bwMode="auto">
              <a:xfrm flipH="1">
                <a:off x="3424"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35" name="Line 678"/>
              <p:cNvSpPr>
                <a:spLocks noChangeShapeType="1"/>
              </p:cNvSpPr>
              <p:nvPr/>
            </p:nvSpPr>
            <p:spPr bwMode="auto">
              <a:xfrm>
                <a:off x="3560"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436" name="Group 679"/>
            <p:cNvGrpSpPr>
              <a:grpSpLocks/>
            </p:cNvGrpSpPr>
            <p:nvPr/>
          </p:nvGrpSpPr>
          <p:grpSpPr bwMode="auto">
            <a:xfrm>
              <a:off x="3225800" y="1827213"/>
              <a:ext cx="295275" cy="487362"/>
              <a:chOff x="3424" y="981"/>
              <a:chExt cx="272" cy="589"/>
            </a:xfrm>
          </p:grpSpPr>
          <p:sp>
            <p:nvSpPr>
              <p:cNvPr id="51437" name="Line 680"/>
              <p:cNvSpPr>
                <a:spLocks noChangeShapeType="1"/>
              </p:cNvSpPr>
              <p:nvPr/>
            </p:nvSpPr>
            <p:spPr bwMode="auto">
              <a:xfrm>
                <a:off x="3560" y="981"/>
                <a:ext cx="0" cy="408"/>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38" name="Line 681"/>
              <p:cNvSpPr>
                <a:spLocks noChangeShapeType="1"/>
              </p:cNvSpPr>
              <p:nvPr/>
            </p:nvSpPr>
            <p:spPr bwMode="auto">
              <a:xfrm flipH="1">
                <a:off x="3424"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39" name="Line 682"/>
              <p:cNvSpPr>
                <a:spLocks noChangeShapeType="1"/>
              </p:cNvSpPr>
              <p:nvPr/>
            </p:nvSpPr>
            <p:spPr bwMode="auto">
              <a:xfrm>
                <a:off x="3560"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440" name="Group 683"/>
            <p:cNvGrpSpPr>
              <a:grpSpLocks/>
            </p:cNvGrpSpPr>
            <p:nvPr/>
          </p:nvGrpSpPr>
          <p:grpSpPr bwMode="auto">
            <a:xfrm>
              <a:off x="3729038" y="1836738"/>
              <a:ext cx="295275" cy="487362"/>
              <a:chOff x="3424" y="981"/>
              <a:chExt cx="272" cy="589"/>
            </a:xfrm>
          </p:grpSpPr>
          <p:sp>
            <p:nvSpPr>
              <p:cNvPr id="51441" name="Line 684"/>
              <p:cNvSpPr>
                <a:spLocks noChangeShapeType="1"/>
              </p:cNvSpPr>
              <p:nvPr/>
            </p:nvSpPr>
            <p:spPr bwMode="auto">
              <a:xfrm>
                <a:off x="3560" y="981"/>
                <a:ext cx="0" cy="408"/>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42" name="Line 685"/>
              <p:cNvSpPr>
                <a:spLocks noChangeShapeType="1"/>
              </p:cNvSpPr>
              <p:nvPr/>
            </p:nvSpPr>
            <p:spPr bwMode="auto">
              <a:xfrm flipH="1">
                <a:off x="3424"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43" name="Line 686"/>
              <p:cNvSpPr>
                <a:spLocks noChangeShapeType="1"/>
              </p:cNvSpPr>
              <p:nvPr/>
            </p:nvSpPr>
            <p:spPr bwMode="auto">
              <a:xfrm>
                <a:off x="3560"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444" name="Group 687"/>
            <p:cNvGrpSpPr>
              <a:grpSpLocks/>
            </p:cNvGrpSpPr>
            <p:nvPr/>
          </p:nvGrpSpPr>
          <p:grpSpPr bwMode="auto">
            <a:xfrm>
              <a:off x="4267200" y="1824038"/>
              <a:ext cx="295275" cy="487362"/>
              <a:chOff x="3424" y="981"/>
              <a:chExt cx="272" cy="589"/>
            </a:xfrm>
          </p:grpSpPr>
          <p:sp>
            <p:nvSpPr>
              <p:cNvPr id="51445" name="Line 688"/>
              <p:cNvSpPr>
                <a:spLocks noChangeShapeType="1"/>
              </p:cNvSpPr>
              <p:nvPr/>
            </p:nvSpPr>
            <p:spPr bwMode="auto">
              <a:xfrm>
                <a:off x="3560" y="981"/>
                <a:ext cx="0" cy="408"/>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46" name="Line 689"/>
              <p:cNvSpPr>
                <a:spLocks noChangeShapeType="1"/>
              </p:cNvSpPr>
              <p:nvPr/>
            </p:nvSpPr>
            <p:spPr bwMode="auto">
              <a:xfrm flipH="1">
                <a:off x="3424"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47" name="Line 690"/>
              <p:cNvSpPr>
                <a:spLocks noChangeShapeType="1"/>
              </p:cNvSpPr>
              <p:nvPr/>
            </p:nvSpPr>
            <p:spPr bwMode="auto">
              <a:xfrm>
                <a:off x="3560"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448" name="Group 691"/>
            <p:cNvGrpSpPr>
              <a:grpSpLocks/>
            </p:cNvGrpSpPr>
            <p:nvPr/>
          </p:nvGrpSpPr>
          <p:grpSpPr bwMode="auto">
            <a:xfrm>
              <a:off x="7221538" y="1831975"/>
              <a:ext cx="295275" cy="487363"/>
              <a:chOff x="3424" y="981"/>
              <a:chExt cx="272" cy="589"/>
            </a:xfrm>
          </p:grpSpPr>
          <p:sp>
            <p:nvSpPr>
              <p:cNvPr id="51449" name="Line 692"/>
              <p:cNvSpPr>
                <a:spLocks noChangeShapeType="1"/>
              </p:cNvSpPr>
              <p:nvPr/>
            </p:nvSpPr>
            <p:spPr bwMode="auto">
              <a:xfrm>
                <a:off x="3560" y="981"/>
                <a:ext cx="0" cy="408"/>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50" name="Line 693"/>
              <p:cNvSpPr>
                <a:spLocks noChangeShapeType="1"/>
              </p:cNvSpPr>
              <p:nvPr/>
            </p:nvSpPr>
            <p:spPr bwMode="auto">
              <a:xfrm flipH="1">
                <a:off x="3424"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51" name="Line 694"/>
              <p:cNvSpPr>
                <a:spLocks noChangeShapeType="1"/>
              </p:cNvSpPr>
              <p:nvPr/>
            </p:nvSpPr>
            <p:spPr bwMode="auto">
              <a:xfrm>
                <a:off x="3560"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452" name="Group 695"/>
            <p:cNvGrpSpPr>
              <a:grpSpLocks/>
            </p:cNvGrpSpPr>
            <p:nvPr/>
          </p:nvGrpSpPr>
          <p:grpSpPr bwMode="auto">
            <a:xfrm>
              <a:off x="6105525" y="1828800"/>
              <a:ext cx="295275" cy="488950"/>
              <a:chOff x="3424" y="981"/>
              <a:chExt cx="272" cy="589"/>
            </a:xfrm>
          </p:grpSpPr>
          <p:sp>
            <p:nvSpPr>
              <p:cNvPr id="51453" name="Line 696"/>
              <p:cNvSpPr>
                <a:spLocks noChangeShapeType="1"/>
              </p:cNvSpPr>
              <p:nvPr/>
            </p:nvSpPr>
            <p:spPr bwMode="auto">
              <a:xfrm>
                <a:off x="3560" y="981"/>
                <a:ext cx="0" cy="408"/>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54" name="Line 697"/>
              <p:cNvSpPr>
                <a:spLocks noChangeShapeType="1"/>
              </p:cNvSpPr>
              <p:nvPr/>
            </p:nvSpPr>
            <p:spPr bwMode="auto">
              <a:xfrm flipH="1">
                <a:off x="3424"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55" name="Line 698"/>
              <p:cNvSpPr>
                <a:spLocks noChangeShapeType="1"/>
              </p:cNvSpPr>
              <p:nvPr/>
            </p:nvSpPr>
            <p:spPr bwMode="auto">
              <a:xfrm>
                <a:off x="3560"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456" name="Group 699"/>
            <p:cNvGrpSpPr>
              <a:grpSpLocks/>
            </p:cNvGrpSpPr>
            <p:nvPr/>
          </p:nvGrpSpPr>
          <p:grpSpPr bwMode="auto">
            <a:xfrm>
              <a:off x="7869238" y="1828800"/>
              <a:ext cx="293687" cy="488950"/>
              <a:chOff x="3424" y="981"/>
              <a:chExt cx="272" cy="589"/>
            </a:xfrm>
          </p:grpSpPr>
          <p:sp>
            <p:nvSpPr>
              <p:cNvPr id="51457" name="Line 700"/>
              <p:cNvSpPr>
                <a:spLocks noChangeShapeType="1"/>
              </p:cNvSpPr>
              <p:nvPr/>
            </p:nvSpPr>
            <p:spPr bwMode="auto">
              <a:xfrm>
                <a:off x="3560" y="981"/>
                <a:ext cx="0" cy="408"/>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58" name="Line 701"/>
              <p:cNvSpPr>
                <a:spLocks noChangeShapeType="1"/>
              </p:cNvSpPr>
              <p:nvPr/>
            </p:nvSpPr>
            <p:spPr bwMode="auto">
              <a:xfrm flipH="1">
                <a:off x="3424"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59" name="Line 702"/>
              <p:cNvSpPr>
                <a:spLocks noChangeShapeType="1"/>
              </p:cNvSpPr>
              <p:nvPr/>
            </p:nvSpPr>
            <p:spPr bwMode="auto">
              <a:xfrm>
                <a:off x="3560" y="1389"/>
                <a:ext cx="136" cy="181"/>
              </a:xfrm>
              <a:prstGeom prst="line">
                <a:avLst/>
              </a:prstGeom>
              <a:noFill/>
              <a:ln w="38100">
                <a:solidFill>
                  <a:srgbClr val="99FF33"/>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51460" name="AutoShape 703"/>
            <p:cNvSpPr>
              <a:spLocks noChangeAspect="1" noChangeArrowheads="1" noTextEdit="1"/>
            </p:cNvSpPr>
            <p:nvPr/>
          </p:nvSpPr>
          <p:spPr bwMode="auto">
            <a:xfrm>
              <a:off x="1841500" y="2089150"/>
              <a:ext cx="6819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1461" name="Rectangle 704"/>
            <p:cNvSpPr>
              <a:spLocks noChangeArrowheads="1"/>
            </p:cNvSpPr>
            <p:nvPr/>
          </p:nvSpPr>
          <p:spPr bwMode="auto">
            <a:xfrm>
              <a:off x="8256588" y="2130425"/>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209</a:t>
              </a:r>
              <a:endParaRPr lang="en-GB" sz="9900">
                <a:latin typeface="Arial" charset="0"/>
              </a:endParaRPr>
            </a:p>
          </p:txBody>
        </p:sp>
        <p:sp>
          <p:nvSpPr>
            <p:cNvPr id="51462" name="Rectangle 705"/>
            <p:cNvSpPr>
              <a:spLocks noChangeArrowheads="1"/>
            </p:cNvSpPr>
            <p:nvPr/>
          </p:nvSpPr>
          <p:spPr bwMode="auto">
            <a:xfrm>
              <a:off x="1987550" y="2333625"/>
              <a:ext cx="6424613" cy="98425"/>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fr-FR" sz="3200">
                <a:latin typeface="Arial" charset="0"/>
              </a:endParaRPr>
            </a:p>
          </p:txBody>
        </p:sp>
        <p:sp>
          <p:nvSpPr>
            <p:cNvPr id="51463" name="Rectangle 706"/>
            <p:cNvSpPr>
              <a:spLocks noChangeArrowheads="1"/>
            </p:cNvSpPr>
            <p:nvPr/>
          </p:nvSpPr>
          <p:spPr bwMode="auto">
            <a:xfrm>
              <a:off x="1987550" y="2333625"/>
              <a:ext cx="6424613" cy="98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464" name="Line 707"/>
            <p:cNvSpPr>
              <a:spLocks noChangeShapeType="1"/>
            </p:cNvSpPr>
            <p:nvPr/>
          </p:nvSpPr>
          <p:spPr bwMode="auto">
            <a:xfrm>
              <a:off x="2519363"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65" name="Line 708"/>
            <p:cNvSpPr>
              <a:spLocks noChangeShapeType="1"/>
            </p:cNvSpPr>
            <p:nvPr/>
          </p:nvSpPr>
          <p:spPr bwMode="auto">
            <a:xfrm>
              <a:off x="3108325"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66" name="Line 709"/>
            <p:cNvSpPr>
              <a:spLocks noChangeShapeType="1"/>
            </p:cNvSpPr>
            <p:nvPr/>
          </p:nvSpPr>
          <p:spPr bwMode="auto">
            <a:xfrm>
              <a:off x="3579813"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67" name="Line 710"/>
            <p:cNvSpPr>
              <a:spLocks noChangeShapeType="1"/>
            </p:cNvSpPr>
            <p:nvPr/>
          </p:nvSpPr>
          <p:spPr bwMode="auto">
            <a:xfrm>
              <a:off x="4110038"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68" name="Line 711"/>
            <p:cNvSpPr>
              <a:spLocks noChangeShapeType="1"/>
            </p:cNvSpPr>
            <p:nvPr/>
          </p:nvSpPr>
          <p:spPr bwMode="auto">
            <a:xfrm>
              <a:off x="4699000"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69" name="Line 712"/>
            <p:cNvSpPr>
              <a:spLocks noChangeShapeType="1"/>
            </p:cNvSpPr>
            <p:nvPr/>
          </p:nvSpPr>
          <p:spPr bwMode="auto">
            <a:xfrm>
              <a:off x="5346700"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70" name="Line 713"/>
            <p:cNvSpPr>
              <a:spLocks noChangeShapeType="1"/>
            </p:cNvSpPr>
            <p:nvPr/>
          </p:nvSpPr>
          <p:spPr bwMode="auto">
            <a:xfrm>
              <a:off x="5938838"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71" name="Line 714"/>
            <p:cNvSpPr>
              <a:spLocks noChangeShapeType="1"/>
            </p:cNvSpPr>
            <p:nvPr/>
          </p:nvSpPr>
          <p:spPr bwMode="auto">
            <a:xfrm>
              <a:off x="7116763"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72" name="Line 715"/>
            <p:cNvSpPr>
              <a:spLocks noChangeShapeType="1"/>
            </p:cNvSpPr>
            <p:nvPr/>
          </p:nvSpPr>
          <p:spPr bwMode="auto">
            <a:xfrm>
              <a:off x="7646988"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73" name="Rectangle 716"/>
            <p:cNvSpPr>
              <a:spLocks noChangeArrowheads="1"/>
            </p:cNvSpPr>
            <p:nvPr/>
          </p:nvSpPr>
          <p:spPr bwMode="auto">
            <a:xfrm>
              <a:off x="2411413" y="2138363"/>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19</a:t>
              </a:r>
              <a:endParaRPr lang="en-GB" sz="9900">
                <a:latin typeface="Arial" charset="0"/>
              </a:endParaRPr>
            </a:p>
          </p:txBody>
        </p:sp>
        <p:sp>
          <p:nvSpPr>
            <p:cNvPr id="51474" name="Rectangle 717"/>
            <p:cNvSpPr>
              <a:spLocks noChangeArrowheads="1"/>
            </p:cNvSpPr>
            <p:nvPr/>
          </p:nvSpPr>
          <p:spPr bwMode="auto">
            <a:xfrm>
              <a:off x="3006725" y="2138363"/>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39</a:t>
              </a:r>
              <a:endParaRPr lang="en-GB" sz="9900">
                <a:latin typeface="Arial" charset="0"/>
              </a:endParaRPr>
            </a:p>
          </p:txBody>
        </p:sp>
        <p:sp>
          <p:nvSpPr>
            <p:cNvPr id="51475" name="Rectangle 718"/>
            <p:cNvSpPr>
              <a:spLocks noChangeArrowheads="1"/>
            </p:cNvSpPr>
            <p:nvPr/>
          </p:nvSpPr>
          <p:spPr bwMode="auto">
            <a:xfrm>
              <a:off x="3475038" y="2138363"/>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56</a:t>
              </a:r>
              <a:endParaRPr lang="en-GB" sz="9900">
                <a:latin typeface="Arial" charset="0"/>
              </a:endParaRPr>
            </a:p>
          </p:txBody>
        </p:sp>
        <p:sp>
          <p:nvSpPr>
            <p:cNvPr id="51476" name="Rectangle 719"/>
            <p:cNvSpPr>
              <a:spLocks noChangeArrowheads="1"/>
            </p:cNvSpPr>
            <p:nvPr/>
          </p:nvSpPr>
          <p:spPr bwMode="auto">
            <a:xfrm>
              <a:off x="4027488" y="2138363"/>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75</a:t>
              </a:r>
              <a:endParaRPr lang="en-GB" sz="9900">
                <a:latin typeface="Arial" charset="0"/>
              </a:endParaRPr>
            </a:p>
          </p:txBody>
        </p:sp>
        <p:sp>
          <p:nvSpPr>
            <p:cNvPr id="51477" name="Rectangle 720"/>
            <p:cNvSpPr>
              <a:spLocks noChangeArrowheads="1"/>
            </p:cNvSpPr>
            <p:nvPr/>
          </p:nvSpPr>
          <p:spPr bwMode="auto">
            <a:xfrm>
              <a:off x="4594225" y="2138363"/>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93</a:t>
              </a:r>
              <a:endParaRPr lang="en-GB" sz="9900">
                <a:latin typeface="Arial" charset="0"/>
              </a:endParaRPr>
            </a:p>
          </p:txBody>
        </p:sp>
        <p:sp>
          <p:nvSpPr>
            <p:cNvPr id="51478" name="Rectangle 721"/>
            <p:cNvSpPr>
              <a:spLocks noChangeArrowheads="1"/>
            </p:cNvSpPr>
            <p:nvPr/>
          </p:nvSpPr>
          <p:spPr bwMode="auto">
            <a:xfrm>
              <a:off x="5194300" y="21383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113</a:t>
              </a:r>
              <a:endParaRPr lang="en-GB" sz="9900">
                <a:latin typeface="Arial" charset="0"/>
              </a:endParaRPr>
            </a:p>
          </p:txBody>
        </p:sp>
        <p:sp>
          <p:nvSpPr>
            <p:cNvPr id="51479" name="Rectangle 722"/>
            <p:cNvSpPr>
              <a:spLocks noChangeArrowheads="1"/>
            </p:cNvSpPr>
            <p:nvPr/>
          </p:nvSpPr>
          <p:spPr bwMode="auto">
            <a:xfrm>
              <a:off x="5783263" y="21383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132</a:t>
              </a:r>
              <a:endParaRPr lang="en-GB" sz="9900">
                <a:latin typeface="Arial" charset="0"/>
              </a:endParaRPr>
            </a:p>
          </p:txBody>
        </p:sp>
        <p:sp>
          <p:nvSpPr>
            <p:cNvPr id="51480" name="Rectangle 723"/>
            <p:cNvSpPr>
              <a:spLocks noChangeArrowheads="1"/>
            </p:cNvSpPr>
            <p:nvPr/>
          </p:nvSpPr>
          <p:spPr bwMode="auto">
            <a:xfrm>
              <a:off x="6461125" y="2130425"/>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150</a:t>
              </a:r>
              <a:endParaRPr lang="en-GB" sz="9900">
                <a:latin typeface="Arial" charset="0"/>
              </a:endParaRPr>
            </a:p>
          </p:txBody>
        </p:sp>
        <p:sp>
          <p:nvSpPr>
            <p:cNvPr id="51481" name="Rectangle 724"/>
            <p:cNvSpPr>
              <a:spLocks noChangeArrowheads="1"/>
            </p:cNvSpPr>
            <p:nvPr/>
          </p:nvSpPr>
          <p:spPr bwMode="auto">
            <a:xfrm>
              <a:off x="6931025" y="2128838"/>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166</a:t>
              </a:r>
              <a:endParaRPr lang="en-GB" sz="9900">
                <a:latin typeface="Arial" charset="0"/>
              </a:endParaRPr>
            </a:p>
          </p:txBody>
        </p:sp>
        <p:sp>
          <p:nvSpPr>
            <p:cNvPr id="51482" name="Rectangle 725"/>
            <p:cNvSpPr>
              <a:spLocks noChangeArrowheads="1"/>
            </p:cNvSpPr>
            <p:nvPr/>
          </p:nvSpPr>
          <p:spPr bwMode="auto">
            <a:xfrm>
              <a:off x="7461250" y="2128838"/>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178</a:t>
              </a:r>
              <a:endParaRPr lang="en-GB" sz="9900">
                <a:latin typeface="Arial" charset="0"/>
              </a:endParaRPr>
            </a:p>
          </p:txBody>
        </p:sp>
        <p:sp>
          <p:nvSpPr>
            <p:cNvPr id="51483" name="Line 726"/>
            <p:cNvSpPr>
              <a:spLocks noChangeShapeType="1"/>
            </p:cNvSpPr>
            <p:nvPr/>
          </p:nvSpPr>
          <p:spPr bwMode="auto">
            <a:xfrm>
              <a:off x="2282825" y="243205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84" name="Line 727"/>
            <p:cNvSpPr>
              <a:spLocks noChangeShapeType="1"/>
            </p:cNvSpPr>
            <p:nvPr/>
          </p:nvSpPr>
          <p:spPr bwMode="auto">
            <a:xfrm>
              <a:off x="2343150" y="243205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85" name="Line 728"/>
            <p:cNvSpPr>
              <a:spLocks noChangeShapeType="1"/>
            </p:cNvSpPr>
            <p:nvPr/>
          </p:nvSpPr>
          <p:spPr bwMode="auto">
            <a:xfrm>
              <a:off x="2400300" y="243205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86" name="Line 729"/>
            <p:cNvSpPr>
              <a:spLocks noChangeShapeType="1"/>
            </p:cNvSpPr>
            <p:nvPr/>
          </p:nvSpPr>
          <p:spPr bwMode="auto">
            <a:xfrm>
              <a:off x="2460625" y="243205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87" name="Line 730"/>
            <p:cNvSpPr>
              <a:spLocks noChangeShapeType="1"/>
            </p:cNvSpPr>
            <p:nvPr/>
          </p:nvSpPr>
          <p:spPr bwMode="auto">
            <a:xfrm>
              <a:off x="2990850" y="243205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88" name="Line 731"/>
            <p:cNvSpPr>
              <a:spLocks noChangeShapeType="1"/>
            </p:cNvSpPr>
            <p:nvPr/>
          </p:nvSpPr>
          <p:spPr bwMode="auto">
            <a:xfrm>
              <a:off x="6645275" y="2333625"/>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89" name="Rectangle 732"/>
            <p:cNvSpPr>
              <a:spLocks noChangeArrowheads="1"/>
            </p:cNvSpPr>
            <p:nvPr/>
          </p:nvSpPr>
          <p:spPr bwMode="auto">
            <a:xfrm>
              <a:off x="1987550" y="2333625"/>
              <a:ext cx="6424613" cy="98425"/>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fr-FR" sz="3200">
                <a:latin typeface="Arial" charset="0"/>
              </a:endParaRPr>
            </a:p>
          </p:txBody>
        </p:sp>
        <p:sp>
          <p:nvSpPr>
            <p:cNvPr id="51490" name="Rectangle 733"/>
            <p:cNvSpPr>
              <a:spLocks noChangeArrowheads="1"/>
            </p:cNvSpPr>
            <p:nvPr/>
          </p:nvSpPr>
          <p:spPr bwMode="auto">
            <a:xfrm>
              <a:off x="1987550" y="2333625"/>
              <a:ext cx="6424613" cy="98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491" name="Line 734"/>
            <p:cNvSpPr>
              <a:spLocks noChangeShapeType="1"/>
            </p:cNvSpPr>
            <p:nvPr/>
          </p:nvSpPr>
          <p:spPr bwMode="auto">
            <a:xfrm>
              <a:off x="2519363"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92" name="Line 735"/>
            <p:cNvSpPr>
              <a:spLocks noChangeShapeType="1"/>
            </p:cNvSpPr>
            <p:nvPr/>
          </p:nvSpPr>
          <p:spPr bwMode="auto">
            <a:xfrm>
              <a:off x="3108325"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93" name="Line 736"/>
            <p:cNvSpPr>
              <a:spLocks noChangeShapeType="1"/>
            </p:cNvSpPr>
            <p:nvPr/>
          </p:nvSpPr>
          <p:spPr bwMode="auto">
            <a:xfrm>
              <a:off x="3579813"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94" name="Line 737"/>
            <p:cNvSpPr>
              <a:spLocks noChangeShapeType="1"/>
            </p:cNvSpPr>
            <p:nvPr/>
          </p:nvSpPr>
          <p:spPr bwMode="auto">
            <a:xfrm>
              <a:off x="4110038"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95" name="Line 738"/>
            <p:cNvSpPr>
              <a:spLocks noChangeShapeType="1"/>
            </p:cNvSpPr>
            <p:nvPr/>
          </p:nvSpPr>
          <p:spPr bwMode="auto">
            <a:xfrm>
              <a:off x="4699000"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96" name="Line 739"/>
            <p:cNvSpPr>
              <a:spLocks noChangeShapeType="1"/>
            </p:cNvSpPr>
            <p:nvPr/>
          </p:nvSpPr>
          <p:spPr bwMode="auto">
            <a:xfrm>
              <a:off x="5346700"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97" name="Line 740"/>
            <p:cNvSpPr>
              <a:spLocks noChangeShapeType="1"/>
            </p:cNvSpPr>
            <p:nvPr/>
          </p:nvSpPr>
          <p:spPr bwMode="auto">
            <a:xfrm>
              <a:off x="5938838"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98" name="Line 741"/>
            <p:cNvSpPr>
              <a:spLocks noChangeShapeType="1"/>
            </p:cNvSpPr>
            <p:nvPr/>
          </p:nvSpPr>
          <p:spPr bwMode="auto">
            <a:xfrm>
              <a:off x="7116763"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99" name="Line 742"/>
            <p:cNvSpPr>
              <a:spLocks noChangeShapeType="1"/>
            </p:cNvSpPr>
            <p:nvPr/>
          </p:nvSpPr>
          <p:spPr bwMode="auto">
            <a:xfrm>
              <a:off x="7646988" y="233680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00" name="Line 743"/>
            <p:cNvSpPr>
              <a:spLocks noChangeShapeType="1"/>
            </p:cNvSpPr>
            <p:nvPr/>
          </p:nvSpPr>
          <p:spPr bwMode="auto">
            <a:xfrm>
              <a:off x="2282825" y="243205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01" name="Line 744"/>
            <p:cNvSpPr>
              <a:spLocks noChangeShapeType="1"/>
            </p:cNvSpPr>
            <p:nvPr/>
          </p:nvSpPr>
          <p:spPr bwMode="auto">
            <a:xfrm>
              <a:off x="2343150" y="243205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02" name="Line 745"/>
            <p:cNvSpPr>
              <a:spLocks noChangeShapeType="1"/>
            </p:cNvSpPr>
            <p:nvPr/>
          </p:nvSpPr>
          <p:spPr bwMode="auto">
            <a:xfrm>
              <a:off x="2400300" y="243205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03" name="Line 746"/>
            <p:cNvSpPr>
              <a:spLocks noChangeShapeType="1"/>
            </p:cNvSpPr>
            <p:nvPr/>
          </p:nvSpPr>
          <p:spPr bwMode="auto">
            <a:xfrm>
              <a:off x="2460625" y="243205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04" name="Line 747"/>
            <p:cNvSpPr>
              <a:spLocks noChangeShapeType="1"/>
            </p:cNvSpPr>
            <p:nvPr/>
          </p:nvSpPr>
          <p:spPr bwMode="auto">
            <a:xfrm>
              <a:off x="2990850" y="243205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05" name="Line 748"/>
            <p:cNvSpPr>
              <a:spLocks noChangeShapeType="1"/>
            </p:cNvSpPr>
            <p:nvPr/>
          </p:nvSpPr>
          <p:spPr bwMode="auto">
            <a:xfrm>
              <a:off x="6645275" y="2333625"/>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06" name="Rectangle 749"/>
            <p:cNvSpPr>
              <a:spLocks noChangeArrowheads="1"/>
            </p:cNvSpPr>
            <p:nvPr/>
          </p:nvSpPr>
          <p:spPr bwMode="auto">
            <a:xfrm>
              <a:off x="1987550" y="2333625"/>
              <a:ext cx="6424613" cy="234950"/>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fr-FR" sz="3200">
                <a:latin typeface="Arial" charset="0"/>
              </a:endParaRPr>
            </a:p>
          </p:txBody>
        </p:sp>
        <p:sp>
          <p:nvSpPr>
            <p:cNvPr id="51507" name="Rectangle 750"/>
            <p:cNvSpPr>
              <a:spLocks noChangeArrowheads="1"/>
            </p:cNvSpPr>
            <p:nvPr/>
          </p:nvSpPr>
          <p:spPr bwMode="auto">
            <a:xfrm>
              <a:off x="1987550" y="2333625"/>
              <a:ext cx="6424613" cy="234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508" name="Rectangle 751"/>
            <p:cNvSpPr>
              <a:spLocks noChangeArrowheads="1"/>
            </p:cNvSpPr>
            <p:nvPr/>
          </p:nvSpPr>
          <p:spPr bwMode="auto">
            <a:xfrm>
              <a:off x="1965325" y="2138363"/>
              <a:ext cx="127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a:t>
              </a:r>
              <a:endParaRPr lang="en-GB" sz="9900">
                <a:latin typeface="Arial" charset="0"/>
              </a:endParaRPr>
            </a:p>
          </p:txBody>
        </p:sp>
        <p:sp>
          <p:nvSpPr>
            <p:cNvPr id="51509" name="Line 752"/>
            <p:cNvSpPr>
              <a:spLocks noChangeShapeType="1"/>
            </p:cNvSpPr>
            <p:nvPr/>
          </p:nvSpPr>
          <p:spPr bwMode="auto">
            <a:xfrm>
              <a:off x="2282825" y="257175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10" name="Line 753"/>
            <p:cNvSpPr>
              <a:spLocks noChangeShapeType="1"/>
            </p:cNvSpPr>
            <p:nvPr/>
          </p:nvSpPr>
          <p:spPr bwMode="auto">
            <a:xfrm>
              <a:off x="2343150" y="257175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11" name="Line 754"/>
            <p:cNvSpPr>
              <a:spLocks noChangeShapeType="1"/>
            </p:cNvSpPr>
            <p:nvPr/>
          </p:nvSpPr>
          <p:spPr bwMode="auto">
            <a:xfrm>
              <a:off x="2400300" y="257175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12" name="Line 755"/>
            <p:cNvSpPr>
              <a:spLocks noChangeShapeType="1"/>
            </p:cNvSpPr>
            <p:nvPr/>
          </p:nvSpPr>
          <p:spPr bwMode="auto">
            <a:xfrm>
              <a:off x="2460625" y="257175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13" name="Line 756"/>
            <p:cNvSpPr>
              <a:spLocks noChangeShapeType="1"/>
            </p:cNvSpPr>
            <p:nvPr/>
          </p:nvSpPr>
          <p:spPr bwMode="auto">
            <a:xfrm>
              <a:off x="2990850" y="2571750"/>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14" name="Line 757"/>
            <p:cNvSpPr>
              <a:spLocks noChangeShapeType="1"/>
            </p:cNvSpPr>
            <p:nvPr/>
          </p:nvSpPr>
          <p:spPr bwMode="auto">
            <a:xfrm>
              <a:off x="7627938" y="2324100"/>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15" name="Line 758"/>
            <p:cNvSpPr>
              <a:spLocks noChangeShapeType="1"/>
            </p:cNvSpPr>
            <p:nvPr/>
          </p:nvSpPr>
          <p:spPr bwMode="auto">
            <a:xfrm>
              <a:off x="7096125" y="2324100"/>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16" name="Line 759"/>
            <p:cNvSpPr>
              <a:spLocks noChangeShapeType="1"/>
            </p:cNvSpPr>
            <p:nvPr/>
          </p:nvSpPr>
          <p:spPr bwMode="auto">
            <a:xfrm>
              <a:off x="6624638" y="2324100"/>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17" name="Line 760"/>
            <p:cNvSpPr>
              <a:spLocks noChangeShapeType="1"/>
            </p:cNvSpPr>
            <p:nvPr/>
          </p:nvSpPr>
          <p:spPr bwMode="auto">
            <a:xfrm>
              <a:off x="5918200" y="2324100"/>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18" name="Line 761"/>
            <p:cNvSpPr>
              <a:spLocks noChangeShapeType="1"/>
            </p:cNvSpPr>
            <p:nvPr/>
          </p:nvSpPr>
          <p:spPr bwMode="auto">
            <a:xfrm>
              <a:off x="5327650" y="2324100"/>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19" name="Line 762"/>
            <p:cNvSpPr>
              <a:spLocks noChangeShapeType="1"/>
            </p:cNvSpPr>
            <p:nvPr/>
          </p:nvSpPr>
          <p:spPr bwMode="auto">
            <a:xfrm>
              <a:off x="4679950" y="2324100"/>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20" name="Line 763"/>
            <p:cNvSpPr>
              <a:spLocks noChangeShapeType="1"/>
            </p:cNvSpPr>
            <p:nvPr/>
          </p:nvSpPr>
          <p:spPr bwMode="auto">
            <a:xfrm>
              <a:off x="4089400" y="2324100"/>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21" name="Line 764"/>
            <p:cNvSpPr>
              <a:spLocks noChangeShapeType="1"/>
            </p:cNvSpPr>
            <p:nvPr/>
          </p:nvSpPr>
          <p:spPr bwMode="auto">
            <a:xfrm>
              <a:off x="3559175" y="2324100"/>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22" name="Line 765"/>
            <p:cNvSpPr>
              <a:spLocks noChangeShapeType="1"/>
            </p:cNvSpPr>
            <p:nvPr/>
          </p:nvSpPr>
          <p:spPr bwMode="auto">
            <a:xfrm>
              <a:off x="3087688" y="2324100"/>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23" name="Line 766"/>
            <p:cNvSpPr>
              <a:spLocks noChangeShapeType="1"/>
            </p:cNvSpPr>
            <p:nvPr/>
          </p:nvSpPr>
          <p:spPr bwMode="auto">
            <a:xfrm>
              <a:off x="2498725" y="2324100"/>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24" name="Rectangle 767"/>
            <p:cNvSpPr>
              <a:spLocks noChangeArrowheads="1"/>
            </p:cNvSpPr>
            <p:nvPr/>
          </p:nvSpPr>
          <p:spPr bwMode="auto">
            <a:xfrm>
              <a:off x="2105025" y="2667000"/>
              <a:ext cx="530225" cy="192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525" name="Rectangle 768"/>
            <p:cNvSpPr>
              <a:spLocks noChangeArrowheads="1"/>
            </p:cNvSpPr>
            <p:nvPr/>
          </p:nvSpPr>
          <p:spPr bwMode="auto">
            <a:xfrm>
              <a:off x="2203450" y="2716213"/>
              <a:ext cx="4064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200">
                  <a:solidFill>
                    <a:srgbClr val="000000"/>
                  </a:solidFill>
                  <a:latin typeface="Arial" charset="0"/>
                </a:rPr>
                <a:t>PPPP</a:t>
              </a:r>
              <a:endParaRPr lang="en-GB" sz="9900">
                <a:latin typeface="Arial" charset="0"/>
              </a:endParaRPr>
            </a:p>
          </p:txBody>
        </p:sp>
        <p:sp>
          <p:nvSpPr>
            <p:cNvPr id="51526" name="Rectangle 769"/>
            <p:cNvSpPr>
              <a:spLocks noChangeArrowheads="1"/>
            </p:cNvSpPr>
            <p:nvPr/>
          </p:nvSpPr>
          <p:spPr bwMode="auto">
            <a:xfrm>
              <a:off x="2873375" y="2667000"/>
              <a:ext cx="293688" cy="192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527" name="Rectangle 770"/>
            <p:cNvSpPr>
              <a:spLocks noChangeArrowheads="1"/>
            </p:cNvSpPr>
            <p:nvPr/>
          </p:nvSpPr>
          <p:spPr bwMode="auto">
            <a:xfrm>
              <a:off x="2978150" y="2716213"/>
              <a:ext cx="1016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200">
                  <a:solidFill>
                    <a:srgbClr val="000000"/>
                  </a:solidFill>
                  <a:latin typeface="Arial" charset="0"/>
                </a:rPr>
                <a:t>P</a:t>
              </a:r>
              <a:endParaRPr lang="en-GB" sz="9900">
                <a:latin typeface="Arial" charset="0"/>
              </a:endParaRPr>
            </a:p>
          </p:txBody>
        </p:sp>
      </p:grpSp>
      <p:sp>
        <p:nvSpPr>
          <p:cNvPr id="51532" name="Text Box 816"/>
          <p:cNvSpPr txBox="1">
            <a:spLocks noChangeArrowheads="1"/>
          </p:cNvSpPr>
          <p:nvPr/>
        </p:nvSpPr>
        <p:spPr bwMode="auto">
          <a:xfrm>
            <a:off x="107504" y="44624"/>
            <a:ext cx="86566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eaLnBrk="0" hangingPunct="0">
              <a:spcBef>
                <a:spcPct val="50000"/>
              </a:spcBef>
            </a:pPr>
            <a:r>
              <a:rPr lang="en-GB" b="1" dirty="0">
                <a:latin typeface="Calibri" panose="020F0502020204030204" pitchFamily="34" charset="0"/>
              </a:rPr>
              <a:t>Identification of epitopes resistant to digestion </a:t>
            </a:r>
            <a:r>
              <a:rPr lang="en-GB" b="1" dirty="0" smtClean="0">
                <a:latin typeface="Calibri" panose="020F0502020204030204" pitchFamily="34" charset="0"/>
              </a:rPr>
              <a:t>using </a:t>
            </a:r>
            <a:r>
              <a:rPr lang="en-GB" b="1" dirty="0">
                <a:latin typeface="Calibri" panose="020F0502020204030204" pitchFamily="34" charset="0"/>
              </a:rPr>
              <a:t>specific </a:t>
            </a:r>
            <a:r>
              <a:rPr lang="en-GB" b="1" dirty="0" err="1">
                <a:latin typeface="Calibri" panose="020F0502020204030204" pitchFamily="34" charset="0"/>
              </a:rPr>
              <a:t>Mabs</a:t>
            </a:r>
            <a:endParaRPr lang="en-GB" b="1" dirty="0">
              <a:latin typeface="Calibri" panose="020F0502020204030204" pitchFamily="34" charset="0"/>
            </a:endParaRPr>
          </a:p>
        </p:txBody>
      </p:sp>
      <p:grpSp>
        <p:nvGrpSpPr>
          <p:cNvPr id="4" name="Groupe 3"/>
          <p:cNvGrpSpPr/>
          <p:nvPr/>
        </p:nvGrpSpPr>
        <p:grpSpPr>
          <a:xfrm>
            <a:off x="196850" y="3116709"/>
            <a:ext cx="8447088" cy="1260475"/>
            <a:chOff x="196850" y="3117850"/>
            <a:chExt cx="8447088" cy="1260475"/>
          </a:xfrm>
        </p:grpSpPr>
        <p:sp>
          <p:nvSpPr>
            <p:cNvPr id="51206" name="Text Box 413"/>
            <p:cNvSpPr txBox="1">
              <a:spLocks noChangeArrowheads="1"/>
            </p:cNvSpPr>
            <p:nvPr/>
          </p:nvSpPr>
          <p:spPr bwMode="auto">
            <a:xfrm>
              <a:off x="196850" y="3357563"/>
              <a:ext cx="16208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lgn="ctr">
                <a:spcBef>
                  <a:spcPct val="50000"/>
                </a:spcBef>
              </a:pPr>
              <a:r>
                <a:rPr lang="en-GB" b="1" dirty="0">
                  <a:solidFill>
                    <a:srgbClr val="0006E6"/>
                  </a:solidFill>
                  <a:latin typeface="Arial" charset="0"/>
                  <a:sym typeface="Symbol" pitchFamily="18" charset="2"/>
                </a:rPr>
                <a:t>s</a:t>
              </a:r>
              <a:r>
                <a:rPr lang="en-GB" b="1" baseline="-25000" dirty="0">
                  <a:solidFill>
                    <a:srgbClr val="0006E6"/>
                  </a:solidFill>
                  <a:latin typeface="Arial" charset="0"/>
                  <a:sym typeface="Symbol" pitchFamily="18" charset="2"/>
                </a:rPr>
                <a:t>2</a:t>
              </a:r>
              <a:r>
                <a:rPr lang="en-GB" b="1" dirty="0">
                  <a:solidFill>
                    <a:srgbClr val="0006E6"/>
                  </a:solidFill>
                  <a:latin typeface="Arial" charset="0"/>
                  <a:sym typeface="Symbol" pitchFamily="18" charset="2"/>
                </a:rPr>
                <a:t>-casein</a:t>
              </a:r>
            </a:p>
          </p:txBody>
        </p:sp>
        <p:sp>
          <p:nvSpPr>
            <p:cNvPr id="51276" name="AutoShape 502"/>
            <p:cNvSpPr>
              <a:spLocks noChangeAspect="1" noChangeArrowheads="1" noTextEdit="1"/>
            </p:cNvSpPr>
            <p:nvPr/>
          </p:nvSpPr>
          <p:spPr bwMode="auto">
            <a:xfrm>
              <a:off x="1808163" y="3395663"/>
              <a:ext cx="683577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1277" name="Rectangle 503"/>
            <p:cNvSpPr>
              <a:spLocks noChangeArrowheads="1"/>
            </p:cNvSpPr>
            <p:nvPr/>
          </p:nvSpPr>
          <p:spPr bwMode="auto">
            <a:xfrm>
              <a:off x="1898650" y="3416300"/>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a:t>
              </a:r>
              <a:endParaRPr lang="en-GB" sz="3200">
                <a:latin typeface="Arial" charset="0"/>
              </a:endParaRPr>
            </a:p>
          </p:txBody>
        </p:sp>
        <p:sp>
          <p:nvSpPr>
            <p:cNvPr id="51278" name="Rectangle 504"/>
            <p:cNvSpPr>
              <a:spLocks noChangeArrowheads="1"/>
            </p:cNvSpPr>
            <p:nvPr/>
          </p:nvSpPr>
          <p:spPr bwMode="auto">
            <a:xfrm>
              <a:off x="2447925" y="342582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16</a:t>
              </a:r>
              <a:endParaRPr lang="en-GB" sz="3200">
                <a:latin typeface="Arial" charset="0"/>
              </a:endParaRPr>
            </a:p>
          </p:txBody>
        </p:sp>
        <p:sp>
          <p:nvSpPr>
            <p:cNvPr id="51279" name="Rectangle 505"/>
            <p:cNvSpPr>
              <a:spLocks noChangeArrowheads="1"/>
            </p:cNvSpPr>
            <p:nvPr/>
          </p:nvSpPr>
          <p:spPr bwMode="auto">
            <a:xfrm>
              <a:off x="3033713" y="3427413"/>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35</a:t>
              </a:r>
              <a:endParaRPr lang="en-GB" sz="3200">
                <a:latin typeface="Arial" charset="0"/>
              </a:endParaRPr>
            </a:p>
          </p:txBody>
        </p:sp>
        <p:sp>
          <p:nvSpPr>
            <p:cNvPr id="51280" name="Rectangle 506"/>
            <p:cNvSpPr>
              <a:spLocks noChangeArrowheads="1"/>
            </p:cNvSpPr>
            <p:nvPr/>
          </p:nvSpPr>
          <p:spPr bwMode="auto">
            <a:xfrm>
              <a:off x="3638550" y="342582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55</a:t>
              </a:r>
              <a:endParaRPr lang="en-GB" sz="3200">
                <a:latin typeface="Arial" charset="0"/>
              </a:endParaRPr>
            </a:p>
          </p:txBody>
        </p:sp>
        <p:sp>
          <p:nvSpPr>
            <p:cNvPr id="51281" name="Rectangle 507"/>
            <p:cNvSpPr>
              <a:spLocks noChangeArrowheads="1"/>
            </p:cNvSpPr>
            <p:nvPr/>
          </p:nvSpPr>
          <p:spPr bwMode="auto">
            <a:xfrm>
              <a:off x="4224338" y="3427413"/>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75</a:t>
              </a:r>
              <a:endParaRPr lang="en-GB" sz="3200">
                <a:latin typeface="Arial" charset="0"/>
              </a:endParaRPr>
            </a:p>
          </p:txBody>
        </p:sp>
        <p:sp>
          <p:nvSpPr>
            <p:cNvPr id="51282" name="Rectangle 508"/>
            <p:cNvSpPr>
              <a:spLocks noChangeArrowheads="1"/>
            </p:cNvSpPr>
            <p:nvPr/>
          </p:nvSpPr>
          <p:spPr bwMode="auto">
            <a:xfrm>
              <a:off x="4808538" y="3427413"/>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95</a:t>
              </a:r>
              <a:endParaRPr lang="en-GB" sz="3200">
                <a:latin typeface="Arial" charset="0"/>
              </a:endParaRPr>
            </a:p>
          </p:txBody>
        </p:sp>
        <p:sp>
          <p:nvSpPr>
            <p:cNvPr id="51283" name="Rectangle 509"/>
            <p:cNvSpPr>
              <a:spLocks noChangeArrowheads="1"/>
            </p:cNvSpPr>
            <p:nvPr/>
          </p:nvSpPr>
          <p:spPr bwMode="auto">
            <a:xfrm>
              <a:off x="5300663" y="342741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114</a:t>
              </a:r>
              <a:endParaRPr lang="en-GB" sz="3200">
                <a:latin typeface="Arial" charset="0"/>
              </a:endParaRPr>
            </a:p>
          </p:txBody>
        </p:sp>
        <p:sp>
          <p:nvSpPr>
            <p:cNvPr id="51284" name="Rectangle 510"/>
            <p:cNvSpPr>
              <a:spLocks noChangeArrowheads="1"/>
            </p:cNvSpPr>
            <p:nvPr/>
          </p:nvSpPr>
          <p:spPr bwMode="auto">
            <a:xfrm>
              <a:off x="5802313" y="3425825"/>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132</a:t>
              </a:r>
              <a:endParaRPr lang="en-GB" sz="3200">
                <a:latin typeface="Arial" charset="0"/>
              </a:endParaRPr>
            </a:p>
          </p:txBody>
        </p:sp>
        <p:sp>
          <p:nvSpPr>
            <p:cNvPr id="51285" name="Rectangle 511"/>
            <p:cNvSpPr>
              <a:spLocks noChangeArrowheads="1"/>
            </p:cNvSpPr>
            <p:nvPr/>
          </p:nvSpPr>
          <p:spPr bwMode="auto">
            <a:xfrm>
              <a:off x="6321425" y="3425825"/>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151</a:t>
              </a:r>
              <a:endParaRPr lang="en-GB" sz="3200">
                <a:latin typeface="Arial" charset="0"/>
              </a:endParaRPr>
            </a:p>
          </p:txBody>
        </p:sp>
        <p:sp>
          <p:nvSpPr>
            <p:cNvPr id="51286" name="Rectangle 512"/>
            <p:cNvSpPr>
              <a:spLocks noChangeArrowheads="1"/>
            </p:cNvSpPr>
            <p:nvPr/>
          </p:nvSpPr>
          <p:spPr bwMode="auto">
            <a:xfrm>
              <a:off x="6969125" y="3425825"/>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170</a:t>
              </a:r>
              <a:endParaRPr lang="en-GB" sz="3200">
                <a:latin typeface="Arial" charset="0"/>
              </a:endParaRPr>
            </a:p>
          </p:txBody>
        </p:sp>
        <p:sp>
          <p:nvSpPr>
            <p:cNvPr id="51287" name="Rectangle 513"/>
            <p:cNvSpPr>
              <a:spLocks noChangeArrowheads="1"/>
            </p:cNvSpPr>
            <p:nvPr/>
          </p:nvSpPr>
          <p:spPr bwMode="auto">
            <a:xfrm>
              <a:off x="7621588" y="3425825"/>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190</a:t>
              </a:r>
              <a:endParaRPr lang="en-GB" sz="3200">
                <a:latin typeface="Arial" charset="0"/>
              </a:endParaRPr>
            </a:p>
          </p:txBody>
        </p:sp>
        <p:sp>
          <p:nvSpPr>
            <p:cNvPr id="51288" name="Rectangle 514"/>
            <p:cNvSpPr>
              <a:spLocks noChangeArrowheads="1"/>
            </p:cNvSpPr>
            <p:nvPr/>
          </p:nvSpPr>
          <p:spPr bwMode="auto">
            <a:xfrm>
              <a:off x="8248650" y="3425825"/>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207</a:t>
              </a:r>
              <a:endParaRPr lang="en-GB" sz="3200">
                <a:latin typeface="Arial" charset="0"/>
              </a:endParaRPr>
            </a:p>
          </p:txBody>
        </p:sp>
        <p:sp>
          <p:nvSpPr>
            <p:cNvPr id="51289" name="Rectangle 515"/>
            <p:cNvSpPr>
              <a:spLocks noChangeArrowheads="1"/>
            </p:cNvSpPr>
            <p:nvPr/>
          </p:nvSpPr>
          <p:spPr bwMode="auto">
            <a:xfrm>
              <a:off x="1982788" y="3638550"/>
              <a:ext cx="6427787" cy="244475"/>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fr-FR" sz="3200">
                <a:latin typeface="Arial" charset="0"/>
              </a:endParaRPr>
            </a:p>
          </p:txBody>
        </p:sp>
        <p:sp>
          <p:nvSpPr>
            <p:cNvPr id="51290" name="Rectangle 516"/>
            <p:cNvSpPr>
              <a:spLocks noChangeArrowheads="1"/>
            </p:cNvSpPr>
            <p:nvPr/>
          </p:nvSpPr>
          <p:spPr bwMode="auto">
            <a:xfrm>
              <a:off x="1982788" y="3638550"/>
              <a:ext cx="6427787" cy="244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291" name="Line 517"/>
            <p:cNvSpPr>
              <a:spLocks noChangeShapeType="1"/>
            </p:cNvSpPr>
            <p:nvPr/>
          </p:nvSpPr>
          <p:spPr bwMode="auto">
            <a:xfrm>
              <a:off x="2571750"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92" name="Line 518"/>
            <p:cNvSpPr>
              <a:spLocks noChangeShapeType="1"/>
            </p:cNvSpPr>
            <p:nvPr/>
          </p:nvSpPr>
          <p:spPr bwMode="auto">
            <a:xfrm>
              <a:off x="3162300"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93" name="Line 519"/>
            <p:cNvSpPr>
              <a:spLocks noChangeShapeType="1"/>
            </p:cNvSpPr>
            <p:nvPr/>
          </p:nvSpPr>
          <p:spPr bwMode="auto">
            <a:xfrm>
              <a:off x="3751263"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94" name="Line 520"/>
            <p:cNvSpPr>
              <a:spLocks noChangeShapeType="1"/>
            </p:cNvSpPr>
            <p:nvPr/>
          </p:nvSpPr>
          <p:spPr bwMode="auto">
            <a:xfrm>
              <a:off x="4341813"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95" name="Line 521"/>
            <p:cNvSpPr>
              <a:spLocks noChangeShapeType="1"/>
            </p:cNvSpPr>
            <p:nvPr/>
          </p:nvSpPr>
          <p:spPr bwMode="auto">
            <a:xfrm>
              <a:off x="4932363"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96" name="Line 522"/>
            <p:cNvSpPr>
              <a:spLocks noChangeShapeType="1"/>
            </p:cNvSpPr>
            <p:nvPr/>
          </p:nvSpPr>
          <p:spPr bwMode="auto">
            <a:xfrm>
              <a:off x="5462588"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97" name="Line 523"/>
            <p:cNvSpPr>
              <a:spLocks noChangeShapeType="1"/>
            </p:cNvSpPr>
            <p:nvPr/>
          </p:nvSpPr>
          <p:spPr bwMode="auto">
            <a:xfrm>
              <a:off x="5991225"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98" name="Line 524"/>
            <p:cNvSpPr>
              <a:spLocks noChangeShapeType="1"/>
            </p:cNvSpPr>
            <p:nvPr/>
          </p:nvSpPr>
          <p:spPr bwMode="auto">
            <a:xfrm>
              <a:off x="6521450"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99" name="Line 525"/>
            <p:cNvSpPr>
              <a:spLocks noChangeShapeType="1"/>
            </p:cNvSpPr>
            <p:nvPr/>
          </p:nvSpPr>
          <p:spPr bwMode="auto">
            <a:xfrm>
              <a:off x="7170738"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00" name="Line 526"/>
            <p:cNvSpPr>
              <a:spLocks noChangeShapeType="1"/>
            </p:cNvSpPr>
            <p:nvPr/>
          </p:nvSpPr>
          <p:spPr bwMode="auto">
            <a:xfrm>
              <a:off x="7820025"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01" name="Rectangle 527"/>
            <p:cNvSpPr>
              <a:spLocks noChangeArrowheads="1"/>
            </p:cNvSpPr>
            <p:nvPr/>
          </p:nvSpPr>
          <p:spPr bwMode="auto">
            <a:xfrm>
              <a:off x="1982788" y="3638550"/>
              <a:ext cx="6427787" cy="244475"/>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fr-FR" sz="3200">
                <a:latin typeface="Arial" charset="0"/>
              </a:endParaRPr>
            </a:p>
          </p:txBody>
        </p:sp>
        <p:sp>
          <p:nvSpPr>
            <p:cNvPr id="51302" name="Rectangle 528"/>
            <p:cNvSpPr>
              <a:spLocks noChangeArrowheads="1"/>
            </p:cNvSpPr>
            <p:nvPr/>
          </p:nvSpPr>
          <p:spPr bwMode="auto">
            <a:xfrm>
              <a:off x="1982788" y="3638550"/>
              <a:ext cx="6427787" cy="244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303" name="Line 529"/>
            <p:cNvSpPr>
              <a:spLocks noChangeShapeType="1"/>
            </p:cNvSpPr>
            <p:nvPr/>
          </p:nvSpPr>
          <p:spPr bwMode="auto">
            <a:xfrm>
              <a:off x="2571750"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04" name="Line 530"/>
            <p:cNvSpPr>
              <a:spLocks noChangeShapeType="1"/>
            </p:cNvSpPr>
            <p:nvPr/>
          </p:nvSpPr>
          <p:spPr bwMode="auto">
            <a:xfrm>
              <a:off x="3162300"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05" name="Line 531"/>
            <p:cNvSpPr>
              <a:spLocks noChangeShapeType="1"/>
            </p:cNvSpPr>
            <p:nvPr/>
          </p:nvSpPr>
          <p:spPr bwMode="auto">
            <a:xfrm>
              <a:off x="3751263"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06" name="Line 532"/>
            <p:cNvSpPr>
              <a:spLocks noChangeShapeType="1"/>
            </p:cNvSpPr>
            <p:nvPr/>
          </p:nvSpPr>
          <p:spPr bwMode="auto">
            <a:xfrm>
              <a:off x="4341813"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07" name="Line 533"/>
            <p:cNvSpPr>
              <a:spLocks noChangeShapeType="1"/>
            </p:cNvSpPr>
            <p:nvPr/>
          </p:nvSpPr>
          <p:spPr bwMode="auto">
            <a:xfrm>
              <a:off x="4932363"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08" name="Line 534"/>
            <p:cNvSpPr>
              <a:spLocks noChangeShapeType="1"/>
            </p:cNvSpPr>
            <p:nvPr/>
          </p:nvSpPr>
          <p:spPr bwMode="auto">
            <a:xfrm>
              <a:off x="5462588"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09" name="Line 535"/>
            <p:cNvSpPr>
              <a:spLocks noChangeShapeType="1"/>
            </p:cNvSpPr>
            <p:nvPr/>
          </p:nvSpPr>
          <p:spPr bwMode="auto">
            <a:xfrm>
              <a:off x="5991225"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10" name="Line 536"/>
            <p:cNvSpPr>
              <a:spLocks noChangeShapeType="1"/>
            </p:cNvSpPr>
            <p:nvPr/>
          </p:nvSpPr>
          <p:spPr bwMode="auto">
            <a:xfrm>
              <a:off x="6521450"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11" name="Line 537"/>
            <p:cNvSpPr>
              <a:spLocks noChangeShapeType="1"/>
            </p:cNvSpPr>
            <p:nvPr/>
          </p:nvSpPr>
          <p:spPr bwMode="auto">
            <a:xfrm>
              <a:off x="7170738"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12" name="Line 538"/>
            <p:cNvSpPr>
              <a:spLocks noChangeShapeType="1"/>
            </p:cNvSpPr>
            <p:nvPr/>
          </p:nvSpPr>
          <p:spPr bwMode="auto">
            <a:xfrm>
              <a:off x="7820025"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13" name="Rectangle 539"/>
            <p:cNvSpPr>
              <a:spLocks noChangeArrowheads="1"/>
            </p:cNvSpPr>
            <p:nvPr/>
          </p:nvSpPr>
          <p:spPr bwMode="auto">
            <a:xfrm>
              <a:off x="1982788" y="3638550"/>
              <a:ext cx="6427787" cy="233363"/>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fr-FR" sz="3200">
                <a:latin typeface="Arial" charset="0"/>
              </a:endParaRPr>
            </a:p>
          </p:txBody>
        </p:sp>
        <p:sp>
          <p:nvSpPr>
            <p:cNvPr id="51314" name="Rectangle 540"/>
            <p:cNvSpPr>
              <a:spLocks noChangeArrowheads="1"/>
            </p:cNvSpPr>
            <p:nvPr/>
          </p:nvSpPr>
          <p:spPr bwMode="auto">
            <a:xfrm>
              <a:off x="1982788" y="3638550"/>
              <a:ext cx="6427787" cy="244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315" name="Line 541"/>
            <p:cNvSpPr>
              <a:spLocks noChangeShapeType="1"/>
            </p:cNvSpPr>
            <p:nvPr/>
          </p:nvSpPr>
          <p:spPr bwMode="auto">
            <a:xfrm>
              <a:off x="2571750"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16" name="Line 542"/>
            <p:cNvSpPr>
              <a:spLocks noChangeShapeType="1"/>
            </p:cNvSpPr>
            <p:nvPr/>
          </p:nvSpPr>
          <p:spPr bwMode="auto">
            <a:xfrm>
              <a:off x="3162300"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17" name="Line 543"/>
            <p:cNvSpPr>
              <a:spLocks noChangeShapeType="1"/>
            </p:cNvSpPr>
            <p:nvPr/>
          </p:nvSpPr>
          <p:spPr bwMode="auto">
            <a:xfrm>
              <a:off x="3751263"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18" name="Line 544"/>
            <p:cNvSpPr>
              <a:spLocks noChangeShapeType="1"/>
            </p:cNvSpPr>
            <p:nvPr/>
          </p:nvSpPr>
          <p:spPr bwMode="auto">
            <a:xfrm>
              <a:off x="4341813"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19" name="Line 545"/>
            <p:cNvSpPr>
              <a:spLocks noChangeShapeType="1"/>
            </p:cNvSpPr>
            <p:nvPr/>
          </p:nvSpPr>
          <p:spPr bwMode="auto">
            <a:xfrm>
              <a:off x="4932363"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20" name="Line 546"/>
            <p:cNvSpPr>
              <a:spLocks noChangeShapeType="1"/>
            </p:cNvSpPr>
            <p:nvPr/>
          </p:nvSpPr>
          <p:spPr bwMode="auto">
            <a:xfrm>
              <a:off x="5462588"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21" name="Line 547"/>
            <p:cNvSpPr>
              <a:spLocks noChangeShapeType="1"/>
            </p:cNvSpPr>
            <p:nvPr/>
          </p:nvSpPr>
          <p:spPr bwMode="auto">
            <a:xfrm>
              <a:off x="5991225"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22" name="Line 548"/>
            <p:cNvSpPr>
              <a:spLocks noChangeShapeType="1"/>
            </p:cNvSpPr>
            <p:nvPr/>
          </p:nvSpPr>
          <p:spPr bwMode="auto">
            <a:xfrm>
              <a:off x="6521450"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23" name="Line 549"/>
            <p:cNvSpPr>
              <a:spLocks noChangeShapeType="1"/>
            </p:cNvSpPr>
            <p:nvPr/>
          </p:nvSpPr>
          <p:spPr bwMode="auto">
            <a:xfrm>
              <a:off x="7170738"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24" name="Line 550"/>
            <p:cNvSpPr>
              <a:spLocks noChangeShapeType="1"/>
            </p:cNvSpPr>
            <p:nvPr/>
          </p:nvSpPr>
          <p:spPr bwMode="auto">
            <a:xfrm>
              <a:off x="7820025" y="3638550"/>
              <a:ext cx="0" cy="2428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25" name="Rectangle 551"/>
            <p:cNvSpPr>
              <a:spLocks noChangeArrowheads="1"/>
            </p:cNvSpPr>
            <p:nvPr/>
          </p:nvSpPr>
          <p:spPr bwMode="auto">
            <a:xfrm>
              <a:off x="2220913" y="3989388"/>
              <a:ext cx="530225" cy="193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326" name="Rectangle 552"/>
            <p:cNvSpPr>
              <a:spLocks noChangeArrowheads="1"/>
            </p:cNvSpPr>
            <p:nvPr/>
          </p:nvSpPr>
          <p:spPr bwMode="auto">
            <a:xfrm>
              <a:off x="2276475" y="4021138"/>
              <a:ext cx="4064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200">
                  <a:solidFill>
                    <a:srgbClr val="000000"/>
                  </a:solidFill>
                  <a:latin typeface="Arial" charset="0"/>
                </a:rPr>
                <a:t>PPPP</a:t>
              </a:r>
              <a:endParaRPr lang="en-GB" sz="3200">
                <a:latin typeface="Arial" charset="0"/>
              </a:endParaRPr>
            </a:p>
          </p:txBody>
        </p:sp>
        <p:sp>
          <p:nvSpPr>
            <p:cNvPr id="51327" name="Rectangle 553"/>
            <p:cNvSpPr>
              <a:spLocks noChangeArrowheads="1"/>
            </p:cNvSpPr>
            <p:nvPr/>
          </p:nvSpPr>
          <p:spPr bwMode="auto">
            <a:xfrm>
              <a:off x="3576638" y="3989388"/>
              <a:ext cx="530225" cy="193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328" name="Rectangle 554"/>
            <p:cNvSpPr>
              <a:spLocks noChangeArrowheads="1"/>
            </p:cNvSpPr>
            <p:nvPr/>
          </p:nvSpPr>
          <p:spPr bwMode="auto">
            <a:xfrm>
              <a:off x="3633788" y="4021138"/>
              <a:ext cx="4064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200">
                  <a:solidFill>
                    <a:srgbClr val="000000"/>
                  </a:solidFill>
                  <a:latin typeface="Arial" charset="0"/>
                </a:rPr>
                <a:t>PPPP</a:t>
              </a:r>
            </a:p>
          </p:txBody>
        </p:sp>
        <p:sp>
          <p:nvSpPr>
            <p:cNvPr id="51329" name="Rectangle 555"/>
            <p:cNvSpPr>
              <a:spLocks noChangeArrowheads="1"/>
            </p:cNvSpPr>
            <p:nvPr/>
          </p:nvSpPr>
          <p:spPr bwMode="auto">
            <a:xfrm>
              <a:off x="6111875" y="3994150"/>
              <a:ext cx="293688" cy="192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330" name="Rectangle 556"/>
            <p:cNvSpPr>
              <a:spLocks noChangeArrowheads="1"/>
            </p:cNvSpPr>
            <p:nvPr/>
          </p:nvSpPr>
          <p:spPr bwMode="auto">
            <a:xfrm>
              <a:off x="6216650" y="4024313"/>
              <a:ext cx="1016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200">
                  <a:solidFill>
                    <a:srgbClr val="000000"/>
                  </a:solidFill>
                  <a:latin typeface="Arial" charset="0"/>
                </a:rPr>
                <a:t>P</a:t>
              </a:r>
              <a:endParaRPr lang="en-GB" sz="3200">
                <a:latin typeface="Arial" charset="0"/>
              </a:endParaRPr>
            </a:p>
          </p:txBody>
        </p:sp>
        <p:sp>
          <p:nvSpPr>
            <p:cNvPr id="51331" name="Rectangle 557"/>
            <p:cNvSpPr>
              <a:spLocks noChangeArrowheads="1"/>
            </p:cNvSpPr>
            <p:nvPr/>
          </p:nvSpPr>
          <p:spPr bwMode="auto">
            <a:xfrm>
              <a:off x="5697538" y="3994150"/>
              <a:ext cx="414337" cy="193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332" name="Rectangle 558"/>
            <p:cNvSpPr>
              <a:spLocks noChangeArrowheads="1"/>
            </p:cNvSpPr>
            <p:nvPr/>
          </p:nvSpPr>
          <p:spPr bwMode="auto">
            <a:xfrm>
              <a:off x="5799138" y="4027488"/>
              <a:ext cx="2032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200">
                  <a:solidFill>
                    <a:srgbClr val="000000"/>
                  </a:solidFill>
                  <a:latin typeface="Arial" charset="0"/>
                </a:rPr>
                <a:t>PP</a:t>
              </a:r>
              <a:endParaRPr lang="en-GB" sz="3200">
                <a:latin typeface="Arial" charset="0"/>
              </a:endParaRPr>
            </a:p>
          </p:txBody>
        </p:sp>
        <p:grpSp>
          <p:nvGrpSpPr>
            <p:cNvPr id="51333" name="Group 563"/>
            <p:cNvGrpSpPr>
              <a:grpSpLocks/>
            </p:cNvGrpSpPr>
            <p:nvPr/>
          </p:nvGrpSpPr>
          <p:grpSpPr bwMode="auto">
            <a:xfrm>
              <a:off x="2717800" y="3154363"/>
              <a:ext cx="295275" cy="487362"/>
              <a:chOff x="3424" y="981"/>
              <a:chExt cx="272" cy="589"/>
            </a:xfrm>
          </p:grpSpPr>
          <p:sp>
            <p:nvSpPr>
              <p:cNvPr id="51334" name="Line 564"/>
              <p:cNvSpPr>
                <a:spLocks noChangeShapeType="1"/>
              </p:cNvSpPr>
              <p:nvPr/>
            </p:nvSpPr>
            <p:spPr bwMode="auto">
              <a:xfrm>
                <a:off x="3560" y="981"/>
                <a:ext cx="0" cy="408"/>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35" name="Line 565"/>
              <p:cNvSpPr>
                <a:spLocks noChangeShapeType="1"/>
              </p:cNvSpPr>
              <p:nvPr/>
            </p:nvSpPr>
            <p:spPr bwMode="auto">
              <a:xfrm flipH="1">
                <a:off x="3424" y="1389"/>
                <a:ext cx="136" cy="181"/>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36" name="Line 566"/>
              <p:cNvSpPr>
                <a:spLocks noChangeShapeType="1"/>
              </p:cNvSpPr>
              <p:nvPr/>
            </p:nvSpPr>
            <p:spPr bwMode="auto">
              <a:xfrm>
                <a:off x="3560" y="1389"/>
                <a:ext cx="136" cy="181"/>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337" name="Group 567"/>
            <p:cNvGrpSpPr>
              <a:grpSpLocks/>
            </p:cNvGrpSpPr>
            <p:nvPr/>
          </p:nvGrpSpPr>
          <p:grpSpPr bwMode="auto">
            <a:xfrm>
              <a:off x="3306763" y="3136900"/>
              <a:ext cx="295275" cy="487363"/>
              <a:chOff x="3424" y="981"/>
              <a:chExt cx="272" cy="589"/>
            </a:xfrm>
          </p:grpSpPr>
          <p:sp>
            <p:nvSpPr>
              <p:cNvPr id="51338" name="Line 568"/>
              <p:cNvSpPr>
                <a:spLocks noChangeShapeType="1"/>
              </p:cNvSpPr>
              <p:nvPr/>
            </p:nvSpPr>
            <p:spPr bwMode="auto">
              <a:xfrm>
                <a:off x="3560" y="981"/>
                <a:ext cx="0" cy="408"/>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39" name="Line 569"/>
              <p:cNvSpPr>
                <a:spLocks noChangeShapeType="1"/>
              </p:cNvSpPr>
              <p:nvPr/>
            </p:nvSpPr>
            <p:spPr bwMode="auto">
              <a:xfrm flipH="1">
                <a:off x="3424" y="1389"/>
                <a:ext cx="136" cy="181"/>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40" name="Line 570"/>
              <p:cNvSpPr>
                <a:spLocks noChangeShapeType="1"/>
              </p:cNvSpPr>
              <p:nvPr/>
            </p:nvSpPr>
            <p:spPr bwMode="auto">
              <a:xfrm>
                <a:off x="3560" y="1389"/>
                <a:ext cx="136" cy="181"/>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341" name="Group 571"/>
            <p:cNvGrpSpPr>
              <a:grpSpLocks/>
            </p:cNvGrpSpPr>
            <p:nvPr/>
          </p:nvGrpSpPr>
          <p:grpSpPr bwMode="auto">
            <a:xfrm>
              <a:off x="3913188" y="3117850"/>
              <a:ext cx="296862" cy="487363"/>
              <a:chOff x="3424" y="981"/>
              <a:chExt cx="272" cy="589"/>
            </a:xfrm>
          </p:grpSpPr>
          <p:sp>
            <p:nvSpPr>
              <p:cNvPr id="51342" name="Line 572"/>
              <p:cNvSpPr>
                <a:spLocks noChangeShapeType="1"/>
              </p:cNvSpPr>
              <p:nvPr/>
            </p:nvSpPr>
            <p:spPr bwMode="auto">
              <a:xfrm>
                <a:off x="3560" y="981"/>
                <a:ext cx="0" cy="408"/>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43" name="Line 573"/>
              <p:cNvSpPr>
                <a:spLocks noChangeShapeType="1"/>
              </p:cNvSpPr>
              <p:nvPr/>
            </p:nvSpPr>
            <p:spPr bwMode="auto">
              <a:xfrm flipH="1">
                <a:off x="3424" y="1389"/>
                <a:ext cx="136" cy="181"/>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44" name="Line 574"/>
              <p:cNvSpPr>
                <a:spLocks noChangeShapeType="1"/>
              </p:cNvSpPr>
              <p:nvPr/>
            </p:nvSpPr>
            <p:spPr bwMode="auto">
              <a:xfrm>
                <a:off x="3560" y="1389"/>
                <a:ext cx="136" cy="181"/>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345" name="Group 575"/>
            <p:cNvGrpSpPr>
              <a:grpSpLocks/>
            </p:cNvGrpSpPr>
            <p:nvPr/>
          </p:nvGrpSpPr>
          <p:grpSpPr bwMode="auto">
            <a:xfrm>
              <a:off x="5053013" y="3127375"/>
              <a:ext cx="295275" cy="487363"/>
              <a:chOff x="3424" y="981"/>
              <a:chExt cx="272" cy="589"/>
            </a:xfrm>
          </p:grpSpPr>
          <p:sp>
            <p:nvSpPr>
              <p:cNvPr id="51346" name="Line 576"/>
              <p:cNvSpPr>
                <a:spLocks noChangeShapeType="1"/>
              </p:cNvSpPr>
              <p:nvPr/>
            </p:nvSpPr>
            <p:spPr bwMode="auto">
              <a:xfrm>
                <a:off x="3560" y="981"/>
                <a:ext cx="0" cy="408"/>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47" name="Line 577"/>
              <p:cNvSpPr>
                <a:spLocks noChangeShapeType="1"/>
              </p:cNvSpPr>
              <p:nvPr/>
            </p:nvSpPr>
            <p:spPr bwMode="auto">
              <a:xfrm flipH="1">
                <a:off x="3424" y="1389"/>
                <a:ext cx="136" cy="181"/>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48" name="Line 578"/>
              <p:cNvSpPr>
                <a:spLocks noChangeShapeType="1"/>
              </p:cNvSpPr>
              <p:nvPr/>
            </p:nvSpPr>
            <p:spPr bwMode="auto">
              <a:xfrm>
                <a:off x="3560" y="1389"/>
                <a:ext cx="136" cy="181"/>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349" name="Group 583"/>
            <p:cNvGrpSpPr>
              <a:grpSpLocks/>
            </p:cNvGrpSpPr>
            <p:nvPr/>
          </p:nvGrpSpPr>
          <p:grpSpPr bwMode="auto">
            <a:xfrm>
              <a:off x="7961313" y="3135313"/>
              <a:ext cx="295275" cy="487362"/>
              <a:chOff x="3424" y="981"/>
              <a:chExt cx="272" cy="589"/>
            </a:xfrm>
          </p:grpSpPr>
          <p:sp>
            <p:nvSpPr>
              <p:cNvPr id="51350" name="Line 584"/>
              <p:cNvSpPr>
                <a:spLocks noChangeShapeType="1"/>
              </p:cNvSpPr>
              <p:nvPr/>
            </p:nvSpPr>
            <p:spPr bwMode="auto">
              <a:xfrm>
                <a:off x="3560" y="981"/>
                <a:ext cx="0" cy="408"/>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51" name="Line 585"/>
              <p:cNvSpPr>
                <a:spLocks noChangeShapeType="1"/>
              </p:cNvSpPr>
              <p:nvPr/>
            </p:nvSpPr>
            <p:spPr bwMode="auto">
              <a:xfrm flipH="1">
                <a:off x="3424" y="1389"/>
                <a:ext cx="136" cy="181"/>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52" name="Line 586"/>
              <p:cNvSpPr>
                <a:spLocks noChangeShapeType="1"/>
              </p:cNvSpPr>
              <p:nvPr/>
            </p:nvSpPr>
            <p:spPr bwMode="auto">
              <a:xfrm>
                <a:off x="3560" y="1389"/>
                <a:ext cx="136" cy="181"/>
              </a:xfrm>
              <a:prstGeom prst="line">
                <a:avLst/>
              </a:prstGeom>
              <a:noFill/>
              <a:ln w="38100">
                <a:solidFill>
                  <a:srgbClr val="0006E6"/>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51353" name="Line 587"/>
            <p:cNvSpPr>
              <a:spLocks noChangeShapeType="1"/>
            </p:cNvSpPr>
            <p:nvPr/>
          </p:nvSpPr>
          <p:spPr bwMode="auto">
            <a:xfrm>
              <a:off x="2381250"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54" name="Line 588"/>
            <p:cNvSpPr>
              <a:spLocks noChangeShapeType="1"/>
            </p:cNvSpPr>
            <p:nvPr/>
          </p:nvSpPr>
          <p:spPr bwMode="auto">
            <a:xfrm>
              <a:off x="2439988"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55" name="Line 589"/>
            <p:cNvSpPr>
              <a:spLocks noChangeShapeType="1"/>
            </p:cNvSpPr>
            <p:nvPr/>
          </p:nvSpPr>
          <p:spPr bwMode="auto">
            <a:xfrm>
              <a:off x="2498725"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56" name="Line 590"/>
            <p:cNvSpPr>
              <a:spLocks noChangeShapeType="1"/>
            </p:cNvSpPr>
            <p:nvPr/>
          </p:nvSpPr>
          <p:spPr bwMode="auto">
            <a:xfrm>
              <a:off x="2557463"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57" name="Line 591"/>
            <p:cNvSpPr>
              <a:spLocks noChangeShapeType="1"/>
            </p:cNvSpPr>
            <p:nvPr/>
          </p:nvSpPr>
          <p:spPr bwMode="auto">
            <a:xfrm>
              <a:off x="3736975"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58" name="Line 592"/>
            <p:cNvSpPr>
              <a:spLocks noChangeShapeType="1"/>
            </p:cNvSpPr>
            <p:nvPr/>
          </p:nvSpPr>
          <p:spPr bwMode="auto">
            <a:xfrm>
              <a:off x="3795713"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59" name="Line 593"/>
            <p:cNvSpPr>
              <a:spLocks noChangeShapeType="1"/>
            </p:cNvSpPr>
            <p:nvPr/>
          </p:nvSpPr>
          <p:spPr bwMode="auto">
            <a:xfrm>
              <a:off x="3854450"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60" name="Line 594"/>
            <p:cNvSpPr>
              <a:spLocks noChangeShapeType="1"/>
            </p:cNvSpPr>
            <p:nvPr/>
          </p:nvSpPr>
          <p:spPr bwMode="auto">
            <a:xfrm>
              <a:off x="3913188" y="3903663"/>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61" name="Line 595"/>
            <p:cNvSpPr>
              <a:spLocks noChangeShapeType="1"/>
            </p:cNvSpPr>
            <p:nvPr/>
          </p:nvSpPr>
          <p:spPr bwMode="auto">
            <a:xfrm>
              <a:off x="6272213" y="3903663"/>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62" name="Line 596"/>
            <p:cNvSpPr>
              <a:spLocks noChangeShapeType="1"/>
            </p:cNvSpPr>
            <p:nvPr/>
          </p:nvSpPr>
          <p:spPr bwMode="auto">
            <a:xfrm>
              <a:off x="3913188"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63" name="Line 597"/>
            <p:cNvSpPr>
              <a:spLocks noChangeShapeType="1"/>
            </p:cNvSpPr>
            <p:nvPr/>
          </p:nvSpPr>
          <p:spPr bwMode="auto">
            <a:xfrm>
              <a:off x="6272213"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64" name="Line 598"/>
            <p:cNvSpPr>
              <a:spLocks noChangeShapeType="1"/>
            </p:cNvSpPr>
            <p:nvPr/>
          </p:nvSpPr>
          <p:spPr bwMode="auto">
            <a:xfrm>
              <a:off x="5918200"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65" name="Line 599"/>
            <p:cNvSpPr>
              <a:spLocks noChangeShapeType="1"/>
            </p:cNvSpPr>
            <p:nvPr/>
          </p:nvSpPr>
          <p:spPr bwMode="auto">
            <a:xfrm>
              <a:off x="5859463" y="3890963"/>
              <a:ext cx="0" cy="9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47" name="Line 835"/>
            <p:cNvSpPr>
              <a:spLocks noChangeShapeType="1"/>
            </p:cNvSpPr>
            <p:nvPr/>
          </p:nvSpPr>
          <p:spPr bwMode="auto">
            <a:xfrm>
              <a:off x="3119438" y="3862388"/>
              <a:ext cx="0" cy="1254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48" name="Text Box 836"/>
            <p:cNvSpPr txBox="1">
              <a:spLocks noChangeArrowheads="1"/>
            </p:cNvSpPr>
            <p:nvPr/>
          </p:nvSpPr>
          <p:spPr bwMode="auto">
            <a:xfrm>
              <a:off x="2994025" y="3970338"/>
              <a:ext cx="252413" cy="2841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spcBef>
                  <a:spcPct val="50000"/>
                </a:spcBef>
              </a:pPr>
              <a:r>
                <a:rPr lang="en-GB" sz="1200">
                  <a:solidFill>
                    <a:schemeClr val="bg1"/>
                  </a:solidFill>
                  <a:latin typeface="Arial" charset="0"/>
                </a:rPr>
                <a:t>P</a:t>
              </a:r>
            </a:p>
          </p:txBody>
        </p:sp>
      </p:grpSp>
      <p:grpSp>
        <p:nvGrpSpPr>
          <p:cNvPr id="6" name="Groupe 5"/>
          <p:cNvGrpSpPr/>
          <p:nvPr/>
        </p:nvGrpSpPr>
        <p:grpSpPr>
          <a:xfrm>
            <a:off x="412750" y="620688"/>
            <a:ext cx="7651750" cy="1092200"/>
            <a:chOff x="412750" y="711200"/>
            <a:chExt cx="7651750" cy="1092200"/>
          </a:xfrm>
        </p:grpSpPr>
        <p:sp>
          <p:nvSpPr>
            <p:cNvPr id="51208" name="Rectangle 417"/>
            <p:cNvSpPr>
              <a:spLocks noChangeArrowheads="1"/>
            </p:cNvSpPr>
            <p:nvPr/>
          </p:nvSpPr>
          <p:spPr bwMode="auto">
            <a:xfrm>
              <a:off x="7558088" y="10207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169</a:t>
              </a:r>
              <a:endParaRPr lang="en-GB" sz="1800">
                <a:latin typeface="Arial" charset="0"/>
              </a:endParaRPr>
            </a:p>
          </p:txBody>
        </p:sp>
        <p:sp>
          <p:nvSpPr>
            <p:cNvPr id="51209" name="Rectangle 418"/>
            <p:cNvSpPr>
              <a:spLocks noChangeArrowheads="1"/>
            </p:cNvSpPr>
            <p:nvPr/>
          </p:nvSpPr>
          <p:spPr bwMode="auto">
            <a:xfrm>
              <a:off x="1955800" y="1030288"/>
              <a:ext cx="1206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700">
                  <a:solidFill>
                    <a:srgbClr val="000000"/>
                  </a:solidFill>
                  <a:latin typeface="Arial" charset="0"/>
                </a:rPr>
                <a:t>1</a:t>
              </a:r>
              <a:endParaRPr lang="en-GB" sz="3200">
                <a:latin typeface="Arial" charset="0"/>
              </a:endParaRPr>
            </a:p>
          </p:txBody>
        </p:sp>
        <p:sp>
          <p:nvSpPr>
            <p:cNvPr id="51210" name="Rectangle 419"/>
            <p:cNvSpPr>
              <a:spLocks noChangeArrowheads="1"/>
            </p:cNvSpPr>
            <p:nvPr/>
          </p:nvSpPr>
          <p:spPr bwMode="auto">
            <a:xfrm>
              <a:off x="1970088" y="1228725"/>
              <a:ext cx="5727700" cy="233363"/>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fr-FR" sz="3200">
                <a:latin typeface="Arial" charset="0"/>
              </a:endParaRPr>
            </a:p>
          </p:txBody>
        </p:sp>
        <p:sp>
          <p:nvSpPr>
            <p:cNvPr id="51211" name="Rectangle 420"/>
            <p:cNvSpPr>
              <a:spLocks noChangeArrowheads="1"/>
            </p:cNvSpPr>
            <p:nvPr/>
          </p:nvSpPr>
          <p:spPr bwMode="auto">
            <a:xfrm>
              <a:off x="1970088" y="1228725"/>
              <a:ext cx="5727700" cy="233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212" name="Line 421"/>
            <p:cNvSpPr>
              <a:spLocks noChangeShapeType="1"/>
            </p:cNvSpPr>
            <p:nvPr/>
          </p:nvSpPr>
          <p:spPr bwMode="auto">
            <a:xfrm>
              <a:off x="2557463"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13" name="Line 422"/>
            <p:cNvSpPr>
              <a:spLocks noChangeShapeType="1"/>
            </p:cNvSpPr>
            <p:nvPr/>
          </p:nvSpPr>
          <p:spPr bwMode="auto">
            <a:xfrm>
              <a:off x="3208338"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14" name="Line 423"/>
            <p:cNvSpPr>
              <a:spLocks noChangeShapeType="1"/>
            </p:cNvSpPr>
            <p:nvPr/>
          </p:nvSpPr>
          <p:spPr bwMode="auto">
            <a:xfrm>
              <a:off x="3857625"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15" name="Line 424"/>
            <p:cNvSpPr>
              <a:spLocks noChangeShapeType="1"/>
            </p:cNvSpPr>
            <p:nvPr/>
          </p:nvSpPr>
          <p:spPr bwMode="auto">
            <a:xfrm>
              <a:off x="4508500"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16" name="Line 425"/>
            <p:cNvSpPr>
              <a:spLocks noChangeShapeType="1"/>
            </p:cNvSpPr>
            <p:nvPr/>
          </p:nvSpPr>
          <p:spPr bwMode="auto">
            <a:xfrm>
              <a:off x="5099050"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17" name="Line 426"/>
            <p:cNvSpPr>
              <a:spLocks noChangeShapeType="1"/>
            </p:cNvSpPr>
            <p:nvPr/>
          </p:nvSpPr>
          <p:spPr bwMode="auto">
            <a:xfrm>
              <a:off x="5867400"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18" name="Line 427"/>
            <p:cNvSpPr>
              <a:spLocks noChangeShapeType="1"/>
            </p:cNvSpPr>
            <p:nvPr/>
          </p:nvSpPr>
          <p:spPr bwMode="auto">
            <a:xfrm>
              <a:off x="6397625" y="1228725"/>
              <a:ext cx="0" cy="233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19" name="Line 428"/>
            <p:cNvSpPr>
              <a:spLocks noChangeShapeType="1"/>
            </p:cNvSpPr>
            <p:nvPr/>
          </p:nvSpPr>
          <p:spPr bwMode="auto">
            <a:xfrm>
              <a:off x="7105650" y="1228725"/>
              <a:ext cx="0" cy="233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20" name="Line 429"/>
            <p:cNvSpPr>
              <a:spLocks noChangeShapeType="1"/>
            </p:cNvSpPr>
            <p:nvPr/>
          </p:nvSpPr>
          <p:spPr bwMode="auto">
            <a:xfrm>
              <a:off x="5572125"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21" name="Rectangle 430"/>
            <p:cNvSpPr>
              <a:spLocks noChangeArrowheads="1"/>
            </p:cNvSpPr>
            <p:nvPr/>
          </p:nvSpPr>
          <p:spPr bwMode="auto">
            <a:xfrm>
              <a:off x="1955800" y="1030288"/>
              <a:ext cx="1206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700">
                  <a:solidFill>
                    <a:srgbClr val="000000"/>
                  </a:solidFill>
                  <a:latin typeface="Arial" charset="0"/>
                </a:rPr>
                <a:t>1</a:t>
              </a:r>
              <a:endParaRPr lang="en-GB" sz="3200">
                <a:latin typeface="Arial" charset="0"/>
              </a:endParaRPr>
            </a:p>
          </p:txBody>
        </p:sp>
        <p:sp>
          <p:nvSpPr>
            <p:cNvPr id="51222" name="Rectangle 431"/>
            <p:cNvSpPr>
              <a:spLocks noChangeArrowheads="1"/>
            </p:cNvSpPr>
            <p:nvPr/>
          </p:nvSpPr>
          <p:spPr bwMode="auto">
            <a:xfrm>
              <a:off x="1955800" y="1030288"/>
              <a:ext cx="1206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700">
                  <a:solidFill>
                    <a:srgbClr val="000000"/>
                  </a:solidFill>
                  <a:latin typeface="Arial" charset="0"/>
                </a:rPr>
                <a:t>1</a:t>
              </a:r>
              <a:endParaRPr lang="en-GB" sz="3200">
                <a:latin typeface="Arial" charset="0"/>
              </a:endParaRPr>
            </a:p>
          </p:txBody>
        </p:sp>
        <p:sp>
          <p:nvSpPr>
            <p:cNvPr id="51223" name="Rectangle 432"/>
            <p:cNvSpPr>
              <a:spLocks noChangeArrowheads="1"/>
            </p:cNvSpPr>
            <p:nvPr/>
          </p:nvSpPr>
          <p:spPr bwMode="auto">
            <a:xfrm>
              <a:off x="1951038" y="1022350"/>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a:t>
              </a:r>
              <a:endParaRPr lang="en-GB" sz="1800">
                <a:latin typeface="Arial" charset="0"/>
              </a:endParaRPr>
            </a:p>
          </p:txBody>
        </p:sp>
        <p:sp>
          <p:nvSpPr>
            <p:cNvPr id="51224" name="Rectangle 433"/>
            <p:cNvSpPr>
              <a:spLocks noChangeArrowheads="1"/>
            </p:cNvSpPr>
            <p:nvPr/>
          </p:nvSpPr>
          <p:spPr bwMode="auto">
            <a:xfrm>
              <a:off x="3092450" y="1023938"/>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35</a:t>
              </a:r>
              <a:endParaRPr lang="en-GB" sz="1800">
                <a:latin typeface="Arial" charset="0"/>
              </a:endParaRPr>
            </a:p>
          </p:txBody>
        </p:sp>
        <p:sp>
          <p:nvSpPr>
            <p:cNvPr id="51225" name="Rectangle 434"/>
            <p:cNvSpPr>
              <a:spLocks noChangeArrowheads="1"/>
            </p:cNvSpPr>
            <p:nvPr/>
          </p:nvSpPr>
          <p:spPr bwMode="auto">
            <a:xfrm>
              <a:off x="3749675" y="1017588"/>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54</a:t>
              </a:r>
              <a:endParaRPr lang="en-GB" sz="1800">
                <a:latin typeface="Arial" charset="0"/>
              </a:endParaRPr>
            </a:p>
          </p:txBody>
        </p:sp>
        <p:sp>
          <p:nvSpPr>
            <p:cNvPr id="51226" name="Rectangle 435"/>
            <p:cNvSpPr>
              <a:spLocks noChangeArrowheads="1"/>
            </p:cNvSpPr>
            <p:nvPr/>
          </p:nvSpPr>
          <p:spPr bwMode="auto">
            <a:xfrm>
              <a:off x="4362450" y="1023938"/>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73</a:t>
              </a:r>
              <a:endParaRPr lang="en-GB" sz="1800">
                <a:latin typeface="Arial" charset="0"/>
              </a:endParaRPr>
            </a:p>
          </p:txBody>
        </p:sp>
        <p:sp>
          <p:nvSpPr>
            <p:cNvPr id="51227" name="Rectangle 436"/>
            <p:cNvSpPr>
              <a:spLocks noChangeArrowheads="1"/>
            </p:cNvSpPr>
            <p:nvPr/>
          </p:nvSpPr>
          <p:spPr bwMode="auto">
            <a:xfrm>
              <a:off x="4894263" y="1020763"/>
              <a:ext cx="88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92    105</a:t>
              </a:r>
              <a:endParaRPr lang="en-GB" sz="1800">
                <a:latin typeface="Arial" charset="0"/>
              </a:endParaRPr>
            </a:p>
          </p:txBody>
        </p:sp>
        <p:sp>
          <p:nvSpPr>
            <p:cNvPr id="51228" name="Rectangle 437"/>
            <p:cNvSpPr>
              <a:spLocks noChangeArrowheads="1"/>
            </p:cNvSpPr>
            <p:nvPr/>
          </p:nvSpPr>
          <p:spPr bwMode="auto">
            <a:xfrm>
              <a:off x="5726113" y="10207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115</a:t>
              </a:r>
              <a:endParaRPr lang="en-GB" sz="1800">
                <a:latin typeface="Arial" charset="0"/>
              </a:endParaRPr>
            </a:p>
          </p:txBody>
        </p:sp>
        <p:sp>
          <p:nvSpPr>
            <p:cNvPr id="51229" name="Rectangle 438"/>
            <p:cNvSpPr>
              <a:spLocks noChangeArrowheads="1"/>
            </p:cNvSpPr>
            <p:nvPr/>
          </p:nvSpPr>
          <p:spPr bwMode="auto">
            <a:xfrm>
              <a:off x="6256338" y="10207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130</a:t>
              </a:r>
              <a:endParaRPr lang="en-GB" sz="1800">
                <a:latin typeface="Arial" charset="0"/>
              </a:endParaRPr>
            </a:p>
          </p:txBody>
        </p:sp>
        <p:sp>
          <p:nvSpPr>
            <p:cNvPr id="51230" name="Rectangle 439"/>
            <p:cNvSpPr>
              <a:spLocks noChangeArrowheads="1"/>
            </p:cNvSpPr>
            <p:nvPr/>
          </p:nvSpPr>
          <p:spPr bwMode="auto">
            <a:xfrm>
              <a:off x="6907213" y="10207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150</a:t>
              </a:r>
              <a:endParaRPr lang="en-GB" sz="1800">
                <a:latin typeface="Arial" charset="0"/>
              </a:endParaRPr>
            </a:p>
          </p:txBody>
        </p:sp>
        <p:sp>
          <p:nvSpPr>
            <p:cNvPr id="51231" name="Rectangle 440"/>
            <p:cNvSpPr>
              <a:spLocks noChangeArrowheads="1"/>
            </p:cNvSpPr>
            <p:nvPr/>
          </p:nvSpPr>
          <p:spPr bwMode="auto">
            <a:xfrm>
              <a:off x="2416175" y="1020763"/>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sz="1800">
                  <a:solidFill>
                    <a:srgbClr val="000000"/>
                  </a:solidFill>
                  <a:latin typeface="Arial" charset="0"/>
                </a:rPr>
                <a:t>16</a:t>
              </a:r>
              <a:endParaRPr lang="en-GB" sz="1800">
                <a:latin typeface="Arial" charset="0"/>
              </a:endParaRPr>
            </a:p>
          </p:txBody>
        </p:sp>
        <p:sp>
          <p:nvSpPr>
            <p:cNvPr id="51232" name="Rectangle 441"/>
            <p:cNvSpPr>
              <a:spLocks noChangeArrowheads="1"/>
            </p:cNvSpPr>
            <p:nvPr/>
          </p:nvSpPr>
          <p:spPr bwMode="auto">
            <a:xfrm>
              <a:off x="1970088" y="1228725"/>
              <a:ext cx="5727700" cy="233363"/>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fr-FR" sz="3200">
                <a:latin typeface="Arial" charset="0"/>
              </a:endParaRPr>
            </a:p>
          </p:txBody>
        </p:sp>
        <p:sp>
          <p:nvSpPr>
            <p:cNvPr id="51233" name="Rectangle 442"/>
            <p:cNvSpPr>
              <a:spLocks noChangeArrowheads="1"/>
            </p:cNvSpPr>
            <p:nvPr/>
          </p:nvSpPr>
          <p:spPr bwMode="auto">
            <a:xfrm>
              <a:off x="1970088" y="1228725"/>
              <a:ext cx="5727700" cy="233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234" name="Line 443"/>
            <p:cNvSpPr>
              <a:spLocks noChangeShapeType="1"/>
            </p:cNvSpPr>
            <p:nvPr/>
          </p:nvSpPr>
          <p:spPr bwMode="auto">
            <a:xfrm>
              <a:off x="2557463"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35" name="Line 444"/>
            <p:cNvSpPr>
              <a:spLocks noChangeShapeType="1"/>
            </p:cNvSpPr>
            <p:nvPr/>
          </p:nvSpPr>
          <p:spPr bwMode="auto">
            <a:xfrm>
              <a:off x="3208338"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36" name="Line 445"/>
            <p:cNvSpPr>
              <a:spLocks noChangeShapeType="1"/>
            </p:cNvSpPr>
            <p:nvPr/>
          </p:nvSpPr>
          <p:spPr bwMode="auto">
            <a:xfrm>
              <a:off x="3857625"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37" name="Line 446"/>
            <p:cNvSpPr>
              <a:spLocks noChangeShapeType="1"/>
            </p:cNvSpPr>
            <p:nvPr/>
          </p:nvSpPr>
          <p:spPr bwMode="auto">
            <a:xfrm>
              <a:off x="4508500"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38" name="Line 447"/>
            <p:cNvSpPr>
              <a:spLocks noChangeShapeType="1"/>
            </p:cNvSpPr>
            <p:nvPr/>
          </p:nvSpPr>
          <p:spPr bwMode="auto">
            <a:xfrm>
              <a:off x="5099050"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39" name="Line 448"/>
            <p:cNvSpPr>
              <a:spLocks noChangeShapeType="1"/>
            </p:cNvSpPr>
            <p:nvPr/>
          </p:nvSpPr>
          <p:spPr bwMode="auto">
            <a:xfrm>
              <a:off x="5867400"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40" name="Line 449"/>
            <p:cNvSpPr>
              <a:spLocks noChangeShapeType="1"/>
            </p:cNvSpPr>
            <p:nvPr/>
          </p:nvSpPr>
          <p:spPr bwMode="auto">
            <a:xfrm>
              <a:off x="6397625" y="1228725"/>
              <a:ext cx="0" cy="233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41" name="Line 450"/>
            <p:cNvSpPr>
              <a:spLocks noChangeShapeType="1"/>
            </p:cNvSpPr>
            <p:nvPr/>
          </p:nvSpPr>
          <p:spPr bwMode="auto">
            <a:xfrm>
              <a:off x="7105650" y="1228725"/>
              <a:ext cx="0" cy="233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42" name="Line 451"/>
            <p:cNvSpPr>
              <a:spLocks noChangeShapeType="1"/>
            </p:cNvSpPr>
            <p:nvPr/>
          </p:nvSpPr>
          <p:spPr bwMode="auto">
            <a:xfrm>
              <a:off x="5572125"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43" name="Rectangle 452"/>
            <p:cNvSpPr>
              <a:spLocks noChangeArrowheads="1"/>
            </p:cNvSpPr>
            <p:nvPr/>
          </p:nvSpPr>
          <p:spPr bwMode="auto">
            <a:xfrm>
              <a:off x="1970088" y="1228725"/>
              <a:ext cx="5727700" cy="95250"/>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fr-FR" sz="3200">
                <a:latin typeface="Arial" charset="0"/>
              </a:endParaRPr>
            </a:p>
          </p:txBody>
        </p:sp>
        <p:sp>
          <p:nvSpPr>
            <p:cNvPr id="51244" name="Rectangle 453"/>
            <p:cNvSpPr>
              <a:spLocks noChangeArrowheads="1"/>
            </p:cNvSpPr>
            <p:nvPr/>
          </p:nvSpPr>
          <p:spPr bwMode="auto">
            <a:xfrm>
              <a:off x="1970088" y="1228725"/>
              <a:ext cx="5727700" cy="233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245" name="Line 454"/>
            <p:cNvSpPr>
              <a:spLocks noChangeShapeType="1"/>
            </p:cNvSpPr>
            <p:nvPr/>
          </p:nvSpPr>
          <p:spPr bwMode="auto">
            <a:xfrm>
              <a:off x="2557463"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46" name="Line 455"/>
            <p:cNvSpPr>
              <a:spLocks noChangeShapeType="1"/>
            </p:cNvSpPr>
            <p:nvPr/>
          </p:nvSpPr>
          <p:spPr bwMode="auto">
            <a:xfrm>
              <a:off x="3208338"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47" name="Line 456"/>
            <p:cNvSpPr>
              <a:spLocks noChangeShapeType="1"/>
            </p:cNvSpPr>
            <p:nvPr/>
          </p:nvSpPr>
          <p:spPr bwMode="auto">
            <a:xfrm>
              <a:off x="3857625"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48" name="Line 457"/>
            <p:cNvSpPr>
              <a:spLocks noChangeShapeType="1"/>
            </p:cNvSpPr>
            <p:nvPr/>
          </p:nvSpPr>
          <p:spPr bwMode="auto">
            <a:xfrm>
              <a:off x="4508500"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49" name="Line 458"/>
            <p:cNvSpPr>
              <a:spLocks noChangeShapeType="1"/>
            </p:cNvSpPr>
            <p:nvPr/>
          </p:nvSpPr>
          <p:spPr bwMode="auto">
            <a:xfrm>
              <a:off x="5099050"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50" name="Line 459"/>
            <p:cNvSpPr>
              <a:spLocks noChangeShapeType="1"/>
            </p:cNvSpPr>
            <p:nvPr/>
          </p:nvSpPr>
          <p:spPr bwMode="auto">
            <a:xfrm>
              <a:off x="5867400"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51" name="Line 460"/>
            <p:cNvSpPr>
              <a:spLocks noChangeShapeType="1"/>
            </p:cNvSpPr>
            <p:nvPr/>
          </p:nvSpPr>
          <p:spPr bwMode="auto">
            <a:xfrm>
              <a:off x="6397625" y="1228725"/>
              <a:ext cx="0" cy="233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52" name="Line 461"/>
            <p:cNvSpPr>
              <a:spLocks noChangeShapeType="1"/>
            </p:cNvSpPr>
            <p:nvPr/>
          </p:nvSpPr>
          <p:spPr bwMode="auto">
            <a:xfrm>
              <a:off x="7105650" y="1228725"/>
              <a:ext cx="0" cy="233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53" name="Line 462"/>
            <p:cNvSpPr>
              <a:spLocks noChangeShapeType="1"/>
            </p:cNvSpPr>
            <p:nvPr/>
          </p:nvSpPr>
          <p:spPr bwMode="auto">
            <a:xfrm>
              <a:off x="5572125" y="1227138"/>
              <a:ext cx="0" cy="234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51254" name="Group 467"/>
            <p:cNvGrpSpPr>
              <a:grpSpLocks/>
            </p:cNvGrpSpPr>
            <p:nvPr/>
          </p:nvGrpSpPr>
          <p:grpSpPr bwMode="auto">
            <a:xfrm>
              <a:off x="4621213" y="711200"/>
              <a:ext cx="295275" cy="487363"/>
              <a:chOff x="3424" y="981"/>
              <a:chExt cx="272" cy="589"/>
            </a:xfrm>
          </p:grpSpPr>
          <p:sp>
            <p:nvSpPr>
              <p:cNvPr id="51255" name="Line 468"/>
              <p:cNvSpPr>
                <a:spLocks noChangeShapeType="1"/>
              </p:cNvSpPr>
              <p:nvPr/>
            </p:nvSpPr>
            <p:spPr bwMode="auto">
              <a:xfrm>
                <a:off x="3560" y="981"/>
                <a:ext cx="0" cy="408"/>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56" name="Line 469"/>
              <p:cNvSpPr>
                <a:spLocks noChangeShapeType="1"/>
              </p:cNvSpPr>
              <p:nvPr/>
            </p:nvSpPr>
            <p:spPr bwMode="auto">
              <a:xfrm flipH="1">
                <a:off x="3424"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57" name="Line 470"/>
              <p:cNvSpPr>
                <a:spLocks noChangeShapeType="1"/>
              </p:cNvSpPr>
              <p:nvPr/>
            </p:nvSpPr>
            <p:spPr bwMode="auto">
              <a:xfrm>
                <a:off x="3560"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258" name="Group 471"/>
            <p:cNvGrpSpPr>
              <a:grpSpLocks/>
            </p:cNvGrpSpPr>
            <p:nvPr/>
          </p:nvGrpSpPr>
          <p:grpSpPr bwMode="auto">
            <a:xfrm>
              <a:off x="5426075" y="722313"/>
              <a:ext cx="295275" cy="485775"/>
              <a:chOff x="3424" y="981"/>
              <a:chExt cx="272" cy="589"/>
            </a:xfrm>
          </p:grpSpPr>
          <p:sp>
            <p:nvSpPr>
              <p:cNvPr id="51259" name="Line 472"/>
              <p:cNvSpPr>
                <a:spLocks noChangeShapeType="1"/>
              </p:cNvSpPr>
              <p:nvPr/>
            </p:nvSpPr>
            <p:spPr bwMode="auto">
              <a:xfrm>
                <a:off x="3560" y="981"/>
                <a:ext cx="0" cy="408"/>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60" name="Line 473"/>
              <p:cNvSpPr>
                <a:spLocks noChangeShapeType="1"/>
              </p:cNvSpPr>
              <p:nvPr/>
            </p:nvSpPr>
            <p:spPr bwMode="auto">
              <a:xfrm flipH="1">
                <a:off x="3424"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61" name="Line 474"/>
              <p:cNvSpPr>
                <a:spLocks noChangeShapeType="1"/>
              </p:cNvSpPr>
              <p:nvPr/>
            </p:nvSpPr>
            <p:spPr bwMode="auto">
              <a:xfrm>
                <a:off x="3560"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262" name="Group 475"/>
            <p:cNvGrpSpPr>
              <a:grpSpLocks/>
            </p:cNvGrpSpPr>
            <p:nvPr/>
          </p:nvGrpSpPr>
          <p:grpSpPr bwMode="auto">
            <a:xfrm>
              <a:off x="5973763" y="730250"/>
              <a:ext cx="295275" cy="487363"/>
              <a:chOff x="3424" y="981"/>
              <a:chExt cx="272" cy="589"/>
            </a:xfrm>
          </p:grpSpPr>
          <p:sp>
            <p:nvSpPr>
              <p:cNvPr id="51263" name="Line 476"/>
              <p:cNvSpPr>
                <a:spLocks noChangeShapeType="1"/>
              </p:cNvSpPr>
              <p:nvPr/>
            </p:nvSpPr>
            <p:spPr bwMode="auto">
              <a:xfrm>
                <a:off x="3560" y="981"/>
                <a:ext cx="0" cy="408"/>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64" name="Line 477"/>
              <p:cNvSpPr>
                <a:spLocks noChangeShapeType="1"/>
              </p:cNvSpPr>
              <p:nvPr/>
            </p:nvSpPr>
            <p:spPr bwMode="auto">
              <a:xfrm flipH="1">
                <a:off x="3424"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65" name="Line 478"/>
              <p:cNvSpPr>
                <a:spLocks noChangeShapeType="1"/>
              </p:cNvSpPr>
              <p:nvPr/>
            </p:nvSpPr>
            <p:spPr bwMode="auto">
              <a:xfrm>
                <a:off x="3560"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266" name="Group 479"/>
            <p:cNvGrpSpPr>
              <a:grpSpLocks/>
            </p:cNvGrpSpPr>
            <p:nvPr/>
          </p:nvGrpSpPr>
          <p:grpSpPr bwMode="auto">
            <a:xfrm>
              <a:off x="6594475" y="722313"/>
              <a:ext cx="295275" cy="485775"/>
              <a:chOff x="3424" y="981"/>
              <a:chExt cx="272" cy="589"/>
            </a:xfrm>
          </p:grpSpPr>
          <p:sp>
            <p:nvSpPr>
              <p:cNvPr id="51267" name="Line 480"/>
              <p:cNvSpPr>
                <a:spLocks noChangeShapeType="1"/>
              </p:cNvSpPr>
              <p:nvPr/>
            </p:nvSpPr>
            <p:spPr bwMode="auto">
              <a:xfrm>
                <a:off x="3560" y="981"/>
                <a:ext cx="0" cy="408"/>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68" name="Line 481"/>
              <p:cNvSpPr>
                <a:spLocks noChangeShapeType="1"/>
              </p:cNvSpPr>
              <p:nvPr/>
            </p:nvSpPr>
            <p:spPr bwMode="auto">
              <a:xfrm flipH="1">
                <a:off x="3424"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69" name="Line 482"/>
              <p:cNvSpPr>
                <a:spLocks noChangeShapeType="1"/>
              </p:cNvSpPr>
              <p:nvPr/>
            </p:nvSpPr>
            <p:spPr bwMode="auto">
              <a:xfrm>
                <a:off x="3560"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270" name="Group 487"/>
            <p:cNvGrpSpPr>
              <a:grpSpLocks/>
            </p:cNvGrpSpPr>
            <p:nvPr/>
          </p:nvGrpSpPr>
          <p:grpSpPr bwMode="auto">
            <a:xfrm>
              <a:off x="7246938" y="719138"/>
              <a:ext cx="293687" cy="487362"/>
              <a:chOff x="3424" y="981"/>
              <a:chExt cx="272" cy="589"/>
            </a:xfrm>
          </p:grpSpPr>
          <p:sp>
            <p:nvSpPr>
              <p:cNvPr id="51271" name="Line 488"/>
              <p:cNvSpPr>
                <a:spLocks noChangeShapeType="1"/>
              </p:cNvSpPr>
              <p:nvPr/>
            </p:nvSpPr>
            <p:spPr bwMode="auto">
              <a:xfrm>
                <a:off x="3560" y="981"/>
                <a:ext cx="0" cy="408"/>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72" name="Line 489"/>
              <p:cNvSpPr>
                <a:spLocks noChangeShapeType="1"/>
              </p:cNvSpPr>
              <p:nvPr/>
            </p:nvSpPr>
            <p:spPr bwMode="auto">
              <a:xfrm flipH="1">
                <a:off x="3424"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273" name="Line 490"/>
              <p:cNvSpPr>
                <a:spLocks noChangeShapeType="1"/>
              </p:cNvSpPr>
              <p:nvPr/>
            </p:nvSpPr>
            <p:spPr bwMode="auto">
              <a:xfrm>
                <a:off x="3560"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51274" name="AutoShape 500"/>
            <p:cNvSpPr>
              <a:spLocks noChangeAspect="1" noChangeArrowheads="1" noTextEdit="1"/>
            </p:cNvSpPr>
            <p:nvPr/>
          </p:nvSpPr>
          <p:spPr bwMode="auto">
            <a:xfrm>
              <a:off x="1790700" y="1281113"/>
              <a:ext cx="6273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51430" name="Text Box 672"/>
            <p:cNvSpPr txBox="1">
              <a:spLocks noChangeArrowheads="1"/>
            </p:cNvSpPr>
            <p:nvPr/>
          </p:nvSpPr>
          <p:spPr bwMode="auto">
            <a:xfrm>
              <a:off x="412750" y="981075"/>
              <a:ext cx="1387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lgn="ctr">
                <a:spcBef>
                  <a:spcPct val="50000"/>
                </a:spcBef>
              </a:pPr>
              <a:r>
                <a:rPr lang="en-GB" b="1">
                  <a:solidFill>
                    <a:srgbClr val="0006E6"/>
                  </a:solidFill>
                  <a:latin typeface="Arial" charset="0"/>
                  <a:sym typeface="Symbol" pitchFamily="18" charset="2"/>
                </a:rPr>
                <a:t>-casein</a:t>
              </a:r>
            </a:p>
          </p:txBody>
        </p:sp>
        <p:sp>
          <p:nvSpPr>
            <p:cNvPr id="51549" name="Text Box 1246"/>
            <p:cNvSpPr txBox="1">
              <a:spLocks noChangeArrowheads="1"/>
            </p:cNvSpPr>
            <p:nvPr/>
          </p:nvSpPr>
          <p:spPr bwMode="auto">
            <a:xfrm>
              <a:off x="5897563" y="1219200"/>
              <a:ext cx="631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spcBef>
                  <a:spcPct val="50000"/>
                </a:spcBef>
              </a:pPr>
              <a:r>
                <a:rPr lang="en-GB" sz="1400">
                  <a:latin typeface="Arial" charset="0"/>
                </a:rPr>
                <a:t>G    </a:t>
              </a:r>
            </a:p>
          </p:txBody>
        </p:sp>
        <p:sp>
          <p:nvSpPr>
            <p:cNvPr id="51550" name="Text Box 1247"/>
            <p:cNvSpPr txBox="1">
              <a:spLocks noChangeArrowheads="1"/>
            </p:cNvSpPr>
            <p:nvPr/>
          </p:nvSpPr>
          <p:spPr bwMode="auto">
            <a:xfrm>
              <a:off x="6276975" y="1219200"/>
              <a:ext cx="1074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spcBef>
                  <a:spcPct val="50000"/>
                </a:spcBef>
              </a:pPr>
              <a:r>
                <a:rPr lang="en-GB" sz="1400">
                  <a:latin typeface="Arial" charset="0"/>
                </a:rPr>
                <a:t>G G  G G</a:t>
              </a:r>
            </a:p>
          </p:txBody>
        </p:sp>
        <p:sp>
          <p:nvSpPr>
            <p:cNvPr id="51551" name="Text Box 1248"/>
            <p:cNvSpPr txBox="1">
              <a:spLocks noChangeArrowheads="1"/>
            </p:cNvSpPr>
            <p:nvPr/>
          </p:nvSpPr>
          <p:spPr bwMode="auto">
            <a:xfrm>
              <a:off x="7415213" y="1219200"/>
              <a:ext cx="4429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spcBef>
                  <a:spcPct val="50000"/>
                </a:spcBef>
              </a:pPr>
              <a:r>
                <a:rPr lang="en-GB" sz="1400">
                  <a:latin typeface="Arial" charset="0"/>
                </a:rPr>
                <a:t> G</a:t>
              </a:r>
            </a:p>
          </p:txBody>
        </p:sp>
        <p:grpSp>
          <p:nvGrpSpPr>
            <p:cNvPr id="51572" name="Group 467"/>
            <p:cNvGrpSpPr>
              <a:grpSpLocks/>
            </p:cNvGrpSpPr>
            <p:nvPr/>
          </p:nvGrpSpPr>
          <p:grpSpPr bwMode="auto">
            <a:xfrm>
              <a:off x="6227763" y="727075"/>
              <a:ext cx="295275" cy="487363"/>
              <a:chOff x="3424" y="981"/>
              <a:chExt cx="272" cy="589"/>
            </a:xfrm>
          </p:grpSpPr>
          <p:sp>
            <p:nvSpPr>
              <p:cNvPr id="51573" name="Line 468"/>
              <p:cNvSpPr>
                <a:spLocks noChangeShapeType="1"/>
              </p:cNvSpPr>
              <p:nvPr/>
            </p:nvSpPr>
            <p:spPr bwMode="auto">
              <a:xfrm>
                <a:off x="3560" y="981"/>
                <a:ext cx="0" cy="408"/>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74" name="Line 469"/>
              <p:cNvSpPr>
                <a:spLocks noChangeShapeType="1"/>
              </p:cNvSpPr>
              <p:nvPr/>
            </p:nvSpPr>
            <p:spPr bwMode="auto">
              <a:xfrm flipH="1">
                <a:off x="3424"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75" name="Line 470"/>
              <p:cNvSpPr>
                <a:spLocks noChangeShapeType="1"/>
              </p:cNvSpPr>
              <p:nvPr/>
            </p:nvSpPr>
            <p:spPr bwMode="auto">
              <a:xfrm>
                <a:off x="3560" y="1389"/>
                <a:ext cx="136" cy="181"/>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fr-FR"/>
              </a:p>
            </p:txBody>
          </p:sp>
        </p:grpSp>
      </p:grpSp>
      <p:grpSp>
        <p:nvGrpSpPr>
          <p:cNvPr id="3" name="Groupe 2"/>
          <p:cNvGrpSpPr/>
          <p:nvPr/>
        </p:nvGrpSpPr>
        <p:grpSpPr>
          <a:xfrm>
            <a:off x="244475" y="4655865"/>
            <a:ext cx="8443913" cy="1233487"/>
            <a:chOff x="244475" y="4465638"/>
            <a:chExt cx="8443913" cy="1233487"/>
          </a:xfrm>
        </p:grpSpPr>
        <p:sp>
          <p:nvSpPr>
            <p:cNvPr id="51207" name="Text Box 414"/>
            <p:cNvSpPr txBox="1">
              <a:spLocks noChangeArrowheads="1"/>
            </p:cNvSpPr>
            <p:nvPr/>
          </p:nvSpPr>
          <p:spPr bwMode="auto">
            <a:xfrm>
              <a:off x="244475" y="4652963"/>
              <a:ext cx="1573213"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lgn="ctr">
                <a:spcBef>
                  <a:spcPct val="50000"/>
                </a:spcBef>
              </a:pPr>
              <a:r>
                <a:rPr lang="en-GB" b="1">
                  <a:solidFill>
                    <a:srgbClr val="0006E6"/>
                  </a:solidFill>
                  <a:latin typeface="Arial" charset="0"/>
                  <a:sym typeface="Symbol" pitchFamily="18" charset="2"/>
                </a:rPr>
                <a:t>s</a:t>
              </a:r>
              <a:r>
                <a:rPr lang="en-GB" b="1" baseline="-25000">
                  <a:solidFill>
                    <a:srgbClr val="0006E6"/>
                  </a:solidFill>
                  <a:latin typeface="Arial" charset="0"/>
                  <a:sym typeface="Symbol" pitchFamily="18" charset="2"/>
                </a:rPr>
                <a:t>1</a:t>
              </a:r>
              <a:r>
                <a:rPr lang="en-GB" b="1">
                  <a:solidFill>
                    <a:srgbClr val="0006E6"/>
                  </a:solidFill>
                  <a:latin typeface="Arial" charset="0"/>
                  <a:sym typeface="Symbol" pitchFamily="18" charset="2"/>
                </a:rPr>
                <a:t>-casein</a:t>
              </a:r>
            </a:p>
          </p:txBody>
        </p:sp>
        <p:sp>
          <p:nvSpPr>
            <p:cNvPr id="51275" name="AutoShape 501"/>
            <p:cNvSpPr>
              <a:spLocks noChangeAspect="1" noChangeArrowheads="1" noTextEdit="1"/>
            </p:cNvSpPr>
            <p:nvPr/>
          </p:nvSpPr>
          <p:spPr bwMode="auto">
            <a:xfrm>
              <a:off x="1892300" y="4465638"/>
              <a:ext cx="679608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grpSp>
          <p:nvGrpSpPr>
            <p:cNvPr id="51366" name="Group 600"/>
            <p:cNvGrpSpPr>
              <a:grpSpLocks/>
            </p:cNvGrpSpPr>
            <p:nvPr/>
          </p:nvGrpSpPr>
          <p:grpSpPr bwMode="auto">
            <a:xfrm>
              <a:off x="2146300" y="4479925"/>
              <a:ext cx="295275" cy="487363"/>
              <a:chOff x="3424" y="981"/>
              <a:chExt cx="272" cy="589"/>
            </a:xfrm>
          </p:grpSpPr>
          <p:sp>
            <p:nvSpPr>
              <p:cNvPr id="51367" name="Line 601"/>
              <p:cNvSpPr>
                <a:spLocks noChangeShapeType="1"/>
              </p:cNvSpPr>
              <p:nvPr/>
            </p:nvSpPr>
            <p:spPr bwMode="auto">
              <a:xfrm>
                <a:off x="3560" y="981"/>
                <a:ext cx="0" cy="408"/>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68" name="Line 602"/>
              <p:cNvSpPr>
                <a:spLocks noChangeShapeType="1"/>
              </p:cNvSpPr>
              <p:nvPr/>
            </p:nvSpPr>
            <p:spPr bwMode="auto">
              <a:xfrm flipH="1">
                <a:off x="3424" y="1389"/>
                <a:ext cx="136" cy="181"/>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69" name="Line 603"/>
              <p:cNvSpPr>
                <a:spLocks noChangeShapeType="1"/>
              </p:cNvSpPr>
              <p:nvPr/>
            </p:nvSpPr>
            <p:spPr bwMode="auto">
              <a:xfrm>
                <a:off x="3560" y="1389"/>
                <a:ext cx="136" cy="181"/>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370" name="Group 604"/>
            <p:cNvGrpSpPr>
              <a:grpSpLocks/>
            </p:cNvGrpSpPr>
            <p:nvPr/>
          </p:nvGrpSpPr>
          <p:grpSpPr bwMode="auto">
            <a:xfrm>
              <a:off x="2659063" y="4476750"/>
              <a:ext cx="293687" cy="488950"/>
              <a:chOff x="3424" y="981"/>
              <a:chExt cx="272" cy="589"/>
            </a:xfrm>
          </p:grpSpPr>
          <p:sp>
            <p:nvSpPr>
              <p:cNvPr id="51371" name="Line 605"/>
              <p:cNvSpPr>
                <a:spLocks noChangeShapeType="1"/>
              </p:cNvSpPr>
              <p:nvPr/>
            </p:nvSpPr>
            <p:spPr bwMode="auto">
              <a:xfrm>
                <a:off x="3560" y="981"/>
                <a:ext cx="0" cy="408"/>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72" name="Line 606"/>
              <p:cNvSpPr>
                <a:spLocks noChangeShapeType="1"/>
              </p:cNvSpPr>
              <p:nvPr/>
            </p:nvSpPr>
            <p:spPr bwMode="auto">
              <a:xfrm flipH="1">
                <a:off x="3424" y="1389"/>
                <a:ext cx="136" cy="181"/>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73" name="Line 607"/>
              <p:cNvSpPr>
                <a:spLocks noChangeShapeType="1"/>
              </p:cNvSpPr>
              <p:nvPr/>
            </p:nvSpPr>
            <p:spPr bwMode="auto">
              <a:xfrm>
                <a:off x="3560" y="1389"/>
                <a:ext cx="136" cy="181"/>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382" name="Group 624"/>
            <p:cNvGrpSpPr>
              <a:grpSpLocks/>
            </p:cNvGrpSpPr>
            <p:nvPr/>
          </p:nvGrpSpPr>
          <p:grpSpPr bwMode="auto">
            <a:xfrm>
              <a:off x="7804150" y="4494213"/>
              <a:ext cx="296863" cy="487362"/>
              <a:chOff x="3424" y="981"/>
              <a:chExt cx="272" cy="589"/>
            </a:xfrm>
          </p:grpSpPr>
          <p:sp>
            <p:nvSpPr>
              <p:cNvPr id="51383" name="Line 625"/>
              <p:cNvSpPr>
                <a:spLocks noChangeShapeType="1"/>
              </p:cNvSpPr>
              <p:nvPr/>
            </p:nvSpPr>
            <p:spPr bwMode="auto">
              <a:xfrm>
                <a:off x="3560" y="981"/>
                <a:ext cx="0" cy="408"/>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84" name="Line 626"/>
              <p:cNvSpPr>
                <a:spLocks noChangeShapeType="1"/>
              </p:cNvSpPr>
              <p:nvPr/>
            </p:nvSpPr>
            <p:spPr bwMode="auto">
              <a:xfrm flipH="1">
                <a:off x="3424" y="1389"/>
                <a:ext cx="136" cy="181"/>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85" name="Line 627"/>
              <p:cNvSpPr>
                <a:spLocks noChangeShapeType="1"/>
              </p:cNvSpPr>
              <p:nvPr/>
            </p:nvSpPr>
            <p:spPr bwMode="auto">
              <a:xfrm>
                <a:off x="3560" y="1389"/>
                <a:ext cx="136" cy="181"/>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51386" name="Line 628"/>
            <p:cNvSpPr>
              <a:spLocks noChangeShapeType="1"/>
            </p:cNvSpPr>
            <p:nvPr/>
          </p:nvSpPr>
          <p:spPr bwMode="auto">
            <a:xfrm>
              <a:off x="2540000"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87" name="Line 629"/>
            <p:cNvSpPr>
              <a:spLocks noChangeShapeType="1"/>
            </p:cNvSpPr>
            <p:nvPr/>
          </p:nvSpPr>
          <p:spPr bwMode="auto">
            <a:xfrm>
              <a:off x="3130550"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88" name="Line 630"/>
            <p:cNvSpPr>
              <a:spLocks noChangeShapeType="1"/>
            </p:cNvSpPr>
            <p:nvPr/>
          </p:nvSpPr>
          <p:spPr bwMode="auto">
            <a:xfrm>
              <a:off x="3600450"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89" name="Line 631"/>
            <p:cNvSpPr>
              <a:spLocks noChangeShapeType="1"/>
            </p:cNvSpPr>
            <p:nvPr/>
          </p:nvSpPr>
          <p:spPr bwMode="auto">
            <a:xfrm>
              <a:off x="4132263"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90" name="Line 632"/>
            <p:cNvSpPr>
              <a:spLocks noChangeShapeType="1"/>
            </p:cNvSpPr>
            <p:nvPr/>
          </p:nvSpPr>
          <p:spPr bwMode="auto">
            <a:xfrm>
              <a:off x="4721225"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91" name="Line 633"/>
            <p:cNvSpPr>
              <a:spLocks noChangeShapeType="1"/>
            </p:cNvSpPr>
            <p:nvPr/>
          </p:nvSpPr>
          <p:spPr bwMode="auto">
            <a:xfrm>
              <a:off x="5370513"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92" name="Line 634"/>
            <p:cNvSpPr>
              <a:spLocks noChangeShapeType="1"/>
            </p:cNvSpPr>
            <p:nvPr/>
          </p:nvSpPr>
          <p:spPr bwMode="auto">
            <a:xfrm>
              <a:off x="5959475"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93" name="Line 635"/>
            <p:cNvSpPr>
              <a:spLocks noChangeShapeType="1"/>
            </p:cNvSpPr>
            <p:nvPr/>
          </p:nvSpPr>
          <p:spPr bwMode="auto">
            <a:xfrm>
              <a:off x="7137400"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94" name="Line 636"/>
            <p:cNvSpPr>
              <a:spLocks noChangeShapeType="1"/>
            </p:cNvSpPr>
            <p:nvPr/>
          </p:nvSpPr>
          <p:spPr bwMode="auto">
            <a:xfrm>
              <a:off x="7667625"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95" name="Line 637"/>
            <p:cNvSpPr>
              <a:spLocks noChangeShapeType="1"/>
            </p:cNvSpPr>
            <p:nvPr/>
          </p:nvSpPr>
          <p:spPr bwMode="auto">
            <a:xfrm>
              <a:off x="6667500" y="4999038"/>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96" name="Rectangle 638"/>
            <p:cNvSpPr>
              <a:spLocks noChangeArrowheads="1"/>
            </p:cNvSpPr>
            <p:nvPr/>
          </p:nvSpPr>
          <p:spPr bwMode="auto">
            <a:xfrm>
              <a:off x="1960563" y="48037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a:t>
              </a:r>
              <a:endParaRPr lang="en-GB" sz="9900">
                <a:latin typeface="Arial" charset="0"/>
              </a:endParaRPr>
            </a:p>
          </p:txBody>
        </p:sp>
        <p:sp>
          <p:nvSpPr>
            <p:cNvPr id="51397" name="Rectangle 639"/>
            <p:cNvSpPr>
              <a:spLocks noChangeArrowheads="1"/>
            </p:cNvSpPr>
            <p:nvPr/>
          </p:nvSpPr>
          <p:spPr bwMode="auto">
            <a:xfrm>
              <a:off x="8040688" y="4803775"/>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199</a:t>
              </a:r>
              <a:endParaRPr lang="en-GB" sz="9900">
                <a:latin typeface="Arial" charset="0"/>
              </a:endParaRPr>
            </a:p>
          </p:txBody>
        </p:sp>
        <p:sp>
          <p:nvSpPr>
            <p:cNvPr id="51398" name="Rectangle 640"/>
            <p:cNvSpPr>
              <a:spLocks noChangeArrowheads="1"/>
            </p:cNvSpPr>
            <p:nvPr/>
          </p:nvSpPr>
          <p:spPr bwMode="auto">
            <a:xfrm>
              <a:off x="7515225" y="48006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184</a:t>
              </a:r>
              <a:endParaRPr lang="en-GB" sz="9900">
                <a:latin typeface="Arial" charset="0"/>
              </a:endParaRPr>
            </a:p>
          </p:txBody>
        </p:sp>
        <p:sp>
          <p:nvSpPr>
            <p:cNvPr id="51399" name="Rectangle 641"/>
            <p:cNvSpPr>
              <a:spLocks noChangeArrowheads="1"/>
            </p:cNvSpPr>
            <p:nvPr/>
          </p:nvSpPr>
          <p:spPr bwMode="auto">
            <a:xfrm>
              <a:off x="6981825" y="48006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166</a:t>
              </a:r>
              <a:endParaRPr lang="en-GB" sz="9900">
                <a:latin typeface="Arial" charset="0"/>
              </a:endParaRPr>
            </a:p>
          </p:txBody>
        </p:sp>
        <p:sp>
          <p:nvSpPr>
            <p:cNvPr id="51400" name="Rectangle 642"/>
            <p:cNvSpPr>
              <a:spLocks noChangeArrowheads="1"/>
            </p:cNvSpPr>
            <p:nvPr/>
          </p:nvSpPr>
          <p:spPr bwMode="auto">
            <a:xfrm>
              <a:off x="6502400" y="48006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148</a:t>
              </a:r>
              <a:endParaRPr lang="en-GB" sz="9900">
                <a:latin typeface="Arial" charset="0"/>
              </a:endParaRPr>
            </a:p>
          </p:txBody>
        </p:sp>
        <p:sp>
          <p:nvSpPr>
            <p:cNvPr id="51401" name="Rectangle 643"/>
            <p:cNvSpPr>
              <a:spLocks noChangeArrowheads="1"/>
            </p:cNvSpPr>
            <p:nvPr/>
          </p:nvSpPr>
          <p:spPr bwMode="auto">
            <a:xfrm>
              <a:off x="5792788" y="48006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128</a:t>
              </a:r>
              <a:endParaRPr lang="en-GB" sz="9900">
                <a:latin typeface="Arial" charset="0"/>
              </a:endParaRPr>
            </a:p>
          </p:txBody>
        </p:sp>
        <p:sp>
          <p:nvSpPr>
            <p:cNvPr id="51402" name="Rectangle 644"/>
            <p:cNvSpPr>
              <a:spLocks noChangeArrowheads="1"/>
            </p:cNvSpPr>
            <p:nvPr/>
          </p:nvSpPr>
          <p:spPr bwMode="auto">
            <a:xfrm>
              <a:off x="5211763" y="48006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111</a:t>
              </a:r>
              <a:endParaRPr lang="en-GB" sz="9900">
                <a:latin typeface="Arial" charset="0"/>
              </a:endParaRPr>
            </a:p>
          </p:txBody>
        </p:sp>
        <p:sp>
          <p:nvSpPr>
            <p:cNvPr id="51403" name="Rectangle 645"/>
            <p:cNvSpPr>
              <a:spLocks noChangeArrowheads="1"/>
            </p:cNvSpPr>
            <p:nvPr/>
          </p:nvSpPr>
          <p:spPr bwMode="auto">
            <a:xfrm>
              <a:off x="4610100" y="4800600"/>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92</a:t>
              </a:r>
              <a:endParaRPr lang="en-GB" sz="9900">
                <a:latin typeface="Arial" charset="0"/>
              </a:endParaRPr>
            </a:p>
          </p:txBody>
        </p:sp>
        <p:sp>
          <p:nvSpPr>
            <p:cNvPr id="51404" name="Rectangle 646"/>
            <p:cNvSpPr>
              <a:spLocks noChangeArrowheads="1"/>
            </p:cNvSpPr>
            <p:nvPr/>
          </p:nvSpPr>
          <p:spPr bwMode="auto">
            <a:xfrm>
              <a:off x="4027488" y="4800600"/>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74</a:t>
              </a:r>
              <a:endParaRPr lang="en-GB" sz="9900">
                <a:latin typeface="Arial" charset="0"/>
              </a:endParaRPr>
            </a:p>
          </p:txBody>
        </p:sp>
        <p:sp>
          <p:nvSpPr>
            <p:cNvPr id="51405" name="Rectangle 647"/>
            <p:cNvSpPr>
              <a:spLocks noChangeArrowheads="1"/>
            </p:cNvSpPr>
            <p:nvPr/>
          </p:nvSpPr>
          <p:spPr bwMode="auto">
            <a:xfrm>
              <a:off x="3487738" y="4800600"/>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55</a:t>
              </a:r>
              <a:endParaRPr lang="en-GB" sz="9900">
                <a:latin typeface="Arial" charset="0"/>
              </a:endParaRPr>
            </a:p>
          </p:txBody>
        </p:sp>
        <p:sp>
          <p:nvSpPr>
            <p:cNvPr id="51406" name="Rectangle 648"/>
            <p:cNvSpPr>
              <a:spLocks noChangeArrowheads="1"/>
            </p:cNvSpPr>
            <p:nvPr/>
          </p:nvSpPr>
          <p:spPr bwMode="auto">
            <a:xfrm>
              <a:off x="3021013" y="48037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37</a:t>
              </a:r>
              <a:endParaRPr lang="en-GB" sz="9900">
                <a:latin typeface="Arial" charset="0"/>
              </a:endParaRPr>
            </a:p>
          </p:txBody>
        </p:sp>
        <p:sp>
          <p:nvSpPr>
            <p:cNvPr id="51407" name="Rectangle 649"/>
            <p:cNvSpPr>
              <a:spLocks noChangeArrowheads="1"/>
            </p:cNvSpPr>
            <p:nvPr/>
          </p:nvSpPr>
          <p:spPr bwMode="auto">
            <a:xfrm>
              <a:off x="2428875" y="48037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40313"/>
              <a:r>
                <a:rPr lang="en-GB" sz="1800">
                  <a:solidFill>
                    <a:srgbClr val="000000"/>
                  </a:solidFill>
                  <a:latin typeface="Arial" charset="0"/>
                </a:rPr>
                <a:t>19</a:t>
              </a:r>
              <a:endParaRPr lang="en-GB" sz="9900">
                <a:latin typeface="Arial" charset="0"/>
              </a:endParaRPr>
            </a:p>
          </p:txBody>
        </p:sp>
        <p:sp>
          <p:nvSpPr>
            <p:cNvPr id="51408" name="Line 650"/>
            <p:cNvSpPr>
              <a:spLocks noChangeShapeType="1"/>
            </p:cNvSpPr>
            <p:nvPr/>
          </p:nvSpPr>
          <p:spPr bwMode="auto">
            <a:xfrm>
              <a:off x="2540000"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09" name="Line 651"/>
            <p:cNvSpPr>
              <a:spLocks noChangeShapeType="1"/>
            </p:cNvSpPr>
            <p:nvPr/>
          </p:nvSpPr>
          <p:spPr bwMode="auto">
            <a:xfrm>
              <a:off x="3130550"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10" name="Line 652"/>
            <p:cNvSpPr>
              <a:spLocks noChangeShapeType="1"/>
            </p:cNvSpPr>
            <p:nvPr/>
          </p:nvSpPr>
          <p:spPr bwMode="auto">
            <a:xfrm>
              <a:off x="3600450"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11" name="Line 653"/>
            <p:cNvSpPr>
              <a:spLocks noChangeShapeType="1"/>
            </p:cNvSpPr>
            <p:nvPr/>
          </p:nvSpPr>
          <p:spPr bwMode="auto">
            <a:xfrm>
              <a:off x="4132263"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12" name="Line 654"/>
            <p:cNvSpPr>
              <a:spLocks noChangeShapeType="1"/>
            </p:cNvSpPr>
            <p:nvPr/>
          </p:nvSpPr>
          <p:spPr bwMode="auto">
            <a:xfrm>
              <a:off x="4721225"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13" name="Line 655"/>
            <p:cNvSpPr>
              <a:spLocks noChangeShapeType="1"/>
            </p:cNvSpPr>
            <p:nvPr/>
          </p:nvSpPr>
          <p:spPr bwMode="auto">
            <a:xfrm>
              <a:off x="5370513"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14" name="Line 656"/>
            <p:cNvSpPr>
              <a:spLocks noChangeShapeType="1"/>
            </p:cNvSpPr>
            <p:nvPr/>
          </p:nvSpPr>
          <p:spPr bwMode="auto">
            <a:xfrm>
              <a:off x="5959475"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15" name="Line 657"/>
            <p:cNvSpPr>
              <a:spLocks noChangeShapeType="1"/>
            </p:cNvSpPr>
            <p:nvPr/>
          </p:nvSpPr>
          <p:spPr bwMode="auto">
            <a:xfrm>
              <a:off x="7137400"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16" name="Line 658"/>
            <p:cNvSpPr>
              <a:spLocks noChangeShapeType="1"/>
            </p:cNvSpPr>
            <p:nvPr/>
          </p:nvSpPr>
          <p:spPr bwMode="auto">
            <a:xfrm>
              <a:off x="7667625" y="5003800"/>
              <a:ext cx="0"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17" name="Line 659"/>
            <p:cNvSpPr>
              <a:spLocks noChangeShapeType="1"/>
            </p:cNvSpPr>
            <p:nvPr/>
          </p:nvSpPr>
          <p:spPr bwMode="auto">
            <a:xfrm>
              <a:off x="6667500" y="4999038"/>
              <a:ext cx="0"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18" name="Rectangle 660"/>
            <p:cNvSpPr>
              <a:spLocks noChangeArrowheads="1"/>
            </p:cNvSpPr>
            <p:nvPr/>
          </p:nvSpPr>
          <p:spPr bwMode="auto">
            <a:xfrm>
              <a:off x="2011363" y="5006975"/>
              <a:ext cx="6205537" cy="239713"/>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fr-FR" sz="3200">
                <a:latin typeface="Arial" charset="0"/>
              </a:endParaRPr>
            </a:p>
          </p:txBody>
        </p:sp>
        <p:sp>
          <p:nvSpPr>
            <p:cNvPr id="51419" name="Rectangle 661"/>
            <p:cNvSpPr>
              <a:spLocks noChangeArrowheads="1"/>
            </p:cNvSpPr>
            <p:nvPr/>
          </p:nvSpPr>
          <p:spPr bwMode="auto">
            <a:xfrm>
              <a:off x="2011363" y="5008563"/>
              <a:ext cx="6205537" cy="234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fr-FR" sz="3200">
                <a:latin typeface="Arial" charset="0"/>
              </a:endParaRPr>
            </a:p>
          </p:txBody>
        </p:sp>
        <p:sp>
          <p:nvSpPr>
            <p:cNvPr id="51420" name="Line 662"/>
            <p:cNvSpPr>
              <a:spLocks noChangeShapeType="1"/>
            </p:cNvSpPr>
            <p:nvPr/>
          </p:nvSpPr>
          <p:spPr bwMode="auto">
            <a:xfrm>
              <a:off x="7666038" y="5013325"/>
              <a:ext cx="0" cy="230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21" name="Line 663"/>
            <p:cNvSpPr>
              <a:spLocks noChangeShapeType="1"/>
            </p:cNvSpPr>
            <p:nvPr/>
          </p:nvSpPr>
          <p:spPr bwMode="auto">
            <a:xfrm>
              <a:off x="7137400" y="5013325"/>
              <a:ext cx="0" cy="230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22" name="Line 664"/>
            <p:cNvSpPr>
              <a:spLocks noChangeShapeType="1"/>
            </p:cNvSpPr>
            <p:nvPr/>
          </p:nvSpPr>
          <p:spPr bwMode="auto">
            <a:xfrm>
              <a:off x="6664325" y="5013325"/>
              <a:ext cx="0" cy="230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23" name="Line 665"/>
            <p:cNvSpPr>
              <a:spLocks noChangeShapeType="1"/>
            </p:cNvSpPr>
            <p:nvPr/>
          </p:nvSpPr>
          <p:spPr bwMode="auto">
            <a:xfrm>
              <a:off x="5956300" y="5013325"/>
              <a:ext cx="0" cy="230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24" name="Line 666"/>
            <p:cNvSpPr>
              <a:spLocks noChangeShapeType="1"/>
            </p:cNvSpPr>
            <p:nvPr/>
          </p:nvSpPr>
          <p:spPr bwMode="auto">
            <a:xfrm>
              <a:off x="5367338" y="5006975"/>
              <a:ext cx="0" cy="233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25" name="Line 667"/>
            <p:cNvSpPr>
              <a:spLocks noChangeShapeType="1"/>
            </p:cNvSpPr>
            <p:nvPr/>
          </p:nvSpPr>
          <p:spPr bwMode="auto">
            <a:xfrm>
              <a:off x="4718050" y="5013325"/>
              <a:ext cx="0" cy="230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26" name="Line 668"/>
            <p:cNvSpPr>
              <a:spLocks noChangeShapeType="1"/>
            </p:cNvSpPr>
            <p:nvPr/>
          </p:nvSpPr>
          <p:spPr bwMode="auto">
            <a:xfrm>
              <a:off x="4132263" y="5013325"/>
              <a:ext cx="0" cy="230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27" name="Line 669"/>
            <p:cNvSpPr>
              <a:spLocks noChangeShapeType="1"/>
            </p:cNvSpPr>
            <p:nvPr/>
          </p:nvSpPr>
          <p:spPr bwMode="auto">
            <a:xfrm>
              <a:off x="3602038" y="5013325"/>
              <a:ext cx="0" cy="230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28" name="Line 670"/>
            <p:cNvSpPr>
              <a:spLocks noChangeShapeType="1"/>
            </p:cNvSpPr>
            <p:nvPr/>
          </p:nvSpPr>
          <p:spPr bwMode="auto">
            <a:xfrm>
              <a:off x="3136900" y="5013325"/>
              <a:ext cx="0" cy="230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429" name="Line 671"/>
            <p:cNvSpPr>
              <a:spLocks noChangeShapeType="1"/>
            </p:cNvSpPr>
            <p:nvPr/>
          </p:nvSpPr>
          <p:spPr bwMode="auto">
            <a:xfrm>
              <a:off x="2536825" y="5006975"/>
              <a:ext cx="0" cy="233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34" name="Line 817"/>
            <p:cNvSpPr>
              <a:spLocks noChangeShapeType="1"/>
            </p:cNvSpPr>
            <p:nvPr/>
          </p:nvSpPr>
          <p:spPr bwMode="auto">
            <a:xfrm>
              <a:off x="3205163" y="5257800"/>
              <a:ext cx="3175" cy="155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35" name="Text Box 818"/>
            <p:cNvSpPr txBox="1">
              <a:spLocks noChangeArrowheads="1"/>
            </p:cNvSpPr>
            <p:nvPr/>
          </p:nvSpPr>
          <p:spPr bwMode="auto">
            <a:xfrm>
              <a:off x="2987675" y="5414963"/>
              <a:ext cx="671513"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spcBef>
                  <a:spcPct val="50000"/>
                </a:spcBef>
              </a:pPr>
              <a:r>
                <a:rPr lang="en-GB" sz="1200">
                  <a:latin typeface="Arial" charset="0"/>
                </a:rPr>
                <a:t>PPPP</a:t>
              </a:r>
            </a:p>
          </p:txBody>
        </p:sp>
        <p:sp>
          <p:nvSpPr>
            <p:cNvPr id="51536" name="Line 819"/>
            <p:cNvSpPr>
              <a:spLocks noChangeShapeType="1"/>
            </p:cNvSpPr>
            <p:nvPr/>
          </p:nvSpPr>
          <p:spPr bwMode="auto">
            <a:xfrm>
              <a:off x="4037013" y="52546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37" name="Text Box 820"/>
            <p:cNvSpPr txBox="1">
              <a:spLocks noChangeArrowheads="1"/>
            </p:cNvSpPr>
            <p:nvPr/>
          </p:nvSpPr>
          <p:spPr bwMode="auto">
            <a:xfrm>
              <a:off x="3635375" y="5410200"/>
              <a:ext cx="655638"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spcBef>
                  <a:spcPct val="50000"/>
                </a:spcBef>
              </a:pPr>
              <a:r>
                <a:rPr lang="en-GB" sz="1200">
                  <a:latin typeface="Arial" charset="0"/>
                </a:rPr>
                <a:t>PPPP</a:t>
              </a:r>
            </a:p>
          </p:txBody>
        </p:sp>
        <p:sp>
          <p:nvSpPr>
            <p:cNvPr id="51538" name="Line 821"/>
            <p:cNvSpPr>
              <a:spLocks noChangeShapeType="1"/>
            </p:cNvSpPr>
            <p:nvPr/>
          </p:nvSpPr>
          <p:spPr bwMode="auto">
            <a:xfrm>
              <a:off x="3303588" y="5254625"/>
              <a:ext cx="3175"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39" name="Line 822"/>
            <p:cNvSpPr>
              <a:spLocks noChangeShapeType="1"/>
            </p:cNvSpPr>
            <p:nvPr/>
          </p:nvSpPr>
          <p:spPr bwMode="auto">
            <a:xfrm>
              <a:off x="3403600" y="5254625"/>
              <a:ext cx="1588"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40" name="Line 823"/>
            <p:cNvSpPr>
              <a:spLocks noChangeShapeType="1"/>
            </p:cNvSpPr>
            <p:nvPr/>
          </p:nvSpPr>
          <p:spPr bwMode="auto">
            <a:xfrm>
              <a:off x="3490913" y="5256213"/>
              <a:ext cx="3175" cy="155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41" name="Line 824"/>
            <p:cNvSpPr>
              <a:spLocks noChangeShapeType="1"/>
            </p:cNvSpPr>
            <p:nvPr/>
          </p:nvSpPr>
          <p:spPr bwMode="auto">
            <a:xfrm>
              <a:off x="3848100" y="52546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42" name="Line 825"/>
            <p:cNvSpPr>
              <a:spLocks noChangeShapeType="1"/>
            </p:cNvSpPr>
            <p:nvPr/>
          </p:nvSpPr>
          <p:spPr bwMode="auto">
            <a:xfrm>
              <a:off x="3940175" y="52546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43" name="Line 826"/>
            <p:cNvSpPr>
              <a:spLocks noChangeShapeType="1"/>
            </p:cNvSpPr>
            <p:nvPr/>
          </p:nvSpPr>
          <p:spPr bwMode="auto">
            <a:xfrm>
              <a:off x="4140200" y="52546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51544" name="Group 827"/>
            <p:cNvGrpSpPr>
              <a:grpSpLocks/>
            </p:cNvGrpSpPr>
            <p:nvPr/>
          </p:nvGrpSpPr>
          <p:grpSpPr bwMode="auto">
            <a:xfrm>
              <a:off x="4291013" y="5249863"/>
              <a:ext cx="252412" cy="441325"/>
              <a:chOff x="5058" y="15314"/>
              <a:chExt cx="181" cy="321"/>
            </a:xfrm>
          </p:grpSpPr>
          <p:sp>
            <p:nvSpPr>
              <p:cNvPr id="51545" name="Line 828"/>
              <p:cNvSpPr>
                <a:spLocks noChangeShapeType="1"/>
              </p:cNvSpPr>
              <p:nvPr/>
            </p:nvSpPr>
            <p:spPr bwMode="auto">
              <a:xfrm>
                <a:off x="5148" y="15314"/>
                <a:ext cx="0" cy="1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46" name="Text Box 829"/>
              <p:cNvSpPr txBox="1">
                <a:spLocks noChangeArrowheads="1"/>
              </p:cNvSpPr>
              <p:nvPr/>
            </p:nvSpPr>
            <p:spPr bwMode="auto">
              <a:xfrm>
                <a:off x="5058" y="15427"/>
                <a:ext cx="181" cy="2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5040313">
                  <a:defRPr sz="2400">
                    <a:solidFill>
                      <a:schemeClr val="tx1"/>
                    </a:solidFill>
                    <a:latin typeface="Times New Roman" pitchFamily="18" charset="0"/>
                  </a:defRPr>
                </a:lvl1pPr>
                <a:lvl2pPr marL="742950" indent="-285750" defTabSz="5040313">
                  <a:defRPr sz="2400">
                    <a:solidFill>
                      <a:schemeClr val="tx1"/>
                    </a:solidFill>
                    <a:latin typeface="Times New Roman" pitchFamily="18" charset="0"/>
                  </a:defRPr>
                </a:lvl2pPr>
                <a:lvl3pPr marL="1143000" indent="-228600" defTabSz="5040313">
                  <a:defRPr sz="2400">
                    <a:solidFill>
                      <a:schemeClr val="tx1"/>
                    </a:solidFill>
                    <a:latin typeface="Times New Roman" pitchFamily="18" charset="0"/>
                  </a:defRPr>
                </a:lvl3pPr>
                <a:lvl4pPr marL="1600200" indent="-228600" defTabSz="5040313">
                  <a:defRPr sz="2400">
                    <a:solidFill>
                      <a:schemeClr val="tx1"/>
                    </a:solidFill>
                    <a:latin typeface="Times New Roman" pitchFamily="18" charset="0"/>
                  </a:defRPr>
                </a:lvl4pPr>
                <a:lvl5pPr marL="2057400" indent="-228600" defTabSz="5040313">
                  <a:defRPr sz="2400">
                    <a:solidFill>
                      <a:schemeClr val="tx1"/>
                    </a:solidFill>
                    <a:latin typeface="Times New Roman" pitchFamily="18" charset="0"/>
                  </a:defRPr>
                </a:lvl5pPr>
                <a:lvl6pPr marL="2514600" indent="-228600" defTabSz="5040313" fontAlgn="base">
                  <a:spcBef>
                    <a:spcPct val="0"/>
                  </a:spcBef>
                  <a:spcAft>
                    <a:spcPct val="0"/>
                  </a:spcAft>
                  <a:defRPr sz="2400">
                    <a:solidFill>
                      <a:schemeClr val="tx1"/>
                    </a:solidFill>
                    <a:latin typeface="Times New Roman" pitchFamily="18" charset="0"/>
                  </a:defRPr>
                </a:lvl6pPr>
                <a:lvl7pPr marL="2971800" indent="-228600" defTabSz="5040313" fontAlgn="base">
                  <a:spcBef>
                    <a:spcPct val="0"/>
                  </a:spcBef>
                  <a:spcAft>
                    <a:spcPct val="0"/>
                  </a:spcAft>
                  <a:defRPr sz="2400">
                    <a:solidFill>
                      <a:schemeClr val="tx1"/>
                    </a:solidFill>
                    <a:latin typeface="Times New Roman" pitchFamily="18" charset="0"/>
                  </a:defRPr>
                </a:lvl7pPr>
                <a:lvl8pPr marL="3429000" indent="-228600" defTabSz="5040313" fontAlgn="base">
                  <a:spcBef>
                    <a:spcPct val="0"/>
                  </a:spcBef>
                  <a:spcAft>
                    <a:spcPct val="0"/>
                  </a:spcAft>
                  <a:defRPr sz="2400">
                    <a:solidFill>
                      <a:schemeClr val="tx1"/>
                    </a:solidFill>
                    <a:latin typeface="Times New Roman" pitchFamily="18" charset="0"/>
                  </a:defRPr>
                </a:lvl8pPr>
                <a:lvl9pPr marL="3886200" indent="-228600" defTabSz="5040313" fontAlgn="base">
                  <a:spcBef>
                    <a:spcPct val="0"/>
                  </a:spcBef>
                  <a:spcAft>
                    <a:spcPct val="0"/>
                  </a:spcAft>
                  <a:defRPr sz="2400">
                    <a:solidFill>
                      <a:schemeClr val="tx1"/>
                    </a:solidFill>
                    <a:latin typeface="Times New Roman" pitchFamily="18" charset="0"/>
                  </a:defRPr>
                </a:lvl9pPr>
              </a:lstStyle>
              <a:p>
                <a:pPr>
                  <a:spcBef>
                    <a:spcPct val="50000"/>
                  </a:spcBef>
                </a:pPr>
                <a:r>
                  <a:rPr lang="en-GB" sz="1200">
                    <a:latin typeface="Arial" charset="0"/>
                  </a:rPr>
                  <a:t>P</a:t>
                </a:r>
              </a:p>
            </p:txBody>
          </p:sp>
        </p:grpSp>
        <p:grpSp>
          <p:nvGrpSpPr>
            <p:cNvPr id="51568" name="Group 1269"/>
            <p:cNvGrpSpPr>
              <a:grpSpLocks/>
            </p:cNvGrpSpPr>
            <p:nvPr/>
          </p:nvGrpSpPr>
          <p:grpSpPr bwMode="auto">
            <a:xfrm>
              <a:off x="6126163" y="4479925"/>
              <a:ext cx="293687" cy="487363"/>
              <a:chOff x="3424" y="981"/>
              <a:chExt cx="272" cy="589"/>
            </a:xfrm>
          </p:grpSpPr>
          <p:sp>
            <p:nvSpPr>
              <p:cNvPr id="51569" name="Line 1270"/>
              <p:cNvSpPr>
                <a:spLocks noChangeShapeType="1"/>
              </p:cNvSpPr>
              <p:nvPr/>
            </p:nvSpPr>
            <p:spPr bwMode="auto">
              <a:xfrm>
                <a:off x="3560" y="981"/>
                <a:ext cx="0" cy="408"/>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70" name="Line 1271"/>
              <p:cNvSpPr>
                <a:spLocks noChangeShapeType="1"/>
              </p:cNvSpPr>
              <p:nvPr/>
            </p:nvSpPr>
            <p:spPr bwMode="auto">
              <a:xfrm flipH="1">
                <a:off x="3424" y="1389"/>
                <a:ext cx="136" cy="181"/>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71" name="Line 1272"/>
              <p:cNvSpPr>
                <a:spLocks noChangeShapeType="1"/>
              </p:cNvSpPr>
              <p:nvPr/>
            </p:nvSpPr>
            <p:spPr bwMode="auto">
              <a:xfrm>
                <a:off x="3560" y="1389"/>
                <a:ext cx="136" cy="181"/>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1576" name="Group 1269"/>
            <p:cNvGrpSpPr>
              <a:grpSpLocks/>
            </p:cNvGrpSpPr>
            <p:nvPr/>
          </p:nvGrpSpPr>
          <p:grpSpPr bwMode="auto">
            <a:xfrm>
              <a:off x="6323013" y="4489450"/>
              <a:ext cx="293687" cy="487363"/>
              <a:chOff x="3424" y="981"/>
              <a:chExt cx="272" cy="589"/>
            </a:xfrm>
          </p:grpSpPr>
          <p:sp>
            <p:nvSpPr>
              <p:cNvPr id="51577" name="Line 1270"/>
              <p:cNvSpPr>
                <a:spLocks noChangeShapeType="1"/>
              </p:cNvSpPr>
              <p:nvPr/>
            </p:nvSpPr>
            <p:spPr bwMode="auto">
              <a:xfrm>
                <a:off x="3560" y="981"/>
                <a:ext cx="0" cy="408"/>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78" name="Line 1271"/>
              <p:cNvSpPr>
                <a:spLocks noChangeShapeType="1"/>
              </p:cNvSpPr>
              <p:nvPr/>
            </p:nvSpPr>
            <p:spPr bwMode="auto">
              <a:xfrm flipH="1">
                <a:off x="3424" y="1389"/>
                <a:ext cx="136" cy="181"/>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579" name="Line 1272"/>
              <p:cNvSpPr>
                <a:spLocks noChangeShapeType="1"/>
              </p:cNvSpPr>
              <p:nvPr/>
            </p:nvSpPr>
            <p:spPr bwMode="auto">
              <a:xfrm>
                <a:off x="3560" y="1389"/>
                <a:ext cx="136" cy="181"/>
              </a:xfrm>
              <a:prstGeom prst="line">
                <a:avLst/>
              </a:prstGeom>
              <a:noFill/>
              <a:ln w="38100">
                <a:solidFill>
                  <a:srgbClr val="F335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353" name="ZoneTexte 352"/>
          <p:cNvSpPr txBox="1"/>
          <p:nvPr/>
        </p:nvSpPr>
        <p:spPr>
          <a:xfrm>
            <a:off x="107504" y="5818038"/>
            <a:ext cx="1872208" cy="92333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dirty="0" err="1" smtClean="0"/>
              <a:t>Johansson</a:t>
            </a:r>
            <a:r>
              <a:rPr lang="fr-FR" dirty="0" smtClean="0"/>
              <a:t> et al. 2009 Mol </a:t>
            </a:r>
            <a:r>
              <a:rPr lang="fr-FR" dirty="0" err="1" smtClean="0"/>
              <a:t>Immunol</a:t>
            </a:r>
            <a:endParaRPr lang="fr-FR" dirty="0"/>
          </a:p>
        </p:txBody>
      </p:sp>
    </p:spTree>
    <p:extLst>
      <p:ext uri="{BB962C8B-B14F-4D97-AF65-F5344CB8AC3E}">
        <p14:creationId xmlns:p14="http://schemas.microsoft.com/office/powerpoint/2010/main" val="4256373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1520825"/>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Aft>
                <a:spcPct val="50000"/>
              </a:spcAft>
            </a:pPr>
            <a:endParaRPr lang="fr-FR" sz="1600" i="1">
              <a:solidFill>
                <a:srgbClr val="FFCC00"/>
              </a:solidFill>
              <a:latin typeface="Monotype Corsiva" pitchFamily="66" charset="0"/>
            </a:endParaRPr>
          </a:p>
        </p:txBody>
      </p:sp>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854175"/>
            <a:ext cx="5763372" cy="33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250825" y="116632"/>
            <a:ext cx="36731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2400" b="1" dirty="0" err="1">
                <a:latin typeface="Calibri" panose="020F0502020204030204" pitchFamily="34" charset="0"/>
              </a:rPr>
              <a:t>Principle</a:t>
            </a:r>
            <a:r>
              <a:rPr lang="fr-FR" sz="2400" b="1" dirty="0">
                <a:latin typeface="Calibri" panose="020F0502020204030204" pitchFamily="34" charset="0"/>
              </a:rPr>
              <a:t> of the technique </a:t>
            </a:r>
          </a:p>
        </p:txBody>
      </p:sp>
      <p:pic>
        <p:nvPicPr>
          <p:cNvPr id="31749" name="Picture 5" descr="3803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075" y="548680"/>
            <a:ext cx="2886075"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3447" y="4221088"/>
            <a:ext cx="4703049"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5845616" y="5445224"/>
            <a:ext cx="3190880" cy="923330"/>
          </a:xfrm>
          <a:prstGeom prst="rect">
            <a:avLst/>
          </a:prstGeom>
          <a:solidFill>
            <a:srgbClr val="92D050"/>
          </a:solidFill>
        </p:spPr>
        <p:txBody>
          <a:bodyPr wrap="square" rtlCol="0">
            <a:spAutoFit/>
          </a:bodyPr>
          <a:lstStyle/>
          <a:p>
            <a:pPr algn="ctr"/>
            <a:r>
              <a:rPr lang="fr-FR" dirty="0" smtClean="0"/>
              <a:t>1728 </a:t>
            </a:r>
            <a:r>
              <a:rPr lang="fr-FR" dirty="0" err="1" smtClean="0"/>
              <a:t>Antigen-Antibody</a:t>
            </a:r>
            <a:r>
              <a:rPr lang="fr-FR" dirty="0" smtClean="0"/>
              <a:t> </a:t>
            </a:r>
            <a:br>
              <a:rPr lang="fr-FR" dirty="0" smtClean="0"/>
            </a:br>
            <a:r>
              <a:rPr lang="fr-FR" dirty="0" smtClean="0"/>
              <a:t>interactions </a:t>
            </a:r>
            <a:r>
              <a:rPr lang="fr-FR" dirty="0" err="1" smtClean="0"/>
              <a:t>simultaneously</a:t>
            </a:r>
            <a:r>
              <a:rPr lang="fr-FR" dirty="0" smtClean="0"/>
              <a:t/>
            </a:r>
            <a:br>
              <a:rPr lang="fr-FR" dirty="0" smtClean="0"/>
            </a:br>
            <a:r>
              <a:rPr lang="fr-FR" dirty="0" smtClean="0"/>
              <a:t>2-3 µl of </a:t>
            </a:r>
            <a:r>
              <a:rPr lang="fr-FR" dirty="0" err="1" smtClean="0"/>
              <a:t>sample</a:t>
            </a:r>
            <a:endParaRPr lang="fr-FR" dirty="0"/>
          </a:p>
        </p:txBody>
      </p:sp>
      <p:sp>
        <p:nvSpPr>
          <p:cNvPr id="3" name="ZoneTexte 2"/>
          <p:cNvSpPr txBox="1"/>
          <p:nvPr/>
        </p:nvSpPr>
        <p:spPr>
          <a:xfrm rot="5400000">
            <a:off x="3517092" y="5203989"/>
            <a:ext cx="1903085" cy="369332"/>
          </a:xfrm>
          <a:prstGeom prst="rect">
            <a:avLst/>
          </a:prstGeom>
          <a:solidFill>
            <a:schemeClr val="bg1"/>
          </a:solidFill>
        </p:spPr>
        <p:txBody>
          <a:bodyPr wrap="none" rtlCol="0">
            <a:spAutoFit/>
          </a:bodyPr>
          <a:lstStyle/>
          <a:p>
            <a:r>
              <a:rPr lang="fr-FR" dirty="0" smtClean="0"/>
              <a:t>Microscope </a:t>
            </a:r>
            <a:r>
              <a:rPr lang="fr-FR" dirty="0" err="1" smtClean="0"/>
              <a:t>slide</a:t>
            </a:r>
            <a:endParaRPr lang="fr-FR" dirty="0"/>
          </a:p>
        </p:txBody>
      </p:sp>
      <p:sp>
        <p:nvSpPr>
          <p:cNvPr id="5" name="ZoneTexte 4"/>
          <p:cNvSpPr txBox="1"/>
          <p:nvPr/>
        </p:nvSpPr>
        <p:spPr>
          <a:xfrm>
            <a:off x="683568" y="5363924"/>
            <a:ext cx="1719317" cy="369332"/>
          </a:xfrm>
          <a:prstGeom prst="rect">
            <a:avLst/>
          </a:prstGeom>
          <a:noFill/>
        </p:spPr>
        <p:txBody>
          <a:bodyPr wrap="none" rtlCol="0">
            <a:spAutoFit/>
          </a:bodyPr>
          <a:lstStyle/>
          <a:p>
            <a:r>
              <a:rPr lang="fr-FR" dirty="0" smtClean="0"/>
              <a:t>Van </a:t>
            </a:r>
            <a:r>
              <a:rPr lang="fr-FR" dirty="0" err="1" smtClean="0"/>
              <a:t>Andel</a:t>
            </a:r>
            <a:r>
              <a:rPr lang="fr-FR" dirty="0" smtClean="0"/>
              <a:t> </a:t>
            </a:r>
            <a:r>
              <a:rPr lang="fr-FR" dirty="0" err="1" smtClean="0"/>
              <a:t>Inst</a:t>
            </a:r>
            <a:r>
              <a:rPr lang="fr-FR" dirty="0"/>
              <a:t>.</a:t>
            </a:r>
          </a:p>
        </p:txBody>
      </p:sp>
      <p:pic>
        <p:nvPicPr>
          <p:cNvPr id="3584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3638" y="5266380"/>
            <a:ext cx="945592" cy="567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556433" y="2348880"/>
            <a:ext cx="1135247" cy="246221"/>
          </a:xfrm>
          <a:prstGeom prst="rect">
            <a:avLst/>
          </a:prstGeom>
          <a:solidFill>
            <a:schemeClr val="bg1"/>
          </a:solidFill>
        </p:spPr>
        <p:txBody>
          <a:bodyPr wrap="none" rtlCol="0">
            <a:spAutoFit/>
          </a:bodyPr>
          <a:lstStyle/>
          <a:p>
            <a:r>
              <a:rPr lang="fr-FR" sz="1000" dirty="0" err="1" smtClean="0"/>
              <a:t>Digested</a:t>
            </a:r>
            <a:r>
              <a:rPr lang="fr-FR" sz="1000" dirty="0" smtClean="0"/>
              <a:t> </a:t>
            </a:r>
            <a:r>
              <a:rPr lang="fr-FR" sz="1000" dirty="0" err="1" smtClean="0"/>
              <a:t>sample</a:t>
            </a:r>
            <a:endParaRPr lang="fr-FR" sz="1000" dirty="0"/>
          </a:p>
        </p:txBody>
      </p:sp>
      <p:sp>
        <p:nvSpPr>
          <p:cNvPr id="13" name="ZoneTexte 12"/>
          <p:cNvSpPr txBox="1"/>
          <p:nvPr/>
        </p:nvSpPr>
        <p:spPr>
          <a:xfrm>
            <a:off x="6697602" y="3016277"/>
            <a:ext cx="1872208"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dirty="0" smtClean="0"/>
              <a:t>Dupont et al. 2010 Food </a:t>
            </a:r>
            <a:r>
              <a:rPr lang="fr-FR" dirty="0" err="1" smtClean="0"/>
              <a:t>Dig</a:t>
            </a:r>
            <a:endParaRPr lang="fr-FR" dirty="0"/>
          </a:p>
        </p:txBody>
      </p:sp>
    </p:spTree>
    <p:extLst>
      <p:ext uri="{BB962C8B-B14F-4D97-AF65-F5344CB8AC3E}">
        <p14:creationId xmlns:p14="http://schemas.microsoft.com/office/powerpoint/2010/main" val="403380189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5" name="Object 2"/>
          <p:cNvGraphicFramePr>
            <a:graphicFrameLocks noGrp="1" noChangeAspect="1"/>
          </p:cNvGraphicFramePr>
          <p:nvPr>
            <p:ph idx="4294967295"/>
          </p:nvPr>
        </p:nvGraphicFramePr>
        <p:xfrm>
          <a:off x="962025" y="739775"/>
          <a:ext cx="8181975" cy="4273550"/>
        </p:xfrm>
        <a:graphic>
          <a:graphicData uri="http://schemas.openxmlformats.org/presentationml/2006/ole">
            <mc:AlternateContent xmlns:mc="http://schemas.openxmlformats.org/markup-compatibility/2006">
              <mc:Choice xmlns:v="urn:schemas-microsoft-com:vml" Requires="v">
                <p:oleObj spid="_x0000_s6176" name="Graphique" r:id="rId4" imgW="5143500" imgH="2686193" progId="Excel.Chart.8">
                  <p:embed/>
                </p:oleObj>
              </mc:Choice>
              <mc:Fallback>
                <p:oleObj name="Graphique" r:id="rId4" imgW="5143500" imgH="2686193" progId="Excel.Char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025" y="739775"/>
                        <a:ext cx="8181975" cy="427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6" name="Rectangle 3"/>
          <p:cNvSpPr>
            <a:spLocks noChangeArrowheads="1"/>
          </p:cNvSpPr>
          <p:nvPr/>
        </p:nvSpPr>
        <p:spPr bwMode="auto">
          <a:xfrm>
            <a:off x="4098925" y="4840288"/>
            <a:ext cx="971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600">
                <a:solidFill>
                  <a:srgbClr val="000000"/>
                </a:solidFill>
              </a:rPr>
              <a:t>Time (min)</a:t>
            </a:r>
            <a:endParaRPr lang="fr-FR" sz="1600"/>
          </a:p>
        </p:txBody>
      </p:sp>
      <p:sp>
        <p:nvSpPr>
          <p:cNvPr id="33797" name="Rectangle 4"/>
          <p:cNvSpPr>
            <a:spLocks noChangeArrowheads="1"/>
          </p:cNvSpPr>
          <p:nvPr/>
        </p:nvSpPr>
        <p:spPr bwMode="auto">
          <a:xfrm rot="-5400000">
            <a:off x="-406399" y="2216150"/>
            <a:ext cx="2425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600">
                <a:solidFill>
                  <a:srgbClr val="000000"/>
                </a:solidFill>
              </a:rPr>
              <a:t>Residual immunoreactivity </a:t>
            </a:r>
            <a:endParaRPr lang="fr-FR" sz="1600"/>
          </a:p>
        </p:txBody>
      </p:sp>
      <p:sp>
        <p:nvSpPr>
          <p:cNvPr id="33798" name="Line 5"/>
          <p:cNvSpPr>
            <a:spLocks noChangeShapeType="1"/>
          </p:cNvSpPr>
          <p:nvPr/>
        </p:nvSpPr>
        <p:spPr bwMode="auto">
          <a:xfrm>
            <a:off x="5076056" y="1173163"/>
            <a:ext cx="0" cy="30654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799" name="Freeform 6"/>
          <p:cNvSpPr>
            <a:spLocks noEditPoints="1"/>
          </p:cNvSpPr>
          <p:nvPr/>
        </p:nvSpPr>
        <p:spPr bwMode="auto">
          <a:xfrm>
            <a:off x="1907406" y="1173163"/>
            <a:ext cx="3168650" cy="71437"/>
          </a:xfrm>
          <a:custGeom>
            <a:avLst/>
            <a:gdLst>
              <a:gd name="T0" fmla="*/ 64186 w 1481"/>
              <a:gd name="T1" fmla="*/ 27384 h 60"/>
              <a:gd name="T2" fmla="*/ 3087348 w 1481"/>
              <a:gd name="T3" fmla="*/ 27384 h 60"/>
              <a:gd name="T4" fmla="*/ 3104464 w 1481"/>
              <a:gd name="T5" fmla="*/ 35719 h 60"/>
              <a:gd name="T6" fmla="*/ 3087348 w 1481"/>
              <a:gd name="T7" fmla="*/ 35719 h 60"/>
              <a:gd name="T8" fmla="*/ 64186 w 1481"/>
              <a:gd name="T9" fmla="*/ 35719 h 60"/>
              <a:gd name="T10" fmla="*/ 49209 w 1481"/>
              <a:gd name="T11" fmla="*/ 35719 h 60"/>
              <a:gd name="T12" fmla="*/ 64186 w 1481"/>
              <a:gd name="T13" fmla="*/ 27384 h 60"/>
              <a:gd name="T14" fmla="*/ 64186 w 1481"/>
              <a:gd name="T15" fmla="*/ 27384 h 60"/>
              <a:gd name="T16" fmla="*/ 128372 w 1481"/>
              <a:gd name="T17" fmla="*/ 71437 h 60"/>
              <a:gd name="T18" fmla="*/ 0 w 1481"/>
              <a:gd name="T19" fmla="*/ 35719 h 60"/>
              <a:gd name="T20" fmla="*/ 128372 w 1481"/>
              <a:gd name="T21" fmla="*/ 0 h 60"/>
              <a:gd name="T22" fmla="*/ 128372 w 1481"/>
              <a:gd name="T23" fmla="*/ 71437 h 60"/>
              <a:gd name="T24" fmla="*/ 3040278 w 1481"/>
              <a:gd name="T25" fmla="*/ 0 h 60"/>
              <a:gd name="T26" fmla="*/ 3168650 w 1481"/>
              <a:gd name="T27" fmla="*/ 35719 h 60"/>
              <a:gd name="T28" fmla="*/ 3040278 w 1481"/>
              <a:gd name="T29" fmla="*/ 71437 h 60"/>
              <a:gd name="T30" fmla="*/ 3040278 w 1481"/>
              <a:gd name="T31" fmla="*/ 0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81" h="60">
                <a:moveTo>
                  <a:pt x="30" y="23"/>
                </a:moveTo>
                <a:lnTo>
                  <a:pt x="1443" y="23"/>
                </a:lnTo>
                <a:lnTo>
                  <a:pt x="1451" y="30"/>
                </a:lnTo>
                <a:lnTo>
                  <a:pt x="1443" y="30"/>
                </a:lnTo>
                <a:lnTo>
                  <a:pt x="30" y="30"/>
                </a:lnTo>
                <a:lnTo>
                  <a:pt x="23" y="30"/>
                </a:lnTo>
                <a:lnTo>
                  <a:pt x="30" y="23"/>
                </a:lnTo>
                <a:close/>
                <a:moveTo>
                  <a:pt x="60" y="60"/>
                </a:moveTo>
                <a:lnTo>
                  <a:pt x="0" y="30"/>
                </a:lnTo>
                <a:lnTo>
                  <a:pt x="60" y="0"/>
                </a:lnTo>
                <a:lnTo>
                  <a:pt x="60" y="60"/>
                </a:lnTo>
                <a:close/>
                <a:moveTo>
                  <a:pt x="1421" y="0"/>
                </a:moveTo>
                <a:lnTo>
                  <a:pt x="1481" y="30"/>
                </a:lnTo>
                <a:lnTo>
                  <a:pt x="1421" y="60"/>
                </a:lnTo>
                <a:lnTo>
                  <a:pt x="1421" y="0"/>
                </a:lnTo>
                <a:close/>
              </a:path>
            </a:pathLst>
          </a:custGeom>
          <a:solidFill>
            <a:srgbClr val="000000"/>
          </a:solidFill>
          <a:ln w="12700">
            <a:solidFill>
              <a:srgbClr val="000000"/>
            </a:solidFill>
            <a:prstDash val="solid"/>
            <a:round/>
            <a:headEnd/>
            <a:tailEnd/>
          </a:ln>
        </p:spPr>
        <p:txBody>
          <a:bodyPr/>
          <a:lstStyle/>
          <a:p>
            <a:endParaRPr lang="fr-FR"/>
          </a:p>
        </p:txBody>
      </p:sp>
      <p:sp>
        <p:nvSpPr>
          <p:cNvPr id="33800" name="Freeform 7"/>
          <p:cNvSpPr>
            <a:spLocks noEditPoints="1"/>
          </p:cNvSpPr>
          <p:nvPr/>
        </p:nvSpPr>
        <p:spPr bwMode="auto">
          <a:xfrm>
            <a:off x="5097934" y="1173163"/>
            <a:ext cx="2138362" cy="71437"/>
          </a:xfrm>
          <a:custGeom>
            <a:avLst/>
            <a:gdLst>
              <a:gd name="T0" fmla="*/ 65194 w 984"/>
              <a:gd name="T1" fmla="*/ 27384 h 60"/>
              <a:gd name="T2" fmla="*/ 2057956 w 984"/>
              <a:gd name="T3" fmla="*/ 27384 h 60"/>
              <a:gd name="T4" fmla="*/ 2073168 w 984"/>
              <a:gd name="T5" fmla="*/ 35719 h 60"/>
              <a:gd name="T6" fmla="*/ 2057956 w 984"/>
              <a:gd name="T7" fmla="*/ 35719 h 60"/>
              <a:gd name="T8" fmla="*/ 65194 w 984"/>
              <a:gd name="T9" fmla="*/ 35719 h 60"/>
              <a:gd name="T10" fmla="*/ 47809 w 984"/>
              <a:gd name="T11" fmla="*/ 35719 h 60"/>
              <a:gd name="T12" fmla="*/ 65194 w 984"/>
              <a:gd name="T13" fmla="*/ 27384 h 60"/>
              <a:gd name="T14" fmla="*/ 65194 w 984"/>
              <a:gd name="T15" fmla="*/ 27384 h 60"/>
              <a:gd name="T16" fmla="*/ 130388 w 984"/>
              <a:gd name="T17" fmla="*/ 71437 h 60"/>
              <a:gd name="T18" fmla="*/ 0 w 984"/>
              <a:gd name="T19" fmla="*/ 35719 h 60"/>
              <a:gd name="T20" fmla="*/ 130388 w 984"/>
              <a:gd name="T21" fmla="*/ 0 h 60"/>
              <a:gd name="T22" fmla="*/ 130388 w 984"/>
              <a:gd name="T23" fmla="*/ 71437 h 60"/>
              <a:gd name="T24" fmla="*/ 2007974 w 984"/>
              <a:gd name="T25" fmla="*/ 0 h 60"/>
              <a:gd name="T26" fmla="*/ 2138362 w 984"/>
              <a:gd name="T27" fmla="*/ 35719 h 60"/>
              <a:gd name="T28" fmla="*/ 2007974 w 984"/>
              <a:gd name="T29" fmla="*/ 71437 h 60"/>
              <a:gd name="T30" fmla="*/ 2007974 w 984"/>
              <a:gd name="T31" fmla="*/ 0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84" h="60">
                <a:moveTo>
                  <a:pt x="30" y="23"/>
                </a:moveTo>
                <a:lnTo>
                  <a:pt x="947" y="23"/>
                </a:lnTo>
                <a:lnTo>
                  <a:pt x="954" y="30"/>
                </a:lnTo>
                <a:lnTo>
                  <a:pt x="947" y="30"/>
                </a:lnTo>
                <a:lnTo>
                  <a:pt x="30" y="30"/>
                </a:lnTo>
                <a:lnTo>
                  <a:pt x="22" y="30"/>
                </a:lnTo>
                <a:lnTo>
                  <a:pt x="30" y="23"/>
                </a:lnTo>
                <a:close/>
                <a:moveTo>
                  <a:pt x="60" y="60"/>
                </a:moveTo>
                <a:lnTo>
                  <a:pt x="0" y="30"/>
                </a:lnTo>
                <a:lnTo>
                  <a:pt x="60" y="0"/>
                </a:lnTo>
                <a:lnTo>
                  <a:pt x="60" y="60"/>
                </a:lnTo>
                <a:close/>
                <a:moveTo>
                  <a:pt x="924" y="0"/>
                </a:moveTo>
                <a:lnTo>
                  <a:pt x="984" y="30"/>
                </a:lnTo>
                <a:lnTo>
                  <a:pt x="924" y="60"/>
                </a:lnTo>
                <a:lnTo>
                  <a:pt x="924" y="0"/>
                </a:lnTo>
                <a:close/>
              </a:path>
            </a:pathLst>
          </a:custGeom>
          <a:solidFill>
            <a:srgbClr val="000000"/>
          </a:solidFill>
          <a:ln w="12700">
            <a:solidFill>
              <a:srgbClr val="000000"/>
            </a:solidFill>
            <a:prstDash val="solid"/>
            <a:round/>
            <a:headEnd/>
            <a:tailEnd/>
          </a:ln>
        </p:spPr>
        <p:txBody>
          <a:bodyPr/>
          <a:lstStyle/>
          <a:p>
            <a:endParaRPr lang="fr-FR"/>
          </a:p>
        </p:txBody>
      </p:sp>
      <p:sp>
        <p:nvSpPr>
          <p:cNvPr id="33801" name="Rectangle 8"/>
          <p:cNvSpPr>
            <a:spLocks noChangeArrowheads="1"/>
          </p:cNvSpPr>
          <p:nvPr/>
        </p:nvSpPr>
        <p:spPr bwMode="auto">
          <a:xfrm>
            <a:off x="2771775" y="1316038"/>
            <a:ext cx="9937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b="1">
                <a:solidFill>
                  <a:srgbClr val="000000"/>
                </a:solidFill>
                <a:latin typeface="Calibri" pitchFamily="34" charset="0"/>
              </a:rPr>
              <a:t>Gastric phase</a:t>
            </a:r>
            <a:endParaRPr lang="fr-FR" sz="2400">
              <a:latin typeface="Times New Roman" pitchFamily="18" charset="0"/>
            </a:endParaRPr>
          </a:p>
        </p:txBody>
      </p:sp>
      <p:sp>
        <p:nvSpPr>
          <p:cNvPr id="33802" name="Rectangle 9"/>
          <p:cNvSpPr>
            <a:spLocks noChangeArrowheads="1"/>
          </p:cNvSpPr>
          <p:nvPr/>
        </p:nvSpPr>
        <p:spPr bwMode="auto">
          <a:xfrm>
            <a:off x="5508625" y="1316038"/>
            <a:ext cx="11922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b="1">
                <a:solidFill>
                  <a:srgbClr val="000000"/>
                </a:solidFill>
                <a:latin typeface="Calibri" pitchFamily="34" charset="0"/>
              </a:rPr>
              <a:t>Duodenal phase</a:t>
            </a:r>
            <a:endParaRPr lang="fr-FR" sz="2400">
              <a:latin typeface="Times New Roman" pitchFamily="18" charset="0"/>
            </a:endParaRPr>
          </a:p>
        </p:txBody>
      </p:sp>
      <p:sp>
        <p:nvSpPr>
          <p:cNvPr id="33803" name="Text Box 10"/>
          <p:cNvSpPr txBox="1">
            <a:spLocks noChangeArrowheads="1"/>
          </p:cNvSpPr>
          <p:nvPr/>
        </p:nvSpPr>
        <p:spPr bwMode="auto">
          <a:xfrm>
            <a:off x="176213" y="188913"/>
            <a:ext cx="38833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400" b="1" dirty="0" err="1">
                <a:latin typeface="Calibri" panose="020F0502020204030204" pitchFamily="34" charset="0"/>
              </a:rPr>
              <a:t>Kinetics</a:t>
            </a:r>
            <a:r>
              <a:rPr lang="fr-FR" sz="2400" b="1" dirty="0">
                <a:latin typeface="Calibri" panose="020F0502020204030204" pitchFamily="34" charset="0"/>
              </a:rPr>
              <a:t> of </a:t>
            </a:r>
            <a:r>
              <a:rPr lang="el-GR" sz="2400" b="1" dirty="0">
                <a:latin typeface="Calibri" panose="020F0502020204030204" pitchFamily="34" charset="0"/>
                <a:cs typeface="Times New Roman" pitchFamily="18" charset="0"/>
              </a:rPr>
              <a:t>β</a:t>
            </a:r>
            <a:r>
              <a:rPr lang="fr-FR" sz="2400" b="1" dirty="0">
                <a:latin typeface="Calibri" panose="020F0502020204030204" pitchFamily="34" charset="0"/>
                <a:cs typeface="Times New Roman" pitchFamily="18" charset="0"/>
              </a:rPr>
              <a:t>-</a:t>
            </a:r>
            <a:r>
              <a:rPr lang="fr-FR" sz="2400" b="1" dirty="0" err="1">
                <a:latin typeface="Calibri" panose="020F0502020204030204" pitchFamily="34" charset="0"/>
              </a:rPr>
              <a:t>casein</a:t>
            </a:r>
            <a:r>
              <a:rPr lang="fr-FR" sz="2400" b="1" dirty="0">
                <a:latin typeface="Calibri" panose="020F0502020204030204" pitchFamily="34" charset="0"/>
              </a:rPr>
              <a:t> digestion</a:t>
            </a:r>
          </a:p>
        </p:txBody>
      </p:sp>
      <p:sp>
        <p:nvSpPr>
          <p:cNvPr id="33804" name="Text Box 11"/>
          <p:cNvSpPr txBox="1">
            <a:spLocks noChangeArrowheads="1"/>
          </p:cNvSpPr>
          <p:nvPr/>
        </p:nvSpPr>
        <p:spPr bwMode="auto">
          <a:xfrm>
            <a:off x="361950" y="5301208"/>
            <a:ext cx="8386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000" b="1" dirty="0">
                <a:sym typeface="Wingdings" pitchFamily="2" charset="2"/>
              </a:rPr>
              <a:t> </a:t>
            </a:r>
            <a:r>
              <a:rPr lang="fr-FR" sz="2000" b="1" dirty="0" err="1"/>
              <a:t>Kinetics</a:t>
            </a:r>
            <a:r>
              <a:rPr lang="fr-FR" sz="2000" b="1" dirty="0"/>
              <a:t> of </a:t>
            </a:r>
            <a:r>
              <a:rPr lang="fr-FR" sz="2000" b="1" dirty="0">
                <a:sym typeface="Symbol" pitchFamily="18" charset="2"/>
              </a:rPr>
              <a:t>-</a:t>
            </a:r>
            <a:r>
              <a:rPr lang="fr-FR" sz="2000" b="1" dirty="0" err="1">
                <a:sym typeface="Symbol" pitchFamily="18" charset="2"/>
              </a:rPr>
              <a:t>casein</a:t>
            </a:r>
            <a:r>
              <a:rPr lang="fr-FR" sz="2000" b="1" dirty="0">
                <a:sym typeface="Symbol" pitchFamily="18" charset="2"/>
              </a:rPr>
              <a:t> digestion </a:t>
            </a:r>
            <a:r>
              <a:rPr lang="fr-FR" sz="2000" b="1" dirty="0" err="1">
                <a:sym typeface="Symbol" pitchFamily="18" charset="2"/>
              </a:rPr>
              <a:t>d</a:t>
            </a:r>
            <a:r>
              <a:rPr lang="fr-FR" sz="2000" b="1" dirty="0" err="1"/>
              <a:t>iffer</a:t>
            </a:r>
            <a:r>
              <a:rPr lang="fr-FR" sz="2000" b="1" dirty="0"/>
              <a:t> </a:t>
            </a:r>
            <a:r>
              <a:rPr lang="fr-FR" sz="2000" b="1" dirty="0" err="1"/>
              <a:t>according</a:t>
            </a:r>
            <a:r>
              <a:rPr lang="fr-FR" sz="2000" b="1" dirty="0"/>
              <a:t> to the area </a:t>
            </a:r>
            <a:r>
              <a:rPr lang="fr-FR" sz="2000" b="1" dirty="0" err="1"/>
              <a:t>studied</a:t>
            </a:r>
            <a:endParaRPr lang="el-GR" sz="2000" b="1" dirty="0">
              <a:cs typeface="Times New Roman" pitchFamily="18" charset="0"/>
            </a:endParaRPr>
          </a:p>
        </p:txBody>
      </p:sp>
    </p:spTree>
    <p:extLst>
      <p:ext uri="{BB962C8B-B14F-4D97-AF65-F5344CB8AC3E}">
        <p14:creationId xmlns:p14="http://schemas.microsoft.com/office/powerpoint/2010/main" val="3155280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2"/>
          <p:cNvSpPr txBox="1">
            <a:spLocks noChangeArrowheads="1"/>
          </p:cNvSpPr>
          <p:nvPr/>
        </p:nvSpPr>
        <p:spPr bwMode="auto">
          <a:xfrm>
            <a:off x="107950" y="92075"/>
            <a:ext cx="61685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400" b="1" dirty="0" err="1">
                <a:latin typeface="Calibri" panose="020F0502020204030204" pitchFamily="34" charset="0"/>
              </a:rPr>
              <a:t>Residual</a:t>
            </a:r>
            <a:r>
              <a:rPr lang="fr-FR" sz="2400" b="1" dirty="0">
                <a:latin typeface="Calibri" panose="020F0502020204030204" pitchFamily="34" charset="0"/>
              </a:rPr>
              <a:t> </a:t>
            </a:r>
            <a:r>
              <a:rPr lang="fr-FR" sz="2400" b="1" dirty="0" err="1">
                <a:latin typeface="Calibri" panose="020F0502020204030204" pitchFamily="34" charset="0"/>
              </a:rPr>
              <a:t>immunoreactivity</a:t>
            </a:r>
            <a:r>
              <a:rPr lang="fr-FR" sz="2400" b="1" dirty="0">
                <a:latin typeface="Calibri" panose="020F0502020204030204" pitchFamily="34" charset="0"/>
              </a:rPr>
              <a:t> of </a:t>
            </a:r>
            <a:r>
              <a:rPr lang="fr-FR" sz="2400" b="1" dirty="0" err="1">
                <a:latin typeface="Calibri" panose="020F0502020204030204" pitchFamily="34" charset="0"/>
              </a:rPr>
              <a:t>casein</a:t>
            </a:r>
            <a:r>
              <a:rPr lang="fr-FR" sz="2400" b="1" dirty="0">
                <a:latin typeface="Calibri" panose="020F0502020204030204" pitchFamily="34" charset="0"/>
              </a:rPr>
              <a:t> fragments</a:t>
            </a:r>
          </a:p>
        </p:txBody>
      </p:sp>
      <p:pic>
        <p:nvPicPr>
          <p:cNvPr id="3072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549275"/>
            <a:ext cx="8640763" cy="475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5060950"/>
            <a:ext cx="2924175" cy="139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6" name="Text Box 5"/>
          <p:cNvSpPr txBox="1">
            <a:spLocks noChangeArrowheads="1"/>
          </p:cNvSpPr>
          <p:nvPr/>
        </p:nvSpPr>
        <p:spPr bwMode="auto">
          <a:xfrm>
            <a:off x="4031132" y="5529426"/>
            <a:ext cx="45013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2000" dirty="0" err="1" smtClean="0"/>
              <a:t>Increasing</a:t>
            </a:r>
            <a:r>
              <a:rPr lang="fr-FR" sz="2000" dirty="0" smtClean="0"/>
              <a:t> the </a:t>
            </a:r>
            <a:r>
              <a:rPr lang="fr-FR" sz="2000" dirty="0" err="1" smtClean="0"/>
              <a:t>heat-treatment</a:t>
            </a:r>
            <a:r>
              <a:rPr lang="fr-FR" sz="2000" dirty="0" smtClean="0"/>
              <a:t> </a:t>
            </a:r>
            <a:r>
              <a:rPr lang="fr-FR" sz="2000" dirty="0" err="1" smtClean="0"/>
              <a:t>makes</a:t>
            </a:r>
            <a:r>
              <a:rPr lang="fr-FR" sz="2000" dirty="0" smtClean="0"/>
              <a:t> </a:t>
            </a:r>
            <a:r>
              <a:rPr lang="fr-FR" sz="2000" dirty="0" err="1" smtClean="0"/>
              <a:t>casein</a:t>
            </a:r>
            <a:r>
              <a:rPr lang="fr-FR" sz="2000" dirty="0" smtClean="0"/>
              <a:t> more </a:t>
            </a:r>
            <a:r>
              <a:rPr lang="fr-FR" sz="2000" dirty="0" err="1" smtClean="0"/>
              <a:t>resistant</a:t>
            </a:r>
            <a:r>
              <a:rPr lang="fr-FR" sz="2000" dirty="0" smtClean="0"/>
              <a:t> to digestion</a:t>
            </a:r>
            <a:endParaRPr lang="fr-FR" sz="2000" dirty="0"/>
          </a:p>
        </p:txBody>
      </p:sp>
    </p:spTree>
    <p:extLst>
      <p:ext uri="{BB962C8B-B14F-4D97-AF65-F5344CB8AC3E}">
        <p14:creationId xmlns:p14="http://schemas.microsoft.com/office/powerpoint/2010/main" val="416058375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5"/>
          </p:nvPr>
        </p:nvSpPr>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EEBA34F9-5BF4-4DBA-9352-E6375B83B372}" type="slidenum">
              <a:rPr lang="en-GB" altLang="fr-FR" sz="1200" b="1" smtClean="0">
                <a:solidFill>
                  <a:srgbClr val="898989"/>
                </a:solidFill>
                <a:effectLst>
                  <a:outerShdw blurRad="38100" dist="38100" dir="2700000" algn="tl">
                    <a:srgbClr val="C0C0C0"/>
                  </a:outerShdw>
                </a:effectLst>
              </a:rPr>
              <a:pPr>
                <a:spcBef>
                  <a:spcPct val="0"/>
                </a:spcBef>
                <a:buFontTx/>
                <a:buNone/>
                <a:defRPr/>
              </a:pPr>
              <a:t>2</a:t>
            </a:fld>
            <a:endParaRPr lang="en-GB" altLang="fr-FR" sz="1200" b="1" smtClean="0">
              <a:solidFill>
                <a:srgbClr val="898989"/>
              </a:solidFill>
              <a:effectLst>
                <a:outerShdw blurRad="38100" dist="38100" dir="2700000" algn="tl">
                  <a:srgbClr val="C0C0C0"/>
                </a:outerShdw>
              </a:effectLst>
            </a:endParaRPr>
          </a:p>
        </p:txBody>
      </p:sp>
      <p:sp>
        <p:nvSpPr>
          <p:cNvPr id="22537" name="Text Box 9"/>
          <p:cNvSpPr txBox="1">
            <a:spLocks noChangeArrowheads="1"/>
          </p:cNvSpPr>
          <p:nvPr/>
        </p:nvSpPr>
        <p:spPr bwMode="auto">
          <a:xfrm>
            <a:off x="133350" y="3933056"/>
            <a:ext cx="72310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fr-FR" sz="2000" b="1" dirty="0">
                <a:solidFill>
                  <a:srgbClr val="56585B"/>
                </a:solidFill>
                <a:latin typeface="Calibri" panose="020F0502020204030204" pitchFamily="34" charset="0"/>
              </a:rPr>
              <a:t>Gut = interface between food and human body</a:t>
            </a:r>
            <a:br>
              <a:rPr lang="en-US" altLang="fr-FR" sz="2000" b="1" dirty="0">
                <a:solidFill>
                  <a:srgbClr val="56585B"/>
                </a:solidFill>
                <a:latin typeface="Calibri" panose="020F0502020204030204" pitchFamily="34" charset="0"/>
              </a:rPr>
            </a:br>
            <a:r>
              <a:rPr lang="en-US" altLang="fr-FR" sz="2000" b="1" dirty="0">
                <a:solidFill>
                  <a:srgbClr val="56585B"/>
                </a:solidFill>
                <a:latin typeface="Calibri" panose="020F0502020204030204" pitchFamily="34" charset="0"/>
              </a:rPr>
              <a:t>Digestion releases food components that can have a beneficial or a deleterious effect on human health</a:t>
            </a:r>
            <a:endParaRPr lang="fr-FR" altLang="fr-FR" sz="2000" dirty="0">
              <a:latin typeface="Calibri" panose="020F0502020204030204" pitchFamily="34" charset="0"/>
            </a:endParaRPr>
          </a:p>
        </p:txBody>
      </p:sp>
      <p:sp>
        <p:nvSpPr>
          <p:cNvPr id="9230" name="Text Box 10"/>
          <p:cNvSpPr txBox="1">
            <a:spLocks noChangeArrowheads="1"/>
          </p:cNvSpPr>
          <p:nvPr/>
        </p:nvSpPr>
        <p:spPr bwMode="auto">
          <a:xfrm>
            <a:off x="119063" y="5838827"/>
            <a:ext cx="8840665" cy="830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30000"/>
              </a:spcBef>
              <a:buNone/>
            </a:pPr>
            <a:r>
              <a:rPr lang="en-GB" altLang="fr-FR" sz="2400" b="1" dirty="0" smtClean="0">
                <a:latin typeface="Calibri" panose="020F0502020204030204" pitchFamily="34" charset="0"/>
              </a:rPr>
              <a:t>By </a:t>
            </a:r>
            <a:r>
              <a:rPr lang="en-GB" altLang="fr-FR" sz="2400" b="1" dirty="0">
                <a:latin typeface="Calibri" panose="020F0502020204030204" pitchFamily="34" charset="0"/>
              </a:rPr>
              <a:t>increasing our knowledge on food </a:t>
            </a:r>
            <a:r>
              <a:rPr lang="en-GB" altLang="fr-FR" sz="2400" b="1" dirty="0" smtClean="0">
                <a:latin typeface="Calibri" panose="020F0502020204030204" pitchFamily="34" charset="0"/>
              </a:rPr>
              <a:t>digestion, we will increase </a:t>
            </a:r>
            <a:r>
              <a:rPr lang="en-GB" altLang="fr-FR" sz="2400" b="1" dirty="0">
                <a:latin typeface="Calibri" panose="020F0502020204030204" pitchFamily="34" charset="0"/>
              </a:rPr>
              <a:t>our knowledge on the effect of food on human </a:t>
            </a:r>
            <a:r>
              <a:rPr lang="en-GB" altLang="fr-FR" sz="2400" b="1" dirty="0" smtClean="0">
                <a:latin typeface="Calibri" panose="020F0502020204030204" pitchFamily="34" charset="0"/>
              </a:rPr>
              <a:t>health</a:t>
            </a:r>
            <a:endParaRPr lang="fr-FR" altLang="fr-FR" sz="2400" b="1" dirty="0">
              <a:latin typeface="Calibri" panose="020F0502020204030204" pitchFamily="34" charset="0"/>
            </a:endParaRPr>
          </a:p>
        </p:txBody>
      </p:sp>
      <p:sp>
        <p:nvSpPr>
          <p:cNvPr id="9221" name="Content Placeholder 5"/>
          <p:cNvSpPr>
            <a:spLocks noGrp="1"/>
          </p:cNvSpPr>
          <p:nvPr>
            <p:ph sz="quarter" idx="13"/>
          </p:nvPr>
        </p:nvSpPr>
        <p:spPr>
          <a:xfrm>
            <a:off x="717550" y="44450"/>
            <a:ext cx="8242300" cy="649288"/>
          </a:xfrm>
          <a:solidFill>
            <a:schemeClr val="bg1"/>
          </a:solidFill>
        </p:spPr>
        <p:txBody>
          <a:bodyPr/>
          <a:lstStyle/>
          <a:p>
            <a:pPr algn="ctr" eaLnBrk="1" hangingPunct="1"/>
            <a:r>
              <a:rPr lang="en-GB" altLang="fr-FR" sz="3200" dirty="0" smtClean="0"/>
              <a:t>Scientific Context</a:t>
            </a:r>
          </a:p>
        </p:txBody>
      </p:sp>
      <p:grpSp>
        <p:nvGrpSpPr>
          <p:cNvPr id="2" name="Groupe 1"/>
          <p:cNvGrpSpPr>
            <a:grpSpLocks/>
          </p:cNvGrpSpPr>
          <p:nvPr/>
        </p:nvGrpSpPr>
        <p:grpSpPr bwMode="auto">
          <a:xfrm>
            <a:off x="57150" y="779463"/>
            <a:ext cx="9034463" cy="3081337"/>
            <a:chOff x="57268" y="476250"/>
            <a:chExt cx="9034345" cy="3081338"/>
          </a:xfrm>
        </p:grpSpPr>
        <p:grpSp>
          <p:nvGrpSpPr>
            <p:cNvPr id="9224" name="Groupe 4"/>
            <p:cNvGrpSpPr>
              <a:grpSpLocks/>
            </p:cNvGrpSpPr>
            <p:nvPr/>
          </p:nvGrpSpPr>
          <p:grpSpPr bwMode="auto">
            <a:xfrm>
              <a:off x="250825" y="476250"/>
              <a:ext cx="8840788" cy="3081338"/>
              <a:chOff x="272480" y="476672"/>
              <a:chExt cx="9576370" cy="3081342"/>
            </a:xfrm>
          </p:grpSpPr>
          <p:sp>
            <p:nvSpPr>
              <p:cNvPr id="9227" name="Text Box 8"/>
              <p:cNvSpPr txBox="1">
                <a:spLocks noChangeArrowheads="1"/>
              </p:cNvSpPr>
              <p:nvPr/>
            </p:nvSpPr>
            <p:spPr bwMode="auto">
              <a:xfrm>
                <a:off x="4060676" y="908720"/>
                <a:ext cx="57881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fr-FR" sz="2400" b="1">
                    <a:solidFill>
                      <a:srgbClr val="56585B"/>
                    </a:solidFill>
                    <a:latin typeface="Calibri" panose="020F0502020204030204" pitchFamily="34" charset="0"/>
                  </a:rPr>
                  <a:t>Diet-related diseases ↑</a:t>
                </a:r>
              </a:p>
              <a:p>
                <a:pPr algn="ctr" eaLnBrk="1" hangingPunct="1">
                  <a:spcBef>
                    <a:spcPct val="0"/>
                  </a:spcBef>
                  <a:buFontTx/>
                  <a:buNone/>
                </a:pPr>
                <a:r>
                  <a:rPr lang="en-GB" altLang="fr-FR" sz="2400" b="1">
                    <a:solidFill>
                      <a:srgbClr val="5F5F5F"/>
                    </a:solidFill>
                    <a:latin typeface="Calibri" panose="020F0502020204030204" pitchFamily="34" charset="0"/>
                    <a:sym typeface="Wingdings" panose="05000000000000000000" pitchFamily="2" charset="2"/>
                  </a:rPr>
                  <a:t> </a:t>
                </a:r>
                <a:r>
                  <a:rPr lang="en-GB" altLang="fr-FR" sz="2400" b="1">
                    <a:solidFill>
                      <a:srgbClr val="5F5F5F"/>
                    </a:solidFill>
                    <a:latin typeface="Calibri" panose="020F0502020204030204" pitchFamily="34" charset="0"/>
                  </a:rPr>
                  <a:t>Prevent these pathologies rather than cure them</a:t>
                </a:r>
                <a:r>
                  <a:rPr lang="en-GB" altLang="fr-FR" sz="2400">
                    <a:solidFill>
                      <a:srgbClr val="000000"/>
                    </a:solidFill>
                    <a:latin typeface="Calibri" panose="020F0502020204030204" pitchFamily="34" charset="0"/>
                  </a:rPr>
                  <a:t> </a:t>
                </a:r>
                <a:endParaRPr lang="fr-FR" altLang="fr-FR" sz="2400">
                  <a:latin typeface="Calibri" panose="020F0502020204030204" pitchFamily="34" charset="0"/>
                </a:endParaRPr>
              </a:p>
            </p:txBody>
          </p:sp>
          <p:pic>
            <p:nvPicPr>
              <p:cNvPr id="92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80" y="476672"/>
                <a:ext cx="3900433" cy="308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225" name="ZoneTexte 17"/>
            <p:cNvSpPr txBox="1">
              <a:spLocks noChangeArrowheads="1"/>
            </p:cNvSpPr>
            <p:nvPr/>
          </p:nvSpPr>
          <p:spPr bwMode="auto">
            <a:xfrm>
              <a:off x="684213" y="549275"/>
              <a:ext cx="1027112"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a:solidFill>
                    <a:srgbClr val="002060"/>
                  </a:solidFill>
                </a:rPr>
                <a:t>-----</a:t>
              </a:r>
              <a:r>
                <a:rPr lang="fr-FR" altLang="fr-FR" sz="1800"/>
                <a:t> </a:t>
              </a:r>
              <a:r>
                <a:rPr lang="fr-FR" altLang="fr-FR" sz="1000"/>
                <a:t>USA</a:t>
              </a:r>
            </a:p>
            <a:p>
              <a:pPr eaLnBrk="1" hangingPunct="1">
                <a:spcBef>
                  <a:spcPct val="0"/>
                </a:spcBef>
                <a:buFontTx/>
                <a:buNone/>
              </a:pPr>
              <a:r>
                <a:rPr lang="fr-FR" altLang="fr-FR" sz="1800" b="1">
                  <a:solidFill>
                    <a:srgbClr val="FFFF00"/>
                  </a:solidFill>
                </a:rPr>
                <a:t>----- </a:t>
              </a:r>
              <a:r>
                <a:rPr lang="fr-FR" altLang="fr-FR" sz="1000"/>
                <a:t>UK</a:t>
              </a:r>
            </a:p>
            <a:p>
              <a:pPr eaLnBrk="1" hangingPunct="1">
                <a:spcBef>
                  <a:spcPct val="0"/>
                </a:spcBef>
                <a:buFontTx/>
                <a:buNone/>
              </a:pPr>
              <a:r>
                <a:rPr lang="fr-FR" altLang="fr-FR" sz="1800" b="1">
                  <a:solidFill>
                    <a:srgbClr val="92D050"/>
                  </a:solidFill>
                </a:rPr>
                <a:t>----- </a:t>
              </a:r>
              <a:r>
                <a:rPr lang="fr-FR" altLang="fr-FR" sz="1000"/>
                <a:t>FR</a:t>
              </a:r>
            </a:p>
            <a:p>
              <a:pPr eaLnBrk="1" hangingPunct="1">
                <a:spcBef>
                  <a:spcPct val="0"/>
                </a:spcBef>
                <a:buFontTx/>
                <a:buNone/>
              </a:pPr>
              <a:r>
                <a:rPr lang="fr-FR" altLang="fr-FR" sz="1800" b="1">
                  <a:solidFill>
                    <a:srgbClr val="FF0000"/>
                  </a:solidFill>
                </a:rPr>
                <a:t>-----</a:t>
              </a:r>
              <a:r>
                <a:rPr lang="fr-FR" altLang="fr-FR" sz="1000" b="1">
                  <a:solidFill>
                    <a:srgbClr val="002060"/>
                  </a:solidFill>
                </a:rPr>
                <a:t>  </a:t>
              </a:r>
              <a:r>
                <a:rPr lang="fr-FR" altLang="fr-FR" sz="1000"/>
                <a:t>NL</a:t>
              </a:r>
            </a:p>
          </p:txBody>
        </p:sp>
        <p:sp>
          <p:nvSpPr>
            <p:cNvPr id="8" name="ZoneTexte 7"/>
            <p:cNvSpPr txBox="1"/>
            <p:nvPr/>
          </p:nvSpPr>
          <p:spPr>
            <a:xfrm>
              <a:off x="57268" y="1556792"/>
              <a:ext cx="400110" cy="957955"/>
            </a:xfrm>
            <a:prstGeom prst="rect">
              <a:avLst/>
            </a:prstGeom>
            <a:solidFill>
              <a:schemeClr val="bg1"/>
            </a:solidFill>
          </p:spPr>
          <p:txBody>
            <a:bodyPr vert="vert270" wrap="none">
              <a:spAutoFit/>
            </a:bodyPr>
            <a:lstStyle/>
            <a:p>
              <a:pPr eaLnBrk="1" hangingPunct="1">
                <a:defRPr/>
              </a:pPr>
              <a:r>
                <a:rPr lang="fr-FR" sz="1400" b="1" dirty="0" err="1">
                  <a:latin typeface="Arial" charset="0"/>
                </a:rPr>
                <a:t>Obesity</a:t>
              </a:r>
              <a:r>
                <a:rPr lang="fr-FR" sz="1400" b="1" dirty="0">
                  <a:latin typeface="Arial" charset="0"/>
                </a:rPr>
                <a:t> %</a:t>
              </a:r>
            </a:p>
          </p:txBody>
        </p:sp>
      </p:grpSp>
      <p:sp>
        <p:nvSpPr>
          <p:cNvPr id="3" name="Rectangle 2"/>
          <p:cNvSpPr/>
          <p:nvPr/>
        </p:nvSpPr>
        <p:spPr>
          <a:xfrm>
            <a:off x="900113" y="801688"/>
            <a:ext cx="2232025" cy="179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grpSp>
        <p:nvGrpSpPr>
          <p:cNvPr id="6" name="Groupe 5"/>
          <p:cNvGrpSpPr/>
          <p:nvPr/>
        </p:nvGrpSpPr>
        <p:grpSpPr>
          <a:xfrm>
            <a:off x="457265" y="2555875"/>
            <a:ext cx="8634348" cy="3249389"/>
            <a:chOff x="457265" y="2555875"/>
            <a:chExt cx="8634348" cy="3249389"/>
          </a:xfrm>
        </p:grpSpPr>
        <p:grpSp>
          <p:nvGrpSpPr>
            <p:cNvPr id="9229" name="Group 15"/>
            <p:cNvGrpSpPr>
              <a:grpSpLocks/>
            </p:cNvGrpSpPr>
            <p:nvPr/>
          </p:nvGrpSpPr>
          <p:grpSpPr bwMode="auto">
            <a:xfrm>
              <a:off x="7441590" y="2555875"/>
              <a:ext cx="1650023" cy="2016126"/>
              <a:chOff x="3073" y="4838"/>
              <a:chExt cx="1126" cy="1270"/>
            </a:xfrm>
          </p:grpSpPr>
          <p:pic>
            <p:nvPicPr>
              <p:cNvPr id="9231" name="Picture 13" descr="Tube diges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3" y="4838"/>
                <a:ext cx="1126"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Rectangle 14"/>
              <p:cNvSpPr>
                <a:spLocks noChangeArrowheads="1"/>
              </p:cNvSpPr>
              <p:nvPr/>
            </p:nvSpPr>
            <p:spPr bwMode="auto">
              <a:xfrm>
                <a:off x="3515" y="5654"/>
                <a:ext cx="272" cy="31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2400">
                    <a:solidFill>
                      <a:srgbClr val="000000"/>
                    </a:solidFill>
                    <a:ea typeface="ＭＳ Ｐゴシック" panose="020B0600070205080204" pitchFamily="34" charset="-128"/>
                  </a:rPr>
                  <a:t>?</a:t>
                </a:r>
              </a:p>
            </p:txBody>
          </p:sp>
        </p:grpSp>
        <p:sp>
          <p:nvSpPr>
            <p:cNvPr id="5" name="ZoneTexte 4"/>
            <p:cNvSpPr txBox="1"/>
            <p:nvPr/>
          </p:nvSpPr>
          <p:spPr>
            <a:xfrm>
              <a:off x="457265" y="5158933"/>
              <a:ext cx="8502463" cy="646331"/>
            </a:xfrm>
            <a:prstGeom prst="rect">
              <a:avLst/>
            </a:prstGeom>
            <a:noFill/>
          </p:spPr>
          <p:txBody>
            <a:bodyPr wrap="square" rtlCol="0">
              <a:spAutoFit/>
            </a:bodyPr>
            <a:lstStyle/>
            <a:p>
              <a:r>
                <a:rPr lang="fr-FR" dirty="0" smtClean="0"/>
                <a:t>… but the </a:t>
              </a:r>
              <a:r>
                <a:rPr lang="fr-FR" dirty="0" err="1" smtClean="0"/>
                <a:t>mechanisms</a:t>
              </a:r>
              <a:r>
                <a:rPr lang="fr-FR" dirty="0" smtClean="0"/>
                <a:t> of </a:t>
              </a:r>
              <a:r>
                <a:rPr lang="fr-FR" dirty="0" err="1" smtClean="0"/>
                <a:t>food</a:t>
              </a:r>
              <a:r>
                <a:rPr lang="fr-FR" dirty="0" smtClean="0"/>
                <a:t> </a:t>
              </a:r>
              <a:r>
                <a:rPr lang="fr-FR" dirty="0" err="1" smtClean="0"/>
                <a:t>disintegration</a:t>
              </a:r>
              <a:r>
                <a:rPr lang="fr-FR" dirty="0" smtClean="0"/>
                <a:t> in the </a:t>
              </a:r>
              <a:r>
                <a:rPr lang="fr-FR" dirty="0" err="1" smtClean="0"/>
                <a:t>gastrointestinal</a:t>
              </a:r>
              <a:r>
                <a:rPr lang="fr-FR" dirty="0" smtClean="0"/>
                <a:t> tract </a:t>
              </a:r>
              <a:r>
                <a:rPr lang="fr-FR" dirty="0" err="1" smtClean="0"/>
                <a:t>remain</a:t>
              </a:r>
              <a:r>
                <a:rPr lang="fr-FR" dirty="0" smtClean="0"/>
                <a:t> </a:t>
              </a:r>
              <a:r>
                <a:rPr lang="fr-FR" dirty="0" err="1" smtClean="0"/>
                <a:t>unclear</a:t>
              </a:r>
              <a:r>
                <a:rPr lang="fr-FR" dirty="0" smtClean="0"/>
                <a:t> and the digestive </a:t>
              </a:r>
              <a:r>
                <a:rPr lang="fr-FR" smtClean="0"/>
                <a:t>process </a:t>
              </a:r>
              <a:r>
                <a:rPr lang="fr-FR" dirty="0" smtClean="0"/>
                <a:t>has been </a:t>
              </a:r>
              <a:r>
                <a:rPr lang="fr-FR" dirty="0" err="1" smtClean="0"/>
                <a:t>considered</a:t>
              </a:r>
              <a:r>
                <a:rPr lang="fr-FR" dirty="0" smtClean="0"/>
                <a:t> as a black box </a:t>
              </a:r>
              <a:r>
                <a:rPr lang="fr-FR" dirty="0" err="1" smtClean="0"/>
                <a:t>so</a:t>
              </a:r>
              <a:r>
                <a:rPr lang="fr-FR" dirty="0" smtClean="0"/>
                <a:t> far </a:t>
              </a:r>
              <a:endParaRPr lang="fr-FR" dirty="0"/>
            </a:p>
          </p:txBody>
        </p:sp>
      </p:grpSp>
    </p:spTree>
    <p:extLst>
      <p:ext uri="{BB962C8B-B14F-4D97-AF65-F5344CB8AC3E}">
        <p14:creationId xmlns:p14="http://schemas.microsoft.com/office/powerpoint/2010/main" val="4041716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p:bldP spid="92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3" name="Group 2"/>
          <p:cNvGrpSpPr>
            <a:grpSpLocks/>
          </p:cNvGrpSpPr>
          <p:nvPr/>
        </p:nvGrpSpPr>
        <p:grpSpPr bwMode="auto">
          <a:xfrm>
            <a:off x="1801813" y="1021556"/>
            <a:ext cx="6429375" cy="3992563"/>
            <a:chOff x="1478" y="765"/>
            <a:chExt cx="4050" cy="2515"/>
          </a:xfrm>
        </p:grpSpPr>
        <p:sp>
          <p:nvSpPr>
            <p:cNvPr id="35851" name="Rectangle 3"/>
            <p:cNvSpPr>
              <a:spLocks noChangeArrowheads="1"/>
            </p:cNvSpPr>
            <p:nvPr/>
          </p:nvSpPr>
          <p:spPr bwMode="auto">
            <a:xfrm>
              <a:off x="1480" y="768"/>
              <a:ext cx="4048" cy="2512"/>
            </a:xfrm>
            <a:prstGeom prst="rect">
              <a:avLst/>
            </a:prstGeom>
            <a:solidFill>
              <a:srgbClr val="FFFFF7"/>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52" name="Oval 4"/>
            <p:cNvSpPr>
              <a:spLocks noChangeArrowheads="1"/>
            </p:cNvSpPr>
            <p:nvPr/>
          </p:nvSpPr>
          <p:spPr bwMode="auto">
            <a:xfrm>
              <a:off x="1686" y="321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53" name="Oval 5"/>
            <p:cNvSpPr>
              <a:spLocks noChangeArrowheads="1"/>
            </p:cNvSpPr>
            <p:nvPr/>
          </p:nvSpPr>
          <p:spPr bwMode="auto">
            <a:xfrm>
              <a:off x="1740" y="321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54" name="Oval 6"/>
            <p:cNvSpPr>
              <a:spLocks noChangeArrowheads="1"/>
            </p:cNvSpPr>
            <p:nvPr/>
          </p:nvSpPr>
          <p:spPr bwMode="auto">
            <a:xfrm>
              <a:off x="1560" y="311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55" name="Rectangle 7"/>
            <p:cNvSpPr>
              <a:spLocks noChangeArrowheads="1"/>
            </p:cNvSpPr>
            <p:nvPr/>
          </p:nvSpPr>
          <p:spPr bwMode="auto">
            <a:xfrm>
              <a:off x="1584" y="2936"/>
              <a:ext cx="376" cy="288"/>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56" name="Text Box 8"/>
            <p:cNvSpPr txBox="1">
              <a:spLocks noChangeArrowheads="1"/>
            </p:cNvSpPr>
            <p:nvPr/>
          </p:nvSpPr>
          <p:spPr bwMode="auto">
            <a:xfrm>
              <a:off x="1561" y="3038"/>
              <a:ext cx="426"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en-CA" sz="1400"/>
                <a:t>10 nm</a:t>
              </a:r>
            </a:p>
          </p:txBody>
        </p:sp>
        <p:sp>
          <p:nvSpPr>
            <p:cNvPr id="35857" name="Arc 9"/>
            <p:cNvSpPr>
              <a:spLocks/>
            </p:cNvSpPr>
            <p:nvPr/>
          </p:nvSpPr>
          <p:spPr bwMode="auto">
            <a:xfrm rot="10800000" flipH="1">
              <a:off x="1480" y="768"/>
              <a:ext cx="1728" cy="1730"/>
            </a:xfrm>
            <a:custGeom>
              <a:avLst/>
              <a:gdLst>
                <a:gd name="T0" fmla="*/ 0 w 21600"/>
                <a:gd name="T1" fmla="*/ 0 h 21600"/>
                <a:gd name="T2" fmla="*/ 1728 w 21600"/>
                <a:gd name="T3" fmla="*/ 1730 h 21600"/>
                <a:gd name="T4" fmla="*/ 0 w 21600"/>
                <a:gd name="T5" fmla="*/ 173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EFF9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58" name="Freeform 10"/>
            <p:cNvSpPr>
              <a:spLocks/>
            </p:cNvSpPr>
            <p:nvPr/>
          </p:nvSpPr>
          <p:spPr bwMode="auto">
            <a:xfrm rot="10800000">
              <a:off x="3191" y="765"/>
              <a:ext cx="196" cy="148"/>
            </a:xfrm>
            <a:custGeom>
              <a:avLst/>
              <a:gdLst>
                <a:gd name="T0" fmla="*/ 4 w 250"/>
                <a:gd name="T1" fmla="*/ 135 h 148"/>
                <a:gd name="T2" fmla="*/ 10 w 250"/>
                <a:gd name="T3" fmla="*/ 47 h 148"/>
                <a:gd name="T4" fmla="*/ 35 w 250"/>
                <a:gd name="T5" fmla="*/ 55 h 148"/>
                <a:gd name="T6" fmla="*/ 60 w 250"/>
                <a:gd name="T7" fmla="*/ 143 h 148"/>
                <a:gd name="T8" fmla="*/ 117 w 250"/>
                <a:gd name="T9" fmla="*/ 135 h 148"/>
                <a:gd name="T10" fmla="*/ 129 w 250"/>
                <a:gd name="T11" fmla="*/ 87 h 148"/>
                <a:gd name="T12" fmla="*/ 180 w 250"/>
                <a:gd name="T13" fmla="*/ 143 h 148"/>
                <a:gd name="T14" fmla="*/ 123 w 250"/>
                <a:gd name="T15" fmla="*/ 23 h 148"/>
                <a:gd name="T16" fmla="*/ 117 w 250"/>
                <a:gd name="T17" fmla="*/ 95 h 148"/>
                <a:gd name="T18" fmla="*/ 104 w 250"/>
                <a:gd name="T19" fmla="*/ 23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59" name="Freeform 11"/>
            <p:cNvSpPr>
              <a:spLocks/>
            </p:cNvSpPr>
            <p:nvPr/>
          </p:nvSpPr>
          <p:spPr bwMode="auto">
            <a:xfrm rot="600000">
              <a:off x="3179" y="1009"/>
              <a:ext cx="189" cy="148"/>
            </a:xfrm>
            <a:custGeom>
              <a:avLst/>
              <a:gdLst>
                <a:gd name="T0" fmla="*/ 4 w 250"/>
                <a:gd name="T1" fmla="*/ 135 h 148"/>
                <a:gd name="T2" fmla="*/ 10 w 250"/>
                <a:gd name="T3" fmla="*/ 47 h 148"/>
                <a:gd name="T4" fmla="*/ 34 w 250"/>
                <a:gd name="T5" fmla="*/ 55 h 148"/>
                <a:gd name="T6" fmla="*/ 58 w 250"/>
                <a:gd name="T7" fmla="*/ 143 h 148"/>
                <a:gd name="T8" fmla="*/ 113 w 250"/>
                <a:gd name="T9" fmla="*/ 135 h 148"/>
                <a:gd name="T10" fmla="*/ 125 w 250"/>
                <a:gd name="T11" fmla="*/ 87 h 148"/>
                <a:gd name="T12" fmla="*/ 173 w 250"/>
                <a:gd name="T13" fmla="*/ 143 h 148"/>
                <a:gd name="T14" fmla="*/ 119 w 250"/>
                <a:gd name="T15" fmla="*/ 23 h 148"/>
                <a:gd name="T16" fmla="*/ 113 w 250"/>
                <a:gd name="T17" fmla="*/ 95 h 148"/>
                <a:gd name="T18" fmla="*/ 101 w 250"/>
                <a:gd name="T19" fmla="*/ 23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60" name="Freeform 12"/>
            <p:cNvSpPr>
              <a:spLocks/>
            </p:cNvSpPr>
            <p:nvPr/>
          </p:nvSpPr>
          <p:spPr bwMode="auto">
            <a:xfrm rot="1200000">
              <a:off x="3116" y="1301"/>
              <a:ext cx="144" cy="122"/>
            </a:xfrm>
            <a:custGeom>
              <a:avLst/>
              <a:gdLst>
                <a:gd name="T0" fmla="*/ 3 w 250"/>
                <a:gd name="T1" fmla="*/ 111 h 148"/>
                <a:gd name="T2" fmla="*/ 7 w 250"/>
                <a:gd name="T3" fmla="*/ 39 h 148"/>
                <a:gd name="T4" fmla="*/ 26 w 250"/>
                <a:gd name="T5" fmla="*/ 45 h 148"/>
                <a:gd name="T6" fmla="*/ 44 w 250"/>
                <a:gd name="T7" fmla="*/ 118 h 148"/>
                <a:gd name="T8" fmla="*/ 86 w 250"/>
                <a:gd name="T9" fmla="*/ 111 h 148"/>
                <a:gd name="T10" fmla="*/ 95 w 250"/>
                <a:gd name="T11" fmla="*/ 72 h 148"/>
                <a:gd name="T12" fmla="*/ 132 w 250"/>
                <a:gd name="T13" fmla="*/ 118 h 148"/>
                <a:gd name="T14" fmla="*/ 90 w 250"/>
                <a:gd name="T15" fmla="*/ 19 h 148"/>
                <a:gd name="T16" fmla="*/ 86 w 250"/>
                <a:gd name="T17" fmla="*/ 78 h 148"/>
                <a:gd name="T18" fmla="*/ 77 w 250"/>
                <a:gd name="T19" fmla="*/ 19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61" name="Freeform 13"/>
            <p:cNvSpPr>
              <a:spLocks/>
            </p:cNvSpPr>
            <p:nvPr/>
          </p:nvSpPr>
          <p:spPr bwMode="auto">
            <a:xfrm rot="1800000">
              <a:off x="2995" y="1563"/>
              <a:ext cx="185" cy="108"/>
            </a:xfrm>
            <a:custGeom>
              <a:avLst/>
              <a:gdLst>
                <a:gd name="T0" fmla="*/ 4 w 250"/>
                <a:gd name="T1" fmla="*/ 99 h 148"/>
                <a:gd name="T2" fmla="*/ 10 w 250"/>
                <a:gd name="T3" fmla="*/ 34 h 148"/>
                <a:gd name="T4" fmla="*/ 33 w 250"/>
                <a:gd name="T5" fmla="*/ 40 h 148"/>
                <a:gd name="T6" fmla="*/ 57 w 250"/>
                <a:gd name="T7" fmla="*/ 104 h 148"/>
                <a:gd name="T8" fmla="*/ 110 w 250"/>
                <a:gd name="T9" fmla="*/ 99 h 148"/>
                <a:gd name="T10" fmla="*/ 122 w 250"/>
                <a:gd name="T11" fmla="*/ 63 h 148"/>
                <a:gd name="T12" fmla="*/ 169 w 250"/>
                <a:gd name="T13" fmla="*/ 104 h 148"/>
                <a:gd name="T14" fmla="*/ 116 w 250"/>
                <a:gd name="T15" fmla="*/ 17 h 148"/>
                <a:gd name="T16" fmla="*/ 110 w 250"/>
                <a:gd name="T17" fmla="*/ 69 h 148"/>
                <a:gd name="T18" fmla="*/ 98 w 250"/>
                <a:gd name="T19" fmla="*/ 17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62" name="Freeform 14"/>
            <p:cNvSpPr>
              <a:spLocks/>
            </p:cNvSpPr>
            <p:nvPr/>
          </p:nvSpPr>
          <p:spPr bwMode="auto">
            <a:xfrm rot="2400000">
              <a:off x="2851" y="1784"/>
              <a:ext cx="159" cy="106"/>
            </a:xfrm>
            <a:custGeom>
              <a:avLst/>
              <a:gdLst>
                <a:gd name="T0" fmla="*/ 3 w 250"/>
                <a:gd name="T1" fmla="*/ 97 h 148"/>
                <a:gd name="T2" fmla="*/ 8 w 250"/>
                <a:gd name="T3" fmla="*/ 34 h 148"/>
                <a:gd name="T4" fmla="*/ 29 w 250"/>
                <a:gd name="T5" fmla="*/ 39 h 148"/>
                <a:gd name="T6" fmla="*/ 49 w 250"/>
                <a:gd name="T7" fmla="*/ 102 h 148"/>
                <a:gd name="T8" fmla="*/ 95 w 250"/>
                <a:gd name="T9" fmla="*/ 97 h 148"/>
                <a:gd name="T10" fmla="*/ 105 w 250"/>
                <a:gd name="T11" fmla="*/ 62 h 148"/>
                <a:gd name="T12" fmla="*/ 146 w 250"/>
                <a:gd name="T13" fmla="*/ 102 h 148"/>
                <a:gd name="T14" fmla="*/ 100 w 250"/>
                <a:gd name="T15" fmla="*/ 16 h 148"/>
                <a:gd name="T16" fmla="*/ 95 w 250"/>
                <a:gd name="T17" fmla="*/ 68 h 148"/>
                <a:gd name="T18" fmla="*/ 85 w 250"/>
                <a:gd name="T19" fmla="*/ 16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63" name="Freeform 15"/>
            <p:cNvSpPr>
              <a:spLocks/>
            </p:cNvSpPr>
            <p:nvPr/>
          </p:nvSpPr>
          <p:spPr bwMode="auto">
            <a:xfrm rot="3600000">
              <a:off x="2574" y="2112"/>
              <a:ext cx="210" cy="98"/>
            </a:xfrm>
            <a:custGeom>
              <a:avLst/>
              <a:gdLst>
                <a:gd name="T0" fmla="*/ 4 w 250"/>
                <a:gd name="T1" fmla="*/ 89 h 148"/>
                <a:gd name="T2" fmla="*/ 11 w 250"/>
                <a:gd name="T3" fmla="*/ 31 h 148"/>
                <a:gd name="T4" fmla="*/ 38 w 250"/>
                <a:gd name="T5" fmla="*/ 36 h 148"/>
                <a:gd name="T6" fmla="*/ 65 w 250"/>
                <a:gd name="T7" fmla="*/ 95 h 148"/>
                <a:gd name="T8" fmla="*/ 125 w 250"/>
                <a:gd name="T9" fmla="*/ 89 h 148"/>
                <a:gd name="T10" fmla="*/ 139 w 250"/>
                <a:gd name="T11" fmla="*/ 58 h 148"/>
                <a:gd name="T12" fmla="*/ 192 w 250"/>
                <a:gd name="T13" fmla="*/ 95 h 148"/>
                <a:gd name="T14" fmla="*/ 132 w 250"/>
                <a:gd name="T15" fmla="*/ 15 h 148"/>
                <a:gd name="T16" fmla="*/ 125 w 250"/>
                <a:gd name="T17" fmla="*/ 63 h 148"/>
                <a:gd name="T18" fmla="*/ 112 w 250"/>
                <a:gd name="T19" fmla="*/ 15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64" name="Freeform 16"/>
            <p:cNvSpPr>
              <a:spLocks/>
            </p:cNvSpPr>
            <p:nvPr/>
          </p:nvSpPr>
          <p:spPr bwMode="auto">
            <a:xfrm rot="4200000">
              <a:off x="2223" y="2335"/>
              <a:ext cx="169" cy="106"/>
            </a:xfrm>
            <a:custGeom>
              <a:avLst/>
              <a:gdLst>
                <a:gd name="T0" fmla="*/ 3 w 250"/>
                <a:gd name="T1" fmla="*/ 97 h 148"/>
                <a:gd name="T2" fmla="*/ 9 w 250"/>
                <a:gd name="T3" fmla="*/ 34 h 148"/>
                <a:gd name="T4" fmla="*/ 30 w 250"/>
                <a:gd name="T5" fmla="*/ 39 h 148"/>
                <a:gd name="T6" fmla="*/ 52 w 250"/>
                <a:gd name="T7" fmla="*/ 102 h 148"/>
                <a:gd name="T8" fmla="*/ 101 w 250"/>
                <a:gd name="T9" fmla="*/ 97 h 148"/>
                <a:gd name="T10" fmla="*/ 112 w 250"/>
                <a:gd name="T11" fmla="*/ 62 h 148"/>
                <a:gd name="T12" fmla="*/ 155 w 250"/>
                <a:gd name="T13" fmla="*/ 102 h 148"/>
                <a:gd name="T14" fmla="*/ 106 w 250"/>
                <a:gd name="T15" fmla="*/ 16 h 148"/>
                <a:gd name="T16" fmla="*/ 101 w 250"/>
                <a:gd name="T17" fmla="*/ 68 h 148"/>
                <a:gd name="T18" fmla="*/ 90 w 250"/>
                <a:gd name="T19" fmla="*/ 16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65" name="Freeform 17"/>
            <p:cNvSpPr>
              <a:spLocks/>
            </p:cNvSpPr>
            <p:nvPr/>
          </p:nvSpPr>
          <p:spPr bwMode="auto">
            <a:xfrm rot="5400000">
              <a:off x="1468" y="2554"/>
              <a:ext cx="160" cy="60"/>
            </a:xfrm>
            <a:custGeom>
              <a:avLst/>
              <a:gdLst>
                <a:gd name="T0" fmla="*/ 3 w 250"/>
                <a:gd name="T1" fmla="*/ 55 h 148"/>
                <a:gd name="T2" fmla="*/ 8 w 250"/>
                <a:gd name="T3" fmla="*/ 19 h 148"/>
                <a:gd name="T4" fmla="*/ 29 w 250"/>
                <a:gd name="T5" fmla="*/ 22 h 148"/>
                <a:gd name="T6" fmla="*/ 49 w 250"/>
                <a:gd name="T7" fmla="*/ 58 h 148"/>
                <a:gd name="T8" fmla="*/ 95 w 250"/>
                <a:gd name="T9" fmla="*/ 55 h 148"/>
                <a:gd name="T10" fmla="*/ 106 w 250"/>
                <a:gd name="T11" fmla="*/ 35 h 148"/>
                <a:gd name="T12" fmla="*/ 147 w 250"/>
                <a:gd name="T13" fmla="*/ 58 h 148"/>
                <a:gd name="T14" fmla="*/ 100 w 250"/>
                <a:gd name="T15" fmla="*/ 9 h 148"/>
                <a:gd name="T16" fmla="*/ 95 w 250"/>
                <a:gd name="T17" fmla="*/ 39 h 148"/>
                <a:gd name="T18" fmla="*/ 85 w 250"/>
                <a:gd name="T19" fmla="*/ 9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66" name="Freeform 18"/>
            <p:cNvSpPr>
              <a:spLocks/>
            </p:cNvSpPr>
            <p:nvPr/>
          </p:nvSpPr>
          <p:spPr bwMode="auto">
            <a:xfrm rot="4800000">
              <a:off x="2046" y="2424"/>
              <a:ext cx="186" cy="95"/>
            </a:xfrm>
            <a:custGeom>
              <a:avLst/>
              <a:gdLst>
                <a:gd name="T0" fmla="*/ 4 w 250"/>
                <a:gd name="T1" fmla="*/ 87 h 148"/>
                <a:gd name="T2" fmla="*/ 10 w 250"/>
                <a:gd name="T3" fmla="*/ 30 h 148"/>
                <a:gd name="T4" fmla="*/ 33 w 250"/>
                <a:gd name="T5" fmla="*/ 35 h 148"/>
                <a:gd name="T6" fmla="*/ 57 w 250"/>
                <a:gd name="T7" fmla="*/ 92 h 148"/>
                <a:gd name="T8" fmla="*/ 111 w 250"/>
                <a:gd name="T9" fmla="*/ 87 h 148"/>
                <a:gd name="T10" fmla="*/ 123 w 250"/>
                <a:gd name="T11" fmla="*/ 56 h 148"/>
                <a:gd name="T12" fmla="*/ 170 w 250"/>
                <a:gd name="T13" fmla="*/ 92 h 148"/>
                <a:gd name="T14" fmla="*/ 117 w 250"/>
                <a:gd name="T15" fmla="*/ 15 h 148"/>
                <a:gd name="T16" fmla="*/ 111 w 250"/>
                <a:gd name="T17" fmla="*/ 61 h 148"/>
                <a:gd name="T18" fmla="*/ 99 w 250"/>
                <a:gd name="T19" fmla="*/ 15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67" name="Freeform 19"/>
            <p:cNvSpPr>
              <a:spLocks/>
            </p:cNvSpPr>
            <p:nvPr/>
          </p:nvSpPr>
          <p:spPr bwMode="auto">
            <a:xfrm rot="4800000">
              <a:off x="2401" y="2233"/>
              <a:ext cx="260" cy="92"/>
            </a:xfrm>
            <a:custGeom>
              <a:avLst/>
              <a:gdLst>
                <a:gd name="T0" fmla="*/ 0 w 328"/>
                <a:gd name="T1" fmla="*/ 23 h 166"/>
                <a:gd name="T2" fmla="*/ 51 w 328"/>
                <a:gd name="T3" fmla="*/ 10 h 166"/>
                <a:gd name="T4" fmla="*/ 63 w 328"/>
                <a:gd name="T5" fmla="*/ 41 h 166"/>
                <a:gd name="T6" fmla="*/ 70 w 328"/>
                <a:gd name="T7" fmla="*/ 76 h 166"/>
                <a:gd name="T8" fmla="*/ 95 w 328"/>
                <a:gd name="T9" fmla="*/ 85 h 166"/>
                <a:gd name="T10" fmla="*/ 146 w 328"/>
                <a:gd name="T11" fmla="*/ 81 h 166"/>
                <a:gd name="T12" fmla="*/ 184 w 328"/>
                <a:gd name="T13" fmla="*/ 10 h 166"/>
                <a:gd name="T14" fmla="*/ 260 w 328"/>
                <a:gd name="T15" fmla="*/ 45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68" name="Freeform 20"/>
            <p:cNvSpPr>
              <a:spLocks/>
            </p:cNvSpPr>
            <p:nvPr/>
          </p:nvSpPr>
          <p:spPr bwMode="auto">
            <a:xfrm rot="5400000">
              <a:off x="1573" y="2550"/>
              <a:ext cx="210" cy="67"/>
            </a:xfrm>
            <a:custGeom>
              <a:avLst/>
              <a:gdLst>
                <a:gd name="T0" fmla="*/ 0 w 328"/>
                <a:gd name="T1" fmla="*/ 17 h 166"/>
                <a:gd name="T2" fmla="*/ 41 w 328"/>
                <a:gd name="T3" fmla="*/ 7 h 166"/>
                <a:gd name="T4" fmla="*/ 51 w 328"/>
                <a:gd name="T5" fmla="*/ 30 h 166"/>
                <a:gd name="T6" fmla="*/ 56 w 328"/>
                <a:gd name="T7" fmla="*/ 56 h 166"/>
                <a:gd name="T8" fmla="*/ 77 w 328"/>
                <a:gd name="T9" fmla="*/ 62 h 166"/>
                <a:gd name="T10" fmla="*/ 118 w 328"/>
                <a:gd name="T11" fmla="*/ 59 h 166"/>
                <a:gd name="T12" fmla="*/ 149 w 328"/>
                <a:gd name="T13" fmla="*/ 7 h 166"/>
                <a:gd name="T14" fmla="*/ 210 w 328"/>
                <a:gd name="T15" fmla="*/ 33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69" name="Freeform 21"/>
            <p:cNvSpPr>
              <a:spLocks/>
            </p:cNvSpPr>
            <p:nvPr/>
          </p:nvSpPr>
          <p:spPr bwMode="auto">
            <a:xfrm rot="3600000">
              <a:off x="2386" y="2255"/>
              <a:ext cx="183" cy="91"/>
            </a:xfrm>
            <a:custGeom>
              <a:avLst/>
              <a:gdLst>
                <a:gd name="T0" fmla="*/ 0 w 328"/>
                <a:gd name="T1" fmla="*/ 23 h 166"/>
                <a:gd name="T2" fmla="*/ 36 w 328"/>
                <a:gd name="T3" fmla="*/ 10 h 166"/>
                <a:gd name="T4" fmla="*/ 45 w 328"/>
                <a:gd name="T5" fmla="*/ 41 h 166"/>
                <a:gd name="T6" fmla="*/ 49 w 328"/>
                <a:gd name="T7" fmla="*/ 76 h 166"/>
                <a:gd name="T8" fmla="*/ 67 w 328"/>
                <a:gd name="T9" fmla="*/ 84 h 166"/>
                <a:gd name="T10" fmla="*/ 103 w 328"/>
                <a:gd name="T11" fmla="*/ 80 h 166"/>
                <a:gd name="T12" fmla="*/ 129 w 328"/>
                <a:gd name="T13" fmla="*/ 10 h 166"/>
                <a:gd name="T14" fmla="*/ 183 w 328"/>
                <a:gd name="T15" fmla="*/ 45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70" name="Freeform 22"/>
            <p:cNvSpPr>
              <a:spLocks/>
            </p:cNvSpPr>
            <p:nvPr/>
          </p:nvSpPr>
          <p:spPr bwMode="auto">
            <a:xfrm rot="3180000">
              <a:off x="2681" y="2002"/>
              <a:ext cx="239" cy="111"/>
            </a:xfrm>
            <a:custGeom>
              <a:avLst/>
              <a:gdLst>
                <a:gd name="T0" fmla="*/ 0 w 328"/>
                <a:gd name="T1" fmla="*/ 28 h 166"/>
                <a:gd name="T2" fmla="*/ 47 w 328"/>
                <a:gd name="T3" fmla="*/ 12 h 166"/>
                <a:gd name="T4" fmla="*/ 58 w 328"/>
                <a:gd name="T5" fmla="*/ 49 h 166"/>
                <a:gd name="T6" fmla="*/ 64 w 328"/>
                <a:gd name="T7" fmla="*/ 92 h 166"/>
                <a:gd name="T8" fmla="*/ 87 w 328"/>
                <a:gd name="T9" fmla="*/ 103 h 166"/>
                <a:gd name="T10" fmla="*/ 134 w 328"/>
                <a:gd name="T11" fmla="*/ 98 h 166"/>
                <a:gd name="T12" fmla="*/ 169 w 328"/>
                <a:gd name="T13" fmla="*/ 12 h 166"/>
                <a:gd name="T14" fmla="*/ 239 w 328"/>
                <a:gd name="T15" fmla="*/ 55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71" name="Freeform 23"/>
            <p:cNvSpPr>
              <a:spLocks/>
            </p:cNvSpPr>
            <p:nvPr/>
          </p:nvSpPr>
          <p:spPr bwMode="auto">
            <a:xfrm rot="2700000">
              <a:off x="2749" y="1864"/>
              <a:ext cx="157" cy="201"/>
            </a:xfrm>
            <a:custGeom>
              <a:avLst/>
              <a:gdLst>
                <a:gd name="T0" fmla="*/ 0 w 328"/>
                <a:gd name="T1" fmla="*/ 51 h 166"/>
                <a:gd name="T2" fmla="*/ 31 w 328"/>
                <a:gd name="T3" fmla="*/ 22 h 166"/>
                <a:gd name="T4" fmla="*/ 38 w 328"/>
                <a:gd name="T5" fmla="*/ 90 h 166"/>
                <a:gd name="T6" fmla="*/ 42 w 328"/>
                <a:gd name="T7" fmla="*/ 167 h 166"/>
                <a:gd name="T8" fmla="*/ 57 w 328"/>
                <a:gd name="T9" fmla="*/ 186 h 166"/>
                <a:gd name="T10" fmla="*/ 88 w 328"/>
                <a:gd name="T11" fmla="*/ 177 h 166"/>
                <a:gd name="T12" fmla="*/ 111 w 328"/>
                <a:gd name="T13" fmla="*/ 22 h 166"/>
                <a:gd name="T14" fmla="*/ 157 w 328"/>
                <a:gd name="T15" fmla="*/ 99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72" name="Freeform 24"/>
            <p:cNvSpPr>
              <a:spLocks/>
            </p:cNvSpPr>
            <p:nvPr/>
          </p:nvSpPr>
          <p:spPr bwMode="auto">
            <a:xfrm rot="2160000">
              <a:off x="2893" y="1743"/>
              <a:ext cx="213" cy="130"/>
            </a:xfrm>
            <a:custGeom>
              <a:avLst/>
              <a:gdLst>
                <a:gd name="T0" fmla="*/ 0 w 328"/>
                <a:gd name="T1" fmla="*/ 33 h 166"/>
                <a:gd name="T2" fmla="*/ 42 w 328"/>
                <a:gd name="T3" fmla="*/ 14 h 166"/>
                <a:gd name="T4" fmla="*/ 52 w 328"/>
                <a:gd name="T5" fmla="*/ 58 h 166"/>
                <a:gd name="T6" fmla="*/ 57 w 328"/>
                <a:gd name="T7" fmla="*/ 108 h 166"/>
                <a:gd name="T8" fmla="*/ 78 w 328"/>
                <a:gd name="T9" fmla="*/ 121 h 166"/>
                <a:gd name="T10" fmla="*/ 119 w 328"/>
                <a:gd name="T11" fmla="*/ 114 h 166"/>
                <a:gd name="T12" fmla="*/ 151 w 328"/>
                <a:gd name="T13" fmla="*/ 14 h 166"/>
                <a:gd name="T14" fmla="*/ 213 w 328"/>
                <a:gd name="T15" fmla="*/ 64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73" name="Freeform 25"/>
            <p:cNvSpPr>
              <a:spLocks/>
            </p:cNvSpPr>
            <p:nvPr/>
          </p:nvSpPr>
          <p:spPr bwMode="auto">
            <a:xfrm rot="1500000">
              <a:off x="3000" y="1521"/>
              <a:ext cx="221" cy="166"/>
            </a:xfrm>
            <a:custGeom>
              <a:avLst/>
              <a:gdLst>
                <a:gd name="T0" fmla="*/ 0 w 328"/>
                <a:gd name="T1" fmla="*/ 42 h 166"/>
                <a:gd name="T2" fmla="*/ 43 w 328"/>
                <a:gd name="T3" fmla="*/ 18 h 166"/>
                <a:gd name="T4" fmla="*/ 54 w 328"/>
                <a:gd name="T5" fmla="*/ 74 h 166"/>
                <a:gd name="T6" fmla="*/ 59 w 328"/>
                <a:gd name="T7" fmla="*/ 138 h 166"/>
                <a:gd name="T8" fmla="*/ 81 w 328"/>
                <a:gd name="T9" fmla="*/ 154 h 166"/>
                <a:gd name="T10" fmla="*/ 124 w 328"/>
                <a:gd name="T11" fmla="*/ 146 h 166"/>
                <a:gd name="T12" fmla="*/ 156 w 328"/>
                <a:gd name="T13" fmla="*/ 18 h 166"/>
                <a:gd name="T14" fmla="*/ 221 w 328"/>
                <a:gd name="T15" fmla="*/ 82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74" name="Freeform 26"/>
            <p:cNvSpPr>
              <a:spLocks/>
            </p:cNvSpPr>
            <p:nvPr/>
          </p:nvSpPr>
          <p:spPr bwMode="auto">
            <a:xfrm rot="1020000">
              <a:off x="3078" y="1364"/>
              <a:ext cx="219" cy="166"/>
            </a:xfrm>
            <a:custGeom>
              <a:avLst/>
              <a:gdLst>
                <a:gd name="T0" fmla="*/ 0 w 328"/>
                <a:gd name="T1" fmla="*/ 42 h 166"/>
                <a:gd name="T2" fmla="*/ 43 w 328"/>
                <a:gd name="T3" fmla="*/ 18 h 166"/>
                <a:gd name="T4" fmla="*/ 53 w 328"/>
                <a:gd name="T5" fmla="*/ 74 h 166"/>
                <a:gd name="T6" fmla="*/ 59 w 328"/>
                <a:gd name="T7" fmla="*/ 138 h 166"/>
                <a:gd name="T8" fmla="*/ 80 w 328"/>
                <a:gd name="T9" fmla="*/ 154 h 166"/>
                <a:gd name="T10" fmla="*/ 123 w 328"/>
                <a:gd name="T11" fmla="*/ 146 h 166"/>
                <a:gd name="T12" fmla="*/ 155 w 328"/>
                <a:gd name="T13" fmla="*/ 18 h 166"/>
                <a:gd name="T14" fmla="*/ 219 w 328"/>
                <a:gd name="T15" fmla="*/ 82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75" name="Freeform 27"/>
            <p:cNvSpPr>
              <a:spLocks/>
            </p:cNvSpPr>
            <p:nvPr/>
          </p:nvSpPr>
          <p:spPr bwMode="auto">
            <a:xfrm rot="900000">
              <a:off x="3153" y="1125"/>
              <a:ext cx="246" cy="163"/>
            </a:xfrm>
            <a:custGeom>
              <a:avLst/>
              <a:gdLst>
                <a:gd name="T0" fmla="*/ 0 w 328"/>
                <a:gd name="T1" fmla="*/ 41 h 166"/>
                <a:gd name="T2" fmla="*/ 48 w 328"/>
                <a:gd name="T3" fmla="*/ 18 h 166"/>
                <a:gd name="T4" fmla="*/ 60 w 328"/>
                <a:gd name="T5" fmla="*/ 73 h 166"/>
                <a:gd name="T6" fmla="*/ 66 w 328"/>
                <a:gd name="T7" fmla="*/ 136 h 166"/>
                <a:gd name="T8" fmla="*/ 90 w 328"/>
                <a:gd name="T9" fmla="*/ 151 h 166"/>
                <a:gd name="T10" fmla="*/ 138 w 328"/>
                <a:gd name="T11" fmla="*/ 143 h 166"/>
                <a:gd name="T12" fmla="*/ 174 w 328"/>
                <a:gd name="T13" fmla="*/ 18 h 166"/>
                <a:gd name="T14" fmla="*/ 246 w 328"/>
                <a:gd name="T15" fmla="*/ 81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76" name="Freeform 28"/>
            <p:cNvSpPr>
              <a:spLocks/>
            </p:cNvSpPr>
            <p:nvPr/>
          </p:nvSpPr>
          <p:spPr bwMode="auto">
            <a:xfrm>
              <a:off x="3200" y="962"/>
              <a:ext cx="202" cy="160"/>
            </a:xfrm>
            <a:custGeom>
              <a:avLst/>
              <a:gdLst>
                <a:gd name="T0" fmla="*/ 0 w 328"/>
                <a:gd name="T1" fmla="*/ 40 h 166"/>
                <a:gd name="T2" fmla="*/ 39 w 328"/>
                <a:gd name="T3" fmla="*/ 17 h 166"/>
                <a:gd name="T4" fmla="*/ 49 w 328"/>
                <a:gd name="T5" fmla="*/ 71 h 166"/>
                <a:gd name="T6" fmla="*/ 54 w 328"/>
                <a:gd name="T7" fmla="*/ 133 h 166"/>
                <a:gd name="T8" fmla="*/ 74 w 328"/>
                <a:gd name="T9" fmla="*/ 148 h 166"/>
                <a:gd name="T10" fmla="*/ 113 w 328"/>
                <a:gd name="T11" fmla="*/ 141 h 166"/>
                <a:gd name="T12" fmla="*/ 143 w 328"/>
                <a:gd name="T13" fmla="*/ 17 h 166"/>
                <a:gd name="T14" fmla="*/ 202 w 328"/>
                <a:gd name="T15" fmla="*/ 79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77" name="Freeform 29"/>
            <p:cNvSpPr>
              <a:spLocks/>
            </p:cNvSpPr>
            <p:nvPr/>
          </p:nvSpPr>
          <p:spPr bwMode="auto">
            <a:xfrm rot="4800000">
              <a:off x="1977" y="2491"/>
              <a:ext cx="226" cy="52"/>
            </a:xfrm>
            <a:custGeom>
              <a:avLst/>
              <a:gdLst>
                <a:gd name="T0" fmla="*/ 0 w 328"/>
                <a:gd name="T1" fmla="*/ 13 h 166"/>
                <a:gd name="T2" fmla="*/ 44 w 328"/>
                <a:gd name="T3" fmla="*/ 6 h 166"/>
                <a:gd name="T4" fmla="*/ 55 w 328"/>
                <a:gd name="T5" fmla="*/ 23 h 166"/>
                <a:gd name="T6" fmla="*/ 61 w 328"/>
                <a:gd name="T7" fmla="*/ 43 h 166"/>
                <a:gd name="T8" fmla="*/ 83 w 328"/>
                <a:gd name="T9" fmla="*/ 48 h 166"/>
                <a:gd name="T10" fmla="*/ 127 w 328"/>
                <a:gd name="T11" fmla="*/ 46 h 166"/>
                <a:gd name="T12" fmla="*/ 160 w 328"/>
                <a:gd name="T13" fmla="*/ 6 h 166"/>
                <a:gd name="T14" fmla="*/ 226 w 328"/>
                <a:gd name="T15" fmla="*/ 26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78" name="Freeform 30"/>
            <p:cNvSpPr>
              <a:spLocks/>
            </p:cNvSpPr>
            <p:nvPr/>
          </p:nvSpPr>
          <p:spPr bwMode="auto">
            <a:xfrm rot="4800000">
              <a:off x="1391" y="2587"/>
              <a:ext cx="226" cy="52"/>
            </a:xfrm>
            <a:custGeom>
              <a:avLst/>
              <a:gdLst>
                <a:gd name="T0" fmla="*/ 0 w 328"/>
                <a:gd name="T1" fmla="*/ 13 h 166"/>
                <a:gd name="T2" fmla="*/ 44 w 328"/>
                <a:gd name="T3" fmla="*/ 6 h 166"/>
                <a:gd name="T4" fmla="*/ 55 w 328"/>
                <a:gd name="T5" fmla="*/ 23 h 166"/>
                <a:gd name="T6" fmla="*/ 61 w 328"/>
                <a:gd name="T7" fmla="*/ 43 h 166"/>
                <a:gd name="T8" fmla="*/ 83 w 328"/>
                <a:gd name="T9" fmla="*/ 48 h 166"/>
                <a:gd name="T10" fmla="*/ 127 w 328"/>
                <a:gd name="T11" fmla="*/ 46 h 166"/>
                <a:gd name="T12" fmla="*/ 160 w 328"/>
                <a:gd name="T13" fmla="*/ 6 h 166"/>
                <a:gd name="T14" fmla="*/ 226 w 328"/>
                <a:gd name="T15" fmla="*/ 26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79" name="Freeform 31"/>
            <p:cNvSpPr>
              <a:spLocks/>
            </p:cNvSpPr>
            <p:nvPr/>
          </p:nvSpPr>
          <p:spPr bwMode="auto">
            <a:xfrm rot="4800000">
              <a:off x="2119" y="2400"/>
              <a:ext cx="243" cy="104"/>
            </a:xfrm>
            <a:custGeom>
              <a:avLst/>
              <a:gdLst>
                <a:gd name="T0" fmla="*/ 0 w 328"/>
                <a:gd name="T1" fmla="*/ 26 h 166"/>
                <a:gd name="T2" fmla="*/ 47 w 328"/>
                <a:gd name="T3" fmla="*/ 11 h 166"/>
                <a:gd name="T4" fmla="*/ 59 w 328"/>
                <a:gd name="T5" fmla="*/ 46 h 166"/>
                <a:gd name="T6" fmla="*/ 65 w 328"/>
                <a:gd name="T7" fmla="*/ 86 h 166"/>
                <a:gd name="T8" fmla="*/ 89 w 328"/>
                <a:gd name="T9" fmla="*/ 96 h 166"/>
                <a:gd name="T10" fmla="*/ 136 w 328"/>
                <a:gd name="T11" fmla="*/ 91 h 166"/>
                <a:gd name="T12" fmla="*/ 172 w 328"/>
                <a:gd name="T13" fmla="*/ 11 h 166"/>
                <a:gd name="T14" fmla="*/ 243 w 328"/>
                <a:gd name="T15" fmla="*/ 51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80" name="Freeform 32"/>
            <p:cNvSpPr>
              <a:spLocks/>
            </p:cNvSpPr>
            <p:nvPr/>
          </p:nvSpPr>
          <p:spPr bwMode="auto">
            <a:xfrm rot="4800000">
              <a:off x="1874" y="2518"/>
              <a:ext cx="227" cy="47"/>
            </a:xfrm>
            <a:custGeom>
              <a:avLst/>
              <a:gdLst>
                <a:gd name="T0" fmla="*/ 1 w 337"/>
                <a:gd name="T1" fmla="*/ 11 h 124"/>
                <a:gd name="T2" fmla="*/ 38 w 337"/>
                <a:gd name="T3" fmla="*/ 26 h 124"/>
                <a:gd name="T4" fmla="*/ 76 w 337"/>
                <a:gd name="T5" fmla="*/ 20 h 124"/>
                <a:gd name="T6" fmla="*/ 82 w 337"/>
                <a:gd name="T7" fmla="*/ 29 h 124"/>
                <a:gd name="T8" fmla="*/ 92 w 337"/>
                <a:gd name="T9" fmla="*/ 38 h 124"/>
                <a:gd name="T10" fmla="*/ 125 w 337"/>
                <a:gd name="T11" fmla="*/ 47 h 124"/>
                <a:gd name="T12" fmla="*/ 162 w 337"/>
                <a:gd name="T13" fmla="*/ 41 h 124"/>
                <a:gd name="T14" fmla="*/ 179 w 337"/>
                <a:gd name="T15" fmla="*/ 38 h 124"/>
                <a:gd name="T16" fmla="*/ 222 w 337"/>
                <a:gd name="T17" fmla="*/ 14 h 124"/>
                <a:gd name="T18" fmla="*/ 227 w 337"/>
                <a:gd name="T19" fmla="*/ 2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81" name="Freeform 33"/>
            <p:cNvSpPr>
              <a:spLocks/>
            </p:cNvSpPr>
            <p:nvPr/>
          </p:nvSpPr>
          <p:spPr bwMode="auto">
            <a:xfrm rot="4200000">
              <a:off x="2327" y="2310"/>
              <a:ext cx="207" cy="47"/>
            </a:xfrm>
            <a:custGeom>
              <a:avLst/>
              <a:gdLst>
                <a:gd name="T0" fmla="*/ 1 w 337"/>
                <a:gd name="T1" fmla="*/ 11 h 124"/>
                <a:gd name="T2" fmla="*/ 35 w 337"/>
                <a:gd name="T3" fmla="*/ 26 h 124"/>
                <a:gd name="T4" fmla="*/ 69 w 337"/>
                <a:gd name="T5" fmla="*/ 20 h 124"/>
                <a:gd name="T6" fmla="*/ 74 w 337"/>
                <a:gd name="T7" fmla="*/ 29 h 124"/>
                <a:gd name="T8" fmla="*/ 84 w 337"/>
                <a:gd name="T9" fmla="*/ 38 h 124"/>
                <a:gd name="T10" fmla="*/ 114 w 337"/>
                <a:gd name="T11" fmla="*/ 47 h 124"/>
                <a:gd name="T12" fmla="*/ 148 w 337"/>
                <a:gd name="T13" fmla="*/ 41 h 124"/>
                <a:gd name="T14" fmla="*/ 163 w 337"/>
                <a:gd name="T15" fmla="*/ 38 h 124"/>
                <a:gd name="T16" fmla="*/ 202 w 337"/>
                <a:gd name="T17" fmla="*/ 14 h 124"/>
                <a:gd name="T18" fmla="*/ 207 w 337"/>
                <a:gd name="T19" fmla="*/ 2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82" name="Freeform 34"/>
            <p:cNvSpPr>
              <a:spLocks/>
            </p:cNvSpPr>
            <p:nvPr/>
          </p:nvSpPr>
          <p:spPr bwMode="auto">
            <a:xfrm rot="3600000">
              <a:off x="2294" y="2339"/>
              <a:ext cx="237" cy="69"/>
            </a:xfrm>
            <a:custGeom>
              <a:avLst/>
              <a:gdLst>
                <a:gd name="T0" fmla="*/ 1 w 337"/>
                <a:gd name="T1" fmla="*/ 16 h 124"/>
                <a:gd name="T2" fmla="*/ 40 w 337"/>
                <a:gd name="T3" fmla="*/ 38 h 124"/>
                <a:gd name="T4" fmla="*/ 79 w 337"/>
                <a:gd name="T5" fmla="*/ 29 h 124"/>
                <a:gd name="T6" fmla="*/ 85 w 337"/>
                <a:gd name="T7" fmla="*/ 42 h 124"/>
                <a:gd name="T8" fmla="*/ 96 w 337"/>
                <a:gd name="T9" fmla="*/ 56 h 124"/>
                <a:gd name="T10" fmla="*/ 130 w 337"/>
                <a:gd name="T11" fmla="*/ 69 h 124"/>
                <a:gd name="T12" fmla="*/ 169 w 337"/>
                <a:gd name="T13" fmla="*/ 60 h 124"/>
                <a:gd name="T14" fmla="*/ 186 w 337"/>
                <a:gd name="T15" fmla="*/ 56 h 124"/>
                <a:gd name="T16" fmla="*/ 231 w 337"/>
                <a:gd name="T17" fmla="*/ 20 h 124"/>
                <a:gd name="T18" fmla="*/ 237 w 337"/>
                <a:gd name="T19" fmla="*/ 3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83" name="Freeform 35"/>
            <p:cNvSpPr>
              <a:spLocks/>
            </p:cNvSpPr>
            <p:nvPr/>
          </p:nvSpPr>
          <p:spPr bwMode="auto">
            <a:xfrm rot="2400000">
              <a:off x="2641" y="2035"/>
              <a:ext cx="208" cy="110"/>
            </a:xfrm>
            <a:custGeom>
              <a:avLst/>
              <a:gdLst>
                <a:gd name="T0" fmla="*/ 1 w 337"/>
                <a:gd name="T1" fmla="*/ 25 h 124"/>
                <a:gd name="T2" fmla="*/ 35 w 337"/>
                <a:gd name="T3" fmla="*/ 60 h 124"/>
                <a:gd name="T4" fmla="*/ 70 w 337"/>
                <a:gd name="T5" fmla="*/ 46 h 124"/>
                <a:gd name="T6" fmla="*/ 75 w 337"/>
                <a:gd name="T7" fmla="*/ 67 h 124"/>
                <a:gd name="T8" fmla="*/ 85 w 337"/>
                <a:gd name="T9" fmla="*/ 89 h 124"/>
                <a:gd name="T10" fmla="*/ 114 w 337"/>
                <a:gd name="T11" fmla="*/ 110 h 124"/>
                <a:gd name="T12" fmla="*/ 149 w 337"/>
                <a:gd name="T13" fmla="*/ 96 h 124"/>
                <a:gd name="T14" fmla="*/ 164 w 337"/>
                <a:gd name="T15" fmla="*/ 89 h 124"/>
                <a:gd name="T16" fmla="*/ 203 w 337"/>
                <a:gd name="T17" fmla="*/ 32 h 124"/>
                <a:gd name="T18" fmla="*/ 208 w 337"/>
                <a:gd name="T19" fmla="*/ 5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84" name="Freeform 36"/>
            <p:cNvSpPr>
              <a:spLocks/>
            </p:cNvSpPr>
            <p:nvPr/>
          </p:nvSpPr>
          <p:spPr bwMode="auto">
            <a:xfrm rot="3000000">
              <a:off x="2502" y="2194"/>
              <a:ext cx="238" cy="66"/>
            </a:xfrm>
            <a:custGeom>
              <a:avLst/>
              <a:gdLst>
                <a:gd name="T0" fmla="*/ 1 w 337"/>
                <a:gd name="T1" fmla="*/ 15 h 124"/>
                <a:gd name="T2" fmla="*/ 40 w 337"/>
                <a:gd name="T3" fmla="*/ 36 h 124"/>
                <a:gd name="T4" fmla="*/ 80 w 337"/>
                <a:gd name="T5" fmla="*/ 28 h 124"/>
                <a:gd name="T6" fmla="*/ 85 w 337"/>
                <a:gd name="T7" fmla="*/ 40 h 124"/>
                <a:gd name="T8" fmla="*/ 97 w 337"/>
                <a:gd name="T9" fmla="*/ 53 h 124"/>
                <a:gd name="T10" fmla="*/ 131 w 337"/>
                <a:gd name="T11" fmla="*/ 66 h 124"/>
                <a:gd name="T12" fmla="*/ 170 w 337"/>
                <a:gd name="T13" fmla="*/ 57 h 124"/>
                <a:gd name="T14" fmla="*/ 187 w 337"/>
                <a:gd name="T15" fmla="*/ 53 h 124"/>
                <a:gd name="T16" fmla="*/ 232 w 337"/>
                <a:gd name="T17" fmla="*/ 19 h 124"/>
                <a:gd name="T18" fmla="*/ 238 w 337"/>
                <a:gd name="T19" fmla="*/ 32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85" name="Freeform 37"/>
            <p:cNvSpPr>
              <a:spLocks/>
            </p:cNvSpPr>
            <p:nvPr/>
          </p:nvSpPr>
          <p:spPr bwMode="auto">
            <a:xfrm rot="1980000">
              <a:off x="2761" y="1948"/>
              <a:ext cx="206" cy="65"/>
            </a:xfrm>
            <a:custGeom>
              <a:avLst/>
              <a:gdLst>
                <a:gd name="T0" fmla="*/ 1 w 337"/>
                <a:gd name="T1" fmla="*/ 15 h 124"/>
                <a:gd name="T2" fmla="*/ 35 w 337"/>
                <a:gd name="T3" fmla="*/ 36 h 124"/>
                <a:gd name="T4" fmla="*/ 69 w 337"/>
                <a:gd name="T5" fmla="*/ 27 h 124"/>
                <a:gd name="T6" fmla="*/ 74 w 337"/>
                <a:gd name="T7" fmla="*/ 40 h 124"/>
                <a:gd name="T8" fmla="*/ 84 w 337"/>
                <a:gd name="T9" fmla="*/ 52 h 124"/>
                <a:gd name="T10" fmla="*/ 113 w 337"/>
                <a:gd name="T11" fmla="*/ 65 h 124"/>
                <a:gd name="T12" fmla="*/ 147 w 337"/>
                <a:gd name="T13" fmla="*/ 57 h 124"/>
                <a:gd name="T14" fmla="*/ 162 w 337"/>
                <a:gd name="T15" fmla="*/ 52 h 124"/>
                <a:gd name="T16" fmla="*/ 201 w 337"/>
                <a:gd name="T17" fmla="*/ 19 h 124"/>
                <a:gd name="T18" fmla="*/ 206 w 337"/>
                <a:gd name="T19" fmla="*/ 31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86" name="Freeform 38"/>
            <p:cNvSpPr>
              <a:spLocks/>
            </p:cNvSpPr>
            <p:nvPr/>
          </p:nvSpPr>
          <p:spPr bwMode="auto">
            <a:xfrm rot="1620000">
              <a:off x="2944" y="1691"/>
              <a:ext cx="199" cy="79"/>
            </a:xfrm>
            <a:custGeom>
              <a:avLst/>
              <a:gdLst>
                <a:gd name="T0" fmla="*/ 1 w 337"/>
                <a:gd name="T1" fmla="*/ 18 h 124"/>
                <a:gd name="T2" fmla="*/ 34 w 337"/>
                <a:gd name="T3" fmla="*/ 43 h 124"/>
                <a:gd name="T4" fmla="*/ 67 w 337"/>
                <a:gd name="T5" fmla="*/ 33 h 124"/>
                <a:gd name="T6" fmla="*/ 71 w 337"/>
                <a:gd name="T7" fmla="*/ 48 h 124"/>
                <a:gd name="T8" fmla="*/ 81 w 337"/>
                <a:gd name="T9" fmla="*/ 64 h 124"/>
                <a:gd name="T10" fmla="*/ 109 w 337"/>
                <a:gd name="T11" fmla="*/ 79 h 124"/>
                <a:gd name="T12" fmla="*/ 142 w 337"/>
                <a:gd name="T13" fmla="*/ 69 h 124"/>
                <a:gd name="T14" fmla="*/ 156 w 337"/>
                <a:gd name="T15" fmla="*/ 64 h 124"/>
                <a:gd name="T16" fmla="*/ 194 w 337"/>
                <a:gd name="T17" fmla="*/ 23 h 124"/>
                <a:gd name="T18" fmla="*/ 199 w 337"/>
                <a:gd name="T19" fmla="*/ 38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87" name="Freeform 39"/>
            <p:cNvSpPr>
              <a:spLocks/>
            </p:cNvSpPr>
            <p:nvPr/>
          </p:nvSpPr>
          <p:spPr bwMode="auto">
            <a:xfrm rot="1320000">
              <a:off x="2972" y="1666"/>
              <a:ext cx="204" cy="67"/>
            </a:xfrm>
            <a:custGeom>
              <a:avLst/>
              <a:gdLst>
                <a:gd name="T0" fmla="*/ 1 w 337"/>
                <a:gd name="T1" fmla="*/ 15 h 124"/>
                <a:gd name="T2" fmla="*/ 35 w 337"/>
                <a:gd name="T3" fmla="*/ 37 h 124"/>
                <a:gd name="T4" fmla="*/ 68 w 337"/>
                <a:gd name="T5" fmla="*/ 28 h 124"/>
                <a:gd name="T6" fmla="*/ 73 w 337"/>
                <a:gd name="T7" fmla="*/ 41 h 124"/>
                <a:gd name="T8" fmla="*/ 83 w 337"/>
                <a:gd name="T9" fmla="*/ 54 h 124"/>
                <a:gd name="T10" fmla="*/ 112 w 337"/>
                <a:gd name="T11" fmla="*/ 67 h 124"/>
                <a:gd name="T12" fmla="*/ 146 w 337"/>
                <a:gd name="T13" fmla="*/ 58 h 124"/>
                <a:gd name="T14" fmla="*/ 160 w 337"/>
                <a:gd name="T15" fmla="*/ 54 h 124"/>
                <a:gd name="T16" fmla="*/ 199 w 337"/>
                <a:gd name="T17" fmla="*/ 19 h 124"/>
                <a:gd name="T18" fmla="*/ 204 w 337"/>
                <a:gd name="T19" fmla="*/ 32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88" name="Freeform 40"/>
            <p:cNvSpPr>
              <a:spLocks/>
            </p:cNvSpPr>
            <p:nvPr/>
          </p:nvSpPr>
          <p:spPr bwMode="auto">
            <a:xfrm rot="1020000">
              <a:off x="3062" y="1427"/>
              <a:ext cx="215" cy="117"/>
            </a:xfrm>
            <a:custGeom>
              <a:avLst/>
              <a:gdLst>
                <a:gd name="T0" fmla="*/ 1 w 337"/>
                <a:gd name="T1" fmla="*/ 26 h 124"/>
                <a:gd name="T2" fmla="*/ 36 w 337"/>
                <a:gd name="T3" fmla="*/ 64 h 124"/>
                <a:gd name="T4" fmla="*/ 72 w 337"/>
                <a:gd name="T5" fmla="*/ 49 h 124"/>
                <a:gd name="T6" fmla="*/ 77 w 337"/>
                <a:gd name="T7" fmla="*/ 72 h 124"/>
                <a:gd name="T8" fmla="*/ 87 w 337"/>
                <a:gd name="T9" fmla="*/ 94 h 124"/>
                <a:gd name="T10" fmla="*/ 118 w 337"/>
                <a:gd name="T11" fmla="*/ 117 h 124"/>
                <a:gd name="T12" fmla="*/ 154 w 337"/>
                <a:gd name="T13" fmla="*/ 102 h 124"/>
                <a:gd name="T14" fmla="*/ 169 w 337"/>
                <a:gd name="T15" fmla="*/ 94 h 124"/>
                <a:gd name="T16" fmla="*/ 210 w 337"/>
                <a:gd name="T17" fmla="*/ 34 h 124"/>
                <a:gd name="T18" fmla="*/ 215 w 337"/>
                <a:gd name="T19" fmla="*/ 57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89" name="Freeform 41"/>
            <p:cNvSpPr>
              <a:spLocks/>
            </p:cNvSpPr>
            <p:nvPr/>
          </p:nvSpPr>
          <p:spPr bwMode="auto">
            <a:xfrm rot="720000">
              <a:off x="3124" y="1248"/>
              <a:ext cx="168" cy="110"/>
            </a:xfrm>
            <a:custGeom>
              <a:avLst/>
              <a:gdLst>
                <a:gd name="T0" fmla="*/ 0 w 337"/>
                <a:gd name="T1" fmla="*/ 25 h 124"/>
                <a:gd name="T2" fmla="*/ 28 w 337"/>
                <a:gd name="T3" fmla="*/ 60 h 124"/>
                <a:gd name="T4" fmla="*/ 56 w 337"/>
                <a:gd name="T5" fmla="*/ 46 h 124"/>
                <a:gd name="T6" fmla="*/ 60 w 337"/>
                <a:gd name="T7" fmla="*/ 67 h 124"/>
                <a:gd name="T8" fmla="*/ 68 w 337"/>
                <a:gd name="T9" fmla="*/ 89 h 124"/>
                <a:gd name="T10" fmla="*/ 92 w 337"/>
                <a:gd name="T11" fmla="*/ 110 h 124"/>
                <a:gd name="T12" fmla="*/ 120 w 337"/>
                <a:gd name="T13" fmla="*/ 96 h 124"/>
                <a:gd name="T14" fmla="*/ 132 w 337"/>
                <a:gd name="T15" fmla="*/ 89 h 124"/>
                <a:gd name="T16" fmla="*/ 164 w 337"/>
                <a:gd name="T17" fmla="*/ 32 h 124"/>
                <a:gd name="T18" fmla="*/ 168 w 337"/>
                <a:gd name="T19" fmla="*/ 5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90" name="Freeform 42"/>
            <p:cNvSpPr>
              <a:spLocks/>
            </p:cNvSpPr>
            <p:nvPr/>
          </p:nvSpPr>
          <p:spPr bwMode="auto">
            <a:xfrm rot="540000">
              <a:off x="3137" y="1203"/>
              <a:ext cx="200" cy="103"/>
            </a:xfrm>
            <a:custGeom>
              <a:avLst/>
              <a:gdLst>
                <a:gd name="T0" fmla="*/ 1 w 337"/>
                <a:gd name="T1" fmla="*/ 23 h 124"/>
                <a:gd name="T2" fmla="*/ 34 w 337"/>
                <a:gd name="T3" fmla="*/ 56 h 124"/>
                <a:gd name="T4" fmla="*/ 67 w 337"/>
                <a:gd name="T5" fmla="*/ 43 h 124"/>
                <a:gd name="T6" fmla="*/ 72 w 337"/>
                <a:gd name="T7" fmla="*/ 63 h 124"/>
                <a:gd name="T8" fmla="*/ 81 w 337"/>
                <a:gd name="T9" fmla="*/ 83 h 124"/>
                <a:gd name="T10" fmla="*/ 110 w 337"/>
                <a:gd name="T11" fmla="*/ 103 h 124"/>
                <a:gd name="T12" fmla="*/ 143 w 337"/>
                <a:gd name="T13" fmla="*/ 90 h 124"/>
                <a:gd name="T14" fmla="*/ 157 w 337"/>
                <a:gd name="T15" fmla="*/ 83 h 124"/>
                <a:gd name="T16" fmla="*/ 195 w 337"/>
                <a:gd name="T17" fmla="*/ 30 h 124"/>
                <a:gd name="T18" fmla="*/ 200 w 337"/>
                <a:gd name="T19" fmla="*/ 50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91" name="Freeform 43"/>
            <p:cNvSpPr>
              <a:spLocks/>
            </p:cNvSpPr>
            <p:nvPr/>
          </p:nvSpPr>
          <p:spPr bwMode="auto">
            <a:xfrm>
              <a:off x="3201" y="884"/>
              <a:ext cx="217" cy="118"/>
            </a:xfrm>
            <a:custGeom>
              <a:avLst/>
              <a:gdLst>
                <a:gd name="T0" fmla="*/ 1 w 337"/>
                <a:gd name="T1" fmla="*/ 27 h 124"/>
                <a:gd name="T2" fmla="*/ 37 w 337"/>
                <a:gd name="T3" fmla="*/ 65 h 124"/>
                <a:gd name="T4" fmla="*/ 73 w 337"/>
                <a:gd name="T5" fmla="*/ 49 h 124"/>
                <a:gd name="T6" fmla="*/ 78 w 337"/>
                <a:gd name="T7" fmla="*/ 72 h 124"/>
                <a:gd name="T8" fmla="*/ 88 w 337"/>
                <a:gd name="T9" fmla="*/ 95 h 124"/>
                <a:gd name="T10" fmla="*/ 119 w 337"/>
                <a:gd name="T11" fmla="*/ 118 h 124"/>
                <a:gd name="T12" fmla="*/ 155 w 337"/>
                <a:gd name="T13" fmla="*/ 103 h 124"/>
                <a:gd name="T14" fmla="*/ 171 w 337"/>
                <a:gd name="T15" fmla="*/ 95 h 124"/>
                <a:gd name="T16" fmla="*/ 212 w 337"/>
                <a:gd name="T17" fmla="*/ 34 h 124"/>
                <a:gd name="T18" fmla="*/ 217 w 337"/>
                <a:gd name="T19" fmla="*/ 57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92" name="Freeform 44"/>
            <p:cNvSpPr>
              <a:spLocks/>
            </p:cNvSpPr>
            <p:nvPr/>
          </p:nvSpPr>
          <p:spPr bwMode="auto">
            <a:xfrm>
              <a:off x="3201" y="844"/>
              <a:ext cx="205" cy="88"/>
            </a:xfrm>
            <a:custGeom>
              <a:avLst/>
              <a:gdLst>
                <a:gd name="T0" fmla="*/ 1 w 337"/>
                <a:gd name="T1" fmla="*/ 20 h 124"/>
                <a:gd name="T2" fmla="*/ 35 w 337"/>
                <a:gd name="T3" fmla="*/ 48 h 124"/>
                <a:gd name="T4" fmla="*/ 69 w 337"/>
                <a:gd name="T5" fmla="*/ 37 h 124"/>
                <a:gd name="T6" fmla="*/ 74 w 337"/>
                <a:gd name="T7" fmla="*/ 54 h 124"/>
                <a:gd name="T8" fmla="*/ 83 w 337"/>
                <a:gd name="T9" fmla="*/ 71 h 124"/>
                <a:gd name="T10" fmla="*/ 113 w 337"/>
                <a:gd name="T11" fmla="*/ 88 h 124"/>
                <a:gd name="T12" fmla="*/ 147 w 337"/>
                <a:gd name="T13" fmla="*/ 77 h 124"/>
                <a:gd name="T14" fmla="*/ 161 w 337"/>
                <a:gd name="T15" fmla="*/ 71 h 124"/>
                <a:gd name="T16" fmla="*/ 200 w 337"/>
                <a:gd name="T17" fmla="*/ 26 h 124"/>
                <a:gd name="T18" fmla="*/ 205 w 337"/>
                <a:gd name="T19" fmla="*/ 4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93" name="Freeform 45"/>
            <p:cNvSpPr>
              <a:spLocks/>
            </p:cNvSpPr>
            <p:nvPr/>
          </p:nvSpPr>
          <p:spPr bwMode="auto">
            <a:xfrm rot="4800000">
              <a:off x="1786" y="2542"/>
              <a:ext cx="227" cy="47"/>
            </a:xfrm>
            <a:custGeom>
              <a:avLst/>
              <a:gdLst>
                <a:gd name="T0" fmla="*/ 1 w 337"/>
                <a:gd name="T1" fmla="*/ 11 h 124"/>
                <a:gd name="T2" fmla="*/ 38 w 337"/>
                <a:gd name="T3" fmla="*/ 26 h 124"/>
                <a:gd name="T4" fmla="*/ 76 w 337"/>
                <a:gd name="T5" fmla="*/ 20 h 124"/>
                <a:gd name="T6" fmla="*/ 82 w 337"/>
                <a:gd name="T7" fmla="*/ 29 h 124"/>
                <a:gd name="T8" fmla="*/ 92 w 337"/>
                <a:gd name="T9" fmla="*/ 38 h 124"/>
                <a:gd name="T10" fmla="*/ 125 w 337"/>
                <a:gd name="T11" fmla="*/ 47 h 124"/>
                <a:gd name="T12" fmla="*/ 162 w 337"/>
                <a:gd name="T13" fmla="*/ 41 h 124"/>
                <a:gd name="T14" fmla="*/ 179 w 337"/>
                <a:gd name="T15" fmla="*/ 38 h 124"/>
                <a:gd name="T16" fmla="*/ 222 w 337"/>
                <a:gd name="T17" fmla="*/ 14 h 124"/>
                <a:gd name="T18" fmla="*/ 227 w 337"/>
                <a:gd name="T19" fmla="*/ 2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94" name="Freeform 46"/>
            <p:cNvSpPr>
              <a:spLocks/>
            </p:cNvSpPr>
            <p:nvPr/>
          </p:nvSpPr>
          <p:spPr bwMode="auto">
            <a:xfrm rot="-5400000">
              <a:off x="1696" y="2558"/>
              <a:ext cx="215" cy="51"/>
            </a:xfrm>
            <a:custGeom>
              <a:avLst/>
              <a:gdLst>
                <a:gd name="T0" fmla="*/ 1 w 337"/>
                <a:gd name="T1" fmla="*/ 12 h 124"/>
                <a:gd name="T2" fmla="*/ 36 w 337"/>
                <a:gd name="T3" fmla="*/ 28 h 124"/>
                <a:gd name="T4" fmla="*/ 72 w 337"/>
                <a:gd name="T5" fmla="*/ 21 h 124"/>
                <a:gd name="T6" fmla="*/ 77 w 337"/>
                <a:gd name="T7" fmla="*/ 31 h 124"/>
                <a:gd name="T8" fmla="*/ 87 w 337"/>
                <a:gd name="T9" fmla="*/ 41 h 124"/>
                <a:gd name="T10" fmla="*/ 118 w 337"/>
                <a:gd name="T11" fmla="*/ 51 h 124"/>
                <a:gd name="T12" fmla="*/ 154 w 337"/>
                <a:gd name="T13" fmla="*/ 44 h 124"/>
                <a:gd name="T14" fmla="*/ 169 w 337"/>
                <a:gd name="T15" fmla="*/ 41 h 124"/>
                <a:gd name="T16" fmla="*/ 210 w 337"/>
                <a:gd name="T17" fmla="*/ 15 h 124"/>
                <a:gd name="T18" fmla="*/ 215 w 337"/>
                <a:gd name="T19" fmla="*/ 25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95" name="Freeform 47"/>
            <p:cNvSpPr>
              <a:spLocks/>
            </p:cNvSpPr>
            <p:nvPr/>
          </p:nvSpPr>
          <p:spPr bwMode="auto">
            <a:xfrm rot="4800000">
              <a:off x="2236" y="2336"/>
              <a:ext cx="195" cy="55"/>
            </a:xfrm>
            <a:custGeom>
              <a:avLst/>
              <a:gdLst>
                <a:gd name="T0" fmla="*/ 1 w 337"/>
                <a:gd name="T1" fmla="*/ 12 h 124"/>
                <a:gd name="T2" fmla="*/ 33 w 337"/>
                <a:gd name="T3" fmla="*/ 30 h 124"/>
                <a:gd name="T4" fmla="*/ 65 w 337"/>
                <a:gd name="T5" fmla="*/ 23 h 124"/>
                <a:gd name="T6" fmla="*/ 70 w 337"/>
                <a:gd name="T7" fmla="*/ 34 h 124"/>
                <a:gd name="T8" fmla="*/ 79 w 337"/>
                <a:gd name="T9" fmla="*/ 44 h 124"/>
                <a:gd name="T10" fmla="*/ 107 w 337"/>
                <a:gd name="T11" fmla="*/ 55 h 124"/>
                <a:gd name="T12" fmla="*/ 139 w 337"/>
                <a:gd name="T13" fmla="*/ 48 h 124"/>
                <a:gd name="T14" fmla="*/ 153 w 337"/>
                <a:gd name="T15" fmla="*/ 44 h 124"/>
                <a:gd name="T16" fmla="*/ 190 w 337"/>
                <a:gd name="T17" fmla="*/ 16 h 124"/>
                <a:gd name="T18" fmla="*/ 195 w 337"/>
                <a:gd name="T19" fmla="*/ 27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96" name="Text Box 48"/>
            <p:cNvSpPr txBox="1">
              <a:spLocks noChangeArrowheads="1"/>
            </p:cNvSpPr>
            <p:nvPr/>
          </p:nvSpPr>
          <p:spPr bwMode="auto">
            <a:xfrm>
              <a:off x="1582" y="974"/>
              <a:ext cx="1216" cy="548"/>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nSpc>
                  <a:spcPct val="120000"/>
                </a:lnSpc>
              </a:pPr>
              <a:r>
                <a:rPr lang="en-CA" sz="1400" b="1"/>
                <a:t>Casein micelle</a:t>
              </a:r>
              <a:endParaRPr lang="en-CA" sz="1400"/>
            </a:p>
            <a:p>
              <a:pPr>
                <a:lnSpc>
                  <a:spcPct val="130000"/>
                </a:lnSpc>
              </a:pPr>
              <a:r>
                <a:rPr lang="en-CA" sz="1400"/>
                <a:t>MW = 0.5-1 x 10</a:t>
              </a:r>
              <a:r>
                <a:rPr lang="en-CA" sz="1400" baseline="30000"/>
                <a:t>6</a:t>
              </a:r>
              <a:r>
                <a:rPr lang="en-CA" sz="1400"/>
                <a:t> kDa</a:t>
              </a:r>
            </a:p>
            <a:p>
              <a:pPr>
                <a:lnSpc>
                  <a:spcPct val="110000"/>
                </a:lnSpc>
              </a:pPr>
              <a:r>
                <a:rPr lang="en-CA" sz="1400"/>
                <a:t>av. diam = 180 nm</a:t>
              </a:r>
            </a:p>
          </p:txBody>
        </p:sp>
        <p:sp>
          <p:nvSpPr>
            <p:cNvPr id="35897" name="Oval 49"/>
            <p:cNvSpPr>
              <a:spLocks noChangeArrowheads="1"/>
            </p:cNvSpPr>
            <p:nvPr/>
          </p:nvSpPr>
          <p:spPr bwMode="auto">
            <a:xfrm>
              <a:off x="4044" y="187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98" name="Oval 50"/>
            <p:cNvSpPr>
              <a:spLocks noChangeArrowheads="1"/>
            </p:cNvSpPr>
            <p:nvPr/>
          </p:nvSpPr>
          <p:spPr bwMode="auto">
            <a:xfrm>
              <a:off x="4032" y="182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99" name="Oval 51"/>
            <p:cNvSpPr>
              <a:spLocks noChangeArrowheads="1"/>
            </p:cNvSpPr>
            <p:nvPr/>
          </p:nvSpPr>
          <p:spPr bwMode="auto">
            <a:xfrm>
              <a:off x="4428" y="82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00" name="Oval 52"/>
            <p:cNvSpPr>
              <a:spLocks noChangeArrowheads="1"/>
            </p:cNvSpPr>
            <p:nvPr/>
          </p:nvSpPr>
          <p:spPr bwMode="auto">
            <a:xfrm>
              <a:off x="3726" y="80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01" name="Oval 53"/>
            <p:cNvSpPr>
              <a:spLocks noChangeArrowheads="1"/>
            </p:cNvSpPr>
            <p:nvPr/>
          </p:nvSpPr>
          <p:spPr bwMode="auto">
            <a:xfrm>
              <a:off x="3786" y="80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02" name="Oval 54"/>
            <p:cNvSpPr>
              <a:spLocks noChangeArrowheads="1"/>
            </p:cNvSpPr>
            <p:nvPr/>
          </p:nvSpPr>
          <p:spPr bwMode="auto">
            <a:xfrm>
              <a:off x="4650" y="79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03" name="Oval 55"/>
            <p:cNvSpPr>
              <a:spLocks noChangeArrowheads="1"/>
            </p:cNvSpPr>
            <p:nvPr/>
          </p:nvSpPr>
          <p:spPr bwMode="auto">
            <a:xfrm>
              <a:off x="4794" y="80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04" name="Oval 56"/>
            <p:cNvSpPr>
              <a:spLocks noChangeArrowheads="1"/>
            </p:cNvSpPr>
            <p:nvPr/>
          </p:nvSpPr>
          <p:spPr bwMode="auto">
            <a:xfrm>
              <a:off x="4848" y="80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05" name="Oval 57"/>
            <p:cNvSpPr>
              <a:spLocks noChangeArrowheads="1"/>
            </p:cNvSpPr>
            <p:nvPr/>
          </p:nvSpPr>
          <p:spPr bwMode="auto">
            <a:xfrm>
              <a:off x="5028" y="79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06" name="Freeform 58"/>
            <p:cNvSpPr>
              <a:spLocks/>
            </p:cNvSpPr>
            <p:nvPr/>
          </p:nvSpPr>
          <p:spPr bwMode="auto">
            <a:xfrm rot="5100000">
              <a:off x="1667" y="2497"/>
              <a:ext cx="131" cy="94"/>
            </a:xfrm>
            <a:custGeom>
              <a:avLst/>
              <a:gdLst>
                <a:gd name="T0" fmla="*/ 0 w 108"/>
                <a:gd name="T1" fmla="*/ 5 h 97"/>
                <a:gd name="T2" fmla="*/ 44 w 108"/>
                <a:gd name="T3" fmla="*/ 11 h 97"/>
                <a:gd name="T4" fmla="*/ 87 w 108"/>
                <a:gd name="T5" fmla="*/ 80 h 97"/>
                <a:gd name="T6" fmla="*/ 109 w 108"/>
                <a:gd name="T7" fmla="*/ 51 h 97"/>
                <a:gd name="T8" fmla="*/ 131 w 108"/>
                <a:gd name="T9" fmla="*/ 57 h 97"/>
                <a:gd name="T10" fmla="*/ 124 w 108"/>
                <a:gd name="T11" fmla="*/ 28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07" name="Freeform 59"/>
            <p:cNvSpPr>
              <a:spLocks/>
            </p:cNvSpPr>
            <p:nvPr/>
          </p:nvSpPr>
          <p:spPr bwMode="auto">
            <a:xfrm rot="10800000">
              <a:off x="1860" y="2447"/>
              <a:ext cx="84" cy="163"/>
            </a:xfrm>
            <a:custGeom>
              <a:avLst/>
              <a:gdLst>
                <a:gd name="T0" fmla="*/ 0 w 108"/>
                <a:gd name="T1" fmla="*/ 8 h 97"/>
                <a:gd name="T2" fmla="*/ 28 w 108"/>
                <a:gd name="T3" fmla="*/ 18 h 97"/>
                <a:gd name="T4" fmla="*/ 56 w 108"/>
                <a:gd name="T5" fmla="*/ 139 h 97"/>
                <a:gd name="T6" fmla="*/ 70 w 108"/>
                <a:gd name="T7" fmla="*/ 89 h 97"/>
                <a:gd name="T8" fmla="*/ 84 w 108"/>
                <a:gd name="T9" fmla="*/ 99 h 97"/>
                <a:gd name="T10" fmla="*/ 79 w 108"/>
                <a:gd name="T11" fmla="*/ 49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08" name="Freeform 60"/>
            <p:cNvSpPr>
              <a:spLocks/>
            </p:cNvSpPr>
            <p:nvPr/>
          </p:nvSpPr>
          <p:spPr bwMode="auto">
            <a:xfrm rot="5100000">
              <a:off x="1928" y="2440"/>
              <a:ext cx="174" cy="103"/>
            </a:xfrm>
            <a:custGeom>
              <a:avLst/>
              <a:gdLst>
                <a:gd name="T0" fmla="*/ 0 w 108"/>
                <a:gd name="T1" fmla="*/ 5 h 97"/>
                <a:gd name="T2" fmla="*/ 58 w 108"/>
                <a:gd name="T3" fmla="*/ 12 h 97"/>
                <a:gd name="T4" fmla="*/ 116 w 108"/>
                <a:gd name="T5" fmla="*/ 88 h 97"/>
                <a:gd name="T6" fmla="*/ 145 w 108"/>
                <a:gd name="T7" fmla="*/ 56 h 97"/>
                <a:gd name="T8" fmla="*/ 174 w 108"/>
                <a:gd name="T9" fmla="*/ 63 h 97"/>
                <a:gd name="T10" fmla="*/ 164 w 108"/>
                <a:gd name="T11" fmla="*/ 31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09" name="Freeform 61"/>
            <p:cNvSpPr>
              <a:spLocks/>
            </p:cNvSpPr>
            <p:nvPr/>
          </p:nvSpPr>
          <p:spPr bwMode="auto">
            <a:xfrm rot="5100000">
              <a:off x="1495" y="2537"/>
              <a:ext cx="209" cy="123"/>
            </a:xfrm>
            <a:custGeom>
              <a:avLst/>
              <a:gdLst>
                <a:gd name="T0" fmla="*/ 0 w 108"/>
                <a:gd name="T1" fmla="*/ 6 h 97"/>
                <a:gd name="T2" fmla="*/ 70 w 108"/>
                <a:gd name="T3" fmla="*/ 14 h 97"/>
                <a:gd name="T4" fmla="*/ 139 w 108"/>
                <a:gd name="T5" fmla="*/ 105 h 97"/>
                <a:gd name="T6" fmla="*/ 174 w 108"/>
                <a:gd name="T7" fmla="*/ 67 h 97"/>
                <a:gd name="T8" fmla="*/ 209 w 108"/>
                <a:gd name="T9" fmla="*/ 75 h 97"/>
                <a:gd name="T10" fmla="*/ 197 w 108"/>
                <a:gd name="T11" fmla="*/ 37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10" name="Freeform 62"/>
            <p:cNvSpPr>
              <a:spLocks/>
            </p:cNvSpPr>
            <p:nvPr/>
          </p:nvSpPr>
          <p:spPr bwMode="auto">
            <a:xfrm rot="5100000">
              <a:off x="2106" y="2351"/>
              <a:ext cx="108" cy="97"/>
            </a:xfrm>
            <a:custGeom>
              <a:avLst/>
              <a:gdLst>
                <a:gd name="T0" fmla="*/ 0 w 108"/>
                <a:gd name="T1" fmla="*/ 5 h 97"/>
                <a:gd name="T2" fmla="*/ 36 w 108"/>
                <a:gd name="T3" fmla="*/ 11 h 97"/>
                <a:gd name="T4" fmla="*/ 72 w 108"/>
                <a:gd name="T5" fmla="*/ 83 h 97"/>
                <a:gd name="T6" fmla="*/ 90 w 108"/>
                <a:gd name="T7" fmla="*/ 53 h 97"/>
                <a:gd name="T8" fmla="*/ 108 w 108"/>
                <a:gd name="T9" fmla="*/ 59 h 97"/>
                <a:gd name="T10" fmla="*/ 102 w 108"/>
                <a:gd name="T11" fmla="*/ 29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11" name="Oval 63"/>
            <p:cNvSpPr>
              <a:spLocks noChangeArrowheads="1"/>
            </p:cNvSpPr>
            <p:nvPr/>
          </p:nvSpPr>
          <p:spPr bwMode="auto">
            <a:xfrm>
              <a:off x="2400" y="309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12" name="Oval 64"/>
            <p:cNvSpPr>
              <a:spLocks noChangeArrowheads="1"/>
            </p:cNvSpPr>
            <p:nvPr/>
          </p:nvSpPr>
          <p:spPr bwMode="auto">
            <a:xfrm>
              <a:off x="1962" y="312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13" name="Oval 65"/>
            <p:cNvSpPr>
              <a:spLocks noChangeArrowheads="1"/>
            </p:cNvSpPr>
            <p:nvPr/>
          </p:nvSpPr>
          <p:spPr bwMode="auto">
            <a:xfrm>
              <a:off x="2016" y="313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14" name="Oval 66"/>
            <p:cNvSpPr>
              <a:spLocks noChangeArrowheads="1"/>
            </p:cNvSpPr>
            <p:nvPr/>
          </p:nvSpPr>
          <p:spPr bwMode="auto">
            <a:xfrm>
              <a:off x="1524" y="273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15" name="Oval 67"/>
            <p:cNvSpPr>
              <a:spLocks noChangeArrowheads="1"/>
            </p:cNvSpPr>
            <p:nvPr/>
          </p:nvSpPr>
          <p:spPr bwMode="auto">
            <a:xfrm>
              <a:off x="1506" y="303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16" name="Oval 68"/>
            <p:cNvSpPr>
              <a:spLocks noChangeArrowheads="1"/>
            </p:cNvSpPr>
            <p:nvPr/>
          </p:nvSpPr>
          <p:spPr bwMode="auto">
            <a:xfrm>
              <a:off x="1974" y="292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17" name="Oval 69"/>
            <p:cNvSpPr>
              <a:spLocks noChangeArrowheads="1"/>
            </p:cNvSpPr>
            <p:nvPr/>
          </p:nvSpPr>
          <p:spPr bwMode="auto">
            <a:xfrm>
              <a:off x="1986" y="296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18" name="Oval 70"/>
            <p:cNvSpPr>
              <a:spLocks noChangeArrowheads="1"/>
            </p:cNvSpPr>
            <p:nvPr/>
          </p:nvSpPr>
          <p:spPr bwMode="auto">
            <a:xfrm>
              <a:off x="2160" y="311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19" name="Oval 71"/>
            <p:cNvSpPr>
              <a:spLocks noChangeArrowheads="1"/>
            </p:cNvSpPr>
            <p:nvPr/>
          </p:nvSpPr>
          <p:spPr bwMode="auto">
            <a:xfrm>
              <a:off x="2106" y="296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20" name="Oval 72"/>
            <p:cNvSpPr>
              <a:spLocks noChangeArrowheads="1"/>
            </p:cNvSpPr>
            <p:nvPr/>
          </p:nvSpPr>
          <p:spPr bwMode="auto">
            <a:xfrm>
              <a:off x="2160" y="29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21" name="Oval 73"/>
            <p:cNvSpPr>
              <a:spLocks noChangeArrowheads="1"/>
            </p:cNvSpPr>
            <p:nvPr/>
          </p:nvSpPr>
          <p:spPr bwMode="auto">
            <a:xfrm>
              <a:off x="2088" y="285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22" name="Oval 74"/>
            <p:cNvSpPr>
              <a:spLocks noChangeArrowheads="1"/>
            </p:cNvSpPr>
            <p:nvPr/>
          </p:nvSpPr>
          <p:spPr bwMode="auto">
            <a:xfrm>
              <a:off x="1566" y="287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23" name="Oval 75"/>
            <p:cNvSpPr>
              <a:spLocks noChangeArrowheads="1"/>
            </p:cNvSpPr>
            <p:nvPr/>
          </p:nvSpPr>
          <p:spPr bwMode="auto">
            <a:xfrm>
              <a:off x="1602" y="286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24" name="Oval 76"/>
            <p:cNvSpPr>
              <a:spLocks noChangeArrowheads="1"/>
            </p:cNvSpPr>
            <p:nvPr/>
          </p:nvSpPr>
          <p:spPr bwMode="auto">
            <a:xfrm>
              <a:off x="2340" y="255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25" name="Oval 77"/>
            <p:cNvSpPr>
              <a:spLocks noChangeArrowheads="1"/>
            </p:cNvSpPr>
            <p:nvPr/>
          </p:nvSpPr>
          <p:spPr bwMode="auto">
            <a:xfrm>
              <a:off x="2184" y="281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26" name="Oval 78"/>
            <p:cNvSpPr>
              <a:spLocks noChangeArrowheads="1"/>
            </p:cNvSpPr>
            <p:nvPr/>
          </p:nvSpPr>
          <p:spPr bwMode="auto">
            <a:xfrm>
              <a:off x="2322" y="285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27" name="Oval 79"/>
            <p:cNvSpPr>
              <a:spLocks noChangeArrowheads="1"/>
            </p:cNvSpPr>
            <p:nvPr/>
          </p:nvSpPr>
          <p:spPr bwMode="auto">
            <a:xfrm>
              <a:off x="2370" y="296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28" name="Oval 80"/>
            <p:cNvSpPr>
              <a:spLocks noChangeArrowheads="1"/>
            </p:cNvSpPr>
            <p:nvPr/>
          </p:nvSpPr>
          <p:spPr bwMode="auto">
            <a:xfrm>
              <a:off x="2268" y="319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29" name="Oval 81"/>
            <p:cNvSpPr>
              <a:spLocks noChangeArrowheads="1"/>
            </p:cNvSpPr>
            <p:nvPr/>
          </p:nvSpPr>
          <p:spPr bwMode="auto">
            <a:xfrm>
              <a:off x="2322" y="320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30" name="Oval 82"/>
            <p:cNvSpPr>
              <a:spLocks noChangeArrowheads="1"/>
            </p:cNvSpPr>
            <p:nvPr/>
          </p:nvSpPr>
          <p:spPr bwMode="auto">
            <a:xfrm>
              <a:off x="2478" y="281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31" name="Oval 83"/>
            <p:cNvSpPr>
              <a:spLocks noChangeArrowheads="1"/>
            </p:cNvSpPr>
            <p:nvPr/>
          </p:nvSpPr>
          <p:spPr bwMode="auto">
            <a:xfrm>
              <a:off x="2166" y="277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32" name="Oval 84"/>
            <p:cNvSpPr>
              <a:spLocks noChangeArrowheads="1"/>
            </p:cNvSpPr>
            <p:nvPr/>
          </p:nvSpPr>
          <p:spPr bwMode="auto">
            <a:xfrm>
              <a:off x="2370" y="285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33" name="Oval 85"/>
            <p:cNvSpPr>
              <a:spLocks noChangeArrowheads="1"/>
            </p:cNvSpPr>
            <p:nvPr/>
          </p:nvSpPr>
          <p:spPr bwMode="auto">
            <a:xfrm>
              <a:off x="2442" y="267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34" name="Oval 86"/>
            <p:cNvSpPr>
              <a:spLocks noChangeArrowheads="1"/>
            </p:cNvSpPr>
            <p:nvPr/>
          </p:nvSpPr>
          <p:spPr bwMode="auto">
            <a:xfrm>
              <a:off x="2592" y="287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35" name="Oval 87"/>
            <p:cNvSpPr>
              <a:spLocks noChangeArrowheads="1"/>
            </p:cNvSpPr>
            <p:nvPr/>
          </p:nvSpPr>
          <p:spPr bwMode="auto">
            <a:xfrm>
              <a:off x="2556" y="290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36" name="Oval 88"/>
            <p:cNvSpPr>
              <a:spLocks noChangeArrowheads="1"/>
            </p:cNvSpPr>
            <p:nvPr/>
          </p:nvSpPr>
          <p:spPr bwMode="auto">
            <a:xfrm>
              <a:off x="3348" y="279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37" name="Oval 89"/>
            <p:cNvSpPr>
              <a:spLocks noChangeArrowheads="1"/>
            </p:cNvSpPr>
            <p:nvPr/>
          </p:nvSpPr>
          <p:spPr bwMode="auto">
            <a:xfrm>
              <a:off x="2808" y="284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38" name="Oval 90"/>
            <p:cNvSpPr>
              <a:spLocks noChangeArrowheads="1"/>
            </p:cNvSpPr>
            <p:nvPr/>
          </p:nvSpPr>
          <p:spPr bwMode="auto">
            <a:xfrm>
              <a:off x="2862" y="285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39" name="Oval 91"/>
            <p:cNvSpPr>
              <a:spLocks noChangeArrowheads="1"/>
            </p:cNvSpPr>
            <p:nvPr/>
          </p:nvSpPr>
          <p:spPr bwMode="auto">
            <a:xfrm>
              <a:off x="3102" y="287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40" name="Oval 92"/>
            <p:cNvSpPr>
              <a:spLocks noChangeArrowheads="1"/>
            </p:cNvSpPr>
            <p:nvPr/>
          </p:nvSpPr>
          <p:spPr bwMode="auto">
            <a:xfrm>
              <a:off x="4944" y="239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41" name="Oval 93"/>
            <p:cNvSpPr>
              <a:spLocks noChangeArrowheads="1"/>
            </p:cNvSpPr>
            <p:nvPr/>
          </p:nvSpPr>
          <p:spPr bwMode="auto">
            <a:xfrm>
              <a:off x="4998" y="240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42" name="Oval 94"/>
            <p:cNvSpPr>
              <a:spLocks noChangeArrowheads="1"/>
            </p:cNvSpPr>
            <p:nvPr/>
          </p:nvSpPr>
          <p:spPr bwMode="auto">
            <a:xfrm>
              <a:off x="5028" y="221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43" name="Oval 95"/>
            <p:cNvSpPr>
              <a:spLocks noChangeArrowheads="1"/>
            </p:cNvSpPr>
            <p:nvPr/>
          </p:nvSpPr>
          <p:spPr bwMode="auto">
            <a:xfrm>
              <a:off x="5442" y="230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44" name="Oval 96"/>
            <p:cNvSpPr>
              <a:spLocks noChangeArrowheads="1"/>
            </p:cNvSpPr>
            <p:nvPr/>
          </p:nvSpPr>
          <p:spPr bwMode="auto">
            <a:xfrm>
              <a:off x="5400" y="233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45" name="Oval 97"/>
            <p:cNvSpPr>
              <a:spLocks noChangeArrowheads="1"/>
            </p:cNvSpPr>
            <p:nvPr/>
          </p:nvSpPr>
          <p:spPr bwMode="auto">
            <a:xfrm>
              <a:off x="5226" y="241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46" name="Oval 98"/>
            <p:cNvSpPr>
              <a:spLocks noChangeArrowheads="1"/>
            </p:cNvSpPr>
            <p:nvPr/>
          </p:nvSpPr>
          <p:spPr bwMode="auto">
            <a:xfrm>
              <a:off x="5406" y="148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47" name="Oval 99"/>
            <p:cNvSpPr>
              <a:spLocks noChangeArrowheads="1"/>
            </p:cNvSpPr>
            <p:nvPr/>
          </p:nvSpPr>
          <p:spPr bwMode="auto">
            <a:xfrm>
              <a:off x="5430" y="152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48" name="Oval 100"/>
            <p:cNvSpPr>
              <a:spLocks noChangeArrowheads="1"/>
            </p:cNvSpPr>
            <p:nvPr/>
          </p:nvSpPr>
          <p:spPr bwMode="auto">
            <a:xfrm>
              <a:off x="5454" y="242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49" name="Oval 101"/>
            <p:cNvSpPr>
              <a:spLocks noChangeArrowheads="1"/>
            </p:cNvSpPr>
            <p:nvPr/>
          </p:nvSpPr>
          <p:spPr bwMode="auto">
            <a:xfrm>
              <a:off x="4212" y="320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50" name="Oval 102"/>
            <p:cNvSpPr>
              <a:spLocks noChangeArrowheads="1"/>
            </p:cNvSpPr>
            <p:nvPr/>
          </p:nvSpPr>
          <p:spPr bwMode="auto">
            <a:xfrm>
              <a:off x="4260" y="318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51" name="Oval 103"/>
            <p:cNvSpPr>
              <a:spLocks noChangeArrowheads="1"/>
            </p:cNvSpPr>
            <p:nvPr/>
          </p:nvSpPr>
          <p:spPr bwMode="auto">
            <a:xfrm>
              <a:off x="4002" y="317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52" name="Oval 104"/>
            <p:cNvSpPr>
              <a:spLocks noChangeArrowheads="1"/>
            </p:cNvSpPr>
            <p:nvPr/>
          </p:nvSpPr>
          <p:spPr bwMode="auto">
            <a:xfrm>
              <a:off x="5004" y="257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53" name="Oval 105"/>
            <p:cNvSpPr>
              <a:spLocks noChangeArrowheads="1"/>
            </p:cNvSpPr>
            <p:nvPr/>
          </p:nvSpPr>
          <p:spPr bwMode="auto">
            <a:xfrm>
              <a:off x="5052" y="258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54" name="Oval 106"/>
            <p:cNvSpPr>
              <a:spLocks noChangeArrowheads="1"/>
            </p:cNvSpPr>
            <p:nvPr/>
          </p:nvSpPr>
          <p:spPr bwMode="auto">
            <a:xfrm>
              <a:off x="4872" y="251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55" name="Oval 107"/>
            <p:cNvSpPr>
              <a:spLocks noChangeArrowheads="1"/>
            </p:cNvSpPr>
            <p:nvPr/>
          </p:nvSpPr>
          <p:spPr bwMode="auto">
            <a:xfrm>
              <a:off x="5334" y="258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56" name="Oval 108"/>
            <p:cNvSpPr>
              <a:spLocks noChangeArrowheads="1"/>
            </p:cNvSpPr>
            <p:nvPr/>
          </p:nvSpPr>
          <p:spPr bwMode="auto">
            <a:xfrm>
              <a:off x="5388" y="258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57" name="Oval 109"/>
            <p:cNvSpPr>
              <a:spLocks noChangeArrowheads="1"/>
            </p:cNvSpPr>
            <p:nvPr/>
          </p:nvSpPr>
          <p:spPr bwMode="auto">
            <a:xfrm>
              <a:off x="5448" y="258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58" name="Oval 110"/>
            <p:cNvSpPr>
              <a:spLocks noChangeArrowheads="1"/>
            </p:cNvSpPr>
            <p:nvPr/>
          </p:nvSpPr>
          <p:spPr bwMode="auto">
            <a:xfrm>
              <a:off x="5052" y="278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59" name="Oval 111"/>
            <p:cNvSpPr>
              <a:spLocks noChangeArrowheads="1"/>
            </p:cNvSpPr>
            <p:nvPr/>
          </p:nvSpPr>
          <p:spPr bwMode="auto">
            <a:xfrm>
              <a:off x="5040" y="273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60" name="Oval 112"/>
            <p:cNvSpPr>
              <a:spLocks noChangeArrowheads="1"/>
            </p:cNvSpPr>
            <p:nvPr/>
          </p:nvSpPr>
          <p:spPr bwMode="auto">
            <a:xfrm>
              <a:off x="5226" y="273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61" name="Oval 113"/>
            <p:cNvSpPr>
              <a:spLocks noChangeArrowheads="1"/>
            </p:cNvSpPr>
            <p:nvPr/>
          </p:nvSpPr>
          <p:spPr bwMode="auto">
            <a:xfrm>
              <a:off x="5310" y="291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62" name="Oval 114"/>
            <p:cNvSpPr>
              <a:spLocks noChangeArrowheads="1"/>
            </p:cNvSpPr>
            <p:nvPr/>
          </p:nvSpPr>
          <p:spPr bwMode="auto">
            <a:xfrm>
              <a:off x="5316" y="294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63" name="Oval 115"/>
            <p:cNvSpPr>
              <a:spLocks noChangeArrowheads="1"/>
            </p:cNvSpPr>
            <p:nvPr/>
          </p:nvSpPr>
          <p:spPr bwMode="auto">
            <a:xfrm>
              <a:off x="5202" y="282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64" name="Oval 116"/>
            <p:cNvSpPr>
              <a:spLocks noChangeArrowheads="1"/>
            </p:cNvSpPr>
            <p:nvPr/>
          </p:nvSpPr>
          <p:spPr bwMode="auto">
            <a:xfrm>
              <a:off x="5328" y="275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65" name="Oval 117"/>
            <p:cNvSpPr>
              <a:spLocks noChangeArrowheads="1"/>
            </p:cNvSpPr>
            <p:nvPr/>
          </p:nvSpPr>
          <p:spPr bwMode="auto">
            <a:xfrm>
              <a:off x="5382" y="276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66" name="Oval 118"/>
            <p:cNvSpPr>
              <a:spLocks noChangeArrowheads="1"/>
            </p:cNvSpPr>
            <p:nvPr/>
          </p:nvSpPr>
          <p:spPr bwMode="auto">
            <a:xfrm>
              <a:off x="4548" y="319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67" name="Oval 119"/>
            <p:cNvSpPr>
              <a:spLocks noChangeArrowheads="1"/>
            </p:cNvSpPr>
            <p:nvPr/>
          </p:nvSpPr>
          <p:spPr bwMode="auto">
            <a:xfrm>
              <a:off x="4926" y="294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68" name="Oval 120"/>
            <p:cNvSpPr>
              <a:spLocks noChangeArrowheads="1"/>
            </p:cNvSpPr>
            <p:nvPr/>
          </p:nvSpPr>
          <p:spPr bwMode="auto">
            <a:xfrm>
              <a:off x="4974" y="296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69" name="Oval 121"/>
            <p:cNvSpPr>
              <a:spLocks noChangeArrowheads="1"/>
            </p:cNvSpPr>
            <p:nvPr/>
          </p:nvSpPr>
          <p:spPr bwMode="auto">
            <a:xfrm>
              <a:off x="4848" y="314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70" name="Oval 122"/>
            <p:cNvSpPr>
              <a:spLocks noChangeArrowheads="1"/>
            </p:cNvSpPr>
            <p:nvPr/>
          </p:nvSpPr>
          <p:spPr bwMode="auto">
            <a:xfrm>
              <a:off x="4818" y="317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71" name="Oval 123"/>
            <p:cNvSpPr>
              <a:spLocks noChangeArrowheads="1"/>
            </p:cNvSpPr>
            <p:nvPr/>
          </p:nvSpPr>
          <p:spPr bwMode="auto">
            <a:xfrm>
              <a:off x="5100" y="314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72" name="Oval 124"/>
            <p:cNvSpPr>
              <a:spLocks noChangeArrowheads="1"/>
            </p:cNvSpPr>
            <p:nvPr/>
          </p:nvSpPr>
          <p:spPr bwMode="auto">
            <a:xfrm>
              <a:off x="5316" y="314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73" name="Oval 125"/>
            <p:cNvSpPr>
              <a:spLocks noChangeArrowheads="1"/>
            </p:cNvSpPr>
            <p:nvPr/>
          </p:nvSpPr>
          <p:spPr bwMode="auto">
            <a:xfrm>
              <a:off x="5352" y="311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74" name="Oval 126"/>
            <p:cNvSpPr>
              <a:spLocks noChangeArrowheads="1"/>
            </p:cNvSpPr>
            <p:nvPr/>
          </p:nvSpPr>
          <p:spPr bwMode="auto">
            <a:xfrm>
              <a:off x="5424" y="317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75" name="Oval 127"/>
            <p:cNvSpPr>
              <a:spLocks noChangeArrowheads="1"/>
            </p:cNvSpPr>
            <p:nvPr/>
          </p:nvSpPr>
          <p:spPr bwMode="auto">
            <a:xfrm>
              <a:off x="2622" y="305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76" name="Oval 128"/>
            <p:cNvSpPr>
              <a:spLocks noChangeArrowheads="1"/>
            </p:cNvSpPr>
            <p:nvPr/>
          </p:nvSpPr>
          <p:spPr bwMode="auto">
            <a:xfrm>
              <a:off x="2670" y="305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77" name="Oval 129"/>
            <p:cNvSpPr>
              <a:spLocks noChangeArrowheads="1"/>
            </p:cNvSpPr>
            <p:nvPr/>
          </p:nvSpPr>
          <p:spPr bwMode="auto">
            <a:xfrm>
              <a:off x="2670" y="318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78" name="Oval 130"/>
            <p:cNvSpPr>
              <a:spLocks noChangeArrowheads="1"/>
            </p:cNvSpPr>
            <p:nvPr/>
          </p:nvSpPr>
          <p:spPr bwMode="auto">
            <a:xfrm>
              <a:off x="2802" y="317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79" name="Oval 131"/>
            <p:cNvSpPr>
              <a:spLocks noChangeArrowheads="1"/>
            </p:cNvSpPr>
            <p:nvPr/>
          </p:nvSpPr>
          <p:spPr bwMode="auto">
            <a:xfrm>
              <a:off x="2856" y="318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80" name="Oval 132"/>
            <p:cNvSpPr>
              <a:spLocks noChangeArrowheads="1"/>
            </p:cNvSpPr>
            <p:nvPr/>
          </p:nvSpPr>
          <p:spPr bwMode="auto">
            <a:xfrm>
              <a:off x="2718" y="297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81" name="Oval 133"/>
            <p:cNvSpPr>
              <a:spLocks noChangeArrowheads="1"/>
            </p:cNvSpPr>
            <p:nvPr/>
          </p:nvSpPr>
          <p:spPr bwMode="auto">
            <a:xfrm>
              <a:off x="3378" y="315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82" name="Oval 134"/>
            <p:cNvSpPr>
              <a:spLocks noChangeArrowheads="1"/>
            </p:cNvSpPr>
            <p:nvPr/>
          </p:nvSpPr>
          <p:spPr bwMode="auto">
            <a:xfrm>
              <a:off x="3384" y="318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83" name="Oval 135"/>
            <p:cNvSpPr>
              <a:spLocks noChangeArrowheads="1"/>
            </p:cNvSpPr>
            <p:nvPr/>
          </p:nvSpPr>
          <p:spPr bwMode="auto">
            <a:xfrm>
              <a:off x="2886" y="311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84" name="Oval 136"/>
            <p:cNvSpPr>
              <a:spLocks noChangeArrowheads="1"/>
            </p:cNvSpPr>
            <p:nvPr/>
          </p:nvSpPr>
          <p:spPr bwMode="auto">
            <a:xfrm>
              <a:off x="2574" y="248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85" name="Oval 137"/>
            <p:cNvSpPr>
              <a:spLocks noChangeArrowheads="1"/>
            </p:cNvSpPr>
            <p:nvPr/>
          </p:nvSpPr>
          <p:spPr bwMode="auto">
            <a:xfrm>
              <a:off x="2640" y="248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86" name="Oval 138"/>
            <p:cNvSpPr>
              <a:spLocks noChangeArrowheads="1"/>
            </p:cNvSpPr>
            <p:nvPr/>
          </p:nvSpPr>
          <p:spPr bwMode="auto">
            <a:xfrm>
              <a:off x="2742" y="249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87" name="Oval 139"/>
            <p:cNvSpPr>
              <a:spLocks noChangeArrowheads="1"/>
            </p:cNvSpPr>
            <p:nvPr/>
          </p:nvSpPr>
          <p:spPr bwMode="auto">
            <a:xfrm>
              <a:off x="2820" y="263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88" name="Oval 140"/>
            <p:cNvSpPr>
              <a:spLocks noChangeArrowheads="1"/>
            </p:cNvSpPr>
            <p:nvPr/>
          </p:nvSpPr>
          <p:spPr bwMode="auto">
            <a:xfrm>
              <a:off x="2880" y="263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89" name="Oval 141"/>
            <p:cNvSpPr>
              <a:spLocks noChangeArrowheads="1"/>
            </p:cNvSpPr>
            <p:nvPr/>
          </p:nvSpPr>
          <p:spPr bwMode="auto">
            <a:xfrm>
              <a:off x="2910" y="273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90" name="Oval 142"/>
            <p:cNvSpPr>
              <a:spLocks noChangeArrowheads="1"/>
            </p:cNvSpPr>
            <p:nvPr/>
          </p:nvSpPr>
          <p:spPr bwMode="auto">
            <a:xfrm>
              <a:off x="2976" y="249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91" name="Oval 143"/>
            <p:cNvSpPr>
              <a:spLocks noChangeArrowheads="1"/>
            </p:cNvSpPr>
            <p:nvPr/>
          </p:nvSpPr>
          <p:spPr bwMode="auto">
            <a:xfrm>
              <a:off x="3030" y="250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92" name="Oval 144"/>
            <p:cNvSpPr>
              <a:spLocks noChangeArrowheads="1"/>
            </p:cNvSpPr>
            <p:nvPr/>
          </p:nvSpPr>
          <p:spPr bwMode="auto">
            <a:xfrm>
              <a:off x="2154" y="257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93" name="Oval 145"/>
            <p:cNvSpPr>
              <a:spLocks noChangeArrowheads="1"/>
            </p:cNvSpPr>
            <p:nvPr/>
          </p:nvSpPr>
          <p:spPr bwMode="auto">
            <a:xfrm>
              <a:off x="3444" y="78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94" name="Oval 146"/>
            <p:cNvSpPr>
              <a:spLocks noChangeArrowheads="1"/>
            </p:cNvSpPr>
            <p:nvPr/>
          </p:nvSpPr>
          <p:spPr bwMode="auto">
            <a:xfrm>
              <a:off x="3480" y="81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95" name="Oval 147"/>
            <p:cNvSpPr>
              <a:spLocks noChangeArrowheads="1"/>
            </p:cNvSpPr>
            <p:nvPr/>
          </p:nvSpPr>
          <p:spPr bwMode="auto">
            <a:xfrm>
              <a:off x="3492" y="100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96" name="Oval 148"/>
            <p:cNvSpPr>
              <a:spLocks noChangeArrowheads="1"/>
            </p:cNvSpPr>
            <p:nvPr/>
          </p:nvSpPr>
          <p:spPr bwMode="auto">
            <a:xfrm>
              <a:off x="3624" y="127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97" name="Oval 149"/>
            <p:cNvSpPr>
              <a:spLocks noChangeArrowheads="1"/>
            </p:cNvSpPr>
            <p:nvPr/>
          </p:nvSpPr>
          <p:spPr bwMode="auto">
            <a:xfrm>
              <a:off x="3612" y="123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98" name="Oval 150"/>
            <p:cNvSpPr>
              <a:spLocks noChangeArrowheads="1"/>
            </p:cNvSpPr>
            <p:nvPr/>
          </p:nvSpPr>
          <p:spPr bwMode="auto">
            <a:xfrm>
              <a:off x="3582" y="83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999" name="Oval 151"/>
            <p:cNvSpPr>
              <a:spLocks noChangeArrowheads="1"/>
            </p:cNvSpPr>
            <p:nvPr/>
          </p:nvSpPr>
          <p:spPr bwMode="auto">
            <a:xfrm>
              <a:off x="3912" y="84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00" name="Oval 152"/>
            <p:cNvSpPr>
              <a:spLocks noChangeArrowheads="1"/>
            </p:cNvSpPr>
            <p:nvPr/>
          </p:nvSpPr>
          <p:spPr bwMode="auto">
            <a:xfrm>
              <a:off x="3966" y="85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01" name="Oval 153"/>
            <p:cNvSpPr>
              <a:spLocks noChangeArrowheads="1"/>
            </p:cNvSpPr>
            <p:nvPr/>
          </p:nvSpPr>
          <p:spPr bwMode="auto">
            <a:xfrm>
              <a:off x="3876" y="108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02" name="Oval 154"/>
            <p:cNvSpPr>
              <a:spLocks noChangeArrowheads="1"/>
            </p:cNvSpPr>
            <p:nvPr/>
          </p:nvSpPr>
          <p:spPr bwMode="auto">
            <a:xfrm>
              <a:off x="4890" y="220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03" name="Oval 155"/>
            <p:cNvSpPr>
              <a:spLocks noChangeArrowheads="1"/>
            </p:cNvSpPr>
            <p:nvPr/>
          </p:nvSpPr>
          <p:spPr bwMode="auto">
            <a:xfrm>
              <a:off x="4860" y="216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04" name="Oval 156"/>
            <p:cNvSpPr>
              <a:spLocks noChangeArrowheads="1"/>
            </p:cNvSpPr>
            <p:nvPr/>
          </p:nvSpPr>
          <p:spPr bwMode="auto">
            <a:xfrm>
              <a:off x="4716" y="222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05" name="Oval 157"/>
            <p:cNvSpPr>
              <a:spLocks noChangeArrowheads="1"/>
            </p:cNvSpPr>
            <p:nvPr/>
          </p:nvSpPr>
          <p:spPr bwMode="auto">
            <a:xfrm>
              <a:off x="5112" y="221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06" name="Oval 158"/>
            <p:cNvSpPr>
              <a:spLocks noChangeArrowheads="1"/>
            </p:cNvSpPr>
            <p:nvPr/>
          </p:nvSpPr>
          <p:spPr bwMode="auto">
            <a:xfrm>
              <a:off x="5172" y="221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07" name="Oval 159"/>
            <p:cNvSpPr>
              <a:spLocks noChangeArrowheads="1"/>
            </p:cNvSpPr>
            <p:nvPr/>
          </p:nvSpPr>
          <p:spPr bwMode="auto">
            <a:xfrm>
              <a:off x="5340" y="215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08" name="Oval 160"/>
            <p:cNvSpPr>
              <a:spLocks noChangeArrowheads="1"/>
            </p:cNvSpPr>
            <p:nvPr/>
          </p:nvSpPr>
          <p:spPr bwMode="auto">
            <a:xfrm>
              <a:off x="5192" y="201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09" name="Oval 161"/>
            <p:cNvSpPr>
              <a:spLocks noChangeArrowheads="1"/>
            </p:cNvSpPr>
            <p:nvPr/>
          </p:nvSpPr>
          <p:spPr bwMode="auto">
            <a:xfrm>
              <a:off x="5152" y="197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10" name="Oval 162"/>
            <p:cNvSpPr>
              <a:spLocks noChangeArrowheads="1"/>
            </p:cNvSpPr>
            <p:nvPr/>
          </p:nvSpPr>
          <p:spPr bwMode="auto">
            <a:xfrm>
              <a:off x="5418" y="171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11" name="Oval 163"/>
            <p:cNvSpPr>
              <a:spLocks noChangeArrowheads="1"/>
            </p:cNvSpPr>
            <p:nvPr/>
          </p:nvSpPr>
          <p:spPr bwMode="auto">
            <a:xfrm>
              <a:off x="1746" y="272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12" name="Oval 164"/>
            <p:cNvSpPr>
              <a:spLocks noChangeArrowheads="1"/>
            </p:cNvSpPr>
            <p:nvPr/>
          </p:nvSpPr>
          <p:spPr bwMode="auto">
            <a:xfrm>
              <a:off x="3414" y="107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13" name="Oval 165"/>
            <p:cNvSpPr>
              <a:spLocks noChangeArrowheads="1"/>
            </p:cNvSpPr>
            <p:nvPr/>
          </p:nvSpPr>
          <p:spPr bwMode="auto">
            <a:xfrm>
              <a:off x="3648" y="98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14" name="Oval 166"/>
            <p:cNvSpPr>
              <a:spLocks noChangeArrowheads="1"/>
            </p:cNvSpPr>
            <p:nvPr/>
          </p:nvSpPr>
          <p:spPr bwMode="auto">
            <a:xfrm>
              <a:off x="3456" y="108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15" name="Oval 167"/>
            <p:cNvSpPr>
              <a:spLocks noChangeArrowheads="1"/>
            </p:cNvSpPr>
            <p:nvPr/>
          </p:nvSpPr>
          <p:spPr bwMode="auto">
            <a:xfrm>
              <a:off x="3762" y="99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16" name="Oval 168"/>
            <p:cNvSpPr>
              <a:spLocks noChangeArrowheads="1"/>
            </p:cNvSpPr>
            <p:nvPr/>
          </p:nvSpPr>
          <p:spPr bwMode="auto">
            <a:xfrm>
              <a:off x="5130" y="248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17" name="Oval 169"/>
            <p:cNvSpPr>
              <a:spLocks noChangeArrowheads="1"/>
            </p:cNvSpPr>
            <p:nvPr/>
          </p:nvSpPr>
          <p:spPr bwMode="auto">
            <a:xfrm>
              <a:off x="4236" y="86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18" name="Oval 170"/>
            <p:cNvSpPr>
              <a:spLocks noChangeArrowheads="1"/>
            </p:cNvSpPr>
            <p:nvPr/>
          </p:nvSpPr>
          <p:spPr bwMode="auto">
            <a:xfrm>
              <a:off x="4218" y="82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19" name="Oval 171"/>
            <p:cNvSpPr>
              <a:spLocks noChangeArrowheads="1"/>
            </p:cNvSpPr>
            <p:nvPr/>
          </p:nvSpPr>
          <p:spPr bwMode="auto">
            <a:xfrm>
              <a:off x="4548" y="102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20" name="Oval 172"/>
            <p:cNvSpPr>
              <a:spLocks noChangeArrowheads="1"/>
            </p:cNvSpPr>
            <p:nvPr/>
          </p:nvSpPr>
          <p:spPr bwMode="auto">
            <a:xfrm>
              <a:off x="1716" y="268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21" name="Oval 173"/>
            <p:cNvSpPr>
              <a:spLocks noChangeArrowheads="1"/>
            </p:cNvSpPr>
            <p:nvPr/>
          </p:nvSpPr>
          <p:spPr bwMode="auto">
            <a:xfrm>
              <a:off x="3414" y="132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22" name="Oval 174"/>
            <p:cNvSpPr>
              <a:spLocks noChangeArrowheads="1"/>
            </p:cNvSpPr>
            <p:nvPr/>
          </p:nvSpPr>
          <p:spPr bwMode="auto">
            <a:xfrm>
              <a:off x="3654" y="118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23" name="Oval 175"/>
            <p:cNvSpPr>
              <a:spLocks noChangeArrowheads="1"/>
            </p:cNvSpPr>
            <p:nvPr/>
          </p:nvSpPr>
          <p:spPr bwMode="auto">
            <a:xfrm>
              <a:off x="5429" y="112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24" name="Oval 176"/>
            <p:cNvSpPr>
              <a:spLocks noChangeArrowheads="1"/>
            </p:cNvSpPr>
            <p:nvPr/>
          </p:nvSpPr>
          <p:spPr bwMode="auto">
            <a:xfrm>
              <a:off x="5388" y="114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25" name="Oval 177"/>
            <p:cNvSpPr>
              <a:spLocks noChangeArrowheads="1"/>
            </p:cNvSpPr>
            <p:nvPr/>
          </p:nvSpPr>
          <p:spPr bwMode="auto">
            <a:xfrm>
              <a:off x="5256" y="100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26" name="Oval 178"/>
            <p:cNvSpPr>
              <a:spLocks noChangeArrowheads="1"/>
            </p:cNvSpPr>
            <p:nvPr/>
          </p:nvSpPr>
          <p:spPr bwMode="auto">
            <a:xfrm>
              <a:off x="3972" y="120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27" name="Oval 179"/>
            <p:cNvSpPr>
              <a:spLocks noChangeArrowheads="1"/>
            </p:cNvSpPr>
            <p:nvPr/>
          </p:nvSpPr>
          <p:spPr bwMode="auto">
            <a:xfrm>
              <a:off x="3996" y="125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28" name="Oval 180"/>
            <p:cNvSpPr>
              <a:spLocks noChangeArrowheads="1"/>
            </p:cNvSpPr>
            <p:nvPr/>
          </p:nvSpPr>
          <p:spPr bwMode="auto">
            <a:xfrm>
              <a:off x="4020" y="102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29" name="Oval 181"/>
            <p:cNvSpPr>
              <a:spLocks noChangeArrowheads="1"/>
            </p:cNvSpPr>
            <p:nvPr/>
          </p:nvSpPr>
          <p:spPr bwMode="auto">
            <a:xfrm>
              <a:off x="4308" y="102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30" name="Oval 182"/>
            <p:cNvSpPr>
              <a:spLocks noChangeArrowheads="1"/>
            </p:cNvSpPr>
            <p:nvPr/>
          </p:nvSpPr>
          <p:spPr bwMode="auto">
            <a:xfrm>
              <a:off x="3402" y="137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31" name="Oval 183"/>
            <p:cNvSpPr>
              <a:spLocks noChangeArrowheads="1"/>
            </p:cNvSpPr>
            <p:nvPr/>
          </p:nvSpPr>
          <p:spPr bwMode="auto">
            <a:xfrm>
              <a:off x="3540" y="143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32" name="Oval 184"/>
            <p:cNvSpPr>
              <a:spLocks noChangeArrowheads="1"/>
            </p:cNvSpPr>
            <p:nvPr/>
          </p:nvSpPr>
          <p:spPr bwMode="auto">
            <a:xfrm>
              <a:off x="3438" y="153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33" name="Oval 185"/>
            <p:cNvSpPr>
              <a:spLocks noChangeArrowheads="1"/>
            </p:cNvSpPr>
            <p:nvPr/>
          </p:nvSpPr>
          <p:spPr bwMode="auto">
            <a:xfrm>
              <a:off x="3480" y="152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34" name="Oval 186"/>
            <p:cNvSpPr>
              <a:spLocks noChangeArrowheads="1"/>
            </p:cNvSpPr>
            <p:nvPr/>
          </p:nvSpPr>
          <p:spPr bwMode="auto">
            <a:xfrm>
              <a:off x="3792" y="137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35" name="Oval 187"/>
            <p:cNvSpPr>
              <a:spLocks noChangeArrowheads="1"/>
            </p:cNvSpPr>
            <p:nvPr/>
          </p:nvSpPr>
          <p:spPr bwMode="auto">
            <a:xfrm>
              <a:off x="3756" y="159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36" name="Oval 188"/>
            <p:cNvSpPr>
              <a:spLocks noChangeArrowheads="1"/>
            </p:cNvSpPr>
            <p:nvPr/>
          </p:nvSpPr>
          <p:spPr bwMode="auto">
            <a:xfrm>
              <a:off x="3804" y="160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37" name="Oval 189"/>
            <p:cNvSpPr>
              <a:spLocks noChangeArrowheads="1"/>
            </p:cNvSpPr>
            <p:nvPr/>
          </p:nvSpPr>
          <p:spPr bwMode="auto">
            <a:xfrm>
              <a:off x="3966" y="137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38" name="Oval 190"/>
            <p:cNvSpPr>
              <a:spLocks noChangeArrowheads="1"/>
            </p:cNvSpPr>
            <p:nvPr/>
          </p:nvSpPr>
          <p:spPr bwMode="auto">
            <a:xfrm>
              <a:off x="3258" y="164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39" name="Oval 191"/>
            <p:cNvSpPr>
              <a:spLocks noChangeArrowheads="1"/>
            </p:cNvSpPr>
            <p:nvPr/>
          </p:nvSpPr>
          <p:spPr bwMode="auto">
            <a:xfrm>
              <a:off x="3300" y="164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40" name="Oval 192"/>
            <p:cNvSpPr>
              <a:spLocks noChangeArrowheads="1"/>
            </p:cNvSpPr>
            <p:nvPr/>
          </p:nvSpPr>
          <p:spPr bwMode="auto">
            <a:xfrm>
              <a:off x="3312" y="140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41" name="Oval 193"/>
            <p:cNvSpPr>
              <a:spLocks noChangeArrowheads="1"/>
            </p:cNvSpPr>
            <p:nvPr/>
          </p:nvSpPr>
          <p:spPr bwMode="auto">
            <a:xfrm>
              <a:off x="3840" y="188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42" name="Oval 194"/>
            <p:cNvSpPr>
              <a:spLocks noChangeArrowheads="1"/>
            </p:cNvSpPr>
            <p:nvPr/>
          </p:nvSpPr>
          <p:spPr bwMode="auto">
            <a:xfrm>
              <a:off x="3780" y="188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43" name="Oval 195"/>
            <p:cNvSpPr>
              <a:spLocks noChangeArrowheads="1"/>
            </p:cNvSpPr>
            <p:nvPr/>
          </p:nvSpPr>
          <p:spPr bwMode="auto">
            <a:xfrm>
              <a:off x="3744" y="149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44" name="Oval 196"/>
            <p:cNvSpPr>
              <a:spLocks noChangeArrowheads="1"/>
            </p:cNvSpPr>
            <p:nvPr/>
          </p:nvSpPr>
          <p:spPr bwMode="auto">
            <a:xfrm>
              <a:off x="3498" y="165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45" name="Oval 197"/>
            <p:cNvSpPr>
              <a:spLocks noChangeArrowheads="1"/>
            </p:cNvSpPr>
            <p:nvPr/>
          </p:nvSpPr>
          <p:spPr bwMode="auto">
            <a:xfrm>
              <a:off x="3546" y="165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46" name="Oval 198"/>
            <p:cNvSpPr>
              <a:spLocks noChangeArrowheads="1"/>
            </p:cNvSpPr>
            <p:nvPr/>
          </p:nvSpPr>
          <p:spPr bwMode="auto">
            <a:xfrm>
              <a:off x="3918" y="149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47" name="Oval 199"/>
            <p:cNvSpPr>
              <a:spLocks noChangeArrowheads="1"/>
            </p:cNvSpPr>
            <p:nvPr/>
          </p:nvSpPr>
          <p:spPr bwMode="auto">
            <a:xfrm>
              <a:off x="2658" y="262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48" name="Oval 200"/>
            <p:cNvSpPr>
              <a:spLocks noChangeArrowheads="1"/>
            </p:cNvSpPr>
            <p:nvPr/>
          </p:nvSpPr>
          <p:spPr bwMode="auto">
            <a:xfrm>
              <a:off x="2610" y="262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49" name="Oval 201"/>
            <p:cNvSpPr>
              <a:spLocks noChangeArrowheads="1"/>
            </p:cNvSpPr>
            <p:nvPr/>
          </p:nvSpPr>
          <p:spPr bwMode="auto">
            <a:xfrm>
              <a:off x="3042" y="230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50" name="Oval 202"/>
            <p:cNvSpPr>
              <a:spLocks noChangeArrowheads="1"/>
            </p:cNvSpPr>
            <p:nvPr/>
          </p:nvSpPr>
          <p:spPr bwMode="auto">
            <a:xfrm>
              <a:off x="2880" y="225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51" name="Oval 203"/>
            <p:cNvSpPr>
              <a:spLocks noChangeArrowheads="1"/>
            </p:cNvSpPr>
            <p:nvPr/>
          </p:nvSpPr>
          <p:spPr bwMode="auto">
            <a:xfrm>
              <a:off x="2892" y="228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52" name="Oval 204"/>
            <p:cNvSpPr>
              <a:spLocks noChangeArrowheads="1"/>
            </p:cNvSpPr>
            <p:nvPr/>
          </p:nvSpPr>
          <p:spPr bwMode="auto">
            <a:xfrm>
              <a:off x="2916" y="236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53" name="Oval 205"/>
            <p:cNvSpPr>
              <a:spLocks noChangeArrowheads="1"/>
            </p:cNvSpPr>
            <p:nvPr/>
          </p:nvSpPr>
          <p:spPr bwMode="auto">
            <a:xfrm>
              <a:off x="3282" y="248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54" name="Oval 206"/>
            <p:cNvSpPr>
              <a:spLocks noChangeArrowheads="1"/>
            </p:cNvSpPr>
            <p:nvPr/>
          </p:nvSpPr>
          <p:spPr bwMode="auto">
            <a:xfrm>
              <a:off x="3336" y="248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55" name="Oval 207"/>
            <p:cNvSpPr>
              <a:spLocks noChangeArrowheads="1"/>
            </p:cNvSpPr>
            <p:nvPr/>
          </p:nvSpPr>
          <p:spPr bwMode="auto">
            <a:xfrm>
              <a:off x="3390" y="230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56" name="Oval 208"/>
            <p:cNvSpPr>
              <a:spLocks noChangeArrowheads="1"/>
            </p:cNvSpPr>
            <p:nvPr/>
          </p:nvSpPr>
          <p:spPr bwMode="auto">
            <a:xfrm>
              <a:off x="3180" y="20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57" name="Oval 209"/>
            <p:cNvSpPr>
              <a:spLocks noChangeArrowheads="1"/>
            </p:cNvSpPr>
            <p:nvPr/>
          </p:nvSpPr>
          <p:spPr bwMode="auto">
            <a:xfrm>
              <a:off x="3198" y="212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58" name="Oval 210"/>
            <p:cNvSpPr>
              <a:spLocks noChangeArrowheads="1"/>
            </p:cNvSpPr>
            <p:nvPr/>
          </p:nvSpPr>
          <p:spPr bwMode="auto">
            <a:xfrm>
              <a:off x="3348" y="207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59" name="Oval 211"/>
            <p:cNvSpPr>
              <a:spLocks noChangeArrowheads="1"/>
            </p:cNvSpPr>
            <p:nvPr/>
          </p:nvSpPr>
          <p:spPr bwMode="auto">
            <a:xfrm>
              <a:off x="3534" y="222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60" name="Oval 212"/>
            <p:cNvSpPr>
              <a:spLocks noChangeArrowheads="1"/>
            </p:cNvSpPr>
            <p:nvPr/>
          </p:nvSpPr>
          <p:spPr bwMode="auto">
            <a:xfrm>
              <a:off x="3564" y="226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61" name="Oval 213"/>
            <p:cNvSpPr>
              <a:spLocks noChangeArrowheads="1"/>
            </p:cNvSpPr>
            <p:nvPr/>
          </p:nvSpPr>
          <p:spPr bwMode="auto">
            <a:xfrm>
              <a:off x="2976" y="215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62" name="Oval 214"/>
            <p:cNvSpPr>
              <a:spLocks noChangeArrowheads="1"/>
            </p:cNvSpPr>
            <p:nvPr/>
          </p:nvSpPr>
          <p:spPr bwMode="auto">
            <a:xfrm>
              <a:off x="3186" y="231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63" name="Oval 215"/>
            <p:cNvSpPr>
              <a:spLocks noChangeArrowheads="1"/>
            </p:cNvSpPr>
            <p:nvPr/>
          </p:nvSpPr>
          <p:spPr bwMode="auto">
            <a:xfrm>
              <a:off x="3222" y="230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64" name="Oval 216"/>
            <p:cNvSpPr>
              <a:spLocks noChangeArrowheads="1"/>
            </p:cNvSpPr>
            <p:nvPr/>
          </p:nvSpPr>
          <p:spPr bwMode="auto">
            <a:xfrm>
              <a:off x="3708" y="222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65" name="Oval 217"/>
            <p:cNvSpPr>
              <a:spLocks noChangeArrowheads="1"/>
            </p:cNvSpPr>
            <p:nvPr/>
          </p:nvSpPr>
          <p:spPr bwMode="auto">
            <a:xfrm>
              <a:off x="3120" y="185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66" name="Oval 218"/>
            <p:cNvSpPr>
              <a:spLocks noChangeArrowheads="1"/>
            </p:cNvSpPr>
            <p:nvPr/>
          </p:nvSpPr>
          <p:spPr bwMode="auto">
            <a:xfrm>
              <a:off x="3114" y="180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67" name="Oval 219"/>
            <p:cNvSpPr>
              <a:spLocks noChangeArrowheads="1"/>
            </p:cNvSpPr>
            <p:nvPr/>
          </p:nvSpPr>
          <p:spPr bwMode="auto">
            <a:xfrm>
              <a:off x="1704" y="279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68" name="Oval 220"/>
            <p:cNvSpPr>
              <a:spLocks noChangeArrowheads="1"/>
            </p:cNvSpPr>
            <p:nvPr/>
          </p:nvSpPr>
          <p:spPr bwMode="auto">
            <a:xfrm>
              <a:off x="2694" y="230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69" name="Oval 221"/>
            <p:cNvSpPr>
              <a:spLocks noChangeArrowheads="1"/>
            </p:cNvSpPr>
            <p:nvPr/>
          </p:nvSpPr>
          <p:spPr bwMode="auto">
            <a:xfrm>
              <a:off x="2676" y="233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70" name="Oval 222"/>
            <p:cNvSpPr>
              <a:spLocks noChangeArrowheads="1"/>
            </p:cNvSpPr>
            <p:nvPr/>
          </p:nvSpPr>
          <p:spPr bwMode="auto">
            <a:xfrm>
              <a:off x="3528" y="193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71" name="Oval 223"/>
            <p:cNvSpPr>
              <a:spLocks noChangeArrowheads="1"/>
            </p:cNvSpPr>
            <p:nvPr/>
          </p:nvSpPr>
          <p:spPr bwMode="auto">
            <a:xfrm>
              <a:off x="3498" y="207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72" name="Oval 224"/>
            <p:cNvSpPr>
              <a:spLocks noChangeArrowheads="1"/>
            </p:cNvSpPr>
            <p:nvPr/>
          </p:nvSpPr>
          <p:spPr bwMode="auto">
            <a:xfrm>
              <a:off x="3474" y="211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73" name="Oval 225"/>
            <p:cNvSpPr>
              <a:spLocks noChangeArrowheads="1"/>
            </p:cNvSpPr>
            <p:nvPr/>
          </p:nvSpPr>
          <p:spPr bwMode="auto">
            <a:xfrm>
              <a:off x="3042" y="195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74" name="Oval 226"/>
            <p:cNvSpPr>
              <a:spLocks noChangeArrowheads="1"/>
            </p:cNvSpPr>
            <p:nvPr/>
          </p:nvSpPr>
          <p:spPr bwMode="auto">
            <a:xfrm>
              <a:off x="1980" y="266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75" name="Oval 227"/>
            <p:cNvSpPr>
              <a:spLocks noChangeArrowheads="1"/>
            </p:cNvSpPr>
            <p:nvPr/>
          </p:nvSpPr>
          <p:spPr bwMode="auto">
            <a:xfrm>
              <a:off x="2004" y="263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76" name="Oval 228"/>
            <p:cNvSpPr>
              <a:spLocks noChangeArrowheads="1"/>
            </p:cNvSpPr>
            <p:nvPr/>
          </p:nvSpPr>
          <p:spPr bwMode="auto">
            <a:xfrm>
              <a:off x="3264" y="180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77" name="Oval 229"/>
            <p:cNvSpPr>
              <a:spLocks noChangeArrowheads="1"/>
            </p:cNvSpPr>
            <p:nvPr/>
          </p:nvSpPr>
          <p:spPr bwMode="auto">
            <a:xfrm>
              <a:off x="3354" y="186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78" name="Oval 230"/>
            <p:cNvSpPr>
              <a:spLocks noChangeArrowheads="1"/>
            </p:cNvSpPr>
            <p:nvPr/>
          </p:nvSpPr>
          <p:spPr bwMode="auto">
            <a:xfrm>
              <a:off x="3342" y="189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79" name="Oval 231"/>
            <p:cNvSpPr>
              <a:spLocks noChangeArrowheads="1"/>
            </p:cNvSpPr>
            <p:nvPr/>
          </p:nvSpPr>
          <p:spPr bwMode="auto">
            <a:xfrm>
              <a:off x="3726" y="173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80" name="Oval 232"/>
            <p:cNvSpPr>
              <a:spLocks noChangeArrowheads="1"/>
            </p:cNvSpPr>
            <p:nvPr/>
          </p:nvSpPr>
          <p:spPr bwMode="auto">
            <a:xfrm>
              <a:off x="3732" y="203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81" name="Oval 233"/>
            <p:cNvSpPr>
              <a:spLocks noChangeArrowheads="1"/>
            </p:cNvSpPr>
            <p:nvPr/>
          </p:nvSpPr>
          <p:spPr bwMode="auto">
            <a:xfrm>
              <a:off x="3714" y="206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82" name="Oval 234"/>
            <p:cNvSpPr>
              <a:spLocks noChangeArrowheads="1"/>
            </p:cNvSpPr>
            <p:nvPr/>
          </p:nvSpPr>
          <p:spPr bwMode="auto">
            <a:xfrm>
              <a:off x="3900" y="173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83" name="Oval 235"/>
            <p:cNvSpPr>
              <a:spLocks noChangeArrowheads="1"/>
            </p:cNvSpPr>
            <p:nvPr/>
          </p:nvSpPr>
          <p:spPr bwMode="auto">
            <a:xfrm>
              <a:off x="3270" y="296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84" name="Oval 236"/>
            <p:cNvSpPr>
              <a:spLocks noChangeArrowheads="1"/>
            </p:cNvSpPr>
            <p:nvPr/>
          </p:nvSpPr>
          <p:spPr bwMode="auto">
            <a:xfrm>
              <a:off x="3300" y="294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85" name="Oval 237"/>
            <p:cNvSpPr>
              <a:spLocks noChangeArrowheads="1"/>
            </p:cNvSpPr>
            <p:nvPr/>
          </p:nvSpPr>
          <p:spPr bwMode="auto">
            <a:xfrm>
              <a:off x="3450" y="299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86" name="Oval 238"/>
            <p:cNvSpPr>
              <a:spLocks noChangeArrowheads="1"/>
            </p:cNvSpPr>
            <p:nvPr/>
          </p:nvSpPr>
          <p:spPr bwMode="auto">
            <a:xfrm>
              <a:off x="3168" y="315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87" name="Oval 239"/>
            <p:cNvSpPr>
              <a:spLocks noChangeArrowheads="1"/>
            </p:cNvSpPr>
            <p:nvPr/>
          </p:nvSpPr>
          <p:spPr bwMode="auto">
            <a:xfrm>
              <a:off x="3150" y="311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88" name="Oval 240"/>
            <p:cNvSpPr>
              <a:spLocks noChangeArrowheads="1"/>
            </p:cNvSpPr>
            <p:nvPr/>
          </p:nvSpPr>
          <p:spPr bwMode="auto">
            <a:xfrm>
              <a:off x="3306" y="305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89" name="Oval 241"/>
            <p:cNvSpPr>
              <a:spLocks noChangeArrowheads="1"/>
            </p:cNvSpPr>
            <p:nvPr/>
          </p:nvSpPr>
          <p:spPr bwMode="auto">
            <a:xfrm>
              <a:off x="3684" y="317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90" name="Oval 242"/>
            <p:cNvSpPr>
              <a:spLocks noChangeArrowheads="1"/>
            </p:cNvSpPr>
            <p:nvPr/>
          </p:nvSpPr>
          <p:spPr bwMode="auto">
            <a:xfrm>
              <a:off x="3654" y="312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91" name="Oval 243"/>
            <p:cNvSpPr>
              <a:spLocks noChangeArrowheads="1"/>
            </p:cNvSpPr>
            <p:nvPr/>
          </p:nvSpPr>
          <p:spPr bwMode="auto">
            <a:xfrm>
              <a:off x="3516" y="314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92" name="Oval 244"/>
            <p:cNvSpPr>
              <a:spLocks noChangeArrowheads="1"/>
            </p:cNvSpPr>
            <p:nvPr/>
          </p:nvSpPr>
          <p:spPr bwMode="auto">
            <a:xfrm>
              <a:off x="3066" y="276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93" name="Oval 245"/>
            <p:cNvSpPr>
              <a:spLocks noChangeArrowheads="1"/>
            </p:cNvSpPr>
            <p:nvPr/>
          </p:nvSpPr>
          <p:spPr bwMode="auto">
            <a:xfrm>
              <a:off x="3042" y="273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94" name="Oval 246"/>
            <p:cNvSpPr>
              <a:spLocks noChangeArrowheads="1"/>
            </p:cNvSpPr>
            <p:nvPr/>
          </p:nvSpPr>
          <p:spPr bwMode="auto">
            <a:xfrm>
              <a:off x="1842" y="276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95" name="Oval 247"/>
            <p:cNvSpPr>
              <a:spLocks noChangeArrowheads="1"/>
            </p:cNvSpPr>
            <p:nvPr/>
          </p:nvSpPr>
          <p:spPr bwMode="auto">
            <a:xfrm>
              <a:off x="3006" y="294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96" name="Oval 248"/>
            <p:cNvSpPr>
              <a:spLocks noChangeArrowheads="1"/>
            </p:cNvSpPr>
            <p:nvPr/>
          </p:nvSpPr>
          <p:spPr bwMode="auto">
            <a:xfrm>
              <a:off x="2970" y="29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97" name="Oval 249"/>
            <p:cNvSpPr>
              <a:spLocks noChangeArrowheads="1"/>
            </p:cNvSpPr>
            <p:nvPr/>
          </p:nvSpPr>
          <p:spPr bwMode="auto">
            <a:xfrm>
              <a:off x="3540" y="276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98" name="Oval 250"/>
            <p:cNvSpPr>
              <a:spLocks noChangeArrowheads="1"/>
            </p:cNvSpPr>
            <p:nvPr/>
          </p:nvSpPr>
          <p:spPr bwMode="auto">
            <a:xfrm>
              <a:off x="3552" y="289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099" name="Oval 251"/>
            <p:cNvSpPr>
              <a:spLocks noChangeArrowheads="1"/>
            </p:cNvSpPr>
            <p:nvPr/>
          </p:nvSpPr>
          <p:spPr bwMode="auto">
            <a:xfrm>
              <a:off x="3582" y="292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00" name="Oval 252"/>
            <p:cNvSpPr>
              <a:spLocks noChangeArrowheads="1"/>
            </p:cNvSpPr>
            <p:nvPr/>
          </p:nvSpPr>
          <p:spPr bwMode="auto">
            <a:xfrm>
              <a:off x="3606" y="243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01" name="Oval 253"/>
            <p:cNvSpPr>
              <a:spLocks noChangeArrowheads="1"/>
            </p:cNvSpPr>
            <p:nvPr/>
          </p:nvSpPr>
          <p:spPr bwMode="auto">
            <a:xfrm>
              <a:off x="3876" y="216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02" name="Oval 254"/>
            <p:cNvSpPr>
              <a:spLocks noChangeArrowheads="1"/>
            </p:cNvSpPr>
            <p:nvPr/>
          </p:nvSpPr>
          <p:spPr bwMode="auto">
            <a:xfrm>
              <a:off x="3924" y="216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03" name="Oval 255"/>
            <p:cNvSpPr>
              <a:spLocks noChangeArrowheads="1"/>
            </p:cNvSpPr>
            <p:nvPr/>
          </p:nvSpPr>
          <p:spPr bwMode="auto">
            <a:xfrm>
              <a:off x="4044" y="206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04" name="Oval 256"/>
            <p:cNvSpPr>
              <a:spLocks noChangeArrowheads="1"/>
            </p:cNvSpPr>
            <p:nvPr/>
          </p:nvSpPr>
          <p:spPr bwMode="auto">
            <a:xfrm>
              <a:off x="4140" y="222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05" name="Oval 257"/>
            <p:cNvSpPr>
              <a:spLocks noChangeArrowheads="1"/>
            </p:cNvSpPr>
            <p:nvPr/>
          </p:nvSpPr>
          <p:spPr bwMode="auto">
            <a:xfrm>
              <a:off x="4158" y="218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06" name="Oval 258"/>
            <p:cNvSpPr>
              <a:spLocks noChangeArrowheads="1"/>
            </p:cNvSpPr>
            <p:nvPr/>
          </p:nvSpPr>
          <p:spPr bwMode="auto">
            <a:xfrm>
              <a:off x="4242" y="221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07" name="Oval 259"/>
            <p:cNvSpPr>
              <a:spLocks noChangeArrowheads="1"/>
            </p:cNvSpPr>
            <p:nvPr/>
          </p:nvSpPr>
          <p:spPr bwMode="auto">
            <a:xfrm>
              <a:off x="4410" y="220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08" name="Oval 260"/>
            <p:cNvSpPr>
              <a:spLocks noChangeArrowheads="1"/>
            </p:cNvSpPr>
            <p:nvPr/>
          </p:nvSpPr>
          <p:spPr bwMode="auto">
            <a:xfrm>
              <a:off x="4458" y="221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09" name="Oval 261"/>
            <p:cNvSpPr>
              <a:spLocks noChangeArrowheads="1"/>
            </p:cNvSpPr>
            <p:nvPr/>
          </p:nvSpPr>
          <p:spPr bwMode="auto">
            <a:xfrm>
              <a:off x="4560" y="215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10" name="Oval 262"/>
            <p:cNvSpPr>
              <a:spLocks noChangeArrowheads="1"/>
            </p:cNvSpPr>
            <p:nvPr/>
          </p:nvSpPr>
          <p:spPr bwMode="auto">
            <a:xfrm>
              <a:off x="3030" y="262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11" name="Oval 263"/>
            <p:cNvSpPr>
              <a:spLocks noChangeArrowheads="1"/>
            </p:cNvSpPr>
            <p:nvPr/>
          </p:nvSpPr>
          <p:spPr bwMode="auto">
            <a:xfrm>
              <a:off x="3084" y="261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12" name="Oval 264"/>
            <p:cNvSpPr>
              <a:spLocks noChangeArrowheads="1"/>
            </p:cNvSpPr>
            <p:nvPr/>
          </p:nvSpPr>
          <p:spPr bwMode="auto">
            <a:xfrm>
              <a:off x="3198" y="263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13" name="Oval 265"/>
            <p:cNvSpPr>
              <a:spLocks noChangeArrowheads="1"/>
            </p:cNvSpPr>
            <p:nvPr/>
          </p:nvSpPr>
          <p:spPr bwMode="auto">
            <a:xfrm>
              <a:off x="2658" y="272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14" name="Oval 266"/>
            <p:cNvSpPr>
              <a:spLocks noChangeArrowheads="1"/>
            </p:cNvSpPr>
            <p:nvPr/>
          </p:nvSpPr>
          <p:spPr bwMode="auto">
            <a:xfrm>
              <a:off x="2718" y="273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15" name="Oval 267"/>
            <p:cNvSpPr>
              <a:spLocks noChangeArrowheads="1"/>
            </p:cNvSpPr>
            <p:nvPr/>
          </p:nvSpPr>
          <p:spPr bwMode="auto">
            <a:xfrm>
              <a:off x="3324" y="263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16" name="Oval 268"/>
            <p:cNvSpPr>
              <a:spLocks noChangeArrowheads="1"/>
            </p:cNvSpPr>
            <p:nvPr/>
          </p:nvSpPr>
          <p:spPr bwMode="auto">
            <a:xfrm>
              <a:off x="3426" y="265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17" name="Oval 269"/>
            <p:cNvSpPr>
              <a:spLocks noChangeArrowheads="1"/>
            </p:cNvSpPr>
            <p:nvPr/>
          </p:nvSpPr>
          <p:spPr bwMode="auto">
            <a:xfrm>
              <a:off x="3450" y="269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18" name="Oval 270"/>
            <p:cNvSpPr>
              <a:spLocks noChangeArrowheads="1"/>
            </p:cNvSpPr>
            <p:nvPr/>
          </p:nvSpPr>
          <p:spPr bwMode="auto">
            <a:xfrm>
              <a:off x="3546" y="263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19" name="Oval 271"/>
            <p:cNvSpPr>
              <a:spLocks noChangeArrowheads="1"/>
            </p:cNvSpPr>
            <p:nvPr/>
          </p:nvSpPr>
          <p:spPr bwMode="auto">
            <a:xfrm>
              <a:off x="4020" y="153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20" name="Oval 272"/>
            <p:cNvSpPr>
              <a:spLocks noChangeArrowheads="1"/>
            </p:cNvSpPr>
            <p:nvPr/>
          </p:nvSpPr>
          <p:spPr bwMode="auto">
            <a:xfrm>
              <a:off x="3804" y="98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21" name="Oval 273"/>
            <p:cNvSpPr>
              <a:spLocks noChangeArrowheads="1"/>
            </p:cNvSpPr>
            <p:nvPr/>
          </p:nvSpPr>
          <p:spPr bwMode="auto">
            <a:xfrm>
              <a:off x="4716" y="89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22" name="Oval 274"/>
            <p:cNvSpPr>
              <a:spLocks noChangeArrowheads="1"/>
            </p:cNvSpPr>
            <p:nvPr/>
          </p:nvSpPr>
          <p:spPr bwMode="auto">
            <a:xfrm>
              <a:off x="4530" y="88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23" name="Oval 275"/>
            <p:cNvSpPr>
              <a:spLocks noChangeArrowheads="1"/>
            </p:cNvSpPr>
            <p:nvPr/>
          </p:nvSpPr>
          <p:spPr bwMode="auto">
            <a:xfrm>
              <a:off x="4560" y="84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24" name="Oval 276"/>
            <p:cNvSpPr>
              <a:spLocks noChangeArrowheads="1"/>
            </p:cNvSpPr>
            <p:nvPr/>
          </p:nvSpPr>
          <p:spPr bwMode="auto">
            <a:xfrm>
              <a:off x="4092" y="80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25" name="Oval 277"/>
            <p:cNvSpPr>
              <a:spLocks noChangeArrowheads="1"/>
            </p:cNvSpPr>
            <p:nvPr/>
          </p:nvSpPr>
          <p:spPr bwMode="auto">
            <a:xfrm>
              <a:off x="5028" y="87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26" name="Oval 278"/>
            <p:cNvSpPr>
              <a:spLocks noChangeArrowheads="1"/>
            </p:cNvSpPr>
            <p:nvPr/>
          </p:nvSpPr>
          <p:spPr bwMode="auto">
            <a:xfrm>
              <a:off x="5070" y="89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27" name="Oval 279"/>
            <p:cNvSpPr>
              <a:spLocks noChangeArrowheads="1"/>
            </p:cNvSpPr>
            <p:nvPr/>
          </p:nvSpPr>
          <p:spPr bwMode="auto">
            <a:xfrm>
              <a:off x="5262" y="78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28" name="Oval 280"/>
            <p:cNvSpPr>
              <a:spLocks noChangeArrowheads="1"/>
            </p:cNvSpPr>
            <p:nvPr/>
          </p:nvSpPr>
          <p:spPr bwMode="auto">
            <a:xfrm>
              <a:off x="4038" y="149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29" name="Oval 281"/>
            <p:cNvSpPr>
              <a:spLocks noChangeArrowheads="1"/>
            </p:cNvSpPr>
            <p:nvPr/>
          </p:nvSpPr>
          <p:spPr bwMode="auto">
            <a:xfrm>
              <a:off x="5016" y="102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30" name="Oval 282"/>
            <p:cNvSpPr>
              <a:spLocks noChangeArrowheads="1"/>
            </p:cNvSpPr>
            <p:nvPr/>
          </p:nvSpPr>
          <p:spPr bwMode="auto">
            <a:xfrm>
              <a:off x="4938" y="89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31" name="Oval 283"/>
            <p:cNvSpPr>
              <a:spLocks noChangeArrowheads="1"/>
            </p:cNvSpPr>
            <p:nvPr/>
          </p:nvSpPr>
          <p:spPr bwMode="auto">
            <a:xfrm>
              <a:off x="4806" y="98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32" name="Oval 284"/>
            <p:cNvSpPr>
              <a:spLocks noChangeArrowheads="1"/>
            </p:cNvSpPr>
            <p:nvPr/>
          </p:nvSpPr>
          <p:spPr bwMode="auto">
            <a:xfrm>
              <a:off x="4758" y="99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33" name="Oval 285"/>
            <p:cNvSpPr>
              <a:spLocks noChangeArrowheads="1"/>
            </p:cNvSpPr>
            <p:nvPr/>
          </p:nvSpPr>
          <p:spPr bwMode="auto">
            <a:xfrm>
              <a:off x="3486" y="118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34" name="Oval 286"/>
            <p:cNvSpPr>
              <a:spLocks noChangeArrowheads="1"/>
            </p:cNvSpPr>
            <p:nvPr/>
          </p:nvSpPr>
          <p:spPr bwMode="auto">
            <a:xfrm>
              <a:off x="4986" y="99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35" name="Oval 287"/>
            <p:cNvSpPr>
              <a:spLocks noChangeArrowheads="1"/>
            </p:cNvSpPr>
            <p:nvPr/>
          </p:nvSpPr>
          <p:spPr bwMode="auto">
            <a:xfrm>
              <a:off x="5190" y="83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36" name="Oval 288"/>
            <p:cNvSpPr>
              <a:spLocks noChangeArrowheads="1"/>
            </p:cNvSpPr>
            <p:nvPr/>
          </p:nvSpPr>
          <p:spPr bwMode="auto">
            <a:xfrm>
              <a:off x="3918" y="192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37" name="Oval 289"/>
            <p:cNvSpPr>
              <a:spLocks noChangeArrowheads="1"/>
            </p:cNvSpPr>
            <p:nvPr/>
          </p:nvSpPr>
          <p:spPr bwMode="auto">
            <a:xfrm>
              <a:off x="4362" y="101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38" name="Oval 290"/>
            <p:cNvSpPr>
              <a:spLocks noChangeArrowheads="1"/>
            </p:cNvSpPr>
            <p:nvPr/>
          </p:nvSpPr>
          <p:spPr bwMode="auto">
            <a:xfrm>
              <a:off x="5172" y="80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39" name="Oval 291"/>
            <p:cNvSpPr>
              <a:spLocks noChangeArrowheads="1"/>
            </p:cNvSpPr>
            <p:nvPr/>
          </p:nvSpPr>
          <p:spPr bwMode="auto">
            <a:xfrm>
              <a:off x="5112" y="294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40" name="Oval 292"/>
            <p:cNvSpPr>
              <a:spLocks noChangeArrowheads="1"/>
            </p:cNvSpPr>
            <p:nvPr/>
          </p:nvSpPr>
          <p:spPr bwMode="auto">
            <a:xfrm>
              <a:off x="3708" y="141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41" name="Oval 293"/>
            <p:cNvSpPr>
              <a:spLocks noChangeArrowheads="1"/>
            </p:cNvSpPr>
            <p:nvPr/>
          </p:nvSpPr>
          <p:spPr bwMode="auto">
            <a:xfrm>
              <a:off x="3672" y="140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42" name="Oval 294"/>
            <p:cNvSpPr>
              <a:spLocks noChangeArrowheads="1"/>
            </p:cNvSpPr>
            <p:nvPr/>
          </p:nvSpPr>
          <p:spPr bwMode="auto">
            <a:xfrm>
              <a:off x="5448" y="89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43" name="Oval 295"/>
            <p:cNvSpPr>
              <a:spLocks noChangeArrowheads="1"/>
            </p:cNvSpPr>
            <p:nvPr/>
          </p:nvSpPr>
          <p:spPr bwMode="auto">
            <a:xfrm>
              <a:off x="5352" y="93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44" name="Oval 296"/>
            <p:cNvSpPr>
              <a:spLocks noChangeArrowheads="1"/>
            </p:cNvSpPr>
            <p:nvPr/>
          </p:nvSpPr>
          <p:spPr bwMode="auto">
            <a:xfrm>
              <a:off x="5340" y="88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45" name="Oval 297"/>
            <p:cNvSpPr>
              <a:spLocks noChangeArrowheads="1"/>
            </p:cNvSpPr>
            <p:nvPr/>
          </p:nvSpPr>
          <p:spPr bwMode="auto">
            <a:xfrm>
              <a:off x="5430" y="135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46" name="Line 298"/>
            <p:cNvSpPr>
              <a:spLocks noChangeShapeType="1"/>
            </p:cNvSpPr>
            <p:nvPr/>
          </p:nvSpPr>
          <p:spPr bwMode="auto">
            <a:xfrm>
              <a:off x="1864" y="3002"/>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47" name="Line 299"/>
            <p:cNvSpPr>
              <a:spLocks noChangeShapeType="1"/>
            </p:cNvSpPr>
            <p:nvPr/>
          </p:nvSpPr>
          <p:spPr bwMode="auto">
            <a:xfrm>
              <a:off x="1680" y="3000"/>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48" name="Line 300"/>
            <p:cNvSpPr>
              <a:spLocks noChangeShapeType="1"/>
            </p:cNvSpPr>
            <p:nvPr/>
          </p:nvSpPr>
          <p:spPr bwMode="auto">
            <a:xfrm>
              <a:off x="1682" y="3018"/>
              <a:ext cx="18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49" name="Line 301"/>
            <p:cNvSpPr>
              <a:spLocks noChangeShapeType="1"/>
            </p:cNvSpPr>
            <p:nvPr/>
          </p:nvSpPr>
          <p:spPr bwMode="auto">
            <a:xfrm flipH="1">
              <a:off x="1480" y="768"/>
              <a:ext cx="0" cy="18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50" name="Line 302"/>
            <p:cNvSpPr>
              <a:spLocks noChangeShapeType="1"/>
            </p:cNvSpPr>
            <p:nvPr/>
          </p:nvSpPr>
          <p:spPr bwMode="auto">
            <a:xfrm>
              <a:off x="1480" y="768"/>
              <a:ext cx="176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51" name="Oval 303"/>
            <p:cNvSpPr>
              <a:spLocks noChangeArrowheads="1"/>
            </p:cNvSpPr>
            <p:nvPr/>
          </p:nvSpPr>
          <p:spPr bwMode="auto">
            <a:xfrm>
              <a:off x="4070" y="133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52" name="Oval 304"/>
            <p:cNvSpPr>
              <a:spLocks noChangeArrowheads="1"/>
            </p:cNvSpPr>
            <p:nvPr/>
          </p:nvSpPr>
          <p:spPr bwMode="auto">
            <a:xfrm>
              <a:off x="4136" y="132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53" name="Oval 305"/>
            <p:cNvSpPr>
              <a:spLocks noChangeArrowheads="1"/>
            </p:cNvSpPr>
            <p:nvPr/>
          </p:nvSpPr>
          <p:spPr bwMode="auto">
            <a:xfrm>
              <a:off x="4238" y="134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54" name="Oval 306"/>
            <p:cNvSpPr>
              <a:spLocks noChangeArrowheads="1"/>
            </p:cNvSpPr>
            <p:nvPr/>
          </p:nvSpPr>
          <p:spPr bwMode="auto">
            <a:xfrm>
              <a:off x="4316" y="147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55" name="Oval 307"/>
            <p:cNvSpPr>
              <a:spLocks noChangeArrowheads="1"/>
            </p:cNvSpPr>
            <p:nvPr/>
          </p:nvSpPr>
          <p:spPr bwMode="auto">
            <a:xfrm>
              <a:off x="4376" y="148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56" name="Oval 308"/>
            <p:cNvSpPr>
              <a:spLocks noChangeArrowheads="1"/>
            </p:cNvSpPr>
            <p:nvPr/>
          </p:nvSpPr>
          <p:spPr bwMode="auto">
            <a:xfrm>
              <a:off x="4406" y="158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57" name="Oval 309"/>
            <p:cNvSpPr>
              <a:spLocks noChangeArrowheads="1"/>
            </p:cNvSpPr>
            <p:nvPr/>
          </p:nvSpPr>
          <p:spPr bwMode="auto">
            <a:xfrm>
              <a:off x="4472" y="134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58" name="Oval 310"/>
            <p:cNvSpPr>
              <a:spLocks noChangeArrowheads="1"/>
            </p:cNvSpPr>
            <p:nvPr/>
          </p:nvSpPr>
          <p:spPr bwMode="auto">
            <a:xfrm>
              <a:off x="4526" y="135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59" name="Oval 311"/>
            <p:cNvSpPr>
              <a:spLocks noChangeArrowheads="1"/>
            </p:cNvSpPr>
            <p:nvPr/>
          </p:nvSpPr>
          <p:spPr bwMode="auto">
            <a:xfrm>
              <a:off x="4538" y="114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60" name="Oval 312"/>
            <p:cNvSpPr>
              <a:spLocks noChangeArrowheads="1"/>
            </p:cNvSpPr>
            <p:nvPr/>
          </p:nvSpPr>
          <p:spPr bwMode="auto">
            <a:xfrm>
              <a:off x="4376" y="110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61" name="Oval 313"/>
            <p:cNvSpPr>
              <a:spLocks noChangeArrowheads="1"/>
            </p:cNvSpPr>
            <p:nvPr/>
          </p:nvSpPr>
          <p:spPr bwMode="auto">
            <a:xfrm>
              <a:off x="4388" y="113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62" name="Oval 314"/>
            <p:cNvSpPr>
              <a:spLocks noChangeArrowheads="1"/>
            </p:cNvSpPr>
            <p:nvPr/>
          </p:nvSpPr>
          <p:spPr bwMode="auto">
            <a:xfrm>
              <a:off x="4412" y="121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63" name="Oval 315"/>
            <p:cNvSpPr>
              <a:spLocks noChangeArrowheads="1"/>
            </p:cNvSpPr>
            <p:nvPr/>
          </p:nvSpPr>
          <p:spPr bwMode="auto">
            <a:xfrm>
              <a:off x="4190" y="114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64" name="Oval 316"/>
            <p:cNvSpPr>
              <a:spLocks noChangeArrowheads="1"/>
            </p:cNvSpPr>
            <p:nvPr/>
          </p:nvSpPr>
          <p:spPr bwMode="auto">
            <a:xfrm>
              <a:off x="4172" y="117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65" name="Oval 317"/>
            <p:cNvSpPr>
              <a:spLocks noChangeArrowheads="1"/>
            </p:cNvSpPr>
            <p:nvPr/>
          </p:nvSpPr>
          <p:spPr bwMode="auto">
            <a:xfrm>
              <a:off x="4526" y="14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66" name="Oval 318"/>
            <p:cNvSpPr>
              <a:spLocks noChangeArrowheads="1"/>
            </p:cNvSpPr>
            <p:nvPr/>
          </p:nvSpPr>
          <p:spPr bwMode="auto">
            <a:xfrm>
              <a:off x="4580" y="146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67" name="Oval 319"/>
            <p:cNvSpPr>
              <a:spLocks noChangeArrowheads="1"/>
            </p:cNvSpPr>
            <p:nvPr/>
          </p:nvSpPr>
          <p:spPr bwMode="auto">
            <a:xfrm>
              <a:off x="4694" y="147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68" name="Oval 320"/>
            <p:cNvSpPr>
              <a:spLocks noChangeArrowheads="1"/>
            </p:cNvSpPr>
            <p:nvPr/>
          </p:nvSpPr>
          <p:spPr bwMode="auto">
            <a:xfrm>
              <a:off x="4256" y="294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69" name="Oval 321"/>
            <p:cNvSpPr>
              <a:spLocks noChangeArrowheads="1"/>
            </p:cNvSpPr>
            <p:nvPr/>
          </p:nvSpPr>
          <p:spPr bwMode="auto">
            <a:xfrm>
              <a:off x="3872" y="283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70" name="Oval 322"/>
            <p:cNvSpPr>
              <a:spLocks noChangeArrowheads="1"/>
            </p:cNvSpPr>
            <p:nvPr/>
          </p:nvSpPr>
          <p:spPr bwMode="auto">
            <a:xfrm>
              <a:off x="3818" y="268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71" name="Oval 323"/>
            <p:cNvSpPr>
              <a:spLocks noChangeArrowheads="1"/>
            </p:cNvSpPr>
            <p:nvPr/>
          </p:nvSpPr>
          <p:spPr bwMode="auto">
            <a:xfrm>
              <a:off x="3872" y="269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72" name="Oval 324"/>
            <p:cNvSpPr>
              <a:spLocks noChangeArrowheads="1"/>
            </p:cNvSpPr>
            <p:nvPr/>
          </p:nvSpPr>
          <p:spPr bwMode="auto">
            <a:xfrm>
              <a:off x="3800" y="257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73" name="Oval 325"/>
            <p:cNvSpPr>
              <a:spLocks noChangeArrowheads="1"/>
            </p:cNvSpPr>
            <p:nvPr/>
          </p:nvSpPr>
          <p:spPr bwMode="auto">
            <a:xfrm>
              <a:off x="4052" y="227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74" name="Oval 326"/>
            <p:cNvSpPr>
              <a:spLocks noChangeArrowheads="1"/>
            </p:cNvSpPr>
            <p:nvPr/>
          </p:nvSpPr>
          <p:spPr bwMode="auto">
            <a:xfrm>
              <a:off x="3896" y="253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75" name="Oval 327"/>
            <p:cNvSpPr>
              <a:spLocks noChangeArrowheads="1"/>
            </p:cNvSpPr>
            <p:nvPr/>
          </p:nvSpPr>
          <p:spPr bwMode="auto">
            <a:xfrm>
              <a:off x="4034" y="25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76" name="Oval 328"/>
            <p:cNvSpPr>
              <a:spLocks noChangeArrowheads="1"/>
            </p:cNvSpPr>
            <p:nvPr/>
          </p:nvSpPr>
          <p:spPr bwMode="auto">
            <a:xfrm>
              <a:off x="4082" y="268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77" name="Oval 329"/>
            <p:cNvSpPr>
              <a:spLocks noChangeArrowheads="1"/>
            </p:cNvSpPr>
            <p:nvPr/>
          </p:nvSpPr>
          <p:spPr bwMode="auto">
            <a:xfrm>
              <a:off x="3878" y="249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78" name="Oval 330"/>
            <p:cNvSpPr>
              <a:spLocks noChangeArrowheads="1"/>
            </p:cNvSpPr>
            <p:nvPr/>
          </p:nvSpPr>
          <p:spPr bwMode="auto">
            <a:xfrm>
              <a:off x="4082" y="25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79" name="Oval 331"/>
            <p:cNvSpPr>
              <a:spLocks noChangeArrowheads="1"/>
            </p:cNvSpPr>
            <p:nvPr/>
          </p:nvSpPr>
          <p:spPr bwMode="auto">
            <a:xfrm>
              <a:off x="4154" y="239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80" name="Oval 332"/>
            <p:cNvSpPr>
              <a:spLocks noChangeArrowheads="1"/>
            </p:cNvSpPr>
            <p:nvPr/>
          </p:nvSpPr>
          <p:spPr bwMode="auto">
            <a:xfrm>
              <a:off x="4304" y="259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81" name="Oval 333"/>
            <p:cNvSpPr>
              <a:spLocks noChangeArrowheads="1"/>
            </p:cNvSpPr>
            <p:nvPr/>
          </p:nvSpPr>
          <p:spPr bwMode="auto">
            <a:xfrm>
              <a:off x="4268" y="262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82" name="Oval 334"/>
            <p:cNvSpPr>
              <a:spLocks noChangeArrowheads="1"/>
            </p:cNvSpPr>
            <p:nvPr/>
          </p:nvSpPr>
          <p:spPr bwMode="auto">
            <a:xfrm>
              <a:off x="4334" y="277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83" name="Oval 335"/>
            <p:cNvSpPr>
              <a:spLocks noChangeArrowheads="1"/>
            </p:cNvSpPr>
            <p:nvPr/>
          </p:nvSpPr>
          <p:spPr bwMode="auto">
            <a:xfrm>
              <a:off x="4382" y="277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84" name="Oval 336"/>
            <p:cNvSpPr>
              <a:spLocks noChangeArrowheads="1"/>
            </p:cNvSpPr>
            <p:nvPr/>
          </p:nvSpPr>
          <p:spPr bwMode="auto">
            <a:xfrm>
              <a:off x="4430" y="269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85" name="Oval 337"/>
            <p:cNvSpPr>
              <a:spLocks noChangeArrowheads="1"/>
            </p:cNvSpPr>
            <p:nvPr/>
          </p:nvSpPr>
          <p:spPr bwMode="auto">
            <a:xfrm>
              <a:off x="3866" y="229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86" name="Oval 338"/>
            <p:cNvSpPr>
              <a:spLocks noChangeArrowheads="1"/>
            </p:cNvSpPr>
            <p:nvPr/>
          </p:nvSpPr>
          <p:spPr bwMode="auto">
            <a:xfrm>
              <a:off x="4370" y="234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87" name="Oval 339"/>
            <p:cNvSpPr>
              <a:spLocks noChangeArrowheads="1"/>
            </p:cNvSpPr>
            <p:nvPr/>
          </p:nvSpPr>
          <p:spPr bwMode="auto">
            <a:xfrm>
              <a:off x="4322" y="234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88" name="Oval 340"/>
            <p:cNvSpPr>
              <a:spLocks noChangeArrowheads="1"/>
            </p:cNvSpPr>
            <p:nvPr/>
          </p:nvSpPr>
          <p:spPr bwMode="auto">
            <a:xfrm>
              <a:off x="3692" y="238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89" name="Oval 341"/>
            <p:cNvSpPr>
              <a:spLocks noChangeArrowheads="1"/>
            </p:cNvSpPr>
            <p:nvPr/>
          </p:nvSpPr>
          <p:spPr bwMode="auto">
            <a:xfrm>
              <a:off x="3716" y="235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90" name="Oval 342"/>
            <p:cNvSpPr>
              <a:spLocks noChangeArrowheads="1"/>
            </p:cNvSpPr>
            <p:nvPr/>
          </p:nvSpPr>
          <p:spPr bwMode="auto">
            <a:xfrm>
              <a:off x="4370" y="244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91" name="Oval 343"/>
            <p:cNvSpPr>
              <a:spLocks noChangeArrowheads="1"/>
            </p:cNvSpPr>
            <p:nvPr/>
          </p:nvSpPr>
          <p:spPr bwMode="auto">
            <a:xfrm>
              <a:off x="4430" y="245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92" name="Oval 344"/>
            <p:cNvSpPr>
              <a:spLocks noChangeArrowheads="1"/>
            </p:cNvSpPr>
            <p:nvPr/>
          </p:nvSpPr>
          <p:spPr bwMode="auto">
            <a:xfrm>
              <a:off x="4472" y="211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93" name="Oval 345"/>
            <p:cNvSpPr>
              <a:spLocks noChangeArrowheads="1"/>
            </p:cNvSpPr>
            <p:nvPr/>
          </p:nvSpPr>
          <p:spPr bwMode="auto">
            <a:xfrm>
              <a:off x="4232" y="212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94" name="Oval 346"/>
            <p:cNvSpPr>
              <a:spLocks noChangeArrowheads="1"/>
            </p:cNvSpPr>
            <p:nvPr/>
          </p:nvSpPr>
          <p:spPr bwMode="auto">
            <a:xfrm>
              <a:off x="4178" y="198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95" name="Oval 347"/>
            <p:cNvSpPr>
              <a:spLocks noChangeArrowheads="1"/>
            </p:cNvSpPr>
            <p:nvPr/>
          </p:nvSpPr>
          <p:spPr bwMode="auto">
            <a:xfrm>
              <a:off x="4232" y="198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96" name="Oval 348"/>
            <p:cNvSpPr>
              <a:spLocks noChangeArrowheads="1"/>
            </p:cNvSpPr>
            <p:nvPr/>
          </p:nvSpPr>
          <p:spPr bwMode="auto">
            <a:xfrm>
              <a:off x="4160" y="186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97" name="Oval 349"/>
            <p:cNvSpPr>
              <a:spLocks noChangeArrowheads="1"/>
            </p:cNvSpPr>
            <p:nvPr/>
          </p:nvSpPr>
          <p:spPr bwMode="auto">
            <a:xfrm>
              <a:off x="3732" y="281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98" name="Oval 350"/>
            <p:cNvSpPr>
              <a:spLocks noChangeArrowheads="1"/>
            </p:cNvSpPr>
            <p:nvPr/>
          </p:nvSpPr>
          <p:spPr bwMode="auto">
            <a:xfrm>
              <a:off x="4256" y="182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199" name="Oval 351"/>
            <p:cNvSpPr>
              <a:spLocks noChangeArrowheads="1"/>
            </p:cNvSpPr>
            <p:nvPr/>
          </p:nvSpPr>
          <p:spPr bwMode="auto">
            <a:xfrm>
              <a:off x="4394" y="186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00" name="Oval 352"/>
            <p:cNvSpPr>
              <a:spLocks noChangeArrowheads="1"/>
            </p:cNvSpPr>
            <p:nvPr/>
          </p:nvSpPr>
          <p:spPr bwMode="auto">
            <a:xfrm>
              <a:off x="4442" y="197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01" name="Oval 353"/>
            <p:cNvSpPr>
              <a:spLocks noChangeArrowheads="1"/>
            </p:cNvSpPr>
            <p:nvPr/>
          </p:nvSpPr>
          <p:spPr bwMode="auto">
            <a:xfrm>
              <a:off x="4238" y="179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02" name="Oval 354"/>
            <p:cNvSpPr>
              <a:spLocks noChangeArrowheads="1"/>
            </p:cNvSpPr>
            <p:nvPr/>
          </p:nvSpPr>
          <p:spPr bwMode="auto">
            <a:xfrm>
              <a:off x="4442" y="186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03" name="Oval 355"/>
            <p:cNvSpPr>
              <a:spLocks noChangeArrowheads="1"/>
            </p:cNvSpPr>
            <p:nvPr/>
          </p:nvSpPr>
          <p:spPr bwMode="auto">
            <a:xfrm>
              <a:off x="4514" y="168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04" name="Oval 356"/>
            <p:cNvSpPr>
              <a:spLocks noChangeArrowheads="1"/>
            </p:cNvSpPr>
            <p:nvPr/>
          </p:nvSpPr>
          <p:spPr bwMode="auto">
            <a:xfrm>
              <a:off x="4664" y="189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05" name="Oval 357"/>
            <p:cNvSpPr>
              <a:spLocks noChangeArrowheads="1"/>
            </p:cNvSpPr>
            <p:nvPr/>
          </p:nvSpPr>
          <p:spPr bwMode="auto">
            <a:xfrm>
              <a:off x="4628" y="191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06" name="Oval 358"/>
            <p:cNvSpPr>
              <a:spLocks noChangeArrowheads="1"/>
            </p:cNvSpPr>
            <p:nvPr/>
          </p:nvSpPr>
          <p:spPr bwMode="auto">
            <a:xfrm>
              <a:off x="4694" y="206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07" name="Oval 359"/>
            <p:cNvSpPr>
              <a:spLocks noChangeArrowheads="1"/>
            </p:cNvSpPr>
            <p:nvPr/>
          </p:nvSpPr>
          <p:spPr bwMode="auto">
            <a:xfrm>
              <a:off x="4742" y="20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08" name="Oval 360"/>
            <p:cNvSpPr>
              <a:spLocks noChangeArrowheads="1"/>
            </p:cNvSpPr>
            <p:nvPr/>
          </p:nvSpPr>
          <p:spPr bwMode="auto">
            <a:xfrm>
              <a:off x="4790" y="199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09" name="Oval 361"/>
            <p:cNvSpPr>
              <a:spLocks noChangeArrowheads="1"/>
            </p:cNvSpPr>
            <p:nvPr/>
          </p:nvSpPr>
          <p:spPr bwMode="auto">
            <a:xfrm>
              <a:off x="4226" y="159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10" name="Oval 362"/>
            <p:cNvSpPr>
              <a:spLocks noChangeArrowheads="1"/>
            </p:cNvSpPr>
            <p:nvPr/>
          </p:nvSpPr>
          <p:spPr bwMode="auto">
            <a:xfrm>
              <a:off x="4730" y="164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11" name="Oval 363"/>
            <p:cNvSpPr>
              <a:spLocks noChangeArrowheads="1"/>
            </p:cNvSpPr>
            <p:nvPr/>
          </p:nvSpPr>
          <p:spPr bwMode="auto">
            <a:xfrm>
              <a:off x="4682" y="164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12" name="Oval 364"/>
            <p:cNvSpPr>
              <a:spLocks noChangeArrowheads="1"/>
            </p:cNvSpPr>
            <p:nvPr/>
          </p:nvSpPr>
          <p:spPr bwMode="auto">
            <a:xfrm>
              <a:off x="4052" y="168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13" name="Oval 365"/>
            <p:cNvSpPr>
              <a:spLocks noChangeArrowheads="1"/>
            </p:cNvSpPr>
            <p:nvPr/>
          </p:nvSpPr>
          <p:spPr bwMode="auto">
            <a:xfrm>
              <a:off x="4076" y="165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14" name="Oval 366"/>
            <p:cNvSpPr>
              <a:spLocks noChangeArrowheads="1"/>
            </p:cNvSpPr>
            <p:nvPr/>
          </p:nvSpPr>
          <p:spPr bwMode="auto">
            <a:xfrm>
              <a:off x="4730" y="174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15" name="Oval 367"/>
            <p:cNvSpPr>
              <a:spLocks noChangeArrowheads="1"/>
            </p:cNvSpPr>
            <p:nvPr/>
          </p:nvSpPr>
          <p:spPr bwMode="auto">
            <a:xfrm>
              <a:off x="4790" y="174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16" name="Oval 368"/>
            <p:cNvSpPr>
              <a:spLocks noChangeArrowheads="1"/>
            </p:cNvSpPr>
            <p:nvPr/>
          </p:nvSpPr>
          <p:spPr bwMode="auto">
            <a:xfrm>
              <a:off x="5232" y="149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17" name="Oval 369"/>
            <p:cNvSpPr>
              <a:spLocks noChangeArrowheads="1"/>
            </p:cNvSpPr>
            <p:nvPr/>
          </p:nvSpPr>
          <p:spPr bwMode="auto">
            <a:xfrm>
              <a:off x="4794" y="152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18" name="Oval 370"/>
            <p:cNvSpPr>
              <a:spLocks noChangeArrowheads="1"/>
            </p:cNvSpPr>
            <p:nvPr/>
          </p:nvSpPr>
          <p:spPr bwMode="auto">
            <a:xfrm>
              <a:off x="4848" y="152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19" name="Oval 371"/>
            <p:cNvSpPr>
              <a:spLocks noChangeArrowheads="1"/>
            </p:cNvSpPr>
            <p:nvPr/>
          </p:nvSpPr>
          <p:spPr bwMode="auto">
            <a:xfrm>
              <a:off x="4992" y="150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20" name="Oval 372"/>
            <p:cNvSpPr>
              <a:spLocks noChangeArrowheads="1"/>
            </p:cNvSpPr>
            <p:nvPr/>
          </p:nvSpPr>
          <p:spPr bwMode="auto">
            <a:xfrm>
              <a:off x="4938" y="135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21" name="Oval 373"/>
            <p:cNvSpPr>
              <a:spLocks noChangeArrowheads="1"/>
            </p:cNvSpPr>
            <p:nvPr/>
          </p:nvSpPr>
          <p:spPr bwMode="auto">
            <a:xfrm>
              <a:off x="4992" y="136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22" name="Oval 374"/>
            <p:cNvSpPr>
              <a:spLocks noChangeArrowheads="1"/>
            </p:cNvSpPr>
            <p:nvPr/>
          </p:nvSpPr>
          <p:spPr bwMode="auto">
            <a:xfrm>
              <a:off x="5016" y="120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23" name="Oval 375"/>
            <p:cNvSpPr>
              <a:spLocks noChangeArrowheads="1"/>
            </p:cNvSpPr>
            <p:nvPr/>
          </p:nvSpPr>
          <p:spPr bwMode="auto">
            <a:xfrm>
              <a:off x="5154" y="124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24" name="Oval 376"/>
            <p:cNvSpPr>
              <a:spLocks noChangeArrowheads="1"/>
            </p:cNvSpPr>
            <p:nvPr/>
          </p:nvSpPr>
          <p:spPr bwMode="auto">
            <a:xfrm>
              <a:off x="5202" y="135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25" name="Oval 377"/>
            <p:cNvSpPr>
              <a:spLocks noChangeArrowheads="1"/>
            </p:cNvSpPr>
            <p:nvPr/>
          </p:nvSpPr>
          <p:spPr bwMode="auto">
            <a:xfrm>
              <a:off x="5100" y="158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26" name="Oval 378"/>
            <p:cNvSpPr>
              <a:spLocks noChangeArrowheads="1"/>
            </p:cNvSpPr>
            <p:nvPr/>
          </p:nvSpPr>
          <p:spPr bwMode="auto">
            <a:xfrm>
              <a:off x="5154" y="159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27" name="Oval 379"/>
            <p:cNvSpPr>
              <a:spLocks noChangeArrowheads="1"/>
            </p:cNvSpPr>
            <p:nvPr/>
          </p:nvSpPr>
          <p:spPr bwMode="auto">
            <a:xfrm>
              <a:off x="5310" y="120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28" name="Oval 380"/>
            <p:cNvSpPr>
              <a:spLocks noChangeArrowheads="1"/>
            </p:cNvSpPr>
            <p:nvPr/>
          </p:nvSpPr>
          <p:spPr bwMode="auto">
            <a:xfrm>
              <a:off x="4998" y="116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29" name="Oval 381"/>
            <p:cNvSpPr>
              <a:spLocks noChangeArrowheads="1"/>
            </p:cNvSpPr>
            <p:nvPr/>
          </p:nvSpPr>
          <p:spPr bwMode="auto">
            <a:xfrm>
              <a:off x="5202" y="124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30" name="Oval 382"/>
            <p:cNvSpPr>
              <a:spLocks noChangeArrowheads="1"/>
            </p:cNvSpPr>
            <p:nvPr/>
          </p:nvSpPr>
          <p:spPr bwMode="auto">
            <a:xfrm>
              <a:off x="5424" y="126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31" name="Oval 383"/>
            <p:cNvSpPr>
              <a:spLocks noChangeArrowheads="1"/>
            </p:cNvSpPr>
            <p:nvPr/>
          </p:nvSpPr>
          <p:spPr bwMode="auto">
            <a:xfrm>
              <a:off x="5388" y="129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32" name="Oval 384"/>
            <p:cNvSpPr>
              <a:spLocks noChangeArrowheads="1"/>
            </p:cNvSpPr>
            <p:nvPr/>
          </p:nvSpPr>
          <p:spPr bwMode="auto">
            <a:xfrm>
              <a:off x="4768" y="3042"/>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33" name="Oval 385"/>
            <p:cNvSpPr>
              <a:spLocks noChangeArrowheads="1"/>
            </p:cNvSpPr>
            <p:nvPr/>
          </p:nvSpPr>
          <p:spPr bwMode="auto">
            <a:xfrm>
              <a:off x="4330" y="30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34" name="Oval 386"/>
            <p:cNvSpPr>
              <a:spLocks noChangeArrowheads="1"/>
            </p:cNvSpPr>
            <p:nvPr/>
          </p:nvSpPr>
          <p:spPr bwMode="auto">
            <a:xfrm>
              <a:off x="4384" y="307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35" name="Oval 387"/>
            <p:cNvSpPr>
              <a:spLocks noChangeArrowheads="1"/>
            </p:cNvSpPr>
            <p:nvPr/>
          </p:nvSpPr>
          <p:spPr bwMode="auto">
            <a:xfrm>
              <a:off x="4528" y="305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36" name="Oval 388"/>
            <p:cNvSpPr>
              <a:spLocks noChangeArrowheads="1"/>
            </p:cNvSpPr>
            <p:nvPr/>
          </p:nvSpPr>
          <p:spPr bwMode="auto">
            <a:xfrm>
              <a:off x="4474" y="291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37" name="Oval 389"/>
            <p:cNvSpPr>
              <a:spLocks noChangeArrowheads="1"/>
            </p:cNvSpPr>
            <p:nvPr/>
          </p:nvSpPr>
          <p:spPr bwMode="auto">
            <a:xfrm>
              <a:off x="4528" y="291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38" name="Oval 390"/>
            <p:cNvSpPr>
              <a:spLocks noChangeArrowheads="1"/>
            </p:cNvSpPr>
            <p:nvPr/>
          </p:nvSpPr>
          <p:spPr bwMode="auto">
            <a:xfrm>
              <a:off x="4552" y="275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39" name="Oval 391"/>
            <p:cNvSpPr>
              <a:spLocks noChangeArrowheads="1"/>
            </p:cNvSpPr>
            <p:nvPr/>
          </p:nvSpPr>
          <p:spPr bwMode="auto">
            <a:xfrm>
              <a:off x="4690" y="279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40" name="Oval 392"/>
            <p:cNvSpPr>
              <a:spLocks noChangeArrowheads="1"/>
            </p:cNvSpPr>
            <p:nvPr/>
          </p:nvSpPr>
          <p:spPr bwMode="auto">
            <a:xfrm>
              <a:off x="4738" y="2904"/>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41" name="Oval 393"/>
            <p:cNvSpPr>
              <a:spLocks noChangeArrowheads="1"/>
            </p:cNvSpPr>
            <p:nvPr/>
          </p:nvSpPr>
          <p:spPr bwMode="auto">
            <a:xfrm>
              <a:off x="4636" y="313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42" name="Oval 394"/>
            <p:cNvSpPr>
              <a:spLocks noChangeArrowheads="1"/>
            </p:cNvSpPr>
            <p:nvPr/>
          </p:nvSpPr>
          <p:spPr bwMode="auto">
            <a:xfrm>
              <a:off x="4690" y="314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43" name="Oval 395"/>
            <p:cNvSpPr>
              <a:spLocks noChangeArrowheads="1"/>
            </p:cNvSpPr>
            <p:nvPr/>
          </p:nvSpPr>
          <p:spPr bwMode="auto">
            <a:xfrm>
              <a:off x="4846" y="276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44" name="Oval 396"/>
            <p:cNvSpPr>
              <a:spLocks noChangeArrowheads="1"/>
            </p:cNvSpPr>
            <p:nvPr/>
          </p:nvSpPr>
          <p:spPr bwMode="auto">
            <a:xfrm>
              <a:off x="4534" y="271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45" name="Oval 397"/>
            <p:cNvSpPr>
              <a:spLocks noChangeArrowheads="1"/>
            </p:cNvSpPr>
            <p:nvPr/>
          </p:nvSpPr>
          <p:spPr bwMode="auto">
            <a:xfrm>
              <a:off x="4738" y="279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46" name="Oval 398"/>
            <p:cNvSpPr>
              <a:spLocks noChangeArrowheads="1"/>
            </p:cNvSpPr>
            <p:nvPr/>
          </p:nvSpPr>
          <p:spPr bwMode="auto">
            <a:xfrm>
              <a:off x="4960" y="282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47" name="Oval 399"/>
            <p:cNvSpPr>
              <a:spLocks noChangeArrowheads="1"/>
            </p:cNvSpPr>
            <p:nvPr/>
          </p:nvSpPr>
          <p:spPr bwMode="auto">
            <a:xfrm>
              <a:off x="4924" y="284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48" name="Oval 400"/>
            <p:cNvSpPr>
              <a:spLocks noChangeArrowheads="1"/>
            </p:cNvSpPr>
            <p:nvPr/>
          </p:nvSpPr>
          <p:spPr bwMode="auto">
            <a:xfrm>
              <a:off x="4872" y="165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49" name="Oval 401"/>
            <p:cNvSpPr>
              <a:spLocks noChangeArrowheads="1"/>
            </p:cNvSpPr>
            <p:nvPr/>
          </p:nvSpPr>
          <p:spPr bwMode="auto">
            <a:xfrm>
              <a:off x="5378" y="204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50" name="Oval 402"/>
            <p:cNvSpPr>
              <a:spLocks noChangeArrowheads="1"/>
            </p:cNvSpPr>
            <p:nvPr/>
          </p:nvSpPr>
          <p:spPr bwMode="auto">
            <a:xfrm>
              <a:off x="5416" y="205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51" name="Oval 403"/>
            <p:cNvSpPr>
              <a:spLocks noChangeArrowheads="1"/>
            </p:cNvSpPr>
            <p:nvPr/>
          </p:nvSpPr>
          <p:spPr bwMode="auto">
            <a:xfrm>
              <a:off x="4984" y="203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52" name="Oval 404"/>
            <p:cNvSpPr>
              <a:spLocks noChangeArrowheads="1"/>
            </p:cNvSpPr>
            <p:nvPr/>
          </p:nvSpPr>
          <p:spPr bwMode="auto">
            <a:xfrm>
              <a:off x="4930" y="188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53" name="Oval 405"/>
            <p:cNvSpPr>
              <a:spLocks noChangeArrowheads="1"/>
            </p:cNvSpPr>
            <p:nvPr/>
          </p:nvSpPr>
          <p:spPr bwMode="auto">
            <a:xfrm>
              <a:off x="4984" y="189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54" name="Oval 406"/>
            <p:cNvSpPr>
              <a:spLocks noChangeArrowheads="1"/>
            </p:cNvSpPr>
            <p:nvPr/>
          </p:nvSpPr>
          <p:spPr bwMode="auto">
            <a:xfrm>
              <a:off x="5008" y="173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55" name="Oval 407"/>
            <p:cNvSpPr>
              <a:spLocks noChangeArrowheads="1"/>
            </p:cNvSpPr>
            <p:nvPr/>
          </p:nvSpPr>
          <p:spPr bwMode="auto">
            <a:xfrm>
              <a:off x="5146" y="17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56" name="Oval 408"/>
            <p:cNvSpPr>
              <a:spLocks noChangeArrowheads="1"/>
            </p:cNvSpPr>
            <p:nvPr/>
          </p:nvSpPr>
          <p:spPr bwMode="auto">
            <a:xfrm>
              <a:off x="5194" y="1880"/>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57" name="Oval 409"/>
            <p:cNvSpPr>
              <a:spLocks noChangeArrowheads="1"/>
            </p:cNvSpPr>
            <p:nvPr/>
          </p:nvSpPr>
          <p:spPr bwMode="auto">
            <a:xfrm>
              <a:off x="5092" y="211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58" name="Oval 410"/>
            <p:cNvSpPr>
              <a:spLocks noChangeArrowheads="1"/>
            </p:cNvSpPr>
            <p:nvPr/>
          </p:nvSpPr>
          <p:spPr bwMode="auto">
            <a:xfrm>
              <a:off x="5146" y="212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59" name="Oval 411"/>
            <p:cNvSpPr>
              <a:spLocks noChangeArrowheads="1"/>
            </p:cNvSpPr>
            <p:nvPr/>
          </p:nvSpPr>
          <p:spPr bwMode="auto">
            <a:xfrm>
              <a:off x="5302" y="1736"/>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60" name="Oval 412"/>
            <p:cNvSpPr>
              <a:spLocks noChangeArrowheads="1"/>
            </p:cNvSpPr>
            <p:nvPr/>
          </p:nvSpPr>
          <p:spPr bwMode="auto">
            <a:xfrm>
              <a:off x="4990" y="169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61" name="Oval 413"/>
            <p:cNvSpPr>
              <a:spLocks noChangeArrowheads="1"/>
            </p:cNvSpPr>
            <p:nvPr/>
          </p:nvSpPr>
          <p:spPr bwMode="auto">
            <a:xfrm>
              <a:off x="5194" y="17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62" name="Oval 414"/>
            <p:cNvSpPr>
              <a:spLocks noChangeArrowheads="1"/>
            </p:cNvSpPr>
            <p:nvPr/>
          </p:nvSpPr>
          <p:spPr bwMode="auto">
            <a:xfrm>
              <a:off x="5416" y="179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63" name="Oval 415"/>
            <p:cNvSpPr>
              <a:spLocks noChangeArrowheads="1"/>
            </p:cNvSpPr>
            <p:nvPr/>
          </p:nvSpPr>
          <p:spPr bwMode="auto">
            <a:xfrm>
              <a:off x="5380" y="182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64" name="Oval 416"/>
            <p:cNvSpPr>
              <a:spLocks noChangeArrowheads="1"/>
            </p:cNvSpPr>
            <p:nvPr/>
          </p:nvSpPr>
          <p:spPr bwMode="auto">
            <a:xfrm>
              <a:off x="4036" y="2966"/>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65" name="Oval 417"/>
            <p:cNvSpPr>
              <a:spLocks noChangeArrowheads="1"/>
            </p:cNvSpPr>
            <p:nvPr/>
          </p:nvSpPr>
          <p:spPr bwMode="auto">
            <a:xfrm>
              <a:off x="4096" y="297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66" name="Oval 418"/>
            <p:cNvSpPr>
              <a:spLocks noChangeArrowheads="1"/>
            </p:cNvSpPr>
            <p:nvPr/>
          </p:nvSpPr>
          <p:spPr bwMode="auto">
            <a:xfrm>
              <a:off x="3874" y="296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67" name="Oval 419"/>
            <p:cNvSpPr>
              <a:spLocks noChangeArrowheads="1"/>
            </p:cNvSpPr>
            <p:nvPr/>
          </p:nvSpPr>
          <p:spPr bwMode="auto">
            <a:xfrm>
              <a:off x="3826" y="296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68" name="Oval 420"/>
            <p:cNvSpPr>
              <a:spLocks noChangeArrowheads="1"/>
            </p:cNvSpPr>
            <p:nvPr/>
          </p:nvSpPr>
          <p:spPr bwMode="auto">
            <a:xfrm>
              <a:off x="3874" y="3062"/>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69" name="Oval 421"/>
            <p:cNvSpPr>
              <a:spLocks noChangeArrowheads="1"/>
            </p:cNvSpPr>
            <p:nvPr/>
          </p:nvSpPr>
          <p:spPr bwMode="auto">
            <a:xfrm>
              <a:off x="3934" y="306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70" name="Oval 422"/>
            <p:cNvSpPr>
              <a:spLocks noChangeArrowheads="1"/>
            </p:cNvSpPr>
            <p:nvPr/>
          </p:nvSpPr>
          <p:spPr bwMode="auto">
            <a:xfrm>
              <a:off x="4624" y="2358"/>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71" name="Oval 423"/>
            <p:cNvSpPr>
              <a:spLocks noChangeArrowheads="1"/>
            </p:cNvSpPr>
            <p:nvPr/>
          </p:nvSpPr>
          <p:spPr bwMode="auto">
            <a:xfrm>
              <a:off x="4678" y="237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72" name="Oval 424"/>
            <p:cNvSpPr>
              <a:spLocks noChangeArrowheads="1"/>
            </p:cNvSpPr>
            <p:nvPr/>
          </p:nvSpPr>
          <p:spPr bwMode="auto">
            <a:xfrm>
              <a:off x="4684" y="254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73" name="Oval 425"/>
            <p:cNvSpPr>
              <a:spLocks noChangeArrowheads="1"/>
            </p:cNvSpPr>
            <p:nvPr/>
          </p:nvSpPr>
          <p:spPr bwMode="auto">
            <a:xfrm>
              <a:off x="4732" y="2550"/>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74" name="Oval 426"/>
            <p:cNvSpPr>
              <a:spLocks noChangeArrowheads="1"/>
            </p:cNvSpPr>
            <p:nvPr/>
          </p:nvSpPr>
          <p:spPr bwMode="auto">
            <a:xfrm>
              <a:off x="4552" y="247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75" name="Oval 427"/>
            <p:cNvSpPr>
              <a:spLocks noChangeArrowheads="1"/>
            </p:cNvSpPr>
            <p:nvPr/>
          </p:nvSpPr>
          <p:spPr bwMode="auto">
            <a:xfrm>
              <a:off x="4810" y="2448"/>
              <a:ext cx="55" cy="56"/>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76" name="Text Box 428"/>
            <p:cNvSpPr txBox="1">
              <a:spLocks noChangeArrowheads="1"/>
            </p:cNvSpPr>
            <p:nvPr/>
          </p:nvSpPr>
          <p:spPr bwMode="auto">
            <a:xfrm>
              <a:off x="4162" y="1135"/>
              <a:ext cx="1140" cy="54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nSpc>
                  <a:spcPct val="120000"/>
                </a:lnSpc>
              </a:pPr>
              <a:r>
                <a:rPr lang="en-CA" sz="1400" b="1">
                  <a:latin typeface="Symbol" pitchFamily="18" charset="2"/>
                </a:rPr>
                <a:t>     b</a:t>
              </a:r>
              <a:r>
                <a:rPr lang="en-CA" sz="1400" b="1"/>
                <a:t>-lactoglobulin</a:t>
              </a:r>
            </a:p>
            <a:p>
              <a:pPr>
                <a:lnSpc>
                  <a:spcPct val="130000"/>
                </a:lnSpc>
              </a:pPr>
              <a:r>
                <a:rPr lang="en-CA" sz="1400"/>
                <a:t>MW = 18.6 kDa</a:t>
              </a:r>
            </a:p>
            <a:p>
              <a:pPr>
                <a:lnSpc>
                  <a:spcPct val="110000"/>
                </a:lnSpc>
              </a:pPr>
              <a:r>
                <a:rPr lang="en-CA" sz="1400"/>
                <a:t>2 SS bridges + 1 SH</a:t>
              </a:r>
            </a:p>
          </p:txBody>
        </p:sp>
        <p:sp>
          <p:nvSpPr>
            <p:cNvPr id="36277" name="Oval 429"/>
            <p:cNvSpPr>
              <a:spLocks noChangeArrowheads="1"/>
            </p:cNvSpPr>
            <p:nvPr/>
          </p:nvSpPr>
          <p:spPr bwMode="auto">
            <a:xfrm>
              <a:off x="4224" y="1200"/>
              <a:ext cx="80" cy="80"/>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278" name="Text Box 430"/>
            <p:cNvSpPr txBox="1">
              <a:spLocks noChangeArrowheads="1"/>
            </p:cNvSpPr>
            <p:nvPr/>
          </p:nvSpPr>
          <p:spPr bwMode="auto">
            <a:xfrm>
              <a:off x="3710" y="2322"/>
              <a:ext cx="992" cy="54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nSpc>
                  <a:spcPct val="120000"/>
                </a:lnSpc>
              </a:pPr>
              <a:r>
                <a:rPr lang="en-CA" sz="1400" b="1">
                  <a:latin typeface="Symbol" pitchFamily="18" charset="2"/>
                </a:rPr>
                <a:t>     a</a:t>
              </a:r>
              <a:r>
                <a:rPr lang="en-CA" sz="1400" b="1"/>
                <a:t>-lactalbumin</a:t>
              </a:r>
              <a:endParaRPr lang="en-CA" sz="1400"/>
            </a:p>
            <a:p>
              <a:pPr>
                <a:lnSpc>
                  <a:spcPct val="130000"/>
                </a:lnSpc>
              </a:pPr>
              <a:r>
                <a:rPr lang="en-CA" sz="1400"/>
                <a:t>MW = 14.2 kDa</a:t>
              </a:r>
            </a:p>
            <a:p>
              <a:pPr>
                <a:lnSpc>
                  <a:spcPct val="110000"/>
                </a:lnSpc>
              </a:pPr>
              <a:r>
                <a:rPr lang="en-CA" sz="1400"/>
                <a:t>4 SS bridges</a:t>
              </a:r>
            </a:p>
          </p:txBody>
        </p:sp>
        <p:sp>
          <p:nvSpPr>
            <p:cNvPr id="36279" name="Oval 431"/>
            <p:cNvSpPr>
              <a:spLocks noChangeArrowheads="1"/>
            </p:cNvSpPr>
            <p:nvPr/>
          </p:nvSpPr>
          <p:spPr bwMode="auto">
            <a:xfrm>
              <a:off x="3784" y="2400"/>
              <a:ext cx="80" cy="80"/>
            </a:xfrm>
            <a:prstGeom prst="ellipse">
              <a:avLst/>
            </a:prstGeom>
            <a:solidFill>
              <a:srgbClr val="CCFF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grpSp>
      <p:sp>
        <p:nvSpPr>
          <p:cNvPr id="35844" name="Text Box 432"/>
          <p:cNvSpPr txBox="1">
            <a:spLocks noChangeArrowheads="1"/>
          </p:cNvSpPr>
          <p:nvPr/>
        </p:nvSpPr>
        <p:spPr bwMode="auto">
          <a:xfrm>
            <a:off x="1855788" y="5152231"/>
            <a:ext cx="63881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r>
              <a:rPr lang="en-CA" sz="1600"/>
              <a:t>To scale schematic representation of the major whey proteins and of the casein micelle in unheated milk</a:t>
            </a:r>
            <a:endParaRPr lang="en-CA" sz="1400"/>
          </a:p>
        </p:txBody>
      </p:sp>
      <p:grpSp>
        <p:nvGrpSpPr>
          <p:cNvPr id="35845" name="Group 433"/>
          <p:cNvGrpSpPr>
            <a:grpSpLocks/>
          </p:cNvGrpSpPr>
          <p:nvPr/>
        </p:nvGrpSpPr>
        <p:grpSpPr bwMode="auto">
          <a:xfrm>
            <a:off x="179388" y="3540919"/>
            <a:ext cx="1458912" cy="869950"/>
            <a:chOff x="254" y="2336"/>
            <a:chExt cx="919" cy="548"/>
          </a:xfrm>
        </p:grpSpPr>
        <p:sp>
          <p:nvSpPr>
            <p:cNvPr id="35848" name="Text Box 434"/>
            <p:cNvSpPr txBox="1">
              <a:spLocks noChangeArrowheads="1"/>
            </p:cNvSpPr>
            <p:nvPr/>
          </p:nvSpPr>
          <p:spPr bwMode="auto">
            <a:xfrm>
              <a:off x="254" y="2336"/>
              <a:ext cx="919" cy="548"/>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nSpc>
                  <a:spcPct val="120000"/>
                </a:lnSpc>
              </a:pPr>
              <a:r>
                <a:rPr lang="en-CA" sz="1400" b="1">
                  <a:latin typeface="Symbol" pitchFamily="18" charset="2"/>
                </a:rPr>
                <a:t>           k </a:t>
              </a:r>
              <a:r>
                <a:rPr lang="en-CA" sz="1400" b="1"/>
                <a:t>Casein </a:t>
              </a:r>
              <a:endParaRPr lang="en-CA" sz="1400" b="1">
                <a:latin typeface="Symbol" pitchFamily="18" charset="2"/>
              </a:endParaRPr>
            </a:p>
            <a:p>
              <a:pPr>
                <a:lnSpc>
                  <a:spcPct val="130000"/>
                </a:lnSpc>
              </a:pPr>
              <a:r>
                <a:rPr lang="en-CA" sz="1400"/>
                <a:t>MW = 19.0 kDa</a:t>
              </a:r>
            </a:p>
            <a:p>
              <a:pPr>
                <a:lnSpc>
                  <a:spcPct val="110000"/>
                </a:lnSpc>
              </a:pPr>
              <a:r>
                <a:rPr lang="en-CA" sz="1400"/>
                <a:t>SS bridges</a:t>
              </a:r>
            </a:p>
          </p:txBody>
        </p:sp>
        <p:sp>
          <p:nvSpPr>
            <p:cNvPr id="35849" name="Freeform 435"/>
            <p:cNvSpPr>
              <a:spLocks/>
            </p:cNvSpPr>
            <p:nvPr/>
          </p:nvSpPr>
          <p:spPr bwMode="auto">
            <a:xfrm>
              <a:off x="347" y="2385"/>
              <a:ext cx="250" cy="148"/>
            </a:xfrm>
            <a:custGeom>
              <a:avLst/>
              <a:gdLst>
                <a:gd name="T0" fmla="*/ 5 w 250"/>
                <a:gd name="T1" fmla="*/ 135 h 148"/>
                <a:gd name="T2" fmla="*/ 13 w 250"/>
                <a:gd name="T3" fmla="*/ 47 h 148"/>
                <a:gd name="T4" fmla="*/ 45 w 250"/>
                <a:gd name="T5" fmla="*/ 55 h 148"/>
                <a:gd name="T6" fmla="*/ 77 w 250"/>
                <a:gd name="T7" fmla="*/ 143 h 148"/>
                <a:gd name="T8" fmla="*/ 149 w 250"/>
                <a:gd name="T9" fmla="*/ 135 h 148"/>
                <a:gd name="T10" fmla="*/ 165 w 250"/>
                <a:gd name="T11" fmla="*/ 87 h 148"/>
                <a:gd name="T12" fmla="*/ 229 w 250"/>
                <a:gd name="T13" fmla="*/ 143 h 148"/>
                <a:gd name="T14" fmla="*/ 157 w 250"/>
                <a:gd name="T15" fmla="*/ 23 h 148"/>
                <a:gd name="T16" fmla="*/ 149 w 250"/>
                <a:gd name="T17" fmla="*/ 95 h 148"/>
                <a:gd name="T18" fmla="*/ 133 w 250"/>
                <a:gd name="T19" fmla="*/ 23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5850" name="Oval 436"/>
            <p:cNvSpPr>
              <a:spLocks noChangeArrowheads="1"/>
            </p:cNvSpPr>
            <p:nvPr/>
          </p:nvSpPr>
          <p:spPr bwMode="auto">
            <a:xfrm>
              <a:off x="318" y="2456"/>
              <a:ext cx="71" cy="72"/>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grpSp>
      <p:sp>
        <p:nvSpPr>
          <p:cNvPr id="35847" name="Text Box 438"/>
          <p:cNvSpPr txBox="1">
            <a:spLocks noChangeArrowheads="1"/>
          </p:cNvSpPr>
          <p:nvPr/>
        </p:nvSpPr>
        <p:spPr bwMode="auto">
          <a:xfrm>
            <a:off x="107950" y="115888"/>
            <a:ext cx="90360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2400" b="1" dirty="0">
                <a:latin typeface="+mn-lt"/>
              </a:rPr>
              <a:t>Thermal </a:t>
            </a:r>
            <a:r>
              <a:rPr lang="fr-FR" sz="2400" b="1" dirty="0" err="1">
                <a:latin typeface="+mn-lt"/>
              </a:rPr>
              <a:t>aggregation</a:t>
            </a:r>
            <a:r>
              <a:rPr lang="fr-FR" sz="2400" b="1" dirty="0">
                <a:latin typeface="+mn-lt"/>
              </a:rPr>
              <a:t> of </a:t>
            </a:r>
            <a:r>
              <a:rPr lang="fr-FR" sz="2400" b="1" dirty="0" err="1">
                <a:latin typeface="+mn-lt"/>
              </a:rPr>
              <a:t>whey</a:t>
            </a:r>
            <a:r>
              <a:rPr lang="fr-FR" sz="2400" b="1" dirty="0">
                <a:latin typeface="+mn-lt"/>
              </a:rPr>
              <a:t> </a:t>
            </a:r>
            <a:r>
              <a:rPr lang="fr-FR" sz="2400" b="1" dirty="0" err="1">
                <a:latin typeface="+mn-lt"/>
              </a:rPr>
              <a:t>proteins</a:t>
            </a:r>
            <a:r>
              <a:rPr lang="fr-FR" sz="2400" b="1" dirty="0">
                <a:latin typeface="+mn-lt"/>
              </a:rPr>
              <a:t> on the </a:t>
            </a:r>
            <a:r>
              <a:rPr lang="fr-FR" sz="2400" b="1" dirty="0" err="1">
                <a:latin typeface="+mn-lt"/>
              </a:rPr>
              <a:t>casein</a:t>
            </a:r>
            <a:r>
              <a:rPr lang="fr-FR" sz="2400" b="1" dirty="0">
                <a:latin typeface="+mn-lt"/>
              </a:rPr>
              <a:t> micelle</a:t>
            </a:r>
          </a:p>
        </p:txBody>
      </p:sp>
    </p:spTree>
    <p:extLst>
      <p:ext uri="{BB962C8B-B14F-4D97-AF65-F5344CB8AC3E}">
        <p14:creationId xmlns:p14="http://schemas.microsoft.com/office/powerpoint/2010/main" val="208069148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idx="4294967295"/>
          </p:nvPr>
        </p:nvSpPr>
        <p:spPr>
          <a:xfrm>
            <a:off x="0" y="-12700"/>
            <a:ext cx="8229600" cy="633413"/>
          </a:xfrm>
          <a:prstGeom prst="rect">
            <a:avLst/>
          </a:prstGeom>
        </p:spPr>
        <p:txBody>
          <a:bodyPr/>
          <a:lstStyle/>
          <a:p>
            <a:pPr eaLnBrk="1" hangingPunct="1"/>
            <a:r>
              <a:rPr lang="fr-FR" smtClean="0">
                <a:solidFill>
                  <a:schemeClr val="tx1"/>
                </a:solidFill>
              </a:rPr>
              <a:t> </a:t>
            </a:r>
          </a:p>
        </p:txBody>
      </p:sp>
      <p:sp>
        <p:nvSpPr>
          <p:cNvPr id="36868" name="Text Box 3"/>
          <p:cNvSpPr txBox="1">
            <a:spLocks noChangeArrowheads="1"/>
          </p:cNvSpPr>
          <p:nvPr/>
        </p:nvSpPr>
        <p:spPr bwMode="auto">
          <a:xfrm>
            <a:off x="2209800" y="4974307"/>
            <a:ext cx="63881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r>
              <a:rPr lang="en-CA" sz="1400"/>
              <a:t>Micelle-bound and serum aggregates are formed, containing denatured whey proteins, </a:t>
            </a:r>
            <a:r>
              <a:rPr lang="en-CA" sz="1400">
                <a:latin typeface="Symbol" pitchFamily="18" charset="2"/>
              </a:rPr>
              <a:t>k</a:t>
            </a:r>
            <a:r>
              <a:rPr lang="en-CA" sz="1400"/>
              <a:t> casein and possible traces of </a:t>
            </a:r>
            <a:r>
              <a:rPr lang="en-CA" sz="1400">
                <a:latin typeface="Symbol" pitchFamily="18" charset="2"/>
              </a:rPr>
              <a:t>a</a:t>
            </a:r>
            <a:r>
              <a:rPr lang="en-CA" sz="1400" baseline="-25000"/>
              <a:t>s2</a:t>
            </a:r>
            <a:r>
              <a:rPr lang="en-CA" sz="1400"/>
              <a:t> casein. [a] and [b] indicate the 2 possible ways for the formation of the serum aggregates.</a:t>
            </a:r>
          </a:p>
        </p:txBody>
      </p:sp>
      <p:grpSp>
        <p:nvGrpSpPr>
          <p:cNvPr id="36869" name="Group 4"/>
          <p:cNvGrpSpPr>
            <a:grpSpLocks/>
          </p:cNvGrpSpPr>
          <p:nvPr/>
        </p:nvGrpSpPr>
        <p:grpSpPr bwMode="auto">
          <a:xfrm>
            <a:off x="250825" y="908720"/>
            <a:ext cx="1728788" cy="1339850"/>
            <a:chOff x="152" y="1941"/>
            <a:chExt cx="1029" cy="844"/>
          </a:xfrm>
        </p:grpSpPr>
        <p:sp>
          <p:nvSpPr>
            <p:cNvPr id="37344" name="Text Box 5"/>
            <p:cNvSpPr txBox="1">
              <a:spLocks noChangeArrowheads="1"/>
            </p:cNvSpPr>
            <p:nvPr/>
          </p:nvSpPr>
          <p:spPr bwMode="auto">
            <a:xfrm>
              <a:off x="152" y="1941"/>
              <a:ext cx="1029" cy="844"/>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r">
                <a:lnSpc>
                  <a:spcPct val="140000"/>
                </a:lnSpc>
              </a:pPr>
              <a:r>
                <a:rPr lang="en-CA" sz="1400" b="1">
                  <a:latin typeface="Symbol" pitchFamily="18" charset="2"/>
                </a:rPr>
                <a:t>     </a:t>
              </a:r>
              <a:r>
                <a:rPr lang="en-CA" sz="1400" b="1"/>
                <a:t>denatured</a:t>
              </a:r>
              <a:r>
                <a:rPr lang="en-CA" sz="1400" b="1">
                  <a:latin typeface="Symbol" pitchFamily="18" charset="2"/>
                </a:rPr>
                <a:t> b</a:t>
              </a:r>
              <a:r>
                <a:rPr lang="en-CA" sz="1400" b="1"/>
                <a:t>-lg</a:t>
              </a:r>
            </a:p>
            <a:p>
              <a:pPr algn="r">
                <a:lnSpc>
                  <a:spcPct val="140000"/>
                </a:lnSpc>
              </a:pPr>
              <a:r>
                <a:rPr lang="en-CA" sz="1400" b="1"/>
                <a:t>    denatured</a:t>
              </a:r>
              <a:r>
                <a:rPr lang="en-CA" sz="1400" b="1">
                  <a:latin typeface="Symbol" pitchFamily="18" charset="2"/>
                </a:rPr>
                <a:t> a</a:t>
              </a:r>
              <a:r>
                <a:rPr lang="en-CA" sz="1400" b="1"/>
                <a:t>-la         </a:t>
              </a:r>
              <a:r>
                <a:rPr lang="en-CA" sz="1400" b="1">
                  <a:latin typeface="Symbol" pitchFamily="18" charset="2"/>
                </a:rPr>
                <a:t>k </a:t>
              </a:r>
              <a:r>
                <a:rPr lang="en-CA" sz="1400" b="1"/>
                <a:t>casein</a:t>
              </a:r>
            </a:p>
            <a:p>
              <a:pPr algn="r">
                <a:lnSpc>
                  <a:spcPct val="160000"/>
                </a:lnSpc>
              </a:pPr>
              <a:r>
                <a:rPr lang="en-CA" sz="1400" b="1">
                  <a:latin typeface="Symbol" pitchFamily="18" charset="2"/>
                </a:rPr>
                <a:t>             a</a:t>
              </a:r>
              <a:r>
                <a:rPr lang="en-CA" sz="1400" b="1" baseline="-25000"/>
                <a:t>s2 </a:t>
              </a:r>
              <a:r>
                <a:rPr lang="en-CA" sz="1400" b="1"/>
                <a:t>casein</a:t>
              </a:r>
            </a:p>
          </p:txBody>
        </p:sp>
        <p:sp>
          <p:nvSpPr>
            <p:cNvPr id="37345" name="Freeform 6"/>
            <p:cNvSpPr>
              <a:spLocks/>
            </p:cNvSpPr>
            <p:nvPr/>
          </p:nvSpPr>
          <p:spPr bwMode="auto">
            <a:xfrm>
              <a:off x="235" y="2361"/>
              <a:ext cx="250" cy="148"/>
            </a:xfrm>
            <a:custGeom>
              <a:avLst/>
              <a:gdLst>
                <a:gd name="T0" fmla="*/ 5 w 250"/>
                <a:gd name="T1" fmla="*/ 135 h 148"/>
                <a:gd name="T2" fmla="*/ 13 w 250"/>
                <a:gd name="T3" fmla="*/ 47 h 148"/>
                <a:gd name="T4" fmla="*/ 45 w 250"/>
                <a:gd name="T5" fmla="*/ 55 h 148"/>
                <a:gd name="T6" fmla="*/ 77 w 250"/>
                <a:gd name="T7" fmla="*/ 143 h 148"/>
                <a:gd name="T8" fmla="*/ 149 w 250"/>
                <a:gd name="T9" fmla="*/ 135 h 148"/>
                <a:gd name="T10" fmla="*/ 165 w 250"/>
                <a:gd name="T11" fmla="*/ 87 h 148"/>
                <a:gd name="T12" fmla="*/ 229 w 250"/>
                <a:gd name="T13" fmla="*/ 143 h 148"/>
                <a:gd name="T14" fmla="*/ 157 w 250"/>
                <a:gd name="T15" fmla="*/ 23 h 148"/>
                <a:gd name="T16" fmla="*/ 149 w 250"/>
                <a:gd name="T17" fmla="*/ 95 h 148"/>
                <a:gd name="T18" fmla="*/ 133 w 250"/>
                <a:gd name="T19" fmla="*/ 23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46" name="AutoShape 7"/>
            <p:cNvSpPr>
              <a:spLocks noChangeArrowheads="1"/>
            </p:cNvSpPr>
            <p:nvPr/>
          </p:nvSpPr>
          <p:spPr bwMode="auto">
            <a:xfrm>
              <a:off x="218" y="2212"/>
              <a:ext cx="104" cy="112"/>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47" name="AutoShape 8"/>
            <p:cNvSpPr>
              <a:spLocks noChangeArrowheads="1"/>
            </p:cNvSpPr>
            <p:nvPr/>
          </p:nvSpPr>
          <p:spPr bwMode="auto">
            <a:xfrm>
              <a:off x="218" y="2020"/>
              <a:ext cx="104" cy="112"/>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48" name="Oval 9"/>
            <p:cNvSpPr>
              <a:spLocks noChangeArrowheads="1"/>
            </p:cNvSpPr>
            <p:nvPr/>
          </p:nvSpPr>
          <p:spPr bwMode="auto">
            <a:xfrm>
              <a:off x="198" y="2448"/>
              <a:ext cx="71" cy="72"/>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49" name="Oval 10"/>
            <p:cNvSpPr>
              <a:spLocks noChangeArrowheads="1"/>
            </p:cNvSpPr>
            <p:nvPr/>
          </p:nvSpPr>
          <p:spPr bwMode="auto">
            <a:xfrm>
              <a:off x="224" y="2616"/>
              <a:ext cx="88" cy="88"/>
            </a:xfrm>
            <a:prstGeom prst="ellipse">
              <a:avLst/>
            </a:prstGeom>
            <a:solidFill>
              <a:srgbClr val="99CC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grpSp>
      <p:grpSp>
        <p:nvGrpSpPr>
          <p:cNvPr id="36870" name="Group 11"/>
          <p:cNvGrpSpPr>
            <a:grpSpLocks/>
          </p:cNvGrpSpPr>
          <p:nvPr/>
        </p:nvGrpSpPr>
        <p:grpSpPr bwMode="auto">
          <a:xfrm>
            <a:off x="2193925" y="908720"/>
            <a:ext cx="6427788" cy="3987800"/>
            <a:chOff x="1382" y="391"/>
            <a:chExt cx="4049" cy="2512"/>
          </a:xfrm>
        </p:grpSpPr>
        <p:sp>
          <p:nvSpPr>
            <p:cNvPr id="36876" name="Rectangle 12"/>
            <p:cNvSpPr>
              <a:spLocks noChangeArrowheads="1"/>
            </p:cNvSpPr>
            <p:nvPr/>
          </p:nvSpPr>
          <p:spPr bwMode="auto">
            <a:xfrm>
              <a:off x="1383" y="391"/>
              <a:ext cx="4048" cy="2512"/>
            </a:xfrm>
            <a:prstGeom prst="rect">
              <a:avLst/>
            </a:prstGeom>
            <a:solidFill>
              <a:srgbClr val="FFFFF7"/>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pPr algn="ctr" defTabSz="762000" eaLnBrk="0" hangingPunct="0"/>
              <a:endParaRPr lang="fr-FR" noProof="1"/>
            </a:p>
          </p:txBody>
        </p:sp>
        <p:sp>
          <p:nvSpPr>
            <p:cNvPr id="36877" name="AutoShape 13"/>
            <p:cNvSpPr>
              <a:spLocks noChangeArrowheads="1"/>
            </p:cNvSpPr>
            <p:nvPr/>
          </p:nvSpPr>
          <p:spPr bwMode="auto">
            <a:xfrm>
              <a:off x="2864" y="124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78" name="AutoShape 14"/>
            <p:cNvSpPr>
              <a:spLocks noChangeArrowheads="1"/>
            </p:cNvSpPr>
            <p:nvPr/>
          </p:nvSpPr>
          <p:spPr bwMode="auto">
            <a:xfrm>
              <a:off x="2928" y="127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79" name="AutoShape 15"/>
            <p:cNvSpPr>
              <a:spLocks noChangeArrowheads="1"/>
            </p:cNvSpPr>
            <p:nvPr/>
          </p:nvSpPr>
          <p:spPr bwMode="auto">
            <a:xfrm>
              <a:off x="2880" y="128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80" name="AutoShape 16"/>
            <p:cNvSpPr>
              <a:spLocks noChangeArrowheads="1"/>
            </p:cNvSpPr>
            <p:nvPr/>
          </p:nvSpPr>
          <p:spPr bwMode="auto">
            <a:xfrm>
              <a:off x="2882" y="118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81" name="AutoShape 17"/>
            <p:cNvSpPr>
              <a:spLocks noChangeArrowheads="1"/>
            </p:cNvSpPr>
            <p:nvPr/>
          </p:nvSpPr>
          <p:spPr bwMode="auto">
            <a:xfrm>
              <a:off x="1608" y="213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82" name="AutoShape 18"/>
            <p:cNvSpPr>
              <a:spLocks noChangeArrowheads="1"/>
            </p:cNvSpPr>
            <p:nvPr/>
          </p:nvSpPr>
          <p:spPr bwMode="auto">
            <a:xfrm>
              <a:off x="1582" y="217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83" name="AutoShape 19"/>
            <p:cNvSpPr>
              <a:spLocks noChangeArrowheads="1"/>
            </p:cNvSpPr>
            <p:nvPr/>
          </p:nvSpPr>
          <p:spPr bwMode="auto">
            <a:xfrm>
              <a:off x="1586" y="210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84" name="AutoShape 20"/>
            <p:cNvSpPr>
              <a:spLocks noChangeArrowheads="1"/>
            </p:cNvSpPr>
            <p:nvPr/>
          </p:nvSpPr>
          <p:spPr bwMode="auto">
            <a:xfrm>
              <a:off x="1578" y="213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85" name="AutoShape 21"/>
            <p:cNvSpPr>
              <a:spLocks noChangeArrowheads="1"/>
            </p:cNvSpPr>
            <p:nvPr/>
          </p:nvSpPr>
          <p:spPr bwMode="auto">
            <a:xfrm>
              <a:off x="1528" y="208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86" name="AutoShape 22"/>
            <p:cNvSpPr>
              <a:spLocks noChangeArrowheads="1"/>
            </p:cNvSpPr>
            <p:nvPr/>
          </p:nvSpPr>
          <p:spPr bwMode="auto">
            <a:xfrm>
              <a:off x="1516" y="213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87" name="AutoShape 23"/>
            <p:cNvSpPr>
              <a:spLocks noChangeArrowheads="1"/>
            </p:cNvSpPr>
            <p:nvPr/>
          </p:nvSpPr>
          <p:spPr bwMode="auto">
            <a:xfrm>
              <a:off x="3185" y="52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88" name="AutoShape 24"/>
            <p:cNvSpPr>
              <a:spLocks noChangeArrowheads="1"/>
            </p:cNvSpPr>
            <p:nvPr/>
          </p:nvSpPr>
          <p:spPr bwMode="auto">
            <a:xfrm>
              <a:off x="3094" y="58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89" name="AutoShape 25"/>
            <p:cNvSpPr>
              <a:spLocks noChangeArrowheads="1"/>
            </p:cNvSpPr>
            <p:nvPr/>
          </p:nvSpPr>
          <p:spPr bwMode="auto">
            <a:xfrm>
              <a:off x="2895" y="59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90" name="AutoShape 26"/>
            <p:cNvSpPr>
              <a:spLocks noChangeArrowheads="1"/>
            </p:cNvSpPr>
            <p:nvPr/>
          </p:nvSpPr>
          <p:spPr bwMode="auto">
            <a:xfrm>
              <a:off x="2933" y="62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91" name="AutoShape 27"/>
            <p:cNvSpPr>
              <a:spLocks noChangeArrowheads="1"/>
            </p:cNvSpPr>
            <p:nvPr/>
          </p:nvSpPr>
          <p:spPr bwMode="auto">
            <a:xfrm>
              <a:off x="2266" y="188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92" name="AutoShape 28"/>
            <p:cNvSpPr>
              <a:spLocks noChangeArrowheads="1"/>
            </p:cNvSpPr>
            <p:nvPr/>
          </p:nvSpPr>
          <p:spPr bwMode="auto">
            <a:xfrm>
              <a:off x="2334" y="195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93" name="AutoShape 29"/>
            <p:cNvSpPr>
              <a:spLocks noChangeArrowheads="1"/>
            </p:cNvSpPr>
            <p:nvPr/>
          </p:nvSpPr>
          <p:spPr bwMode="auto">
            <a:xfrm>
              <a:off x="2308" y="191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94" name="AutoShape 30"/>
            <p:cNvSpPr>
              <a:spLocks noChangeArrowheads="1"/>
            </p:cNvSpPr>
            <p:nvPr/>
          </p:nvSpPr>
          <p:spPr bwMode="auto">
            <a:xfrm>
              <a:off x="2368" y="199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95" name="Freeform 31"/>
            <p:cNvSpPr>
              <a:spLocks/>
            </p:cNvSpPr>
            <p:nvPr/>
          </p:nvSpPr>
          <p:spPr bwMode="auto">
            <a:xfrm>
              <a:off x="2835" y="572"/>
              <a:ext cx="202" cy="160"/>
            </a:xfrm>
            <a:custGeom>
              <a:avLst/>
              <a:gdLst>
                <a:gd name="T0" fmla="*/ 0 w 328"/>
                <a:gd name="T1" fmla="*/ 40 h 166"/>
                <a:gd name="T2" fmla="*/ 39 w 328"/>
                <a:gd name="T3" fmla="*/ 17 h 166"/>
                <a:gd name="T4" fmla="*/ 49 w 328"/>
                <a:gd name="T5" fmla="*/ 71 h 166"/>
                <a:gd name="T6" fmla="*/ 54 w 328"/>
                <a:gd name="T7" fmla="*/ 133 h 166"/>
                <a:gd name="T8" fmla="*/ 74 w 328"/>
                <a:gd name="T9" fmla="*/ 148 h 166"/>
                <a:gd name="T10" fmla="*/ 113 w 328"/>
                <a:gd name="T11" fmla="*/ 141 h 166"/>
                <a:gd name="T12" fmla="*/ 143 w 328"/>
                <a:gd name="T13" fmla="*/ 17 h 166"/>
                <a:gd name="T14" fmla="*/ 202 w 328"/>
                <a:gd name="T15" fmla="*/ 79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96" name="Freeform 32"/>
            <p:cNvSpPr>
              <a:spLocks/>
            </p:cNvSpPr>
            <p:nvPr/>
          </p:nvSpPr>
          <p:spPr bwMode="auto">
            <a:xfrm rot="600000">
              <a:off x="3083" y="635"/>
              <a:ext cx="189" cy="148"/>
            </a:xfrm>
            <a:custGeom>
              <a:avLst/>
              <a:gdLst>
                <a:gd name="T0" fmla="*/ 4 w 250"/>
                <a:gd name="T1" fmla="*/ 135 h 148"/>
                <a:gd name="T2" fmla="*/ 10 w 250"/>
                <a:gd name="T3" fmla="*/ 47 h 148"/>
                <a:gd name="T4" fmla="*/ 34 w 250"/>
                <a:gd name="T5" fmla="*/ 55 h 148"/>
                <a:gd name="T6" fmla="*/ 58 w 250"/>
                <a:gd name="T7" fmla="*/ 143 h 148"/>
                <a:gd name="T8" fmla="*/ 113 w 250"/>
                <a:gd name="T9" fmla="*/ 135 h 148"/>
                <a:gd name="T10" fmla="*/ 125 w 250"/>
                <a:gd name="T11" fmla="*/ 87 h 148"/>
                <a:gd name="T12" fmla="*/ 173 w 250"/>
                <a:gd name="T13" fmla="*/ 143 h 148"/>
                <a:gd name="T14" fmla="*/ 119 w 250"/>
                <a:gd name="T15" fmla="*/ 23 h 148"/>
                <a:gd name="T16" fmla="*/ 113 w 250"/>
                <a:gd name="T17" fmla="*/ 95 h 148"/>
                <a:gd name="T18" fmla="*/ 101 w 250"/>
                <a:gd name="T19" fmla="*/ 23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97" name="AutoShape 33"/>
            <p:cNvSpPr>
              <a:spLocks noChangeArrowheads="1"/>
            </p:cNvSpPr>
            <p:nvPr/>
          </p:nvSpPr>
          <p:spPr bwMode="auto">
            <a:xfrm>
              <a:off x="3990" y="186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98" name="AutoShape 34"/>
            <p:cNvSpPr>
              <a:spLocks noChangeArrowheads="1"/>
            </p:cNvSpPr>
            <p:nvPr/>
          </p:nvSpPr>
          <p:spPr bwMode="auto">
            <a:xfrm>
              <a:off x="4563" y="148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899" name="AutoShape 35"/>
            <p:cNvSpPr>
              <a:spLocks noChangeArrowheads="1"/>
            </p:cNvSpPr>
            <p:nvPr/>
          </p:nvSpPr>
          <p:spPr bwMode="auto">
            <a:xfrm>
              <a:off x="1442" y="224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00" name="AutoShape 36"/>
            <p:cNvSpPr>
              <a:spLocks noChangeArrowheads="1"/>
            </p:cNvSpPr>
            <p:nvPr/>
          </p:nvSpPr>
          <p:spPr bwMode="auto">
            <a:xfrm rot="5400000">
              <a:off x="4757" y="136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01" name="AutoShape 37"/>
            <p:cNvSpPr>
              <a:spLocks noChangeArrowheads="1"/>
            </p:cNvSpPr>
            <p:nvPr/>
          </p:nvSpPr>
          <p:spPr bwMode="auto">
            <a:xfrm>
              <a:off x="5038" y="61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02" name="AutoShape 38"/>
            <p:cNvSpPr>
              <a:spLocks noChangeArrowheads="1"/>
            </p:cNvSpPr>
            <p:nvPr/>
          </p:nvSpPr>
          <p:spPr bwMode="auto">
            <a:xfrm>
              <a:off x="1488" y="251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03" name="AutoShape 39"/>
            <p:cNvSpPr>
              <a:spLocks noChangeArrowheads="1"/>
            </p:cNvSpPr>
            <p:nvPr/>
          </p:nvSpPr>
          <p:spPr bwMode="auto">
            <a:xfrm>
              <a:off x="1456" y="236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04" name="AutoShape 40"/>
            <p:cNvSpPr>
              <a:spLocks noChangeArrowheads="1"/>
            </p:cNvSpPr>
            <p:nvPr/>
          </p:nvSpPr>
          <p:spPr bwMode="auto">
            <a:xfrm>
              <a:off x="1476" y="229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05" name="AutoShape 41"/>
            <p:cNvSpPr>
              <a:spLocks noChangeArrowheads="1"/>
            </p:cNvSpPr>
            <p:nvPr/>
          </p:nvSpPr>
          <p:spPr bwMode="auto">
            <a:xfrm>
              <a:off x="3728" y="168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06" name="AutoShape 42"/>
            <p:cNvSpPr>
              <a:spLocks noChangeArrowheads="1"/>
            </p:cNvSpPr>
            <p:nvPr/>
          </p:nvSpPr>
          <p:spPr bwMode="auto">
            <a:xfrm>
              <a:off x="3768" y="170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07" name="AutoShape 43"/>
            <p:cNvSpPr>
              <a:spLocks noChangeArrowheads="1"/>
            </p:cNvSpPr>
            <p:nvPr/>
          </p:nvSpPr>
          <p:spPr bwMode="auto">
            <a:xfrm>
              <a:off x="3840" y="176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08" name="AutoShape 44"/>
            <p:cNvSpPr>
              <a:spLocks noChangeArrowheads="1"/>
            </p:cNvSpPr>
            <p:nvPr/>
          </p:nvSpPr>
          <p:spPr bwMode="auto">
            <a:xfrm>
              <a:off x="1522" y="251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09" name="AutoShape 45"/>
            <p:cNvSpPr>
              <a:spLocks noChangeArrowheads="1"/>
            </p:cNvSpPr>
            <p:nvPr/>
          </p:nvSpPr>
          <p:spPr bwMode="auto">
            <a:xfrm>
              <a:off x="4591" y="136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10" name="AutoShape 46"/>
            <p:cNvSpPr>
              <a:spLocks noChangeArrowheads="1"/>
            </p:cNvSpPr>
            <p:nvPr/>
          </p:nvSpPr>
          <p:spPr bwMode="auto">
            <a:xfrm>
              <a:off x="4575" y="1469"/>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11" name="AutoShape 47"/>
            <p:cNvSpPr>
              <a:spLocks noChangeArrowheads="1"/>
            </p:cNvSpPr>
            <p:nvPr/>
          </p:nvSpPr>
          <p:spPr bwMode="auto">
            <a:xfrm>
              <a:off x="4532" y="148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12" name="AutoShape 48"/>
            <p:cNvSpPr>
              <a:spLocks noChangeArrowheads="1"/>
            </p:cNvSpPr>
            <p:nvPr/>
          </p:nvSpPr>
          <p:spPr bwMode="auto">
            <a:xfrm>
              <a:off x="4745" y="1427"/>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13" name="AutoShape 49"/>
            <p:cNvSpPr>
              <a:spLocks noChangeArrowheads="1"/>
            </p:cNvSpPr>
            <p:nvPr/>
          </p:nvSpPr>
          <p:spPr bwMode="auto">
            <a:xfrm>
              <a:off x="4650" y="155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14" name="AutoShape 50"/>
            <p:cNvSpPr>
              <a:spLocks noChangeArrowheads="1"/>
            </p:cNvSpPr>
            <p:nvPr/>
          </p:nvSpPr>
          <p:spPr bwMode="auto">
            <a:xfrm>
              <a:off x="4744" y="156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15" name="AutoShape 51"/>
            <p:cNvSpPr>
              <a:spLocks noChangeArrowheads="1"/>
            </p:cNvSpPr>
            <p:nvPr/>
          </p:nvSpPr>
          <p:spPr bwMode="auto">
            <a:xfrm>
              <a:off x="4778" y="1549"/>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16" name="AutoShape 52"/>
            <p:cNvSpPr>
              <a:spLocks noChangeArrowheads="1"/>
            </p:cNvSpPr>
            <p:nvPr/>
          </p:nvSpPr>
          <p:spPr bwMode="auto">
            <a:xfrm>
              <a:off x="4622" y="1559"/>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17" name="AutoShape 53"/>
            <p:cNvSpPr>
              <a:spLocks noChangeArrowheads="1"/>
            </p:cNvSpPr>
            <p:nvPr/>
          </p:nvSpPr>
          <p:spPr bwMode="auto">
            <a:xfrm>
              <a:off x="4778" y="151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18" name="AutoShape 54"/>
            <p:cNvSpPr>
              <a:spLocks noChangeArrowheads="1"/>
            </p:cNvSpPr>
            <p:nvPr/>
          </p:nvSpPr>
          <p:spPr bwMode="auto">
            <a:xfrm>
              <a:off x="2296" y="198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19" name="AutoShape 55"/>
            <p:cNvSpPr>
              <a:spLocks noChangeArrowheads="1"/>
            </p:cNvSpPr>
            <p:nvPr/>
          </p:nvSpPr>
          <p:spPr bwMode="auto">
            <a:xfrm>
              <a:off x="4721" y="138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20" name="AutoShape 56"/>
            <p:cNvSpPr>
              <a:spLocks noChangeArrowheads="1"/>
            </p:cNvSpPr>
            <p:nvPr/>
          </p:nvSpPr>
          <p:spPr bwMode="auto">
            <a:xfrm>
              <a:off x="4659" y="1339"/>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21" name="AutoShape 57"/>
            <p:cNvSpPr>
              <a:spLocks noChangeArrowheads="1"/>
            </p:cNvSpPr>
            <p:nvPr/>
          </p:nvSpPr>
          <p:spPr bwMode="auto">
            <a:xfrm>
              <a:off x="2256" y="192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22" name="AutoShape 58"/>
            <p:cNvSpPr>
              <a:spLocks noChangeArrowheads="1"/>
            </p:cNvSpPr>
            <p:nvPr/>
          </p:nvSpPr>
          <p:spPr bwMode="auto">
            <a:xfrm>
              <a:off x="2248" y="197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23" name="AutoShape 59"/>
            <p:cNvSpPr>
              <a:spLocks noChangeArrowheads="1"/>
            </p:cNvSpPr>
            <p:nvPr/>
          </p:nvSpPr>
          <p:spPr bwMode="auto">
            <a:xfrm>
              <a:off x="4700" y="158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24" name="AutoShape 60"/>
            <p:cNvSpPr>
              <a:spLocks noChangeArrowheads="1"/>
            </p:cNvSpPr>
            <p:nvPr/>
          </p:nvSpPr>
          <p:spPr bwMode="auto">
            <a:xfrm>
              <a:off x="4555" y="138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25" name="AutoShape 61"/>
            <p:cNvSpPr>
              <a:spLocks noChangeArrowheads="1"/>
            </p:cNvSpPr>
            <p:nvPr/>
          </p:nvSpPr>
          <p:spPr bwMode="auto">
            <a:xfrm>
              <a:off x="4753" y="134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26" name="AutoShape 62"/>
            <p:cNvSpPr>
              <a:spLocks noChangeArrowheads="1"/>
            </p:cNvSpPr>
            <p:nvPr/>
          </p:nvSpPr>
          <p:spPr bwMode="auto">
            <a:xfrm>
              <a:off x="4623" y="135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27" name="AutoShape 63"/>
            <p:cNvSpPr>
              <a:spLocks noChangeArrowheads="1"/>
            </p:cNvSpPr>
            <p:nvPr/>
          </p:nvSpPr>
          <p:spPr bwMode="auto">
            <a:xfrm>
              <a:off x="4641" y="1413"/>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28" name="AutoShape 64"/>
            <p:cNvSpPr>
              <a:spLocks noChangeArrowheads="1"/>
            </p:cNvSpPr>
            <p:nvPr/>
          </p:nvSpPr>
          <p:spPr bwMode="auto">
            <a:xfrm>
              <a:off x="2998" y="54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29" name="AutoShape 65"/>
            <p:cNvSpPr>
              <a:spLocks noChangeArrowheads="1"/>
            </p:cNvSpPr>
            <p:nvPr/>
          </p:nvSpPr>
          <p:spPr bwMode="auto">
            <a:xfrm>
              <a:off x="4773" y="139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30" name="AutoShape 66"/>
            <p:cNvSpPr>
              <a:spLocks noChangeArrowheads="1"/>
            </p:cNvSpPr>
            <p:nvPr/>
          </p:nvSpPr>
          <p:spPr bwMode="auto">
            <a:xfrm>
              <a:off x="1472" y="226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31" name="AutoShape 67"/>
            <p:cNvSpPr>
              <a:spLocks noChangeArrowheads="1"/>
            </p:cNvSpPr>
            <p:nvPr/>
          </p:nvSpPr>
          <p:spPr bwMode="auto">
            <a:xfrm>
              <a:off x="1466" y="209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32" name="AutoShape 68"/>
            <p:cNvSpPr>
              <a:spLocks noChangeArrowheads="1"/>
            </p:cNvSpPr>
            <p:nvPr/>
          </p:nvSpPr>
          <p:spPr bwMode="auto">
            <a:xfrm>
              <a:off x="3064" y="90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33" name="AutoShape 69"/>
            <p:cNvSpPr>
              <a:spLocks noChangeArrowheads="1"/>
            </p:cNvSpPr>
            <p:nvPr/>
          </p:nvSpPr>
          <p:spPr bwMode="auto">
            <a:xfrm>
              <a:off x="4669" y="137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34" name="AutoShape 70"/>
            <p:cNvSpPr>
              <a:spLocks noChangeArrowheads="1"/>
            </p:cNvSpPr>
            <p:nvPr/>
          </p:nvSpPr>
          <p:spPr bwMode="auto">
            <a:xfrm>
              <a:off x="1528" y="259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35" name="AutoShape 71"/>
            <p:cNvSpPr>
              <a:spLocks noChangeArrowheads="1"/>
            </p:cNvSpPr>
            <p:nvPr/>
          </p:nvSpPr>
          <p:spPr bwMode="auto">
            <a:xfrm>
              <a:off x="3212" y="134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36" name="AutoShape 72"/>
            <p:cNvSpPr>
              <a:spLocks noChangeArrowheads="1"/>
            </p:cNvSpPr>
            <p:nvPr/>
          </p:nvSpPr>
          <p:spPr bwMode="auto">
            <a:xfrm>
              <a:off x="3116" y="126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37" name="AutoShape 73"/>
            <p:cNvSpPr>
              <a:spLocks noChangeArrowheads="1"/>
            </p:cNvSpPr>
            <p:nvPr/>
          </p:nvSpPr>
          <p:spPr bwMode="auto">
            <a:xfrm>
              <a:off x="2356" y="206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38" name="AutoShape 74"/>
            <p:cNvSpPr>
              <a:spLocks noChangeArrowheads="1"/>
            </p:cNvSpPr>
            <p:nvPr/>
          </p:nvSpPr>
          <p:spPr bwMode="auto">
            <a:xfrm>
              <a:off x="1484" y="240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39" name="AutoShape 75"/>
            <p:cNvSpPr>
              <a:spLocks noChangeArrowheads="1"/>
            </p:cNvSpPr>
            <p:nvPr/>
          </p:nvSpPr>
          <p:spPr bwMode="auto">
            <a:xfrm>
              <a:off x="3198" y="139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40" name="AutoShape 76"/>
            <p:cNvSpPr>
              <a:spLocks noChangeArrowheads="1"/>
            </p:cNvSpPr>
            <p:nvPr/>
          </p:nvSpPr>
          <p:spPr bwMode="auto">
            <a:xfrm>
              <a:off x="4585" y="135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41" name="AutoShape 77"/>
            <p:cNvSpPr>
              <a:spLocks noChangeArrowheads="1"/>
            </p:cNvSpPr>
            <p:nvPr/>
          </p:nvSpPr>
          <p:spPr bwMode="auto">
            <a:xfrm>
              <a:off x="1508" y="237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42" name="AutoShape 78"/>
            <p:cNvSpPr>
              <a:spLocks noChangeArrowheads="1"/>
            </p:cNvSpPr>
            <p:nvPr/>
          </p:nvSpPr>
          <p:spPr bwMode="auto">
            <a:xfrm>
              <a:off x="4506" y="152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43" name="AutoShape 79"/>
            <p:cNvSpPr>
              <a:spLocks noChangeArrowheads="1"/>
            </p:cNvSpPr>
            <p:nvPr/>
          </p:nvSpPr>
          <p:spPr bwMode="auto">
            <a:xfrm>
              <a:off x="1522" y="249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44" name="AutoShape 80"/>
            <p:cNvSpPr>
              <a:spLocks noChangeArrowheads="1"/>
            </p:cNvSpPr>
            <p:nvPr/>
          </p:nvSpPr>
          <p:spPr bwMode="auto">
            <a:xfrm>
              <a:off x="1538" y="234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45" name="AutoShape 81"/>
            <p:cNvSpPr>
              <a:spLocks noChangeArrowheads="1"/>
            </p:cNvSpPr>
            <p:nvPr/>
          </p:nvSpPr>
          <p:spPr bwMode="auto">
            <a:xfrm>
              <a:off x="4510" y="1451"/>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46" name="AutoShape 82"/>
            <p:cNvSpPr>
              <a:spLocks noChangeArrowheads="1"/>
            </p:cNvSpPr>
            <p:nvPr/>
          </p:nvSpPr>
          <p:spPr bwMode="auto">
            <a:xfrm>
              <a:off x="3852" y="184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47" name="AutoShape 83"/>
            <p:cNvSpPr>
              <a:spLocks noChangeArrowheads="1"/>
            </p:cNvSpPr>
            <p:nvPr/>
          </p:nvSpPr>
          <p:spPr bwMode="auto">
            <a:xfrm>
              <a:off x="4505" y="153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48" name="AutoShape 84"/>
            <p:cNvSpPr>
              <a:spLocks noChangeArrowheads="1"/>
            </p:cNvSpPr>
            <p:nvPr/>
          </p:nvSpPr>
          <p:spPr bwMode="auto">
            <a:xfrm>
              <a:off x="4511" y="1461"/>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49" name="AutoShape 85"/>
            <p:cNvSpPr>
              <a:spLocks noChangeArrowheads="1"/>
            </p:cNvSpPr>
            <p:nvPr/>
          </p:nvSpPr>
          <p:spPr bwMode="auto">
            <a:xfrm>
              <a:off x="4513" y="149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50" name="AutoShape 86"/>
            <p:cNvSpPr>
              <a:spLocks noChangeArrowheads="1"/>
            </p:cNvSpPr>
            <p:nvPr/>
          </p:nvSpPr>
          <p:spPr bwMode="auto">
            <a:xfrm>
              <a:off x="3954" y="188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51" name="AutoShape 87"/>
            <p:cNvSpPr>
              <a:spLocks noChangeArrowheads="1"/>
            </p:cNvSpPr>
            <p:nvPr/>
          </p:nvSpPr>
          <p:spPr bwMode="auto">
            <a:xfrm>
              <a:off x="4502" y="1477"/>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52" name="AutoShape 88"/>
            <p:cNvSpPr>
              <a:spLocks noChangeArrowheads="1"/>
            </p:cNvSpPr>
            <p:nvPr/>
          </p:nvSpPr>
          <p:spPr bwMode="auto">
            <a:xfrm>
              <a:off x="3934" y="183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53" name="AutoShape 89"/>
            <p:cNvSpPr>
              <a:spLocks noChangeArrowheads="1"/>
            </p:cNvSpPr>
            <p:nvPr/>
          </p:nvSpPr>
          <p:spPr bwMode="auto">
            <a:xfrm>
              <a:off x="4507" y="140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54" name="AutoShape 90"/>
            <p:cNvSpPr>
              <a:spLocks noChangeArrowheads="1"/>
            </p:cNvSpPr>
            <p:nvPr/>
          </p:nvSpPr>
          <p:spPr bwMode="auto">
            <a:xfrm rot="5400000">
              <a:off x="4826" y="146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55" name="AutoShape 91"/>
            <p:cNvSpPr>
              <a:spLocks noChangeArrowheads="1"/>
            </p:cNvSpPr>
            <p:nvPr/>
          </p:nvSpPr>
          <p:spPr bwMode="auto">
            <a:xfrm>
              <a:off x="4617" y="1317"/>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56" name="AutoShape 92"/>
            <p:cNvSpPr>
              <a:spLocks noChangeArrowheads="1"/>
            </p:cNvSpPr>
            <p:nvPr/>
          </p:nvSpPr>
          <p:spPr bwMode="auto">
            <a:xfrm>
              <a:off x="1470" y="219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57" name="AutoShape 93"/>
            <p:cNvSpPr>
              <a:spLocks noChangeArrowheads="1"/>
            </p:cNvSpPr>
            <p:nvPr/>
          </p:nvSpPr>
          <p:spPr bwMode="auto">
            <a:xfrm>
              <a:off x="4573" y="142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58" name="AutoShape 94"/>
            <p:cNvSpPr>
              <a:spLocks noChangeArrowheads="1"/>
            </p:cNvSpPr>
            <p:nvPr/>
          </p:nvSpPr>
          <p:spPr bwMode="auto">
            <a:xfrm>
              <a:off x="3230" y="98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59" name="AutoShape 95"/>
            <p:cNvSpPr>
              <a:spLocks noChangeArrowheads="1"/>
            </p:cNvSpPr>
            <p:nvPr/>
          </p:nvSpPr>
          <p:spPr bwMode="auto">
            <a:xfrm>
              <a:off x="3284" y="94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60" name="AutoShape 96"/>
            <p:cNvSpPr>
              <a:spLocks noChangeArrowheads="1"/>
            </p:cNvSpPr>
            <p:nvPr/>
          </p:nvSpPr>
          <p:spPr bwMode="auto">
            <a:xfrm>
              <a:off x="2865" y="64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61" name="AutoShape 97"/>
            <p:cNvSpPr>
              <a:spLocks noChangeArrowheads="1"/>
            </p:cNvSpPr>
            <p:nvPr/>
          </p:nvSpPr>
          <p:spPr bwMode="auto">
            <a:xfrm>
              <a:off x="3040" y="94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62" name="AutoShape 98"/>
            <p:cNvSpPr>
              <a:spLocks noChangeArrowheads="1"/>
            </p:cNvSpPr>
            <p:nvPr/>
          </p:nvSpPr>
          <p:spPr bwMode="auto">
            <a:xfrm>
              <a:off x="3116" y="94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63" name="AutoShape 99"/>
            <p:cNvSpPr>
              <a:spLocks noChangeArrowheads="1"/>
            </p:cNvSpPr>
            <p:nvPr/>
          </p:nvSpPr>
          <p:spPr bwMode="auto">
            <a:xfrm>
              <a:off x="2998" y="60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64" name="AutoShape 100"/>
            <p:cNvSpPr>
              <a:spLocks noChangeArrowheads="1"/>
            </p:cNvSpPr>
            <p:nvPr/>
          </p:nvSpPr>
          <p:spPr bwMode="auto">
            <a:xfrm>
              <a:off x="3372" y="42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65" name="AutoShape 101"/>
            <p:cNvSpPr>
              <a:spLocks noChangeArrowheads="1"/>
            </p:cNvSpPr>
            <p:nvPr/>
          </p:nvSpPr>
          <p:spPr bwMode="auto">
            <a:xfrm>
              <a:off x="3226" y="103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66" name="AutoShape 102"/>
            <p:cNvSpPr>
              <a:spLocks noChangeArrowheads="1"/>
            </p:cNvSpPr>
            <p:nvPr/>
          </p:nvSpPr>
          <p:spPr bwMode="auto">
            <a:xfrm>
              <a:off x="2934" y="121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67" name="AutoShape 103"/>
            <p:cNvSpPr>
              <a:spLocks noChangeArrowheads="1"/>
            </p:cNvSpPr>
            <p:nvPr/>
          </p:nvSpPr>
          <p:spPr bwMode="auto">
            <a:xfrm>
              <a:off x="4780" y="142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68" name="AutoShape 104"/>
            <p:cNvSpPr>
              <a:spLocks noChangeArrowheads="1"/>
            </p:cNvSpPr>
            <p:nvPr/>
          </p:nvSpPr>
          <p:spPr bwMode="auto">
            <a:xfrm>
              <a:off x="4821" y="133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69" name="AutoShape 105"/>
            <p:cNvSpPr>
              <a:spLocks noChangeArrowheads="1"/>
            </p:cNvSpPr>
            <p:nvPr/>
          </p:nvSpPr>
          <p:spPr bwMode="auto">
            <a:xfrm>
              <a:off x="4712" y="1539"/>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70" name="AutoShape 106"/>
            <p:cNvSpPr>
              <a:spLocks noChangeArrowheads="1"/>
            </p:cNvSpPr>
            <p:nvPr/>
          </p:nvSpPr>
          <p:spPr bwMode="auto">
            <a:xfrm>
              <a:off x="4616" y="144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71" name="AutoShape 107"/>
            <p:cNvSpPr>
              <a:spLocks noChangeArrowheads="1"/>
            </p:cNvSpPr>
            <p:nvPr/>
          </p:nvSpPr>
          <p:spPr bwMode="auto">
            <a:xfrm>
              <a:off x="4680" y="150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72" name="AutoShape 108"/>
            <p:cNvSpPr>
              <a:spLocks noChangeArrowheads="1"/>
            </p:cNvSpPr>
            <p:nvPr/>
          </p:nvSpPr>
          <p:spPr bwMode="auto">
            <a:xfrm>
              <a:off x="3136" y="97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73" name="AutoShape 109"/>
            <p:cNvSpPr>
              <a:spLocks noChangeArrowheads="1"/>
            </p:cNvSpPr>
            <p:nvPr/>
          </p:nvSpPr>
          <p:spPr bwMode="auto">
            <a:xfrm>
              <a:off x="4825" y="1379"/>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74" name="AutoShape 110"/>
            <p:cNvSpPr>
              <a:spLocks noChangeArrowheads="1"/>
            </p:cNvSpPr>
            <p:nvPr/>
          </p:nvSpPr>
          <p:spPr bwMode="auto">
            <a:xfrm>
              <a:off x="4668" y="53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75" name="AutoShape 111"/>
            <p:cNvSpPr>
              <a:spLocks noChangeArrowheads="1"/>
            </p:cNvSpPr>
            <p:nvPr/>
          </p:nvSpPr>
          <p:spPr bwMode="auto">
            <a:xfrm>
              <a:off x="4488" y="47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76" name="AutoShape 112"/>
            <p:cNvSpPr>
              <a:spLocks noChangeArrowheads="1"/>
            </p:cNvSpPr>
            <p:nvPr/>
          </p:nvSpPr>
          <p:spPr bwMode="auto">
            <a:xfrm>
              <a:off x="4748" y="82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77" name="AutoShape 113"/>
            <p:cNvSpPr>
              <a:spLocks noChangeArrowheads="1"/>
            </p:cNvSpPr>
            <p:nvPr/>
          </p:nvSpPr>
          <p:spPr bwMode="auto">
            <a:xfrm>
              <a:off x="4716" y="149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78" name="AutoShape 114"/>
            <p:cNvSpPr>
              <a:spLocks noChangeArrowheads="1"/>
            </p:cNvSpPr>
            <p:nvPr/>
          </p:nvSpPr>
          <p:spPr bwMode="auto">
            <a:xfrm>
              <a:off x="3072" y="55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79" name="AutoShape 115"/>
            <p:cNvSpPr>
              <a:spLocks noChangeArrowheads="1"/>
            </p:cNvSpPr>
            <p:nvPr/>
          </p:nvSpPr>
          <p:spPr bwMode="auto">
            <a:xfrm>
              <a:off x="2923" y="66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80" name="AutoShape 116"/>
            <p:cNvSpPr>
              <a:spLocks noChangeArrowheads="1"/>
            </p:cNvSpPr>
            <p:nvPr/>
          </p:nvSpPr>
          <p:spPr bwMode="auto">
            <a:xfrm>
              <a:off x="2841" y="61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81" name="AutoShape 117"/>
            <p:cNvSpPr>
              <a:spLocks noChangeArrowheads="1"/>
            </p:cNvSpPr>
            <p:nvPr/>
          </p:nvSpPr>
          <p:spPr bwMode="auto">
            <a:xfrm>
              <a:off x="2959" y="69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82" name="AutoShape 118"/>
            <p:cNvSpPr>
              <a:spLocks noChangeArrowheads="1"/>
            </p:cNvSpPr>
            <p:nvPr/>
          </p:nvSpPr>
          <p:spPr bwMode="auto">
            <a:xfrm>
              <a:off x="3005" y="71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83" name="AutoShape 119"/>
            <p:cNvSpPr>
              <a:spLocks noChangeArrowheads="1"/>
            </p:cNvSpPr>
            <p:nvPr/>
          </p:nvSpPr>
          <p:spPr bwMode="auto">
            <a:xfrm>
              <a:off x="3106" y="59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84" name="AutoShape 120"/>
            <p:cNvSpPr>
              <a:spLocks noChangeArrowheads="1"/>
            </p:cNvSpPr>
            <p:nvPr/>
          </p:nvSpPr>
          <p:spPr bwMode="auto">
            <a:xfrm>
              <a:off x="3014" y="88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85" name="AutoShape 121"/>
            <p:cNvSpPr>
              <a:spLocks noChangeArrowheads="1"/>
            </p:cNvSpPr>
            <p:nvPr/>
          </p:nvSpPr>
          <p:spPr bwMode="auto">
            <a:xfrm>
              <a:off x="4774" y="68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86" name="AutoShape 122"/>
            <p:cNvSpPr>
              <a:spLocks noChangeArrowheads="1"/>
            </p:cNvSpPr>
            <p:nvPr/>
          </p:nvSpPr>
          <p:spPr bwMode="auto">
            <a:xfrm>
              <a:off x="4820" y="49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87" name="AutoShape 123"/>
            <p:cNvSpPr>
              <a:spLocks noChangeArrowheads="1"/>
            </p:cNvSpPr>
            <p:nvPr/>
          </p:nvSpPr>
          <p:spPr bwMode="auto">
            <a:xfrm>
              <a:off x="3178" y="100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88" name="AutoShape 124"/>
            <p:cNvSpPr>
              <a:spLocks noChangeArrowheads="1"/>
            </p:cNvSpPr>
            <p:nvPr/>
          </p:nvSpPr>
          <p:spPr bwMode="auto">
            <a:xfrm>
              <a:off x="3178" y="95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89" name="AutoShape 125"/>
            <p:cNvSpPr>
              <a:spLocks noChangeArrowheads="1"/>
            </p:cNvSpPr>
            <p:nvPr/>
          </p:nvSpPr>
          <p:spPr bwMode="auto">
            <a:xfrm>
              <a:off x="4735" y="146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90" name="AutoShape 126"/>
            <p:cNvSpPr>
              <a:spLocks noChangeArrowheads="1"/>
            </p:cNvSpPr>
            <p:nvPr/>
          </p:nvSpPr>
          <p:spPr bwMode="auto">
            <a:xfrm>
              <a:off x="4666" y="148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91" name="AutoShape 127"/>
            <p:cNvSpPr>
              <a:spLocks noChangeArrowheads="1"/>
            </p:cNvSpPr>
            <p:nvPr/>
          </p:nvSpPr>
          <p:spPr bwMode="auto">
            <a:xfrm>
              <a:off x="3290" y="41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92" name="AutoShape 128"/>
            <p:cNvSpPr>
              <a:spLocks noChangeArrowheads="1"/>
            </p:cNvSpPr>
            <p:nvPr/>
          </p:nvSpPr>
          <p:spPr bwMode="auto">
            <a:xfrm>
              <a:off x="3163" y="45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93" name="AutoShape 129"/>
            <p:cNvSpPr>
              <a:spLocks noChangeArrowheads="1"/>
            </p:cNvSpPr>
            <p:nvPr/>
          </p:nvSpPr>
          <p:spPr bwMode="auto">
            <a:xfrm>
              <a:off x="5040" y="88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94" name="AutoShape 130"/>
            <p:cNvSpPr>
              <a:spLocks noChangeArrowheads="1"/>
            </p:cNvSpPr>
            <p:nvPr/>
          </p:nvSpPr>
          <p:spPr bwMode="auto">
            <a:xfrm>
              <a:off x="3064" y="69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95" name="AutoShape 131"/>
            <p:cNvSpPr>
              <a:spLocks noChangeArrowheads="1"/>
            </p:cNvSpPr>
            <p:nvPr/>
          </p:nvSpPr>
          <p:spPr bwMode="auto">
            <a:xfrm>
              <a:off x="3034" y="66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96" name="AutoShape 132"/>
            <p:cNvSpPr>
              <a:spLocks noChangeArrowheads="1"/>
            </p:cNvSpPr>
            <p:nvPr/>
          </p:nvSpPr>
          <p:spPr bwMode="auto">
            <a:xfrm>
              <a:off x="3416" y="45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97" name="AutoShape 133"/>
            <p:cNvSpPr>
              <a:spLocks noChangeArrowheads="1"/>
            </p:cNvSpPr>
            <p:nvPr/>
          </p:nvSpPr>
          <p:spPr bwMode="auto">
            <a:xfrm>
              <a:off x="4610" y="151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98" name="AutoShape 134"/>
            <p:cNvSpPr>
              <a:spLocks noChangeArrowheads="1"/>
            </p:cNvSpPr>
            <p:nvPr/>
          </p:nvSpPr>
          <p:spPr bwMode="auto">
            <a:xfrm>
              <a:off x="4868" y="95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6999" name="AutoShape 135"/>
            <p:cNvSpPr>
              <a:spLocks noChangeArrowheads="1"/>
            </p:cNvSpPr>
            <p:nvPr/>
          </p:nvSpPr>
          <p:spPr bwMode="auto">
            <a:xfrm>
              <a:off x="3004" y="57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00" name="AutoShape 136"/>
            <p:cNvSpPr>
              <a:spLocks noChangeArrowheads="1"/>
            </p:cNvSpPr>
            <p:nvPr/>
          </p:nvSpPr>
          <p:spPr bwMode="auto">
            <a:xfrm>
              <a:off x="3138" y="45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01" name="AutoShape 137"/>
            <p:cNvSpPr>
              <a:spLocks noChangeArrowheads="1"/>
            </p:cNvSpPr>
            <p:nvPr/>
          </p:nvSpPr>
          <p:spPr bwMode="auto">
            <a:xfrm>
              <a:off x="3168" y="44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02" name="AutoShape 138"/>
            <p:cNvSpPr>
              <a:spLocks noChangeArrowheads="1"/>
            </p:cNvSpPr>
            <p:nvPr/>
          </p:nvSpPr>
          <p:spPr bwMode="auto">
            <a:xfrm>
              <a:off x="3214" y="44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03" name="AutoShape 139"/>
            <p:cNvSpPr>
              <a:spLocks noChangeArrowheads="1"/>
            </p:cNvSpPr>
            <p:nvPr/>
          </p:nvSpPr>
          <p:spPr bwMode="auto">
            <a:xfrm>
              <a:off x="4890" y="75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04" name="AutoShape 140"/>
            <p:cNvSpPr>
              <a:spLocks noChangeArrowheads="1"/>
            </p:cNvSpPr>
            <p:nvPr/>
          </p:nvSpPr>
          <p:spPr bwMode="auto">
            <a:xfrm>
              <a:off x="3330" y="41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05" name="AutoShape 141"/>
            <p:cNvSpPr>
              <a:spLocks noChangeArrowheads="1"/>
            </p:cNvSpPr>
            <p:nvPr/>
          </p:nvSpPr>
          <p:spPr bwMode="auto">
            <a:xfrm>
              <a:off x="3032" y="124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06" name="Freeform 142"/>
            <p:cNvSpPr>
              <a:spLocks/>
            </p:cNvSpPr>
            <p:nvPr/>
          </p:nvSpPr>
          <p:spPr bwMode="auto">
            <a:xfrm rot="-3000000">
              <a:off x="3749" y="1469"/>
              <a:ext cx="162" cy="140"/>
            </a:xfrm>
            <a:custGeom>
              <a:avLst/>
              <a:gdLst>
                <a:gd name="T0" fmla="*/ 3 w 250"/>
                <a:gd name="T1" fmla="*/ 128 h 148"/>
                <a:gd name="T2" fmla="*/ 8 w 250"/>
                <a:gd name="T3" fmla="*/ 44 h 148"/>
                <a:gd name="T4" fmla="*/ 29 w 250"/>
                <a:gd name="T5" fmla="*/ 52 h 148"/>
                <a:gd name="T6" fmla="*/ 50 w 250"/>
                <a:gd name="T7" fmla="*/ 135 h 148"/>
                <a:gd name="T8" fmla="*/ 97 w 250"/>
                <a:gd name="T9" fmla="*/ 128 h 148"/>
                <a:gd name="T10" fmla="*/ 107 w 250"/>
                <a:gd name="T11" fmla="*/ 82 h 148"/>
                <a:gd name="T12" fmla="*/ 148 w 250"/>
                <a:gd name="T13" fmla="*/ 135 h 148"/>
                <a:gd name="T14" fmla="*/ 102 w 250"/>
                <a:gd name="T15" fmla="*/ 22 h 148"/>
                <a:gd name="T16" fmla="*/ 97 w 250"/>
                <a:gd name="T17" fmla="*/ 90 h 148"/>
                <a:gd name="T18" fmla="*/ 86 w 250"/>
                <a:gd name="T19" fmla="*/ 22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07" name="Arc 143"/>
            <p:cNvSpPr>
              <a:spLocks/>
            </p:cNvSpPr>
            <p:nvPr/>
          </p:nvSpPr>
          <p:spPr bwMode="auto">
            <a:xfrm rot="10800000" flipH="1">
              <a:off x="1384" y="394"/>
              <a:ext cx="1728" cy="1730"/>
            </a:xfrm>
            <a:custGeom>
              <a:avLst/>
              <a:gdLst>
                <a:gd name="T0" fmla="*/ 0 w 21600"/>
                <a:gd name="T1" fmla="*/ 0 h 21600"/>
                <a:gd name="T2" fmla="*/ 1728 w 21600"/>
                <a:gd name="T3" fmla="*/ 1730 h 21600"/>
                <a:gd name="T4" fmla="*/ 0 w 21600"/>
                <a:gd name="T5" fmla="*/ 173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EFF9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rot="10800000" wrap="none" anchor="ctr"/>
            <a:lstStyle/>
            <a:p>
              <a:endParaRPr lang="fr-FR"/>
            </a:p>
          </p:txBody>
        </p:sp>
        <p:sp>
          <p:nvSpPr>
            <p:cNvPr id="37008" name="Freeform 144"/>
            <p:cNvSpPr>
              <a:spLocks/>
            </p:cNvSpPr>
            <p:nvPr/>
          </p:nvSpPr>
          <p:spPr bwMode="auto">
            <a:xfrm rot="10800000">
              <a:off x="3095" y="391"/>
              <a:ext cx="196" cy="148"/>
            </a:xfrm>
            <a:custGeom>
              <a:avLst/>
              <a:gdLst>
                <a:gd name="T0" fmla="*/ 4 w 250"/>
                <a:gd name="T1" fmla="*/ 135 h 148"/>
                <a:gd name="T2" fmla="*/ 10 w 250"/>
                <a:gd name="T3" fmla="*/ 47 h 148"/>
                <a:gd name="T4" fmla="*/ 35 w 250"/>
                <a:gd name="T5" fmla="*/ 55 h 148"/>
                <a:gd name="T6" fmla="*/ 60 w 250"/>
                <a:gd name="T7" fmla="*/ 143 h 148"/>
                <a:gd name="T8" fmla="*/ 117 w 250"/>
                <a:gd name="T9" fmla="*/ 135 h 148"/>
                <a:gd name="T10" fmla="*/ 129 w 250"/>
                <a:gd name="T11" fmla="*/ 87 h 148"/>
                <a:gd name="T12" fmla="*/ 180 w 250"/>
                <a:gd name="T13" fmla="*/ 143 h 148"/>
                <a:gd name="T14" fmla="*/ 123 w 250"/>
                <a:gd name="T15" fmla="*/ 23 h 148"/>
                <a:gd name="T16" fmla="*/ 117 w 250"/>
                <a:gd name="T17" fmla="*/ 95 h 148"/>
                <a:gd name="T18" fmla="*/ 104 w 250"/>
                <a:gd name="T19" fmla="*/ 23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09" name="Freeform 145"/>
            <p:cNvSpPr>
              <a:spLocks/>
            </p:cNvSpPr>
            <p:nvPr/>
          </p:nvSpPr>
          <p:spPr bwMode="auto">
            <a:xfrm rot="1200000">
              <a:off x="3020" y="927"/>
              <a:ext cx="144" cy="122"/>
            </a:xfrm>
            <a:custGeom>
              <a:avLst/>
              <a:gdLst>
                <a:gd name="T0" fmla="*/ 3 w 250"/>
                <a:gd name="T1" fmla="*/ 111 h 148"/>
                <a:gd name="T2" fmla="*/ 7 w 250"/>
                <a:gd name="T3" fmla="*/ 39 h 148"/>
                <a:gd name="T4" fmla="*/ 26 w 250"/>
                <a:gd name="T5" fmla="*/ 45 h 148"/>
                <a:gd name="T6" fmla="*/ 44 w 250"/>
                <a:gd name="T7" fmla="*/ 118 h 148"/>
                <a:gd name="T8" fmla="*/ 86 w 250"/>
                <a:gd name="T9" fmla="*/ 111 h 148"/>
                <a:gd name="T10" fmla="*/ 95 w 250"/>
                <a:gd name="T11" fmla="*/ 72 h 148"/>
                <a:gd name="T12" fmla="*/ 132 w 250"/>
                <a:gd name="T13" fmla="*/ 118 h 148"/>
                <a:gd name="T14" fmla="*/ 90 w 250"/>
                <a:gd name="T15" fmla="*/ 19 h 148"/>
                <a:gd name="T16" fmla="*/ 86 w 250"/>
                <a:gd name="T17" fmla="*/ 78 h 148"/>
                <a:gd name="T18" fmla="*/ 77 w 250"/>
                <a:gd name="T19" fmla="*/ 19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10" name="Freeform 146"/>
            <p:cNvSpPr>
              <a:spLocks/>
            </p:cNvSpPr>
            <p:nvPr/>
          </p:nvSpPr>
          <p:spPr bwMode="auto">
            <a:xfrm rot="1800000">
              <a:off x="2899" y="1189"/>
              <a:ext cx="185" cy="108"/>
            </a:xfrm>
            <a:custGeom>
              <a:avLst/>
              <a:gdLst>
                <a:gd name="T0" fmla="*/ 4 w 250"/>
                <a:gd name="T1" fmla="*/ 99 h 148"/>
                <a:gd name="T2" fmla="*/ 10 w 250"/>
                <a:gd name="T3" fmla="*/ 34 h 148"/>
                <a:gd name="T4" fmla="*/ 33 w 250"/>
                <a:gd name="T5" fmla="*/ 40 h 148"/>
                <a:gd name="T6" fmla="*/ 57 w 250"/>
                <a:gd name="T7" fmla="*/ 104 h 148"/>
                <a:gd name="T8" fmla="*/ 110 w 250"/>
                <a:gd name="T9" fmla="*/ 99 h 148"/>
                <a:gd name="T10" fmla="*/ 122 w 250"/>
                <a:gd name="T11" fmla="*/ 63 h 148"/>
                <a:gd name="T12" fmla="*/ 169 w 250"/>
                <a:gd name="T13" fmla="*/ 104 h 148"/>
                <a:gd name="T14" fmla="*/ 116 w 250"/>
                <a:gd name="T15" fmla="*/ 17 h 148"/>
                <a:gd name="T16" fmla="*/ 110 w 250"/>
                <a:gd name="T17" fmla="*/ 69 h 148"/>
                <a:gd name="T18" fmla="*/ 98 w 250"/>
                <a:gd name="T19" fmla="*/ 17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11" name="Freeform 147"/>
            <p:cNvSpPr>
              <a:spLocks/>
            </p:cNvSpPr>
            <p:nvPr/>
          </p:nvSpPr>
          <p:spPr bwMode="auto">
            <a:xfrm rot="2400000">
              <a:off x="3107" y="2706"/>
              <a:ext cx="159" cy="106"/>
            </a:xfrm>
            <a:custGeom>
              <a:avLst/>
              <a:gdLst>
                <a:gd name="T0" fmla="*/ 3 w 250"/>
                <a:gd name="T1" fmla="*/ 97 h 148"/>
                <a:gd name="T2" fmla="*/ 8 w 250"/>
                <a:gd name="T3" fmla="*/ 34 h 148"/>
                <a:gd name="T4" fmla="*/ 29 w 250"/>
                <a:gd name="T5" fmla="*/ 39 h 148"/>
                <a:gd name="T6" fmla="*/ 49 w 250"/>
                <a:gd name="T7" fmla="*/ 102 h 148"/>
                <a:gd name="T8" fmla="*/ 95 w 250"/>
                <a:gd name="T9" fmla="*/ 97 h 148"/>
                <a:gd name="T10" fmla="*/ 105 w 250"/>
                <a:gd name="T11" fmla="*/ 62 h 148"/>
                <a:gd name="T12" fmla="*/ 146 w 250"/>
                <a:gd name="T13" fmla="*/ 102 h 148"/>
                <a:gd name="T14" fmla="*/ 100 w 250"/>
                <a:gd name="T15" fmla="*/ 16 h 148"/>
                <a:gd name="T16" fmla="*/ 95 w 250"/>
                <a:gd name="T17" fmla="*/ 68 h 148"/>
                <a:gd name="T18" fmla="*/ 85 w 250"/>
                <a:gd name="T19" fmla="*/ 16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12" name="Freeform 148"/>
            <p:cNvSpPr>
              <a:spLocks/>
            </p:cNvSpPr>
            <p:nvPr/>
          </p:nvSpPr>
          <p:spPr bwMode="auto">
            <a:xfrm rot="3600000">
              <a:off x="3606" y="1490"/>
              <a:ext cx="210" cy="98"/>
            </a:xfrm>
            <a:custGeom>
              <a:avLst/>
              <a:gdLst>
                <a:gd name="T0" fmla="*/ 4 w 250"/>
                <a:gd name="T1" fmla="*/ 89 h 148"/>
                <a:gd name="T2" fmla="*/ 11 w 250"/>
                <a:gd name="T3" fmla="*/ 31 h 148"/>
                <a:gd name="T4" fmla="*/ 38 w 250"/>
                <a:gd name="T5" fmla="*/ 36 h 148"/>
                <a:gd name="T6" fmla="*/ 65 w 250"/>
                <a:gd name="T7" fmla="*/ 95 h 148"/>
                <a:gd name="T8" fmla="*/ 125 w 250"/>
                <a:gd name="T9" fmla="*/ 89 h 148"/>
                <a:gd name="T10" fmla="*/ 139 w 250"/>
                <a:gd name="T11" fmla="*/ 58 h 148"/>
                <a:gd name="T12" fmla="*/ 192 w 250"/>
                <a:gd name="T13" fmla="*/ 95 h 148"/>
                <a:gd name="T14" fmla="*/ 132 w 250"/>
                <a:gd name="T15" fmla="*/ 15 h 148"/>
                <a:gd name="T16" fmla="*/ 125 w 250"/>
                <a:gd name="T17" fmla="*/ 63 h 148"/>
                <a:gd name="T18" fmla="*/ 112 w 250"/>
                <a:gd name="T19" fmla="*/ 15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13" name="Freeform 149"/>
            <p:cNvSpPr>
              <a:spLocks/>
            </p:cNvSpPr>
            <p:nvPr/>
          </p:nvSpPr>
          <p:spPr bwMode="auto">
            <a:xfrm rot="4200000">
              <a:off x="2127" y="1961"/>
              <a:ext cx="169" cy="106"/>
            </a:xfrm>
            <a:custGeom>
              <a:avLst/>
              <a:gdLst>
                <a:gd name="T0" fmla="*/ 3 w 250"/>
                <a:gd name="T1" fmla="*/ 97 h 148"/>
                <a:gd name="T2" fmla="*/ 9 w 250"/>
                <a:gd name="T3" fmla="*/ 34 h 148"/>
                <a:gd name="T4" fmla="*/ 30 w 250"/>
                <a:gd name="T5" fmla="*/ 39 h 148"/>
                <a:gd name="T6" fmla="*/ 52 w 250"/>
                <a:gd name="T7" fmla="*/ 102 h 148"/>
                <a:gd name="T8" fmla="*/ 101 w 250"/>
                <a:gd name="T9" fmla="*/ 97 h 148"/>
                <a:gd name="T10" fmla="*/ 112 w 250"/>
                <a:gd name="T11" fmla="*/ 62 h 148"/>
                <a:gd name="T12" fmla="*/ 155 w 250"/>
                <a:gd name="T13" fmla="*/ 102 h 148"/>
                <a:gd name="T14" fmla="*/ 106 w 250"/>
                <a:gd name="T15" fmla="*/ 16 h 148"/>
                <a:gd name="T16" fmla="*/ 101 w 250"/>
                <a:gd name="T17" fmla="*/ 68 h 148"/>
                <a:gd name="T18" fmla="*/ 90 w 250"/>
                <a:gd name="T19" fmla="*/ 16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14" name="Freeform 150"/>
            <p:cNvSpPr>
              <a:spLocks/>
            </p:cNvSpPr>
            <p:nvPr/>
          </p:nvSpPr>
          <p:spPr bwMode="auto">
            <a:xfrm rot="5400000">
              <a:off x="1372" y="2180"/>
              <a:ext cx="160" cy="60"/>
            </a:xfrm>
            <a:custGeom>
              <a:avLst/>
              <a:gdLst>
                <a:gd name="T0" fmla="*/ 3 w 250"/>
                <a:gd name="T1" fmla="*/ 55 h 148"/>
                <a:gd name="T2" fmla="*/ 8 w 250"/>
                <a:gd name="T3" fmla="*/ 19 h 148"/>
                <a:gd name="T4" fmla="*/ 29 w 250"/>
                <a:gd name="T5" fmla="*/ 22 h 148"/>
                <a:gd name="T6" fmla="*/ 49 w 250"/>
                <a:gd name="T7" fmla="*/ 58 h 148"/>
                <a:gd name="T8" fmla="*/ 95 w 250"/>
                <a:gd name="T9" fmla="*/ 55 h 148"/>
                <a:gd name="T10" fmla="*/ 106 w 250"/>
                <a:gd name="T11" fmla="*/ 35 h 148"/>
                <a:gd name="T12" fmla="*/ 147 w 250"/>
                <a:gd name="T13" fmla="*/ 58 h 148"/>
                <a:gd name="T14" fmla="*/ 100 w 250"/>
                <a:gd name="T15" fmla="*/ 9 h 148"/>
                <a:gd name="T16" fmla="*/ 95 w 250"/>
                <a:gd name="T17" fmla="*/ 39 h 148"/>
                <a:gd name="T18" fmla="*/ 85 w 250"/>
                <a:gd name="T19" fmla="*/ 9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15" name="Freeform 151"/>
            <p:cNvSpPr>
              <a:spLocks/>
            </p:cNvSpPr>
            <p:nvPr/>
          </p:nvSpPr>
          <p:spPr bwMode="auto">
            <a:xfrm rot="4800000">
              <a:off x="3334" y="2650"/>
              <a:ext cx="186" cy="95"/>
            </a:xfrm>
            <a:custGeom>
              <a:avLst/>
              <a:gdLst>
                <a:gd name="T0" fmla="*/ 4 w 250"/>
                <a:gd name="T1" fmla="*/ 87 h 148"/>
                <a:gd name="T2" fmla="*/ 10 w 250"/>
                <a:gd name="T3" fmla="*/ 30 h 148"/>
                <a:gd name="T4" fmla="*/ 33 w 250"/>
                <a:gd name="T5" fmla="*/ 35 h 148"/>
                <a:gd name="T6" fmla="*/ 57 w 250"/>
                <a:gd name="T7" fmla="*/ 92 h 148"/>
                <a:gd name="T8" fmla="*/ 111 w 250"/>
                <a:gd name="T9" fmla="*/ 87 h 148"/>
                <a:gd name="T10" fmla="*/ 123 w 250"/>
                <a:gd name="T11" fmla="*/ 56 h 148"/>
                <a:gd name="T12" fmla="*/ 170 w 250"/>
                <a:gd name="T13" fmla="*/ 92 h 148"/>
                <a:gd name="T14" fmla="*/ 117 w 250"/>
                <a:gd name="T15" fmla="*/ 15 h 148"/>
                <a:gd name="T16" fmla="*/ 111 w 250"/>
                <a:gd name="T17" fmla="*/ 61 h 148"/>
                <a:gd name="T18" fmla="*/ 99 w 250"/>
                <a:gd name="T19" fmla="*/ 15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16" name="Freeform 152"/>
            <p:cNvSpPr>
              <a:spLocks/>
            </p:cNvSpPr>
            <p:nvPr/>
          </p:nvSpPr>
          <p:spPr bwMode="auto">
            <a:xfrm rot="4800000">
              <a:off x="2377" y="1795"/>
              <a:ext cx="260" cy="92"/>
            </a:xfrm>
            <a:custGeom>
              <a:avLst/>
              <a:gdLst>
                <a:gd name="T0" fmla="*/ 0 w 328"/>
                <a:gd name="T1" fmla="*/ 23 h 166"/>
                <a:gd name="T2" fmla="*/ 51 w 328"/>
                <a:gd name="T3" fmla="*/ 10 h 166"/>
                <a:gd name="T4" fmla="*/ 63 w 328"/>
                <a:gd name="T5" fmla="*/ 41 h 166"/>
                <a:gd name="T6" fmla="*/ 70 w 328"/>
                <a:gd name="T7" fmla="*/ 76 h 166"/>
                <a:gd name="T8" fmla="*/ 95 w 328"/>
                <a:gd name="T9" fmla="*/ 85 h 166"/>
                <a:gd name="T10" fmla="*/ 146 w 328"/>
                <a:gd name="T11" fmla="*/ 81 h 166"/>
                <a:gd name="T12" fmla="*/ 184 w 328"/>
                <a:gd name="T13" fmla="*/ 10 h 166"/>
                <a:gd name="T14" fmla="*/ 260 w 328"/>
                <a:gd name="T15" fmla="*/ 45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17" name="Freeform 153"/>
            <p:cNvSpPr>
              <a:spLocks/>
            </p:cNvSpPr>
            <p:nvPr/>
          </p:nvSpPr>
          <p:spPr bwMode="auto">
            <a:xfrm rot="5400000">
              <a:off x="1477" y="2176"/>
              <a:ext cx="210" cy="67"/>
            </a:xfrm>
            <a:custGeom>
              <a:avLst/>
              <a:gdLst>
                <a:gd name="T0" fmla="*/ 0 w 328"/>
                <a:gd name="T1" fmla="*/ 17 h 166"/>
                <a:gd name="T2" fmla="*/ 41 w 328"/>
                <a:gd name="T3" fmla="*/ 7 h 166"/>
                <a:gd name="T4" fmla="*/ 51 w 328"/>
                <a:gd name="T5" fmla="*/ 30 h 166"/>
                <a:gd name="T6" fmla="*/ 56 w 328"/>
                <a:gd name="T7" fmla="*/ 56 h 166"/>
                <a:gd name="T8" fmla="*/ 77 w 328"/>
                <a:gd name="T9" fmla="*/ 62 h 166"/>
                <a:gd name="T10" fmla="*/ 118 w 328"/>
                <a:gd name="T11" fmla="*/ 59 h 166"/>
                <a:gd name="T12" fmla="*/ 149 w 328"/>
                <a:gd name="T13" fmla="*/ 7 h 166"/>
                <a:gd name="T14" fmla="*/ 210 w 328"/>
                <a:gd name="T15" fmla="*/ 33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18" name="Freeform 154"/>
            <p:cNvSpPr>
              <a:spLocks/>
            </p:cNvSpPr>
            <p:nvPr/>
          </p:nvSpPr>
          <p:spPr bwMode="auto">
            <a:xfrm rot="3600000">
              <a:off x="2290" y="1881"/>
              <a:ext cx="183" cy="91"/>
            </a:xfrm>
            <a:custGeom>
              <a:avLst/>
              <a:gdLst>
                <a:gd name="T0" fmla="*/ 0 w 328"/>
                <a:gd name="T1" fmla="*/ 23 h 166"/>
                <a:gd name="T2" fmla="*/ 36 w 328"/>
                <a:gd name="T3" fmla="*/ 10 h 166"/>
                <a:gd name="T4" fmla="*/ 45 w 328"/>
                <a:gd name="T5" fmla="*/ 41 h 166"/>
                <a:gd name="T6" fmla="*/ 49 w 328"/>
                <a:gd name="T7" fmla="*/ 76 h 166"/>
                <a:gd name="T8" fmla="*/ 67 w 328"/>
                <a:gd name="T9" fmla="*/ 84 h 166"/>
                <a:gd name="T10" fmla="*/ 103 w 328"/>
                <a:gd name="T11" fmla="*/ 80 h 166"/>
                <a:gd name="T12" fmla="*/ 129 w 328"/>
                <a:gd name="T13" fmla="*/ 10 h 166"/>
                <a:gd name="T14" fmla="*/ 183 w 328"/>
                <a:gd name="T15" fmla="*/ 45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19" name="Freeform 155"/>
            <p:cNvSpPr>
              <a:spLocks/>
            </p:cNvSpPr>
            <p:nvPr/>
          </p:nvSpPr>
          <p:spPr bwMode="auto">
            <a:xfrm rot="2700000">
              <a:off x="2653" y="1490"/>
              <a:ext cx="157" cy="201"/>
            </a:xfrm>
            <a:custGeom>
              <a:avLst/>
              <a:gdLst>
                <a:gd name="T0" fmla="*/ 0 w 328"/>
                <a:gd name="T1" fmla="*/ 51 h 166"/>
                <a:gd name="T2" fmla="*/ 31 w 328"/>
                <a:gd name="T3" fmla="*/ 22 h 166"/>
                <a:gd name="T4" fmla="*/ 38 w 328"/>
                <a:gd name="T5" fmla="*/ 90 h 166"/>
                <a:gd name="T6" fmla="*/ 42 w 328"/>
                <a:gd name="T7" fmla="*/ 167 h 166"/>
                <a:gd name="T8" fmla="*/ 57 w 328"/>
                <a:gd name="T9" fmla="*/ 186 h 166"/>
                <a:gd name="T10" fmla="*/ 88 w 328"/>
                <a:gd name="T11" fmla="*/ 177 h 166"/>
                <a:gd name="T12" fmla="*/ 111 w 328"/>
                <a:gd name="T13" fmla="*/ 22 h 166"/>
                <a:gd name="T14" fmla="*/ 157 w 328"/>
                <a:gd name="T15" fmla="*/ 99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20" name="Freeform 156"/>
            <p:cNvSpPr>
              <a:spLocks/>
            </p:cNvSpPr>
            <p:nvPr/>
          </p:nvSpPr>
          <p:spPr bwMode="auto">
            <a:xfrm rot="2160000">
              <a:off x="2797" y="1369"/>
              <a:ext cx="213" cy="130"/>
            </a:xfrm>
            <a:custGeom>
              <a:avLst/>
              <a:gdLst>
                <a:gd name="T0" fmla="*/ 0 w 328"/>
                <a:gd name="T1" fmla="*/ 33 h 166"/>
                <a:gd name="T2" fmla="*/ 42 w 328"/>
                <a:gd name="T3" fmla="*/ 14 h 166"/>
                <a:gd name="T4" fmla="*/ 52 w 328"/>
                <a:gd name="T5" fmla="*/ 58 h 166"/>
                <a:gd name="T6" fmla="*/ 57 w 328"/>
                <a:gd name="T7" fmla="*/ 108 h 166"/>
                <a:gd name="T8" fmla="*/ 78 w 328"/>
                <a:gd name="T9" fmla="*/ 121 h 166"/>
                <a:gd name="T10" fmla="*/ 119 w 328"/>
                <a:gd name="T11" fmla="*/ 114 h 166"/>
                <a:gd name="T12" fmla="*/ 151 w 328"/>
                <a:gd name="T13" fmla="*/ 14 h 166"/>
                <a:gd name="T14" fmla="*/ 213 w 328"/>
                <a:gd name="T15" fmla="*/ 64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21" name="Freeform 157"/>
            <p:cNvSpPr>
              <a:spLocks/>
            </p:cNvSpPr>
            <p:nvPr/>
          </p:nvSpPr>
          <p:spPr bwMode="auto">
            <a:xfrm rot="1500000">
              <a:off x="2904" y="1147"/>
              <a:ext cx="221" cy="166"/>
            </a:xfrm>
            <a:custGeom>
              <a:avLst/>
              <a:gdLst>
                <a:gd name="T0" fmla="*/ 0 w 328"/>
                <a:gd name="T1" fmla="*/ 42 h 166"/>
                <a:gd name="T2" fmla="*/ 43 w 328"/>
                <a:gd name="T3" fmla="*/ 18 h 166"/>
                <a:gd name="T4" fmla="*/ 54 w 328"/>
                <a:gd name="T5" fmla="*/ 74 h 166"/>
                <a:gd name="T6" fmla="*/ 59 w 328"/>
                <a:gd name="T7" fmla="*/ 138 h 166"/>
                <a:gd name="T8" fmla="*/ 81 w 328"/>
                <a:gd name="T9" fmla="*/ 154 h 166"/>
                <a:gd name="T10" fmla="*/ 124 w 328"/>
                <a:gd name="T11" fmla="*/ 146 h 166"/>
                <a:gd name="T12" fmla="*/ 156 w 328"/>
                <a:gd name="T13" fmla="*/ 18 h 166"/>
                <a:gd name="T14" fmla="*/ 221 w 328"/>
                <a:gd name="T15" fmla="*/ 82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22" name="Freeform 158"/>
            <p:cNvSpPr>
              <a:spLocks/>
            </p:cNvSpPr>
            <p:nvPr/>
          </p:nvSpPr>
          <p:spPr bwMode="auto">
            <a:xfrm rot="1020000">
              <a:off x="2982" y="990"/>
              <a:ext cx="219" cy="166"/>
            </a:xfrm>
            <a:custGeom>
              <a:avLst/>
              <a:gdLst>
                <a:gd name="T0" fmla="*/ 0 w 328"/>
                <a:gd name="T1" fmla="*/ 42 h 166"/>
                <a:gd name="T2" fmla="*/ 43 w 328"/>
                <a:gd name="T3" fmla="*/ 18 h 166"/>
                <a:gd name="T4" fmla="*/ 53 w 328"/>
                <a:gd name="T5" fmla="*/ 74 h 166"/>
                <a:gd name="T6" fmla="*/ 59 w 328"/>
                <a:gd name="T7" fmla="*/ 138 h 166"/>
                <a:gd name="T8" fmla="*/ 80 w 328"/>
                <a:gd name="T9" fmla="*/ 154 h 166"/>
                <a:gd name="T10" fmla="*/ 123 w 328"/>
                <a:gd name="T11" fmla="*/ 146 h 166"/>
                <a:gd name="T12" fmla="*/ 155 w 328"/>
                <a:gd name="T13" fmla="*/ 18 h 166"/>
                <a:gd name="T14" fmla="*/ 219 w 328"/>
                <a:gd name="T15" fmla="*/ 82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23" name="Freeform 159"/>
            <p:cNvSpPr>
              <a:spLocks/>
            </p:cNvSpPr>
            <p:nvPr/>
          </p:nvSpPr>
          <p:spPr bwMode="auto">
            <a:xfrm rot="900000">
              <a:off x="3057" y="751"/>
              <a:ext cx="246" cy="163"/>
            </a:xfrm>
            <a:custGeom>
              <a:avLst/>
              <a:gdLst>
                <a:gd name="T0" fmla="*/ 0 w 328"/>
                <a:gd name="T1" fmla="*/ 41 h 166"/>
                <a:gd name="T2" fmla="*/ 48 w 328"/>
                <a:gd name="T3" fmla="*/ 18 h 166"/>
                <a:gd name="T4" fmla="*/ 60 w 328"/>
                <a:gd name="T5" fmla="*/ 73 h 166"/>
                <a:gd name="T6" fmla="*/ 66 w 328"/>
                <a:gd name="T7" fmla="*/ 136 h 166"/>
                <a:gd name="T8" fmla="*/ 90 w 328"/>
                <a:gd name="T9" fmla="*/ 151 h 166"/>
                <a:gd name="T10" fmla="*/ 138 w 328"/>
                <a:gd name="T11" fmla="*/ 143 h 166"/>
                <a:gd name="T12" fmla="*/ 174 w 328"/>
                <a:gd name="T13" fmla="*/ 18 h 166"/>
                <a:gd name="T14" fmla="*/ 246 w 328"/>
                <a:gd name="T15" fmla="*/ 81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24" name="Freeform 160"/>
            <p:cNvSpPr>
              <a:spLocks/>
            </p:cNvSpPr>
            <p:nvPr/>
          </p:nvSpPr>
          <p:spPr bwMode="auto">
            <a:xfrm rot="4800000">
              <a:off x="3033" y="2429"/>
              <a:ext cx="226" cy="52"/>
            </a:xfrm>
            <a:custGeom>
              <a:avLst/>
              <a:gdLst>
                <a:gd name="T0" fmla="*/ 0 w 328"/>
                <a:gd name="T1" fmla="*/ 13 h 166"/>
                <a:gd name="T2" fmla="*/ 44 w 328"/>
                <a:gd name="T3" fmla="*/ 6 h 166"/>
                <a:gd name="T4" fmla="*/ 55 w 328"/>
                <a:gd name="T5" fmla="*/ 23 h 166"/>
                <a:gd name="T6" fmla="*/ 61 w 328"/>
                <a:gd name="T7" fmla="*/ 43 h 166"/>
                <a:gd name="T8" fmla="*/ 83 w 328"/>
                <a:gd name="T9" fmla="*/ 48 h 166"/>
                <a:gd name="T10" fmla="*/ 127 w 328"/>
                <a:gd name="T11" fmla="*/ 46 h 166"/>
                <a:gd name="T12" fmla="*/ 160 w 328"/>
                <a:gd name="T13" fmla="*/ 6 h 166"/>
                <a:gd name="T14" fmla="*/ 226 w 328"/>
                <a:gd name="T15" fmla="*/ 26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25" name="Freeform 161"/>
            <p:cNvSpPr>
              <a:spLocks/>
            </p:cNvSpPr>
            <p:nvPr/>
          </p:nvSpPr>
          <p:spPr bwMode="auto">
            <a:xfrm rot="4800000">
              <a:off x="1295" y="2213"/>
              <a:ext cx="226" cy="52"/>
            </a:xfrm>
            <a:custGeom>
              <a:avLst/>
              <a:gdLst>
                <a:gd name="T0" fmla="*/ 0 w 328"/>
                <a:gd name="T1" fmla="*/ 13 h 166"/>
                <a:gd name="T2" fmla="*/ 44 w 328"/>
                <a:gd name="T3" fmla="*/ 6 h 166"/>
                <a:gd name="T4" fmla="*/ 55 w 328"/>
                <a:gd name="T5" fmla="*/ 23 h 166"/>
                <a:gd name="T6" fmla="*/ 61 w 328"/>
                <a:gd name="T7" fmla="*/ 43 h 166"/>
                <a:gd name="T8" fmla="*/ 83 w 328"/>
                <a:gd name="T9" fmla="*/ 48 h 166"/>
                <a:gd name="T10" fmla="*/ 127 w 328"/>
                <a:gd name="T11" fmla="*/ 46 h 166"/>
                <a:gd name="T12" fmla="*/ 160 w 328"/>
                <a:gd name="T13" fmla="*/ 6 h 166"/>
                <a:gd name="T14" fmla="*/ 226 w 328"/>
                <a:gd name="T15" fmla="*/ 26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26" name="Freeform 162"/>
            <p:cNvSpPr>
              <a:spLocks/>
            </p:cNvSpPr>
            <p:nvPr/>
          </p:nvSpPr>
          <p:spPr bwMode="auto">
            <a:xfrm rot="600000">
              <a:off x="2919" y="2498"/>
              <a:ext cx="243" cy="104"/>
            </a:xfrm>
            <a:custGeom>
              <a:avLst/>
              <a:gdLst>
                <a:gd name="T0" fmla="*/ 0 w 328"/>
                <a:gd name="T1" fmla="*/ 26 h 166"/>
                <a:gd name="T2" fmla="*/ 47 w 328"/>
                <a:gd name="T3" fmla="*/ 11 h 166"/>
                <a:gd name="T4" fmla="*/ 59 w 328"/>
                <a:gd name="T5" fmla="*/ 46 h 166"/>
                <a:gd name="T6" fmla="*/ 65 w 328"/>
                <a:gd name="T7" fmla="*/ 86 h 166"/>
                <a:gd name="T8" fmla="*/ 89 w 328"/>
                <a:gd name="T9" fmla="*/ 96 h 166"/>
                <a:gd name="T10" fmla="*/ 136 w 328"/>
                <a:gd name="T11" fmla="*/ 91 h 166"/>
                <a:gd name="T12" fmla="*/ 172 w 328"/>
                <a:gd name="T13" fmla="*/ 11 h 166"/>
                <a:gd name="T14" fmla="*/ 243 w 328"/>
                <a:gd name="T15" fmla="*/ 51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27" name="Freeform 163"/>
            <p:cNvSpPr>
              <a:spLocks/>
            </p:cNvSpPr>
            <p:nvPr/>
          </p:nvSpPr>
          <p:spPr bwMode="auto">
            <a:xfrm rot="3000000">
              <a:off x="2698" y="2567"/>
              <a:ext cx="226" cy="47"/>
            </a:xfrm>
            <a:custGeom>
              <a:avLst/>
              <a:gdLst>
                <a:gd name="T0" fmla="*/ 1 w 337"/>
                <a:gd name="T1" fmla="*/ 11 h 124"/>
                <a:gd name="T2" fmla="*/ 38 w 337"/>
                <a:gd name="T3" fmla="*/ 26 h 124"/>
                <a:gd name="T4" fmla="*/ 76 w 337"/>
                <a:gd name="T5" fmla="*/ 20 h 124"/>
                <a:gd name="T6" fmla="*/ 81 w 337"/>
                <a:gd name="T7" fmla="*/ 29 h 124"/>
                <a:gd name="T8" fmla="*/ 92 w 337"/>
                <a:gd name="T9" fmla="*/ 38 h 124"/>
                <a:gd name="T10" fmla="*/ 124 w 337"/>
                <a:gd name="T11" fmla="*/ 47 h 124"/>
                <a:gd name="T12" fmla="*/ 162 w 337"/>
                <a:gd name="T13" fmla="*/ 41 h 124"/>
                <a:gd name="T14" fmla="*/ 178 w 337"/>
                <a:gd name="T15" fmla="*/ 38 h 124"/>
                <a:gd name="T16" fmla="*/ 221 w 337"/>
                <a:gd name="T17" fmla="*/ 14 h 124"/>
                <a:gd name="T18" fmla="*/ 226 w 337"/>
                <a:gd name="T19" fmla="*/ 2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28" name="Freeform 164"/>
            <p:cNvSpPr>
              <a:spLocks/>
            </p:cNvSpPr>
            <p:nvPr/>
          </p:nvSpPr>
          <p:spPr bwMode="auto">
            <a:xfrm rot="4200000">
              <a:off x="2231" y="1936"/>
              <a:ext cx="207" cy="47"/>
            </a:xfrm>
            <a:custGeom>
              <a:avLst/>
              <a:gdLst>
                <a:gd name="T0" fmla="*/ 1 w 337"/>
                <a:gd name="T1" fmla="*/ 11 h 124"/>
                <a:gd name="T2" fmla="*/ 35 w 337"/>
                <a:gd name="T3" fmla="*/ 26 h 124"/>
                <a:gd name="T4" fmla="*/ 69 w 337"/>
                <a:gd name="T5" fmla="*/ 20 h 124"/>
                <a:gd name="T6" fmla="*/ 74 w 337"/>
                <a:gd name="T7" fmla="*/ 29 h 124"/>
                <a:gd name="T8" fmla="*/ 84 w 337"/>
                <a:gd name="T9" fmla="*/ 38 h 124"/>
                <a:gd name="T10" fmla="*/ 114 w 337"/>
                <a:gd name="T11" fmla="*/ 47 h 124"/>
                <a:gd name="T12" fmla="*/ 148 w 337"/>
                <a:gd name="T13" fmla="*/ 41 h 124"/>
                <a:gd name="T14" fmla="*/ 163 w 337"/>
                <a:gd name="T15" fmla="*/ 38 h 124"/>
                <a:gd name="T16" fmla="*/ 202 w 337"/>
                <a:gd name="T17" fmla="*/ 14 h 124"/>
                <a:gd name="T18" fmla="*/ 207 w 337"/>
                <a:gd name="T19" fmla="*/ 2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29" name="Freeform 165"/>
            <p:cNvSpPr>
              <a:spLocks/>
            </p:cNvSpPr>
            <p:nvPr/>
          </p:nvSpPr>
          <p:spPr bwMode="auto">
            <a:xfrm rot="3600000">
              <a:off x="2198" y="1965"/>
              <a:ext cx="237" cy="69"/>
            </a:xfrm>
            <a:custGeom>
              <a:avLst/>
              <a:gdLst>
                <a:gd name="T0" fmla="*/ 1 w 337"/>
                <a:gd name="T1" fmla="*/ 16 h 124"/>
                <a:gd name="T2" fmla="*/ 40 w 337"/>
                <a:gd name="T3" fmla="*/ 38 h 124"/>
                <a:gd name="T4" fmla="*/ 79 w 337"/>
                <a:gd name="T5" fmla="*/ 29 h 124"/>
                <a:gd name="T6" fmla="*/ 85 w 337"/>
                <a:gd name="T7" fmla="*/ 42 h 124"/>
                <a:gd name="T8" fmla="*/ 96 w 337"/>
                <a:gd name="T9" fmla="*/ 56 h 124"/>
                <a:gd name="T10" fmla="*/ 130 w 337"/>
                <a:gd name="T11" fmla="*/ 69 h 124"/>
                <a:gd name="T12" fmla="*/ 169 w 337"/>
                <a:gd name="T13" fmla="*/ 60 h 124"/>
                <a:gd name="T14" fmla="*/ 186 w 337"/>
                <a:gd name="T15" fmla="*/ 56 h 124"/>
                <a:gd name="T16" fmla="*/ 231 w 337"/>
                <a:gd name="T17" fmla="*/ 20 h 124"/>
                <a:gd name="T18" fmla="*/ 237 w 337"/>
                <a:gd name="T19" fmla="*/ 3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30" name="Freeform 166"/>
            <p:cNvSpPr>
              <a:spLocks/>
            </p:cNvSpPr>
            <p:nvPr/>
          </p:nvSpPr>
          <p:spPr bwMode="auto">
            <a:xfrm rot="2400000">
              <a:off x="3521" y="1573"/>
              <a:ext cx="208" cy="110"/>
            </a:xfrm>
            <a:custGeom>
              <a:avLst/>
              <a:gdLst>
                <a:gd name="T0" fmla="*/ 1 w 337"/>
                <a:gd name="T1" fmla="*/ 25 h 124"/>
                <a:gd name="T2" fmla="*/ 35 w 337"/>
                <a:gd name="T3" fmla="*/ 60 h 124"/>
                <a:gd name="T4" fmla="*/ 70 w 337"/>
                <a:gd name="T5" fmla="*/ 46 h 124"/>
                <a:gd name="T6" fmla="*/ 75 w 337"/>
                <a:gd name="T7" fmla="*/ 67 h 124"/>
                <a:gd name="T8" fmla="*/ 85 w 337"/>
                <a:gd name="T9" fmla="*/ 89 h 124"/>
                <a:gd name="T10" fmla="*/ 114 w 337"/>
                <a:gd name="T11" fmla="*/ 110 h 124"/>
                <a:gd name="T12" fmla="*/ 149 w 337"/>
                <a:gd name="T13" fmla="*/ 96 h 124"/>
                <a:gd name="T14" fmla="*/ 164 w 337"/>
                <a:gd name="T15" fmla="*/ 89 h 124"/>
                <a:gd name="T16" fmla="*/ 203 w 337"/>
                <a:gd name="T17" fmla="*/ 32 h 124"/>
                <a:gd name="T18" fmla="*/ 208 w 337"/>
                <a:gd name="T19" fmla="*/ 5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31" name="Freeform 167"/>
            <p:cNvSpPr>
              <a:spLocks/>
            </p:cNvSpPr>
            <p:nvPr/>
          </p:nvSpPr>
          <p:spPr bwMode="auto">
            <a:xfrm>
              <a:off x="3497" y="1678"/>
              <a:ext cx="206" cy="65"/>
            </a:xfrm>
            <a:custGeom>
              <a:avLst/>
              <a:gdLst>
                <a:gd name="T0" fmla="*/ 1 w 337"/>
                <a:gd name="T1" fmla="*/ 15 h 124"/>
                <a:gd name="T2" fmla="*/ 35 w 337"/>
                <a:gd name="T3" fmla="*/ 36 h 124"/>
                <a:gd name="T4" fmla="*/ 69 w 337"/>
                <a:gd name="T5" fmla="*/ 27 h 124"/>
                <a:gd name="T6" fmla="*/ 74 w 337"/>
                <a:gd name="T7" fmla="*/ 40 h 124"/>
                <a:gd name="T8" fmla="*/ 84 w 337"/>
                <a:gd name="T9" fmla="*/ 52 h 124"/>
                <a:gd name="T10" fmla="*/ 113 w 337"/>
                <a:gd name="T11" fmla="*/ 65 h 124"/>
                <a:gd name="T12" fmla="*/ 147 w 337"/>
                <a:gd name="T13" fmla="*/ 57 h 124"/>
                <a:gd name="T14" fmla="*/ 162 w 337"/>
                <a:gd name="T15" fmla="*/ 52 h 124"/>
                <a:gd name="T16" fmla="*/ 201 w 337"/>
                <a:gd name="T17" fmla="*/ 19 h 124"/>
                <a:gd name="T18" fmla="*/ 206 w 337"/>
                <a:gd name="T19" fmla="*/ 31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32" name="Freeform 168"/>
            <p:cNvSpPr>
              <a:spLocks/>
            </p:cNvSpPr>
            <p:nvPr/>
          </p:nvSpPr>
          <p:spPr bwMode="auto">
            <a:xfrm rot="1620000">
              <a:off x="2848" y="1317"/>
              <a:ext cx="199" cy="79"/>
            </a:xfrm>
            <a:custGeom>
              <a:avLst/>
              <a:gdLst>
                <a:gd name="T0" fmla="*/ 1 w 337"/>
                <a:gd name="T1" fmla="*/ 18 h 124"/>
                <a:gd name="T2" fmla="*/ 34 w 337"/>
                <a:gd name="T3" fmla="*/ 43 h 124"/>
                <a:gd name="T4" fmla="*/ 67 w 337"/>
                <a:gd name="T5" fmla="*/ 33 h 124"/>
                <a:gd name="T6" fmla="*/ 71 w 337"/>
                <a:gd name="T7" fmla="*/ 48 h 124"/>
                <a:gd name="T8" fmla="*/ 81 w 337"/>
                <a:gd name="T9" fmla="*/ 64 h 124"/>
                <a:gd name="T10" fmla="*/ 109 w 337"/>
                <a:gd name="T11" fmla="*/ 79 h 124"/>
                <a:gd name="T12" fmla="*/ 142 w 337"/>
                <a:gd name="T13" fmla="*/ 69 h 124"/>
                <a:gd name="T14" fmla="*/ 156 w 337"/>
                <a:gd name="T15" fmla="*/ 64 h 124"/>
                <a:gd name="T16" fmla="*/ 194 w 337"/>
                <a:gd name="T17" fmla="*/ 23 h 124"/>
                <a:gd name="T18" fmla="*/ 199 w 337"/>
                <a:gd name="T19" fmla="*/ 38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33" name="Freeform 169"/>
            <p:cNvSpPr>
              <a:spLocks/>
            </p:cNvSpPr>
            <p:nvPr/>
          </p:nvSpPr>
          <p:spPr bwMode="auto">
            <a:xfrm rot="1320000">
              <a:off x="2876" y="1292"/>
              <a:ext cx="204" cy="67"/>
            </a:xfrm>
            <a:custGeom>
              <a:avLst/>
              <a:gdLst>
                <a:gd name="T0" fmla="*/ 1 w 337"/>
                <a:gd name="T1" fmla="*/ 15 h 124"/>
                <a:gd name="T2" fmla="*/ 35 w 337"/>
                <a:gd name="T3" fmla="*/ 37 h 124"/>
                <a:gd name="T4" fmla="*/ 68 w 337"/>
                <a:gd name="T5" fmla="*/ 28 h 124"/>
                <a:gd name="T6" fmla="*/ 73 w 337"/>
                <a:gd name="T7" fmla="*/ 41 h 124"/>
                <a:gd name="T8" fmla="*/ 83 w 337"/>
                <a:gd name="T9" fmla="*/ 54 h 124"/>
                <a:gd name="T10" fmla="*/ 112 w 337"/>
                <a:gd name="T11" fmla="*/ 67 h 124"/>
                <a:gd name="T12" fmla="*/ 146 w 337"/>
                <a:gd name="T13" fmla="*/ 58 h 124"/>
                <a:gd name="T14" fmla="*/ 160 w 337"/>
                <a:gd name="T15" fmla="*/ 54 h 124"/>
                <a:gd name="T16" fmla="*/ 199 w 337"/>
                <a:gd name="T17" fmla="*/ 19 h 124"/>
                <a:gd name="T18" fmla="*/ 204 w 337"/>
                <a:gd name="T19" fmla="*/ 32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34" name="Freeform 170"/>
            <p:cNvSpPr>
              <a:spLocks/>
            </p:cNvSpPr>
            <p:nvPr/>
          </p:nvSpPr>
          <p:spPr bwMode="auto">
            <a:xfrm rot="1020000">
              <a:off x="2966" y="1053"/>
              <a:ext cx="215" cy="117"/>
            </a:xfrm>
            <a:custGeom>
              <a:avLst/>
              <a:gdLst>
                <a:gd name="T0" fmla="*/ 1 w 337"/>
                <a:gd name="T1" fmla="*/ 26 h 124"/>
                <a:gd name="T2" fmla="*/ 36 w 337"/>
                <a:gd name="T3" fmla="*/ 64 h 124"/>
                <a:gd name="T4" fmla="*/ 72 w 337"/>
                <a:gd name="T5" fmla="*/ 49 h 124"/>
                <a:gd name="T6" fmla="*/ 77 w 337"/>
                <a:gd name="T7" fmla="*/ 72 h 124"/>
                <a:gd name="T8" fmla="*/ 87 w 337"/>
                <a:gd name="T9" fmla="*/ 94 h 124"/>
                <a:gd name="T10" fmla="*/ 118 w 337"/>
                <a:gd name="T11" fmla="*/ 117 h 124"/>
                <a:gd name="T12" fmla="*/ 154 w 337"/>
                <a:gd name="T13" fmla="*/ 102 h 124"/>
                <a:gd name="T14" fmla="*/ 169 w 337"/>
                <a:gd name="T15" fmla="*/ 94 h 124"/>
                <a:gd name="T16" fmla="*/ 210 w 337"/>
                <a:gd name="T17" fmla="*/ 34 h 124"/>
                <a:gd name="T18" fmla="*/ 215 w 337"/>
                <a:gd name="T19" fmla="*/ 57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35" name="Freeform 171"/>
            <p:cNvSpPr>
              <a:spLocks/>
            </p:cNvSpPr>
            <p:nvPr/>
          </p:nvSpPr>
          <p:spPr bwMode="auto">
            <a:xfrm rot="720000">
              <a:off x="3028" y="874"/>
              <a:ext cx="168" cy="110"/>
            </a:xfrm>
            <a:custGeom>
              <a:avLst/>
              <a:gdLst>
                <a:gd name="T0" fmla="*/ 0 w 337"/>
                <a:gd name="T1" fmla="*/ 25 h 124"/>
                <a:gd name="T2" fmla="*/ 28 w 337"/>
                <a:gd name="T3" fmla="*/ 60 h 124"/>
                <a:gd name="T4" fmla="*/ 56 w 337"/>
                <a:gd name="T5" fmla="*/ 46 h 124"/>
                <a:gd name="T6" fmla="*/ 60 w 337"/>
                <a:gd name="T7" fmla="*/ 67 h 124"/>
                <a:gd name="T8" fmla="*/ 68 w 337"/>
                <a:gd name="T9" fmla="*/ 89 h 124"/>
                <a:gd name="T10" fmla="*/ 92 w 337"/>
                <a:gd name="T11" fmla="*/ 110 h 124"/>
                <a:gd name="T12" fmla="*/ 120 w 337"/>
                <a:gd name="T13" fmla="*/ 96 h 124"/>
                <a:gd name="T14" fmla="*/ 132 w 337"/>
                <a:gd name="T15" fmla="*/ 89 h 124"/>
                <a:gd name="T16" fmla="*/ 164 w 337"/>
                <a:gd name="T17" fmla="*/ 32 h 124"/>
                <a:gd name="T18" fmla="*/ 168 w 337"/>
                <a:gd name="T19" fmla="*/ 5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36" name="Freeform 172"/>
            <p:cNvSpPr>
              <a:spLocks/>
            </p:cNvSpPr>
            <p:nvPr/>
          </p:nvSpPr>
          <p:spPr bwMode="auto">
            <a:xfrm rot="540000">
              <a:off x="3041" y="829"/>
              <a:ext cx="200" cy="103"/>
            </a:xfrm>
            <a:custGeom>
              <a:avLst/>
              <a:gdLst>
                <a:gd name="T0" fmla="*/ 1 w 337"/>
                <a:gd name="T1" fmla="*/ 23 h 124"/>
                <a:gd name="T2" fmla="*/ 34 w 337"/>
                <a:gd name="T3" fmla="*/ 56 h 124"/>
                <a:gd name="T4" fmla="*/ 67 w 337"/>
                <a:gd name="T5" fmla="*/ 43 h 124"/>
                <a:gd name="T6" fmla="*/ 72 w 337"/>
                <a:gd name="T7" fmla="*/ 63 h 124"/>
                <a:gd name="T8" fmla="*/ 81 w 337"/>
                <a:gd name="T9" fmla="*/ 83 h 124"/>
                <a:gd name="T10" fmla="*/ 110 w 337"/>
                <a:gd name="T11" fmla="*/ 103 h 124"/>
                <a:gd name="T12" fmla="*/ 143 w 337"/>
                <a:gd name="T13" fmla="*/ 90 h 124"/>
                <a:gd name="T14" fmla="*/ 157 w 337"/>
                <a:gd name="T15" fmla="*/ 83 h 124"/>
                <a:gd name="T16" fmla="*/ 195 w 337"/>
                <a:gd name="T17" fmla="*/ 30 h 124"/>
                <a:gd name="T18" fmla="*/ 200 w 337"/>
                <a:gd name="T19" fmla="*/ 50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37" name="Freeform 173"/>
            <p:cNvSpPr>
              <a:spLocks/>
            </p:cNvSpPr>
            <p:nvPr/>
          </p:nvSpPr>
          <p:spPr bwMode="auto">
            <a:xfrm>
              <a:off x="3105" y="510"/>
              <a:ext cx="217" cy="118"/>
            </a:xfrm>
            <a:custGeom>
              <a:avLst/>
              <a:gdLst>
                <a:gd name="T0" fmla="*/ 1 w 337"/>
                <a:gd name="T1" fmla="*/ 27 h 124"/>
                <a:gd name="T2" fmla="*/ 37 w 337"/>
                <a:gd name="T3" fmla="*/ 65 h 124"/>
                <a:gd name="T4" fmla="*/ 73 w 337"/>
                <a:gd name="T5" fmla="*/ 49 h 124"/>
                <a:gd name="T6" fmla="*/ 78 w 337"/>
                <a:gd name="T7" fmla="*/ 72 h 124"/>
                <a:gd name="T8" fmla="*/ 88 w 337"/>
                <a:gd name="T9" fmla="*/ 95 h 124"/>
                <a:gd name="T10" fmla="*/ 119 w 337"/>
                <a:gd name="T11" fmla="*/ 118 h 124"/>
                <a:gd name="T12" fmla="*/ 155 w 337"/>
                <a:gd name="T13" fmla="*/ 103 h 124"/>
                <a:gd name="T14" fmla="*/ 171 w 337"/>
                <a:gd name="T15" fmla="*/ 95 h 124"/>
                <a:gd name="T16" fmla="*/ 212 w 337"/>
                <a:gd name="T17" fmla="*/ 34 h 124"/>
                <a:gd name="T18" fmla="*/ 217 w 337"/>
                <a:gd name="T19" fmla="*/ 57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38" name="Freeform 174"/>
            <p:cNvSpPr>
              <a:spLocks/>
            </p:cNvSpPr>
            <p:nvPr/>
          </p:nvSpPr>
          <p:spPr bwMode="auto">
            <a:xfrm>
              <a:off x="3105" y="470"/>
              <a:ext cx="205" cy="88"/>
            </a:xfrm>
            <a:custGeom>
              <a:avLst/>
              <a:gdLst>
                <a:gd name="T0" fmla="*/ 1 w 337"/>
                <a:gd name="T1" fmla="*/ 20 h 124"/>
                <a:gd name="T2" fmla="*/ 35 w 337"/>
                <a:gd name="T3" fmla="*/ 48 h 124"/>
                <a:gd name="T4" fmla="*/ 69 w 337"/>
                <a:gd name="T5" fmla="*/ 37 h 124"/>
                <a:gd name="T6" fmla="*/ 74 w 337"/>
                <a:gd name="T7" fmla="*/ 54 h 124"/>
                <a:gd name="T8" fmla="*/ 83 w 337"/>
                <a:gd name="T9" fmla="*/ 71 h 124"/>
                <a:gd name="T10" fmla="*/ 113 w 337"/>
                <a:gd name="T11" fmla="*/ 88 h 124"/>
                <a:gd name="T12" fmla="*/ 147 w 337"/>
                <a:gd name="T13" fmla="*/ 77 h 124"/>
                <a:gd name="T14" fmla="*/ 161 w 337"/>
                <a:gd name="T15" fmla="*/ 71 h 124"/>
                <a:gd name="T16" fmla="*/ 200 w 337"/>
                <a:gd name="T17" fmla="*/ 26 h 124"/>
                <a:gd name="T18" fmla="*/ 205 w 337"/>
                <a:gd name="T19" fmla="*/ 4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39" name="Freeform 175"/>
            <p:cNvSpPr>
              <a:spLocks/>
            </p:cNvSpPr>
            <p:nvPr/>
          </p:nvSpPr>
          <p:spPr bwMode="auto">
            <a:xfrm rot="4800000">
              <a:off x="1690" y="2168"/>
              <a:ext cx="227" cy="47"/>
            </a:xfrm>
            <a:custGeom>
              <a:avLst/>
              <a:gdLst>
                <a:gd name="T0" fmla="*/ 1 w 337"/>
                <a:gd name="T1" fmla="*/ 11 h 124"/>
                <a:gd name="T2" fmla="*/ 38 w 337"/>
                <a:gd name="T3" fmla="*/ 26 h 124"/>
                <a:gd name="T4" fmla="*/ 76 w 337"/>
                <a:gd name="T5" fmla="*/ 20 h 124"/>
                <a:gd name="T6" fmla="*/ 82 w 337"/>
                <a:gd name="T7" fmla="*/ 29 h 124"/>
                <a:gd name="T8" fmla="*/ 92 w 337"/>
                <a:gd name="T9" fmla="*/ 38 h 124"/>
                <a:gd name="T10" fmla="*/ 125 w 337"/>
                <a:gd name="T11" fmla="*/ 47 h 124"/>
                <a:gd name="T12" fmla="*/ 162 w 337"/>
                <a:gd name="T13" fmla="*/ 41 h 124"/>
                <a:gd name="T14" fmla="*/ 179 w 337"/>
                <a:gd name="T15" fmla="*/ 38 h 124"/>
                <a:gd name="T16" fmla="*/ 222 w 337"/>
                <a:gd name="T17" fmla="*/ 14 h 124"/>
                <a:gd name="T18" fmla="*/ 227 w 337"/>
                <a:gd name="T19" fmla="*/ 2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40" name="Freeform 176"/>
            <p:cNvSpPr>
              <a:spLocks/>
            </p:cNvSpPr>
            <p:nvPr/>
          </p:nvSpPr>
          <p:spPr bwMode="auto">
            <a:xfrm>
              <a:off x="2696" y="2648"/>
              <a:ext cx="215" cy="51"/>
            </a:xfrm>
            <a:custGeom>
              <a:avLst/>
              <a:gdLst>
                <a:gd name="T0" fmla="*/ 1 w 337"/>
                <a:gd name="T1" fmla="*/ 12 h 124"/>
                <a:gd name="T2" fmla="*/ 36 w 337"/>
                <a:gd name="T3" fmla="*/ 28 h 124"/>
                <a:gd name="T4" fmla="*/ 72 w 337"/>
                <a:gd name="T5" fmla="*/ 21 h 124"/>
                <a:gd name="T6" fmla="*/ 77 w 337"/>
                <a:gd name="T7" fmla="*/ 31 h 124"/>
                <a:gd name="T8" fmla="*/ 87 w 337"/>
                <a:gd name="T9" fmla="*/ 41 h 124"/>
                <a:gd name="T10" fmla="*/ 118 w 337"/>
                <a:gd name="T11" fmla="*/ 51 h 124"/>
                <a:gd name="T12" fmla="*/ 154 w 337"/>
                <a:gd name="T13" fmla="*/ 44 h 124"/>
                <a:gd name="T14" fmla="*/ 169 w 337"/>
                <a:gd name="T15" fmla="*/ 41 h 124"/>
                <a:gd name="T16" fmla="*/ 210 w 337"/>
                <a:gd name="T17" fmla="*/ 15 h 124"/>
                <a:gd name="T18" fmla="*/ 215 w 337"/>
                <a:gd name="T19" fmla="*/ 25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41" name="Freeform 177"/>
            <p:cNvSpPr>
              <a:spLocks/>
            </p:cNvSpPr>
            <p:nvPr/>
          </p:nvSpPr>
          <p:spPr bwMode="auto">
            <a:xfrm rot="4800000">
              <a:off x="2140" y="1962"/>
              <a:ext cx="195" cy="55"/>
            </a:xfrm>
            <a:custGeom>
              <a:avLst/>
              <a:gdLst>
                <a:gd name="T0" fmla="*/ 1 w 337"/>
                <a:gd name="T1" fmla="*/ 12 h 124"/>
                <a:gd name="T2" fmla="*/ 33 w 337"/>
                <a:gd name="T3" fmla="*/ 30 h 124"/>
                <a:gd name="T4" fmla="*/ 65 w 337"/>
                <a:gd name="T5" fmla="*/ 23 h 124"/>
                <a:gd name="T6" fmla="*/ 70 w 337"/>
                <a:gd name="T7" fmla="*/ 34 h 124"/>
                <a:gd name="T8" fmla="*/ 79 w 337"/>
                <a:gd name="T9" fmla="*/ 44 h 124"/>
                <a:gd name="T10" fmla="*/ 107 w 337"/>
                <a:gd name="T11" fmla="*/ 55 h 124"/>
                <a:gd name="T12" fmla="*/ 139 w 337"/>
                <a:gd name="T13" fmla="*/ 48 h 124"/>
                <a:gd name="T14" fmla="*/ 153 w 337"/>
                <a:gd name="T15" fmla="*/ 44 h 124"/>
                <a:gd name="T16" fmla="*/ 190 w 337"/>
                <a:gd name="T17" fmla="*/ 16 h 124"/>
                <a:gd name="T18" fmla="*/ 195 w 337"/>
                <a:gd name="T19" fmla="*/ 27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42" name="Freeform 178"/>
            <p:cNvSpPr>
              <a:spLocks/>
            </p:cNvSpPr>
            <p:nvPr/>
          </p:nvSpPr>
          <p:spPr bwMode="auto">
            <a:xfrm rot="5100000">
              <a:off x="1571" y="2123"/>
              <a:ext cx="131" cy="94"/>
            </a:xfrm>
            <a:custGeom>
              <a:avLst/>
              <a:gdLst>
                <a:gd name="T0" fmla="*/ 0 w 108"/>
                <a:gd name="T1" fmla="*/ 5 h 97"/>
                <a:gd name="T2" fmla="*/ 44 w 108"/>
                <a:gd name="T3" fmla="*/ 11 h 97"/>
                <a:gd name="T4" fmla="*/ 87 w 108"/>
                <a:gd name="T5" fmla="*/ 80 h 97"/>
                <a:gd name="T6" fmla="*/ 109 w 108"/>
                <a:gd name="T7" fmla="*/ 51 h 97"/>
                <a:gd name="T8" fmla="*/ 131 w 108"/>
                <a:gd name="T9" fmla="*/ 57 h 97"/>
                <a:gd name="T10" fmla="*/ 124 w 108"/>
                <a:gd name="T11" fmla="*/ 28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43" name="Freeform 179"/>
            <p:cNvSpPr>
              <a:spLocks/>
            </p:cNvSpPr>
            <p:nvPr/>
          </p:nvSpPr>
          <p:spPr bwMode="auto">
            <a:xfrm rot="10800000">
              <a:off x="2828" y="2505"/>
              <a:ext cx="84" cy="163"/>
            </a:xfrm>
            <a:custGeom>
              <a:avLst/>
              <a:gdLst>
                <a:gd name="T0" fmla="*/ 0 w 108"/>
                <a:gd name="T1" fmla="*/ 8 h 97"/>
                <a:gd name="T2" fmla="*/ 28 w 108"/>
                <a:gd name="T3" fmla="*/ 18 h 97"/>
                <a:gd name="T4" fmla="*/ 56 w 108"/>
                <a:gd name="T5" fmla="*/ 139 h 97"/>
                <a:gd name="T6" fmla="*/ 70 w 108"/>
                <a:gd name="T7" fmla="*/ 89 h 97"/>
                <a:gd name="T8" fmla="*/ 84 w 108"/>
                <a:gd name="T9" fmla="*/ 99 h 97"/>
                <a:gd name="T10" fmla="*/ 79 w 108"/>
                <a:gd name="T11" fmla="*/ 49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44" name="Freeform 180"/>
            <p:cNvSpPr>
              <a:spLocks/>
            </p:cNvSpPr>
            <p:nvPr/>
          </p:nvSpPr>
          <p:spPr bwMode="auto">
            <a:xfrm rot="5100000">
              <a:off x="1832" y="2059"/>
              <a:ext cx="174" cy="103"/>
            </a:xfrm>
            <a:custGeom>
              <a:avLst/>
              <a:gdLst>
                <a:gd name="T0" fmla="*/ 0 w 108"/>
                <a:gd name="T1" fmla="*/ 5 h 97"/>
                <a:gd name="T2" fmla="*/ 58 w 108"/>
                <a:gd name="T3" fmla="*/ 12 h 97"/>
                <a:gd name="T4" fmla="*/ 116 w 108"/>
                <a:gd name="T5" fmla="*/ 88 h 97"/>
                <a:gd name="T6" fmla="*/ 145 w 108"/>
                <a:gd name="T7" fmla="*/ 56 h 97"/>
                <a:gd name="T8" fmla="*/ 174 w 108"/>
                <a:gd name="T9" fmla="*/ 63 h 97"/>
                <a:gd name="T10" fmla="*/ 164 w 108"/>
                <a:gd name="T11" fmla="*/ 31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45" name="Freeform 181"/>
            <p:cNvSpPr>
              <a:spLocks/>
            </p:cNvSpPr>
            <p:nvPr/>
          </p:nvSpPr>
          <p:spPr bwMode="auto">
            <a:xfrm rot="5100000">
              <a:off x="1420" y="2141"/>
              <a:ext cx="170" cy="127"/>
            </a:xfrm>
            <a:custGeom>
              <a:avLst/>
              <a:gdLst>
                <a:gd name="T0" fmla="*/ 0 w 108"/>
                <a:gd name="T1" fmla="*/ 7 h 97"/>
                <a:gd name="T2" fmla="*/ 57 w 108"/>
                <a:gd name="T3" fmla="*/ 14 h 97"/>
                <a:gd name="T4" fmla="*/ 113 w 108"/>
                <a:gd name="T5" fmla="*/ 109 h 97"/>
                <a:gd name="T6" fmla="*/ 142 w 108"/>
                <a:gd name="T7" fmla="*/ 69 h 97"/>
                <a:gd name="T8" fmla="*/ 170 w 108"/>
                <a:gd name="T9" fmla="*/ 77 h 97"/>
                <a:gd name="T10" fmla="*/ 161 w 108"/>
                <a:gd name="T11" fmla="*/ 38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46" name="Freeform 182"/>
            <p:cNvSpPr>
              <a:spLocks/>
            </p:cNvSpPr>
            <p:nvPr/>
          </p:nvSpPr>
          <p:spPr bwMode="auto">
            <a:xfrm rot="5100000">
              <a:off x="2010" y="1977"/>
              <a:ext cx="108" cy="97"/>
            </a:xfrm>
            <a:custGeom>
              <a:avLst/>
              <a:gdLst>
                <a:gd name="T0" fmla="*/ 0 w 108"/>
                <a:gd name="T1" fmla="*/ 5 h 97"/>
                <a:gd name="T2" fmla="*/ 36 w 108"/>
                <a:gd name="T3" fmla="*/ 11 h 97"/>
                <a:gd name="T4" fmla="*/ 72 w 108"/>
                <a:gd name="T5" fmla="*/ 83 h 97"/>
                <a:gd name="T6" fmla="*/ 90 w 108"/>
                <a:gd name="T7" fmla="*/ 53 h 97"/>
                <a:gd name="T8" fmla="*/ 108 w 108"/>
                <a:gd name="T9" fmla="*/ 59 h 97"/>
                <a:gd name="T10" fmla="*/ 102 w 108"/>
                <a:gd name="T11" fmla="*/ 29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47" name="AutoShape 183"/>
            <p:cNvSpPr>
              <a:spLocks noChangeArrowheads="1"/>
            </p:cNvSpPr>
            <p:nvPr/>
          </p:nvSpPr>
          <p:spPr bwMode="auto">
            <a:xfrm>
              <a:off x="1434" y="212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48" name="AutoShape 184"/>
            <p:cNvSpPr>
              <a:spLocks noChangeArrowheads="1"/>
            </p:cNvSpPr>
            <p:nvPr/>
          </p:nvSpPr>
          <p:spPr bwMode="auto">
            <a:xfrm>
              <a:off x="1482" y="244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49" name="AutoShape 185"/>
            <p:cNvSpPr>
              <a:spLocks noChangeArrowheads="1"/>
            </p:cNvSpPr>
            <p:nvPr/>
          </p:nvSpPr>
          <p:spPr bwMode="auto">
            <a:xfrm>
              <a:off x="1536" y="254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50" name="AutoShape 186"/>
            <p:cNvSpPr>
              <a:spLocks noChangeArrowheads="1"/>
            </p:cNvSpPr>
            <p:nvPr/>
          </p:nvSpPr>
          <p:spPr bwMode="auto">
            <a:xfrm>
              <a:off x="2216" y="186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51" name="AutoShape 187"/>
            <p:cNvSpPr>
              <a:spLocks noChangeArrowheads="1"/>
            </p:cNvSpPr>
            <p:nvPr/>
          </p:nvSpPr>
          <p:spPr bwMode="auto">
            <a:xfrm>
              <a:off x="1460" y="208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52" name="AutoShape 188"/>
            <p:cNvSpPr>
              <a:spLocks noChangeArrowheads="1"/>
            </p:cNvSpPr>
            <p:nvPr/>
          </p:nvSpPr>
          <p:spPr bwMode="auto">
            <a:xfrm>
              <a:off x="2216" y="191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53" name="AutoShape 189"/>
            <p:cNvSpPr>
              <a:spLocks noChangeArrowheads="1"/>
            </p:cNvSpPr>
            <p:nvPr/>
          </p:nvSpPr>
          <p:spPr bwMode="auto">
            <a:xfrm>
              <a:off x="1416" y="229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54" name="AutoShape 190"/>
            <p:cNvSpPr>
              <a:spLocks noChangeArrowheads="1"/>
            </p:cNvSpPr>
            <p:nvPr/>
          </p:nvSpPr>
          <p:spPr bwMode="auto">
            <a:xfrm>
              <a:off x="2404" y="213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55" name="AutoShape 191"/>
            <p:cNvSpPr>
              <a:spLocks noChangeArrowheads="1"/>
            </p:cNvSpPr>
            <p:nvPr/>
          </p:nvSpPr>
          <p:spPr bwMode="auto">
            <a:xfrm>
              <a:off x="1456" y="211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56" name="AutoShape 192"/>
            <p:cNvSpPr>
              <a:spLocks noChangeArrowheads="1"/>
            </p:cNvSpPr>
            <p:nvPr/>
          </p:nvSpPr>
          <p:spPr bwMode="auto">
            <a:xfrm>
              <a:off x="1562" y="252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57" name="AutoShape 193"/>
            <p:cNvSpPr>
              <a:spLocks noChangeArrowheads="1"/>
            </p:cNvSpPr>
            <p:nvPr/>
          </p:nvSpPr>
          <p:spPr bwMode="auto">
            <a:xfrm>
              <a:off x="3158" y="135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58" name="AutoShape 194"/>
            <p:cNvSpPr>
              <a:spLocks noChangeArrowheads="1"/>
            </p:cNvSpPr>
            <p:nvPr/>
          </p:nvSpPr>
          <p:spPr bwMode="auto">
            <a:xfrm>
              <a:off x="3092" y="42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59" name="AutoShape 195"/>
            <p:cNvSpPr>
              <a:spLocks noChangeArrowheads="1"/>
            </p:cNvSpPr>
            <p:nvPr/>
          </p:nvSpPr>
          <p:spPr bwMode="auto">
            <a:xfrm>
              <a:off x="3914" y="187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60" name="AutoShape 196"/>
            <p:cNvSpPr>
              <a:spLocks noChangeArrowheads="1"/>
            </p:cNvSpPr>
            <p:nvPr/>
          </p:nvSpPr>
          <p:spPr bwMode="auto">
            <a:xfrm>
              <a:off x="2414" y="209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61" name="AutoShape 197"/>
            <p:cNvSpPr>
              <a:spLocks noChangeArrowheads="1"/>
            </p:cNvSpPr>
            <p:nvPr/>
          </p:nvSpPr>
          <p:spPr bwMode="auto">
            <a:xfrm>
              <a:off x="2982" y="89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62" name="AutoShape 198"/>
            <p:cNvSpPr>
              <a:spLocks noChangeArrowheads="1"/>
            </p:cNvSpPr>
            <p:nvPr/>
          </p:nvSpPr>
          <p:spPr bwMode="auto">
            <a:xfrm>
              <a:off x="2988" y="126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63" name="AutoShape 199"/>
            <p:cNvSpPr>
              <a:spLocks noChangeArrowheads="1"/>
            </p:cNvSpPr>
            <p:nvPr/>
          </p:nvSpPr>
          <p:spPr bwMode="auto">
            <a:xfrm>
              <a:off x="3760" y="165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64" name="AutoShape 200"/>
            <p:cNvSpPr>
              <a:spLocks noChangeArrowheads="1"/>
            </p:cNvSpPr>
            <p:nvPr/>
          </p:nvSpPr>
          <p:spPr bwMode="auto">
            <a:xfrm>
              <a:off x="3064" y="57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65" name="AutoShape 201"/>
            <p:cNvSpPr>
              <a:spLocks noChangeArrowheads="1"/>
            </p:cNvSpPr>
            <p:nvPr/>
          </p:nvSpPr>
          <p:spPr bwMode="auto">
            <a:xfrm>
              <a:off x="3274" y="102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66" name="AutoShape 202"/>
            <p:cNvSpPr>
              <a:spLocks noChangeArrowheads="1"/>
            </p:cNvSpPr>
            <p:nvPr/>
          </p:nvSpPr>
          <p:spPr bwMode="auto">
            <a:xfrm>
              <a:off x="3008" y="131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67" name="AutoShape 203"/>
            <p:cNvSpPr>
              <a:spLocks noChangeArrowheads="1"/>
            </p:cNvSpPr>
            <p:nvPr/>
          </p:nvSpPr>
          <p:spPr bwMode="auto">
            <a:xfrm>
              <a:off x="3124" y="133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68" name="AutoShape 204"/>
            <p:cNvSpPr>
              <a:spLocks noChangeArrowheads="1"/>
            </p:cNvSpPr>
            <p:nvPr/>
          </p:nvSpPr>
          <p:spPr bwMode="auto">
            <a:xfrm>
              <a:off x="3822" y="171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69" name="AutoShape 205"/>
            <p:cNvSpPr>
              <a:spLocks noChangeArrowheads="1"/>
            </p:cNvSpPr>
            <p:nvPr/>
          </p:nvSpPr>
          <p:spPr bwMode="auto">
            <a:xfrm>
              <a:off x="2312" y="205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70" name="AutoShape 206"/>
            <p:cNvSpPr>
              <a:spLocks noChangeArrowheads="1"/>
            </p:cNvSpPr>
            <p:nvPr/>
          </p:nvSpPr>
          <p:spPr bwMode="auto">
            <a:xfrm>
              <a:off x="2868" y="118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71" name="AutoShape 207"/>
            <p:cNvSpPr>
              <a:spLocks noChangeArrowheads="1"/>
            </p:cNvSpPr>
            <p:nvPr/>
          </p:nvSpPr>
          <p:spPr bwMode="auto">
            <a:xfrm>
              <a:off x="2950" y="124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72" name="AutoShape 208"/>
            <p:cNvSpPr>
              <a:spLocks noChangeArrowheads="1"/>
            </p:cNvSpPr>
            <p:nvPr/>
          </p:nvSpPr>
          <p:spPr bwMode="auto">
            <a:xfrm>
              <a:off x="4498" y="143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73" name="AutoShape 209"/>
            <p:cNvSpPr>
              <a:spLocks noChangeArrowheads="1"/>
            </p:cNvSpPr>
            <p:nvPr/>
          </p:nvSpPr>
          <p:spPr bwMode="auto">
            <a:xfrm>
              <a:off x="3040" y="131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74" name="AutoShape 210"/>
            <p:cNvSpPr>
              <a:spLocks noChangeArrowheads="1"/>
            </p:cNvSpPr>
            <p:nvPr/>
          </p:nvSpPr>
          <p:spPr bwMode="auto">
            <a:xfrm>
              <a:off x="3094" y="131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75" name="AutoShape 211"/>
            <p:cNvSpPr>
              <a:spLocks noChangeArrowheads="1"/>
            </p:cNvSpPr>
            <p:nvPr/>
          </p:nvSpPr>
          <p:spPr bwMode="auto">
            <a:xfrm>
              <a:off x="3876" y="181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76" name="AutoShape 212"/>
            <p:cNvSpPr>
              <a:spLocks noChangeArrowheads="1"/>
            </p:cNvSpPr>
            <p:nvPr/>
          </p:nvSpPr>
          <p:spPr bwMode="auto">
            <a:xfrm>
              <a:off x="3086" y="93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77" name="AutoShape 213"/>
            <p:cNvSpPr>
              <a:spLocks noChangeArrowheads="1"/>
            </p:cNvSpPr>
            <p:nvPr/>
          </p:nvSpPr>
          <p:spPr bwMode="auto">
            <a:xfrm>
              <a:off x="3058" y="58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78" name="AutoShape 214"/>
            <p:cNvSpPr>
              <a:spLocks noChangeArrowheads="1"/>
            </p:cNvSpPr>
            <p:nvPr/>
          </p:nvSpPr>
          <p:spPr bwMode="auto">
            <a:xfrm>
              <a:off x="4531" y="137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79" name="AutoShape 215"/>
            <p:cNvSpPr>
              <a:spLocks noChangeArrowheads="1"/>
            </p:cNvSpPr>
            <p:nvPr/>
          </p:nvSpPr>
          <p:spPr bwMode="auto">
            <a:xfrm>
              <a:off x="3033" y="69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80" name="AutoShape 216"/>
            <p:cNvSpPr>
              <a:spLocks noChangeArrowheads="1"/>
            </p:cNvSpPr>
            <p:nvPr/>
          </p:nvSpPr>
          <p:spPr bwMode="auto">
            <a:xfrm>
              <a:off x="3238" y="44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81" name="AutoShape 217"/>
            <p:cNvSpPr>
              <a:spLocks noChangeArrowheads="1"/>
            </p:cNvSpPr>
            <p:nvPr/>
          </p:nvSpPr>
          <p:spPr bwMode="auto">
            <a:xfrm>
              <a:off x="2922" y="119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82" name="AutoShape 218"/>
            <p:cNvSpPr>
              <a:spLocks noChangeArrowheads="1"/>
            </p:cNvSpPr>
            <p:nvPr/>
          </p:nvSpPr>
          <p:spPr bwMode="auto">
            <a:xfrm>
              <a:off x="3304" y="47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83" name="AutoShape 219"/>
            <p:cNvSpPr>
              <a:spLocks noChangeArrowheads="1"/>
            </p:cNvSpPr>
            <p:nvPr/>
          </p:nvSpPr>
          <p:spPr bwMode="auto">
            <a:xfrm>
              <a:off x="2940" y="121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84" name="Freeform 220"/>
            <p:cNvSpPr>
              <a:spLocks/>
            </p:cNvSpPr>
            <p:nvPr/>
          </p:nvSpPr>
          <p:spPr bwMode="auto">
            <a:xfrm rot="3000000">
              <a:off x="4817" y="1710"/>
              <a:ext cx="260" cy="92"/>
            </a:xfrm>
            <a:custGeom>
              <a:avLst/>
              <a:gdLst>
                <a:gd name="T0" fmla="*/ 0 w 328"/>
                <a:gd name="T1" fmla="*/ 23 h 166"/>
                <a:gd name="T2" fmla="*/ 51 w 328"/>
                <a:gd name="T3" fmla="*/ 10 h 166"/>
                <a:gd name="T4" fmla="*/ 63 w 328"/>
                <a:gd name="T5" fmla="*/ 41 h 166"/>
                <a:gd name="T6" fmla="*/ 70 w 328"/>
                <a:gd name="T7" fmla="*/ 76 h 166"/>
                <a:gd name="T8" fmla="*/ 95 w 328"/>
                <a:gd name="T9" fmla="*/ 85 h 166"/>
                <a:gd name="T10" fmla="*/ 146 w 328"/>
                <a:gd name="T11" fmla="*/ 81 h 166"/>
                <a:gd name="T12" fmla="*/ 184 w 328"/>
                <a:gd name="T13" fmla="*/ 10 h 166"/>
                <a:gd name="T14" fmla="*/ 260 w 328"/>
                <a:gd name="T15" fmla="*/ 45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85" name="Freeform 221"/>
            <p:cNvSpPr>
              <a:spLocks/>
            </p:cNvSpPr>
            <p:nvPr/>
          </p:nvSpPr>
          <p:spPr bwMode="auto">
            <a:xfrm rot="3000000">
              <a:off x="3502" y="1500"/>
              <a:ext cx="238" cy="66"/>
            </a:xfrm>
            <a:custGeom>
              <a:avLst/>
              <a:gdLst>
                <a:gd name="T0" fmla="*/ 1 w 337"/>
                <a:gd name="T1" fmla="*/ 15 h 124"/>
                <a:gd name="T2" fmla="*/ 40 w 337"/>
                <a:gd name="T3" fmla="*/ 36 h 124"/>
                <a:gd name="T4" fmla="*/ 80 w 337"/>
                <a:gd name="T5" fmla="*/ 28 h 124"/>
                <a:gd name="T6" fmla="*/ 85 w 337"/>
                <a:gd name="T7" fmla="*/ 40 h 124"/>
                <a:gd name="T8" fmla="*/ 97 w 337"/>
                <a:gd name="T9" fmla="*/ 53 h 124"/>
                <a:gd name="T10" fmla="*/ 131 w 337"/>
                <a:gd name="T11" fmla="*/ 66 h 124"/>
                <a:gd name="T12" fmla="*/ 170 w 337"/>
                <a:gd name="T13" fmla="*/ 57 h 124"/>
                <a:gd name="T14" fmla="*/ 187 w 337"/>
                <a:gd name="T15" fmla="*/ 53 h 124"/>
                <a:gd name="T16" fmla="*/ 232 w 337"/>
                <a:gd name="T17" fmla="*/ 19 h 124"/>
                <a:gd name="T18" fmla="*/ 238 w 337"/>
                <a:gd name="T19" fmla="*/ 32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86" name="Oval 222"/>
            <p:cNvSpPr>
              <a:spLocks noChangeArrowheads="1"/>
            </p:cNvSpPr>
            <p:nvPr/>
          </p:nvSpPr>
          <p:spPr bwMode="auto">
            <a:xfrm>
              <a:off x="3062" y="2722"/>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87" name="Oval 223"/>
            <p:cNvSpPr>
              <a:spLocks noChangeArrowheads="1"/>
            </p:cNvSpPr>
            <p:nvPr/>
          </p:nvSpPr>
          <p:spPr bwMode="auto">
            <a:xfrm>
              <a:off x="3686" y="1586"/>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88" name="Oval 224"/>
            <p:cNvSpPr>
              <a:spLocks noChangeArrowheads="1"/>
            </p:cNvSpPr>
            <p:nvPr/>
          </p:nvSpPr>
          <p:spPr bwMode="auto">
            <a:xfrm>
              <a:off x="4806" y="1645"/>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89" name="Oval 225"/>
            <p:cNvSpPr>
              <a:spLocks noChangeArrowheads="1"/>
            </p:cNvSpPr>
            <p:nvPr/>
          </p:nvSpPr>
          <p:spPr bwMode="auto">
            <a:xfrm>
              <a:off x="3710" y="1578"/>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90" name="Oval 226"/>
            <p:cNvSpPr>
              <a:spLocks noChangeArrowheads="1"/>
            </p:cNvSpPr>
            <p:nvPr/>
          </p:nvSpPr>
          <p:spPr bwMode="auto">
            <a:xfrm>
              <a:off x="3734" y="1618"/>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91" name="Oval 227"/>
            <p:cNvSpPr>
              <a:spLocks noChangeArrowheads="1"/>
            </p:cNvSpPr>
            <p:nvPr/>
          </p:nvSpPr>
          <p:spPr bwMode="auto">
            <a:xfrm>
              <a:off x="3710" y="1650"/>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92" name="Oval 228"/>
            <p:cNvSpPr>
              <a:spLocks noChangeArrowheads="1"/>
            </p:cNvSpPr>
            <p:nvPr/>
          </p:nvSpPr>
          <p:spPr bwMode="auto">
            <a:xfrm>
              <a:off x="3686" y="1674"/>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93" name="Oval 229"/>
            <p:cNvSpPr>
              <a:spLocks noChangeArrowheads="1"/>
            </p:cNvSpPr>
            <p:nvPr/>
          </p:nvSpPr>
          <p:spPr bwMode="auto">
            <a:xfrm>
              <a:off x="4822" y="1525"/>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94" name="Oval 230"/>
            <p:cNvSpPr>
              <a:spLocks noChangeArrowheads="1"/>
            </p:cNvSpPr>
            <p:nvPr/>
          </p:nvSpPr>
          <p:spPr bwMode="auto">
            <a:xfrm>
              <a:off x="2918" y="2650"/>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95" name="Oval 231"/>
            <p:cNvSpPr>
              <a:spLocks noChangeArrowheads="1"/>
            </p:cNvSpPr>
            <p:nvPr/>
          </p:nvSpPr>
          <p:spPr bwMode="auto">
            <a:xfrm>
              <a:off x="2894" y="2674"/>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96" name="Oval 232"/>
            <p:cNvSpPr>
              <a:spLocks noChangeArrowheads="1"/>
            </p:cNvSpPr>
            <p:nvPr/>
          </p:nvSpPr>
          <p:spPr bwMode="auto">
            <a:xfrm>
              <a:off x="2870" y="2650"/>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97" name="Oval 233"/>
            <p:cNvSpPr>
              <a:spLocks noChangeArrowheads="1"/>
            </p:cNvSpPr>
            <p:nvPr/>
          </p:nvSpPr>
          <p:spPr bwMode="auto">
            <a:xfrm>
              <a:off x="3166" y="2530"/>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98" name="Oval 234"/>
            <p:cNvSpPr>
              <a:spLocks noChangeArrowheads="1"/>
            </p:cNvSpPr>
            <p:nvPr/>
          </p:nvSpPr>
          <p:spPr bwMode="auto">
            <a:xfrm>
              <a:off x="3150" y="2562"/>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099" name="Oval 235"/>
            <p:cNvSpPr>
              <a:spLocks noChangeArrowheads="1"/>
            </p:cNvSpPr>
            <p:nvPr/>
          </p:nvSpPr>
          <p:spPr bwMode="auto">
            <a:xfrm>
              <a:off x="3334" y="2570"/>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00" name="Freeform 236"/>
            <p:cNvSpPr>
              <a:spLocks/>
            </p:cNvSpPr>
            <p:nvPr/>
          </p:nvSpPr>
          <p:spPr bwMode="auto">
            <a:xfrm rot="8400000">
              <a:off x="4850" y="1475"/>
              <a:ext cx="227" cy="47"/>
            </a:xfrm>
            <a:custGeom>
              <a:avLst/>
              <a:gdLst>
                <a:gd name="T0" fmla="*/ 1 w 337"/>
                <a:gd name="T1" fmla="*/ 11 h 124"/>
                <a:gd name="T2" fmla="*/ 38 w 337"/>
                <a:gd name="T3" fmla="*/ 26 h 124"/>
                <a:gd name="T4" fmla="*/ 76 w 337"/>
                <a:gd name="T5" fmla="*/ 20 h 124"/>
                <a:gd name="T6" fmla="*/ 82 w 337"/>
                <a:gd name="T7" fmla="*/ 29 h 124"/>
                <a:gd name="T8" fmla="*/ 92 w 337"/>
                <a:gd name="T9" fmla="*/ 38 h 124"/>
                <a:gd name="T10" fmla="*/ 125 w 337"/>
                <a:gd name="T11" fmla="*/ 47 h 124"/>
                <a:gd name="T12" fmla="*/ 162 w 337"/>
                <a:gd name="T13" fmla="*/ 41 h 124"/>
                <a:gd name="T14" fmla="*/ 179 w 337"/>
                <a:gd name="T15" fmla="*/ 38 h 124"/>
                <a:gd name="T16" fmla="*/ 222 w 337"/>
                <a:gd name="T17" fmla="*/ 14 h 124"/>
                <a:gd name="T18" fmla="*/ 227 w 337"/>
                <a:gd name="T19" fmla="*/ 2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01" name="Freeform 237"/>
            <p:cNvSpPr>
              <a:spLocks/>
            </p:cNvSpPr>
            <p:nvPr/>
          </p:nvSpPr>
          <p:spPr bwMode="auto">
            <a:xfrm rot="5400000">
              <a:off x="4760" y="1755"/>
              <a:ext cx="215" cy="51"/>
            </a:xfrm>
            <a:custGeom>
              <a:avLst/>
              <a:gdLst>
                <a:gd name="T0" fmla="*/ 1 w 337"/>
                <a:gd name="T1" fmla="*/ 12 h 124"/>
                <a:gd name="T2" fmla="*/ 36 w 337"/>
                <a:gd name="T3" fmla="*/ 28 h 124"/>
                <a:gd name="T4" fmla="*/ 72 w 337"/>
                <a:gd name="T5" fmla="*/ 21 h 124"/>
                <a:gd name="T6" fmla="*/ 77 w 337"/>
                <a:gd name="T7" fmla="*/ 31 h 124"/>
                <a:gd name="T8" fmla="*/ 87 w 337"/>
                <a:gd name="T9" fmla="*/ 41 h 124"/>
                <a:gd name="T10" fmla="*/ 118 w 337"/>
                <a:gd name="T11" fmla="*/ 51 h 124"/>
                <a:gd name="T12" fmla="*/ 154 w 337"/>
                <a:gd name="T13" fmla="*/ 44 h 124"/>
                <a:gd name="T14" fmla="*/ 169 w 337"/>
                <a:gd name="T15" fmla="*/ 41 h 124"/>
                <a:gd name="T16" fmla="*/ 210 w 337"/>
                <a:gd name="T17" fmla="*/ 15 h 124"/>
                <a:gd name="T18" fmla="*/ 215 w 337"/>
                <a:gd name="T19" fmla="*/ 25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02" name="Freeform 238"/>
            <p:cNvSpPr>
              <a:spLocks/>
            </p:cNvSpPr>
            <p:nvPr/>
          </p:nvSpPr>
          <p:spPr bwMode="auto">
            <a:xfrm rot="-5400000">
              <a:off x="4980" y="1508"/>
              <a:ext cx="84" cy="163"/>
            </a:xfrm>
            <a:custGeom>
              <a:avLst/>
              <a:gdLst>
                <a:gd name="T0" fmla="*/ 0 w 108"/>
                <a:gd name="T1" fmla="*/ 8 h 97"/>
                <a:gd name="T2" fmla="*/ 28 w 108"/>
                <a:gd name="T3" fmla="*/ 18 h 97"/>
                <a:gd name="T4" fmla="*/ 56 w 108"/>
                <a:gd name="T5" fmla="*/ 139 h 97"/>
                <a:gd name="T6" fmla="*/ 70 w 108"/>
                <a:gd name="T7" fmla="*/ 89 h 97"/>
                <a:gd name="T8" fmla="*/ 84 w 108"/>
                <a:gd name="T9" fmla="*/ 99 h 97"/>
                <a:gd name="T10" fmla="*/ 79 w 108"/>
                <a:gd name="T11" fmla="*/ 49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03" name="Oval 239"/>
            <p:cNvSpPr>
              <a:spLocks noChangeArrowheads="1"/>
            </p:cNvSpPr>
            <p:nvPr/>
          </p:nvSpPr>
          <p:spPr bwMode="auto">
            <a:xfrm rot="5400000">
              <a:off x="4878" y="1597"/>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04" name="Oval 240"/>
            <p:cNvSpPr>
              <a:spLocks noChangeArrowheads="1"/>
            </p:cNvSpPr>
            <p:nvPr/>
          </p:nvSpPr>
          <p:spPr bwMode="auto">
            <a:xfrm rot="5400000">
              <a:off x="4838" y="1605"/>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05" name="Oval 241"/>
            <p:cNvSpPr>
              <a:spLocks noChangeArrowheads="1"/>
            </p:cNvSpPr>
            <p:nvPr/>
          </p:nvSpPr>
          <p:spPr bwMode="auto">
            <a:xfrm rot="5400000">
              <a:off x="4846" y="1549"/>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06" name="Freeform 242"/>
            <p:cNvSpPr>
              <a:spLocks/>
            </p:cNvSpPr>
            <p:nvPr/>
          </p:nvSpPr>
          <p:spPr bwMode="auto">
            <a:xfrm rot="600000">
              <a:off x="4894" y="1597"/>
              <a:ext cx="186" cy="95"/>
            </a:xfrm>
            <a:custGeom>
              <a:avLst/>
              <a:gdLst>
                <a:gd name="T0" fmla="*/ 4 w 250"/>
                <a:gd name="T1" fmla="*/ 87 h 148"/>
                <a:gd name="T2" fmla="*/ 10 w 250"/>
                <a:gd name="T3" fmla="*/ 30 h 148"/>
                <a:gd name="T4" fmla="*/ 33 w 250"/>
                <a:gd name="T5" fmla="*/ 35 h 148"/>
                <a:gd name="T6" fmla="*/ 57 w 250"/>
                <a:gd name="T7" fmla="*/ 92 h 148"/>
                <a:gd name="T8" fmla="*/ 111 w 250"/>
                <a:gd name="T9" fmla="*/ 87 h 148"/>
                <a:gd name="T10" fmla="*/ 123 w 250"/>
                <a:gd name="T11" fmla="*/ 56 h 148"/>
                <a:gd name="T12" fmla="*/ 170 w 250"/>
                <a:gd name="T13" fmla="*/ 92 h 148"/>
                <a:gd name="T14" fmla="*/ 117 w 250"/>
                <a:gd name="T15" fmla="*/ 15 h 148"/>
                <a:gd name="T16" fmla="*/ 111 w 250"/>
                <a:gd name="T17" fmla="*/ 61 h 148"/>
                <a:gd name="T18" fmla="*/ 99 w 250"/>
                <a:gd name="T19" fmla="*/ 15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07" name="Oval 243"/>
            <p:cNvSpPr>
              <a:spLocks noChangeArrowheads="1"/>
            </p:cNvSpPr>
            <p:nvPr/>
          </p:nvSpPr>
          <p:spPr bwMode="auto">
            <a:xfrm>
              <a:off x="3774" y="1626"/>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08" name="AutoShape 244"/>
            <p:cNvSpPr>
              <a:spLocks noChangeArrowheads="1"/>
            </p:cNvSpPr>
            <p:nvPr/>
          </p:nvSpPr>
          <p:spPr bwMode="auto">
            <a:xfrm>
              <a:off x="4868" y="58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09" name="AutoShape 245"/>
            <p:cNvSpPr>
              <a:spLocks noChangeArrowheads="1"/>
            </p:cNvSpPr>
            <p:nvPr/>
          </p:nvSpPr>
          <p:spPr bwMode="auto">
            <a:xfrm>
              <a:off x="4986" y="52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10" name="Arc 246"/>
            <p:cNvSpPr>
              <a:spLocks/>
            </p:cNvSpPr>
            <p:nvPr/>
          </p:nvSpPr>
          <p:spPr bwMode="auto">
            <a:xfrm rot="-9600000">
              <a:off x="1956" y="2307"/>
              <a:ext cx="677" cy="186"/>
            </a:xfrm>
            <a:custGeom>
              <a:avLst/>
              <a:gdLst>
                <a:gd name="T0" fmla="*/ 0 w 21572"/>
                <a:gd name="T1" fmla="*/ 0 h 21600"/>
                <a:gd name="T2" fmla="*/ 677 w 21572"/>
                <a:gd name="T3" fmla="*/ 167 h 21600"/>
                <a:gd name="T4" fmla="*/ 3 w 21572"/>
                <a:gd name="T5" fmla="*/ 186 h 21600"/>
                <a:gd name="T6" fmla="*/ 0 60000 65536"/>
                <a:gd name="T7" fmla="*/ 0 60000 65536"/>
                <a:gd name="T8" fmla="*/ 0 60000 65536"/>
              </a:gdLst>
              <a:ahLst/>
              <a:cxnLst>
                <a:cxn ang="T6">
                  <a:pos x="T0" y="T1"/>
                </a:cxn>
                <a:cxn ang="T7">
                  <a:pos x="T2" y="T3"/>
                </a:cxn>
                <a:cxn ang="T8">
                  <a:pos x="T4" y="T5"/>
                </a:cxn>
              </a:cxnLst>
              <a:rect l="0" t="0" r="r" b="b"/>
              <a:pathLst>
                <a:path w="21572" h="21600" fill="none" extrusionOk="0">
                  <a:moveTo>
                    <a:pt x="0" y="0"/>
                  </a:moveTo>
                  <a:cubicBezTo>
                    <a:pt x="29" y="0"/>
                    <a:pt x="58" y="-1"/>
                    <a:pt x="87" y="0"/>
                  </a:cubicBezTo>
                  <a:cubicBezTo>
                    <a:pt x="11154" y="0"/>
                    <a:pt x="20431" y="8365"/>
                    <a:pt x="21572" y="19374"/>
                  </a:cubicBezTo>
                </a:path>
                <a:path w="21572" h="21600" stroke="0" extrusionOk="0">
                  <a:moveTo>
                    <a:pt x="0" y="0"/>
                  </a:moveTo>
                  <a:cubicBezTo>
                    <a:pt x="29" y="0"/>
                    <a:pt x="58" y="-1"/>
                    <a:pt x="87" y="0"/>
                  </a:cubicBezTo>
                  <a:cubicBezTo>
                    <a:pt x="11154" y="0"/>
                    <a:pt x="20431" y="8365"/>
                    <a:pt x="21572" y="19374"/>
                  </a:cubicBezTo>
                  <a:lnTo>
                    <a:pt x="87" y="21600"/>
                  </a:lnTo>
                  <a:lnTo>
                    <a:pt x="0" y="0"/>
                  </a:lnTo>
                  <a:close/>
                </a:path>
              </a:pathLst>
            </a:custGeom>
            <a:noFill/>
            <a:ln w="12700">
              <a:solidFill>
                <a:schemeClr val="tx1"/>
              </a:solidFill>
              <a:round/>
              <a:headEnd type="triangle" w="med" len="me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11" name="Line 247"/>
            <p:cNvSpPr>
              <a:spLocks noChangeShapeType="1"/>
            </p:cNvSpPr>
            <p:nvPr/>
          </p:nvSpPr>
          <p:spPr bwMode="auto">
            <a:xfrm flipV="1">
              <a:off x="3600" y="2466"/>
              <a:ext cx="288" cy="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12" name="Line 248"/>
            <p:cNvSpPr>
              <a:spLocks noChangeShapeType="1"/>
            </p:cNvSpPr>
            <p:nvPr/>
          </p:nvSpPr>
          <p:spPr bwMode="auto">
            <a:xfrm flipH="1" flipV="1">
              <a:off x="3888" y="2474"/>
              <a:ext cx="232"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13" name="Line 249"/>
            <p:cNvSpPr>
              <a:spLocks noChangeShapeType="1"/>
            </p:cNvSpPr>
            <p:nvPr/>
          </p:nvSpPr>
          <p:spPr bwMode="auto">
            <a:xfrm flipV="1">
              <a:off x="3880" y="2242"/>
              <a:ext cx="112" cy="23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14" name="Text Box 250"/>
            <p:cNvSpPr txBox="1">
              <a:spLocks noChangeArrowheads="1"/>
            </p:cNvSpPr>
            <p:nvPr/>
          </p:nvSpPr>
          <p:spPr bwMode="auto">
            <a:xfrm>
              <a:off x="1716" y="654"/>
              <a:ext cx="984" cy="489"/>
            </a:xfrm>
            <a:prstGeom prst="rect">
              <a:avLst/>
            </a:prstGeom>
            <a:noFill/>
            <a:ln>
              <a:noFill/>
            </a:ln>
            <a:effectLst/>
            <a:extLst>
              <a:ext uri="{909E8E84-426E-40DD-AFC4-6F175D3DCCD1}">
                <a14:hiddenFill xmlns:a14="http://schemas.microsoft.com/office/drawing/2010/main">
                  <a:solidFill>
                    <a:srgbClr val="EFF9FF">
                      <a:alpha val="50195"/>
                    </a:srgbClr>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8F9599"/>
                    </a:outerShdw>
                  </a:effectLst>
                </a14:hiddenEffects>
              </a:ext>
            </a:extLst>
          </p:spPr>
          <p:txBody>
            <a:bodyPr wrap="none"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lnSpc>
                  <a:spcPct val="150000"/>
                </a:lnSpc>
              </a:pPr>
              <a:r>
                <a:rPr lang="en-CA" sz="1600" b="1" i="1"/>
                <a:t>micelle-bound</a:t>
              </a:r>
              <a:endParaRPr lang="en-CA" sz="1600" b="1"/>
            </a:p>
            <a:p>
              <a:pPr algn="ctr">
                <a:lnSpc>
                  <a:spcPct val="130000"/>
                </a:lnSpc>
              </a:pPr>
              <a:r>
                <a:rPr lang="en-CA" sz="1600" b="1" i="1"/>
                <a:t>aggregates</a:t>
              </a:r>
              <a:r>
                <a:rPr lang="en-CA" sz="1600" b="1" i="1">
                  <a:latin typeface="Symbol" pitchFamily="18" charset="2"/>
                </a:rPr>
                <a:t>   </a:t>
              </a:r>
              <a:endParaRPr lang="en-CA"/>
            </a:p>
          </p:txBody>
        </p:sp>
        <p:sp>
          <p:nvSpPr>
            <p:cNvPr id="37115" name="Text Box 251"/>
            <p:cNvSpPr txBox="1">
              <a:spLocks noChangeArrowheads="1"/>
            </p:cNvSpPr>
            <p:nvPr/>
          </p:nvSpPr>
          <p:spPr bwMode="auto">
            <a:xfrm>
              <a:off x="1688" y="1430"/>
              <a:ext cx="942"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en-CA" sz="1200" b="1" i="1"/>
                <a:t>   dissociation of </a:t>
              </a:r>
              <a:r>
                <a:rPr lang="en-CA" sz="1200" b="1" i="1">
                  <a:latin typeface="Symbol" pitchFamily="18" charset="2"/>
                </a:rPr>
                <a:t>k </a:t>
              </a:r>
              <a:r>
                <a:rPr lang="en-CA" sz="1200" b="1" i="1"/>
                <a:t>casein</a:t>
              </a:r>
            </a:p>
          </p:txBody>
        </p:sp>
        <p:sp>
          <p:nvSpPr>
            <p:cNvPr id="37116" name="Text Box 252"/>
            <p:cNvSpPr txBox="1">
              <a:spLocks noChangeArrowheads="1"/>
            </p:cNvSpPr>
            <p:nvPr/>
          </p:nvSpPr>
          <p:spPr bwMode="auto">
            <a:xfrm>
              <a:off x="1708" y="1800"/>
              <a:ext cx="28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en-CA" sz="1600" b="1"/>
                <a:t>[b]</a:t>
              </a:r>
            </a:p>
          </p:txBody>
        </p:sp>
        <p:sp>
          <p:nvSpPr>
            <p:cNvPr id="37117" name="Text Box 253"/>
            <p:cNvSpPr txBox="1">
              <a:spLocks noChangeArrowheads="1"/>
            </p:cNvSpPr>
            <p:nvPr/>
          </p:nvSpPr>
          <p:spPr bwMode="auto">
            <a:xfrm>
              <a:off x="2463" y="1184"/>
              <a:ext cx="273"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en-CA" sz="1600" b="1"/>
                <a:t>[a]</a:t>
              </a:r>
            </a:p>
          </p:txBody>
        </p:sp>
        <p:sp>
          <p:nvSpPr>
            <p:cNvPr id="37118" name="Text Box 254"/>
            <p:cNvSpPr txBox="1">
              <a:spLocks noChangeArrowheads="1"/>
            </p:cNvSpPr>
            <p:nvPr/>
          </p:nvSpPr>
          <p:spPr bwMode="auto">
            <a:xfrm>
              <a:off x="3639" y="1992"/>
              <a:ext cx="1254"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en-CA" sz="1600" b="1" i="1"/>
                <a:t>serum aggregates </a:t>
              </a:r>
            </a:p>
          </p:txBody>
        </p:sp>
        <p:sp>
          <p:nvSpPr>
            <p:cNvPr id="37119" name="Oval 255"/>
            <p:cNvSpPr>
              <a:spLocks noChangeArrowheads="1"/>
            </p:cNvSpPr>
            <p:nvPr/>
          </p:nvSpPr>
          <p:spPr bwMode="auto">
            <a:xfrm>
              <a:off x="1464" y="2734"/>
              <a:ext cx="55" cy="56"/>
            </a:xfrm>
            <a:prstGeom prst="ellipse">
              <a:avLst/>
            </a:prstGeom>
            <a:solidFill>
              <a:srgbClr val="FFCCCC"/>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20" name="Rectangle 256"/>
            <p:cNvSpPr>
              <a:spLocks noChangeArrowheads="1"/>
            </p:cNvSpPr>
            <p:nvPr/>
          </p:nvSpPr>
          <p:spPr bwMode="auto">
            <a:xfrm>
              <a:off x="1488" y="2554"/>
              <a:ext cx="376" cy="288"/>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21" name="Text Box 257"/>
            <p:cNvSpPr txBox="1">
              <a:spLocks noChangeArrowheads="1"/>
            </p:cNvSpPr>
            <p:nvPr/>
          </p:nvSpPr>
          <p:spPr bwMode="auto">
            <a:xfrm>
              <a:off x="1465" y="2656"/>
              <a:ext cx="426"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anchor="ct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en-CA" sz="1400"/>
                <a:t>10 nm</a:t>
              </a:r>
            </a:p>
          </p:txBody>
        </p:sp>
        <p:sp>
          <p:nvSpPr>
            <p:cNvPr id="37122" name="Line 258"/>
            <p:cNvSpPr>
              <a:spLocks noChangeShapeType="1"/>
            </p:cNvSpPr>
            <p:nvPr/>
          </p:nvSpPr>
          <p:spPr bwMode="auto">
            <a:xfrm>
              <a:off x="1768" y="2620"/>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23" name="Line 259"/>
            <p:cNvSpPr>
              <a:spLocks noChangeShapeType="1"/>
            </p:cNvSpPr>
            <p:nvPr/>
          </p:nvSpPr>
          <p:spPr bwMode="auto">
            <a:xfrm>
              <a:off x="1584" y="2618"/>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24" name="Line 260"/>
            <p:cNvSpPr>
              <a:spLocks noChangeShapeType="1"/>
            </p:cNvSpPr>
            <p:nvPr/>
          </p:nvSpPr>
          <p:spPr bwMode="auto">
            <a:xfrm>
              <a:off x="1586" y="2636"/>
              <a:ext cx="18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25" name="Line 261"/>
            <p:cNvSpPr>
              <a:spLocks noChangeShapeType="1"/>
            </p:cNvSpPr>
            <p:nvPr/>
          </p:nvSpPr>
          <p:spPr bwMode="auto">
            <a:xfrm flipH="1">
              <a:off x="1384" y="394"/>
              <a:ext cx="0" cy="18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26" name="Line 262"/>
            <p:cNvSpPr>
              <a:spLocks noChangeShapeType="1"/>
            </p:cNvSpPr>
            <p:nvPr/>
          </p:nvSpPr>
          <p:spPr bwMode="auto">
            <a:xfrm>
              <a:off x="1384" y="394"/>
              <a:ext cx="176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27" name="Arc 263"/>
            <p:cNvSpPr>
              <a:spLocks/>
            </p:cNvSpPr>
            <p:nvPr/>
          </p:nvSpPr>
          <p:spPr bwMode="auto">
            <a:xfrm rot="-9600000">
              <a:off x="3024" y="1538"/>
              <a:ext cx="674" cy="171"/>
            </a:xfrm>
            <a:custGeom>
              <a:avLst/>
              <a:gdLst>
                <a:gd name="T0" fmla="*/ 268 w 21485"/>
                <a:gd name="T1" fmla="*/ 0 h 19834"/>
                <a:gd name="T2" fmla="*/ 674 w 21485"/>
                <a:gd name="T3" fmla="*/ 152 h 19834"/>
                <a:gd name="T4" fmla="*/ 0 w 21485"/>
                <a:gd name="T5" fmla="*/ 171 h 19834"/>
                <a:gd name="T6" fmla="*/ 0 60000 65536"/>
                <a:gd name="T7" fmla="*/ 0 60000 65536"/>
                <a:gd name="T8" fmla="*/ 0 60000 65536"/>
              </a:gdLst>
              <a:ahLst/>
              <a:cxnLst>
                <a:cxn ang="T6">
                  <a:pos x="T0" y="T1"/>
                </a:cxn>
                <a:cxn ang="T7">
                  <a:pos x="T2" y="T3"/>
                </a:cxn>
                <a:cxn ang="T8">
                  <a:pos x="T4" y="T5"/>
                </a:cxn>
              </a:cxnLst>
              <a:rect l="0" t="0" r="r" b="b"/>
              <a:pathLst>
                <a:path w="21485" h="19834" fill="none" extrusionOk="0">
                  <a:moveTo>
                    <a:pt x="8553" y="-1"/>
                  </a:moveTo>
                  <a:cubicBezTo>
                    <a:pt x="15733" y="3095"/>
                    <a:pt x="20679" y="9831"/>
                    <a:pt x="21485" y="17608"/>
                  </a:cubicBezTo>
                </a:path>
                <a:path w="21485" h="19834" stroke="0" extrusionOk="0">
                  <a:moveTo>
                    <a:pt x="8553" y="-1"/>
                  </a:moveTo>
                  <a:cubicBezTo>
                    <a:pt x="15733" y="3095"/>
                    <a:pt x="20679" y="9831"/>
                    <a:pt x="21485" y="17608"/>
                  </a:cubicBezTo>
                  <a:lnTo>
                    <a:pt x="0" y="19834"/>
                  </a:lnTo>
                  <a:lnTo>
                    <a:pt x="8553" y="-1"/>
                  </a:lnTo>
                  <a:close/>
                </a:path>
              </a:pathLst>
            </a:custGeom>
            <a:noFill/>
            <a:ln w="12700">
              <a:solidFill>
                <a:schemeClr val="tx1"/>
              </a:solidFill>
              <a:round/>
              <a:headEnd type="triangle" w="med" len="me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28" name="AutoShape 264"/>
            <p:cNvSpPr>
              <a:spLocks noChangeArrowheads="1"/>
            </p:cNvSpPr>
            <p:nvPr/>
          </p:nvSpPr>
          <p:spPr bwMode="auto">
            <a:xfrm>
              <a:off x="4622" y="69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29" name="AutoShape 265"/>
            <p:cNvSpPr>
              <a:spLocks noChangeArrowheads="1"/>
            </p:cNvSpPr>
            <p:nvPr/>
          </p:nvSpPr>
          <p:spPr bwMode="auto">
            <a:xfrm>
              <a:off x="5116" y="73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30" name="AutoShape 266"/>
            <p:cNvSpPr>
              <a:spLocks noChangeArrowheads="1"/>
            </p:cNvSpPr>
            <p:nvPr/>
          </p:nvSpPr>
          <p:spPr bwMode="auto">
            <a:xfrm>
              <a:off x="4530" y="60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31" name="AutoShape 267"/>
            <p:cNvSpPr>
              <a:spLocks noChangeArrowheads="1"/>
            </p:cNvSpPr>
            <p:nvPr/>
          </p:nvSpPr>
          <p:spPr bwMode="auto">
            <a:xfrm>
              <a:off x="4194" y="266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32" name="AutoShape 268"/>
            <p:cNvSpPr>
              <a:spLocks noChangeArrowheads="1"/>
            </p:cNvSpPr>
            <p:nvPr/>
          </p:nvSpPr>
          <p:spPr bwMode="auto">
            <a:xfrm>
              <a:off x="4302" y="274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33" name="AutoShape 269"/>
            <p:cNvSpPr>
              <a:spLocks noChangeArrowheads="1"/>
            </p:cNvSpPr>
            <p:nvPr/>
          </p:nvSpPr>
          <p:spPr bwMode="auto">
            <a:xfrm>
              <a:off x="4640" y="253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34" name="AutoShape 270"/>
            <p:cNvSpPr>
              <a:spLocks noChangeArrowheads="1"/>
            </p:cNvSpPr>
            <p:nvPr/>
          </p:nvSpPr>
          <p:spPr bwMode="auto">
            <a:xfrm>
              <a:off x="4396" y="265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35" name="AutoShape 271"/>
            <p:cNvSpPr>
              <a:spLocks noChangeArrowheads="1"/>
            </p:cNvSpPr>
            <p:nvPr/>
          </p:nvSpPr>
          <p:spPr bwMode="auto">
            <a:xfrm>
              <a:off x="4236" y="251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36" name="AutoShape 272"/>
            <p:cNvSpPr>
              <a:spLocks noChangeArrowheads="1"/>
            </p:cNvSpPr>
            <p:nvPr/>
          </p:nvSpPr>
          <p:spPr bwMode="auto">
            <a:xfrm>
              <a:off x="4394" y="255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37" name="AutoShape 273"/>
            <p:cNvSpPr>
              <a:spLocks noChangeArrowheads="1"/>
            </p:cNvSpPr>
            <p:nvPr/>
          </p:nvSpPr>
          <p:spPr bwMode="auto">
            <a:xfrm>
              <a:off x="4388" y="240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38" name="AutoShape 274"/>
            <p:cNvSpPr>
              <a:spLocks noChangeArrowheads="1"/>
            </p:cNvSpPr>
            <p:nvPr/>
          </p:nvSpPr>
          <p:spPr bwMode="auto">
            <a:xfrm>
              <a:off x="4436" y="277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39" name="AutoShape 275"/>
            <p:cNvSpPr>
              <a:spLocks noChangeArrowheads="1"/>
            </p:cNvSpPr>
            <p:nvPr/>
          </p:nvSpPr>
          <p:spPr bwMode="auto">
            <a:xfrm>
              <a:off x="4590" y="268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40" name="AutoShape 276"/>
            <p:cNvSpPr>
              <a:spLocks noChangeArrowheads="1"/>
            </p:cNvSpPr>
            <p:nvPr/>
          </p:nvSpPr>
          <p:spPr bwMode="auto">
            <a:xfrm>
              <a:off x="4482" y="252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41" name="AutoShape 277"/>
            <p:cNvSpPr>
              <a:spLocks noChangeArrowheads="1"/>
            </p:cNvSpPr>
            <p:nvPr/>
          </p:nvSpPr>
          <p:spPr bwMode="auto">
            <a:xfrm>
              <a:off x="2906" y="59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42" name="AutoShape 278"/>
            <p:cNvSpPr>
              <a:spLocks noChangeArrowheads="1"/>
            </p:cNvSpPr>
            <p:nvPr/>
          </p:nvSpPr>
          <p:spPr bwMode="auto">
            <a:xfrm>
              <a:off x="2880" y="54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43" name="AutoShape 279"/>
            <p:cNvSpPr>
              <a:spLocks noChangeArrowheads="1"/>
            </p:cNvSpPr>
            <p:nvPr/>
          </p:nvSpPr>
          <p:spPr bwMode="auto">
            <a:xfrm>
              <a:off x="2862" y="55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44" name="AutoShape 280"/>
            <p:cNvSpPr>
              <a:spLocks noChangeArrowheads="1"/>
            </p:cNvSpPr>
            <p:nvPr/>
          </p:nvSpPr>
          <p:spPr bwMode="auto">
            <a:xfrm>
              <a:off x="3008" y="62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45" name="AutoShape 281"/>
            <p:cNvSpPr>
              <a:spLocks noChangeArrowheads="1"/>
            </p:cNvSpPr>
            <p:nvPr/>
          </p:nvSpPr>
          <p:spPr bwMode="auto">
            <a:xfrm>
              <a:off x="2912" y="53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46" name="AutoShape 282"/>
            <p:cNvSpPr>
              <a:spLocks noChangeArrowheads="1"/>
            </p:cNvSpPr>
            <p:nvPr/>
          </p:nvSpPr>
          <p:spPr bwMode="auto">
            <a:xfrm>
              <a:off x="2976" y="59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47" name="AutoShape 283"/>
            <p:cNvSpPr>
              <a:spLocks noChangeArrowheads="1"/>
            </p:cNvSpPr>
            <p:nvPr/>
          </p:nvSpPr>
          <p:spPr bwMode="auto">
            <a:xfrm>
              <a:off x="3145" y="50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48" name="AutoShape 284"/>
            <p:cNvSpPr>
              <a:spLocks noChangeArrowheads="1"/>
            </p:cNvSpPr>
            <p:nvPr/>
          </p:nvSpPr>
          <p:spPr bwMode="auto">
            <a:xfrm>
              <a:off x="3107" y="45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49" name="AutoShape 285"/>
            <p:cNvSpPr>
              <a:spLocks noChangeArrowheads="1"/>
            </p:cNvSpPr>
            <p:nvPr/>
          </p:nvSpPr>
          <p:spPr bwMode="auto">
            <a:xfrm>
              <a:off x="2999" y="67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50" name="AutoShape 286"/>
            <p:cNvSpPr>
              <a:spLocks noChangeArrowheads="1"/>
            </p:cNvSpPr>
            <p:nvPr/>
          </p:nvSpPr>
          <p:spPr bwMode="auto">
            <a:xfrm>
              <a:off x="3006" y="54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51" name="AutoShape 287"/>
            <p:cNvSpPr>
              <a:spLocks noChangeArrowheads="1"/>
            </p:cNvSpPr>
            <p:nvPr/>
          </p:nvSpPr>
          <p:spPr bwMode="auto">
            <a:xfrm>
              <a:off x="3072" y="62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52" name="AutoShape 288"/>
            <p:cNvSpPr>
              <a:spLocks noChangeArrowheads="1"/>
            </p:cNvSpPr>
            <p:nvPr/>
          </p:nvSpPr>
          <p:spPr bwMode="auto">
            <a:xfrm>
              <a:off x="2962" y="56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53" name="AutoShape 289"/>
            <p:cNvSpPr>
              <a:spLocks noChangeArrowheads="1"/>
            </p:cNvSpPr>
            <p:nvPr/>
          </p:nvSpPr>
          <p:spPr bwMode="auto">
            <a:xfrm>
              <a:off x="3243" y="89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54" name="Oval 290"/>
            <p:cNvSpPr>
              <a:spLocks noChangeArrowheads="1"/>
            </p:cNvSpPr>
            <p:nvPr/>
          </p:nvSpPr>
          <p:spPr bwMode="auto">
            <a:xfrm>
              <a:off x="2728" y="570"/>
              <a:ext cx="88" cy="88"/>
            </a:xfrm>
            <a:prstGeom prst="ellipse">
              <a:avLst/>
            </a:prstGeom>
            <a:solidFill>
              <a:srgbClr val="99CC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55" name="Oval 291"/>
            <p:cNvSpPr>
              <a:spLocks noChangeArrowheads="1"/>
            </p:cNvSpPr>
            <p:nvPr/>
          </p:nvSpPr>
          <p:spPr bwMode="auto">
            <a:xfrm>
              <a:off x="2792" y="554"/>
              <a:ext cx="88" cy="88"/>
            </a:xfrm>
            <a:prstGeom prst="ellipse">
              <a:avLst/>
            </a:prstGeom>
            <a:solidFill>
              <a:srgbClr val="99CC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56" name="AutoShape 292"/>
            <p:cNvSpPr>
              <a:spLocks noChangeArrowheads="1"/>
            </p:cNvSpPr>
            <p:nvPr/>
          </p:nvSpPr>
          <p:spPr bwMode="auto">
            <a:xfrm>
              <a:off x="2852" y="57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57" name="Oval 293"/>
            <p:cNvSpPr>
              <a:spLocks noChangeArrowheads="1"/>
            </p:cNvSpPr>
            <p:nvPr/>
          </p:nvSpPr>
          <p:spPr bwMode="auto">
            <a:xfrm rot="5400000">
              <a:off x="4782" y="1613"/>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58" name="Oval 294"/>
            <p:cNvSpPr>
              <a:spLocks noChangeArrowheads="1"/>
            </p:cNvSpPr>
            <p:nvPr/>
          </p:nvSpPr>
          <p:spPr bwMode="auto">
            <a:xfrm rot="5400000">
              <a:off x="4814" y="1597"/>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59" name="AutoShape 295"/>
            <p:cNvSpPr>
              <a:spLocks noChangeArrowheads="1"/>
            </p:cNvSpPr>
            <p:nvPr/>
          </p:nvSpPr>
          <p:spPr bwMode="auto">
            <a:xfrm>
              <a:off x="3931" y="1831"/>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60" name="AutoShape 296"/>
            <p:cNvSpPr>
              <a:spLocks noChangeArrowheads="1"/>
            </p:cNvSpPr>
            <p:nvPr/>
          </p:nvSpPr>
          <p:spPr bwMode="auto">
            <a:xfrm rot="5400000">
              <a:off x="4125" y="170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61" name="AutoShape 297"/>
            <p:cNvSpPr>
              <a:spLocks noChangeArrowheads="1"/>
            </p:cNvSpPr>
            <p:nvPr/>
          </p:nvSpPr>
          <p:spPr bwMode="auto">
            <a:xfrm>
              <a:off x="3959" y="171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62" name="AutoShape 298"/>
            <p:cNvSpPr>
              <a:spLocks noChangeArrowheads="1"/>
            </p:cNvSpPr>
            <p:nvPr/>
          </p:nvSpPr>
          <p:spPr bwMode="auto">
            <a:xfrm>
              <a:off x="3943" y="1813"/>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63" name="AutoShape 299"/>
            <p:cNvSpPr>
              <a:spLocks noChangeArrowheads="1"/>
            </p:cNvSpPr>
            <p:nvPr/>
          </p:nvSpPr>
          <p:spPr bwMode="auto">
            <a:xfrm>
              <a:off x="3976" y="186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64" name="AutoShape 300"/>
            <p:cNvSpPr>
              <a:spLocks noChangeArrowheads="1"/>
            </p:cNvSpPr>
            <p:nvPr/>
          </p:nvSpPr>
          <p:spPr bwMode="auto">
            <a:xfrm>
              <a:off x="4113" y="1771"/>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65" name="AutoShape 301"/>
            <p:cNvSpPr>
              <a:spLocks noChangeArrowheads="1"/>
            </p:cNvSpPr>
            <p:nvPr/>
          </p:nvSpPr>
          <p:spPr bwMode="auto">
            <a:xfrm>
              <a:off x="3899" y="168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66" name="AutoShape 302"/>
            <p:cNvSpPr>
              <a:spLocks noChangeArrowheads="1"/>
            </p:cNvSpPr>
            <p:nvPr/>
          </p:nvSpPr>
          <p:spPr bwMode="auto">
            <a:xfrm>
              <a:off x="4089" y="172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67" name="AutoShape 303"/>
            <p:cNvSpPr>
              <a:spLocks noChangeArrowheads="1"/>
            </p:cNvSpPr>
            <p:nvPr/>
          </p:nvSpPr>
          <p:spPr bwMode="auto">
            <a:xfrm>
              <a:off x="4027" y="1683"/>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68" name="AutoShape 304"/>
            <p:cNvSpPr>
              <a:spLocks noChangeArrowheads="1"/>
            </p:cNvSpPr>
            <p:nvPr/>
          </p:nvSpPr>
          <p:spPr bwMode="auto">
            <a:xfrm>
              <a:off x="3923" y="172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69" name="AutoShape 305"/>
            <p:cNvSpPr>
              <a:spLocks noChangeArrowheads="1"/>
            </p:cNvSpPr>
            <p:nvPr/>
          </p:nvSpPr>
          <p:spPr bwMode="auto">
            <a:xfrm>
              <a:off x="4121" y="168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70" name="AutoShape 306"/>
            <p:cNvSpPr>
              <a:spLocks noChangeArrowheads="1"/>
            </p:cNvSpPr>
            <p:nvPr/>
          </p:nvSpPr>
          <p:spPr bwMode="auto">
            <a:xfrm>
              <a:off x="3991" y="169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71" name="AutoShape 307"/>
            <p:cNvSpPr>
              <a:spLocks noChangeArrowheads="1"/>
            </p:cNvSpPr>
            <p:nvPr/>
          </p:nvSpPr>
          <p:spPr bwMode="auto">
            <a:xfrm>
              <a:off x="4009" y="1757"/>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72" name="AutoShape 308"/>
            <p:cNvSpPr>
              <a:spLocks noChangeArrowheads="1"/>
            </p:cNvSpPr>
            <p:nvPr/>
          </p:nvSpPr>
          <p:spPr bwMode="auto">
            <a:xfrm>
              <a:off x="4141" y="173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73" name="AutoShape 309"/>
            <p:cNvSpPr>
              <a:spLocks noChangeArrowheads="1"/>
            </p:cNvSpPr>
            <p:nvPr/>
          </p:nvSpPr>
          <p:spPr bwMode="auto">
            <a:xfrm>
              <a:off x="4037" y="172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74" name="AutoShape 310"/>
            <p:cNvSpPr>
              <a:spLocks noChangeArrowheads="1"/>
            </p:cNvSpPr>
            <p:nvPr/>
          </p:nvSpPr>
          <p:spPr bwMode="auto">
            <a:xfrm>
              <a:off x="3953" y="169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75" name="AutoShape 311"/>
            <p:cNvSpPr>
              <a:spLocks noChangeArrowheads="1"/>
            </p:cNvSpPr>
            <p:nvPr/>
          </p:nvSpPr>
          <p:spPr bwMode="auto">
            <a:xfrm>
              <a:off x="3950" y="190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76" name="AutoShape 312"/>
            <p:cNvSpPr>
              <a:spLocks noChangeArrowheads="1"/>
            </p:cNvSpPr>
            <p:nvPr/>
          </p:nvSpPr>
          <p:spPr bwMode="auto">
            <a:xfrm>
              <a:off x="3954" y="183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77" name="AutoShape 313"/>
            <p:cNvSpPr>
              <a:spLocks noChangeArrowheads="1"/>
            </p:cNvSpPr>
            <p:nvPr/>
          </p:nvSpPr>
          <p:spPr bwMode="auto">
            <a:xfrm>
              <a:off x="4018" y="191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78" name="AutoShape 314"/>
            <p:cNvSpPr>
              <a:spLocks noChangeArrowheads="1"/>
            </p:cNvSpPr>
            <p:nvPr/>
          </p:nvSpPr>
          <p:spPr bwMode="auto">
            <a:xfrm>
              <a:off x="4024" y="184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79" name="AutoShape 315"/>
            <p:cNvSpPr>
              <a:spLocks noChangeArrowheads="1"/>
            </p:cNvSpPr>
            <p:nvPr/>
          </p:nvSpPr>
          <p:spPr bwMode="auto">
            <a:xfrm>
              <a:off x="3802" y="165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80" name="AutoShape 316"/>
            <p:cNvSpPr>
              <a:spLocks noChangeArrowheads="1"/>
            </p:cNvSpPr>
            <p:nvPr/>
          </p:nvSpPr>
          <p:spPr bwMode="auto">
            <a:xfrm>
              <a:off x="3946" y="185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81" name="AutoShape 317"/>
            <p:cNvSpPr>
              <a:spLocks noChangeArrowheads="1"/>
            </p:cNvSpPr>
            <p:nvPr/>
          </p:nvSpPr>
          <p:spPr bwMode="auto">
            <a:xfrm>
              <a:off x="4020" y="178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82" name="AutoShape 318"/>
            <p:cNvSpPr>
              <a:spLocks noChangeArrowheads="1"/>
            </p:cNvSpPr>
            <p:nvPr/>
          </p:nvSpPr>
          <p:spPr bwMode="auto">
            <a:xfrm rot="5400000">
              <a:off x="3839" y="164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83" name="AutoShape 319"/>
            <p:cNvSpPr>
              <a:spLocks noChangeArrowheads="1"/>
            </p:cNvSpPr>
            <p:nvPr/>
          </p:nvSpPr>
          <p:spPr bwMode="auto">
            <a:xfrm>
              <a:off x="3985" y="1661"/>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84" name="AutoShape 320"/>
            <p:cNvSpPr>
              <a:spLocks noChangeArrowheads="1"/>
            </p:cNvSpPr>
            <p:nvPr/>
          </p:nvSpPr>
          <p:spPr bwMode="auto">
            <a:xfrm>
              <a:off x="3941" y="176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85" name="AutoShape 321"/>
            <p:cNvSpPr>
              <a:spLocks noChangeArrowheads="1"/>
            </p:cNvSpPr>
            <p:nvPr/>
          </p:nvSpPr>
          <p:spPr bwMode="auto">
            <a:xfrm>
              <a:off x="3861" y="158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86" name="AutoShape 322"/>
            <p:cNvSpPr>
              <a:spLocks noChangeArrowheads="1"/>
            </p:cNvSpPr>
            <p:nvPr/>
          </p:nvSpPr>
          <p:spPr bwMode="auto">
            <a:xfrm>
              <a:off x="3787" y="155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87" name="AutoShape 323"/>
            <p:cNvSpPr>
              <a:spLocks noChangeArrowheads="1"/>
            </p:cNvSpPr>
            <p:nvPr/>
          </p:nvSpPr>
          <p:spPr bwMode="auto">
            <a:xfrm>
              <a:off x="3965" y="167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88" name="AutoShape 324"/>
            <p:cNvSpPr>
              <a:spLocks noChangeArrowheads="1"/>
            </p:cNvSpPr>
            <p:nvPr/>
          </p:nvSpPr>
          <p:spPr bwMode="auto">
            <a:xfrm>
              <a:off x="3900" y="180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89" name="AutoShape 325"/>
            <p:cNvSpPr>
              <a:spLocks noChangeArrowheads="1"/>
            </p:cNvSpPr>
            <p:nvPr/>
          </p:nvSpPr>
          <p:spPr bwMode="auto">
            <a:xfrm>
              <a:off x="3821" y="159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90" name="AutoShape 326"/>
            <p:cNvSpPr>
              <a:spLocks noChangeArrowheads="1"/>
            </p:cNvSpPr>
            <p:nvPr/>
          </p:nvSpPr>
          <p:spPr bwMode="auto">
            <a:xfrm>
              <a:off x="3887" y="164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91" name="AutoShape 327"/>
            <p:cNvSpPr>
              <a:spLocks noChangeArrowheads="1"/>
            </p:cNvSpPr>
            <p:nvPr/>
          </p:nvSpPr>
          <p:spPr bwMode="auto">
            <a:xfrm>
              <a:off x="3935" y="167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92" name="AutoShape 328"/>
            <p:cNvSpPr>
              <a:spLocks noChangeArrowheads="1"/>
            </p:cNvSpPr>
            <p:nvPr/>
          </p:nvSpPr>
          <p:spPr bwMode="auto">
            <a:xfrm>
              <a:off x="3947" y="163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93" name="AutoShape 329"/>
            <p:cNvSpPr>
              <a:spLocks noChangeArrowheads="1"/>
            </p:cNvSpPr>
            <p:nvPr/>
          </p:nvSpPr>
          <p:spPr bwMode="auto">
            <a:xfrm>
              <a:off x="4486" y="147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94" name="AutoShape 330"/>
            <p:cNvSpPr>
              <a:spLocks noChangeArrowheads="1"/>
            </p:cNvSpPr>
            <p:nvPr/>
          </p:nvSpPr>
          <p:spPr bwMode="auto">
            <a:xfrm>
              <a:off x="3999" y="165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95" name="AutoShape 331"/>
            <p:cNvSpPr>
              <a:spLocks noChangeArrowheads="1"/>
            </p:cNvSpPr>
            <p:nvPr/>
          </p:nvSpPr>
          <p:spPr bwMode="auto">
            <a:xfrm>
              <a:off x="3878" y="174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96" name="AutoShape 332"/>
            <p:cNvSpPr>
              <a:spLocks noChangeArrowheads="1"/>
            </p:cNvSpPr>
            <p:nvPr/>
          </p:nvSpPr>
          <p:spPr bwMode="auto">
            <a:xfrm>
              <a:off x="3788" y="177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97" name="AutoShape 333"/>
            <p:cNvSpPr>
              <a:spLocks noChangeArrowheads="1"/>
            </p:cNvSpPr>
            <p:nvPr/>
          </p:nvSpPr>
          <p:spPr bwMode="auto">
            <a:xfrm>
              <a:off x="3818" y="180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98" name="AutoShape 334"/>
            <p:cNvSpPr>
              <a:spLocks noChangeArrowheads="1"/>
            </p:cNvSpPr>
            <p:nvPr/>
          </p:nvSpPr>
          <p:spPr bwMode="auto">
            <a:xfrm>
              <a:off x="2486" y="217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199" name="AutoShape 335"/>
            <p:cNvSpPr>
              <a:spLocks noChangeArrowheads="1"/>
            </p:cNvSpPr>
            <p:nvPr/>
          </p:nvSpPr>
          <p:spPr bwMode="auto">
            <a:xfrm>
              <a:off x="2452" y="215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00" name="AutoShape 336"/>
            <p:cNvSpPr>
              <a:spLocks noChangeArrowheads="1"/>
            </p:cNvSpPr>
            <p:nvPr/>
          </p:nvSpPr>
          <p:spPr bwMode="auto">
            <a:xfrm>
              <a:off x="2506" y="220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01" name="AutoShape 337"/>
            <p:cNvSpPr>
              <a:spLocks noChangeArrowheads="1"/>
            </p:cNvSpPr>
            <p:nvPr/>
          </p:nvSpPr>
          <p:spPr bwMode="auto">
            <a:xfrm>
              <a:off x="2246" y="200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02" name="AutoShape 338"/>
            <p:cNvSpPr>
              <a:spLocks noChangeArrowheads="1"/>
            </p:cNvSpPr>
            <p:nvPr/>
          </p:nvSpPr>
          <p:spPr bwMode="auto">
            <a:xfrm>
              <a:off x="2468" y="209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03" name="AutoShape 339"/>
            <p:cNvSpPr>
              <a:spLocks noChangeArrowheads="1"/>
            </p:cNvSpPr>
            <p:nvPr/>
          </p:nvSpPr>
          <p:spPr bwMode="auto">
            <a:xfrm>
              <a:off x="2490" y="215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04" name="AutoShape 340"/>
            <p:cNvSpPr>
              <a:spLocks noChangeArrowheads="1"/>
            </p:cNvSpPr>
            <p:nvPr/>
          </p:nvSpPr>
          <p:spPr bwMode="auto">
            <a:xfrm>
              <a:off x="3162" y="130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05" name="AutoShape 341"/>
            <p:cNvSpPr>
              <a:spLocks noChangeArrowheads="1"/>
            </p:cNvSpPr>
            <p:nvPr/>
          </p:nvSpPr>
          <p:spPr bwMode="auto">
            <a:xfrm>
              <a:off x="2600" y="225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06" name="AutoShape 342"/>
            <p:cNvSpPr>
              <a:spLocks noChangeArrowheads="1"/>
            </p:cNvSpPr>
            <p:nvPr/>
          </p:nvSpPr>
          <p:spPr bwMode="auto">
            <a:xfrm>
              <a:off x="2592" y="220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07" name="AutoShape 343"/>
            <p:cNvSpPr>
              <a:spLocks noChangeArrowheads="1"/>
            </p:cNvSpPr>
            <p:nvPr/>
          </p:nvSpPr>
          <p:spPr bwMode="auto">
            <a:xfrm>
              <a:off x="2544" y="221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08" name="AutoShape 344"/>
            <p:cNvSpPr>
              <a:spLocks noChangeArrowheads="1"/>
            </p:cNvSpPr>
            <p:nvPr/>
          </p:nvSpPr>
          <p:spPr bwMode="auto">
            <a:xfrm>
              <a:off x="3228" y="139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09" name="AutoShape 345"/>
            <p:cNvSpPr>
              <a:spLocks noChangeArrowheads="1"/>
            </p:cNvSpPr>
            <p:nvPr/>
          </p:nvSpPr>
          <p:spPr bwMode="auto">
            <a:xfrm>
              <a:off x="3243" y="102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10" name="AutoShape 346"/>
            <p:cNvSpPr>
              <a:spLocks noChangeArrowheads="1"/>
            </p:cNvSpPr>
            <p:nvPr/>
          </p:nvSpPr>
          <p:spPr bwMode="auto">
            <a:xfrm>
              <a:off x="3270" y="138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11" name="AutoShape 347"/>
            <p:cNvSpPr>
              <a:spLocks noChangeArrowheads="1"/>
            </p:cNvSpPr>
            <p:nvPr/>
          </p:nvSpPr>
          <p:spPr bwMode="auto">
            <a:xfrm>
              <a:off x="3084" y="127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12" name="AutoShape 348"/>
            <p:cNvSpPr>
              <a:spLocks noChangeArrowheads="1"/>
            </p:cNvSpPr>
            <p:nvPr/>
          </p:nvSpPr>
          <p:spPr bwMode="auto">
            <a:xfrm>
              <a:off x="2352" y="210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13" name="AutoShape 349"/>
            <p:cNvSpPr>
              <a:spLocks noChangeArrowheads="1"/>
            </p:cNvSpPr>
            <p:nvPr/>
          </p:nvSpPr>
          <p:spPr bwMode="auto">
            <a:xfrm>
              <a:off x="2514" y="218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14" name="AutoShape 350"/>
            <p:cNvSpPr>
              <a:spLocks noChangeArrowheads="1"/>
            </p:cNvSpPr>
            <p:nvPr/>
          </p:nvSpPr>
          <p:spPr bwMode="auto">
            <a:xfrm>
              <a:off x="2578" y="216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15" name="AutoShape 351"/>
            <p:cNvSpPr>
              <a:spLocks noChangeArrowheads="1"/>
            </p:cNvSpPr>
            <p:nvPr/>
          </p:nvSpPr>
          <p:spPr bwMode="auto">
            <a:xfrm>
              <a:off x="3280" y="134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16" name="AutoShape 352"/>
            <p:cNvSpPr>
              <a:spLocks noChangeArrowheads="1"/>
            </p:cNvSpPr>
            <p:nvPr/>
          </p:nvSpPr>
          <p:spPr bwMode="auto">
            <a:xfrm>
              <a:off x="3061" y="138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17" name="AutoShape 353"/>
            <p:cNvSpPr>
              <a:spLocks noChangeArrowheads="1"/>
            </p:cNvSpPr>
            <p:nvPr/>
          </p:nvSpPr>
          <p:spPr bwMode="auto">
            <a:xfrm>
              <a:off x="2835" y="125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18" name="AutoShape 354"/>
            <p:cNvSpPr>
              <a:spLocks noChangeArrowheads="1"/>
            </p:cNvSpPr>
            <p:nvPr/>
          </p:nvSpPr>
          <p:spPr bwMode="auto">
            <a:xfrm>
              <a:off x="4482" y="137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19" name="AutoShape 355"/>
            <p:cNvSpPr>
              <a:spLocks noChangeArrowheads="1"/>
            </p:cNvSpPr>
            <p:nvPr/>
          </p:nvSpPr>
          <p:spPr bwMode="auto">
            <a:xfrm>
              <a:off x="4456" y="1421"/>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20" name="AutoShape 356"/>
            <p:cNvSpPr>
              <a:spLocks noChangeArrowheads="1"/>
            </p:cNvSpPr>
            <p:nvPr/>
          </p:nvSpPr>
          <p:spPr bwMode="auto">
            <a:xfrm>
              <a:off x="4460" y="134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21" name="AutoShape 357"/>
            <p:cNvSpPr>
              <a:spLocks noChangeArrowheads="1"/>
            </p:cNvSpPr>
            <p:nvPr/>
          </p:nvSpPr>
          <p:spPr bwMode="auto">
            <a:xfrm>
              <a:off x="4452" y="1373"/>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22" name="AutoShape 358"/>
            <p:cNvSpPr>
              <a:spLocks noChangeArrowheads="1"/>
            </p:cNvSpPr>
            <p:nvPr/>
          </p:nvSpPr>
          <p:spPr bwMode="auto">
            <a:xfrm>
              <a:off x="4531" y="1379"/>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23" name="AutoShape 359"/>
            <p:cNvSpPr>
              <a:spLocks noChangeArrowheads="1"/>
            </p:cNvSpPr>
            <p:nvPr/>
          </p:nvSpPr>
          <p:spPr bwMode="auto">
            <a:xfrm>
              <a:off x="4553" y="156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24" name="AutoShape 360"/>
            <p:cNvSpPr>
              <a:spLocks noChangeArrowheads="1"/>
            </p:cNvSpPr>
            <p:nvPr/>
          </p:nvSpPr>
          <p:spPr bwMode="auto">
            <a:xfrm>
              <a:off x="2720" y="223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25" name="AutoShape 361"/>
            <p:cNvSpPr>
              <a:spLocks noChangeArrowheads="1"/>
            </p:cNvSpPr>
            <p:nvPr/>
          </p:nvSpPr>
          <p:spPr bwMode="auto">
            <a:xfrm>
              <a:off x="2694" y="227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26" name="AutoShape 362"/>
            <p:cNvSpPr>
              <a:spLocks noChangeArrowheads="1"/>
            </p:cNvSpPr>
            <p:nvPr/>
          </p:nvSpPr>
          <p:spPr bwMode="auto">
            <a:xfrm>
              <a:off x="2698" y="220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27" name="AutoShape 363"/>
            <p:cNvSpPr>
              <a:spLocks noChangeArrowheads="1"/>
            </p:cNvSpPr>
            <p:nvPr/>
          </p:nvSpPr>
          <p:spPr bwMode="auto">
            <a:xfrm>
              <a:off x="2690" y="222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28" name="AutoShape 364"/>
            <p:cNvSpPr>
              <a:spLocks noChangeArrowheads="1"/>
            </p:cNvSpPr>
            <p:nvPr/>
          </p:nvSpPr>
          <p:spPr bwMode="auto">
            <a:xfrm>
              <a:off x="2640" y="218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29" name="AutoShape 365"/>
            <p:cNvSpPr>
              <a:spLocks noChangeArrowheads="1"/>
            </p:cNvSpPr>
            <p:nvPr/>
          </p:nvSpPr>
          <p:spPr bwMode="auto">
            <a:xfrm>
              <a:off x="2628" y="222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30" name="AutoShape 366"/>
            <p:cNvSpPr>
              <a:spLocks noChangeArrowheads="1"/>
            </p:cNvSpPr>
            <p:nvPr/>
          </p:nvSpPr>
          <p:spPr bwMode="auto">
            <a:xfrm>
              <a:off x="3116" y="78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31" name="AutoShape 367"/>
            <p:cNvSpPr>
              <a:spLocks noChangeArrowheads="1"/>
            </p:cNvSpPr>
            <p:nvPr/>
          </p:nvSpPr>
          <p:spPr bwMode="auto">
            <a:xfrm>
              <a:off x="3090" y="831"/>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32" name="AutoShape 368"/>
            <p:cNvSpPr>
              <a:spLocks noChangeArrowheads="1"/>
            </p:cNvSpPr>
            <p:nvPr/>
          </p:nvSpPr>
          <p:spPr bwMode="auto">
            <a:xfrm>
              <a:off x="3243" y="93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33" name="AutoShape 369"/>
            <p:cNvSpPr>
              <a:spLocks noChangeArrowheads="1"/>
            </p:cNvSpPr>
            <p:nvPr/>
          </p:nvSpPr>
          <p:spPr bwMode="auto">
            <a:xfrm>
              <a:off x="3016" y="82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34" name="AutoShape 370"/>
            <p:cNvSpPr>
              <a:spLocks noChangeArrowheads="1"/>
            </p:cNvSpPr>
            <p:nvPr/>
          </p:nvSpPr>
          <p:spPr bwMode="auto">
            <a:xfrm>
              <a:off x="3334" y="981"/>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35" name="AutoShape 371"/>
            <p:cNvSpPr>
              <a:spLocks noChangeArrowheads="1"/>
            </p:cNvSpPr>
            <p:nvPr/>
          </p:nvSpPr>
          <p:spPr bwMode="auto">
            <a:xfrm>
              <a:off x="3288" y="102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36" name="AutoShape 372"/>
            <p:cNvSpPr>
              <a:spLocks noChangeArrowheads="1"/>
            </p:cNvSpPr>
            <p:nvPr/>
          </p:nvSpPr>
          <p:spPr bwMode="auto">
            <a:xfrm>
              <a:off x="3236" y="85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37" name="AutoShape 373"/>
            <p:cNvSpPr>
              <a:spLocks noChangeArrowheads="1"/>
            </p:cNvSpPr>
            <p:nvPr/>
          </p:nvSpPr>
          <p:spPr bwMode="auto">
            <a:xfrm>
              <a:off x="3210" y="89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38" name="AutoShape 374"/>
            <p:cNvSpPr>
              <a:spLocks noChangeArrowheads="1"/>
            </p:cNvSpPr>
            <p:nvPr/>
          </p:nvSpPr>
          <p:spPr bwMode="auto">
            <a:xfrm>
              <a:off x="3214" y="821"/>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39" name="AutoShape 375"/>
            <p:cNvSpPr>
              <a:spLocks noChangeArrowheads="1"/>
            </p:cNvSpPr>
            <p:nvPr/>
          </p:nvSpPr>
          <p:spPr bwMode="auto">
            <a:xfrm>
              <a:off x="3206" y="847"/>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40" name="AutoShape 376"/>
            <p:cNvSpPr>
              <a:spLocks noChangeArrowheads="1"/>
            </p:cNvSpPr>
            <p:nvPr/>
          </p:nvSpPr>
          <p:spPr bwMode="auto">
            <a:xfrm>
              <a:off x="3156" y="80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41" name="AutoShape 377"/>
            <p:cNvSpPr>
              <a:spLocks noChangeArrowheads="1"/>
            </p:cNvSpPr>
            <p:nvPr/>
          </p:nvSpPr>
          <p:spPr bwMode="auto">
            <a:xfrm>
              <a:off x="3144" y="84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42" name="AutoShape 378"/>
            <p:cNvSpPr>
              <a:spLocks noChangeArrowheads="1"/>
            </p:cNvSpPr>
            <p:nvPr/>
          </p:nvSpPr>
          <p:spPr bwMode="auto">
            <a:xfrm>
              <a:off x="1608" y="230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43" name="AutoShape 379"/>
            <p:cNvSpPr>
              <a:spLocks noChangeArrowheads="1"/>
            </p:cNvSpPr>
            <p:nvPr/>
          </p:nvSpPr>
          <p:spPr bwMode="auto">
            <a:xfrm>
              <a:off x="1582" y="234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44" name="AutoShape 380"/>
            <p:cNvSpPr>
              <a:spLocks noChangeArrowheads="1"/>
            </p:cNvSpPr>
            <p:nvPr/>
          </p:nvSpPr>
          <p:spPr bwMode="auto">
            <a:xfrm>
              <a:off x="1586" y="227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45" name="AutoShape 381"/>
            <p:cNvSpPr>
              <a:spLocks noChangeArrowheads="1"/>
            </p:cNvSpPr>
            <p:nvPr/>
          </p:nvSpPr>
          <p:spPr bwMode="auto">
            <a:xfrm>
              <a:off x="1578" y="229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46" name="AutoShape 382"/>
            <p:cNvSpPr>
              <a:spLocks noChangeArrowheads="1"/>
            </p:cNvSpPr>
            <p:nvPr/>
          </p:nvSpPr>
          <p:spPr bwMode="auto">
            <a:xfrm>
              <a:off x="1528" y="225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47" name="AutoShape 383"/>
            <p:cNvSpPr>
              <a:spLocks noChangeArrowheads="1"/>
            </p:cNvSpPr>
            <p:nvPr/>
          </p:nvSpPr>
          <p:spPr bwMode="auto">
            <a:xfrm>
              <a:off x="1516" y="229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48" name="AutoShape 384"/>
            <p:cNvSpPr>
              <a:spLocks noChangeArrowheads="1"/>
            </p:cNvSpPr>
            <p:nvPr/>
          </p:nvSpPr>
          <p:spPr bwMode="auto">
            <a:xfrm>
              <a:off x="1632" y="243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49" name="AutoShape 385"/>
            <p:cNvSpPr>
              <a:spLocks noChangeArrowheads="1"/>
            </p:cNvSpPr>
            <p:nvPr/>
          </p:nvSpPr>
          <p:spPr bwMode="auto">
            <a:xfrm>
              <a:off x="1606" y="247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50" name="AutoShape 386"/>
            <p:cNvSpPr>
              <a:spLocks noChangeArrowheads="1"/>
            </p:cNvSpPr>
            <p:nvPr/>
          </p:nvSpPr>
          <p:spPr bwMode="auto">
            <a:xfrm>
              <a:off x="1610" y="240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51" name="AutoShape 387"/>
            <p:cNvSpPr>
              <a:spLocks noChangeArrowheads="1"/>
            </p:cNvSpPr>
            <p:nvPr/>
          </p:nvSpPr>
          <p:spPr bwMode="auto">
            <a:xfrm>
              <a:off x="1602" y="242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52" name="AutoShape 388"/>
            <p:cNvSpPr>
              <a:spLocks noChangeArrowheads="1"/>
            </p:cNvSpPr>
            <p:nvPr/>
          </p:nvSpPr>
          <p:spPr bwMode="auto">
            <a:xfrm>
              <a:off x="1552" y="238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53" name="AutoShape 389"/>
            <p:cNvSpPr>
              <a:spLocks noChangeArrowheads="1"/>
            </p:cNvSpPr>
            <p:nvPr/>
          </p:nvSpPr>
          <p:spPr bwMode="auto">
            <a:xfrm>
              <a:off x="1540" y="242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54" name="AutoShape 390"/>
            <p:cNvSpPr>
              <a:spLocks noChangeArrowheads="1"/>
            </p:cNvSpPr>
            <p:nvPr/>
          </p:nvSpPr>
          <p:spPr bwMode="auto">
            <a:xfrm>
              <a:off x="3309" y="50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55" name="AutoShape 391"/>
            <p:cNvSpPr>
              <a:spLocks noChangeArrowheads="1"/>
            </p:cNvSpPr>
            <p:nvPr/>
          </p:nvSpPr>
          <p:spPr bwMode="auto">
            <a:xfrm>
              <a:off x="3283" y="55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56" name="AutoShape 392"/>
            <p:cNvSpPr>
              <a:spLocks noChangeArrowheads="1"/>
            </p:cNvSpPr>
            <p:nvPr/>
          </p:nvSpPr>
          <p:spPr bwMode="auto">
            <a:xfrm>
              <a:off x="3287" y="47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57" name="AutoShape 393"/>
            <p:cNvSpPr>
              <a:spLocks noChangeArrowheads="1"/>
            </p:cNvSpPr>
            <p:nvPr/>
          </p:nvSpPr>
          <p:spPr bwMode="auto">
            <a:xfrm>
              <a:off x="3279" y="50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58" name="AutoShape 394"/>
            <p:cNvSpPr>
              <a:spLocks noChangeArrowheads="1"/>
            </p:cNvSpPr>
            <p:nvPr/>
          </p:nvSpPr>
          <p:spPr bwMode="auto">
            <a:xfrm>
              <a:off x="3229" y="46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59" name="AutoShape 395"/>
            <p:cNvSpPr>
              <a:spLocks noChangeArrowheads="1"/>
            </p:cNvSpPr>
            <p:nvPr/>
          </p:nvSpPr>
          <p:spPr bwMode="auto">
            <a:xfrm>
              <a:off x="3217" y="50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60" name="AutoShape 396"/>
            <p:cNvSpPr>
              <a:spLocks noChangeArrowheads="1"/>
            </p:cNvSpPr>
            <p:nvPr/>
          </p:nvSpPr>
          <p:spPr bwMode="auto">
            <a:xfrm>
              <a:off x="3416" y="50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61" name="AutoShape 397"/>
            <p:cNvSpPr>
              <a:spLocks noChangeArrowheads="1"/>
            </p:cNvSpPr>
            <p:nvPr/>
          </p:nvSpPr>
          <p:spPr bwMode="auto">
            <a:xfrm>
              <a:off x="3394" y="47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62" name="AutoShape 398"/>
            <p:cNvSpPr>
              <a:spLocks noChangeArrowheads="1"/>
            </p:cNvSpPr>
            <p:nvPr/>
          </p:nvSpPr>
          <p:spPr bwMode="auto">
            <a:xfrm>
              <a:off x="3386" y="49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63" name="AutoShape 399"/>
            <p:cNvSpPr>
              <a:spLocks noChangeArrowheads="1"/>
            </p:cNvSpPr>
            <p:nvPr/>
          </p:nvSpPr>
          <p:spPr bwMode="auto">
            <a:xfrm>
              <a:off x="3336" y="45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64" name="AutoShape 400"/>
            <p:cNvSpPr>
              <a:spLocks noChangeArrowheads="1"/>
            </p:cNvSpPr>
            <p:nvPr/>
          </p:nvSpPr>
          <p:spPr bwMode="auto">
            <a:xfrm>
              <a:off x="3324" y="49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65" name="AutoShape 401"/>
            <p:cNvSpPr>
              <a:spLocks noChangeArrowheads="1"/>
            </p:cNvSpPr>
            <p:nvPr/>
          </p:nvSpPr>
          <p:spPr bwMode="auto">
            <a:xfrm>
              <a:off x="2754" y="214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66" name="AutoShape 402"/>
            <p:cNvSpPr>
              <a:spLocks noChangeArrowheads="1"/>
            </p:cNvSpPr>
            <p:nvPr/>
          </p:nvSpPr>
          <p:spPr bwMode="auto">
            <a:xfrm>
              <a:off x="2400" y="202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67" name="AutoShape 403"/>
            <p:cNvSpPr>
              <a:spLocks noChangeArrowheads="1"/>
            </p:cNvSpPr>
            <p:nvPr/>
          </p:nvSpPr>
          <p:spPr bwMode="auto">
            <a:xfrm>
              <a:off x="2688" y="212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68" name="AutoShape 404"/>
            <p:cNvSpPr>
              <a:spLocks noChangeArrowheads="1"/>
            </p:cNvSpPr>
            <p:nvPr/>
          </p:nvSpPr>
          <p:spPr bwMode="auto">
            <a:xfrm>
              <a:off x="2720" y="217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69" name="AutoShape 405"/>
            <p:cNvSpPr>
              <a:spLocks noChangeArrowheads="1"/>
            </p:cNvSpPr>
            <p:nvPr/>
          </p:nvSpPr>
          <p:spPr bwMode="auto">
            <a:xfrm>
              <a:off x="2653" y="211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70" name="AutoShape 406"/>
            <p:cNvSpPr>
              <a:spLocks noChangeArrowheads="1"/>
            </p:cNvSpPr>
            <p:nvPr/>
          </p:nvSpPr>
          <p:spPr bwMode="auto">
            <a:xfrm>
              <a:off x="2472" y="211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71" name="AutoShape 407"/>
            <p:cNvSpPr>
              <a:spLocks noChangeArrowheads="1"/>
            </p:cNvSpPr>
            <p:nvPr/>
          </p:nvSpPr>
          <p:spPr bwMode="auto">
            <a:xfrm>
              <a:off x="2472" y="206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72" name="AutoShape 408"/>
            <p:cNvSpPr>
              <a:spLocks noChangeArrowheads="1"/>
            </p:cNvSpPr>
            <p:nvPr/>
          </p:nvSpPr>
          <p:spPr bwMode="auto">
            <a:xfrm>
              <a:off x="2740" y="221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73" name="AutoShape 409"/>
            <p:cNvSpPr>
              <a:spLocks noChangeArrowheads="1"/>
            </p:cNvSpPr>
            <p:nvPr/>
          </p:nvSpPr>
          <p:spPr bwMode="auto">
            <a:xfrm>
              <a:off x="2760" y="219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74" name="AutoShape 410"/>
            <p:cNvSpPr>
              <a:spLocks noChangeArrowheads="1"/>
            </p:cNvSpPr>
            <p:nvPr/>
          </p:nvSpPr>
          <p:spPr bwMode="auto">
            <a:xfrm>
              <a:off x="2674" y="2136"/>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75" name="AutoShape 411"/>
            <p:cNvSpPr>
              <a:spLocks noChangeArrowheads="1"/>
            </p:cNvSpPr>
            <p:nvPr/>
          </p:nvSpPr>
          <p:spPr bwMode="auto">
            <a:xfrm>
              <a:off x="1538" y="221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76" name="Rectangle 412"/>
            <p:cNvSpPr>
              <a:spLocks noChangeArrowheads="1"/>
            </p:cNvSpPr>
            <p:nvPr/>
          </p:nvSpPr>
          <p:spPr bwMode="auto">
            <a:xfrm>
              <a:off x="2632" y="474"/>
              <a:ext cx="47" cy="47"/>
            </a:xfrm>
            <a:prstGeom prst="rect">
              <a:avLst/>
            </a:prstGeom>
            <a:solidFill>
              <a:srgbClr val="E9F7FF"/>
            </a:solidFill>
            <a:ln w="12700">
              <a:solidFill>
                <a:srgbClr val="E9F7FF"/>
              </a:solidFill>
              <a:miter lim="800000"/>
              <a:headEnd/>
              <a:tailEnd/>
            </a:ln>
            <a:effectLst/>
            <a:extLst>
              <a:ext uri="{AF507438-7753-43E0-B8FC-AC1667EBCBE1}">
                <a14:hiddenEffects xmlns:a14="http://schemas.microsoft.com/office/drawing/2010/main">
                  <a:effectLst>
                    <a:outerShdw dist="17961" dir="2700000" algn="ctr" rotWithShape="0">
                      <a:srgbClr val="8C9499"/>
                    </a:outerShdw>
                  </a:effectLst>
                </a14:hiddenEffects>
              </a:ext>
            </a:extLst>
          </p:spPr>
          <p:txBody>
            <a:bodyPr wrap="none" anchor="ctr"/>
            <a:lstStyle/>
            <a:p>
              <a:pPr algn="ctr" defTabSz="762000" eaLnBrk="0" hangingPunct="0"/>
              <a:endParaRPr lang="fr-FR" noProof="1">
                <a:solidFill>
                  <a:srgbClr val="E9F7FF"/>
                </a:solidFill>
                <a:latin typeface="Symbol" pitchFamily="18" charset="2"/>
              </a:endParaRPr>
            </a:p>
          </p:txBody>
        </p:sp>
        <p:sp>
          <p:nvSpPr>
            <p:cNvPr id="37277" name="Line 413"/>
            <p:cNvSpPr>
              <a:spLocks noChangeShapeType="1"/>
            </p:cNvSpPr>
            <p:nvPr/>
          </p:nvSpPr>
          <p:spPr bwMode="auto">
            <a:xfrm flipH="1">
              <a:off x="3600" y="722"/>
              <a:ext cx="728" cy="12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78" name="AutoShape 414"/>
            <p:cNvSpPr>
              <a:spLocks noChangeArrowheads="1"/>
            </p:cNvSpPr>
            <p:nvPr/>
          </p:nvSpPr>
          <p:spPr bwMode="auto">
            <a:xfrm>
              <a:off x="2785" y="135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79" name="AutoShape 415"/>
            <p:cNvSpPr>
              <a:spLocks noChangeArrowheads="1"/>
            </p:cNvSpPr>
            <p:nvPr/>
          </p:nvSpPr>
          <p:spPr bwMode="auto">
            <a:xfrm>
              <a:off x="2805" y="1391"/>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80" name="AutoShape 416"/>
            <p:cNvSpPr>
              <a:spLocks noChangeArrowheads="1"/>
            </p:cNvSpPr>
            <p:nvPr/>
          </p:nvSpPr>
          <p:spPr bwMode="auto">
            <a:xfrm>
              <a:off x="2789" y="133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81" name="AutoShape 417"/>
            <p:cNvSpPr>
              <a:spLocks noChangeArrowheads="1"/>
            </p:cNvSpPr>
            <p:nvPr/>
          </p:nvSpPr>
          <p:spPr bwMode="auto">
            <a:xfrm>
              <a:off x="2899" y="1439"/>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82" name="AutoShape 418"/>
            <p:cNvSpPr>
              <a:spLocks noChangeArrowheads="1"/>
            </p:cNvSpPr>
            <p:nvPr/>
          </p:nvSpPr>
          <p:spPr bwMode="auto">
            <a:xfrm>
              <a:off x="2891" y="138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83" name="AutoShape 419"/>
            <p:cNvSpPr>
              <a:spLocks noChangeArrowheads="1"/>
            </p:cNvSpPr>
            <p:nvPr/>
          </p:nvSpPr>
          <p:spPr bwMode="auto">
            <a:xfrm>
              <a:off x="2843" y="139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84" name="AutoShape 420"/>
            <p:cNvSpPr>
              <a:spLocks noChangeArrowheads="1"/>
            </p:cNvSpPr>
            <p:nvPr/>
          </p:nvSpPr>
          <p:spPr bwMode="auto">
            <a:xfrm>
              <a:off x="2813" y="136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85" name="AutoShape 421"/>
            <p:cNvSpPr>
              <a:spLocks noChangeArrowheads="1"/>
            </p:cNvSpPr>
            <p:nvPr/>
          </p:nvSpPr>
          <p:spPr bwMode="auto">
            <a:xfrm>
              <a:off x="2877" y="134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86" name="AutoShape 422"/>
            <p:cNvSpPr>
              <a:spLocks noChangeArrowheads="1"/>
            </p:cNvSpPr>
            <p:nvPr/>
          </p:nvSpPr>
          <p:spPr bwMode="auto">
            <a:xfrm>
              <a:off x="3019" y="141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87" name="AutoShape 423"/>
            <p:cNvSpPr>
              <a:spLocks noChangeArrowheads="1"/>
            </p:cNvSpPr>
            <p:nvPr/>
          </p:nvSpPr>
          <p:spPr bwMode="auto">
            <a:xfrm>
              <a:off x="2993" y="1457"/>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88" name="AutoShape 424"/>
            <p:cNvSpPr>
              <a:spLocks noChangeArrowheads="1"/>
            </p:cNvSpPr>
            <p:nvPr/>
          </p:nvSpPr>
          <p:spPr bwMode="auto">
            <a:xfrm>
              <a:off x="2997" y="138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89" name="AutoShape 425"/>
            <p:cNvSpPr>
              <a:spLocks noChangeArrowheads="1"/>
            </p:cNvSpPr>
            <p:nvPr/>
          </p:nvSpPr>
          <p:spPr bwMode="auto">
            <a:xfrm>
              <a:off x="2989" y="1409"/>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90" name="AutoShape 426"/>
            <p:cNvSpPr>
              <a:spLocks noChangeArrowheads="1"/>
            </p:cNvSpPr>
            <p:nvPr/>
          </p:nvSpPr>
          <p:spPr bwMode="auto">
            <a:xfrm>
              <a:off x="2939" y="1367"/>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91" name="AutoShape 427"/>
            <p:cNvSpPr>
              <a:spLocks noChangeArrowheads="1"/>
            </p:cNvSpPr>
            <p:nvPr/>
          </p:nvSpPr>
          <p:spPr bwMode="auto">
            <a:xfrm>
              <a:off x="2927" y="140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92" name="AutoShape 428"/>
            <p:cNvSpPr>
              <a:spLocks noChangeArrowheads="1"/>
            </p:cNvSpPr>
            <p:nvPr/>
          </p:nvSpPr>
          <p:spPr bwMode="auto">
            <a:xfrm>
              <a:off x="3053" y="132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93" name="AutoShape 429"/>
            <p:cNvSpPr>
              <a:spLocks noChangeArrowheads="1"/>
            </p:cNvSpPr>
            <p:nvPr/>
          </p:nvSpPr>
          <p:spPr bwMode="auto">
            <a:xfrm>
              <a:off x="3177" y="1381"/>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94" name="AutoShape 430"/>
            <p:cNvSpPr>
              <a:spLocks noChangeArrowheads="1"/>
            </p:cNvSpPr>
            <p:nvPr/>
          </p:nvSpPr>
          <p:spPr bwMode="auto">
            <a:xfrm>
              <a:off x="2987" y="130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95" name="AutoShape 431"/>
            <p:cNvSpPr>
              <a:spLocks noChangeArrowheads="1"/>
            </p:cNvSpPr>
            <p:nvPr/>
          </p:nvSpPr>
          <p:spPr bwMode="auto">
            <a:xfrm>
              <a:off x="3019" y="135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96" name="AutoShape 432"/>
            <p:cNvSpPr>
              <a:spLocks noChangeArrowheads="1"/>
            </p:cNvSpPr>
            <p:nvPr/>
          </p:nvSpPr>
          <p:spPr bwMode="auto">
            <a:xfrm>
              <a:off x="3151" y="1333"/>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97" name="AutoShape 433"/>
            <p:cNvSpPr>
              <a:spLocks noChangeArrowheads="1"/>
            </p:cNvSpPr>
            <p:nvPr/>
          </p:nvSpPr>
          <p:spPr bwMode="auto">
            <a:xfrm>
              <a:off x="3119" y="1391"/>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98" name="AutoShape 434"/>
            <p:cNvSpPr>
              <a:spLocks noChangeArrowheads="1"/>
            </p:cNvSpPr>
            <p:nvPr/>
          </p:nvSpPr>
          <p:spPr bwMode="auto">
            <a:xfrm>
              <a:off x="3097" y="1351"/>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299" name="AutoShape 435"/>
            <p:cNvSpPr>
              <a:spLocks noChangeArrowheads="1"/>
            </p:cNvSpPr>
            <p:nvPr/>
          </p:nvSpPr>
          <p:spPr bwMode="auto">
            <a:xfrm>
              <a:off x="3039" y="139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00" name="AutoShape 436"/>
            <p:cNvSpPr>
              <a:spLocks noChangeArrowheads="1"/>
            </p:cNvSpPr>
            <p:nvPr/>
          </p:nvSpPr>
          <p:spPr bwMode="auto">
            <a:xfrm>
              <a:off x="3059" y="1381"/>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01" name="AutoShape 437"/>
            <p:cNvSpPr>
              <a:spLocks noChangeArrowheads="1"/>
            </p:cNvSpPr>
            <p:nvPr/>
          </p:nvSpPr>
          <p:spPr bwMode="auto">
            <a:xfrm>
              <a:off x="2973" y="131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02" name="AutoShape 438"/>
            <p:cNvSpPr>
              <a:spLocks noChangeArrowheads="1"/>
            </p:cNvSpPr>
            <p:nvPr/>
          </p:nvSpPr>
          <p:spPr bwMode="auto">
            <a:xfrm>
              <a:off x="2334" y="188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03" name="AutoShape 439"/>
            <p:cNvSpPr>
              <a:spLocks noChangeArrowheads="1"/>
            </p:cNvSpPr>
            <p:nvPr/>
          </p:nvSpPr>
          <p:spPr bwMode="auto">
            <a:xfrm>
              <a:off x="2382" y="195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04" name="AutoShape 440"/>
            <p:cNvSpPr>
              <a:spLocks noChangeArrowheads="1"/>
            </p:cNvSpPr>
            <p:nvPr/>
          </p:nvSpPr>
          <p:spPr bwMode="auto">
            <a:xfrm>
              <a:off x="2392" y="191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05" name="AutoShape 441"/>
            <p:cNvSpPr>
              <a:spLocks noChangeArrowheads="1"/>
            </p:cNvSpPr>
            <p:nvPr/>
          </p:nvSpPr>
          <p:spPr bwMode="auto">
            <a:xfrm>
              <a:off x="2290" y="187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06" name="AutoShape 442"/>
            <p:cNvSpPr>
              <a:spLocks noChangeArrowheads="1"/>
            </p:cNvSpPr>
            <p:nvPr/>
          </p:nvSpPr>
          <p:spPr bwMode="auto">
            <a:xfrm>
              <a:off x="2464" y="199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07" name="AutoShape 443"/>
            <p:cNvSpPr>
              <a:spLocks noChangeArrowheads="1"/>
            </p:cNvSpPr>
            <p:nvPr/>
          </p:nvSpPr>
          <p:spPr bwMode="auto">
            <a:xfrm>
              <a:off x="2430" y="197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08" name="AutoShape 444"/>
            <p:cNvSpPr>
              <a:spLocks noChangeArrowheads="1"/>
            </p:cNvSpPr>
            <p:nvPr/>
          </p:nvSpPr>
          <p:spPr bwMode="auto">
            <a:xfrm>
              <a:off x="2484" y="2026"/>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09" name="AutoShape 445"/>
            <p:cNvSpPr>
              <a:spLocks noChangeArrowheads="1"/>
            </p:cNvSpPr>
            <p:nvPr/>
          </p:nvSpPr>
          <p:spPr bwMode="auto">
            <a:xfrm>
              <a:off x="2446" y="1908"/>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10" name="AutoShape 446"/>
            <p:cNvSpPr>
              <a:spLocks noChangeArrowheads="1"/>
            </p:cNvSpPr>
            <p:nvPr/>
          </p:nvSpPr>
          <p:spPr bwMode="auto">
            <a:xfrm>
              <a:off x="2468" y="1970"/>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11" name="AutoShape 447"/>
            <p:cNvSpPr>
              <a:spLocks noChangeArrowheads="1"/>
            </p:cNvSpPr>
            <p:nvPr/>
          </p:nvSpPr>
          <p:spPr bwMode="auto">
            <a:xfrm>
              <a:off x="2578" y="207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12" name="AutoShape 448"/>
            <p:cNvSpPr>
              <a:spLocks noChangeArrowheads="1"/>
            </p:cNvSpPr>
            <p:nvPr/>
          </p:nvSpPr>
          <p:spPr bwMode="auto">
            <a:xfrm>
              <a:off x="2570" y="202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13" name="AutoShape 449"/>
            <p:cNvSpPr>
              <a:spLocks noChangeArrowheads="1"/>
            </p:cNvSpPr>
            <p:nvPr/>
          </p:nvSpPr>
          <p:spPr bwMode="auto">
            <a:xfrm>
              <a:off x="2522" y="203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14" name="AutoShape 450"/>
            <p:cNvSpPr>
              <a:spLocks noChangeArrowheads="1"/>
            </p:cNvSpPr>
            <p:nvPr/>
          </p:nvSpPr>
          <p:spPr bwMode="auto">
            <a:xfrm>
              <a:off x="2330" y="1920"/>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15" name="AutoShape 451"/>
            <p:cNvSpPr>
              <a:spLocks noChangeArrowheads="1"/>
            </p:cNvSpPr>
            <p:nvPr/>
          </p:nvSpPr>
          <p:spPr bwMode="auto">
            <a:xfrm>
              <a:off x="2492" y="200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16" name="AutoShape 452"/>
            <p:cNvSpPr>
              <a:spLocks noChangeArrowheads="1"/>
            </p:cNvSpPr>
            <p:nvPr/>
          </p:nvSpPr>
          <p:spPr bwMode="auto">
            <a:xfrm>
              <a:off x="2556" y="1982"/>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17" name="AutoShape 453"/>
            <p:cNvSpPr>
              <a:spLocks noChangeArrowheads="1"/>
            </p:cNvSpPr>
            <p:nvPr/>
          </p:nvSpPr>
          <p:spPr bwMode="auto">
            <a:xfrm>
              <a:off x="2584" y="2183"/>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18" name="AutoShape 454"/>
            <p:cNvSpPr>
              <a:spLocks noChangeArrowheads="1"/>
            </p:cNvSpPr>
            <p:nvPr/>
          </p:nvSpPr>
          <p:spPr bwMode="auto">
            <a:xfrm>
              <a:off x="2672" y="209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19" name="AutoShape 455"/>
            <p:cNvSpPr>
              <a:spLocks noChangeArrowheads="1"/>
            </p:cNvSpPr>
            <p:nvPr/>
          </p:nvSpPr>
          <p:spPr bwMode="auto">
            <a:xfrm>
              <a:off x="2562" y="2151"/>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20" name="AutoShape 456"/>
            <p:cNvSpPr>
              <a:spLocks noChangeArrowheads="1"/>
            </p:cNvSpPr>
            <p:nvPr/>
          </p:nvSpPr>
          <p:spPr bwMode="auto">
            <a:xfrm>
              <a:off x="2668" y="2044"/>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21" name="AutoShape 457"/>
            <p:cNvSpPr>
              <a:spLocks noChangeArrowheads="1"/>
            </p:cNvSpPr>
            <p:nvPr/>
          </p:nvSpPr>
          <p:spPr bwMode="auto">
            <a:xfrm>
              <a:off x="2618" y="200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22" name="AutoShape 458"/>
            <p:cNvSpPr>
              <a:spLocks noChangeArrowheads="1"/>
            </p:cNvSpPr>
            <p:nvPr/>
          </p:nvSpPr>
          <p:spPr bwMode="auto">
            <a:xfrm>
              <a:off x="2606" y="2044"/>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23" name="AutoShape 459"/>
            <p:cNvSpPr>
              <a:spLocks noChangeArrowheads="1"/>
            </p:cNvSpPr>
            <p:nvPr/>
          </p:nvSpPr>
          <p:spPr bwMode="auto">
            <a:xfrm>
              <a:off x="2618" y="209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24" name="AutoShape 460"/>
            <p:cNvSpPr>
              <a:spLocks noChangeArrowheads="1"/>
            </p:cNvSpPr>
            <p:nvPr/>
          </p:nvSpPr>
          <p:spPr bwMode="auto">
            <a:xfrm>
              <a:off x="2378" y="1842"/>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25" name="AutoShape 461"/>
            <p:cNvSpPr>
              <a:spLocks noChangeArrowheads="1"/>
            </p:cNvSpPr>
            <p:nvPr/>
          </p:nvSpPr>
          <p:spPr bwMode="auto">
            <a:xfrm>
              <a:off x="2584" y="2125"/>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26" name="AutoShape 462"/>
            <p:cNvSpPr>
              <a:spLocks noChangeArrowheads="1"/>
            </p:cNvSpPr>
            <p:nvPr/>
          </p:nvSpPr>
          <p:spPr bwMode="auto">
            <a:xfrm>
              <a:off x="2336" y="1797"/>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27" name="AutoShape 463"/>
            <p:cNvSpPr>
              <a:spLocks noChangeArrowheads="1"/>
            </p:cNvSpPr>
            <p:nvPr/>
          </p:nvSpPr>
          <p:spPr bwMode="auto">
            <a:xfrm>
              <a:off x="2472" y="2115"/>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28" name="AutoShape 464"/>
            <p:cNvSpPr>
              <a:spLocks noChangeArrowheads="1"/>
            </p:cNvSpPr>
            <p:nvPr/>
          </p:nvSpPr>
          <p:spPr bwMode="auto">
            <a:xfrm>
              <a:off x="2290" y="1797"/>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29" name="AutoShape 465"/>
            <p:cNvSpPr>
              <a:spLocks noChangeArrowheads="1"/>
            </p:cNvSpPr>
            <p:nvPr/>
          </p:nvSpPr>
          <p:spPr bwMode="auto">
            <a:xfrm>
              <a:off x="2604" y="2161"/>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30" name="AutoShape 466"/>
            <p:cNvSpPr>
              <a:spLocks noChangeArrowheads="1"/>
            </p:cNvSpPr>
            <p:nvPr/>
          </p:nvSpPr>
          <p:spPr bwMode="auto">
            <a:xfrm>
              <a:off x="2624" y="214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31" name="AutoShape 467"/>
            <p:cNvSpPr>
              <a:spLocks noChangeArrowheads="1"/>
            </p:cNvSpPr>
            <p:nvPr/>
          </p:nvSpPr>
          <p:spPr bwMode="auto">
            <a:xfrm>
              <a:off x="2517" y="2069"/>
              <a:ext cx="66" cy="68"/>
            </a:xfrm>
            <a:prstGeom prst="star8">
              <a:avLst>
                <a:gd name="adj" fmla="val 38250"/>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32" name="AutoShape 468"/>
            <p:cNvSpPr>
              <a:spLocks noChangeArrowheads="1"/>
            </p:cNvSpPr>
            <p:nvPr/>
          </p:nvSpPr>
          <p:spPr bwMode="auto">
            <a:xfrm flipH="1">
              <a:off x="4421" y="1288"/>
              <a:ext cx="66" cy="68"/>
            </a:xfrm>
            <a:prstGeom prst="star8">
              <a:avLst>
                <a:gd name="adj" fmla="val 38250"/>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33" name="Freeform 469"/>
            <p:cNvSpPr>
              <a:spLocks/>
            </p:cNvSpPr>
            <p:nvPr/>
          </p:nvSpPr>
          <p:spPr bwMode="auto">
            <a:xfrm rot="18600000" flipH="1">
              <a:off x="4175" y="1463"/>
              <a:ext cx="260" cy="92"/>
            </a:xfrm>
            <a:custGeom>
              <a:avLst/>
              <a:gdLst>
                <a:gd name="T0" fmla="*/ 0 w 328"/>
                <a:gd name="T1" fmla="*/ 23 h 166"/>
                <a:gd name="T2" fmla="*/ 51 w 328"/>
                <a:gd name="T3" fmla="*/ 10 h 166"/>
                <a:gd name="T4" fmla="*/ 63 w 328"/>
                <a:gd name="T5" fmla="*/ 41 h 166"/>
                <a:gd name="T6" fmla="*/ 70 w 328"/>
                <a:gd name="T7" fmla="*/ 76 h 166"/>
                <a:gd name="T8" fmla="*/ 95 w 328"/>
                <a:gd name="T9" fmla="*/ 85 h 166"/>
                <a:gd name="T10" fmla="*/ 146 w 328"/>
                <a:gd name="T11" fmla="*/ 81 h 166"/>
                <a:gd name="T12" fmla="*/ 184 w 328"/>
                <a:gd name="T13" fmla="*/ 10 h 166"/>
                <a:gd name="T14" fmla="*/ 260 w 328"/>
                <a:gd name="T15" fmla="*/ 45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8" h="166">
                  <a:moveTo>
                    <a:pt x="0" y="42"/>
                  </a:moveTo>
                  <a:cubicBezTo>
                    <a:pt x="20" y="11"/>
                    <a:pt x="29" y="6"/>
                    <a:pt x="64" y="18"/>
                  </a:cubicBezTo>
                  <a:cubicBezTo>
                    <a:pt x="69" y="37"/>
                    <a:pt x="77" y="55"/>
                    <a:pt x="80" y="74"/>
                  </a:cubicBezTo>
                  <a:cubicBezTo>
                    <a:pt x="84" y="95"/>
                    <a:pt x="78" y="119"/>
                    <a:pt x="88" y="138"/>
                  </a:cubicBezTo>
                  <a:cubicBezTo>
                    <a:pt x="93" y="149"/>
                    <a:pt x="109" y="149"/>
                    <a:pt x="120" y="154"/>
                  </a:cubicBezTo>
                  <a:cubicBezTo>
                    <a:pt x="141" y="151"/>
                    <a:pt x="176" y="166"/>
                    <a:pt x="184" y="146"/>
                  </a:cubicBezTo>
                  <a:cubicBezTo>
                    <a:pt x="241" y="1"/>
                    <a:pt x="104" y="0"/>
                    <a:pt x="232" y="18"/>
                  </a:cubicBezTo>
                  <a:cubicBezTo>
                    <a:pt x="255" y="97"/>
                    <a:pt x="246" y="82"/>
                    <a:pt x="328" y="82"/>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34" name="Oval 470"/>
            <p:cNvSpPr>
              <a:spLocks noChangeArrowheads="1"/>
            </p:cNvSpPr>
            <p:nvPr/>
          </p:nvSpPr>
          <p:spPr bwMode="auto">
            <a:xfrm flipH="1">
              <a:off x="4449" y="1384"/>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35" name="Freeform 471"/>
            <p:cNvSpPr>
              <a:spLocks/>
            </p:cNvSpPr>
            <p:nvPr/>
          </p:nvSpPr>
          <p:spPr bwMode="auto">
            <a:xfrm rot="13200000" flipH="1">
              <a:off x="4241" y="1339"/>
              <a:ext cx="227" cy="47"/>
            </a:xfrm>
            <a:custGeom>
              <a:avLst/>
              <a:gdLst>
                <a:gd name="T0" fmla="*/ 1 w 337"/>
                <a:gd name="T1" fmla="*/ 11 h 124"/>
                <a:gd name="T2" fmla="*/ 38 w 337"/>
                <a:gd name="T3" fmla="*/ 26 h 124"/>
                <a:gd name="T4" fmla="*/ 76 w 337"/>
                <a:gd name="T5" fmla="*/ 20 h 124"/>
                <a:gd name="T6" fmla="*/ 82 w 337"/>
                <a:gd name="T7" fmla="*/ 29 h 124"/>
                <a:gd name="T8" fmla="*/ 92 w 337"/>
                <a:gd name="T9" fmla="*/ 38 h 124"/>
                <a:gd name="T10" fmla="*/ 125 w 337"/>
                <a:gd name="T11" fmla="*/ 47 h 124"/>
                <a:gd name="T12" fmla="*/ 162 w 337"/>
                <a:gd name="T13" fmla="*/ 41 h 124"/>
                <a:gd name="T14" fmla="*/ 179 w 337"/>
                <a:gd name="T15" fmla="*/ 38 h 124"/>
                <a:gd name="T16" fmla="*/ 222 w 337"/>
                <a:gd name="T17" fmla="*/ 14 h 124"/>
                <a:gd name="T18" fmla="*/ 227 w 337"/>
                <a:gd name="T19" fmla="*/ 2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36" name="Freeform 472"/>
            <p:cNvSpPr>
              <a:spLocks/>
            </p:cNvSpPr>
            <p:nvPr/>
          </p:nvSpPr>
          <p:spPr bwMode="auto">
            <a:xfrm rot="16200000" flipH="1">
              <a:off x="4314" y="1234"/>
              <a:ext cx="215" cy="51"/>
            </a:xfrm>
            <a:custGeom>
              <a:avLst/>
              <a:gdLst>
                <a:gd name="T0" fmla="*/ 1 w 337"/>
                <a:gd name="T1" fmla="*/ 12 h 124"/>
                <a:gd name="T2" fmla="*/ 36 w 337"/>
                <a:gd name="T3" fmla="*/ 28 h 124"/>
                <a:gd name="T4" fmla="*/ 72 w 337"/>
                <a:gd name="T5" fmla="*/ 21 h 124"/>
                <a:gd name="T6" fmla="*/ 77 w 337"/>
                <a:gd name="T7" fmla="*/ 31 h 124"/>
                <a:gd name="T8" fmla="*/ 87 w 337"/>
                <a:gd name="T9" fmla="*/ 41 h 124"/>
                <a:gd name="T10" fmla="*/ 118 w 337"/>
                <a:gd name="T11" fmla="*/ 51 h 124"/>
                <a:gd name="T12" fmla="*/ 154 w 337"/>
                <a:gd name="T13" fmla="*/ 44 h 124"/>
                <a:gd name="T14" fmla="*/ 169 w 337"/>
                <a:gd name="T15" fmla="*/ 41 h 124"/>
                <a:gd name="T16" fmla="*/ 210 w 337"/>
                <a:gd name="T17" fmla="*/ 15 h 124"/>
                <a:gd name="T18" fmla="*/ 215 w 337"/>
                <a:gd name="T19" fmla="*/ 25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7" h="124">
                  <a:moveTo>
                    <a:pt x="1" y="28"/>
                  </a:moveTo>
                  <a:cubicBezTo>
                    <a:pt x="21" y="89"/>
                    <a:pt x="0" y="79"/>
                    <a:pt x="57" y="68"/>
                  </a:cubicBezTo>
                  <a:cubicBezTo>
                    <a:pt x="67" y="39"/>
                    <a:pt x="63" y="23"/>
                    <a:pt x="113" y="52"/>
                  </a:cubicBezTo>
                  <a:cubicBezTo>
                    <a:pt x="120" y="56"/>
                    <a:pt x="117" y="68"/>
                    <a:pt x="121" y="76"/>
                  </a:cubicBezTo>
                  <a:cubicBezTo>
                    <a:pt x="125" y="85"/>
                    <a:pt x="130" y="93"/>
                    <a:pt x="137" y="100"/>
                  </a:cubicBezTo>
                  <a:cubicBezTo>
                    <a:pt x="153" y="116"/>
                    <a:pt x="165" y="117"/>
                    <a:pt x="185" y="124"/>
                  </a:cubicBezTo>
                  <a:cubicBezTo>
                    <a:pt x="204" y="119"/>
                    <a:pt x="222" y="114"/>
                    <a:pt x="241" y="108"/>
                  </a:cubicBezTo>
                  <a:cubicBezTo>
                    <a:pt x="249" y="106"/>
                    <a:pt x="263" y="108"/>
                    <a:pt x="265" y="100"/>
                  </a:cubicBezTo>
                  <a:cubicBezTo>
                    <a:pt x="287" y="0"/>
                    <a:pt x="145" y="21"/>
                    <a:pt x="329" y="36"/>
                  </a:cubicBezTo>
                  <a:cubicBezTo>
                    <a:pt x="332" y="44"/>
                    <a:pt x="337" y="60"/>
                    <a:pt x="337" y="60"/>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37" name="Freeform 473"/>
            <p:cNvSpPr>
              <a:spLocks/>
            </p:cNvSpPr>
            <p:nvPr/>
          </p:nvSpPr>
          <p:spPr bwMode="auto">
            <a:xfrm rot="5400000" flipH="1">
              <a:off x="4371" y="1372"/>
              <a:ext cx="84" cy="163"/>
            </a:xfrm>
            <a:custGeom>
              <a:avLst/>
              <a:gdLst>
                <a:gd name="T0" fmla="*/ 0 w 108"/>
                <a:gd name="T1" fmla="*/ 8 h 97"/>
                <a:gd name="T2" fmla="*/ 28 w 108"/>
                <a:gd name="T3" fmla="*/ 18 h 97"/>
                <a:gd name="T4" fmla="*/ 56 w 108"/>
                <a:gd name="T5" fmla="*/ 139 h 97"/>
                <a:gd name="T6" fmla="*/ 70 w 108"/>
                <a:gd name="T7" fmla="*/ 89 h 97"/>
                <a:gd name="T8" fmla="*/ 84 w 108"/>
                <a:gd name="T9" fmla="*/ 99 h 97"/>
                <a:gd name="T10" fmla="*/ 79 w 108"/>
                <a:gd name="T11" fmla="*/ 49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97">
                  <a:moveTo>
                    <a:pt x="0" y="5"/>
                  </a:moveTo>
                  <a:cubicBezTo>
                    <a:pt x="12" y="7"/>
                    <a:pt x="31" y="0"/>
                    <a:pt x="36" y="11"/>
                  </a:cubicBezTo>
                  <a:cubicBezTo>
                    <a:pt x="77" y="92"/>
                    <a:pt x="3" y="97"/>
                    <a:pt x="72" y="83"/>
                  </a:cubicBezTo>
                  <a:cubicBezTo>
                    <a:pt x="58" y="40"/>
                    <a:pt x="47" y="42"/>
                    <a:pt x="90" y="53"/>
                  </a:cubicBezTo>
                  <a:cubicBezTo>
                    <a:pt x="96" y="55"/>
                    <a:pt x="102" y="57"/>
                    <a:pt x="108" y="59"/>
                  </a:cubicBezTo>
                  <a:cubicBezTo>
                    <a:pt x="101" y="37"/>
                    <a:pt x="102" y="47"/>
                    <a:pt x="102" y="2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38" name="Oval 474"/>
            <p:cNvSpPr>
              <a:spLocks noChangeArrowheads="1"/>
            </p:cNvSpPr>
            <p:nvPr/>
          </p:nvSpPr>
          <p:spPr bwMode="auto">
            <a:xfrm rot="16200000" flipH="1">
              <a:off x="4521" y="1336"/>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39" name="Oval 475"/>
            <p:cNvSpPr>
              <a:spLocks noChangeArrowheads="1"/>
            </p:cNvSpPr>
            <p:nvPr/>
          </p:nvSpPr>
          <p:spPr bwMode="auto">
            <a:xfrm rot="16200000" flipH="1">
              <a:off x="4481" y="1344"/>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40" name="Oval 476"/>
            <p:cNvSpPr>
              <a:spLocks noChangeArrowheads="1"/>
            </p:cNvSpPr>
            <p:nvPr/>
          </p:nvSpPr>
          <p:spPr bwMode="auto">
            <a:xfrm rot="16200000" flipH="1">
              <a:off x="4489" y="1288"/>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41" name="Freeform 477"/>
            <p:cNvSpPr>
              <a:spLocks/>
            </p:cNvSpPr>
            <p:nvPr/>
          </p:nvSpPr>
          <p:spPr bwMode="auto">
            <a:xfrm rot="21000000" flipH="1">
              <a:off x="4285" y="1461"/>
              <a:ext cx="186" cy="95"/>
            </a:xfrm>
            <a:custGeom>
              <a:avLst/>
              <a:gdLst>
                <a:gd name="T0" fmla="*/ 4 w 250"/>
                <a:gd name="T1" fmla="*/ 87 h 148"/>
                <a:gd name="T2" fmla="*/ 10 w 250"/>
                <a:gd name="T3" fmla="*/ 30 h 148"/>
                <a:gd name="T4" fmla="*/ 33 w 250"/>
                <a:gd name="T5" fmla="*/ 35 h 148"/>
                <a:gd name="T6" fmla="*/ 57 w 250"/>
                <a:gd name="T7" fmla="*/ 92 h 148"/>
                <a:gd name="T8" fmla="*/ 111 w 250"/>
                <a:gd name="T9" fmla="*/ 87 h 148"/>
                <a:gd name="T10" fmla="*/ 123 w 250"/>
                <a:gd name="T11" fmla="*/ 56 h 148"/>
                <a:gd name="T12" fmla="*/ 170 w 250"/>
                <a:gd name="T13" fmla="*/ 92 h 148"/>
                <a:gd name="T14" fmla="*/ 117 w 250"/>
                <a:gd name="T15" fmla="*/ 15 h 148"/>
                <a:gd name="T16" fmla="*/ 111 w 250"/>
                <a:gd name="T17" fmla="*/ 61 h 148"/>
                <a:gd name="T18" fmla="*/ 99 w 250"/>
                <a:gd name="T19" fmla="*/ 15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0" h="148">
                  <a:moveTo>
                    <a:pt x="5" y="135"/>
                  </a:moveTo>
                  <a:cubicBezTo>
                    <a:pt x="8" y="106"/>
                    <a:pt x="0" y="73"/>
                    <a:pt x="13" y="47"/>
                  </a:cubicBezTo>
                  <a:cubicBezTo>
                    <a:pt x="18" y="37"/>
                    <a:pt x="37" y="48"/>
                    <a:pt x="45" y="55"/>
                  </a:cubicBezTo>
                  <a:cubicBezTo>
                    <a:pt x="64" y="71"/>
                    <a:pt x="72" y="121"/>
                    <a:pt x="77" y="143"/>
                  </a:cubicBezTo>
                  <a:cubicBezTo>
                    <a:pt x="101" y="140"/>
                    <a:pt x="129" y="148"/>
                    <a:pt x="149" y="135"/>
                  </a:cubicBezTo>
                  <a:cubicBezTo>
                    <a:pt x="163" y="126"/>
                    <a:pt x="165" y="87"/>
                    <a:pt x="165" y="87"/>
                  </a:cubicBezTo>
                  <a:cubicBezTo>
                    <a:pt x="216" y="113"/>
                    <a:pt x="186" y="114"/>
                    <a:pt x="229" y="143"/>
                  </a:cubicBezTo>
                  <a:cubicBezTo>
                    <a:pt x="223" y="55"/>
                    <a:pt x="250" y="0"/>
                    <a:pt x="157" y="23"/>
                  </a:cubicBezTo>
                  <a:cubicBezTo>
                    <a:pt x="154" y="47"/>
                    <a:pt x="166" y="78"/>
                    <a:pt x="149" y="95"/>
                  </a:cubicBezTo>
                  <a:cubicBezTo>
                    <a:pt x="130" y="114"/>
                    <a:pt x="133" y="29"/>
                    <a:pt x="133" y="23"/>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42" name="Oval 478"/>
            <p:cNvSpPr>
              <a:spLocks noChangeArrowheads="1"/>
            </p:cNvSpPr>
            <p:nvPr/>
          </p:nvSpPr>
          <p:spPr bwMode="auto">
            <a:xfrm rot="16200000" flipH="1">
              <a:off x="4425" y="1352"/>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sp>
          <p:nvSpPr>
            <p:cNvPr id="37343" name="Oval 479"/>
            <p:cNvSpPr>
              <a:spLocks noChangeArrowheads="1"/>
            </p:cNvSpPr>
            <p:nvPr/>
          </p:nvSpPr>
          <p:spPr bwMode="auto">
            <a:xfrm rot="16200000" flipH="1">
              <a:off x="4457" y="1336"/>
              <a:ext cx="55" cy="56"/>
            </a:xfrm>
            <a:prstGeom prst="ellipse">
              <a:avLst/>
            </a:prstGeom>
            <a:solidFill>
              <a:srgbClr val="E1F4FF"/>
            </a:solidFill>
            <a:ln w="12700">
              <a:solidFill>
                <a:schemeClr val="tx1"/>
              </a:solidFill>
              <a:round/>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anchor="ctr"/>
            <a:lstStyle/>
            <a:p>
              <a:endParaRPr lang="fr-FR"/>
            </a:p>
          </p:txBody>
        </p:sp>
      </p:grpSp>
      <p:pic>
        <p:nvPicPr>
          <p:cNvPr id="36871" name="Picture 480"/>
          <p:cNvPicPr>
            <a:picLocks noChangeAspect="1" noChangeArrowheads="1"/>
          </p:cNvPicPr>
          <p:nvPr/>
        </p:nvPicPr>
        <p:blipFill>
          <a:blip r:embed="rId3" cstate="print">
            <a:extLst>
              <a:ext uri="{28A0092B-C50C-407E-A947-70E740481C1C}">
                <a14:useLocalDpi xmlns:a14="http://schemas.microsoft.com/office/drawing/2010/main" val="0"/>
              </a:ext>
            </a:extLst>
          </a:blip>
          <a:srcRect l="50287" t="10443" r="5157" b="7050"/>
          <a:stretch>
            <a:fillRect/>
          </a:stretch>
        </p:blipFill>
        <p:spPr bwMode="auto">
          <a:xfrm>
            <a:off x="395288" y="2348582"/>
            <a:ext cx="1347787" cy="1368425"/>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2" name="Text Box 481"/>
          <p:cNvSpPr txBox="1">
            <a:spLocks noChangeArrowheads="1"/>
          </p:cNvSpPr>
          <p:nvPr/>
        </p:nvSpPr>
        <p:spPr bwMode="auto">
          <a:xfrm>
            <a:off x="179388" y="3788445"/>
            <a:ext cx="1944687" cy="274637"/>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sz="1200"/>
              <a:t>a (Harwalkar et al., 1989)</a:t>
            </a:r>
            <a:endParaRPr lang="fr-FR" sz="1200"/>
          </a:p>
        </p:txBody>
      </p:sp>
      <p:sp>
        <p:nvSpPr>
          <p:cNvPr id="36873" name="Text Box 483"/>
          <p:cNvSpPr txBox="1">
            <a:spLocks noChangeArrowheads="1"/>
          </p:cNvSpPr>
          <p:nvPr/>
        </p:nvSpPr>
        <p:spPr bwMode="auto">
          <a:xfrm>
            <a:off x="107950" y="115888"/>
            <a:ext cx="90360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2400" b="1" dirty="0">
                <a:latin typeface="Calibri" panose="020F0502020204030204" pitchFamily="34" charset="0"/>
              </a:rPr>
              <a:t>Thermal </a:t>
            </a:r>
            <a:r>
              <a:rPr lang="fr-FR" sz="2400" b="1" dirty="0" err="1">
                <a:latin typeface="Calibri" panose="020F0502020204030204" pitchFamily="34" charset="0"/>
              </a:rPr>
              <a:t>aggregation</a:t>
            </a:r>
            <a:r>
              <a:rPr lang="fr-FR" sz="2400" b="1" dirty="0">
                <a:latin typeface="Calibri" panose="020F0502020204030204" pitchFamily="34" charset="0"/>
              </a:rPr>
              <a:t> of </a:t>
            </a:r>
            <a:r>
              <a:rPr lang="fr-FR" sz="2400" b="1" dirty="0" err="1">
                <a:latin typeface="Calibri" panose="020F0502020204030204" pitchFamily="34" charset="0"/>
              </a:rPr>
              <a:t>whey</a:t>
            </a:r>
            <a:r>
              <a:rPr lang="fr-FR" sz="2400" b="1" dirty="0">
                <a:latin typeface="Calibri" panose="020F0502020204030204" pitchFamily="34" charset="0"/>
              </a:rPr>
              <a:t> </a:t>
            </a:r>
            <a:r>
              <a:rPr lang="fr-FR" sz="2400" b="1" dirty="0" err="1">
                <a:latin typeface="Calibri" panose="020F0502020204030204" pitchFamily="34" charset="0"/>
              </a:rPr>
              <a:t>proteins</a:t>
            </a:r>
            <a:r>
              <a:rPr lang="fr-FR" sz="2400" b="1" dirty="0">
                <a:latin typeface="Calibri" panose="020F0502020204030204" pitchFamily="34" charset="0"/>
              </a:rPr>
              <a:t> on the </a:t>
            </a:r>
            <a:r>
              <a:rPr lang="fr-FR" sz="2400" b="1" dirty="0" err="1">
                <a:latin typeface="Calibri" panose="020F0502020204030204" pitchFamily="34" charset="0"/>
              </a:rPr>
              <a:t>casein</a:t>
            </a:r>
            <a:r>
              <a:rPr lang="fr-FR" sz="2400" b="1" dirty="0">
                <a:latin typeface="Calibri" panose="020F0502020204030204" pitchFamily="34" charset="0"/>
              </a:rPr>
              <a:t> micelle</a:t>
            </a:r>
          </a:p>
        </p:txBody>
      </p:sp>
      <p:pic>
        <p:nvPicPr>
          <p:cNvPr id="36874" name="Picture 484"/>
          <p:cNvPicPr>
            <a:picLocks noChangeAspect="1" noChangeArrowheads="1"/>
          </p:cNvPicPr>
          <p:nvPr/>
        </p:nvPicPr>
        <p:blipFill>
          <a:blip r:embed="rId4" cstate="print">
            <a:extLst>
              <a:ext uri="{28A0092B-C50C-407E-A947-70E740481C1C}">
                <a14:useLocalDpi xmlns:a14="http://schemas.microsoft.com/office/drawing/2010/main" val="0"/>
              </a:ext>
            </a:extLst>
          </a:blip>
          <a:srcRect l="53860" t="67458" r="15387"/>
          <a:stretch>
            <a:fillRect/>
          </a:stretch>
        </p:blipFill>
        <p:spPr bwMode="auto">
          <a:xfrm>
            <a:off x="250825" y="4293270"/>
            <a:ext cx="1489075"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8533" name="Text Box 485"/>
          <p:cNvSpPr txBox="1">
            <a:spLocks noChangeArrowheads="1"/>
          </p:cNvSpPr>
          <p:nvPr/>
        </p:nvSpPr>
        <p:spPr bwMode="auto">
          <a:xfrm>
            <a:off x="250825" y="5445795"/>
            <a:ext cx="2308225" cy="457200"/>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sz="1200"/>
              <a:t>b (Rodriguez del Angel &amp; Dalgleish, 2006)</a:t>
            </a:r>
            <a:endParaRPr lang="fr-FR" sz="1200"/>
          </a:p>
        </p:txBody>
      </p:sp>
    </p:spTree>
    <p:extLst>
      <p:ext uri="{BB962C8B-B14F-4D97-AF65-F5344CB8AC3E}">
        <p14:creationId xmlns:p14="http://schemas.microsoft.com/office/powerpoint/2010/main" val="22498479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8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5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99"/>
          <p:cNvPicPr>
            <a:picLocks noChangeAspect="1" noChangeArrowheads="1"/>
          </p:cNvPicPr>
          <p:nvPr/>
        </p:nvPicPr>
        <p:blipFill>
          <a:blip r:embed="rId3" cstate="print"/>
          <a:srcRect/>
          <a:stretch>
            <a:fillRect/>
          </a:stretch>
        </p:blipFill>
        <p:spPr bwMode="auto">
          <a:xfrm rot="3376603">
            <a:off x="3737973" y="4895593"/>
            <a:ext cx="863600" cy="393700"/>
          </a:xfrm>
          <a:prstGeom prst="rect">
            <a:avLst/>
          </a:prstGeom>
          <a:noFill/>
          <a:ln w="9525">
            <a:noFill/>
            <a:miter lim="800000"/>
            <a:headEnd/>
            <a:tailEnd/>
          </a:ln>
        </p:spPr>
      </p:pic>
      <p:sp>
        <p:nvSpPr>
          <p:cNvPr id="74" name="ZoneTexte 73"/>
          <p:cNvSpPr txBox="1"/>
          <p:nvPr/>
        </p:nvSpPr>
        <p:spPr bwMode="auto">
          <a:xfrm>
            <a:off x="2195513" y="1556792"/>
            <a:ext cx="5040783" cy="338554"/>
          </a:xfrm>
          <a:prstGeom prst="rect">
            <a:avLst/>
          </a:prstGeom>
          <a:noFill/>
        </p:spPr>
        <p:txBody>
          <a:bodyPr wrap="square">
            <a:spAutoFit/>
          </a:bodyPr>
          <a:lstStyle/>
          <a:p>
            <a:pPr algn="ctr">
              <a:defRPr/>
            </a:pPr>
            <a:r>
              <a:rPr lang="fr-FR" sz="1600" b="1" dirty="0" err="1" smtClean="0">
                <a:effectLst>
                  <a:outerShdw blurRad="38100" dist="38100" dir="2700000" algn="tl">
                    <a:srgbClr val="FFFFFF"/>
                  </a:outerShdw>
                </a:effectLst>
              </a:rPr>
              <a:t>Automatic</a:t>
            </a:r>
            <a:r>
              <a:rPr lang="fr-FR" sz="1600" b="1" dirty="0" smtClean="0">
                <a:effectLst>
                  <a:outerShdw blurRad="38100" dist="38100" dir="2700000" algn="tl">
                    <a:srgbClr val="FFFFFF"/>
                  </a:outerShdw>
                </a:effectLst>
              </a:rPr>
              <a:t> </a:t>
            </a:r>
            <a:r>
              <a:rPr lang="fr-FR" sz="1600" b="1" dirty="0" err="1" smtClean="0">
                <a:effectLst>
                  <a:outerShdw blurRad="38100" dist="38100" dir="2700000" algn="tl">
                    <a:srgbClr val="FFFFFF"/>
                  </a:outerShdw>
                </a:effectLst>
              </a:rPr>
              <a:t>meal</a:t>
            </a:r>
            <a:r>
              <a:rPr lang="fr-FR" sz="1600" b="1" dirty="0" smtClean="0">
                <a:effectLst>
                  <a:outerShdw blurRad="38100" dist="38100" dir="2700000" algn="tl">
                    <a:srgbClr val="FFFFFF"/>
                  </a:outerShdw>
                </a:effectLst>
              </a:rPr>
              <a:t> </a:t>
            </a:r>
            <a:r>
              <a:rPr lang="fr-FR" sz="1600" b="1" dirty="0" err="1" smtClean="0">
                <a:effectLst>
                  <a:outerShdw blurRad="38100" dist="38100" dir="2700000" algn="tl">
                    <a:srgbClr val="FFFFFF"/>
                  </a:outerShdw>
                </a:effectLst>
              </a:rPr>
              <a:t>delivery</a:t>
            </a:r>
            <a:r>
              <a:rPr lang="fr-FR" sz="1600" b="1" dirty="0" smtClean="0">
                <a:effectLst>
                  <a:outerShdw blurRad="38100" dist="38100" dir="2700000" algn="tl">
                    <a:srgbClr val="FFFFFF"/>
                  </a:outerShdw>
                </a:effectLst>
              </a:rPr>
              <a:t> </a:t>
            </a:r>
            <a:r>
              <a:rPr lang="fr-FR" sz="1400" dirty="0"/>
              <a:t>(10 </a:t>
            </a:r>
            <a:r>
              <a:rPr lang="fr-FR" sz="1400" dirty="0" err="1" smtClean="0"/>
              <a:t>meals</a:t>
            </a:r>
            <a:r>
              <a:rPr lang="fr-FR" sz="1400" dirty="0"/>
              <a:t>/ </a:t>
            </a:r>
            <a:r>
              <a:rPr lang="fr-FR" sz="1400" dirty="0" err="1" smtClean="0"/>
              <a:t>day</a:t>
            </a:r>
            <a:r>
              <a:rPr lang="fr-FR" sz="1400" dirty="0" smtClean="0"/>
              <a:t>)</a:t>
            </a:r>
            <a:endParaRPr lang="fr-FR" sz="1400" b="1" dirty="0">
              <a:solidFill>
                <a:srgbClr val="603B14"/>
              </a:solidFill>
              <a:effectLst>
                <a:outerShdw blurRad="38100" dist="38100" dir="2700000" algn="tl">
                  <a:srgbClr val="000000"/>
                </a:outerShdw>
              </a:effectLst>
              <a:cs typeface="Arial" charset="0"/>
            </a:endParaRPr>
          </a:p>
        </p:txBody>
      </p:sp>
      <p:grpSp>
        <p:nvGrpSpPr>
          <p:cNvPr id="41988" name="Groupe 87"/>
          <p:cNvGrpSpPr>
            <a:grpSpLocks/>
          </p:cNvGrpSpPr>
          <p:nvPr/>
        </p:nvGrpSpPr>
        <p:grpSpPr bwMode="auto">
          <a:xfrm>
            <a:off x="2709863" y="1855242"/>
            <a:ext cx="4146550" cy="1428750"/>
            <a:chOff x="2578230" y="2568575"/>
            <a:chExt cx="4146420" cy="1428750"/>
          </a:xfrm>
        </p:grpSpPr>
        <p:sp>
          <p:nvSpPr>
            <p:cNvPr id="22" name="Rectangle 21"/>
            <p:cNvSpPr/>
            <p:nvPr/>
          </p:nvSpPr>
          <p:spPr bwMode="auto">
            <a:xfrm>
              <a:off x="2730625" y="2952750"/>
              <a:ext cx="3994025" cy="1044575"/>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dirty="0"/>
            </a:p>
          </p:txBody>
        </p:sp>
        <p:cxnSp>
          <p:nvCxnSpPr>
            <p:cNvPr id="30" name="Connecteur droit 29"/>
            <p:cNvCxnSpPr/>
            <p:nvPr/>
          </p:nvCxnSpPr>
          <p:spPr bwMode="auto">
            <a:xfrm rot="5400000">
              <a:off x="5099090" y="3667125"/>
              <a:ext cx="658813" cy="1588"/>
            </a:xfrm>
            <a:prstGeom prst="line">
              <a:avLst/>
            </a:prstGeom>
            <a:ln>
              <a:tailEnd type="none"/>
            </a:ln>
          </p:spPr>
          <p:style>
            <a:lnRef idx="2">
              <a:schemeClr val="dk1"/>
            </a:lnRef>
            <a:fillRef idx="0">
              <a:schemeClr val="dk1"/>
            </a:fillRef>
            <a:effectRef idx="1">
              <a:schemeClr val="dk1"/>
            </a:effectRef>
            <a:fontRef idx="minor">
              <a:schemeClr val="tx1"/>
            </a:fontRef>
          </p:style>
        </p:cxnSp>
        <p:cxnSp>
          <p:nvCxnSpPr>
            <p:cNvPr id="35" name="Connecteur droit 34"/>
            <p:cNvCxnSpPr/>
            <p:nvPr/>
          </p:nvCxnSpPr>
          <p:spPr bwMode="auto">
            <a:xfrm rot="5400000">
              <a:off x="3755313" y="3667919"/>
              <a:ext cx="658813" cy="0"/>
            </a:xfrm>
            <a:prstGeom prst="line">
              <a:avLst/>
            </a:prstGeom>
            <a:ln>
              <a:tailEnd type="none"/>
            </a:ln>
          </p:spPr>
          <p:style>
            <a:lnRef idx="2">
              <a:schemeClr val="dk1"/>
            </a:lnRef>
            <a:fillRef idx="0">
              <a:schemeClr val="dk1"/>
            </a:fillRef>
            <a:effectRef idx="1">
              <a:schemeClr val="dk1"/>
            </a:effectRef>
            <a:fontRef idx="minor">
              <a:schemeClr val="tx1"/>
            </a:fontRef>
          </p:style>
        </p:cxnSp>
        <p:sp>
          <p:nvSpPr>
            <p:cNvPr id="63" name="Virage 62"/>
            <p:cNvSpPr/>
            <p:nvPr/>
          </p:nvSpPr>
          <p:spPr bwMode="auto">
            <a:xfrm rot="5400000">
              <a:off x="6000765" y="2832102"/>
              <a:ext cx="496887" cy="147632"/>
            </a:xfrm>
            <a:prstGeom prst="bentArrow">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dirty="0">
                <a:solidFill>
                  <a:schemeClr val="tx1"/>
                </a:solidFill>
              </a:endParaRPr>
            </a:p>
          </p:txBody>
        </p:sp>
        <p:sp>
          <p:nvSpPr>
            <p:cNvPr id="64" name="Virage 63"/>
            <p:cNvSpPr/>
            <p:nvPr/>
          </p:nvSpPr>
          <p:spPr bwMode="auto">
            <a:xfrm rot="5400000">
              <a:off x="4533961" y="2836864"/>
              <a:ext cx="496888" cy="147632"/>
            </a:xfrm>
            <a:prstGeom prst="bentArrow">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dirty="0">
                <a:solidFill>
                  <a:schemeClr val="tx1"/>
                </a:solidFill>
              </a:endParaRPr>
            </a:p>
          </p:txBody>
        </p:sp>
        <p:sp>
          <p:nvSpPr>
            <p:cNvPr id="65" name="Virage 64"/>
            <p:cNvSpPr/>
            <p:nvPr/>
          </p:nvSpPr>
          <p:spPr bwMode="auto">
            <a:xfrm rot="5400000">
              <a:off x="3079856" y="2827339"/>
              <a:ext cx="496888" cy="147632"/>
            </a:xfrm>
            <a:prstGeom prst="bentArrow">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dirty="0">
                <a:solidFill>
                  <a:schemeClr val="tx1"/>
                </a:solidFill>
              </a:endParaRPr>
            </a:p>
          </p:txBody>
        </p:sp>
        <p:cxnSp>
          <p:nvCxnSpPr>
            <p:cNvPr id="70" name="Connecteur droit 69"/>
            <p:cNvCxnSpPr/>
            <p:nvPr/>
          </p:nvCxnSpPr>
          <p:spPr bwMode="auto">
            <a:xfrm flipV="1">
              <a:off x="2578230" y="2652712"/>
              <a:ext cx="4052760" cy="1588"/>
            </a:xfrm>
            <a:prstGeom prst="line">
              <a:avLst/>
            </a:prstGeom>
            <a:ln>
              <a:tailEnd type="none"/>
            </a:ln>
          </p:spPr>
          <p:style>
            <a:lnRef idx="1">
              <a:schemeClr val="dk1"/>
            </a:lnRef>
            <a:fillRef idx="0">
              <a:schemeClr val="dk1"/>
            </a:fillRef>
            <a:effectRef idx="0">
              <a:schemeClr val="dk1"/>
            </a:effectRef>
            <a:fontRef idx="minor">
              <a:schemeClr val="tx1"/>
            </a:fontRef>
          </p:style>
        </p:cxnSp>
        <p:sp>
          <p:nvSpPr>
            <p:cNvPr id="73" name="Organigramme : Joindre 72"/>
            <p:cNvSpPr/>
            <p:nvPr/>
          </p:nvSpPr>
          <p:spPr bwMode="auto">
            <a:xfrm>
              <a:off x="6575430" y="2568575"/>
              <a:ext cx="69848" cy="165100"/>
            </a:xfrm>
            <a:prstGeom prst="flowChartCollate">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dirty="0">
                <a:solidFill>
                  <a:schemeClr val="tx1"/>
                </a:solidFill>
              </a:endParaRPr>
            </a:p>
          </p:txBody>
        </p:sp>
      </p:grpSp>
      <p:pic>
        <p:nvPicPr>
          <p:cNvPr id="41989" name="Picture 80"/>
          <p:cNvPicPr>
            <a:picLocks noChangeAspect="1" noChangeArrowheads="1"/>
          </p:cNvPicPr>
          <p:nvPr/>
        </p:nvPicPr>
        <p:blipFill>
          <a:blip r:embed="rId4" cstate="print"/>
          <a:srcRect/>
          <a:stretch>
            <a:fillRect/>
          </a:stretch>
        </p:blipFill>
        <p:spPr bwMode="auto">
          <a:xfrm>
            <a:off x="3059113" y="2469604"/>
            <a:ext cx="979487" cy="795338"/>
          </a:xfrm>
          <a:prstGeom prst="rect">
            <a:avLst/>
          </a:prstGeom>
          <a:noFill/>
          <a:ln w="9525">
            <a:noFill/>
            <a:miter lim="800000"/>
            <a:headEnd/>
            <a:tailEnd/>
          </a:ln>
        </p:spPr>
      </p:pic>
      <p:sp>
        <p:nvSpPr>
          <p:cNvPr id="41990" name="ZoneTexte 77"/>
          <p:cNvSpPr txBox="1">
            <a:spLocks noChangeArrowheads="1"/>
          </p:cNvSpPr>
          <p:nvPr/>
        </p:nvSpPr>
        <p:spPr bwMode="auto">
          <a:xfrm>
            <a:off x="7524328" y="4149080"/>
            <a:ext cx="1080120" cy="336550"/>
          </a:xfrm>
          <a:prstGeom prst="rect">
            <a:avLst/>
          </a:prstGeom>
          <a:noFill/>
          <a:ln w="9525">
            <a:noFill/>
            <a:miter lim="800000"/>
            <a:headEnd/>
            <a:tailEnd/>
          </a:ln>
        </p:spPr>
        <p:txBody>
          <a:bodyPr wrap="square">
            <a:spAutoFit/>
          </a:bodyPr>
          <a:lstStyle/>
          <a:p>
            <a:pPr algn="ctr"/>
            <a:r>
              <a:rPr lang="fr-FR" sz="1600" u="sng" dirty="0" smtClean="0">
                <a:cs typeface="Arial" charset="0"/>
              </a:rPr>
              <a:t>28 </a:t>
            </a:r>
            <a:r>
              <a:rPr lang="fr-FR" sz="1600" u="sng" dirty="0" err="1" smtClean="0">
                <a:cs typeface="Arial" charset="0"/>
              </a:rPr>
              <a:t>days</a:t>
            </a:r>
            <a:endParaRPr lang="fr-FR" sz="1600" dirty="0">
              <a:cs typeface="Arial" charset="0"/>
            </a:endParaRPr>
          </a:p>
        </p:txBody>
      </p:sp>
      <p:sp>
        <p:nvSpPr>
          <p:cNvPr id="45064" name="Demi-tour 85"/>
          <p:cNvSpPr>
            <a:spLocks/>
          </p:cNvSpPr>
          <p:nvPr/>
        </p:nvSpPr>
        <p:spPr bwMode="auto">
          <a:xfrm rot="5400000">
            <a:off x="6147841" y="3852862"/>
            <a:ext cx="2231529" cy="665163"/>
          </a:xfrm>
          <a:custGeom>
            <a:avLst/>
            <a:gdLst>
              <a:gd name="T0" fmla="*/ 2147483647 w 1655763"/>
              <a:gd name="T1" fmla="*/ 332602 h 665162"/>
              <a:gd name="T2" fmla="*/ 2147483647 w 1655763"/>
              <a:gd name="T3" fmla="*/ 498893 h 665162"/>
              <a:gd name="T4" fmla="*/ 2147483647 w 1655763"/>
              <a:gd name="T5" fmla="*/ 332602 h 665162"/>
              <a:gd name="T6" fmla="*/ 2147483647 w 1655763"/>
              <a:gd name="T7" fmla="*/ 0 h 665162"/>
              <a:gd name="T8" fmla="*/ 559731770 w 1655763"/>
              <a:gd name="T9" fmla="*/ 665183 h 665162"/>
              <a:gd name="T10" fmla="*/ 5898240 60000 65536"/>
              <a:gd name="T11" fmla="*/ 5898240 60000 65536"/>
              <a:gd name="T12" fmla="*/ 0 60000 65536"/>
              <a:gd name="T13" fmla="*/ 17694720 60000 65536"/>
              <a:gd name="T14" fmla="*/ 5898240 60000 65536"/>
              <a:gd name="T15" fmla="*/ 0 w 1655763"/>
              <a:gd name="T16" fmla="*/ 0 h 665162"/>
              <a:gd name="T17" fmla="*/ 1655763 w 1655763"/>
              <a:gd name="T18" fmla="*/ 665162 h 665162"/>
            </a:gdLst>
            <a:ahLst/>
            <a:cxnLst>
              <a:cxn ang="T10">
                <a:pos x="T0" y="T1"/>
              </a:cxn>
              <a:cxn ang="T11">
                <a:pos x="T2" y="T3"/>
              </a:cxn>
              <a:cxn ang="T12">
                <a:pos x="T4" y="T5"/>
              </a:cxn>
              <a:cxn ang="T13">
                <a:pos x="T6" y="T7"/>
              </a:cxn>
              <a:cxn ang="T14">
                <a:pos x="T8" y="T9"/>
              </a:cxn>
            </a:cxnLst>
            <a:rect l="T15" t="T16" r="T17" b="T18"/>
            <a:pathLst>
              <a:path w="1655763" h="665162">
                <a:moveTo>
                  <a:pt x="0" y="665162"/>
                </a:moveTo>
                <a:lnTo>
                  <a:pt x="0" y="291008"/>
                </a:lnTo>
                <a:cubicBezTo>
                  <a:pt x="0" y="130288"/>
                  <a:pt x="130288" y="0"/>
                  <a:pt x="291008" y="0"/>
                </a:cubicBezTo>
                <a:cubicBezTo>
                  <a:pt x="291008" y="0"/>
                  <a:pt x="291008" y="0"/>
                  <a:pt x="291008" y="0"/>
                </a:cubicBezTo>
                <a:lnTo>
                  <a:pt x="1281609" y="0"/>
                </a:lnTo>
                <a:lnTo>
                  <a:pt x="1281608" y="0"/>
                </a:lnTo>
                <a:cubicBezTo>
                  <a:pt x="1442328" y="0"/>
                  <a:pt x="1572617" y="130288"/>
                  <a:pt x="1572617" y="291008"/>
                </a:cubicBezTo>
                <a:cubicBezTo>
                  <a:pt x="1572617" y="291008"/>
                  <a:pt x="1572616" y="291008"/>
                  <a:pt x="1572616" y="291008"/>
                </a:cubicBezTo>
                <a:lnTo>
                  <a:pt x="1572618" y="332581"/>
                </a:lnTo>
                <a:lnTo>
                  <a:pt x="1655763" y="332581"/>
                </a:lnTo>
                <a:lnTo>
                  <a:pt x="1489473" y="498872"/>
                </a:lnTo>
                <a:lnTo>
                  <a:pt x="1323182" y="332581"/>
                </a:lnTo>
                <a:lnTo>
                  <a:pt x="1406327" y="332581"/>
                </a:lnTo>
                <a:lnTo>
                  <a:pt x="1406327" y="291008"/>
                </a:lnTo>
                <a:cubicBezTo>
                  <a:pt x="1406327" y="222128"/>
                  <a:pt x="1350488" y="166290"/>
                  <a:pt x="1281609" y="166290"/>
                </a:cubicBezTo>
                <a:lnTo>
                  <a:pt x="291008" y="166291"/>
                </a:lnTo>
                <a:lnTo>
                  <a:pt x="291007" y="166291"/>
                </a:lnTo>
                <a:cubicBezTo>
                  <a:pt x="222128" y="166291"/>
                  <a:pt x="166290" y="222129"/>
                  <a:pt x="166290" y="291008"/>
                </a:cubicBezTo>
                <a:lnTo>
                  <a:pt x="166291" y="665162"/>
                </a:lnTo>
                <a:lnTo>
                  <a:pt x="0" y="665162"/>
                </a:lnTo>
                <a:close/>
              </a:path>
            </a:pathLst>
          </a:custGeom>
          <a:solidFill>
            <a:schemeClr val="bg1"/>
          </a:solidFill>
          <a:ln w="19050" cap="flat" cmpd="sng" algn="ctr">
            <a:solidFill>
              <a:schemeClr val="tx1"/>
            </a:solidFill>
            <a:prstDash val="solid"/>
            <a:round/>
            <a:headEnd/>
            <a:tailEnd/>
          </a:ln>
        </p:spPr>
        <p:txBody>
          <a:bodyPr anchor="ctr"/>
          <a:lstStyle/>
          <a:p>
            <a:endParaRPr lang="fr-FR"/>
          </a:p>
        </p:txBody>
      </p:sp>
      <p:pic>
        <p:nvPicPr>
          <p:cNvPr id="41992" name="Picture 80"/>
          <p:cNvPicPr>
            <a:picLocks noChangeAspect="1" noChangeArrowheads="1"/>
          </p:cNvPicPr>
          <p:nvPr/>
        </p:nvPicPr>
        <p:blipFill>
          <a:blip r:embed="rId4" cstate="print"/>
          <a:srcRect/>
          <a:stretch>
            <a:fillRect/>
          </a:stretch>
        </p:blipFill>
        <p:spPr bwMode="auto">
          <a:xfrm>
            <a:off x="4454525" y="2469604"/>
            <a:ext cx="979488" cy="795338"/>
          </a:xfrm>
          <a:prstGeom prst="rect">
            <a:avLst/>
          </a:prstGeom>
          <a:noFill/>
          <a:ln w="9525">
            <a:noFill/>
            <a:miter lim="800000"/>
            <a:headEnd/>
            <a:tailEnd/>
          </a:ln>
        </p:spPr>
      </p:pic>
      <p:pic>
        <p:nvPicPr>
          <p:cNvPr id="41993" name="Picture 80"/>
          <p:cNvPicPr>
            <a:picLocks noChangeAspect="1" noChangeArrowheads="1"/>
          </p:cNvPicPr>
          <p:nvPr/>
        </p:nvPicPr>
        <p:blipFill>
          <a:blip r:embed="rId4" cstate="print"/>
          <a:srcRect/>
          <a:stretch>
            <a:fillRect/>
          </a:stretch>
        </p:blipFill>
        <p:spPr bwMode="auto">
          <a:xfrm>
            <a:off x="5803900" y="2469604"/>
            <a:ext cx="979488" cy="795338"/>
          </a:xfrm>
          <a:prstGeom prst="rect">
            <a:avLst/>
          </a:prstGeom>
          <a:noFill/>
          <a:ln w="9525">
            <a:noFill/>
            <a:miter lim="800000"/>
            <a:headEnd/>
            <a:tailEnd/>
          </a:ln>
        </p:spPr>
      </p:pic>
      <p:sp>
        <p:nvSpPr>
          <p:cNvPr id="27658" name="ZoneTexte 90"/>
          <p:cNvSpPr txBox="1">
            <a:spLocks noChangeArrowheads="1"/>
          </p:cNvSpPr>
          <p:nvPr/>
        </p:nvSpPr>
        <p:spPr bwMode="auto">
          <a:xfrm>
            <a:off x="0" y="3933056"/>
            <a:ext cx="1763688" cy="830997"/>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sz="1400" i="1">
                <a:solidFill>
                  <a:schemeClr val="tx1"/>
                </a:solidFill>
                <a:latin typeface="Arial" charset="0"/>
              </a:defRPr>
            </a:lvl1pPr>
            <a:lvl2pPr marL="742950" indent="-285750" eaLnBrk="0" hangingPunct="0">
              <a:defRPr sz="1400" i="1">
                <a:solidFill>
                  <a:schemeClr val="tx1"/>
                </a:solidFill>
                <a:latin typeface="Arial" charset="0"/>
              </a:defRPr>
            </a:lvl2pPr>
            <a:lvl3pPr marL="1143000" indent="-228600" eaLnBrk="0" hangingPunct="0">
              <a:defRPr sz="1400" i="1">
                <a:solidFill>
                  <a:schemeClr val="tx1"/>
                </a:solidFill>
                <a:latin typeface="Arial" charset="0"/>
              </a:defRPr>
            </a:lvl3pPr>
            <a:lvl4pPr marL="1600200" indent="-228600" eaLnBrk="0" hangingPunct="0">
              <a:defRPr sz="1400" i="1">
                <a:solidFill>
                  <a:schemeClr val="tx1"/>
                </a:solidFill>
                <a:latin typeface="Arial" charset="0"/>
              </a:defRPr>
            </a:lvl4pPr>
            <a:lvl5pPr marL="2057400" indent="-228600" eaLnBrk="0" hangingPunct="0">
              <a:defRPr sz="1400" i="1">
                <a:solidFill>
                  <a:schemeClr val="tx1"/>
                </a:solidFill>
                <a:latin typeface="Arial" charset="0"/>
              </a:defRPr>
            </a:lvl5pPr>
            <a:lvl6pPr marL="2514600" indent="-228600" eaLnBrk="0" fontAlgn="base" hangingPunct="0">
              <a:spcBef>
                <a:spcPct val="0"/>
              </a:spcBef>
              <a:spcAft>
                <a:spcPct val="0"/>
              </a:spcAft>
              <a:defRPr sz="1400" i="1">
                <a:solidFill>
                  <a:schemeClr val="tx1"/>
                </a:solidFill>
                <a:latin typeface="Arial" charset="0"/>
              </a:defRPr>
            </a:lvl6pPr>
            <a:lvl7pPr marL="2971800" indent="-228600" eaLnBrk="0" fontAlgn="base" hangingPunct="0">
              <a:spcBef>
                <a:spcPct val="0"/>
              </a:spcBef>
              <a:spcAft>
                <a:spcPct val="0"/>
              </a:spcAft>
              <a:defRPr sz="1400" i="1">
                <a:solidFill>
                  <a:schemeClr val="tx1"/>
                </a:solidFill>
                <a:latin typeface="Arial" charset="0"/>
              </a:defRPr>
            </a:lvl7pPr>
            <a:lvl8pPr marL="3429000" indent="-228600" eaLnBrk="0" fontAlgn="base" hangingPunct="0">
              <a:spcBef>
                <a:spcPct val="0"/>
              </a:spcBef>
              <a:spcAft>
                <a:spcPct val="0"/>
              </a:spcAft>
              <a:defRPr sz="1400" i="1">
                <a:solidFill>
                  <a:schemeClr val="tx1"/>
                </a:solidFill>
                <a:latin typeface="Arial" charset="0"/>
              </a:defRPr>
            </a:lvl8pPr>
            <a:lvl9pPr marL="3886200" indent="-228600" eaLnBrk="0" fontAlgn="base" hangingPunct="0">
              <a:spcBef>
                <a:spcPct val="0"/>
              </a:spcBef>
              <a:spcAft>
                <a:spcPct val="0"/>
              </a:spcAft>
              <a:defRPr sz="1400" i="1">
                <a:solidFill>
                  <a:schemeClr val="tx1"/>
                </a:solidFill>
                <a:latin typeface="Arial" charset="0"/>
              </a:defRPr>
            </a:lvl9pPr>
          </a:lstStyle>
          <a:p>
            <a:pPr algn="ctr" eaLnBrk="1" hangingPunct="1">
              <a:defRPr/>
            </a:pPr>
            <a:r>
              <a:rPr lang="fr-FR" sz="1600" i="0" dirty="0" smtClean="0">
                <a:solidFill>
                  <a:schemeClr val="bg1"/>
                </a:solidFill>
                <a:cs typeface="Arial" charset="0"/>
              </a:rPr>
              <a:t>Effluents: </a:t>
            </a:r>
          </a:p>
          <a:p>
            <a:pPr eaLnBrk="1" hangingPunct="1">
              <a:defRPr/>
            </a:pPr>
            <a:r>
              <a:rPr lang="fr-FR" sz="1600" i="0" dirty="0" smtClean="0">
                <a:solidFill>
                  <a:schemeClr val="bg1"/>
                </a:solidFill>
                <a:cs typeface="Arial" charset="0"/>
              </a:rPr>
              <a:t>-SDS-PAGE</a:t>
            </a:r>
          </a:p>
          <a:p>
            <a:pPr eaLnBrk="1" hangingPunct="1">
              <a:defRPr/>
            </a:pPr>
            <a:r>
              <a:rPr lang="fr-FR" sz="1600" i="0" dirty="0" smtClean="0">
                <a:solidFill>
                  <a:schemeClr val="bg1"/>
                </a:solidFill>
                <a:cs typeface="Arial" charset="0"/>
              </a:rPr>
              <a:t>-Elisa </a:t>
            </a:r>
          </a:p>
        </p:txBody>
      </p:sp>
      <p:sp>
        <p:nvSpPr>
          <p:cNvPr id="45068" name="AutoShape 26"/>
          <p:cNvSpPr>
            <a:spLocks noChangeAspect="1" noChangeArrowheads="1"/>
          </p:cNvSpPr>
          <p:nvPr/>
        </p:nvSpPr>
        <p:spPr bwMode="auto">
          <a:xfrm>
            <a:off x="6775252" y="4905176"/>
            <a:ext cx="704850" cy="1001713"/>
          </a:xfrm>
          <a:prstGeom prst="rect">
            <a:avLst/>
          </a:prstGeom>
          <a:noFill/>
          <a:ln w="9525">
            <a:noFill/>
            <a:miter lim="800000"/>
            <a:headEnd/>
            <a:tailEnd/>
          </a:ln>
        </p:spPr>
        <p:txBody>
          <a:bodyPr/>
          <a:lstStyle/>
          <a:p>
            <a:endParaRPr lang="fr-FR">
              <a:cs typeface="Arial" charset="0"/>
            </a:endParaRPr>
          </a:p>
        </p:txBody>
      </p:sp>
      <p:sp>
        <p:nvSpPr>
          <p:cNvPr id="45069" name="Text Box 13"/>
          <p:cNvSpPr txBox="1">
            <a:spLocks noChangeArrowheads="1"/>
          </p:cNvSpPr>
          <p:nvPr/>
        </p:nvSpPr>
        <p:spPr bwMode="auto">
          <a:xfrm>
            <a:off x="3693914" y="5703689"/>
            <a:ext cx="1260475" cy="461665"/>
          </a:xfrm>
          <a:prstGeom prst="rect">
            <a:avLst/>
          </a:prstGeom>
          <a:noFill/>
          <a:ln w="9525">
            <a:noFill/>
            <a:miter lim="800000"/>
            <a:headEnd/>
            <a:tailEnd/>
          </a:ln>
        </p:spPr>
        <p:txBody>
          <a:bodyPr>
            <a:spAutoFit/>
          </a:bodyPr>
          <a:lstStyle/>
          <a:p>
            <a:pPr algn="ctr">
              <a:lnSpc>
                <a:spcPct val="50000"/>
              </a:lnSpc>
              <a:spcBef>
                <a:spcPct val="50000"/>
              </a:spcBef>
            </a:pPr>
            <a:r>
              <a:rPr lang="fr-FR" sz="1600" dirty="0" smtClean="0">
                <a:cs typeface="Arial" charset="0"/>
              </a:rPr>
              <a:t>Proximal </a:t>
            </a:r>
          </a:p>
          <a:p>
            <a:pPr algn="ctr">
              <a:lnSpc>
                <a:spcPct val="50000"/>
              </a:lnSpc>
              <a:spcBef>
                <a:spcPct val="50000"/>
              </a:spcBef>
            </a:pPr>
            <a:r>
              <a:rPr lang="fr-FR" sz="1600" dirty="0" err="1" smtClean="0">
                <a:cs typeface="Arial" charset="0"/>
              </a:rPr>
              <a:t>Jejunum</a:t>
            </a:r>
            <a:endParaRPr lang="fr-FR" sz="1600" dirty="0">
              <a:cs typeface="Arial" charset="0"/>
            </a:endParaRPr>
          </a:p>
        </p:txBody>
      </p:sp>
      <p:sp>
        <p:nvSpPr>
          <p:cNvPr id="45070" name="Text Box 14"/>
          <p:cNvSpPr txBox="1">
            <a:spLocks noChangeArrowheads="1"/>
          </p:cNvSpPr>
          <p:nvPr/>
        </p:nvSpPr>
        <p:spPr bwMode="auto">
          <a:xfrm>
            <a:off x="4775002" y="5703689"/>
            <a:ext cx="1079500" cy="461665"/>
          </a:xfrm>
          <a:prstGeom prst="rect">
            <a:avLst/>
          </a:prstGeom>
          <a:noFill/>
          <a:ln w="9525">
            <a:noFill/>
            <a:miter lim="800000"/>
            <a:headEnd/>
            <a:tailEnd/>
          </a:ln>
        </p:spPr>
        <p:txBody>
          <a:bodyPr>
            <a:spAutoFit/>
          </a:bodyPr>
          <a:lstStyle/>
          <a:p>
            <a:pPr algn="ctr">
              <a:lnSpc>
                <a:spcPct val="50000"/>
              </a:lnSpc>
              <a:spcBef>
                <a:spcPct val="50000"/>
              </a:spcBef>
            </a:pPr>
            <a:r>
              <a:rPr lang="fr-FR" sz="1600" dirty="0" err="1" smtClean="0">
                <a:cs typeface="Arial" charset="0"/>
              </a:rPr>
              <a:t>Median</a:t>
            </a:r>
            <a:endParaRPr lang="fr-FR" sz="1600" dirty="0" smtClean="0">
              <a:cs typeface="Arial" charset="0"/>
            </a:endParaRPr>
          </a:p>
          <a:p>
            <a:pPr algn="ctr">
              <a:lnSpc>
                <a:spcPct val="50000"/>
              </a:lnSpc>
              <a:spcBef>
                <a:spcPct val="50000"/>
              </a:spcBef>
            </a:pPr>
            <a:r>
              <a:rPr lang="fr-FR" sz="1600" dirty="0" err="1" smtClean="0">
                <a:cs typeface="Arial" charset="0"/>
              </a:rPr>
              <a:t>Jejunum</a:t>
            </a:r>
            <a:endParaRPr lang="fr-FR" sz="1600" dirty="0">
              <a:cs typeface="Arial" charset="0"/>
            </a:endParaRPr>
          </a:p>
        </p:txBody>
      </p:sp>
      <p:sp>
        <p:nvSpPr>
          <p:cNvPr id="45071" name="Text Box 15"/>
          <p:cNvSpPr txBox="1">
            <a:spLocks noChangeArrowheads="1"/>
          </p:cNvSpPr>
          <p:nvPr/>
        </p:nvSpPr>
        <p:spPr bwMode="auto">
          <a:xfrm>
            <a:off x="5567164" y="5416351"/>
            <a:ext cx="1030288" cy="215444"/>
          </a:xfrm>
          <a:prstGeom prst="rect">
            <a:avLst/>
          </a:prstGeom>
          <a:noFill/>
          <a:ln w="9525">
            <a:noFill/>
            <a:miter lim="800000"/>
            <a:headEnd/>
            <a:tailEnd/>
          </a:ln>
        </p:spPr>
        <p:txBody>
          <a:bodyPr>
            <a:spAutoFit/>
          </a:bodyPr>
          <a:lstStyle/>
          <a:p>
            <a:pPr algn="ctr">
              <a:lnSpc>
                <a:spcPct val="50000"/>
              </a:lnSpc>
              <a:spcBef>
                <a:spcPct val="50000"/>
              </a:spcBef>
            </a:pPr>
            <a:r>
              <a:rPr lang="fr-FR" sz="1600" dirty="0" err="1" smtClean="0">
                <a:cs typeface="Arial" charset="0"/>
              </a:rPr>
              <a:t>Ileum</a:t>
            </a:r>
            <a:r>
              <a:rPr lang="fr-FR" sz="1600" dirty="0" smtClean="0">
                <a:cs typeface="Arial" charset="0"/>
              </a:rPr>
              <a:t> </a:t>
            </a:r>
            <a:endParaRPr lang="fr-FR" sz="1600" dirty="0">
              <a:cs typeface="Arial" charset="0"/>
            </a:endParaRPr>
          </a:p>
        </p:txBody>
      </p:sp>
      <p:sp>
        <p:nvSpPr>
          <p:cNvPr id="61" name="Ellipse 60"/>
          <p:cNvSpPr/>
          <p:nvPr/>
        </p:nvSpPr>
        <p:spPr bwMode="auto">
          <a:xfrm rot="20991466">
            <a:off x="2860477" y="4884539"/>
            <a:ext cx="920750" cy="849312"/>
          </a:xfrm>
          <a:prstGeom prst="ellipse">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7" name="Forme libre 66"/>
          <p:cNvSpPr/>
          <p:nvPr/>
        </p:nvSpPr>
        <p:spPr bwMode="auto">
          <a:xfrm>
            <a:off x="3733602" y="4884539"/>
            <a:ext cx="2514600" cy="769937"/>
          </a:xfrm>
          <a:custGeom>
            <a:avLst/>
            <a:gdLst>
              <a:gd name="connsiteX0" fmla="*/ 0 w 3233394"/>
              <a:gd name="connsiteY0" fmla="*/ 122549 h 302976"/>
              <a:gd name="connsiteX1" fmla="*/ 56561 w 3233394"/>
              <a:gd name="connsiteY1" fmla="*/ 47134 h 302976"/>
              <a:gd name="connsiteX2" fmla="*/ 94268 w 3233394"/>
              <a:gd name="connsiteY2" fmla="*/ 37708 h 302976"/>
              <a:gd name="connsiteX3" fmla="*/ 301658 w 3233394"/>
              <a:gd name="connsiteY3" fmla="*/ 47134 h 302976"/>
              <a:gd name="connsiteX4" fmla="*/ 329938 w 3233394"/>
              <a:gd name="connsiteY4" fmla="*/ 75415 h 302976"/>
              <a:gd name="connsiteX5" fmla="*/ 367645 w 3233394"/>
              <a:gd name="connsiteY5" fmla="*/ 94268 h 302976"/>
              <a:gd name="connsiteX6" fmla="*/ 414779 w 3233394"/>
              <a:gd name="connsiteY6" fmla="*/ 150829 h 302976"/>
              <a:gd name="connsiteX7" fmla="*/ 471340 w 3233394"/>
              <a:gd name="connsiteY7" fmla="*/ 188536 h 302976"/>
              <a:gd name="connsiteX8" fmla="*/ 499621 w 3233394"/>
              <a:gd name="connsiteY8" fmla="*/ 207390 h 302976"/>
              <a:gd name="connsiteX9" fmla="*/ 603315 w 3233394"/>
              <a:gd name="connsiteY9" fmla="*/ 235670 h 302976"/>
              <a:gd name="connsiteX10" fmla="*/ 631596 w 3233394"/>
              <a:gd name="connsiteY10" fmla="*/ 245097 h 302976"/>
              <a:gd name="connsiteX11" fmla="*/ 744717 w 3233394"/>
              <a:gd name="connsiteY11" fmla="*/ 263951 h 302976"/>
              <a:gd name="connsiteX12" fmla="*/ 961534 w 3233394"/>
              <a:gd name="connsiteY12" fmla="*/ 254524 h 302976"/>
              <a:gd name="connsiteX13" fmla="*/ 1046375 w 3233394"/>
              <a:gd name="connsiteY13" fmla="*/ 188536 h 302976"/>
              <a:gd name="connsiteX14" fmla="*/ 1102936 w 3233394"/>
              <a:gd name="connsiteY14" fmla="*/ 150829 h 302976"/>
              <a:gd name="connsiteX15" fmla="*/ 1159497 w 3233394"/>
              <a:gd name="connsiteY15" fmla="*/ 103695 h 302976"/>
              <a:gd name="connsiteX16" fmla="*/ 1178350 w 3233394"/>
              <a:gd name="connsiteY16" fmla="*/ 75415 h 302976"/>
              <a:gd name="connsiteX17" fmla="*/ 1234911 w 3233394"/>
              <a:gd name="connsiteY17" fmla="*/ 28281 h 302976"/>
              <a:gd name="connsiteX18" fmla="*/ 1451728 w 3233394"/>
              <a:gd name="connsiteY18" fmla="*/ 37708 h 302976"/>
              <a:gd name="connsiteX19" fmla="*/ 1480008 w 3233394"/>
              <a:gd name="connsiteY19" fmla="*/ 47134 h 302976"/>
              <a:gd name="connsiteX20" fmla="*/ 1527142 w 3233394"/>
              <a:gd name="connsiteY20" fmla="*/ 65988 h 302976"/>
              <a:gd name="connsiteX21" fmla="*/ 1583703 w 3233394"/>
              <a:gd name="connsiteY21" fmla="*/ 84842 h 302976"/>
              <a:gd name="connsiteX22" fmla="*/ 1630837 w 3233394"/>
              <a:gd name="connsiteY22" fmla="*/ 103695 h 302976"/>
              <a:gd name="connsiteX23" fmla="*/ 1715678 w 3233394"/>
              <a:gd name="connsiteY23" fmla="*/ 131976 h 302976"/>
              <a:gd name="connsiteX24" fmla="*/ 1743959 w 3233394"/>
              <a:gd name="connsiteY24" fmla="*/ 141402 h 302976"/>
              <a:gd name="connsiteX25" fmla="*/ 1781666 w 3233394"/>
              <a:gd name="connsiteY25" fmla="*/ 169683 h 302976"/>
              <a:gd name="connsiteX26" fmla="*/ 1847654 w 3233394"/>
              <a:gd name="connsiteY26" fmla="*/ 235670 h 302976"/>
              <a:gd name="connsiteX27" fmla="*/ 1932495 w 3233394"/>
              <a:gd name="connsiteY27" fmla="*/ 273378 h 302976"/>
              <a:gd name="connsiteX28" fmla="*/ 2234153 w 3233394"/>
              <a:gd name="connsiteY28" fmla="*/ 263951 h 302976"/>
              <a:gd name="connsiteX29" fmla="*/ 2271860 w 3233394"/>
              <a:gd name="connsiteY29" fmla="*/ 235670 h 302976"/>
              <a:gd name="connsiteX30" fmla="*/ 2328421 w 3233394"/>
              <a:gd name="connsiteY30" fmla="*/ 150829 h 302976"/>
              <a:gd name="connsiteX31" fmla="*/ 2356701 w 3233394"/>
              <a:gd name="connsiteY31" fmla="*/ 131976 h 302976"/>
              <a:gd name="connsiteX32" fmla="*/ 2422689 w 3233394"/>
              <a:gd name="connsiteY32" fmla="*/ 75415 h 302976"/>
              <a:gd name="connsiteX33" fmla="*/ 2441542 w 3233394"/>
              <a:gd name="connsiteY33" fmla="*/ 47134 h 302976"/>
              <a:gd name="connsiteX34" fmla="*/ 2498103 w 3233394"/>
              <a:gd name="connsiteY34" fmla="*/ 0 h 302976"/>
              <a:gd name="connsiteX35" fmla="*/ 2790334 w 3233394"/>
              <a:gd name="connsiteY35" fmla="*/ 9427 h 302976"/>
              <a:gd name="connsiteX36" fmla="*/ 2818614 w 3233394"/>
              <a:gd name="connsiteY36" fmla="*/ 28281 h 302976"/>
              <a:gd name="connsiteX37" fmla="*/ 2884602 w 3233394"/>
              <a:gd name="connsiteY37" fmla="*/ 47134 h 302976"/>
              <a:gd name="connsiteX38" fmla="*/ 2912882 w 3233394"/>
              <a:gd name="connsiteY38" fmla="*/ 75415 h 302976"/>
              <a:gd name="connsiteX39" fmla="*/ 2950590 w 3233394"/>
              <a:gd name="connsiteY39" fmla="*/ 84842 h 302976"/>
              <a:gd name="connsiteX40" fmla="*/ 3233394 w 3233394"/>
              <a:gd name="connsiteY40" fmla="*/ 103695 h 30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33394" h="302976">
                <a:moveTo>
                  <a:pt x="0" y="122549"/>
                </a:moveTo>
                <a:cubicBezTo>
                  <a:pt x="16530" y="89489"/>
                  <a:pt x="21912" y="68789"/>
                  <a:pt x="56561" y="47134"/>
                </a:cubicBezTo>
                <a:cubicBezTo>
                  <a:pt x="67547" y="40267"/>
                  <a:pt x="81699" y="40850"/>
                  <a:pt x="94268" y="37708"/>
                </a:cubicBezTo>
                <a:cubicBezTo>
                  <a:pt x="163398" y="40850"/>
                  <a:pt x="233326" y="36201"/>
                  <a:pt x="301658" y="47134"/>
                </a:cubicBezTo>
                <a:cubicBezTo>
                  <a:pt x="314822" y="49240"/>
                  <a:pt x="319090" y="67666"/>
                  <a:pt x="329938" y="75415"/>
                </a:cubicBezTo>
                <a:cubicBezTo>
                  <a:pt x="341373" y="83583"/>
                  <a:pt x="355076" y="87984"/>
                  <a:pt x="367645" y="94268"/>
                </a:cubicBezTo>
                <a:cubicBezTo>
                  <a:pt x="384404" y="119406"/>
                  <a:pt x="389654" y="131288"/>
                  <a:pt x="414779" y="150829"/>
                </a:cubicBezTo>
                <a:cubicBezTo>
                  <a:pt x="432665" y="164740"/>
                  <a:pt x="452486" y="175967"/>
                  <a:pt x="471340" y="188536"/>
                </a:cubicBezTo>
                <a:lnTo>
                  <a:pt x="499621" y="207390"/>
                </a:lnTo>
                <a:cubicBezTo>
                  <a:pt x="523894" y="223572"/>
                  <a:pt x="574980" y="228586"/>
                  <a:pt x="603315" y="235670"/>
                </a:cubicBezTo>
                <a:cubicBezTo>
                  <a:pt x="612955" y="238080"/>
                  <a:pt x="621852" y="243148"/>
                  <a:pt x="631596" y="245097"/>
                </a:cubicBezTo>
                <a:cubicBezTo>
                  <a:pt x="669081" y="252594"/>
                  <a:pt x="744717" y="263951"/>
                  <a:pt x="744717" y="263951"/>
                </a:cubicBezTo>
                <a:cubicBezTo>
                  <a:pt x="816989" y="260809"/>
                  <a:pt x="890245" y="266815"/>
                  <a:pt x="961534" y="254524"/>
                </a:cubicBezTo>
                <a:cubicBezTo>
                  <a:pt x="1001597" y="247617"/>
                  <a:pt x="1018305" y="210368"/>
                  <a:pt x="1046375" y="188536"/>
                </a:cubicBezTo>
                <a:cubicBezTo>
                  <a:pt x="1064261" y="174625"/>
                  <a:pt x="1086914" y="166851"/>
                  <a:pt x="1102936" y="150829"/>
                </a:cubicBezTo>
                <a:cubicBezTo>
                  <a:pt x="1139227" y="114538"/>
                  <a:pt x="1120124" y="129944"/>
                  <a:pt x="1159497" y="103695"/>
                </a:cubicBezTo>
                <a:cubicBezTo>
                  <a:pt x="1165781" y="94268"/>
                  <a:pt x="1171097" y="84118"/>
                  <a:pt x="1178350" y="75415"/>
                </a:cubicBezTo>
                <a:cubicBezTo>
                  <a:pt x="1201033" y="48196"/>
                  <a:pt x="1207104" y="46819"/>
                  <a:pt x="1234911" y="28281"/>
                </a:cubicBezTo>
                <a:cubicBezTo>
                  <a:pt x="1307183" y="31423"/>
                  <a:pt x="1379600" y="32160"/>
                  <a:pt x="1451728" y="37708"/>
                </a:cubicBezTo>
                <a:cubicBezTo>
                  <a:pt x="1461635" y="38470"/>
                  <a:pt x="1470704" y="43645"/>
                  <a:pt x="1480008" y="47134"/>
                </a:cubicBezTo>
                <a:cubicBezTo>
                  <a:pt x="1495852" y="53076"/>
                  <a:pt x="1511239" y="60205"/>
                  <a:pt x="1527142" y="65988"/>
                </a:cubicBezTo>
                <a:cubicBezTo>
                  <a:pt x="1545819" y="72780"/>
                  <a:pt x="1565026" y="78050"/>
                  <a:pt x="1583703" y="84842"/>
                </a:cubicBezTo>
                <a:cubicBezTo>
                  <a:pt x="1599606" y="90625"/>
                  <a:pt x="1614901" y="98004"/>
                  <a:pt x="1630837" y="103695"/>
                </a:cubicBezTo>
                <a:cubicBezTo>
                  <a:pt x="1658910" y="113721"/>
                  <a:pt x="1687398" y="122549"/>
                  <a:pt x="1715678" y="131976"/>
                </a:cubicBezTo>
                <a:lnTo>
                  <a:pt x="1743959" y="141402"/>
                </a:lnTo>
                <a:cubicBezTo>
                  <a:pt x="1756528" y="150829"/>
                  <a:pt x="1770556" y="158573"/>
                  <a:pt x="1781666" y="169683"/>
                </a:cubicBezTo>
                <a:cubicBezTo>
                  <a:pt x="1819375" y="207393"/>
                  <a:pt x="1797375" y="210530"/>
                  <a:pt x="1847654" y="235670"/>
                </a:cubicBezTo>
                <a:cubicBezTo>
                  <a:pt x="1982266" y="302976"/>
                  <a:pt x="1849308" y="217920"/>
                  <a:pt x="1932495" y="273378"/>
                </a:cubicBezTo>
                <a:cubicBezTo>
                  <a:pt x="2033048" y="270236"/>
                  <a:pt x="2134167" y="275061"/>
                  <a:pt x="2234153" y="263951"/>
                </a:cubicBezTo>
                <a:cubicBezTo>
                  <a:pt x="2249768" y="262216"/>
                  <a:pt x="2261422" y="247413"/>
                  <a:pt x="2271860" y="235670"/>
                </a:cubicBezTo>
                <a:cubicBezTo>
                  <a:pt x="2271862" y="235668"/>
                  <a:pt x="2318994" y="164970"/>
                  <a:pt x="2328421" y="150829"/>
                </a:cubicBezTo>
                <a:cubicBezTo>
                  <a:pt x="2334705" y="141402"/>
                  <a:pt x="2348099" y="139349"/>
                  <a:pt x="2356701" y="131976"/>
                </a:cubicBezTo>
                <a:cubicBezTo>
                  <a:pt x="2436703" y="63402"/>
                  <a:pt x="2357766" y="118695"/>
                  <a:pt x="2422689" y="75415"/>
                </a:cubicBezTo>
                <a:cubicBezTo>
                  <a:pt x="2428973" y="65988"/>
                  <a:pt x="2434289" y="55838"/>
                  <a:pt x="2441542" y="47134"/>
                </a:cubicBezTo>
                <a:cubicBezTo>
                  <a:pt x="2464222" y="19918"/>
                  <a:pt x="2470299" y="18537"/>
                  <a:pt x="2498103" y="0"/>
                </a:cubicBezTo>
                <a:cubicBezTo>
                  <a:pt x="2595513" y="3142"/>
                  <a:pt x="2693250" y="861"/>
                  <a:pt x="2790334" y="9427"/>
                </a:cubicBezTo>
                <a:cubicBezTo>
                  <a:pt x="2801620" y="10423"/>
                  <a:pt x="2808481" y="23214"/>
                  <a:pt x="2818614" y="28281"/>
                </a:cubicBezTo>
                <a:cubicBezTo>
                  <a:pt x="2832140" y="35044"/>
                  <a:pt x="2872518" y="44113"/>
                  <a:pt x="2884602" y="47134"/>
                </a:cubicBezTo>
                <a:cubicBezTo>
                  <a:pt x="2894029" y="56561"/>
                  <a:pt x="2901307" y="68801"/>
                  <a:pt x="2912882" y="75415"/>
                </a:cubicBezTo>
                <a:cubicBezTo>
                  <a:pt x="2924131" y="81843"/>
                  <a:pt x="2938180" y="81119"/>
                  <a:pt x="2950590" y="84842"/>
                </a:cubicBezTo>
                <a:cubicBezTo>
                  <a:pt x="3092928" y="127543"/>
                  <a:pt x="2933264" y="103695"/>
                  <a:pt x="3233394" y="103695"/>
                </a:cubicBezTo>
              </a:path>
            </a:pathLst>
          </a:custGeom>
          <a:ln w="136525">
            <a:solidFill>
              <a:srgbClr val="FFCC6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68" name="Forme libre 67"/>
          <p:cNvSpPr/>
          <p:nvPr/>
        </p:nvSpPr>
        <p:spPr bwMode="auto">
          <a:xfrm>
            <a:off x="2541613" y="4728964"/>
            <a:ext cx="537939" cy="659631"/>
          </a:xfrm>
          <a:custGeom>
            <a:avLst/>
            <a:gdLst>
              <a:gd name="connsiteX0" fmla="*/ 0 w 801279"/>
              <a:gd name="connsiteY0" fmla="*/ 0 h 585400"/>
              <a:gd name="connsiteX1" fmla="*/ 28281 w 801279"/>
              <a:gd name="connsiteY1" fmla="*/ 9427 h 585400"/>
              <a:gd name="connsiteX2" fmla="*/ 103695 w 801279"/>
              <a:gd name="connsiteY2" fmla="*/ 37708 h 585400"/>
              <a:gd name="connsiteX3" fmla="*/ 141402 w 801279"/>
              <a:gd name="connsiteY3" fmla="*/ 47134 h 585400"/>
              <a:gd name="connsiteX4" fmla="*/ 169683 w 801279"/>
              <a:gd name="connsiteY4" fmla="*/ 65988 h 585400"/>
              <a:gd name="connsiteX5" fmla="*/ 197963 w 801279"/>
              <a:gd name="connsiteY5" fmla="*/ 131976 h 585400"/>
              <a:gd name="connsiteX6" fmla="*/ 207390 w 801279"/>
              <a:gd name="connsiteY6" fmla="*/ 188536 h 585400"/>
              <a:gd name="connsiteX7" fmla="*/ 226244 w 801279"/>
              <a:gd name="connsiteY7" fmla="*/ 245097 h 585400"/>
              <a:gd name="connsiteX8" fmla="*/ 273378 w 801279"/>
              <a:gd name="connsiteY8" fmla="*/ 301658 h 585400"/>
              <a:gd name="connsiteX9" fmla="*/ 292231 w 801279"/>
              <a:gd name="connsiteY9" fmla="*/ 329938 h 585400"/>
              <a:gd name="connsiteX10" fmla="*/ 358219 w 801279"/>
              <a:gd name="connsiteY10" fmla="*/ 414780 h 585400"/>
              <a:gd name="connsiteX11" fmla="*/ 443060 w 801279"/>
              <a:gd name="connsiteY11" fmla="*/ 461914 h 585400"/>
              <a:gd name="connsiteX12" fmla="*/ 527901 w 801279"/>
              <a:gd name="connsiteY12" fmla="*/ 518475 h 585400"/>
              <a:gd name="connsiteX13" fmla="*/ 556182 w 801279"/>
              <a:gd name="connsiteY13" fmla="*/ 537328 h 585400"/>
              <a:gd name="connsiteX14" fmla="*/ 650450 w 801279"/>
              <a:gd name="connsiteY14" fmla="*/ 556182 h 585400"/>
              <a:gd name="connsiteX15" fmla="*/ 678730 w 801279"/>
              <a:gd name="connsiteY15" fmla="*/ 575035 h 585400"/>
              <a:gd name="connsiteX16" fmla="*/ 801279 w 801279"/>
              <a:gd name="connsiteY16" fmla="*/ 584462 h 5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1279" h="585400">
                <a:moveTo>
                  <a:pt x="0" y="0"/>
                </a:moveTo>
                <a:cubicBezTo>
                  <a:pt x="9427" y="3142"/>
                  <a:pt x="18942" y="6031"/>
                  <a:pt x="28281" y="9427"/>
                </a:cubicBezTo>
                <a:cubicBezTo>
                  <a:pt x="53512" y="18602"/>
                  <a:pt x="78225" y="29218"/>
                  <a:pt x="103695" y="37708"/>
                </a:cubicBezTo>
                <a:cubicBezTo>
                  <a:pt x="115986" y="41805"/>
                  <a:pt x="128833" y="43992"/>
                  <a:pt x="141402" y="47134"/>
                </a:cubicBezTo>
                <a:cubicBezTo>
                  <a:pt x="150829" y="53419"/>
                  <a:pt x="161672" y="57977"/>
                  <a:pt x="169683" y="65988"/>
                </a:cubicBezTo>
                <a:cubicBezTo>
                  <a:pt x="189806" y="86111"/>
                  <a:pt x="192554" y="104933"/>
                  <a:pt x="197963" y="131976"/>
                </a:cubicBezTo>
                <a:cubicBezTo>
                  <a:pt x="201712" y="150718"/>
                  <a:pt x="202754" y="169993"/>
                  <a:pt x="207390" y="188536"/>
                </a:cubicBezTo>
                <a:cubicBezTo>
                  <a:pt x="212210" y="207816"/>
                  <a:pt x="219959" y="226243"/>
                  <a:pt x="226244" y="245097"/>
                </a:cubicBezTo>
                <a:cubicBezTo>
                  <a:pt x="234047" y="268507"/>
                  <a:pt x="258789" y="284151"/>
                  <a:pt x="273378" y="301658"/>
                </a:cubicBezTo>
                <a:cubicBezTo>
                  <a:pt x="280631" y="310361"/>
                  <a:pt x="284978" y="321235"/>
                  <a:pt x="292231" y="329938"/>
                </a:cubicBezTo>
                <a:cubicBezTo>
                  <a:pt x="366070" y="418545"/>
                  <a:pt x="262917" y="271826"/>
                  <a:pt x="358219" y="414780"/>
                </a:cubicBezTo>
                <a:cubicBezTo>
                  <a:pt x="376741" y="442563"/>
                  <a:pt x="413591" y="452090"/>
                  <a:pt x="443060" y="461914"/>
                </a:cubicBezTo>
                <a:cubicBezTo>
                  <a:pt x="491658" y="510512"/>
                  <a:pt x="450858" y="475674"/>
                  <a:pt x="527901" y="518475"/>
                </a:cubicBezTo>
                <a:cubicBezTo>
                  <a:pt x="537805" y="523977"/>
                  <a:pt x="545353" y="533996"/>
                  <a:pt x="556182" y="537328"/>
                </a:cubicBezTo>
                <a:cubicBezTo>
                  <a:pt x="586810" y="546752"/>
                  <a:pt x="650450" y="556182"/>
                  <a:pt x="650450" y="556182"/>
                </a:cubicBezTo>
                <a:cubicBezTo>
                  <a:pt x="659877" y="562466"/>
                  <a:pt x="667691" y="572488"/>
                  <a:pt x="678730" y="575035"/>
                </a:cubicBezTo>
                <a:cubicBezTo>
                  <a:pt x="723646" y="585400"/>
                  <a:pt x="758951" y="584462"/>
                  <a:pt x="801279" y="584462"/>
                </a:cubicBezTo>
              </a:path>
            </a:pathLst>
          </a:custGeom>
          <a:solidFill>
            <a:srgbClr val="FFCC66"/>
          </a:solidFill>
          <a:ln w="146050">
            <a:solidFill>
              <a:srgbClr val="FFCC6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cxnSp>
        <p:nvCxnSpPr>
          <p:cNvPr id="75" name="Connecteur droit avec flèche 74"/>
          <p:cNvCxnSpPr/>
          <p:nvPr/>
        </p:nvCxnSpPr>
        <p:spPr bwMode="auto">
          <a:xfrm rot="16200000" flipH="1">
            <a:off x="3513733" y="5136158"/>
            <a:ext cx="736600" cy="17462"/>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6" name="Connecteur droit avec flèche 75"/>
          <p:cNvCxnSpPr/>
          <p:nvPr/>
        </p:nvCxnSpPr>
        <p:spPr bwMode="auto">
          <a:xfrm rot="16200000" flipH="1">
            <a:off x="4190802" y="5270301"/>
            <a:ext cx="742950" cy="635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8" name="Connecteur droit avec flèche 77"/>
          <p:cNvCxnSpPr/>
          <p:nvPr/>
        </p:nvCxnSpPr>
        <p:spPr bwMode="auto">
          <a:xfrm rot="16200000" flipH="1">
            <a:off x="5444927" y="4984551"/>
            <a:ext cx="796925" cy="15875"/>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9" name="Connecteur droit avec flèche 78"/>
          <p:cNvCxnSpPr/>
          <p:nvPr/>
        </p:nvCxnSpPr>
        <p:spPr bwMode="auto">
          <a:xfrm rot="5400000">
            <a:off x="5841802" y="4975026"/>
            <a:ext cx="806450" cy="635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5" name="Connecteur droit 84"/>
          <p:cNvCxnSpPr/>
          <p:nvPr/>
        </p:nvCxnSpPr>
        <p:spPr>
          <a:xfrm>
            <a:off x="6370439" y="5144889"/>
            <a:ext cx="728663" cy="11112"/>
          </a:xfrm>
          <a:prstGeom prst="line">
            <a:avLst/>
          </a:prstGeom>
          <a:ln w="76200">
            <a:solidFill>
              <a:srgbClr val="FFCC66"/>
            </a:solidFill>
            <a:prstDash val="sysDash"/>
          </a:ln>
        </p:spPr>
        <p:style>
          <a:lnRef idx="1">
            <a:schemeClr val="accent1"/>
          </a:lnRef>
          <a:fillRef idx="0">
            <a:schemeClr val="accent1"/>
          </a:fillRef>
          <a:effectRef idx="0">
            <a:schemeClr val="accent1"/>
          </a:effectRef>
          <a:fontRef idx="minor">
            <a:schemeClr val="tx1"/>
          </a:fontRef>
        </p:style>
      </p:cxnSp>
      <p:sp>
        <p:nvSpPr>
          <p:cNvPr id="42008" name="Rectangle 70"/>
          <p:cNvSpPr>
            <a:spLocks noChangeArrowheads="1"/>
          </p:cNvSpPr>
          <p:nvPr/>
        </p:nvSpPr>
        <p:spPr bwMode="auto">
          <a:xfrm>
            <a:off x="7752481" y="3717032"/>
            <a:ext cx="707951" cy="338554"/>
          </a:xfrm>
          <a:prstGeom prst="rect">
            <a:avLst/>
          </a:prstGeom>
          <a:noFill/>
          <a:ln w="9525">
            <a:noFill/>
            <a:miter lim="800000"/>
            <a:headEnd/>
            <a:tailEnd/>
          </a:ln>
        </p:spPr>
        <p:txBody>
          <a:bodyPr wrap="none">
            <a:spAutoFit/>
          </a:bodyPr>
          <a:lstStyle/>
          <a:p>
            <a:r>
              <a:rPr lang="fr-FR" sz="1600" u="sng" dirty="0" smtClean="0"/>
              <a:t>7 </a:t>
            </a:r>
            <a:r>
              <a:rPr lang="fr-FR" sz="1600" u="sng" dirty="0" err="1" smtClean="0"/>
              <a:t>days</a:t>
            </a:r>
            <a:endParaRPr lang="fr-FR" sz="1600" u="sng" dirty="0"/>
          </a:p>
        </p:txBody>
      </p:sp>
      <p:sp>
        <p:nvSpPr>
          <p:cNvPr id="42009" name="Rectangle 92"/>
          <p:cNvSpPr>
            <a:spLocks noChangeArrowheads="1"/>
          </p:cNvSpPr>
          <p:nvPr/>
        </p:nvSpPr>
        <p:spPr bwMode="auto">
          <a:xfrm>
            <a:off x="0" y="98629"/>
            <a:ext cx="9144000" cy="830997"/>
          </a:xfrm>
          <a:prstGeom prst="rect">
            <a:avLst/>
          </a:prstGeom>
          <a:noFill/>
          <a:ln w="9525">
            <a:noFill/>
            <a:miter lim="800000"/>
            <a:headEnd/>
            <a:tailEnd/>
          </a:ln>
        </p:spPr>
        <p:txBody>
          <a:bodyPr wrap="square">
            <a:spAutoFit/>
          </a:bodyPr>
          <a:lstStyle/>
          <a:p>
            <a:pPr algn="ctr">
              <a:spcBef>
                <a:spcPct val="20000"/>
              </a:spcBef>
              <a:buFont typeface="Arial" charset="0"/>
              <a:buNone/>
            </a:pPr>
            <a:r>
              <a:rPr lang="fr-FR" sz="2400" b="1" dirty="0" smtClean="0"/>
              <a:t>Can IF of </a:t>
            </a:r>
            <a:r>
              <a:rPr lang="fr-FR" sz="2400" b="1" dirty="0" err="1" smtClean="0"/>
              <a:t>different</a:t>
            </a:r>
            <a:r>
              <a:rPr lang="fr-FR" sz="2400" b="1" dirty="0" smtClean="0"/>
              <a:t> composition </a:t>
            </a:r>
            <a:r>
              <a:rPr lang="fr-FR" sz="2400" b="1" dirty="0" err="1" smtClean="0"/>
              <a:t>modulate</a:t>
            </a:r>
            <a:r>
              <a:rPr lang="fr-FR" sz="2400" b="1" dirty="0" smtClean="0"/>
              <a:t> the </a:t>
            </a:r>
            <a:r>
              <a:rPr lang="fr-FR" sz="2400" b="1" dirty="0" err="1" smtClean="0"/>
              <a:t>physiological</a:t>
            </a:r>
            <a:r>
              <a:rPr lang="fr-FR" sz="2400" b="1" dirty="0" smtClean="0"/>
              <a:t> </a:t>
            </a:r>
            <a:r>
              <a:rPr lang="fr-FR" sz="2400" b="1" dirty="0" err="1" smtClean="0"/>
              <a:t>response</a:t>
            </a:r>
            <a:r>
              <a:rPr lang="fr-FR" sz="2400" b="1" dirty="0" smtClean="0"/>
              <a:t> of the host?</a:t>
            </a:r>
            <a:endParaRPr lang="fr-FR" sz="2400" b="1" dirty="0"/>
          </a:p>
        </p:txBody>
      </p:sp>
      <p:sp>
        <p:nvSpPr>
          <p:cNvPr id="45086" name="Text Box 96"/>
          <p:cNvSpPr txBox="1">
            <a:spLocks noChangeArrowheads="1"/>
          </p:cNvSpPr>
          <p:nvPr/>
        </p:nvSpPr>
        <p:spPr bwMode="auto">
          <a:xfrm>
            <a:off x="7596336" y="4581128"/>
            <a:ext cx="1547812" cy="461665"/>
          </a:xfrm>
          <a:prstGeom prst="rect">
            <a:avLst/>
          </a:prstGeom>
          <a:noFill/>
          <a:ln w="9525">
            <a:noFill/>
            <a:miter lim="800000"/>
            <a:headEnd/>
            <a:tailEnd/>
          </a:ln>
        </p:spPr>
        <p:txBody>
          <a:bodyPr>
            <a:spAutoFit/>
          </a:bodyPr>
          <a:lstStyle/>
          <a:p>
            <a:pPr algn="ctr">
              <a:spcBef>
                <a:spcPct val="50000"/>
              </a:spcBef>
            </a:pPr>
            <a:r>
              <a:rPr lang="fr-FR" sz="1200" dirty="0" smtClean="0"/>
              <a:t>(90 </a:t>
            </a:r>
            <a:r>
              <a:rPr lang="fr-FR" sz="1200" dirty="0"/>
              <a:t>min </a:t>
            </a:r>
            <a:r>
              <a:rPr lang="fr-FR" sz="1200" dirty="0" smtClean="0"/>
              <a:t>postprandial)</a:t>
            </a:r>
            <a:endParaRPr lang="fr-FR" sz="1200" dirty="0"/>
          </a:p>
        </p:txBody>
      </p:sp>
      <p:sp>
        <p:nvSpPr>
          <p:cNvPr id="45087" name="Line 97"/>
          <p:cNvSpPr>
            <a:spLocks noChangeShapeType="1"/>
          </p:cNvSpPr>
          <p:nvPr/>
        </p:nvSpPr>
        <p:spPr bwMode="auto">
          <a:xfrm flipH="1">
            <a:off x="4414390" y="4017764"/>
            <a:ext cx="144711" cy="1470347"/>
          </a:xfrm>
          <a:prstGeom prst="line">
            <a:avLst/>
          </a:prstGeom>
          <a:noFill/>
          <a:ln w="25400">
            <a:solidFill>
              <a:srgbClr val="996600"/>
            </a:solidFill>
            <a:round/>
            <a:headEnd/>
            <a:tailEnd type="triangle" w="med" len="med"/>
          </a:ln>
        </p:spPr>
        <p:txBody>
          <a:bodyPr/>
          <a:lstStyle/>
          <a:p>
            <a:endParaRPr lang="fr-FR"/>
          </a:p>
        </p:txBody>
      </p:sp>
      <p:sp>
        <p:nvSpPr>
          <p:cNvPr id="45088" name="Line 98"/>
          <p:cNvSpPr>
            <a:spLocks noChangeShapeType="1"/>
          </p:cNvSpPr>
          <p:nvPr/>
        </p:nvSpPr>
        <p:spPr bwMode="auto">
          <a:xfrm>
            <a:off x="5148064" y="4005064"/>
            <a:ext cx="863600" cy="720725"/>
          </a:xfrm>
          <a:prstGeom prst="line">
            <a:avLst/>
          </a:prstGeom>
          <a:noFill/>
          <a:ln w="25400">
            <a:solidFill>
              <a:srgbClr val="996600"/>
            </a:solidFill>
            <a:round/>
            <a:headEnd/>
            <a:tailEnd type="triangle" w="med" len="med"/>
          </a:ln>
        </p:spPr>
        <p:txBody>
          <a:bodyPr/>
          <a:lstStyle/>
          <a:p>
            <a:endParaRPr lang="fr-FR"/>
          </a:p>
        </p:txBody>
      </p:sp>
      <p:sp>
        <p:nvSpPr>
          <p:cNvPr id="45089" name="Line 100"/>
          <p:cNvSpPr>
            <a:spLocks noChangeShapeType="1"/>
          </p:cNvSpPr>
          <p:nvPr/>
        </p:nvSpPr>
        <p:spPr bwMode="auto">
          <a:xfrm>
            <a:off x="2973661" y="3876427"/>
            <a:ext cx="1080690" cy="891604"/>
          </a:xfrm>
          <a:prstGeom prst="line">
            <a:avLst/>
          </a:prstGeom>
          <a:noFill/>
          <a:ln w="25400">
            <a:solidFill>
              <a:srgbClr val="996600"/>
            </a:solidFill>
            <a:round/>
            <a:headEnd/>
            <a:tailEnd type="triangle" w="med" len="med"/>
          </a:ln>
        </p:spPr>
        <p:txBody>
          <a:bodyPr/>
          <a:lstStyle/>
          <a:p>
            <a:endParaRPr lang="fr-FR"/>
          </a:p>
        </p:txBody>
      </p:sp>
      <p:sp>
        <p:nvSpPr>
          <p:cNvPr id="42017" name="AutoShape 58"/>
          <p:cNvSpPr>
            <a:spLocks noChangeArrowheads="1"/>
          </p:cNvSpPr>
          <p:nvPr/>
        </p:nvSpPr>
        <p:spPr bwMode="auto">
          <a:xfrm rot="10800000" flipH="1">
            <a:off x="1547813" y="2348954"/>
            <a:ext cx="1295400" cy="792163"/>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ECECEC"/>
          </a:solidFill>
          <a:ln w="9525">
            <a:solidFill>
              <a:schemeClr val="tx1"/>
            </a:solidFill>
            <a:miter lim="800000"/>
            <a:headEnd/>
            <a:tailEnd/>
          </a:ln>
        </p:spPr>
        <p:txBody>
          <a:bodyPr wrap="none" anchor="ctr"/>
          <a:lstStyle/>
          <a:p>
            <a:endParaRPr lang="fr-FR"/>
          </a:p>
        </p:txBody>
      </p:sp>
      <p:sp>
        <p:nvSpPr>
          <p:cNvPr id="42018" name="Text Box 59"/>
          <p:cNvSpPr txBox="1">
            <a:spLocks noChangeArrowheads="1"/>
          </p:cNvSpPr>
          <p:nvPr/>
        </p:nvSpPr>
        <p:spPr bwMode="auto">
          <a:xfrm>
            <a:off x="0" y="2853779"/>
            <a:ext cx="2051050" cy="307975"/>
          </a:xfrm>
          <a:prstGeom prst="rect">
            <a:avLst/>
          </a:prstGeom>
          <a:noFill/>
          <a:ln w="9525">
            <a:noFill/>
            <a:miter lim="800000"/>
            <a:headEnd/>
            <a:tailEnd/>
          </a:ln>
        </p:spPr>
        <p:txBody>
          <a:bodyPr>
            <a:spAutoFit/>
          </a:bodyPr>
          <a:lstStyle/>
          <a:p>
            <a:pPr>
              <a:spcBef>
                <a:spcPct val="50000"/>
              </a:spcBef>
            </a:pPr>
            <a:r>
              <a:rPr lang="en-GB" sz="1400" dirty="0" smtClean="0"/>
              <a:t>Rehydration at </a:t>
            </a:r>
            <a:r>
              <a:rPr lang="en-GB" sz="1400" dirty="0"/>
              <a:t>20% </a:t>
            </a:r>
          </a:p>
        </p:txBody>
      </p:sp>
      <p:grpSp>
        <p:nvGrpSpPr>
          <p:cNvPr id="42021" name="Groupe 61"/>
          <p:cNvGrpSpPr>
            <a:grpSpLocks/>
          </p:cNvGrpSpPr>
          <p:nvPr/>
        </p:nvGrpSpPr>
        <p:grpSpPr bwMode="auto">
          <a:xfrm>
            <a:off x="250825" y="909092"/>
            <a:ext cx="1584325" cy="1784350"/>
            <a:chOff x="512763" y="0"/>
            <a:chExt cx="1584325" cy="1784350"/>
          </a:xfrm>
        </p:grpSpPr>
        <p:grpSp>
          <p:nvGrpSpPr>
            <p:cNvPr id="42023" name="Groupe 108"/>
            <p:cNvGrpSpPr>
              <a:grpSpLocks/>
            </p:cNvGrpSpPr>
            <p:nvPr/>
          </p:nvGrpSpPr>
          <p:grpSpPr bwMode="auto">
            <a:xfrm>
              <a:off x="611188" y="692150"/>
              <a:ext cx="981075" cy="1092200"/>
              <a:chOff x="4862541" y="446959"/>
              <a:chExt cx="1013298" cy="1428581"/>
            </a:xfrm>
          </p:grpSpPr>
          <p:sp>
            <p:nvSpPr>
              <p:cNvPr id="2" name="Rectangle à coins arrondis 81"/>
              <p:cNvSpPr>
                <a:spLocks noChangeArrowheads="1"/>
              </p:cNvSpPr>
              <p:nvPr/>
            </p:nvSpPr>
            <p:spPr bwMode="auto">
              <a:xfrm>
                <a:off x="5008470" y="731429"/>
                <a:ext cx="713243" cy="1144111"/>
              </a:xfrm>
              <a:prstGeom prst="roundRect">
                <a:avLst>
                  <a:gd name="adj" fmla="val 16667"/>
                </a:avLst>
              </a:prstGeom>
              <a:solidFill>
                <a:srgbClr val="92D050"/>
              </a:solidFill>
              <a:ln w="25400" algn="ctr">
                <a:solidFill>
                  <a:schemeClr val="tx1"/>
                </a:solidFill>
                <a:round/>
                <a:headEnd/>
                <a:tailEnd/>
              </a:ln>
            </p:spPr>
            <p:txBody>
              <a:bodyPr anchor="ctr"/>
              <a:lstStyle/>
              <a:p>
                <a:pPr algn="ctr">
                  <a:defRPr/>
                </a:pPr>
                <a:endParaRPr lang="fr-FR" dirty="0">
                  <a:ln>
                    <a:solidFill>
                      <a:schemeClr val="tx1"/>
                    </a:solidFill>
                  </a:ln>
                  <a:solidFill>
                    <a:schemeClr val="dk1"/>
                  </a:solidFill>
                  <a:latin typeface="+mn-lt"/>
                </a:endParaRPr>
              </a:p>
            </p:txBody>
          </p:sp>
          <p:sp>
            <p:nvSpPr>
              <p:cNvPr id="3" name="Rectangle 82"/>
              <p:cNvSpPr>
                <a:spLocks noChangeArrowheads="1"/>
              </p:cNvSpPr>
              <p:nvPr/>
            </p:nvSpPr>
            <p:spPr bwMode="auto">
              <a:xfrm>
                <a:off x="5221623" y="446959"/>
                <a:ext cx="286937" cy="284470"/>
              </a:xfrm>
              <a:prstGeom prst="rect">
                <a:avLst/>
              </a:prstGeom>
              <a:solidFill>
                <a:srgbClr val="FFFFFF"/>
              </a:solidFill>
              <a:ln w="25400" algn="ctr">
                <a:solidFill>
                  <a:schemeClr val="tx1"/>
                </a:solidFill>
                <a:miter lim="800000"/>
                <a:headEnd/>
                <a:tailEnd/>
              </a:ln>
            </p:spPr>
            <p:txBody>
              <a:bodyPr anchor="ctr"/>
              <a:lstStyle/>
              <a:p>
                <a:pPr algn="ctr">
                  <a:defRPr/>
                </a:pPr>
                <a:endParaRPr lang="fr-FR" dirty="0">
                  <a:solidFill>
                    <a:schemeClr val="dk1"/>
                  </a:solidFill>
                  <a:latin typeface="+mn-lt"/>
                </a:endParaRPr>
              </a:p>
            </p:txBody>
          </p:sp>
          <p:sp>
            <p:nvSpPr>
              <p:cNvPr id="4" name="ZoneTexte 107"/>
              <p:cNvSpPr txBox="1">
                <a:spLocks noChangeArrowheads="1"/>
              </p:cNvSpPr>
              <p:nvPr/>
            </p:nvSpPr>
            <p:spPr bwMode="auto">
              <a:xfrm>
                <a:off x="4862541" y="1113491"/>
                <a:ext cx="1013298" cy="362310"/>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fr-FR" sz="1200" dirty="0" smtClean="0">
                    <a:solidFill>
                      <a:srgbClr val="000000"/>
                    </a:solidFill>
                    <a:cs typeface="Arial" charset="0"/>
                  </a:rPr>
                  <a:t>T3</a:t>
                </a:r>
                <a:endParaRPr lang="fr-FR" sz="1200" b="1" dirty="0">
                  <a:solidFill>
                    <a:srgbClr val="000000"/>
                  </a:solidFill>
                  <a:cs typeface="Arial" charset="0"/>
                </a:endParaRPr>
              </a:p>
            </p:txBody>
          </p:sp>
        </p:grpSp>
        <p:sp>
          <p:nvSpPr>
            <p:cNvPr id="83" name="Rectangle 82"/>
            <p:cNvSpPr>
              <a:spLocks noChangeArrowheads="1"/>
            </p:cNvSpPr>
            <p:nvPr/>
          </p:nvSpPr>
          <p:spPr bwMode="auto">
            <a:xfrm>
              <a:off x="1562094" y="549275"/>
              <a:ext cx="277812" cy="217487"/>
            </a:xfrm>
            <a:prstGeom prst="rect">
              <a:avLst/>
            </a:prstGeom>
            <a:solidFill>
              <a:srgbClr val="FFFFFF"/>
            </a:solidFill>
            <a:ln w="25400" algn="ctr">
              <a:solidFill>
                <a:schemeClr val="tx1"/>
              </a:solidFill>
              <a:miter lim="800000"/>
              <a:headEnd/>
              <a:tailEnd/>
            </a:ln>
          </p:spPr>
          <p:txBody>
            <a:bodyPr anchor="ctr"/>
            <a:lstStyle/>
            <a:p>
              <a:pPr algn="ctr">
                <a:defRPr/>
              </a:pPr>
              <a:endParaRPr lang="fr-FR" dirty="0">
                <a:solidFill>
                  <a:schemeClr val="dk1"/>
                </a:solidFill>
                <a:latin typeface="+mn-lt"/>
              </a:endParaRPr>
            </a:p>
          </p:txBody>
        </p:sp>
        <p:grpSp>
          <p:nvGrpSpPr>
            <p:cNvPr id="42025" name="Groupe 108"/>
            <p:cNvGrpSpPr>
              <a:grpSpLocks/>
            </p:cNvGrpSpPr>
            <p:nvPr/>
          </p:nvGrpSpPr>
          <p:grpSpPr bwMode="auto">
            <a:xfrm>
              <a:off x="512763" y="142875"/>
              <a:ext cx="981075" cy="1092200"/>
              <a:chOff x="4862541" y="446959"/>
              <a:chExt cx="1013298" cy="1428581"/>
            </a:xfrm>
          </p:grpSpPr>
          <p:sp>
            <p:nvSpPr>
              <p:cNvPr id="54" name="Rectangle à coins arrondis 81"/>
              <p:cNvSpPr>
                <a:spLocks noChangeArrowheads="1"/>
              </p:cNvSpPr>
              <p:nvPr/>
            </p:nvSpPr>
            <p:spPr bwMode="auto">
              <a:xfrm>
                <a:off x="5008470" y="731429"/>
                <a:ext cx="713243" cy="1144111"/>
              </a:xfrm>
              <a:prstGeom prst="roundRect">
                <a:avLst>
                  <a:gd name="adj" fmla="val 16667"/>
                </a:avLst>
              </a:prstGeom>
              <a:solidFill>
                <a:srgbClr val="7030A0"/>
              </a:solidFill>
              <a:ln w="25400" algn="ctr">
                <a:solidFill>
                  <a:schemeClr val="tx1"/>
                </a:solidFill>
                <a:round/>
                <a:headEnd/>
                <a:tailEnd/>
              </a:ln>
            </p:spPr>
            <p:txBody>
              <a:bodyPr anchor="ctr"/>
              <a:lstStyle/>
              <a:p>
                <a:pPr algn="ctr">
                  <a:defRPr/>
                </a:pPr>
                <a:endParaRPr lang="fr-FR" dirty="0">
                  <a:solidFill>
                    <a:schemeClr val="dk1"/>
                  </a:solidFill>
                  <a:latin typeface="+mn-lt"/>
                </a:endParaRPr>
              </a:p>
            </p:txBody>
          </p:sp>
          <p:sp>
            <p:nvSpPr>
              <p:cNvPr id="55" name="Rectangle 82"/>
              <p:cNvSpPr>
                <a:spLocks noChangeArrowheads="1"/>
              </p:cNvSpPr>
              <p:nvPr/>
            </p:nvSpPr>
            <p:spPr bwMode="auto">
              <a:xfrm>
                <a:off x="5221623" y="446959"/>
                <a:ext cx="286937" cy="284470"/>
              </a:xfrm>
              <a:prstGeom prst="rect">
                <a:avLst/>
              </a:prstGeom>
              <a:solidFill>
                <a:srgbClr val="7030A0"/>
              </a:solidFill>
              <a:ln w="25400" algn="ctr">
                <a:solidFill>
                  <a:schemeClr val="tx1"/>
                </a:solidFill>
                <a:miter lim="800000"/>
                <a:headEnd/>
                <a:tailEnd/>
              </a:ln>
            </p:spPr>
            <p:txBody>
              <a:bodyPr anchor="ctr"/>
              <a:lstStyle/>
              <a:p>
                <a:pPr algn="ctr">
                  <a:defRPr/>
                </a:pPr>
                <a:endParaRPr lang="fr-FR" dirty="0">
                  <a:solidFill>
                    <a:schemeClr val="dk1"/>
                  </a:solidFill>
                  <a:latin typeface="+mn-lt"/>
                </a:endParaRPr>
              </a:p>
            </p:txBody>
          </p:sp>
          <p:sp>
            <p:nvSpPr>
              <p:cNvPr id="56" name="ZoneTexte 107"/>
              <p:cNvSpPr txBox="1">
                <a:spLocks noChangeArrowheads="1"/>
              </p:cNvSpPr>
              <p:nvPr/>
            </p:nvSpPr>
            <p:spPr bwMode="auto">
              <a:xfrm>
                <a:off x="4862541" y="1113491"/>
                <a:ext cx="1013298" cy="362310"/>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fr-FR" sz="1200" dirty="0" smtClean="0">
                    <a:solidFill>
                      <a:schemeClr val="bg1"/>
                    </a:solidFill>
                    <a:cs typeface="Arial" charset="0"/>
                  </a:rPr>
                  <a:t>T2</a:t>
                </a:r>
                <a:endParaRPr lang="fr-FR" sz="1200" b="1" dirty="0">
                  <a:solidFill>
                    <a:schemeClr val="bg1"/>
                  </a:solidFill>
                  <a:cs typeface="Arial" charset="0"/>
                </a:endParaRPr>
              </a:p>
            </p:txBody>
          </p:sp>
        </p:grpSp>
        <p:grpSp>
          <p:nvGrpSpPr>
            <p:cNvPr id="42026" name="Groupe 108"/>
            <p:cNvGrpSpPr>
              <a:grpSpLocks/>
            </p:cNvGrpSpPr>
            <p:nvPr/>
          </p:nvGrpSpPr>
          <p:grpSpPr bwMode="auto">
            <a:xfrm>
              <a:off x="1116013" y="0"/>
              <a:ext cx="981075" cy="1092200"/>
              <a:chOff x="4862541" y="446959"/>
              <a:chExt cx="1013298" cy="1428581"/>
            </a:xfrm>
          </p:grpSpPr>
          <p:sp>
            <p:nvSpPr>
              <p:cNvPr id="58" name="Rectangle à coins arrondis 57"/>
              <p:cNvSpPr>
                <a:spLocks noChangeArrowheads="1"/>
              </p:cNvSpPr>
              <p:nvPr/>
            </p:nvSpPr>
            <p:spPr bwMode="auto">
              <a:xfrm>
                <a:off x="5008470" y="731429"/>
                <a:ext cx="713243" cy="1144111"/>
              </a:xfrm>
              <a:prstGeom prst="roundRect">
                <a:avLst>
                  <a:gd name="adj" fmla="val 16667"/>
                </a:avLst>
              </a:prstGeom>
              <a:solidFill>
                <a:srgbClr val="FFC000"/>
              </a:solidFill>
              <a:ln w="25400" algn="ctr">
                <a:solidFill>
                  <a:schemeClr val="tx1"/>
                </a:solidFill>
                <a:round/>
                <a:headEnd/>
                <a:tailEnd/>
              </a:ln>
            </p:spPr>
            <p:txBody>
              <a:bodyPr anchor="ctr"/>
              <a:lstStyle/>
              <a:p>
                <a:pPr algn="ctr">
                  <a:defRPr/>
                </a:pPr>
                <a:endParaRPr lang="fr-FR" dirty="0">
                  <a:solidFill>
                    <a:schemeClr val="dk1"/>
                  </a:solidFill>
                  <a:latin typeface="+mn-lt"/>
                </a:endParaRPr>
              </a:p>
            </p:txBody>
          </p:sp>
          <p:sp>
            <p:nvSpPr>
              <p:cNvPr id="59" name="Rectangle 58"/>
              <p:cNvSpPr>
                <a:spLocks noChangeArrowheads="1"/>
              </p:cNvSpPr>
              <p:nvPr/>
            </p:nvSpPr>
            <p:spPr bwMode="auto">
              <a:xfrm>
                <a:off x="5221623" y="446959"/>
                <a:ext cx="286937" cy="284470"/>
              </a:xfrm>
              <a:prstGeom prst="rect">
                <a:avLst/>
              </a:prstGeom>
              <a:solidFill>
                <a:srgbClr val="FFC000"/>
              </a:solidFill>
              <a:ln w="25400" algn="ctr">
                <a:solidFill>
                  <a:schemeClr val="tx1"/>
                </a:solidFill>
                <a:miter lim="800000"/>
                <a:headEnd/>
                <a:tailEnd/>
              </a:ln>
            </p:spPr>
            <p:txBody>
              <a:bodyPr anchor="ctr"/>
              <a:lstStyle/>
              <a:p>
                <a:pPr algn="ctr">
                  <a:defRPr/>
                </a:pPr>
                <a:endParaRPr lang="fr-FR" dirty="0">
                  <a:solidFill>
                    <a:schemeClr val="dk1"/>
                  </a:solidFill>
                  <a:latin typeface="+mn-lt"/>
                </a:endParaRPr>
              </a:p>
            </p:txBody>
          </p:sp>
          <p:sp>
            <p:nvSpPr>
              <p:cNvPr id="60" name="ZoneTexte 107"/>
              <p:cNvSpPr txBox="1">
                <a:spLocks noChangeArrowheads="1"/>
              </p:cNvSpPr>
              <p:nvPr/>
            </p:nvSpPr>
            <p:spPr bwMode="auto">
              <a:xfrm>
                <a:off x="4862541" y="1113491"/>
                <a:ext cx="1013298" cy="362310"/>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fr-FR" sz="1200" dirty="0" smtClean="0">
                    <a:solidFill>
                      <a:srgbClr val="000000"/>
                    </a:solidFill>
                    <a:cs typeface="Arial" charset="0"/>
                  </a:rPr>
                  <a:t>T1</a:t>
                </a:r>
                <a:endParaRPr lang="fr-FR" sz="1200" b="1" dirty="0">
                  <a:solidFill>
                    <a:srgbClr val="000000"/>
                  </a:solidFill>
                  <a:cs typeface="Arial" charset="0"/>
                </a:endParaRPr>
              </a:p>
            </p:txBody>
          </p:sp>
        </p:grpSp>
      </p:grpSp>
      <p:sp>
        <p:nvSpPr>
          <p:cNvPr id="103" name="Text Box 95"/>
          <p:cNvSpPr txBox="1">
            <a:spLocks noChangeArrowheads="1"/>
          </p:cNvSpPr>
          <p:nvPr/>
        </p:nvSpPr>
        <p:spPr bwMode="auto">
          <a:xfrm>
            <a:off x="3571479" y="3524731"/>
            <a:ext cx="2388394" cy="523220"/>
          </a:xfrm>
          <a:prstGeom prst="rect">
            <a:avLst/>
          </a:prstGeom>
          <a:noFill/>
          <a:ln w="15875">
            <a:noFill/>
            <a:miter lim="800000"/>
            <a:headEnd/>
            <a:tailEnd/>
          </a:ln>
        </p:spPr>
        <p:txBody>
          <a:bodyPr wrap="square">
            <a:spAutoFit/>
          </a:bodyPr>
          <a:lstStyle/>
          <a:p>
            <a:pPr algn="ctr">
              <a:spcBef>
                <a:spcPct val="50000"/>
              </a:spcBef>
            </a:pPr>
            <a:r>
              <a:rPr lang="fr-FR" sz="1400" b="1" dirty="0" err="1" smtClean="0"/>
              <a:t>Collect</a:t>
            </a:r>
            <a:r>
              <a:rPr lang="fr-FR" sz="1400" b="1" dirty="0" smtClean="0"/>
              <a:t> of effluents and tissues</a:t>
            </a:r>
            <a:endParaRPr lang="fr-FR" sz="1100" b="1" dirty="0"/>
          </a:p>
        </p:txBody>
      </p:sp>
      <p:sp>
        <p:nvSpPr>
          <p:cNvPr id="104" name="Text Box 11"/>
          <p:cNvSpPr txBox="1">
            <a:spLocks noChangeArrowheads="1"/>
          </p:cNvSpPr>
          <p:nvPr/>
        </p:nvSpPr>
        <p:spPr bwMode="auto">
          <a:xfrm>
            <a:off x="1101453" y="3516387"/>
            <a:ext cx="2780506" cy="307777"/>
          </a:xfrm>
          <a:prstGeom prst="rect">
            <a:avLst/>
          </a:prstGeom>
          <a:noFill/>
          <a:ln w="9525">
            <a:noFill/>
            <a:miter lim="800000"/>
            <a:headEnd/>
            <a:tailEnd/>
          </a:ln>
        </p:spPr>
        <p:txBody>
          <a:bodyPr wrap="square">
            <a:spAutoFit/>
          </a:bodyPr>
          <a:lstStyle/>
          <a:p>
            <a:pPr algn="ctr">
              <a:spcBef>
                <a:spcPct val="50000"/>
              </a:spcBef>
            </a:pPr>
            <a:r>
              <a:rPr lang="fr-FR" sz="1400" b="1" dirty="0" err="1" smtClean="0">
                <a:cs typeface="Arial" charset="0"/>
              </a:rPr>
              <a:t>Mesenteric</a:t>
            </a:r>
            <a:r>
              <a:rPr lang="fr-FR" sz="1400" b="1" dirty="0" smtClean="0">
                <a:cs typeface="Arial" charset="0"/>
              </a:rPr>
              <a:t> </a:t>
            </a:r>
            <a:r>
              <a:rPr lang="fr-FR" sz="1400" b="1" dirty="0" err="1" smtClean="0">
                <a:cs typeface="Arial" charset="0"/>
              </a:rPr>
              <a:t>Lymph</a:t>
            </a:r>
            <a:r>
              <a:rPr lang="fr-FR" sz="1400" b="1" dirty="0" smtClean="0">
                <a:cs typeface="Arial" charset="0"/>
              </a:rPr>
              <a:t> </a:t>
            </a:r>
            <a:r>
              <a:rPr lang="fr-FR" sz="1400" b="1" dirty="0" err="1" smtClean="0">
                <a:cs typeface="Arial" charset="0"/>
              </a:rPr>
              <a:t>Nodes</a:t>
            </a:r>
            <a:r>
              <a:rPr lang="fr-FR" sz="1400" b="1" dirty="0" smtClean="0">
                <a:cs typeface="Arial" charset="0"/>
              </a:rPr>
              <a:t> (MLN) </a:t>
            </a:r>
            <a:endParaRPr lang="fr-FR" sz="1400" b="1" dirty="0">
              <a:cs typeface="Arial" charset="0"/>
            </a:endParaRPr>
          </a:p>
        </p:txBody>
      </p:sp>
      <p:sp>
        <p:nvSpPr>
          <p:cNvPr id="105" name="Line 97"/>
          <p:cNvSpPr>
            <a:spLocks noChangeShapeType="1"/>
          </p:cNvSpPr>
          <p:nvPr/>
        </p:nvSpPr>
        <p:spPr bwMode="auto">
          <a:xfrm flipH="1">
            <a:off x="4774431" y="3975943"/>
            <a:ext cx="73472" cy="1008112"/>
          </a:xfrm>
          <a:prstGeom prst="line">
            <a:avLst/>
          </a:prstGeom>
          <a:noFill/>
          <a:ln w="25400">
            <a:solidFill>
              <a:srgbClr val="996600"/>
            </a:solidFill>
            <a:round/>
            <a:headEnd/>
            <a:tailEnd type="triangle" w="med" len="med"/>
          </a:ln>
        </p:spPr>
        <p:txBody>
          <a:bodyPr/>
          <a:lstStyle/>
          <a:p>
            <a:endParaRPr lang="fr-FR"/>
          </a:p>
        </p:txBody>
      </p:sp>
      <p:pic>
        <p:nvPicPr>
          <p:cNvPr id="106" name="Picture 99"/>
          <p:cNvPicPr>
            <a:picLocks noChangeAspect="1" noChangeArrowheads="1"/>
          </p:cNvPicPr>
          <p:nvPr/>
        </p:nvPicPr>
        <p:blipFill>
          <a:blip r:embed="rId3" cstate="print"/>
          <a:srcRect/>
          <a:stretch>
            <a:fillRect/>
          </a:stretch>
        </p:blipFill>
        <p:spPr bwMode="auto">
          <a:xfrm rot="3376603">
            <a:off x="4818093" y="4967602"/>
            <a:ext cx="863600" cy="393700"/>
          </a:xfrm>
          <a:prstGeom prst="rect">
            <a:avLst/>
          </a:prstGeom>
          <a:noFill/>
          <a:ln w="9525">
            <a:noFill/>
            <a:miter lim="800000"/>
            <a:headEnd/>
            <a:tailEnd/>
          </a:ln>
        </p:spPr>
      </p:pic>
      <p:sp>
        <p:nvSpPr>
          <p:cNvPr id="107" name="ZoneTexte 106"/>
          <p:cNvSpPr txBox="1"/>
          <p:nvPr/>
        </p:nvSpPr>
        <p:spPr>
          <a:xfrm>
            <a:off x="7596336" y="2996952"/>
            <a:ext cx="1411156" cy="646331"/>
          </a:xfrm>
          <a:prstGeom prst="rect">
            <a:avLst/>
          </a:prstGeom>
          <a:noFill/>
        </p:spPr>
        <p:txBody>
          <a:bodyPr wrap="none" rtlCol="0">
            <a:spAutoFit/>
          </a:bodyPr>
          <a:lstStyle/>
          <a:p>
            <a:r>
              <a:rPr lang="fr-FR" dirty="0" err="1" smtClean="0"/>
              <a:t>Slaughtering</a:t>
            </a:r>
            <a:r>
              <a:rPr lang="fr-FR" dirty="0" smtClean="0"/>
              <a:t> </a:t>
            </a:r>
          </a:p>
          <a:p>
            <a:r>
              <a:rPr lang="fr-FR" dirty="0" err="1" smtClean="0"/>
              <a:t>after</a:t>
            </a:r>
            <a:endParaRPr lang="fr-FR" dirty="0"/>
          </a:p>
        </p:txBody>
      </p:sp>
      <p:grpSp>
        <p:nvGrpSpPr>
          <p:cNvPr id="111" name="Groupe 110"/>
          <p:cNvGrpSpPr/>
          <p:nvPr/>
        </p:nvGrpSpPr>
        <p:grpSpPr>
          <a:xfrm>
            <a:off x="7447795" y="1196752"/>
            <a:ext cx="1618199" cy="1579894"/>
            <a:chOff x="7449579" y="1460738"/>
            <a:chExt cx="1618199" cy="1579894"/>
          </a:xfrm>
        </p:grpSpPr>
        <p:pic>
          <p:nvPicPr>
            <p:cNvPr id="108" name="Image 107" descr="fiche12_porc_allaitement_j_chevalier"/>
            <p:cNvPicPr/>
            <p:nvPr/>
          </p:nvPicPr>
          <p:blipFill>
            <a:blip r:embed="rId5" cstate="print"/>
            <a:srcRect/>
            <a:stretch>
              <a:fillRect/>
            </a:stretch>
          </p:blipFill>
          <p:spPr bwMode="auto">
            <a:xfrm>
              <a:off x="7627413" y="2115120"/>
              <a:ext cx="1262533" cy="925512"/>
            </a:xfrm>
            <a:prstGeom prst="rect">
              <a:avLst/>
            </a:prstGeom>
            <a:ln>
              <a:noFill/>
            </a:ln>
            <a:effectLst>
              <a:softEdge rad="112500"/>
            </a:effectLst>
          </p:spPr>
        </p:pic>
        <p:sp>
          <p:nvSpPr>
            <p:cNvPr id="110" name="ZoneTexte 109"/>
            <p:cNvSpPr txBox="1"/>
            <p:nvPr/>
          </p:nvSpPr>
          <p:spPr>
            <a:xfrm>
              <a:off x="7449579" y="1460738"/>
              <a:ext cx="1618199" cy="954107"/>
            </a:xfrm>
            <a:prstGeom prst="rect">
              <a:avLst/>
            </a:prstGeom>
            <a:noFill/>
          </p:spPr>
          <p:txBody>
            <a:bodyPr wrap="none" rtlCol="0">
              <a:spAutoFit/>
            </a:bodyPr>
            <a:lstStyle/>
            <a:p>
              <a:pPr algn="ctr"/>
              <a:r>
                <a:rPr lang="fr-FR" sz="1400" b="1" dirty="0" smtClean="0">
                  <a:solidFill>
                    <a:srgbClr val="008000"/>
                  </a:solidFill>
                </a:rPr>
                <a:t>+ </a:t>
              </a:r>
            </a:p>
            <a:p>
              <a:pPr algn="ctr"/>
              <a:r>
                <a:rPr lang="fr-FR" sz="1400" b="1" dirty="0" err="1" smtClean="0"/>
                <a:t>Mother-fed</a:t>
              </a:r>
              <a:r>
                <a:rPr lang="fr-FR" sz="1400" b="1" dirty="0" smtClean="0"/>
                <a:t> </a:t>
              </a:r>
              <a:r>
                <a:rPr lang="fr-FR" sz="1400" b="1" dirty="0" err="1" smtClean="0"/>
                <a:t>piglets</a:t>
              </a:r>
              <a:r>
                <a:rPr lang="fr-FR" sz="1400" b="1" dirty="0" smtClean="0"/>
                <a:t> </a:t>
              </a:r>
            </a:p>
            <a:p>
              <a:pPr algn="ctr"/>
              <a:r>
                <a:rPr lang="fr-FR" sz="1400" b="1" dirty="0" smtClean="0"/>
                <a:t>(MF = + control)</a:t>
              </a:r>
              <a:endParaRPr lang="fr-FR" sz="1400" b="1" dirty="0"/>
            </a:p>
            <a:p>
              <a:pPr algn="ctr"/>
              <a:endParaRPr lang="fr-FR" sz="1400" b="1" dirty="0">
                <a:solidFill>
                  <a:srgbClr val="008000"/>
                </a:solidFill>
              </a:endParaRPr>
            </a:p>
          </p:txBody>
        </p:sp>
      </p:grpSp>
      <p:sp>
        <p:nvSpPr>
          <p:cNvPr id="112" name="ZoneTexte 90"/>
          <p:cNvSpPr txBox="1">
            <a:spLocks noChangeArrowheads="1"/>
          </p:cNvSpPr>
          <p:nvPr/>
        </p:nvSpPr>
        <p:spPr bwMode="auto">
          <a:xfrm>
            <a:off x="0" y="5013176"/>
            <a:ext cx="2555776" cy="156966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1400" i="1">
                <a:solidFill>
                  <a:schemeClr val="tx1"/>
                </a:solidFill>
                <a:latin typeface="Arial" charset="0"/>
              </a:defRPr>
            </a:lvl1pPr>
            <a:lvl2pPr marL="742950" indent="-285750" eaLnBrk="0" hangingPunct="0">
              <a:defRPr sz="1400" i="1">
                <a:solidFill>
                  <a:schemeClr val="tx1"/>
                </a:solidFill>
                <a:latin typeface="Arial" charset="0"/>
              </a:defRPr>
            </a:lvl2pPr>
            <a:lvl3pPr marL="1143000" indent="-228600" eaLnBrk="0" hangingPunct="0">
              <a:defRPr sz="1400" i="1">
                <a:solidFill>
                  <a:schemeClr val="tx1"/>
                </a:solidFill>
                <a:latin typeface="Arial" charset="0"/>
              </a:defRPr>
            </a:lvl3pPr>
            <a:lvl4pPr marL="1600200" indent="-228600" eaLnBrk="0" hangingPunct="0">
              <a:defRPr sz="1400" i="1">
                <a:solidFill>
                  <a:schemeClr val="tx1"/>
                </a:solidFill>
                <a:latin typeface="Arial" charset="0"/>
              </a:defRPr>
            </a:lvl4pPr>
            <a:lvl5pPr marL="2057400" indent="-228600" eaLnBrk="0" hangingPunct="0">
              <a:defRPr sz="1400" i="1">
                <a:solidFill>
                  <a:schemeClr val="tx1"/>
                </a:solidFill>
                <a:latin typeface="Arial" charset="0"/>
              </a:defRPr>
            </a:lvl5pPr>
            <a:lvl6pPr marL="2514600" indent="-228600" eaLnBrk="0" fontAlgn="base" hangingPunct="0">
              <a:spcBef>
                <a:spcPct val="0"/>
              </a:spcBef>
              <a:spcAft>
                <a:spcPct val="0"/>
              </a:spcAft>
              <a:defRPr sz="1400" i="1">
                <a:solidFill>
                  <a:schemeClr val="tx1"/>
                </a:solidFill>
                <a:latin typeface="Arial" charset="0"/>
              </a:defRPr>
            </a:lvl6pPr>
            <a:lvl7pPr marL="2971800" indent="-228600" eaLnBrk="0" fontAlgn="base" hangingPunct="0">
              <a:spcBef>
                <a:spcPct val="0"/>
              </a:spcBef>
              <a:spcAft>
                <a:spcPct val="0"/>
              </a:spcAft>
              <a:defRPr sz="1400" i="1">
                <a:solidFill>
                  <a:schemeClr val="tx1"/>
                </a:solidFill>
                <a:latin typeface="Arial" charset="0"/>
              </a:defRPr>
            </a:lvl7pPr>
            <a:lvl8pPr marL="3429000" indent="-228600" eaLnBrk="0" fontAlgn="base" hangingPunct="0">
              <a:spcBef>
                <a:spcPct val="0"/>
              </a:spcBef>
              <a:spcAft>
                <a:spcPct val="0"/>
              </a:spcAft>
              <a:defRPr sz="1400" i="1">
                <a:solidFill>
                  <a:schemeClr val="tx1"/>
                </a:solidFill>
                <a:latin typeface="Arial" charset="0"/>
              </a:defRPr>
            </a:lvl8pPr>
            <a:lvl9pPr marL="3886200" indent="-228600" eaLnBrk="0" fontAlgn="base" hangingPunct="0">
              <a:spcBef>
                <a:spcPct val="0"/>
              </a:spcBef>
              <a:spcAft>
                <a:spcPct val="0"/>
              </a:spcAft>
              <a:defRPr sz="1400" i="1">
                <a:solidFill>
                  <a:schemeClr val="tx1"/>
                </a:solidFill>
                <a:latin typeface="Arial" charset="0"/>
              </a:defRPr>
            </a:lvl9pPr>
          </a:lstStyle>
          <a:p>
            <a:pPr algn="ctr" eaLnBrk="1" hangingPunct="1">
              <a:defRPr/>
            </a:pPr>
            <a:r>
              <a:rPr lang="fr-FR" sz="1600" i="0" dirty="0" smtClean="0">
                <a:solidFill>
                  <a:schemeClr val="bg1"/>
                </a:solidFill>
                <a:cs typeface="Arial" charset="0"/>
              </a:rPr>
              <a:t>Tissues: </a:t>
            </a:r>
          </a:p>
          <a:p>
            <a:pPr eaLnBrk="1" hangingPunct="1">
              <a:defRPr/>
            </a:pPr>
            <a:r>
              <a:rPr lang="fr-FR" sz="1600" i="0" dirty="0" smtClean="0">
                <a:solidFill>
                  <a:schemeClr val="bg1"/>
                </a:solidFill>
                <a:cs typeface="Arial" charset="0"/>
              </a:rPr>
              <a:t>-</a:t>
            </a:r>
            <a:r>
              <a:rPr lang="fr-FR" sz="1600" i="0" dirty="0" err="1" smtClean="0">
                <a:solidFill>
                  <a:schemeClr val="bg1"/>
                </a:solidFill>
                <a:cs typeface="Arial" charset="0"/>
              </a:rPr>
              <a:t>Morphometry</a:t>
            </a:r>
            <a:endParaRPr lang="fr-FR" sz="1600" i="0" dirty="0" smtClean="0">
              <a:solidFill>
                <a:schemeClr val="bg1"/>
              </a:solidFill>
              <a:cs typeface="Arial" charset="0"/>
            </a:endParaRPr>
          </a:p>
          <a:p>
            <a:pPr eaLnBrk="1" hangingPunct="1">
              <a:defRPr/>
            </a:pPr>
            <a:r>
              <a:rPr lang="fr-FR" sz="1600" i="0" dirty="0" smtClean="0">
                <a:solidFill>
                  <a:schemeClr val="bg1"/>
                </a:solidFill>
                <a:cs typeface="Arial" charset="0"/>
              </a:rPr>
              <a:t>-Enzyme </a:t>
            </a:r>
            <a:r>
              <a:rPr lang="fr-FR" sz="1600" i="0" dirty="0" err="1" smtClean="0">
                <a:solidFill>
                  <a:schemeClr val="bg1"/>
                </a:solidFill>
                <a:cs typeface="Arial" charset="0"/>
              </a:rPr>
              <a:t>Activities</a:t>
            </a:r>
            <a:r>
              <a:rPr lang="fr-FR" sz="1600" i="0" dirty="0" smtClean="0">
                <a:solidFill>
                  <a:schemeClr val="bg1"/>
                </a:solidFill>
                <a:cs typeface="Arial" charset="0"/>
              </a:rPr>
              <a:t> </a:t>
            </a:r>
            <a:br>
              <a:rPr lang="fr-FR" sz="1600" i="0" dirty="0" smtClean="0">
                <a:solidFill>
                  <a:schemeClr val="bg1"/>
                </a:solidFill>
                <a:cs typeface="Arial" charset="0"/>
              </a:rPr>
            </a:br>
            <a:r>
              <a:rPr lang="fr-FR" sz="1600" i="0" dirty="0" smtClean="0">
                <a:solidFill>
                  <a:schemeClr val="bg1"/>
                </a:solidFill>
                <a:cs typeface="Arial" charset="0"/>
              </a:rPr>
              <a:t>-Intestinal </a:t>
            </a:r>
            <a:r>
              <a:rPr lang="fr-FR" sz="1600" i="0" dirty="0" err="1" smtClean="0">
                <a:solidFill>
                  <a:schemeClr val="bg1"/>
                </a:solidFill>
                <a:cs typeface="Arial" charset="0"/>
              </a:rPr>
              <a:t>Permeability</a:t>
            </a:r>
            <a:endParaRPr lang="fr-FR" sz="1600" i="0" dirty="0" smtClean="0">
              <a:solidFill>
                <a:schemeClr val="bg1"/>
              </a:solidFill>
              <a:cs typeface="Arial" charset="0"/>
            </a:endParaRPr>
          </a:p>
          <a:p>
            <a:pPr eaLnBrk="1" hangingPunct="1">
              <a:defRPr/>
            </a:pPr>
            <a:r>
              <a:rPr lang="fr-FR" sz="1600" i="0" dirty="0" smtClean="0">
                <a:solidFill>
                  <a:schemeClr val="bg1"/>
                </a:solidFill>
                <a:cs typeface="Arial" charset="0"/>
              </a:rPr>
              <a:t>-Local immune </a:t>
            </a:r>
            <a:r>
              <a:rPr lang="fr-FR" sz="1600" i="0" dirty="0" err="1" smtClean="0">
                <a:solidFill>
                  <a:schemeClr val="bg1"/>
                </a:solidFill>
                <a:cs typeface="Arial" charset="0"/>
              </a:rPr>
              <a:t>response</a:t>
            </a:r>
            <a:endParaRPr lang="fr-FR" sz="1600" i="0" dirty="0" smtClean="0">
              <a:solidFill>
                <a:schemeClr val="bg1"/>
              </a:solidFill>
              <a:cs typeface="Arial" charset="0"/>
            </a:endParaRPr>
          </a:p>
          <a:p>
            <a:pPr eaLnBrk="1" hangingPunct="1">
              <a:defRPr/>
            </a:pPr>
            <a:r>
              <a:rPr lang="fr-FR" sz="1600" i="0" dirty="0" smtClean="0">
                <a:solidFill>
                  <a:schemeClr val="bg1"/>
                </a:solidFill>
                <a:cs typeface="Arial" charset="0"/>
              </a:rPr>
              <a:t>-</a:t>
            </a:r>
            <a:r>
              <a:rPr lang="fr-FR" sz="1600" i="0" dirty="0" err="1" smtClean="0">
                <a:solidFill>
                  <a:schemeClr val="bg1"/>
                </a:solidFill>
                <a:cs typeface="Arial" charset="0"/>
              </a:rPr>
              <a:t>Microbiota</a:t>
            </a:r>
            <a:endParaRPr lang="fr-FR" sz="1600" i="0" dirty="0" smtClean="0">
              <a:solidFill>
                <a:schemeClr val="bg1"/>
              </a:solidFill>
              <a:cs typeface="Arial" charset="0"/>
            </a:endParaRPr>
          </a:p>
        </p:txBody>
      </p:sp>
      <p:grpSp>
        <p:nvGrpSpPr>
          <p:cNvPr id="62" name="Groupe 28"/>
          <p:cNvGrpSpPr>
            <a:grpSpLocks/>
          </p:cNvGrpSpPr>
          <p:nvPr/>
        </p:nvGrpSpPr>
        <p:grpSpPr bwMode="auto">
          <a:xfrm>
            <a:off x="1950316" y="890646"/>
            <a:ext cx="1253691" cy="964596"/>
            <a:chOff x="7524328" y="2420888"/>
            <a:chExt cx="1151508" cy="964756"/>
          </a:xfrm>
        </p:grpSpPr>
        <p:sp>
          <p:nvSpPr>
            <p:cNvPr id="66" name="Rectangle 6"/>
            <p:cNvSpPr>
              <a:spLocks noChangeArrowheads="1"/>
            </p:cNvSpPr>
            <p:nvPr/>
          </p:nvSpPr>
          <p:spPr bwMode="auto">
            <a:xfrm>
              <a:off x="7524328" y="2961010"/>
              <a:ext cx="107950" cy="107950"/>
            </a:xfrm>
            <a:prstGeom prst="rect">
              <a:avLst/>
            </a:prstGeom>
            <a:solidFill>
              <a:srgbClr val="92D050"/>
            </a:solidFill>
            <a:ln w="9525">
              <a:noFill/>
              <a:miter lim="800000"/>
              <a:headEnd/>
              <a:tailEnd/>
            </a:ln>
            <a:scene3d>
              <a:camera prst="orthographicFront"/>
              <a:lightRig rig="threePt" dir="t"/>
            </a:scene3d>
            <a:sp3d>
              <a:bevelT/>
            </a:sp3d>
          </p:spPr>
          <p:txBody>
            <a:bodyPr wrap="none" anchor="ctr"/>
            <a:lstStyle/>
            <a:p>
              <a:pPr>
                <a:defRPr/>
              </a:pPr>
              <a:endParaRPr lang="fr-FR"/>
            </a:p>
          </p:txBody>
        </p:sp>
        <p:sp>
          <p:nvSpPr>
            <p:cNvPr id="69" name="Rectangle 7"/>
            <p:cNvSpPr>
              <a:spLocks noChangeArrowheads="1"/>
            </p:cNvSpPr>
            <p:nvPr/>
          </p:nvSpPr>
          <p:spPr bwMode="auto">
            <a:xfrm>
              <a:off x="7524328" y="2731131"/>
              <a:ext cx="107950" cy="107950"/>
            </a:xfrm>
            <a:prstGeom prst="rect">
              <a:avLst/>
            </a:prstGeom>
            <a:solidFill>
              <a:srgbClr val="7030A0"/>
            </a:solidFill>
            <a:ln w="9525">
              <a:noFill/>
              <a:miter lim="800000"/>
              <a:headEnd/>
              <a:tailEnd/>
            </a:ln>
            <a:scene3d>
              <a:camera prst="orthographicFront"/>
              <a:lightRig rig="threePt" dir="t"/>
            </a:scene3d>
            <a:sp3d>
              <a:bevelT/>
            </a:sp3d>
          </p:spPr>
          <p:txBody>
            <a:bodyPr wrap="none" anchor="ctr"/>
            <a:lstStyle/>
            <a:p>
              <a:pPr>
                <a:defRPr/>
              </a:pPr>
              <a:r>
                <a:rPr lang="fr-FR" dirty="0"/>
                <a:t> </a:t>
              </a:r>
            </a:p>
          </p:txBody>
        </p:sp>
        <p:sp>
          <p:nvSpPr>
            <p:cNvPr id="71" name="Text Box 8"/>
            <p:cNvSpPr txBox="1">
              <a:spLocks noChangeArrowheads="1"/>
            </p:cNvSpPr>
            <p:nvPr/>
          </p:nvSpPr>
          <p:spPr bwMode="auto">
            <a:xfrm>
              <a:off x="7595766" y="2636912"/>
              <a:ext cx="1080070" cy="307828"/>
            </a:xfrm>
            <a:prstGeom prst="rect">
              <a:avLst/>
            </a:prstGeom>
            <a:noFill/>
            <a:ln w="9525">
              <a:noFill/>
              <a:miter lim="800000"/>
              <a:headEnd/>
              <a:tailEnd/>
            </a:ln>
          </p:spPr>
          <p:txBody>
            <a:bodyPr wrap="square">
              <a:spAutoFit/>
            </a:bodyPr>
            <a:lstStyle/>
            <a:p>
              <a:pPr>
                <a:spcBef>
                  <a:spcPct val="50000"/>
                </a:spcBef>
              </a:pPr>
              <a:r>
                <a:rPr lang="fr-FR" sz="1400" dirty="0" err="1" smtClean="0"/>
                <a:t>Veg</a:t>
              </a:r>
              <a:r>
                <a:rPr lang="fr-FR" sz="1400" dirty="0" smtClean="0"/>
                <a:t> + PL</a:t>
              </a:r>
              <a:endParaRPr lang="fr-FR" sz="1400" dirty="0"/>
            </a:p>
          </p:txBody>
        </p:sp>
        <p:sp>
          <p:nvSpPr>
            <p:cNvPr id="72" name="Text Box 9"/>
            <p:cNvSpPr txBox="1">
              <a:spLocks noChangeArrowheads="1"/>
            </p:cNvSpPr>
            <p:nvPr/>
          </p:nvSpPr>
          <p:spPr bwMode="auto">
            <a:xfrm>
              <a:off x="7595766" y="2862337"/>
              <a:ext cx="1079500" cy="523307"/>
            </a:xfrm>
            <a:prstGeom prst="rect">
              <a:avLst/>
            </a:prstGeom>
            <a:noFill/>
            <a:ln w="9525">
              <a:noFill/>
              <a:miter lim="800000"/>
              <a:headEnd/>
              <a:tailEnd/>
            </a:ln>
          </p:spPr>
          <p:txBody>
            <a:bodyPr>
              <a:spAutoFit/>
            </a:bodyPr>
            <a:lstStyle/>
            <a:p>
              <a:pPr>
                <a:spcBef>
                  <a:spcPct val="50000"/>
                </a:spcBef>
              </a:pPr>
              <a:r>
                <a:rPr lang="fr-FR" sz="1400" dirty="0" err="1" smtClean="0"/>
                <a:t>Dairy</a:t>
              </a:r>
              <a:r>
                <a:rPr lang="fr-FR" sz="1400" dirty="0" smtClean="0"/>
                <a:t> Fat + PL</a:t>
              </a:r>
              <a:endParaRPr lang="fr-FR" sz="1400" dirty="0"/>
            </a:p>
          </p:txBody>
        </p:sp>
        <p:sp>
          <p:nvSpPr>
            <p:cNvPr id="77" name="Text Box 8"/>
            <p:cNvSpPr txBox="1">
              <a:spLocks noChangeArrowheads="1"/>
            </p:cNvSpPr>
            <p:nvPr/>
          </p:nvSpPr>
          <p:spPr bwMode="auto">
            <a:xfrm>
              <a:off x="7596336" y="2420888"/>
              <a:ext cx="1079500" cy="307975"/>
            </a:xfrm>
            <a:prstGeom prst="rect">
              <a:avLst/>
            </a:prstGeom>
            <a:noFill/>
            <a:ln w="9525">
              <a:noFill/>
              <a:miter lim="800000"/>
              <a:headEnd/>
              <a:tailEnd/>
            </a:ln>
          </p:spPr>
          <p:txBody>
            <a:bodyPr>
              <a:spAutoFit/>
            </a:bodyPr>
            <a:lstStyle/>
            <a:p>
              <a:pPr>
                <a:spcBef>
                  <a:spcPct val="50000"/>
                </a:spcBef>
              </a:pPr>
              <a:r>
                <a:rPr lang="fr-FR" sz="1400" dirty="0" err="1" smtClean="0"/>
                <a:t>Veg</a:t>
              </a:r>
              <a:endParaRPr lang="fr-FR" sz="1400" dirty="0"/>
            </a:p>
          </p:txBody>
        </p:sp>
        <p:sp>
          <p:nvSpPr>
            <p:cNvPr id="80" name="Rectangle 7"/>
            <p:cNvSpPr>
              <a:spLocks noChangeArrowheads="1"/>
            </p:cNvSpPr>
            <p:nvPr/>
          </p:nvSpPr>
          <p:spPr bwMode="auto">
            <a:xfrm>
              <a:off x="7524328" y="2492896"/>
              <a:ext cx="107950" cy="107950"/>
            </a:xfrm>
            <a:prstGeom prst="rect">
              <a:avLst/>
            </a:prstGeom>
            <a:solidFill>
              <a:srgbClr val="FFC000"/>
            </a:solidFill>
            <a:ln w="9525">
              <a:noFill/>
              <a:miter lim="800000"/>
              <a:headEnd/>
              <a:tailEnd/>
            </a:ln>
            <a:scene3d>
              <a:camera prst="orthographicFront"/>
              <a:lightRig rig="threePt" dir="t"/>
            </a:scene3d>
            <a:sp3d>
              <a:bevelT/>
            </a:sp3d>
          </p:spPr>
          <p:txBody>
            <a:bodyPr wrap="none" anchor="ctr"/>
            <a:lstStyle/>
            <a:p>
              <a:pPr>
                <a:defRPr/>
              </a:pPr>
              <a:r>
                <a:rPr lang="fr-FR" dirty="0"/>
                <a:t> </a:t>
              </a:r>
            </a:p>
          </p:txBody>
        </p:sp>
      </p:grpSp>
    </p:spTree>
    <p:extLst>
      <p:ext uri="{BB962C8B-B14F-4D97-AF65-F5344CB8AC3E}">
        <p14:creationId xmlns:p14="http://schemas.microsoft.com/office/powerpoint/2010/main" val="423557806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109"/>
          <p:cNvSpPr txBox="1">
            <a:spLocks noChangeArrowheads="1"/>
          </p:cNvSpPr>
          <p:nvPr/>
        </p:nvSpPr>
        <p:spPr bwMode="auto">
          <a:xfrm>
            <a:off x="1403647" y="908720"/>
            <a:ext cx="2664297" cy="461963"/>
          </a:xfrm>
          <a:prstGeom prst="rect">
            <a:avLst/>
          </a:prstGeom>
          <a:solidFill>
            <a:srgbClr val="0066FF"/>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defRPr/>
            </a:pPr>
            <a:r>
              <a:rPr lang="fr-FR" sz="2400" b="1" dirty="0" err="1" smtClean="0">
                <a:solidFill>
                  <a:schemeClr val="bg1"/>
                </a:solidFill>
              </a:rPr>
              <a:t>Casein</a:t>
            </a:r>
            <a:endParaRPr lang="fr-FR" sz="2400" dirty="0">
              <a:solidFill>
                <a:schemeClr val="bg1"/>
              </a:solidFill>
            </a:endParaRPr>
          </a:p>
        </p:txBody>
      </p:sp>
      <p:sp>
        <p:nvSpPr>
          <p:cNvPr id="38917" name="Text Box 114"/>
          <p:cNvSpPr txBox="1">
            <a:spLocks noChangeArrowheads="1"/>
          </p:cNvSpPr>
          <p:nvPr/>
        </p:nvSpPr>
        <p:spPr bwMode="auto">
          <a:xfrm>
            <a:off x="5364088" y="913483"/>
            <a:ext cx="2808312" cy="457200"/>
          </a:xfrm>
          <a:prstGeom prst="rect">
            <a:avLst/>
          </a:prstGeom>
          <a:solidFill>
            <a:srgbClr val="66FF33"/>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defRPr/>
            </a:pPr>
            <a:r>
              <a:rPr lang="fr-FR" sz="2400" b="1" dirty="0" smtClean="0">
                <a:latin typeface="Symbol" pitchFamily="18" charset="2"/>
              </a:rPr>
              <a:t>b</a:t>
            </a:r>
            <a:r>
              <a:rPr lang="fr-FR" sz="2400" b="1" dirty="0" smtClean="0"/>
              <a:t>-</a:t>
            </a:r>
            <a:r>
              <a:rPr lang="fr-FR" sz="2400" b="1" dirty="0" err="1" smtClean="0"/>
              <a:t>lactoglobulin</a:t>
            </a:r>
            <a:endParaRPr lang="fr-FR" sz="2400" dirty="0"/>
          </a:p>
        </p:txBody>
      </p:sp>
      <p:sp>
        <p:nvSpPr>
          <p:cNvPr id="51210" name="Rectangle 118"/>
          <p:cNvSpPr>
            <a:spLocks noChangeArrowheads="1"/>
          </p:cNvSpPr>
          <p:nvPr/>
        </p:nvSpPr>
        <p:spPr bwMode="auto">
          <a:xfrm>
            <a:off x="0" y="5229399"/>
            <a:ext cx="9144000" cy="904863"/>
          </a:xfrm>
          <a:prstGeom prst="rect">
            <a:avLst/>
          </a:prstGeom>
          <a:solidFill>
            <a:schemeClr val="bg2">
              <a:lumMod val="20000"/>
              <a:lumOff val="80000"/>
            </a:schemeClr>
          </a:solidFill>
          <a:ln w="9525">
            <a:noFill/>
            <a:miter lim="800000"/>
            <a:headEnd/>
            <a:tailEnd/>
          </a:ln>
        </p:spPr>
        <p:txBody>
          <a:bodyPr wrap="square">
            <a:spAutoFit/>
          </a:bodyPr>
          <a:lstStyle/>
          <a:p>
            <a:pPr marL="0" lvl="3" algn="ctr" defTabSz="1079500">
              <a:lnSpc>
                <a:spcPct val="110000"/>
              </a:lnSpc>
            </a:pPr>
            <a:r>
              <a:rPr lang="fr-FR" dirty="0" smtClean="0">
                <a:sym typeface="Wingdings" pitchFamily="2" charset="2"/>
              </a:rPr>
              <a:t>Milk </a:t>
            </a:r>
            <a:r>
              <a:rPr lang="fr-FR" dirty="0" err="1" smtClean="0">
                <a:sym typeface="Wingdings" pitchFamily="2" charset="2"/>
              </a:rPr>
              <a:t>Proteins</a:t>
            </a:r>
            <a:r>
              <a:rPr lang="fr-FR" dirty="0" smtClean="0">
                <a:sym typeface="Wingdings" pitchFamily="2" charset="2"/>
              </a:rPr>
              <a:t> </a:t>
            </a:r>
            <a:r>
              <a:rPr lang="fr-FR" dirty="0" err="1" smtClean="0">
                <a:sym typeface="Wingdings" pitchFamily="2" charset="2"/>
              </a:rPr>
              <a:t>better</a:t>
            </a:r>
            <a:r>
              <a:rPr lang="fr-FR" dirty="0" smtClean="0">
                <a:sym typeface="Wingdings" pitchFamily="2" charset="2"/>
              </a:rPr>
              <a:t> </a:t>
            </a:r>
            <a:r>
              <a:rPr lang="fr-FR" dirty="0" err="1" smtClean="0">
                <a:sym typeface="Wingdings" pitchFamily="2" charset="2"/>
              </a:rPr>
              <a:t>resist</a:t>
            </a:r>
            <a:r>
              <a:rPr lang="fr-FR" dirty="0" smtClean="0">
                <a:sym typeface="Wingdings" pitchFamily="2" charset="2"/>
              </a:rPr>
              <a:t> to intestinal digestion in the </a:t>
            </a:r>
            <a:r>
              <a:rPr lang="fr-FR" dirty="0" err="1" smtClean="0">
                <a:sym typeface="Wingdings" pitchFamily="2" charset="2"/>
              </a:rPr>
              <a:t>presence</a:t>
            </a:r>
            <a:r>
              <a:rPr lang="fr-FR" dirty="0" smtClean="0">
                <a:sym typeface="Wingdings" pitchFamily="2" charset="2"/>
              </a:rPr>
              <a:t> of </a:t>
            </a:r>
            <a:r>
              <a:rPr lang="fr-FR" dirty="0" err="1" smtClean="0">
                <a:sym typeface="Wingdings" pitchFamily="2" charset="2"/>
              </a:rPr>
              <a:t>dairy</a:t>
            </a:r>
            <a:r>
              <a:rPr lang="fr-FR" dirty="0" smtClean="0">
                <a:sym typeface="Wingdings" pitchFamily="2" charset="2"/>
              </a:rPr>
              <a:t> fat </a:t>
            </a:r>
          </a:p>
          <a:p>
            <a:pPr marL="0" lvl="3" algn="ctr" defTabSz="1079500">
              <a:lnSpc>
                <a:spcPct val="110000"/>
              </a:lnSpc>
            </a:pPr>
            <a:r>
              <a:rPr lang="fr-FR" dirty="0" smtClean="0">
                <a:sym typeface="Wingdings" pitchFamily="2" charset="2"/>
              </a:rPr>
              <a:t>               Modification of the interface </a:t>
            </a:r>
          </a:p>
          <a:p>
            <a:pPr marL="0" lvl="3" algn="ctr" defTabSz="1079500">
              <a:lnSpc>
                <a:spcPct val="110000"/>
              </a:lnSpc>
            </a:pPr>
            <a:r>
              <a:rPr lang="fr-FR" sz="1200" dirty="0" smtClean="0">
                <a:solidFill>
                  <a:schemeClr val="accent2"/>
                </a:solidFill>
                <a:sym typeface="Wingdings" pitchFamily="2" charset="2"/>
              </a:rPr>
              <a:t>(Granger </a:t>
            </a:r>
            <a:r>
              <a:rPr lang="fr-FR" sz="1200" i="1" dirty="0" smtClean="0">
                <a:solidFill>
                  <a:schemeClr val="accent2"/>
                </a:solidFill>
                <a:sym typeface="Wingdings" pitchFamily="2" charset="2"/>
              </a:rPr>
              <a:t>et al </a:t>
            </a:r>
            <a:r>
              <a:rPr lang="fr-FR" sz="1200" dirty="0" smtClean="0">
                <a:solidFill>
                  <a:schemeClr val="accent2"/>
                </a:solidFill>
                <a:sym typeface="Wingdings" pitchFamily="2" charset="2"/>
              </a:rPr>
              <a:t>2005; Davies </a:t>
            </a:r>
            <a:r>
              <a:rPr lang="fr-FR" sz="1200" i="1" dirty="0" smtClean="0">
                <a:solidFill>
                  <a:schemeClr val="accent2"/>
                </a:solidFill>
                <a:sym typeface="Wingdings" pitchFamily="2" charset="2"/>
              </a:rPr>
              <a:t>et al</a:t>
            </a:r>
            <a:r>
              <a:rPr lang="fr-FR" sz="1200" dirty="0" smtClean="0">
                <a:solidFill>
                  <a:schemeClr val="accent2"/>
                </a:solidFill>
                <a:sym typeface="Wingdings" pitchFamily="2" charset="2"/>
              </a:rPr>
              <a:t>, 2001)</a:t>
            </a:r>
            <a:endParaRPr lang="fr-FR" sz="1200" dirty="0" smtClean="0">
              <a:solidFill>
                <a:schemeClr val="accent2"/>
              </a:solidFill>
            </a:endParaRPr>
          </a:p>
        </p:txBody>
      </p:sp>
      <p:sp>
        <p:nvSpPr>
          <p:cNvPr id="51212" name="ZoneTexte 79"/>
          <p:cNvSpPr txBox="1">
            <a:spLocks noChangeArrowheads="1"/>
          </p:cNvSpPr>
          <p:nvPr/>
        </p:nvSpPr>
        <p:spPr bwMode="auto">
          <a:xfrm>
            <a:off x="0" y="2421087"/>
            <a:ext cx="1116013" cy="400110"/>
          </a:xfrm>
          <a:prstGeom prst="rect">
            <a:avLst/>
          </a:prstGeom>
          <a:noFill/>
          <a:ln w="9525">
            <a:noFill/>
            <a:miter lim="800000"/>
            <a:headEnd/>
            <a:tailEnd/>
          </a:ln>
        </p:spPr>
        <p:txBody>
          <a:bodyPr>
            <a:spAutoFit/>
          </a:bodyPr>
          <a:lstStyle/>
          <a:p>
            <a:r>
              <a:rPr lang="fr-FR" sz="2000" b="1" u="sng" dirty="0" err="1" smtClean="0">
                <a:solidFill>
                  <a:schemeClr val="tx2"/>
                </a:solidFill>
              </a:rPr>
              <a:t>Jejunum</a:t>
            </a:r>
            <a:endParaRPr lang="fr-FR" sz="2000" b="1" u="sng" dirty="0">
              <a:solidFill>
                <a:schemeClr val="tx2"/>
              </a:solidFill>
            </a:endParaRPr>
          </a:p>
        </p:txBody>
      </p:sp>
      <p:sp>
        <p:nvSpPr>
          <p:cNvPr id="51213" name="ZoneTexte 80"/>
          <p:cNvSpPr txBox="1">
            <a:spLocks noChangeArrowheads="1"/>
          </p:cNvSpPr>
          <p:nvPr/>
        </p:nvSpPr>
        <p:spPr bwMode="auto">
          <a:xfrm>
            <a:off x="0" y="4149279"/>
            <a:ext cx="1116013" cy="400110"/>
          </a:xfrm>
          <a:prstGeom prst="rect">
            <a:avLst/>
          </a:prstGeom>
          <a:noFill/>
          <a:ln w="9525">
            <a:noFill/>
            <a:miter lim="800000"/>
            <a:headEnd/>
            <a:tailEnd/>
          </a:ln>
        </p:spPr>
        <p:txBody>
          <a:bodyPr>
            <a:spAutoFit/>
          </a:bodyPr>
          <a:lstStyle/>
          <a:p>
            <a:r>
              <a:rPr lang="fr-FR" sz="2000" b="1" u="sng" dirty="0" err="1" smtClean="0">
                <a:solidFill>
                  <a:schemeClr val="tx2"/>
                </a:solidFill>
              </a:rPr>
              <a:t>Ileum</a:t>
            </a:r>
            <a:endParaRPr lang="fr-FR" sz="2000" b="1" u="sng" dirty="0">
              <a:solidFill>
                <a:schemeClr val="tx2"/>
              </a:solidFill>
            </a:endParaRPr>
          </a:p>
        </p:txBody>
      </p:sp>
      <p:graphicFrame>
        <p:nvGraphicFramePr>
          <p:cNvPr id="31" name="Chart 1"/>
          <p:cNvGraphicFramePr>
            <a:graphicFrameLocks/>
          </p:cNvGraphicFramePr>
          <p:nvPr>
            <p:extLst>
              <p:ext uri="{D42A27DB-BD31-4B8C-83A1-F6EECF244321}">
                <p14:modId xmlns:p14="http://schemas.microsoft.com/office/powerpoint/2010/main" val="2729075339"/>
              </p:ext>
            </p:extLst>
          </p:nvPr>
        </p:nvGraphicFramePr>
        <p:xfrm>
          <a:off x="755576" y="1514699"/>
          <a:ext cx="3597667" cy="19442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Chart 2"/>
          <p:cNvGraphicFramePr>
            <a:graphicFrameLocks/>
          </p:cNvGraphicFramePr>
          <p:nvPr>
            <p:extLst>
              <p:ext uri="{D42A27DB-BD31-4B8C-83A1-F6EECF244321}">
                <p14:modId xmlns:p14="http://schemas.microsoft.com/office/powerpoint/2010/main" val="2731117862"/>
              </p:ext>
            </p:extLst>
          </p:nvPr>
        </p:nvGraphicFramePr>
        <p:xfrm>
          <a:off x="4572000" y="1442691"/>
          <a:ext cx="3091611" cy="20506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Chart 5"/>
          <p:cNvGraphicFramePr>
            <a:graphicFrameLocks/>
          </p:cNvGraphicFramePr>
          <p:nvPr>
            <p:extLst>
              <p:ext uri="{D42A27DB-BD31-4B8C-83A1-F6EECF244321}">
                <p14:modId xmlns:p14="http://schemas.microsoft.com/office/powerpoint/2010/main" val="3483823968"/>
              </p:ext>
            </p:extLst>
          </p:nvPr>
        </p:nvGraphicFramePr>
        <p:xfrm>
          <a:off x="827584" y="3530923"/>
          <a:ext cx="3456384" cy="16264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6" name="Chart 6"/>
          <p:cNvGraphicFramePr>
            <a:graphicFrameLocks/>
          </p:cNvGraphicFramePr>
          <p:nvPr>
            <p:extLst>
              <p:ext uri="{D42A27DB-BD31-4B8C-83A1-F6EECF244321}">
                <p14:modId xmlns:p14="http://schemas.microsoft.com/office/powerpoint/2010/main" val="2645469336"/>
              </p:ext>
            </p:extLst>
          </p:nvPr>
        </p:nvGraphicFramePr>
        <p:xfrm>
          <a:off x="4644009" y="3314899"/>
          <a:ext cx="3528392" cy="1842492"/>
        </p:xfrm>
        <a:graphic>
          <a:graphicData uri="http://schemas.openxmlformats.org/drawingml/2006/chart">
            <c:chart xmlns:c="http://schemas.openxmlformats.org/drawingml/2006/chart" xmlns:r="http://schemas.openxmlformats.org/officeDocument/2006/relationships" r:id="rId6"/>
          </a:graphicData>
        </a:graphic>
      </p:graphicFrame>
      <p:grpSp>
        <p:nvGrpSpPr>
          <p:cNvPr id="27" name="Groupe 28"/>
          <p:cNvGrpSpPr>
            <a:grpSpLocks/>
          </p:cNvGrpSpPr>
          <p:nvPr/>
        </p:nvGrpSpPr>
        <p:grpSpPr bwMode="auto">
          <a:xfrm>
            <a:off x="7818300" y="1730722"/>
            <a:ext cx="1253691" cy="964596"/>
            <a:chOff x="7524328" y="2420888"/>
            <a:chExt cx="1151508" cy="964756"/>
          </a:xfrm>
        </p:grpSpPr>
        <p:sp>
          <p:nvSpPr>
            <p:cNvPr id="29" name="Rectangle 6"/>
            <p:cNvSpPr>
              <a:spLocks noChangeArrowheads="1"/>
            </p:cNvSpPr>
            <p:nvPr/>
          </p:nvSpPr>
          <p:spPr bwMode="auto">
            <a:xfrm>
              <a:off x="7524328" y="2961010"/>
              <a:ext cx="107950" cy="107950"/>
            </a:xfrm>
            <a:prstGeom prst="rect">
              <a:avLst/>
            </a:prstGeom>
            <a:solidFill>
              <a:srgbClr val="92D050"/>
            </a:solidFill>
            <a:ln w="9525">
              <a:noFill/>
              <a:miter lim="800000"/>
              <a:headEnd/>
              <a:tailEnd/>
            </a:ln>
            <a:scene3d>
              <a:camera prst="orthographicFront"/>
              <a:lightRig rig="threePt" dir="t"/>
            </a:scene3d>
            <a:sp3d>
              <a:bevelT/>
            </a:sp3d>
          </p:spPr>
          <p:txBody>
            <a:bodyPr wrap="none" anchor="ctr"/>
            <a:lstStyle/>
            <a:p>
              <a:pPr>
                <a:defRPr/>
              </a:pPr>
              <a:endParaRPr lang="fr-FR"/>
            </a:p>
          </p:txBody>
        </p:sp>
        <p:sp>
          <p:nvSpPr>
            <p:cNvPr id="30" name="Rectangle 7"/>
            <p:cNvSpPr>
              <a:spLocks noChangeArrowheads="1"/>
            </p:cNvSpPr>
            <p:nvPr/>
          </p:nvSpPr>
          <p:spPr bwMode="auto">
            <a:xfrm>
              <a:off x="7524328" y="2731131"/>
              <a:ext cx="107950" cy="107950"/>
            </a:xfrm>
            <a:prstGeom prst="rect">
              <a:avLst/>
            </a:prstGeom>
            <a:solidFill>
              <a:srgbClr val="7030A0"/>
            </a:solidFill>
            <a:ln w="9525">
              <a:noFill/>
              <a:miter lim="800000"/>
              <a:headEnd/>
              <a:tailEnd/>
            </a:ln>
            <a:scene3d>
              <a:camera prst="orthographicFront"/>
              <a:lightRig rig="threePt" dir="t"/>
            </a:scene3d>
            <a:sp3d>
              <a:bevelT/>
            </a:sp3d>
          </p:spPr>
          <p:txBody>
            <a:bodyPr wrap="none" anchor="ctr"/>
            <a:lstStyle/>
            <a:p>
              <a:pPr>
                <a:defRPr/>
              </a:pPr>
              <a:r>
                <a:rPr lang="fr-FR" dirty="0"/>
                <a:t> </a:t>
              </a:r>
            </a:p>
          </p:txBody>
        </p:sp>
        <p:sp>
          <p:nvSpPr>
            <p:cNvPr id="37" name="Text Box 8"/>
            <p:cNvSpPr txBox="1">
              <a:spLocks noChangeArrowheads="1"/>
            </p:cNvSpPr>
            <p:nvPr/>
          </p:nvSpPr>
          <p:spPr bwMode="auto">
            <a:xfrm>
              <a:off x="7595766" y="2636912"/>
              <a:ext cx="1080070" cy="307828"/>
            </a:xfrm>
            <a:prstGeom prst="rect">
              <a:avLst/>
            </a:prstGeom>
            <a:noFill/>
            <a:ln w="9525">
              <a:noFill/>
              <a:miter lim="800000"/>
              <a:headEnd/>
              <a:tailEnd/>
            </a:ln>
          </p:spPr>
          <p:txBody>
            <a:bodyPr wrap="square">
              <a:spAutoFit/>
            </a:bodyPr>
            <a:lstStyle/>
            <a:p>
              <a:pPr>
                <a:spcBef>
                  <a:spcPct val="50000"/>
                </a:spcBef>
              </a:pPr>
              <a:r>
                <a:rPr lang="fr-FR" sz="1400" dirty="0" err="1" smtClean="0"/>
                <a:t>Veg</a:t>
              </a:r>
              <a:r>
                <a:rPr lang="fr-FR" sz="1400" dirty="0" smtClean="0"/>
                <a:t> + PL</a:t>
              </a:r>
              <a:endParaRPr lang="fr-FR" sz="1400" dirty="0"/>
            </a:p>
          </p:txBody>
        </p:sp>
        <p:sp>
          <p:nvSpPr>
            <p:cNvPr id="38" name="Text Box 9"/>
            <p:cNvSpPr txBox="1">
              <a:spLocks noChangeArrowheads="1"/>
            </p:cNvSpPr>
            <p:nvPr/>
          </p:nvSpPr>
          <p:spPr bwMode="auto">
            <a:xfrm>
              <a:off x="7595766" y="2862337"/>
              <a:ext cx="1079500" cy="523307"/>
            </a:xfrm>
            <a:prstGeom prst="rect">
              <a:avLst/>
            </a:prstGeom>
            <a:noFill/>
            <a:ln w="9525">
              <a:noFill/>
              <a:miter lim="800000"/>
              <a:headEnd/>
              <a:tailEnd/>
            </a:ln>
          </p:spPr>
          <p:txBody>
            <a:bodyPr>
              <a:spAutoFit/>
            </a:bodyPr>
            <a:lstStyle/>
            <a:p>
              <a:pPr>
                <a:spcBef>
                  <a:spcPct val="50000"/>
                </a:spcBef>
              </a:pPr>
              <a:r>
                <a:rPr lang="fr-FR" sz="1400" dirty="0" err="1" smtClean="0"/>
                <a:t>Dairy</a:t>
              </a:r>
              <a:r>
                <a:rPr lang="fr-FR" sz="1400" dirty="0" smtClean="0"/>
                <a:t> Fat + PL</a:t>
              </a:r>
              <a:endParaRPr lang="fr-FR" sz="1400" dirty="0"/>
            </a:p>
          </p:txBody>
        </p:sp>
        <p:sp>
          <p:nvSpPr>
            <p:cNvPr id="39" name="Text Box 8"/>
            <p:cNvSpPr txBox="1">
              <a:spLocks noChangeArrowheads="1"/>
            </p:cNvSpPr>
            <p:nvPr/>
          </p:nvSpPr>
          <p:spPr bwMode="auto">
            <a:xfrm>
              <a:off x="7596336" y="2420888"/>
              <a:ext cx="1079500" cy="307975"/>
            </a:xfrm>
            <a:prstGeom prst="rect">
              <a:avLst/>
            </a:prstGeom>
            <a:noFill/>
            <a:ln w="9525">
              <a:noFill/>
              <a:miter lim="800000"/>
              <a:headEnd/>
              <a:tailEnd/>
            </a:ln>
          </p:spPr>
          <p:txBody>
            <a:bodyPr>
              <a:spAutoFit/>
            </a:bodyPr>
            <a:lstStyle/>
            <a:p>
              <a:pPr>
                <a:spcBef>
                  <a:spcPct val="50000"/>
                </a:spcBef>
              </a:pPr>
              <a:r>
                <a:rPr lang="fr-FR" sz="1400" dirty="0" err="1" smtClean="0"/>
                <a:t>Veg</a:t>
              </a:r>
              <a:endParaRPr lang="fr-FR" sz="1400" dirty="0"/>
            </a:p>
          </p:txBody>
        </p:sp>
        <p:sp>
          <p:nvSpPr>
            <p:cNvPr id="40" name="Rectangle 7"/>
            <p:cNvSpPr>
              <a:spLocks noChangeArrowheads="1"/>
            </p:cNvSpPr>
            <p:nvPr/>
          </p:nvSpPr>
          <p:spPr bwMode="auto">
            <a:xfrm>
              <a:off x="7524328" y="2492896"/>
              <a:ext cx="107950" cy="107950"/>
            </a:xfrm>
            <a:prstGeom prst="rect">
              <a:avLst/>
            </a:prstGeom>
            <a:solidFill>
              <a:srgbClr val="FFC000"/>
            </a:solidFill>
            <a:ln w="9525">
              <a:noFill/>
              <a:miter lim="800000"/>
              <a:headEnd/>
              <a:tailEnd/>
            </a:ln>
            <a:scene3d>
              <a:camera prst="orthographicFront"/>
              <a:lightRig rig="threePt" dir="t"/>
            </a:scene3d>
            <a:sp3d>
              <a:bevelT/>
            </a:sp3d>
          </p:spPr>
          <p:txBody>
            <a:bodyPr wrap="none" anchor="ctr"/>
            <a:lstStyle/>
            <a:p>
              <a:pPr>
                <a:defRPr/>
              </a:pPr>
              <a:r>
                <a:rPr lang="fr-FR" dirty="0"/>
                <a:t> </a:t>
              </a:r>
            </a:p>
          </p:txBody>
        </p:sp>
      </p:grpSp>
      <p:sp>
        <p:nvSpPr>
          <p:cNvPr id="59" name="ZoneTexte 21"/>
          <p:cNvSpPr txBox="1">
            <a:spLocks noChangeArrowheads="1"/>
          </p:cNvSpPr>
          <p:nvPr/>
        </p:nvSpPr>
        <p:spPr bwMode="auto">
          <a:xfrm>
            <a:off x="0" y="116632"/>
            <a:ext cx="9144000" cy="461665"/>
          </a:xfrm>
          <a:prstGeom prst="rect">
            <a:avLst/>
          </a:prstGeom>
          <a:noFill/>
          <a:ln w="9525">
            <a:noFill/>
            <a:miter lim="800000"/>
            <a:headEnd/>
            <a:tailEnd/>
          </a:ln>
        </p:spPr>
        <p:txBody>
          <a:bodyPr wrap="square">
            <a:spAutoFit/>
          </a:bodyPr>
          <a:lstStyle/>
          <a:p>
            <a:pPr algn="ctr">
              <a:spcBef>
                <a:spcPct val="20000"/>
              </a:spcBef>
            </a:pPr>
            <a:r>
              <a:rPr lang="fr-FR" sz="2400" b="1" dirty="0" err="1" smtClean="0"/>
              <a:t>Protein</a:t>
            </a:r>
            <a:r>
              <a:rPr lang="fr-FR" sz="2400" b="1" dirty="0" smtClean="0"/>
              <a:t> Digestion</a:t>
            </a:r>
            <a:endParaRPr lang="fr-FR" sz="2400" b="1" dirty="0"/>
          </a:p>
        </p:txBody>
      </p:sp>
    </p:spTree>
    <p:extLst>
      <p:ext uri="{BB962C8B-B14F-4D97-AF65-F5344CB8AC3E}">
        <p14:creationId xmlns:p14="http://schemas.microsoft.com/office/powerpoint/2010/main" val="2369476018"/>
      </p:ext>
    </p:extLst>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17"/>
          <p:cNvSpPr>
            <a:spLocks noChangeArrowheads="1"/>
          </p:cNvSpPr>
          <p:nvPr/>
        </p:nvSpPr>
        <p:spPr bwMode="auto">
          <a:xfrm>
            <a:off x="0" y="116632"/>
            <a:ext cx="9144000" cy="461665"/>
          </a:xfrm>
          <a:prstGeom prst="rect">
            <a:avLst/>
          </a:prstGeom>
          <a:noFill/>
          <a:ln w="9525">
            <a:noFill/>
            <a:miter lim="800000"/>
            <a:headEnd/>
            <a:tailEnd/>
          </a:ln>
        </p:spPr>
        <p:txBody>
          <a:bodyPr wrap="square">
            <a:spAutoFit/>
          </a:bodyPr>
          <a:lstStyle/>
          <a:p>
            <a:pPr algn="ctr">
              <a:spcBef>
                <a:spcPct val="20000"/>
              </a:spcBef>
              <a:defRPr/>
            </a:pPr>
            <a:r>
              <a:rPr lang="fr-FR" sz="2400" b="1" dirty="0" err="1" smtClean="0">
                <a:latin typeface="Calibri" panose="020F0502020204030204" pitchFamily="34" charset="0"/>
              </a:rPr>
              <a:t>Paracellular</a:t>
            </a:r>
            <a:r>
              <a:rPr lang="fr-FR" sz="2400" b="1" dirty="0" smtClean="0">
                <a:latin typeface="Calibri" panose="020F0502020204030204" pitchFamily="34" charset="0"/>
              </a:rPr>
              <a:t> </a:t>
            </a:r>
            <a:r>
              <a:rPr lang="fr-FR" sz="2400" b="1" dirty="0" err="1" smtClean="0">
                <a:latin typeface="Calibri" panose="020F0502020204030204" pitchFamily="34" charset="0"/>
              </a:rPr>
              <a:t>Permeability</a:t>
            </a:r>
            <a:endParaRPr lang="fr-FR" sz="2400" b="1" dirty="0">
              <a:latin typeface="Calibri" panose="020F0502020204030204" pitchFamily="34" charset="0"/>
            </a:endParaRPr>
          </a:p>
        </p:txBody>
      </p:sp>
      <p:sp>
        <p:nvSpPr>
          <p:cNvPr id="56324" name="Rectangle 22"/>
          <p:cNvSpPr>
            <a:spLocks noChangeArrowheads="1"/>
          </p:cNvSpPr>
          <p:nvPr/>
        </p:nvSpPr>
        <p:spPr bwMode="auto">
          <a:xfrm>
            <a:off x="0" y="5589517"/>
            <a:ext cx="9144000" cy="369332"/>
          </a:xfrm>
          <a:prstGeom prst="rect">
            <a:avLst/>
          </a:prstGeom>
          <a:solidFill>
            <a:schemeClr val="accent6">
              <a:lumMod val="20000"/>
              <a:lumOff val="80000"/>
            </a:schemeClr>
          </a:solidFill>
          <a:ln w="9525">
            <a:noFill/>
            <a:miter lim="800000"/>
            <a:headEnd/>
            <a:tailEnd/>
          </a:ln>
        </p:spPr>
        <p:txBody>
          <a:bodyPr anchor="ctr" anchorCtr="1">
            <a:spAutoFit/>
          </a:bodyPr>
          <a:lstStyle/>
          <a:p>
            <a:pPr>
              <a:defRPr/>
            </a:pPr>
            <a:r>
              <a:rPr lang="fr-FR" dirty="0" smtClean="0">
                <a:cs typeface="Arial" charset="0"/>
                <a:sym typeface="Wingdings" pitchFamily="2" charset="2"/>
              </a:rPr>
              <a:t>Limited </a:t>
            </a:r>
            <a:r>
              <a:rPr lang="fr-FR" dirty="0" err="1" smtClean="0">
                <a:cs typeface="Arial" charset="0"/>
                <a:sym typeface="Wingdings" pitchFamily="2" charset="2"/>
              </a:rPr>
              <a:t>effect</a:t>
            </a:r>
            <a:r>
              <a:rPr lang="fr-FR" dirty="0" smtClean="0">
                <a:cs typeface="Arial" charset="0"/>
                <a:sym typeface="Wingdings" pitchFamily="2" charset="2"/>
              </a:rPr>
              <a:t> of the infant formula structure/composition on </a:t>
            </a:r>
            <a:r>
              <a:rPr lang="fr-FR" dirty="0" err="1" smtClean="0">
                <a:cs typeface="Arial" charset="0"/>
                <a:sym typeface="Wingdings" pitchFamily="2" charset="2"/>
              </a:rPr>
              <a:t>paracellular</a:t>
            </a:r>
            <a:r>
              <a:rPr lang="fr-FR" dirty="0" smtClean="0">
                <a:cs typeface="Arial" charset="0"/>
                <a:sym typeface="Wingdings" pitchFamily="2" charset="2"/>
              </a:rPr>
              <a:t> </a:t>
            </a:r>
            <a:r>
              <a:rPr lang="fr-FR" dirty="0" err="1" smtClean="0">
                <a:cs typeface="Arial" charset="0"/>
                <a:sym typeface="Wingdings" pitchFamily="2" charset="2"/>
              </a:rPr>
              <a:t>permeability</a:t>
            </a:r>
            <a:endParaRPr lang="fr-FR" dirty="0">
              <a:cs typeface="Arial" charset="0"/>
            </a:endParaRPr>
          </a:p>
        </p:txBody>
      </p:sp>
      <p:graphicFrame>
        <p:nvGraphicFramePr>
          <p:cNvPr id="30" name="Chart 63"/>
          <p:cNvGraphicFramePr>
            <a:graphicFrameLocks/>
          </p:cNvGraphicFramePr>
          <p:nvPr>
            <p:extLst>
              <p:ext uri="{D42A27DB-BD31-4B8C-83A1-F6EECF244321}">
                <p14:modId xmlns:p14="http://schemas.microsoft.com/office/powerpoint/2010/main" val="2445401565"/>
              </p:ext>
            </p:extLst>
          </p:nvPr>
        </p:nvGraphicFramePr>
        <p:xfrm>
          <a:off x="2123727" y="1052686"/>
          <a:ext cx="4343400" cy="21758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Chart 81"/>
          <p:cNvGraphicFramePr>
            <a:graphicFrameLocks/>
          </p:cNvGraphicFramePr>
          <p:nvPr>
            <p:extLst>
              <p:ext uri="{D42A27DB-BD31-4B8C-83A1-F6EECF244321}">
                <p14:modId xmlns:p14="http://schemas.microsoft.com/office/powerpoint/2010/main" val="3189155087"/>
              </p:ext>
            </p:extLst>
          </p:nvPr>
        </p:nvGraphicFramePr>
        <p:xfrm>
          <a:off x="2195735" y="3140918"/>
          <a:ext cx="4371975" cy="2204467"/>
        </p:xfrm>
        <a:graphic>
          <a:graphicData uri="http://schemas.openxmlformats.org/drawingml/2006/chart">
            <c:chart xmlns:c="http://schemas.openxmlformats.org/drawingml/2006/chart" xmlns:r="http://schemas.openxmlformats.org/officeDocument/2006/relationships" r:id="rId4"/>
          </a:graphicData>
        </a:graphic>
      </p:graphicFrame>
      <p:sp>
        <p:nvSpPr>
          <p:cNvPr id="56330" name="ZoneTexte 79"/>
          <p:cNvSpPr txBox="1">
            <a:spLocks noChangeArrowheads="1"/>
          </p:cNvSpPr>
          <p:nvPr/>
        </p:nvSpPr>
        <p:spPr bwMode="auto">
          <a:xfrm>
            <a:off x="-1" y="2060972"/>
            <a:ext cx="1116013" cy="400110"/>
          </a:xfrm>
          <a:prstGeom prst="rect">
            <a:avLst/>
          </a:prstGeom>
          <a:noFill/>
          <a:ln w="9525">
            <a:noFill/>
            <a:miter lim="800000"/>
            <a:headEnd/>
            <a:tailEnd/>
          </a:ln>
        </p:spPr>
        <p:txBody>
          <a:bodyPr>
            <a:spAutoFit/>
          </a:bodyPr>
          <a:lstStyle/>
          <a:p>
            <a:pPr algn="ctr"/>
            <a:r>
              <a:rPr lang="fr-FR" sz="2000" b="1" u="sng" dirty="0" err="1" smtClean="0">
                <a:solidFill>
                  <a:schemeClr val="tx2"/>
                </a:solidFill>
              </a:rPr>
              <a:t>Jejunum</a:t>
            </a:r>
            <a:endParaRPr lang="fr-FR" sz="2000" b="1" u="sng" dirty="0">
              <a:solidFill>
                <a:schemeClr val="tx2"/>
              </a:solidFill>
            </a:endParaRPr>
          </a:p>
        </p:txBody>
      </p:sp>
      <p:sp>
        <p:nvSpPr>
          <p:cNvPr id="56331" name="ZoneTexte 80"/>
          <p:cNvSpPr txBox="1">
            <a:spLocks noChangeArrowheads="1"/>
          </p:cNvSpPr>
          <p:nvPr/>
        </p:nvSpPr>
        <p:spPr bwMode="auto">
          <a:xfrm>
            <a:off x="-1" y="4077022"/>
            <a:ext cx="1116013" cy="400110"/>
          </a:xfrm>
          <a:prstGeom prst="rect">
            <a:avLst/>
          </a:prstGeom>
          <a:noFill/>
          <a:ln w="9525">
            <a:noFill/>
            <a:miter lim="800000"/>
            <a:headEnd/>
            <a:tailEnd/>
          </a:ln>
        </p:spPr>
        <p:txBody>
          <a:bodyPr>
            <a:spAutoFit/>
          </a:bodyPr>
          <a:lstStyle/>
          <a:p>
            <a:pPr algn="ctr"/>
            <a:r>
              <a:rPr lang="fr-FR" sz="2000" b="1" u="sng" dirty="0" err="1" smtClean="0">
                <a:solidFill>
                  <a:schemeClr val="tx2"/>
                </a:solidFill>
              </a:rPr>
              <a:t>Ileum</a:t>
            </a:r>
            <a:endParaRPr lang="fr-FR" sz="2000" b="1" u="sng" dirty="0">
              <a:solidFill>
                <a:schemeClr val="tx2"/>
              </a:solidFill>
            </a:endParaRPr>
          </a:p>
        </p:txBody>
      </p:sp>
      <p:grpSp>
        <p:nvGrpSpPr>
          <p:cNvPr id="3" name="Groupe 32"/>
          <p:cNvGrpSpPr>
            <a:grpSpLocks/>
          </p:cNvGrpSpPr>
          <p:nvPr/>
        </p:nvGrpSpPr>
        <p:grpSpPr bwMode="auto">
          <a:xfrm>
            <a:off x="0" y="332656"/>
            <a:ext cx="2051050" cy="1182687"/>
            <a:chOff x="7092478" y="2420888"/>
            <a:chExt cx="2051522" cy="1182325"/>
          </a:xfrm>
        </p:grpSpPr>
        <p:sp>
          <p:nvSpPr>
            <p:cNvPr id="94232" name="Text Box 40"/>
            <p:cNvSpPr txBox="1">
              <a:spLocks noChangeArrowheads="1"/>
            </p:cNvSpPr>
            <p:nvPr/>
          </p:nvSpPr>
          <p:spPr bwMode="auto">
            <a:xfrm>
              <a:off x="7235825" y="3356992"/>
              <a:ext cx="1908175" cy="246221"/>
            </a:xfrm>
            <a:prstGeom prst="rect">
              <a:avLst/>
            </a:prstGeom>
            <a:noFill/>
            <a:ln w="9525">
              <a:noFill/>
              <a:miter lim="800000"/>
              <a:headEnd/>
              <a:tailEnd/>
            </a:ln>
          </p:spPr>
          <p:txBody>
            <a:bodyPr>
              <a:spAutoFit/>
            </a:bodyPr>
            <a:lstStyle/>
            <a:p>
              <a:pPr>
                <a:spcBef>
                  <a:spcPct val="50000"/>
                </a:spcBef>
              </a:pPr>
              <a:r>
                <a:rPr lang="fr-FR" sz="1000"/>
                <a:t>FD4 = FITC-Dextran (4kDa)</a:t>
              </a:r>
            </a:p>
          </p:txBody>
        </p:sp>
        <p:pic>
          <p:nvPicPr>
            <p:cNvPr id="94233" name="Picture 53"/>
            <p:cNvPicPr>
              <a:picLocks noChangeAspect="1" noChangeArrowheads="1"/>
            </p:cNvPicPr>
            <p:nvPr/>
          </p:nvPicPr>
          <p:blipFill>
            <a:blip r:embed="rId5" cstate="print"/>
            <a:srcRect r="32014"/>
            <a:stretch>
              <a:fillRect/>
            </a:stretch>
          </p:blipFill>
          <p:spPr bwMode="auto">
            <a:xfrm>
              <a:off x="7092478" y="2420888"/>
              <a:ext cx="1451619" cy="920750"/>
            </a:xfrm>
            <a:prstGeom prst="rect">
              <a:avLst/>
            </a:prstGeom>
            <a:noFill/>
            <a:ln w="9525">
              <a:noFill/>
              <a:miter lim="800000"/>
              <a:headEnd/>
              <a:tailEnd/>
            </a:ln>
          </p:spPr>
        </p:pic>
      </p:grp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9685" y="764704"/>
            <a:ext cx="1274763"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804726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3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animBg="1"/>
      <p:bldP spid="56330" grpId="0"/>
      <p:bldP spid="563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ChangeArrowheads="1"/>
          </p:cNvSpPr>
          <p:nvPr/>
        </p:nvSpPr>
        <p:spPr bwMode="auto">
          <a:xfrm>
            <a:off x="0" y="1340768"/>
            <a:ext cx="5148064" cy="400110"/>
          </a:xfrm>
          <a:prstGeom prst="rect">
            <a:avLst/>
          </a:prstGeom>
          <a:noFill/>
          <a:ln w="9525" algn="ctr">
            <a:noFill/>
            <a:miter lim="800000"/>
            <a:headEnd/>
            <a:tailEnd/>
          </a:ln>
        </p:spPr>
        <p:txBody>
          <a:bodyPr wrap="square">
            <a:spAutoFit/>
          </a:bodyPr>
          <a:lstStyle/>
          <a:p>
            <a:pPr>
              <a:spcBef>
                <a:spcPct val="50000"/>
              </a:spcBef>
            </a:pPr>
            <a:r>
              <a:rPr lang="fr-FR" sz="2000" b="1" dirty="0" err="1" smtClean="0"/>
              <a:t>Interferon</a:t>
            </a:r>
            <a:r>
              <a:rPr lang="fr-FR" sz="2000" b="1" dirty="0" smtClean="0"/>
              <a:t>-</a:t>
            </a:r>
            <a:r>
              <a:rPr lang="fr-FR" sz="2000" b="1" dirty="0" smtClean="0">
                <a:latin typeface="Symbol" pitchFamily="18" charset="2"/>
              </a:rPr>
              <a:t>g </a:t>
            </a:r>
            <a:r>
              <a:rPr lang="fr-FR" sz="2000" b="1" dirty="0" smtClean="0"/>
              <a:t>(Th1 </a:t>
            </a:r>
            <a:r>
              <a:rPr lang="fr-FR" sz="1600" b="1" dirty="0" smtClean="0"/>
              <a:t>pro-</a:t>
            </a:r>
            <a:r>
              <a:rPr lang="fr-FR" sz="1600" b="1" dirty="0" err="1" smtClean="0"/>
              <a:t>inflammatory</a:t>
            </a:r>
            <a:r>
              <a:rPr lang="fr-FR" sz="2000" b="1" dirty="0" smtClean="0"/>
              <a:t>)</a:t>
            </a:r>
            <a:endParaRPr lang="fr-FR" sz="2000" b="1" dirty="0"/>
          </a:p>
        </p:txBody>
      </p:sp>
      <p:sp>
        <p:nvSpPr>
          <p:cNvPr id="54275" name="Rectangle 42"/>
          <p:cNvSpPr>
            <a:spLocks noChangeArrowheads="1"/>
          </p:cNvSpPr>
          <p:nvPr/>
        </p:nvSpPr>
        <p:spPr bwMode="auto">
          <a:xfrm>
            <a:off x="0" y="116632"/>
            <a:ext cx="9144000" cy="461665"/>
          </a:xfrm>
          <a:prstGeom prst="rect">
            <a:avLst/>
          </a:prstGeom>
          <a:noFill/>
          <a:ln w="9525">
            <a:noFill/>
            <a:miter lim="800000"/>
            <a:headEnd/>
            <a:tailEnd/>
          </a:ln>
        </p:spPr>
        <p:txBody>
          <a:bodyPr wrap="square">
            <a:spAutoFit/>
          </a:bodyPr>
          <a:lstStyle/>
          <a:p>
            <a:pPr algn="ctr">
              <a:spcBef>
                <a:spcPct val="20000"/>
              </a:spcBef>
              <a:defRPr/>
            </a:pPr>
            <a:r>
              <a:rPr lang="fr-FR" sz="2400" b="1" dirty="0" err="1" smtClean="0">
                <a:latin typeface="Calibri" panose="020F0502020204030204" pitchFamily="34" charset="0"/>
              </a:rPr>
              <a:t>Secretory</a:t>
            </a:r>
            <a:r>
              <a:rPr lang="fr-FR" sz="2400" b="1" dirty="0" smtClean="0">
                <a:latin typeface="Calibri" panose="020F0502020204030204" pitchFamily="34" charset="0"/>
              </a:rPr>
              <a:t> </a:t>
            </a:r>
            <a:r>
              <a:rPr lang="fr-FR" sz="2400" b="1" dirty="0" err="1" smtClean="0">
                <a:latin typeface="Calibri" panose="020F0502020204030204" pitchFamily="34" charset="0"/>
              </a:rPr>
              <a:t>activity</a:t>
            </a:r>
            <a:r>
              <a:rPr lang="fr-FR" sz="2400" b="1" dirty="0" smtClean="0">
                <a:latin typeface="Calibri" panose="020F0502020204030204" pitchFamily="34" charset="0"/>
              </a:rPr>
              <a:t> of MLN</a:t>
            </a:r>
            <a:endParaRPr lang="fr-FR" sz="2400" b="1" dirty="0">
              <a:latin typeface="Calibri" panose="020F0502020204030204" pitchFamily="34" charset="0"/>
            </a:endParaRPr>
          </a:p>
        </p:txBody>
      </p:sp>
      <p:sp>
        <p:nvSpPr>
          <p:cNvPr id="54276" name="Rectangle 22"/>
          <p:cNvSpPr>
            <a:spLocks noChangeArrowheads="1"/>
          </p:cNvSpPr>
          <p:nvPr/>
        </p:nvSpPr>
        <p:spPr bwMode="auto">
          <a:xfrm>
            <a:off x="5292080" y="3639508"/>
            <a:ext cx="3635896" cy="923330"/>
          </a:xfrm>
          <a:prstGeom prst="rect">
            <a:avLst/>
          </a:prstGeom>
          <a:solidFill>
            <a:schemeClr val="accent6">
              <a:lumMod val="20000"/>
              <a:lumOff val="80000"/>
            </a:schemeClr>
          </a:solidFill>
          <a:ln w="9525">
            <a:noFill/>
            <a:miter lim="800000"/>
            <a:headEnd/>
            <a:tailEnd/>
          </a:ln>
        </p:spPr>
        <p:txBody>
          <a:bodyPr wrap="square" anchor="ctr" anchorCtr="1">
            <a:spAutoFit/>
          </a:bodyPr>
          <a:lstStyle/>
          <a:p>
            <a:pPr algn="ctr"/>
            <a:r>
              <a:rPr lang="fr-FR" dirty="0" smtClean="0">
                <a:cs typeface="Arial" charset="0"/>
              </a:rPr>
              <a:t>Milk </a:t>
            </a:r>
            <a:r>
              <a:rPr lang="fr-FR" dirty="0" err="1" smtClean="0">
                <a:cs typeface="Arial" charset="0"/>
              </a:rPr>
              <a:t>lipids</a:t>
            </a:r>
            <a:r>
              <a:rPr lang="fr-FR" dirty="0" smtClean="0">
                <a:cs typeface="Arial" charset="0"/>
              </a:rPr>
              <a:t> </a:t>
            </a:r>
            <a:r>
              <a:rPr lang="fr-FR" dirty="0" smtClean="0">
                <a:cs typeface="Arial" charset="0"/>
                <a:sym typeface="Wingdings" pitchFamily="2" charset="2"/>
              </a:rPr>
              <a:t></a:t>
            </a:r>
            <a:r>
              <a:rPr lang="fr-FR" dirty="0" smtClean="0">
                <a:cs typeface="Arial" charset="0"/>
              </a:rPr>
              <a:t> </a:t>
            </a:r>
            <a:r>
              <a:rPr lang="fr-FR" dirty="0"/>
              <a:t>maturation </a:t>
            </a:r>
            <a:r>
              <a:rPr lang="fr-FR" dirty="0" smtClean="0"/>
              <a:t>of the </a:t>
            </a:r>
            <a:r>
              <a:rPr lang="fr-FR" dirty="0" err="1" smtClean="0"/>
              <a:t>piglet’s</a:t>
            </a:r>
            <a:r>
              <a:rPr lang="fr-FR" dirty="0" smtClean="0"/>
              <a:t> immune system more </a:t>
            </a:r>
            <a:r>
              <a:rPr lang="fr-FR" dirty="0" err="1" smtClean="0"/>
              <a:t>similar</a:t>
            </a:r>
            <a:r>
              <a:rPr lang="fr-FR" dirty="0" smtClean="0"/>
              <a:t> </a:t>
            </a:r>
            <a:r>
              <a:rPr lang="fr-FR" dirty="0" err="1" smtClean="0"/>
              <a:t>than</a:t>
            </a:r>
            <a:r>
              <a:rPr lang="fr-FR" dirty="0" smtClean="0"/>
              <a:t> </a:t>
            </a:r>
            <a:r>
              <a:rPr lang="fr-FR" dirty="0" err="1" smtClean="0"/>
              <a:t>with</a:t>
            </a:r>
            <a:r>
              <a:rPr lang="fr-FR" dirty="0" smtClean="0"/>
              <a:t> </a:t>
            </a:r>
            <a:r>
              <a:rPr lang="fr-FR" dirty="0" err="1" smtClean="0"/>
              <a:t>sow’s</a:t>
            </a:r>
            <a:r>
              <a:rPr lang="fr-FR" dirty="0" smtClean="0"/>
              <a:t> </a:t>
            </a:r>
            <a:r>
              <a:rPr lang="fr-FR" dirty="0" err="1" smtClean="0"/>
              <a:t>milk</a:t>
            </a:r>
            <a:endParaRPr lang="fr-FR" dirty="0"/>
          </a:p>
        </p:txBody>
      </p:sp>
      <p:grpSp>
        <p:nvGrpSpPr>
          <p:cNvPr id="54278" name="Group 42"/>
          <p:cNvGrpSpPr>
            <a:grpSpLocks/>
          </p:cNvGrpSpPr>
          <p:nvPr/>
        </p:nvGrpSpPr>
        <p:grpSpPr bwMode="auto">
          <a:xfrm>
            <a:off x="4140202" y="1268570"/>
            <a:ext cx="1081088" cy="2406650"/>
            <a:chOff x="1984" y="1237"/>
            <a:chExt cx="681" cy="1979"/>
          </a:xfrm>
        </p:grpSpPr>
        <p:graphicFrame>
          <p:nvGraphicFramePr>
            <p:cNvPr id="46" name="Object 5"/>
            <p:cNvGraphicFramePr>
              <a:graphicFrameLocks noChangeAspect="1"/>
            </p:cNvGraphicFramePr>
            <p:nvPr>
              <p:extLst/>
            </p:nvPr>
          </p:nvGraphicFramePr>
          <p:xfrm>
            <a:off x="1984" y="1237"/>
            <a:ext cx="681" cy="1979"/>
          </p:xfrm>
          <a:graphic>
            <a:graphicData uri="http://schemas.openxmlformats.org/drawingml/2006/chart">
              <c:chart xmlns:c="http://schemas.openxmlformats.org/drawingml/2006/chart" xmlns:r="http://schemas.openxmlformats.org/officeDocument/2006/relationships" r:id="rId3"/>
            </a:graphicData>
          </a:graphic>
        </p:graphicFrame>
        <p:sp>
          <p:nvSpPr>
            <p:cNvPr id="54313" name="Line 38"/>
            <p:cNvSpPr>
              <a:spLocks noChangeShapeType="1"/>
            </p:cNvSpPr>
            <p:nvPr/>
          </p:nvSpPr>
          <p:spPr bwMode="auto">
            <a:xfrm flipV="1">
              <a:off x="2075" y="1948"/>
              <a:ext cx="182" cy="413"/>
            </a:xfrm>
            <a:prstGeom prst="line">
              <a:avLst/>
            </a:prstGeom>
            <a:noFill/>
            <a:ln w="31750">
              <a:solidFill>
                <a:schemeClr val="tx1"/>
              </a:solidFill>
              <a:round/>
              <a:headEnd/>
              <a:tailEnd type="triangle" w="med" len="med"/>
            </a:ln>
          </p:spPr>
          <p:txBody>
            <a:bodyPr/>
            <a:lstStyle/>
            <a:p>
              <a:endParaRPr lang="fr-FR"/>
            </a:p>
          </p:txBody>
        </p:sp>
      </p:grpSp>
      <p:grpSp>
        <p:nvGrpSpPr>
          <p:cNvPr id="54279" name="Groupe 30"/>
          <p:cNvGrpSpPr>
            <a:grpSpLocks/>
          </p:cNvGrpSpPr>
          <p:nvPr/>
        </p:nvGrpSpPr>
        <p:grpSpPr bwMode="auto">
          <a:xfrm>
            <a:off x="4067944" y="4221088"/>
            <a:ext cx="1007938" cy="1584717"/>
            <a:chOff x="4211961" y="4334587"/>
            <a:chExt cx="1142513" cy="1585843"/>
          </a:xfrm>
        </p:grpSpPr>
        <p:graphicFrame>
          <p:nvGraphicFramePr>
            <p:cNvPr id="47" name="Object 49"/>
            <p:cNvGraphicFramePr>
              <a:graphicFrameLocks noChangeAspect="1"/>
            </p:cNvGraphicFramePr>
            <p:nvPr>
              <p:extLst/>
            </p:nvPr>
          </p:nvGraphicFramePr>
          <p:xfrm>
            <a:off x="4211961" y="4334587"/>
            <a:ext cx="1142513" cy="1585843"/>
          </p:xfrm>
          <a:graphic>
            <a:graphicData uri="http://schemas.openxmlformats.org/drawingml/2006/chart">
              <c:chart xmlns:c="http://schemas.openxmlformats.org/drawingml/2006/chart" xmlns:r="http://schemas.openxmlformats.org/officeDocument/2006/relationships" r:id="rId4"/>
            </a:graphicData>
          </a:graphic>
        </p:graphicFrame>
        <p:sp>
          <p:nvSpPr>
            <p:cNvPr id="54311" name="Line 50"/>
            <p:cNvSpPr>
              <a:spLocks noChangeShapeType="1"/>
            </p:cNvSpPr>
            <p:nvPr/>
          </p:nvSpPr>
          <p:spPr bwMode="auto">
            <a:xfrm>
              <a:off x="4864741" y="4623368"/>
              <a:ext cx="244866" cy="648532"/>
            </a:xfrm>
            <a:prstGeom prst="line">
              <a:avLst/>
            </a:prstGeom>
            <a:noFill/>
            <a:ln w="31750">
              <a:solidFill>
                <a:schemeClr val="tx1"/>
              </a:solidFill>
              <a:round/>
              <a:headEnd/>
              <a:tailEnd type="triangle" w="med" len="med"/>
            </a:ln>
          </p:spPr>
          <p:txBody>
            <a:bodyPr/>
            <a:lstStyle/>
            <a:p>
              <a:endParaRPr lang="fr-FR"/>
            </a:p>
          </p:txBody>
        </p:sp>
      </p:grpSp>
      <p:grpSp>
        <p:nvGrpSpPr>
          <p:cNvPr id="54281" name="Group 53"/>
          <p:cNvGrpSpPr>
            <a:grpSpLocks/>
          </p:cNvGrpSpPr>
          <p:nvPr/>
        </p:nvGrpSpPr>
        <p:grpSpPr bwMode="auto">
          <a:xfrm>
            <a:off x="7236296" y="1052736"/>
            <a:ext cx="1907704" cy="1872208"/>
            <a:chOff x="0" y="346"/>
            <a:chExt cx="1133" cy="1695"/>
          </a:xfrm>
        </p:grpSpPr>
        <p:pic>
          <p:nvPicPr>
            <p:cNvPr id="54307" name="Picture 52"/>
            <p:cNvPicPr>
              <a:picLocks noChangeAspect="1" noChangeArrowheads="1"/>
            </p:cNvPicPr>
            <p:nvPr/>
          </p:nvPicPr>
          <p:blipFill>
            <a:blip r:embed="rId5" cstate="print"/>
            <a:srcRect/>
            <a:stretch>
              <a:fillRect/>
            </a:stretch>
          </p:blipFill>
          <p:spPr bwMode="auto">
            <a:xfrm>
              <a:off x="22" y="346"/>
              <a:ext cx="1111" cy="1695"/>
            </a:xfrm>
            <a:prstGeom prst="rect">
              <a:avLst/>
            </a:prstGeom>
            <a:noFill/>
            <a:ln w="9525">
              <a:noFill/>
              <a:miter lim="800000"/>
              <a:headEnd/>
              <a:tailEnd/>
            </a:ln>
          </p:spPr>
        </p:pic>
        <p:sp>
          <p:nvSpPr>
            <p:cNvPr id="54308" name="Rectangle 49"/>
            <p:cNvSpPr>
              <a:spLocks noChangeArrowheads="1"/>
            </p:cNvSpPr>
            <p:nvPr/>
          </p:nvSpPr>
          <p:spPr bwMode="auto">
            <a:xfrm>
              <a:off x="126" y="1797"/>
              <a:ext cx="944" cy="212"/>
            </a:xfrm>
            <a:prstGeom prst="rect">
              <a:avLst/>
            </a:prstGeom>
            <a:solidFill>
              <a:srgbClr val="FFFFFF"/>
            </a:solidFill>
            <a:ln w="9525">
              <a:noFill/>
              <a:miter lim="800000"/>
              <a:headEnd/>
              <a:tailEnd/>
            </a:ln>
          </p:spPr>
          <p:txBody>
            <a:bodyPr wrap="none" anchor="ctr"/>
            <a:lstStyle/>
            <a:p>
              <a:pPr algn="ctr"/>
              <a:r>
                <a:rPr lang="en-GB" sz="1200" b="1" dirty="0">
                  <a:latin typeface="Calibri" pitchFamily="34" charset="0"/>
                  <a:cs typeface="Arial" charset="0"/>
                </a:rPr>
                <a:t>      Mesenteric lymph </a:t>
              </a:r>
            </a:p>
            <a:p>
              <a:pPr algn="ctr"/>
              <a:r>
                <a:rPr lang="en-GB" sz="1200" b="1" dirty="0">
                  <a:latin typeface="Calibri" pitchFamily="34" charset="0"/>
                  <a:cs typeface="Arial" charset="0"/>
                </a:rPr>
                <a:t>nodes (MLN)</a:t>
              </a:r>
            </a:p>
          </p:txBody>
        </p:sp>
        <p:sp>
          <p:nvSpPr>
            <p:cNvPr id="54309" name="Oval 50"/>
            <p:cNvSpPr>
              <a:spLocks noChangeArrowheads="1"/>
            </p:cNvSpPr>
            <p:nvPr/>
          </p:nvSpPr>
          <p:spPr bwMode="auto">
            <a:xfrm>
              <a:off x="0" y="1525"/>
              <a:ext cx="556" cy="363"/>
            </a:xfrm>
            <a:prstGeom prst="ellipse">
              <a:avLst/>
            </a:prstGeom>
            <a:noFill/>
            <a:ln w="25400">
              <a:solidFill>
                <a:srgbClr val="FF0000"/>
              </a:solidFill>
              <a:round/>
              <a:headEnd/>
              <a:tailEnd/>
            </a:ln>
          </p:spPr>
          <p:txBody>
            <a:bodyPr wrap="none" anchor="ctr"/>
            <a:lstStyle/>
            <a:p>
              <a:endParaRPr lang="fr-FR"/>
            </a:p>
          </p:txBody>
        </p:sp>
      </p:grpSp>
      <p:grpSp>
        <p:nvGrpSpPr>
          <p:cNvPr id="54284" name="Group 35"/>
          <p:cNvGrpSpPr>
            <a:grpSpLocks/>
          </p:cNvGrpSpPr>
          <p:nvPr/>
        </p:nvGrpSpPr>
        <p:grpSpPr bwMode="auto">
          <a:xfrm>
            <a:off x="5795568" y="1988840"/>
            <a:ext cx="1354137" cy="307975"/>
            <a:chOff x="5002" y="834"/>
            <a:chExt cx="853" cy="194"/>
          </a:xfrm>
        </p:grpSpPr>
        <p:sp>
          <p:nvSpPr>
            <p:cNvPr id="50" name="Rectangle 9"/>
            <p:cNvSpPr>
              <a:spLocks noChangeArrowheads="1"/>
            </p:cNvSpPr>
            <p:nvPr/>
          </p:nvSpPr>
          <p:spPr bwMode="auto">
            <a:xfrm>
              <a:off x="5002" y="906"/>
              <a:ext cx="79" cy="68"/>
            </a:xfrm>
            <a:prstGeom prst="rect">
              <a:avLst/>
            </a:prstGeom>
            <a:solidFill>
              <a:schemeClr val="tx1"/>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wrap="none" anchor="ctr"/>
            <a:lstStyle/>
            <a:p>
              <a:pPr>
                <a:defRPr/>
              </a:pPr>
              <a:endParaRPr lang="fr-FR"/>
            </a:p>
          </p:txBody>
        </p:sp>
        <p:sp>
          <p:nvSpPr>
            <p:cNvPr id="54306" name="Rectangle 37"/>
            <p:cNvSpPr>
              <a:spLocks noChangeArrowheads="1"/>
            </p:cNvSpPr>
            <p:nvPr/>
          </p:nvSpPr>
          <p:spPr bwMode="auto">
            <a:xfrm>
              <a:off x="5031" y="834"/>
              <a:ext cx="824" cy="194"/>
            </a:xfrm>
            <a:prstGeom prst="rect">
              <a:avLst/>
            </a:prstGeom>
            <a:noFill/>
            <a:ln w="9525">
              <a:noFill/>
              <a:miter lim="800000"/>
              <a:headEnd/>
              <a:tailEnd/>
            </a:ln>
          </p:spPr>
          <p:txBody>
            <a:bodyPr wrap="square" anchor="ctr">
              <a:spAutoFit/>
            </a:bodyPr>
            <a:lstStyle/>
            <a:p>
              <a:pPr eaLnBrk="0" hangingPunct="0"/>
              <a:r>
                <a:rPr lang="fr-FR" sz="1400" dirty="0"/>
                <a:t>Porcelets SM</a:t>
              </a:r>
              <a:endParaRPr lang="fr-FR" sz="1400" b="1" dirty="0"/>
            </a:p>
          </p:txBody>
        </p:sp>
      </p:grpSp>
      <p:graphicFrame>
        <p:nvGraphicFramePr>
          <p:cNvPr id="44" name="Chart 82"/>
          <p:cNvGraphicFramePr>
            <a:graphicFrameLocks/>
          </p:cNvGraphicFramePr>
          <p:nvPr>
            <p:extLst/>
          </p:nvPr>
        </p:nvGraphicFramePr>
        <p:xfrm>
          <a:off x="251520" y="1988840"/>
          <a:ext cx="3796482" cy="169716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9" name="Chart 83"/>
          <p:cNvGraphicFramePr>
            <a:graphicFrameLocks/>
          </p:cNvGraphicFramePr>
          <p:nvPr>
            <p:extLst/>
          </p:nvPr>
        </p:nvGraphicFramePr>
        <p:xfrm>
          <a:off x="395362" y="3861591"/>
          <a:ext cx="3515977" cy="2063796"/>
        </p:xfrm>
        <a:graphic>
          <a:graphicData uri="http://schemas.openxmlformats.org/drawingml/2006/chart">
            <c:chart xmlns:c="http://schemas.openxmlformats.org/drawingml/2006/chart" xmlns:r="http://schemas.openxmlformats.org/officeDocument/2006/relationships" r:id="rId7"/>
          </a:graphicData>
        </a:graphic>
      </p:graphicFrame>
      <p:sp>
        <p:nvSpPr>
          <p:cNvPr id="43" name="Rectangle 6"/>
          <p:cNvSpPr>
            <a:spLocks noChangeArrowheads="1"/>
          </p:cNvSpPr>
          <p:nvPr/>
        </p:nvSpPr>
        <p:spPr bwMode="auto">
          <a:xfrm>
            <a:off x="0" y="3717032"/>
            <a:ext cx="5148064" cy="400110"/>
          </a:xfrm>
          <a:prstGeom prst="rect">
            <a:avLst/>
          </a:prstGeom>
          <a:noFill/>
          <a:ln w="9525" algn="ctr">
            <a:noFill/>
            <a:miter lim="800000"/>
            <a:headEnd/>
            <a:tailEnd/>
          </a:ln>
        </p:spPr>
        <p:txBody>
          <a:bodyPr wrap="square">
            <a:spAutoFit/>
          </a:bodyPr>
          <a:lstStyle/>
          <a:p>
            <a:pPr>
              <a:spcBef>
                <a:spcPct val="50000"/>
              </a:spcBef>
            </a:pPr>
            <a:r>
              <a:rPr lang="fr-FR" sz="2000" b="1" dirty="0" smtClean="0"/>
              <a:t>Interleukine-10</a:t>
            </a:r>
            <a:r>
              <a:rPr lang="fr-FR" sz="2000" b="1" dirty="0" smtClean="0">
                <a:latin typeface="Symbol" pitchFamily="18" charset="2"/>
              </a:rPr>
              <a:t> </a:t>
            </a:r>
            <a:r>
              <a:rPr lang="fr-FR" sz="2000" b="1" dirty="0" smtClean="0"/>
              <a:t>(Th2 </a:t>
            </a:r>
            <a:r>
              <a:rPr lang="fr-FR" sz="1600" b="1" dirty="0" smtClean="0"/>
              <a:t>anti-</a:t>
            </a:r>
            <a:r>
              <a:rPr lang="fr-FR" sz="1600" b="1" dirty="0" err="1" smtClean="0"/>
              <a:t>inflammatory</a:t>
            </a:r>
            <a:r>
              <a:rPr lang="fr-FR" sz="2000" b="1" dirty="0" smtClean="0"/>
              <a:t>)</a:t>
            </a:r>
            <a:endParaRPr lang="fr-FR" sz="2000" b="1" dirty="0"/>
          </a:p>
        </p:txBody>
      </p:sp>
      <p:pic>
        <p:nvPicPr>
          <p:cNvPr id="3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5503" y="1311292"/>
            <a:ext cx="1274763"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1187143"/>
      </p:ext>
    </p:extLst>
  </p:cSld>
  <p:clrMapOvr>
    <a:masterClrMapping/>
  </p:clrMapOvr>
  <p:transition>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2"/>
          <p:cNvSpPr>
            <a:spLocks noChangeArrowheads="1"/>
          </p:cNvSpPr>
          <p:nvPr/>
        </p:nvSpPr>
        <p:spPr bwMode="auto">
          <a:xfrm>
            <a:off x="0" y="-99392"/>
            <a:ext cx="9144000" cy="792162"/>
          </a:xfrm>
          <a:prstGeom prst="rect">
            <a:avLst/>
          </a:prstGeom>
          <a:noFill/>
          <a:ln w="9525">
            <a:noFill/>
            <a:miter lim="800000"/>
            <a:headEnd/>
            <a:tailEnd/>
          </a:ln>
        </p:spPr>
        <p:txBody>
          <a:bodyPr anchor="ctr"/>
          <a:lstStyle/>
          <a:p>
            <a:pPr algn="ctr" eaLnBrk="0" hangingPunct="0">
              <a:defRPr/>
            </a:pPr>
            <a:r>
              <a:rPr lang="fr-FR" sz="2400" b="1" dirty="0" err="1" smtClean="0"/>
              <a:t>Microbiota</a:t>
            </a:r>
            <a:r>
              <a:rPr lang="fr-FR" sz="2400" b="1" dirty="0" smtClean="0"/>
              <a:t> by </a:t>
            </a:r>
            <a:r>
              <a:rPr lang="fr-FR" sz="2400" b="1" dirty="0"/>
              <a:t>DHPLC </a:t>
            </a:r>
          </a:p>
        </p:txBody>
      </p:sp>
      <p:pic>
        <p:nvPicPr>
          <p:cNvPr id="17" name="Picture 5"/>
          <p:cNvPicPr>
            <a:picLocks noChangeAspect="1" noChangeArrowheads="1"/>
          </p:cNvPicPr>
          <p:nvPr/>
        </p:nvPicPr>
        <p:blipFill>
          <a:blip r:embed="rId2"/>
          <a:srcRect l="18274" t="10759" r="25949"/>
          <a:stretch>
            <a:fillRect/>
          </a:stretch>
        </p:blipFill>
        <p:spPr bwMode="auto">
          <a:xfrm>
            <a:off x="179512" y="1249121"/>
            <a:ext cx="4274463" cy="3665934"/>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69764"/>
            <a:ext cx="1316273" cy="8102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4"/>
          <a:srcRect l="18093" t="14420" r="27281"/>
          <a:stretch>
            <a:fillRect/>
          </a:stretch>
        </p:blipFill>
        <p:spPr bwMode="auto">
          <a:xfrm>
            <a:off x="4882100" y="807248"/>
            <a:ext cx="4092415" cy="3437146"/>
          </a:xfrm>
          <a:prstGeom prst="rect">
            <a:avLst/>
          </a:prstGeom>
          <a:noFill/>
          <a:ln w="9525">
            <a:noFill/>
            <a:miter lim="800000"/>
            <a:headEnd/>
            <a:tailEnd/>
          </a:ln>
          <a:effectLst/>
        </p:spPr>
      </p:pic>
      <p:pic>
        <p:nvPicPr>
          <p:cNvPr id="20" name="Picture 4"/>
          <p:cNvPicPr>
            <a:picLocks noChangeAspect="1" noChangeArrowheads="1"/>
          </p:cNvPicPr>
          <p:nvPr/>
        </p:nvPicPr>
        <p:blipFill>
          <a:blip r:embed="rId5"/>
          <a:srcRect l="4634" r="34883" b="52155"/>
          <a:stretch>
            <a:fillRect/>
          </a:stretch>
        </p:blipFill>
        <p:spPr bwMode="auto">
          <a:xfrm>
            <a:off x="7602307" y="169764"/>
            <a:ext cx="1372208" cy="764341"/>
          </a:xfrm>
          <a:prstGeom prst="rect">
            <a:avLst/>
          </a:prstGeom>
          <a:noFill/>
          <a:ln w="9525">
            <a:solidFill>
              <a:schemeClr val="tx1"/>
            </a:solidFill>
            <a:miter lim="800000"/>
            <a:headEnd/>
            <a:tailEnd/>
          </a:ln>
          <a:effectLst/>
        </p:spPr>
      </p:pic>
      <p:sp>
        <p:nvSpPr>
          <p:cNvPr id="18" name="ZoneTexte 17"/>
          <p:cNvSpPr txBox="1"/>
          <p:nvPr/>
        </p:nvSpPr>
        <p:spPr>
          <a:xfrm>
            <a:off x="1923910" y="718355"/>
            <a:ext cx="1194558" cy="400110"/>
          </a:xfrm>
          <a:prstGeom prst="rect">
            <a:avLst/>
          </a:prstGeom>
          <a:noFill/>
        </p:spPr>
        <p:txBody>
          <a:bodyPr wrap="none" rtlCol="0">
            <a:spAutoFit/>
          </a:bodyPr>
          <a:lstStyle/>
          <a:p>
            <a:r>
              <a:rPr lang="fr-FR" sz="2000" b="1" dirty="0">
                <a:solidFill>
                  <a:prstClr val="black"/>
                </a:solidFill>
              </a:rPr>
              <a:t>D</a:t>
            </a:r>
            <a:r>
              <a:rPr lang="fr-FR" sz="2000" b="1" dirty="0" smtClean="0">
                <a:solidFill>
                  <a:prstClr val="black"/>
                </a:solidFill>
              </a:rPr>
              <a:t>7 </a:t>
            </a:r>
            <a:r>
              <a:rPr lang="fr-FR" sz="2000" b="1" dirty="0">
                <a:solidFill>
                  <a:prstClr val="black"/>
                </a:solidFill>
              </a:rPr>
              <a:t>&amp; </a:t>
            </a:r>
            <a:r>
              <a:rPr lang="fr-FR" sz="2000" b="1" dirty="0" smtClean="0">
                <a:solidFill>
                  <a:prstClr val="black"/>
                </a:solidFill>
              </a:rPr>
              <a:t>D28</a:t>
            </a:r>
            <a:endParaRPr lang="fr-FR" sz="2000" b="1" dirty="0">
              <a:solidFill>
                <a:prstClr val="black"/>
              </a:solidFill>
            </a:endParaRPr>
          </a:p>
        </p:txBody>
      </p:sp>
      <p:sp>
        <p:nvSpPr>
          <p:cNvPr id="22" name="ZoneTexte 21"/>
          <p:cNvSpPr txBox="1"/>
          <p:nvPr/>
        </p:nvSpPr>
        <p:spPr>
          <a:xfrm>
            <a:off x="6650775" y="601524"/>
            <a:ext cx="606256" cy="400110"/>
          </a:xfrm>
          <a:prstGeom prst="rect">
            <a:avLst/>
          </a:prstGeom>
          <a:noFill/>
        </p:spPr>
        <p:txBody>
          <a:bodyPr wrap="none" rtlCol="0">
            <a:spAutoFit/>
          </a:bodyPr>
          <a:lstStyle/>
          <a:p>
            <a:r>
              <a:rPr lang="fr-FR" sz="2000" b="1" dirty="0">
                <a:solidFill>
                  <a:prstClr val="black"/>
                </a:solidFill>
              </a:rPr>
              <a:t>D</a:t>
            </a:r>
            <a:r>
              <a:rPr lang="fr-FR" sz="2000" b="1" dirty="0" smtClean="0">
                <a:solidFill>
                  <a:prstClr val="black"/>
                </a:solidFill>
              </a:rPr>
              <a:t>28</a:t>
            </a:r>
            <a:endParaRPr lang="fr-FR" sz="2000" b="1" dirty="0">
              <a:solidFill>
                <a:prstClr val="black"/>
              </a:solidFill>
            </a:endParaRPr>
          </a:p>
        </p:txBody>
      </p:sp>
      <p:grpSp>
        <p:nvGrpSpPr>
          <p:cNvPr id="8" name="Groupe 7"/>
          <p:cNvGrpSpPr/>
          <p:nvPr/>
        </p:nvGrpSpPr>
        <p:grpSpPr>
          <a:xfrm>
            <a:off x="5796136" y="4106181"/>
            <a:ext cx="3178379" cy="2777297"/>
            <a:chOff x="5796136" y="4106181"/>
            <a:chExt cx="3178379" cy="2777297"/>
          </a:xfrm>
        </p:grpSpPr>
        <p:sp>
          <p:nvSpPr>
            <p:cNvPr id="21" name="Rectangle 20"/>
            <p:cNvSpPr/>
            <p:nvPr/>
          </p:nvSpPr>
          <p:spPr>
            <a:xfrm>
              <a:off x="5796136" y="4106181"/>
              <a:ext cx="3178379" cy="2751819"/>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nvGrpSpPr>
            <p:cNvPr id="7" name="Groupe 6"/>
            <p:cNvGrpSpPr/>
            <p:nvPr/>
          </p:nvGrpSpPr>
          <p:grpSpPr>
            <a:xfrm>
              <a:off x="5823119" y="4262554"/>
              <a:ext cx="3044297" cy="2620924"/>
              <a:chOff x="5823119" y="4262554"/>
              <a:chExt cx="3044297" cy="2620924"/>
            </a:xfrm>
          </p:grpSpPr>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5" y="4312680"/>
                <a:ext cx="2521987" cy="2524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lipse 1"/>
              <p:cNvSpPr/>
              <p:nvPr/>
            </p:nvSpPr>
            <p:spPr>
              <a:xfrm>
                <a:off x="6281899" y="5035268"/>
                <a:ext cx="968900" cy="554945"/>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 name="ZoneTexte 3"/>
              <p:cNvSpPr txBox="1"/>
              <p:nvPr/>
            </p:nvSpPr>
            <p:spPr>
              <a:xfrm>
                <a:off x="5823119" y="5564075"/>
                <a:ext cx="438197" cy="369332"/>
              </a:xfrm>
              <a:prstGeom prst="rect">
                <a:avLst/>
              </a:prstGeom>
              <a:noFill/>
            </p:spPr>
            <p:txBody>
              <a:bodyPr wrap="none" rtlCol="0">
                <a:spAutoFit/>
              </a:bodyPr>
              <a:lstStyle/>
              <a:p>
                <a:r>
                  <a:rPr lang="fr-FR" dirty="0" err="1" smtClean="0">
                    <a:solidFill>
                      <a:srgbClr val="1F497D">
                        <a:lumMod val="60000"/>
                        <a:lumOff val="40000"/>
                      </a:srgbClr>
                    </a:solidFill>
                  </a:rPr>
                  <a:t>mf</a:t>
                </a:r>
                <a:endParaRPr lang="fr-FR" dirty="0">
                  <a:solidFill>
                    <a:srgbClr val="1F497D">
                      <a:lumMod val="60000"/>
                      <a:lumOff val="40000"/>
                    </a:srgbClr>
                  </a:solidFill>
                </a:endParaRPr>
              </a:p>
            </p:txBody>
          </p:sp>
          <p:sp>
            <p:nvSpPr>
              <p:cNvPr id="5" name="Ellipse 4"/>
              <p:cNvSpPr/>
              <p:nvPr/>
            </p:nvSpPr>
            <p:spPr>
              <a:xfrm rot="20279753">
                <a:off x="7452362" y="4400668"/>
                <a:ext cx="871244" cy="107445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4" name="ZoneTexte 13"/>
              <p:cNvSpPr txBox="1"/>
              <p:nvPr/>
            </p:nvSpPr>
            <p:spPr>
              <a:xfrm>
                <a:off x="7090158" y="6165304"/>
                <a:ext cx="666657" cy="369332"/>
              </a:xfrm>
              <a:prstGeom prst="rect">
                <a:avLst/>
              </a:prstGeom>
              <a:noFill/>
            </p:spPr>
            <p:txBody>
              <a:bodyPr wrap="none" rtlCol="0">
                <a:spAutoFit/>
              </a:bodyPr>
              <a:lstStyle/>
              <a:p>
                <a:r>
                  <a:rPr lang="fr-FR" dirty="0" smtClean="0">
                    <a:solidFill>
                      <a:srgbClr val="FFFF00"/>
                    </a:solidFill>
                  </a:rPr>
                  <a:t>plant</a:t>
                </a:r>
                <a:endParaRPr lang="fr-FR" dirty="0">
                  <a:solidFill>
                    <a:srgbClr val="FFFF00"/>
                  </a:solidFill>
                </a:endParaRPr>
              </a:p>
            </p:txBody>
          </p:sp>
          <p:sp>
            <p:nvSpPr>
              <p:cNvPr id="15" name="ZoneTexte 14"/>
              <p:cNvSpPr txBox="1"/>
              <p:nvPr/>
            </p:nvSpPr>
            <p:spPr>
              <a:xfrm>
                <a:off x="8288411" y="4262554"/>
                <a:ext cx="579005" cy="369332"/>
              </a:xfrm>
              <a:prstGeom prst="rect">
                <a:avLst/>
              </a:prstGeom>
              <a:noFill/>
            </p:spPr>
            <p:txBody>
              <a:bodyPr wrap="none" rtlCol="0">
                <a:spAutoFit/>
              </a:bodyPr>
              <a:lstStyle/>
              <a:p>
                <a:r>
                  <a:rPr lang="fr-FR" dirty="0" err="1" smtClean="0">
                    <a:solidFill>
                      <a:srgbClr val="C00000"/>
                    </a:solidFill>
                  </a:rPr>
                  <a:t>milk</a:t>
                </a:r>
                <a:endParaRPr lang="fr-FR" dirty="0">
                  <a:solidFill>
                    <a:srgbClr val="C00000"/>
                  </a:solidFill>
                </a:endParaRPr>
              </a:p>
            </p:txBody>
          </p:sp>
          <p:sp>
            <p:nvSpPr>
              <p:cNvPr id="6" name="Ellipse 5"/>
              <p:cNvSpPr/>
              <p:nvPr/>
            </p:nvSpPr>
            <p:spPr>
              <a:xfrm rot="20012938">
                <a:off x="7375868" y="4867254"/>
                <a:ext cx="1089577" cy="201622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grpSp>
      <p:sp>
        <p:nvSpPr>
          <p:cNvPr id="23" name="ZoneTexte 22"/>
          <p:cNvSpPr txBox="1"/>
          <p:nvPr/>
        </p:nvSpPr>
        <p:spPr>
          <a:xfrm>
            <a:off x="274818" y="4691773"/>
            <a:ext cx="4327334" cy="707886"/>
          </a:xfrm>
          <a:prstGeom prst="rect">
            <a:avLst/>
          </a:prstGeom>
          <a:noFill/>
        </p:spPr>
        <p:txBody>
          <a:bodyPr wrap="square" rtlCol="0">
            <a:spAutoFit/>
          </a:bodyPr>
          <a:lstStyle/>
          <a:p>
            <a:pPr algn="ctr"/>
            <a:r>
              <a:rPr lang="fr-FR" sz="2000" dirty="0" smtClean="0">
                <a:solidFill>
                  <a:prstClr val="black"/>
                </a:solidFill>
              </a:rPr>
              <a:t>The </a:t>
            </a:r>
            <a:r>
              <a:rPr lang="fr-FR" sz="2000" dirty="0">
                <a:solidFill>
                  <a:prstClr val="black"/>
                </a:solidFill>
              </a:rPr>
              <a:t>composition/structure </a:t>
            </a:r>
            <a:r>
              <a:rPr lang="fr-FR" sz="2000" dirty="0" smtClean="0">
                <a:solidFill>
                  <a:prstClr val="black"/>
                </a:solidFill>
              </a:rPr>
              <a:t>of the infant formula «</a:t>
            </a:r>
            <a:r>
              <a:rPr lang="fr-FR" sz="2000" dirty="0">
                <a:solidFill>
                  <a:prstClr val="black"/>
                </a:solidFill>
              </a:rPr>
              <a:t> </a:t>
            </a:r>
            <a:r>
              <a:rPr lang="fr-FR" sz="2000" dirty="0" err="1" smtClean="0">
                <a:solidFill>
                  <a:prstClr val="black"/>
                </a:solidFill>
              </a:rPr>
              <a:t>orientates</a:t>
            </a:r>
            <a:r>
              <a:rPr lang="fr-FR" sz="2000" dirty="0">
                <a:solidFill>
                  <a:prstClr val="black"/>
                </a:solidFill>
              </a:rPr>
              <a:t> » </a:t>
            </a:r>
            <a:r>
              <a:rPr lang="fr-FR" sz="2000" dirty="0" smtClean="0">
                <a:solidFill>
                  <a:prstClr val="black"/>
                </a:solidFill>
              </a:rPr>
              <a:t>the </a:t>
            </a:r>
            <a:r>
              <a:rPr lang="fr-FR" sz="2000" dirty="0" err="1" smtClean="0">
                <a:solidFill>
                  <a:prstClr val="black"/>
                </a:solidFill>
              </a:rPr>
              <a:t>microbiota</a:t>
            </a:r>
            <a:endParaRPr lang="fr-FR" sz="2000" dirty="0">
              <a:solidFill>
                <a:prstClr val="black"/>
              </a:solidFill>
            </a:endParaRPr>
          </a:p>
        </p:txBody>
      </p:sp>
      <p:pic>
        <p:nvPicPr>
          <p:cNvPr id="10" name="Image 9"/>
          <p:cNvPicPr>
            <a:picLocks noChangeAspect="1"/>
          </p:cNvPicPr>
          <p:nvPr/>
        </p:nvPicPr>
        <p:blipFill>
          <a:blip r:embed="rId7"/>
          <a:stretch>
            <a:fillRect/>
          </a:stretch>
        </p:blipFill>
        <p:spPr>
          <a:xfrm>
            <a:off x="13790" y="6031627"/>
            <a:ext cx="1790700" cy="1504950"/>
          </a:xfrm>
          <a:prstGeom prst="rect">
            <a:avLst/>
          </a:prstGeom>
        </p:spPr>
      </p:pic>
      <p:sp>
        <p:nvSpPr>
          <p:cNvPr id="24" name="ZoneTexte 23"/>
          <p:cNvSpPr txBox="1"/>
          <p:nvPr/>
        </p:nvSpPr>
        <p:spPr>
          <a:xfrm>
            <a:off x="316674" y="5529426"/>
            <a:ext cx="4327334" cy="707886"/>
          </a:xfrm>
          <a:prstGeom prst="rect">
            <a:avLst/>
          </a:prstGeom>
          <a:noFill/>
        </p:spPr>
        <p:txBody>
          <a:bodyPr wrap="square" rtlCol="0">
            <a:spAutoFit/>
          </a:bodyPr>
          <a:lstStyle/>
          <a:p>
            <a:pPr algn="ctr"/>
            <a:r>
              <a:rPr lang="fr-FR" sz="2000" dirty="0" smtClean="0">
                <a:solidFill>
                  <a:prstClr val="black"/>
                </a:solidFill>
              </a:rPr>
              <a:t>More </a:t>
            </a:r>
            <a:r>
              <a:rPr lang="fr-FR" sz="2000" dirty="0" err="1" smtClean="0">
                <a:solidFill>
                  <a:prstClr val="black"/>
                </a:solidFill>
              </a:rPr>
              <a:t>Proteobacteria</a:t>
            </a:r>
            <a:r>
              <a:rPr lang="fr-FR" sz="2000" dirty="0" smtClean="0">
                <a:solidFill>
                  <a:prstClr val="black"/>
                </a:solidFill>
              </a:rPr>
              <a:t> </a:t>
            </a:r>
            <a:r>
              <a:rPr lang="fr-FR" sz="2000" dirty="0" err="1" smtClean="0">
                <a:solidFill>
                  <a:prstClr val="black"/>
                </a:solidFill>
              </a:rPr>
              <a:t>with</a:t>
            </a:r>
            <a:r>
              <a:rPr lang="fr-FR" sz="2000" dirty="0" smtClean="0">
                <a:solidFill>
                  <a:prstClr val="black"/>
                </a:solidFill>
              </a:rPr>
              <a:t> </a:t>
            </a:r>
            <a:r>
              <a:rPr lang="fr-FR" sz="2000" dirty="0" err="1" smtClean="0">
                <a:solidFill>
                  <a:prstClr val="black"/>
                </a:solidFill>
              </a:rPr>
              <a:t>milk</a:t>
            </a:r>
            <a:r>
              <a:rPr lang="fr-FR" sz="2000" dirty="0" smtClean="0">
                <a:solidFill>
                  <a:prstClr val="black"/>
                </a:solidFill>
              </a:rPr>
              <a:t> fat / More </a:t>
            </a:r>
            <a:r>
              <a:rPr lang="fr-FR" sz="2000" dirty="0" err="1" smtClean="0">
                <a:solidFill>
                  <a:prstClr val="black"/>
                </a:solidFill>
              </a:rPr>
              <a:t>Firmicutes</a:t>
            </a:r>
            <a:r>
              <a:rPr lang="fr-FR" sz="2000" dirty="0" smtClean="0">
                <a:solidFill>
                  <a:prstClr val="black"/>
                </a:solidFill>
              </a:rPr>
              <a:t> </a:t>
            </a:r>
            <a:r>
              <a:rPr lang="fr-FR" sz="2000" dirty="0" err="1" smtClean="0">
                <a:solidFill>
                  <a:prstClr val="black"/>
                </a:solidFill>
              </a:rPr>
              <a:t>with</a:t>
            </a:r>
            <a:r>
              <a:rPr lang="fr-FR" sz="2000" dirty="0" smtClean="0">
                <a:solidFill>
                  <a:prstClr val="black"/>
                </a:solidFill>
              </a:rPr>
              <a:t> plant </a:t>
            </a:r>
            <a:r>
              <a:rPr lang="fr-FR" sz="2000" dirty="0" err="1" smtClean="0">
                <a:solidFill>
                  <a:prstClr val="black"/>
                </a:solidFill>
              </a:rPr>
              <a:t>oil</a:t>
            </a:r>
            <a:endParaRPr lang="fr-FR" sz="2000" dirty="0">
              <a:solidFill>
                <a:prstClr val="black"/>
              </a:solidFill>
            </a:endParaRPr>
          </a:p>
        </p:txBody>
      </p:sp>
    </p:spTree>
    <p:extLst>
      <p:ext uri="{BB962C8B-B14F-4D97-AF65-F5344CB8AC3E}">
        <p14:creationId xmlns:p14="http://schemas.microsoft.com/office/powerpoint/2010/main" val="7256908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5536" y="404664"/>
            <a:ext cx="1576072" cy="461665"/>
          </a:xfrm>
          <a:prstGeom prst="rect">
            <a:avLst/>
          </a:prstGeom>
          <a:noFill/>
        </p:spPr>
        <p:txBody>
          <a:bodyPr wrap="none" rtlCol="0">
            <a:spAutoFit/>
          </a:bodyPr>
          <a:lstStyle/>
          <a:p>
            <a:r>
              <a:rPr lang="fr-FR" sz="2400" b="1" dirty="0" smtClean="0"/>
              <a:t>Conclusion</a:t>
            </a:r>
            <a:endParaRPr lang="fr-FR" sz="2400" b="1" dirty="0"/>
          </a:p>
        </p:txBody>
      </p:sp>
      <p:sp>
        <p:nvSpPr>
          <p:cNvPr id="3" name="ZoneTexte 2"/>
          <p:cNvSpPr txBox="1"/>
          <p:nvPr/>
        </p:nvSpPr>
        <p:spPr>
          <a:xfrm>
            <a:off x="395536" y="1412776"/>
            <a:ext cx="8352928" cy="1015663"/>
          </a:xfrm>
          <a:prstGeom prst="rect">
            <a:avLst/>
          </a:prstGeom>
          <a:noFill/>
        </p:spPr>
        <p:txBody>
          <a:bodyPr wrap="square" rtlCol="0">
            <a:spAutoFit/>
          </a:bodyPr>
          <a:lstStyle/>
          <a:p>
            <a:r>
              <a:rPr lang="fr-FR" sz="2000" dirty="0" smtClean="0"/>
              <a:t>The structure of </a:t>
            </a:r>
            <a:r>
              <a:rPr lang="fr-FR" sz="2000" dirty="0" err="1" smtClean="0"/>
              <a:t>dairy</a:t>
            </a:r>
            <a:r>
              <a:rPr lang="fr-FR" sz="2000" dirty="0" smtClean="0"/>
              <a:t> </a:t>
            </a:r>
            <a:r>
              <a:rPr lang="fr-FR" sz="2000" dirty="0" err="1" smtClean="0"/>
              <a:t>products</a:t>
            </a:r>
            <a:r>
              <a:rPr lang="fr-FR" sz="2000" dirty="0" smtClean="0"/>
              <a:t>, as </a:t>
            </a:r>
            <a:r>
              <a:rPr lang="fr-FR" sz="2000" dirty="0" err="1" smtClean="0"/>
              <a:t>modified</a:t>
            </a:r>
            <a:r>
              <a:rPr lang="fr-FR" sz="2000" dirty="0" smtClean="0"/>
              <a:t> by the </a:t>
            </a:r>
            <a:r>
              <a:rPr lang="fr-FR" sz="2000" dirty="0" err="1" smtClean="0"/>
              <a:t>processing</a:t>
            </a:r>
            <a:r>
              <a:rPr lang="fr-FR" sz="2000" dirty="0" smtClean="0"/>
              <a:t> conditions, </a:t>
            </a:r>
            <a:r>
              <a:rPr lang="fr-FR" sz="2000" dirty="0" err="1" smtClean="0"/>
              <a:t>regulates</a:t>
            </a:r>
            <a:r>
              <a:rPr lang="fr-FR" sz="2000" dirty="0" smtClean="0"/>
              <a:t> the </a:t>
            </a:r>
            <a:r>
              <a:rPr lang="fr-FR" sz="2000" dirty="0" err="1" smtClean="0"/>
              <a:t>kinetics</a:t>
            </a:r>
            <a:r>
              <a:rPr lang="fr-FR" sz="2000" dirty="0" smtClean="0"/>
              <a:t> of </a:t>
            </a:r>
            <a:r>
              <a:rPr lang="fr-FR" sz="2000" dirty="0" err="1" smtClean="0"/>
              <a:t>protein</a:t>
            </a:r>
            <a:r>
              <a:rPr lang="fr-FR" sz="2000" dirty="0" smtClean="0"/>
              <a:t> digestion and </a:t>
            </a:r>
            <a:r>
              <a:rPr lang="fr-FR" sz="2000" dirty="0" err="1" smtClean="0"/>
              <a:t>dietary</a:t>
            </a:r>
            <a:r>
              <a:rPr lang="fr-FR" sz="2000" dirty="0" smtClean="0"/>
              <a:t> </a:t>
            </a:r>
            <a:r>
              <a:rPr lang="fr-FR" sz="2000" dirty="0" err="1" smtClean="0"/>
              <a:t>amino</a:t>
            </a:r>
            <a:r>
              <a:rPr lang="fr-FR" sz="2000" dirty="0" smtClean="0"/>
              <a:t> </a:t>
            </a:r>
            <a:r>
              <a:rPr lang="fr-FR" sz="2000" dirty="0" err="1" smtClean="0"/>
              <a:t>acids</a:t>
            </a:r>
            <a:r>
              <a:rPr lang="fr-FR" sz="2000" dirty="0" smtClean="0"/>
              <a:t> </a:t>
            </a:r>
            <a:r>
              <a:rPr lang="fr-FR" sz="2000" dirty="0" err="1" smtClean="0"/>
              <a:t>bioavailability</a:t>
            </a:r>
            <a:r>
              <a:rPr lang="fr-FR" sz="2000" dirty="0" smtClean="0"/>
              <a:t> </a:t>
            </a:r>
            <a:endParaRPr lang="fr-FR" sz="2000" dirty="0"/>
          </a:p>
        </p:txBody>
      </p:sp>
      <p:sp>
        <p:nvSpPr>
          <p:cNvPr id="4" name="ZoneTexte 3"/>
          <p:cNvSpPr txBox="1"/>
          <p:nvPr/>
        </p:nvSpPr>
        <p:spPr>
          <a:xfrm>
            <a:off x="415681" y="4285545"/>
            <a:ext cx="8352928" cy="1015663"/>
          </a:xfrm>
          <a:prstGeom prst="rect">
            <a:avLst/>
          </a:prstGeom>
          <a:noFill/>
        </p:spPr>
        <p:txBody>
          <a:bodyPr wrap="square" rtlCol="0">
            <a:spAutoFit/>
          </a:bodyPr>
          <a:lstStyle/>
          <a:p>
            <a:r>
              <a:rPr lang="fr-FR" sz="2000" dirty="0" err="1" smtClean="0"/>
              <a:t>Understanding</a:t>
            </a:r>
            <a:r>
              <a:rPr lang="fr-FR" sz="2000" dirty="0" smtClean="0"/>
              <a:t> the </a:t>
            </a:r>
            <a:r>
              <a:rPr lang="fr-FR" sz="2000" dirty="0" err="1" smtClean="0"/>
              <a:t>disintegration</a:t>
            </a:r>
            <a:r>
              <a:rPr lang="fr-FR" sz="2000" dirty="0" smtClean="0"/>
              <a:t> of </a:t>
            </a:r>
            <a:r>
              <a:rPr lang="fr-FR" sz="2000" dirty="0" err="1" smtClean="0"/>
              <a:t>dairy</a:t>
            </a:r>
            <a:r>
              <a:rPr lang="fr-FR" sz="2000" dirty="0" smtClean="0"/>
              <a:t> </a:t>
            </a:r>
            <a:r>
              <a:rPr lang="fr-FR" sz="2000" dirty="0" err="1" smtClean="0"/>
              <a:t>products</a:t>
            </a:r>
            <a:r>
              <a:rPr lang="fr-FR" sz="2000" dirty="0" smtClean="0"/>
              <a:t> in the </a:t>
            </a:r>
            <a:r>
              <a:rPr lang="fr-FR" sz="2000" dirty="0" err="1" smtClean="0"/>
              <a:t>gastrointestinal</a:t>
            </a:r>
            <a:r>
              <a:rPr lang="fr-FR" sz="2000" dirty="0" smtClean="0"/>
              <a:t> tract </a:t>
            </a:r>
            <a:r>
              <a:rPr lang="fr-FR" sz="2000" dirty="0" err="1" smtClean="0"/>
              <a:t>is</a:t>
            </a:r>
            <a:r>
              <a:rPr lang="fr-FR" sz="2000" dirty="0" smtClean="0"/>
              <a:t> essential for </a:t>
            </a:r>
            <a:r>
              <a:rPr lang="fr-FR" sz="2000" dirty="0" err="1" smtClean="0"/>
              <a:t>designing</a:t>
            </a:r>
            <a:r>
              <a:rPr lang="fr-FR" sz="2000" dirty="0" smtClean="0"/>
              <a:t> new </a:t>
            </a:r>
            <a:r>
              <a:rPr lang="fr-FR" sz="2000" dirty="0" err="1" smtClean="0"/>
              <a:t>foods</a:t>
            </a:r>
            <a:r>
              <a:rPr lang="fr-FR" sz="2000" dirty="0" smtClean="0"/>
              <a:t> </a:t>
            </a:r>
            <a:r>
              <a:rPr lang="fr-FR" sz="2000" dirty="0" err="1" smtClean="0"/>
              <a:t>dedicated</a:t>
            </a:r>
            <a:r>
              <a:rPr lang="fr-FR" sz="2000" dirty="0" smtClean="0"/>
              <a:t> to </a:t>
            </a:r>
            <a:r>
              <a:rPr lang="fr-FR" sz="2000" dirty="0" err="1" smtClean="0"/>
              <a:t>specific</a:t>
            </a:r>
            <a:r>
              <a:rPr lang="fr-FR" sz="2000" dirty="0" smtClean="0"/>
              <a:t> </a:t>
            </a:r>
            <a:r>
              <a:rPr lang="fr-FR" sz="2000" dirty="0" err="1" smtClean="0"/>
              <a:t>sub</a:t>
            </a:r>
            <a:r>
              <a:rPr lang="fr-FR" sz="2000" dirty="0" smtClean="0"/>
              <a:t>-populations (</a:t>
            </a:r>
            <a:r>
              <a:rPr lang="fr-FR" sz="2000" dirty="0" err="1" smtClean="0"/>
              <a:t>elderly</a:t>
            </a:r>
            <a:r>
              <a:rPr lang="fr-FR" sz="2000" dirty="0" smtClean="0"/>
              <a:t>, </a:t>
            </a:r>
            <a:r>
              <a:rPr lang="fr-FR" sz="2000" dirty="0" err="1" smtClean="0"/>
              <a:t>athlete</a:t>
            </a:r>
            <a:r>
              <a:rPr lang="fr-FR" sz="2000" dirty="0" smtClean="0"/>
              <a:t>, infant, </a:t>
            </a:r>
            <a:r>
              <a:rPr lang="fr-FR" sz="2000" dirty="0" err="1" smtClean="0"/>
              <a:t>overweight</a:t>
            </a:r>
            <a:r>
              <a:rPr lang="fr-FR" sz="2000" dirty="0" smtClean="0"/>
              <a:t> people….)</a:t>
            </a:r>
            <a:endParaRPr lang="fr-FR" sz="2000" dirty="0"/>
          </a:p>
        </p:txBody>
      </p:sp>
      <p:sp>
        <p:nvSpPr>
          <p:cNvPr id="5" name="ZoneTexte 4"/>
          <p:cNvSpPr txBox="1"/>
          <p:nvPr/>
        </p:nvSpPr>
        <p:spPr>
          <a:xfrm>
            <a:off x="395536" y="2681625"/>
            <a:ext cx="8280920" cy="1323439"/>
          </a:xfrm>
          <a:prstGeom prst="rect">
            <a:avLst/>
          </a:prstGeom>
          <a:noFill/>
        </p:spPr>
        <p:txBody>
          <a:bodyPr wrap="square" rtlCol="0">
            <a:spAutoFit/>
          </a:bodyPr>
          <a:lstStyle/>
          <a:p>
            <a:r>
              <a:rPr lang="fr-FR" sz="2000" dirty="0" smtClean="0"/>
              <a:t>For the </a:t>
            </a:r>
            <a:r>
              <a:rPr lang="fr-FR" sz="2000" dirty="0" err="1" smtClean="0"/>
              <a:t>neonate</a:t>
            </a:r>
            <a:r>
              <a:rPr lang="fr-FR" sz="2000" dirty="0" smtClean="0"/>
              <a:t>, substitution of </a:t>
            </a:r>
            <a:r>
              <a:rPr lang="fr-FR" sz="2000" dirty="0" err="1" smtClean="0"/>
              <a:t>vegetable</a:t>
            </a:r>
            <a:r>
              <a:rPr lang="fr-FR" sz="2000" dirty="0" smtClean="0"/>
              <a:t> </a:t>
            </a:r>
            <a:r>
              <a:rPr lang="fr-FR" sz="2000" dirty="0" err="1" smtClean="0"/>
              <a:t>oil</a:t>
            </a:r>
            <a:r>
              <a:rPr lang="fr-FR" sz="2000" dirty="0" smtClean="0"/>
              <a:t> by </a:t>
            </a:r>
            <a:r>
              <a:rPr lang="fr-FR" sz="2000" dirty="0" err="1" smtClean="0"/>
              <a:t>milk</a:t>
            </a:r>
            <a:r>
              <a:rPr lang="fr-FR" sz="2000" dirty="0" smtClean="0"/>
              <a:t> fat </a:t>
            </a:r>
            <a:r>
              <a:rPr lang="fr-FR" sz="2000" dirty="0" err="1" smtClean="0"/>
              <a:t>allows</a:t>
            </a:r>
            <a:r>
              <a:rPr lang="fr-FR" sz="2000" dirty="0" smtClean="0"/>
              <a:t> a </a:t>
            </a:r>
            <a:r>
              <a:rPr lang="fr-FR" sz="2000" dirty="0" err="1" smtClean="0"/>
              <a:t>better</a:t>
            </a:r>
            <a:r>
              <a:rPr lang="fr-FR" sz="2000" dirty="0" smtClean="0"/>
              <a:t> maturation of the immune system and a modification of the </a:t>
            </a:r>
            <a:r>
              <a:rPr lang="fr-FR" sz="2000" dirty="0" err="1" smtClean="0"/>
              <a:t>microbiota</a:t>
            </a:r>
            <a:r>
              <a:rPr lang="fr-FR" sz="2000" dirty="0" smtClean="0"/>
              <a:t>, but more </a:t>
            </a:r>
            <a:r>
              <a:rPr lang="fr-FR" sz="2000" dirty="0" err="1" smtClean="0"/>
              <a:t>work</a:t>
            </a:r>
            <a:r>
              <a:rPr lang="fr-FR" sz="2000" dirty="0" smtClean="0"/>
              <a:t> </a:t>
            </a:r>
            <a:r>
              <a:rPr lang="fr-FR" sz="2000" dirty="0" err="1" smtClean="0"/>
              <a:t>is</a:t>
            </a:r>
            <a:r>
              <a:rPr lang="fr-FR" sz="2000" dirty="0" smtClean="0"/>
              <a:t> </a:t>
            </a:r>
            <a:r>
              <a:rPr lang="fr-FR" sz="2000" dirty="0" err="1" smtClean="0"/>
              <a:t>needed</a:t>
            </a:r>
            <a:r>
              <a:rPr lang="fr-FR" sz="2000" dirty="0" smtClean="0"/>
              <a:t> to </a:t>
            </a:r>
            <a:r>
              <a:rPr lang="fr-FR" sz="2000" dirty="0" err="1" smtClean="0"/>
              <a:t>determine</a:t>
            </a:r>
            <a:r>
              <a:rPr lang="fr-FR" sz="2000" dirty="0" smtClean="0"/>
              <a:t> </a:t>
            </a:r>
            <a:r>
              <a:rPr lang="fr-FR" sz="2000" dirty="0" err="1" smtClean="0"/>
              <a:t>whether</a:t>
            </a:r>
            <a:r>
              <a:rPr lang="fr-FR" sz="2000" dirty="0" smtClean="0"/>
              <a:t> </a:t>
            </a:r>
            <a:r>
              <a:rPr lang="fr-FR" sz="2000" dirty="0" err="1" smtClean="0"/>
              <a:t>these</a:t>
            </a:r>
            <a:r>
              <a:rPr lang="fr-FR" sz="2000" dirty="0" smtClean="0"/>
              <a:t> modifications are </a:t>
            </a:r>
            <a:r>
              <a:rPr lang="fr-FR" sz="2000" dirty="0" err="1" smtClean="0"/>
              <a:t>transient</a:t>
            </a:r>
            <a:r>
              <a:rPr lang="fr-FR" sz="2000" dirty="0" smtClean="0"/>
              <a:t> or </a:t>
            </a:r>
            <a:r>
              <a:rPr lang="fr-FR" sz="2000" dirty="0" err="1" smtClean="0"/>
              <a:t>will</a:t>
            </a:r>
            <a:r>
              <a:rPr lang="fr-FR" sz="2000" dirty="0" smtClean="0"/>
              <a:t> </a:t>
            </a:r>
            <a:r>
              <a:rPr lang="fr-FR" sz="2000" dirty="0" err="1" smtClean="0"/>
              <a:t>remain</a:t>
            </a:r>
            <a:r>
              <a:rPr lang="fr-FR" sz="2000" dirty="0" smtClean="0"/>
              <a:t> </a:t>
            </a:r>
            <a:r>
              <a:rPr lang="fr-FR" sz="2000" dirty="0" err="1" smtClean="0"/>
              <a:t>with</a:t>
            </a:r>
            <a:r>
              <a:rPr lang="fr-FR" sz="2000" dirty="0" smtClean="0"/>
              <a:t> time</a:t>
            </a:r>
            <a:endParaRPr lang="fr-FR" sz="2000" dirty="0"/>
          </a:p>
        </p:txBody>
      </p:sp>
    </p:spTree>
    <p:extLst>
      <p:ext uri="{BB962C8B-B14F-4D97-AF65-F5344CB8AC3E}">
        <p14:creationId xmlns:p14="http://schemas.microsoft.com/office/powerpoint/2010/main" val="409289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Logo INFOGEST-noi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8038" y="2733675"/>
            <a:ext cx="2462212"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6"/>
          <p:cNvSpPr>
            <a:spLocks noChangeArrowheads="1"/>
          </p:cNvSpPr>
          <p:nvPr/>
        </p:nvSpPr>
        <p:spPr bwMode="auto">
          <a:xfrm>
            <a:off x="0" y="1520825"/>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spcAft>
                <a:spcPct val="50000"/>
              </a:spcAft>
              <a:buFontTx/>
              <a:buNone/>
            </a:pPr>
            <a:endParaRPr lang="fr-FR" altLang="fr-FR" sz="4400" i="1">
              <a:solidFill>
                <a:srgbClr val="FFCC00"/>
              </a:solidFill>
              <a:latin typeface="Monotype Corsiva" panose="03010101010201010101" pitchFamily="66" charset="0"/>
            </a:endParaRPr>
          </a:p>
        </p:txBody>
      </p:sp>
      <p:pic>
        <p:nvPicPr>
          <p:cNvPr id="4100" name="Picture 11"/>
          <p:cNvPicPr>
            <a:picLocks noGrp="1" noChangeAspect="1" noChangeArrowheads="1"/>
          </p:cNvPicPr>
          <p:nvPr>
            <p:ph type="subTitle" idx="4294967295"/>
          </p:nvPr>
        </p:nvPicPr>
        <p:blipFill>
          <a:blip r:embed="rId4">
            <a:extLst>
              <a:ext uri="{28A0092B-C50C-407E-A947-70E740481C1C}">
                <a14:useLocalDpi xmlns:a14="http://schemas.microsoft.com/office/drawing/2010/main" val="0"/>
              </a:ext>
            </a:extLst>
          </a:blip>
          <a:srcRect/>
          <a:stretch>
            <a:fillRect/>
          </a:stretch>
        </p:blipFill>
        <p:spPr>
          <a:xfrm>
            <a:off x="0" y="4065588"/>
            <a:ext cx="9144000" cy="1524000"/>
          </a:xfrm>
          <a:prstGeom prst="rect">
            <a:avLst/>
          </a:prstGeom>
          <a:noFill/>
        </p:spPr>
      </p:pic>
      <p:sp>
        <p:nvSpPr>
          <p:cNvPr id="4101" name="Rectangle 13"/>
          <p:cNvSpPr>
            <a:spLocks noChangeArrowheads="1"/>
          </p:cNvSpPr>
          <p:nvPr/>
        </p:nvSpPr>
        <p:spPr bwMode="auto">
          <a:xfrm>
            <a:off x="0" y="44450"/>
            <a:ext cx="9144000" cy="2743200"/>
          </a:xfrm>
          <a:prstGeom prst="rect">
            <a:avLst/>
          </a:prstGeom>
          <a:noFill/>
          <a:ln>
            <a:noFill/>
          </a:ln>
          <a:extLst>
            <a:ext uri="{909E8E84-426E-40DD-AFC4-6F175D3DCCD1}">
              <a14:hiddenFill xmlns:a14="http://schemas.microsoft.com/office/drawing/2010/main">
                <a:solidFill>
                  <a:srgbClr val="EB57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a:solidFill>
                  <a:srgbClr val="0000FF"/>
                </a:solidFill>
                <a:latin typeface="Calibri" panose="020F0502020204030204" pitchFamily="34" charset="0"/>
                <a:cs typeface="Times New Roman" panose="02020603050405020304" pitchFamily="18" charset="0"/>
              </a:rPr>
              <a:t>Improving health properties of food by sharing our knowledge on the digestive process</a:t>
            </a:r>
          </a:p>
          <a:p>
            <a:pPr algn="ctr" eaLnBrk="1" hangingPunct="1">
              <a:spcBef>
                <a:spcPct val="0"/>
              </a:spcBef>
              <a:buFontTx/>
              <a:buNone/>
            </a:pPr>
            <a:r>
              <a:rPr lang="fr-FR" altLang="fr-FR" sz="2800">
                <a:latin typeface="Calibri" panose="020F0502020204030204" pitchFamily="34" charset="0"/>
                <a:cs typeface="Times New Roman" panose="02020603050405020304" pitchFamily="18" charset="0"/>
              </a:rPr>
              <a:t/>
            </a:r>
            <a:br>
              <a:rPr lang="fr-FR" altLang="fr-FR" sz="2800">
                <a:latin typeface="Calibri" panose="020F0502020204030204" pitchFamily="34" charset="0"/>
                <a:cs typeface="Times New Roman" panose="02020603050405020304" pitchFamily="18" charset="0"/>
              </a:rPr>
            </a:br>
            <a:r>
              <a:rPr lang="fr-FR" altLang="fr-FR" sz="2800">
                <a:latin typeface="Calibri" panose="020F0502020204030204" pitchFamily="34" charset="0"/>
                <a:cs typeface="Times New Roman" panose="02020603050405020304" pitchFamily="18" charset="0"/>
              </a:rPr>
              <a:t>COST Action FA1005</a:t>
            </a:r>
          </a:p>
          <a:p>
            <a:pPr algn="ctr" eaLnBrk="1" hangingPunct="1">
              <a:spcBef>
                <a:spcPct val="0"/>
              </a:spcBef>
              <a:buFontTx/>
              <a:buNone/>
            </a:pPr>
            <a:endParaRPr lang="fr-FR" altLang="fr-FR" sz="2800">
              <a:latin typeface="Calibri" panose="020F0502020204030204" pitchFamily="34" charset="0"/>
              <a:cs typeface="Times New Roman" panose="02020603050405020304" pitchFamily="18" charset="0"/>
            </a:endParaRPr>
          </a:p>
          <a:p>
            <a:pPr algn="ctr" eaLnBrk="1" hangingPunct="1">
              <a:spcBef>
                <a:spcPct val="0"/>
              </a:spcBef>
              <a:buFontTx/>
              <a:buNone/>
            </a:pPr>
            <a:r>
              <a:rPr lang="fr-FR" altLang="fr-FR" sz="1800"/>
              <a:t>Dr. Didier DUPONT, Senior Scientist, INRA, France</a:t>
            </a:r>
          </a:p>
          <a:p>
            <a:pPr algn="ctr" eaLnBrk="1" hangingPunct="1">
              <a:spcBef>
                <a:spcPct val="0"/>
              </a:spcBef>
              <a:buFontTx/>
              <a:buNone/>
            </a:pPr>
            <a:endParaRPr lang="fr-FR" altLang="fr-FR" sz="2800">
              <a:latin typeface="Calibri" panose="020F0502020204030204" pitchFamily="34" charset="0"/>
              <a:cs typeface="Times New Roman" panose="02020603050405020304" pitchFamily="18" charset="0"/>
            </a:endParaRPr>
          </a:p>
          <a:p>
            <a:pPr algn="ctr" eaLnBrk="1" hangingPunct="1">
              <a:spcBef>
                <a:spcPct val="0"/>
              </a:spcBef>
              <a:buFontTx/>
              <a:buNone/>
            </a:pPr>
            <a:endParaRPr lang="fr-FR" altLang="fr-FR" sz="2400">
              <a:latin typeface="Century Gothic" panose="020B0502020202020204" pitchFamily="34" charset="0"/>
              <a:cs typeface="Times New Roman" panose="02020603050405020304" pitchFamily="18" charset="0"/>
            </a:endParaRPr>
          </a:p>
        </p:txBody>
      </p:sp>
      <p:pic>
        <p:nvPicPr>
          <p:cNvPr id="4102" name="Picture 15" descr="536913921_1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5888" y="4065588"/>
            <a:ext cx="114776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6" descr="26828_1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3075" y="4062413"/>
            <a:ext cx="2300288"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8" descr="Afficher l'image en taille réell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0125" y="4065588"/>
            <a:ext cx="20193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20" descr="goutte_lait_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97300" y="4067175"/>
            <a:ext cx="101441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 Box 10"/>
          <p:cNvSpPr txBox="1">
            <a:spLocks noChangeArrowheads="1"/>
          </p:cNvSpPr>
          <p:nvPr/>
        </p:nvSpPr>
        <p:spPr bwMode="auto">
          <a:xfrm>
            <a:off x="3348038" y="6086475"/>
            <a:ext cx="2559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a:t>June 2011 – May 2015</a:t>
            </a:r>
          </a:p>
        </p:txBody>
      </p:sp>
    </p:spTree>
    <p:extLst>
      <p:ext uri="{BB962C8B-B14F-4D97-AF65-F5344CB8AC3E}">
        <p14:creationId xmlns:p14="http://schemas.microsoft.com/office/powerpoint/2010/main" val="334333645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4" descr="Europe-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836613"/>
            <a:ext cx="6096000" cy="5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6163" y="447675"/>
            <a:ext cx="169545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0" y="4824413"/>
            <a:ext cx="1376363"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60"/>
          <p:cNvSpPr txBox="1">
            <a:spLocks noChangeArrowheads="1"/>
          </p:cNvSpPr>
          <p:nvPr/>
        </p:nvSpPr>
        <p:spPr bwMode="auto">
          <a:xfrm>
            <a:off x="8310563" y="5622925"/>
            <a:ext cx="9032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Riddett</a:t>
            </a:r>
            <a:r>
              <a:rPr lang="fr-FR" sz="1108" dirty="0"/>
              <a:t> </a:t>
            </a:r>
            <a:r>
              <a:rPr lang="fr-FR" sz="1108" dirty="0" err="1"/>
              <a:t>Inst</a:t>
            </a:r>
            <a:endParaRPr lang="fr-FR" sz="1108" dirty="0"/>
          </a:p>
        </p:txBody>
      </p:sp>
      <p:sp>
        <p:nvSpPr>
          <p:cNvPr id="10246" name="Text Box 40"/>
          <p:cNvSpPr txBox="1">
            <a:spLocks noChangeArrowheads="1"/>
          </p:cNvSpPr>
          <p:nvPr/>
        </p:nvSpPr>
        <p:spPr bwMode="auto">
          <a:xfrm>
            <a:off x="7764463" y="4824413"/>
            <a:ext cx="13430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477" b="1" i="1" dirty="0"/>
              <a:t>New Zealand</a:t>
            </a:r>
          </a:p>
        </p:txBody>
      </p:sp>
      <p:sp>
        <p:nvSpPr>
          <p:cNvPr id="10247" name="AutoShape 32"/>
          <p:cNvSpPr>
            <a:spLocks noChangeArrowheads="1"/>
          </p:cNvSpPr>
          <p:nvPr/>
        </p:nvSpPr>
        <p:spPr bwMode="auto">
          <a:xfrm>
            <a:off x="8167688" y="5607050"/>
            <a:ext cx="193675" cy="179388"/>
          </a:xfrm>
          <a:prstGeom prst="sun">
            <a:avLst>
              <a:gd name="adj" fmla="val 25000"/>
            </a:avLst>
          </a:prstGeom>
          <a:solidFill>
            <a:schemeClr val="bg1"/>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48" name="AutoShape 31"/>
          <p:cNvSpPr>
            <a:spLocks noChangeArrowheads="1"/>
          </p:cNvSpPr>
          <p:nvPr/>
        </p:nvSpPr>
        <p:spPr bwMode="auto">
          <a:xfrm>
            <a:off x="8388350" y="1368425"/>
            <a:ext cx="193675" cy="179388"/>
          </a:xfrm>
          <a:prstGeom prst="sun">
            <a:avLst>
              <a:gd name="adj" fmla="val 25000"/>
            </a:avLst>
          </a:prstGeom>
          <a:solidFill>
            <a:schemeClr val="bg1"/>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49" name="AutoShape 45"/>
          <p:cNvSpPr>
            <a:spLocks noChangeArrowheads="1"/>
          </p:cNvSpPr>
          <p:nvPr/>
        </p:nvSpPr>
        <p:spPr bwMode="auto">
          <a:xfrm>
            <a:off x="8532813" y="1169988"/>
            <a:ext cx="193675" cy="177800"/>
          </a:xfrm>
          <a:prstGeom prst="sun">
            <a:avLst>
              <a:gd name="adj" fmla="val 25000"/>
            </a:avLst>
          </a:prstGeom>
          <a:solidFill>
            <a:schemeClr val="bg1"/>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50" name="Text Box 46"/>
          <p:cNvSpPr txBox="1">
            <a:spLocks noChangeArrowheads="1"/>
          </p:cNvSpPr>
          <p:nvPr/>
        </p:nvSpPr>
        <p:spPr bwMode="auto">
          <a:xfrm>
            <a:off x="8027988" y="438150"/>
            <a:ext cx="868362"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477" b="1" i="1"/>
              <a:t>Canada</a:t>
            </a:r>
          </a:p>
        </p:txBody>
      </p:sp>
      <p:sp>
        <p:nvSpPr>
          <p:cNvPr id="10251" name="Text Box 58"/>
          <p:cNvSpPr txBox="1">
            <a:spLocks noChangeArrowheads="1"/>
          </p:cNvSpPr>
          <p:nvPr/>
        </p:nvSpPr>
        <p:spPr bwMode="auto">
          <a:xfrm>
            <a:off x="8027988" y="1633538"/>
            <a:ext cx="84613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Laval </a:t>
            </a:r>
            <a:r>
              <a:rPr lang="fr-FR" sz="1108" dirty="0" err="1"/>
              <a:t>Univ</a:t>
            </a:r>
            <a:endParaRPr lang="fr-FR" sz="1108" dirty="0"/>
          </a:p>
        </p:txBody>
      </p:sp>
      <p:sp>
        <p:nvSpPr>
          <p:cNvPr id="10252" name="Text Box 59"/>
          <p:cNvSpPr txBox="1">
            <a:spLocks noChangeArrowheads="1"/>
          </p:cNvSpPr>
          <p:nvPr/>
        </p:nvSpPr>
        <p:spPr bwMode="auto">
          <a:xfrm>
            <a:off x="7885113" y="1833563"/>
            <a:ext cx="9652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Guelph</a:t>
            </a:r>
          </a:p>
        </p:txBody>
      </p:sp>
      <p:sp>
        <p:nvSpPr>
          <p:cNvPr id="10253" name="Text Box 117"/>
          <p:cNvSpPr txBox="1">
            <a:spLocks noChangeArrowheads="1"/>
          </p:cNvSpPr>
          <p:nvPr/>
        </p:nvSpPr>
        <p:spPr bwMode="auto">
          <a:xfrm>
            <a:off x="4772025" y="571500"/>
            <a:ext cx="635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Nofima</a:t>
            </a:r>
            <a:endParaRPr lang="fr-FR" sz="1108" dirty="0"/>
          </a:p>
        </p:txBody>
      </p:sp>
      <p:sp>
        <p:nvSpPr>
          <p:cNvPr id="10254" name="Text Box 120"/>
          <p:cNvSpPr txBox="1">
            <a:spLocks noChangeArrowheads="1"/>
          </p:cNvSpPr>
          <p:nvPr/>
        </p:nvSpPr>
        <p:spPr bwMode="auto">
          <a:xfrm>
            <a:off x="5508625" y="5289550"/>
            <a:ext cx="76041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Ege</a:t>
            </a:r>
            <a:r>
              <a:rPr lang="fr-FR" sz="1108" dirty="0"/>
              <a:t> </a:t>
            </a:r>
            <a:r>
              <a:rPr lang="fr-FR" sz="1108" dirty="0" err="1"/>
              <a:t>Univ</a:t>
            </a:r>
            <a:endParaRPr lang="fr-FR" sz="1108" dirty="0"/>
          </a:p>
        </p:txBody>
      </p:sp>
      <p:sp>
        <p:nvSpPr>
          <p:cNvPr id="10255" name="Text Box 131"/>
          <p:cNvSpPr txBox="1">
            <a:spLocks noChangeArrowheads="1"/>
          </p:cNvSpPr>
          <p:nvPr/>
        </p:nvSpPr>
        <p:spPr bwMode="auto">
          <a:xfrm>
            <a:off x="2843213" y="1112838"/>
            <a:ext cx="12414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Rothamsted</a:t>
            </a:r>
            <a:r>
              <a:rPr lang="fr-FR" sz="1108" dirty="0"/>
              <a:t> </a:t>
            </a:r>
            <a:r>
              <a:rPr lang="fr-FR" sz="1108" dirty="0" err="1"/>
              <a:t>Res</a:t>
            </a:r>
            <a:endParaRPr lang="fr-FR" sz="1108" dirty="0">
              <a:solidFill>
                <a:srgbClr val="FF0000"/>
              </a:solidFill>
            </a:endParaRPr>
          </a:p>
        </p:txBody>
      </p:sp>
      <p:sp>
        <p:nvSpPr>
          <p:cNvPr id="10256" name="Text Box 133"/>
          <p:cNvSpPr txBox="1">
            <a:spLocks noChangeArrowheads="1"/>
          </p:cNvSpPr>
          <p:nvPr/>
        </p:nvSpPr>
        <p:spPr bwMode="auto">
          <a:xfrm>
            <a:off x="7265988" y="4370388"/>
            <a:ext cx="14557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Centr</a:t>
            </a:r>
            <a:r>
              <a:rPr lang="fr-FR" sz="1108" dirty="0"/>
              <a:t> Food </a:t>
            </a:r>
            <a:r>
              <a:rPr lang="fr-FR" sz="1108" dirty="0" err="1"/>
              <a:t>Res</a:t>
            </a:r>
            <a:r>
              <a:rPr lang="fr-FR" sz="1108" dirty="0"/>
              <a:t> </a:t>
            </a:r>
            <a:r>
              <a:rPr lang="fr-FR" sz="1108" dirty="0" err="1"/>
              <a:t>Inst</a:t>
            </a:r>
            <a:endParaRPr lang="fr-FR" sz="1108" dirty="0"/>
          </a:p>
        </p:txBody>
      </p:sp>
      <p:sp>
        <p:nvSpPr>
          <p:cNvPr id="10257" name="AutoShape 18"/>
          <p:cNvSpPr>
            <a:spLocks noChangeArrowheads="1"/>
          </p:cNvSpPr>
          <p:nvPr/>
        </p:nvSpPr>
        <p:spPr bwMode="auto">
          <a:xfrm>
            <a:off x="3995738" y="3030538"/>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58" name="AutoShape 19"/>
          <p:cNvSpPr>
            <a:spLocks noChangeArrowheads="1"/>
          </p:cNvSpPr>
          <p:nvPr/>
        </p:nvSpPr>
        <p:spPr bwMode="auto">
          <a:xfrm>
            <a:off x="3943350" y="2822575"/>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59" name="AutoShape 15"/>
          <p:cNvSpPr>
            <a:spLocks noChangeArrowheads="1"/>
          </p:cNvSpPr>
          <p:nvPr/>
        </p:nvSpPr>
        <p:spPr bwMode="auto">
          <a:xfrm>
            <a:off x="3381375" y="333057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60" name="AutoShape 16"/>
          <p:cNvSpPr>
            <a:spLocks noChangeArrowheads="1"/>
          </p:cNvSpPr>
          <p:nvPr/>
        </p:nvSpPr>
        <p:spPr bwMode="auto">
          <a:xfrm>
            <a:off x="3059113" y="3562350"/>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61" name="AutoShape 17"/>
          <p:cNvSpPr>
            <a:spLocks noChangeArrowheads="1"/>
          </p:cNvSpPr>
          <p:nvPr/>
        </p:nvSpPr>
        <p:spPr bwMode="auto">
          <a:xfrm>
            <a:off x="2843213" y="3562350"/>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62" name="AutoShape 20"/>
          <p:cNvSpPr>
            <a:spLocks noChangeArrowheads="1"/>
          </p:cNvSpPr>
          <p:nvPr/>
        </p:nvSpPr>
        <p:spPr bwMode="auto">
          <a:xfrm>
            <a:off x="2339975" y="435927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63" name="AutoShape 21"/>
          <p:cNvSpPr>
            <a:spLocks noChangeArrowheads="1"/>
          </p:cNvSpPr>
          <p:nvPr/>
        </p:nvSpPr>
        <p:spPr bwMode="auto">
          <a:xfrm>
            <a:off x="4859338" y="2165350"/>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64" name="AutoShape 22"/>
          <p:cNvSpPr>
            <a:spLocks noChangeArrowheads="1"/>
          </p:cNvSpPr>
          <p:nvPr/>
        </p:nvSpPr>
        <p:spPr bwMode="auto">
          <a:xfrm>
            <a:off x="2411413" y="2830513"/>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65" name="AutoShape 23"/>
          <p:cNvSpPr>
            <a:spLocks noChangeArrowheads="1"/>
          </p:cNvSpPr>
          <p:nvPr/>
        </p:nvSpPr>
        <p:spPr bwMode="auto">
          <a:xfrm>
            <a:off x="3708400" y="4094163"/>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66" name="AutoShape 24"/>
          <p:cNvSpPr>
            <a:spLocks noChangeArrowheads="1"/>
          </p:cNvSpPr>
          <p:nvPr/>
        </p:nvSpPr>
        <p:spPr bwMode="auto">
          <a:xfrm>
            <a:off x="3851275" y="422592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67" name="AutoShape 25"/>
          <p:cNvSpPr>
            <a:spLocks noChangeArrowheads="1"/>
          </p:cNvSpPr>
          <p:nvPr/>
        </p:nvSpPr>
        <p:spPr bwMode="auto">
          <a:xfrm>
            <a:off x="4572000" y="309562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68" name="AutoShape 26"/>
          <p:cNvSpPr>
            <a:spLocks noChangeArrowheads="1"/>
          </p:cNvSpPr>
          <p:nvPr/>
        </p:nvSpPr>
        <p:spPr bwMode="auto">
          <a:xfrm>
            <a:off x="4716463" y="4160838"/>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69" name="AutoShape 27"/>
          <p:cNvSpPr>
            <a:spLocks noChangeArrowheads="1"/>
          </p:cNvSpPr>
          <p:nvPr/>
        </p:nvSpPr>
        <p:spPr bwMode="auto">
          <a:xfrm>
            <a:off x="3946525" y="2298700"/>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70" name="AutoShape 28"/>
          <p:cNvSpPr>
            <a:spLocks noChangeArrowheads="1"/>
          </p:cNvSpPr>
          <p:nvPr/>
        </p:nvSpPr>
        <p:spPr bwMode="auto">
          <a:xfrm>
            <a:off x="3082925" y="3030538"/>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71" name="AutoShape 29"/>
          <p:cNvSpPr>
            <a:spLocks noChangeArrowheads="1"/>
          </p:cNvSpPr>
          <p:nvPr/>
        </p:nvSpPr>
        <p:spPr bwMode="auto">
          <a:xfrm>
            <a:off x="3492500" y="3163888"/>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72" name="AutoShape 30"/>
          <p:cNvSpPr>
            <a:spLocks noChangeArrowheads="1"/>
          </p:cNvSpPr>
          <p:nvPr/>
        </p:nvSpPr>
        <p:spPr bwMode="auto">
          <a:xfrm>
            <a:off x="4211638" y="165417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73" name="AutoShape 115"/>
          <p:cNvSpPr>
            <a:spLocks noChangeArrowheads="1"/>
          </p:cNvSpPr>
          <p:nvPr/>
        </p:nvSpPr>
        <p:spPr bwMode="auto">
          <a:xfrm>
            <a:off x="2916238" y="309562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74" name="AutoShape 116"/>
          <p:cNvSpPr>
            <a:spLocks noChangeArrowheads="1"/>
          </p:cNvSpPr>
          <p:nvPr/>
        </p:nvSpPr>
        <p:spPr bwMode="auto">
          <a:xfrm>
            <a:off x="2051050" y="4646613"/>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75" name="AutoShape 138"/>
          <p:cNvSpPr>
            <a:spLocks noChangeArrowheads="1"/>
          </p:cNvSpPr>
          <p:nvPr/>
        </p:nvSpPr>
        <p:spPr bwMode="auto">
          <a:xfrm>
            <a:off x="4552950" y="387667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76" name="Text Box 56"/>
          <p:cNvSpPr txBox="1">
            <a:spLocks noChangeArrowheads="1"/>
          </p:cNvSpPr>
          <p:nvPr/>
        </p:nvSpPr>
        <p:spPr bwMode="auto">
          <a:xfrm>
            <a:off x="7594600" y="3838575"/>
            <a:ext cx="1076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Belgrade</a:t>
            </a:r>
          </a:p>
        </p:txBody>
      </p:sp>
      <p:sp>
        <p:nvSpPr>
          <p:cNvPr id="10277" name="Text Box 33"/>
          <p:cNvSpPr txBox="1">
            <a:spLocks noChangeArrowheads="1"/>
          </p:cNvSpPr>
          <p:nvPr/>
        </p:nvSpPr>
        <p:spPr bwMode="auto">
          <a:xfrm>
            <a:off x="0" y="3495675"/>
            <a:ext cx="523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INRA</a:t>
            </a:r>
          </a:p>
        </p:txBody>
      </p:sp>
      <p:sp>
        <p:nvSpPr>
          <p:cNvPr id="10278" name="Text Box 34"/>
          <p:cNvSpPr txBox="1">
            <a:spLocks noChangeArrowheads="1"/>
          </p:cNvSpPr>
          <p:nvPr/>
        </p:nvSpPr>
        <p:spPr bwMode="auto">
          <a:xfrm>
            <a:off x="61913" y="1020763"/>
            <a:ext cx="12255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Wageningen UR</a:t>
            </a:r>
          </a:p>
        </p:txBody>
      </p:sp>
      <p:sp>
        <p:nvSpPr>
          <p:cNvPr id="10279" name="Text Box 35"/>
          <p:cNvSpPr txBox="1">
            <a:spLocks noChangeArrowheads="1"/>
          </p:cNvSpPr>
          <p:nvPr/>
        </p:nvSpPr>
        <p:spPr bwMode="auto">
          <a:xfrm>
            <a:off x="0" y="2309813"/>
            <a:ext cx="10683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Inst</a:t>
            </a:r>
            <a:r>
              <a:rPr lang="fr-FR" sz="1108" dirty="0"/>
              <a:t> Food </a:t>
            </a:r>
            <a:r>
              <a:rPr lang="fr-FR" sz="1108" dirty="0" err="1"/>
              <a:t>Res</a:t>
            </a:r>
            <a:endParaRPr lang="fr-FR" sz="1108" dirty="0"/>
          </a:p>
        </p:txBody>
      </p:sp>
      <p:sp>
        <p:nvSpPr>
          <p:cNvPr id="10280" name="Text Box 36"/>
          <p:cNvSpPr txBox="1">
            <a:spLocks noChangeArrowheads="1"/>
          </p:cNvSpPr>
          <p:nvPr/>
        </p:nvSpPr>
        <p:spPr bwMode="auto">
          <a:xfrm>
            <a:off x="4965700" y="303213"/>
            <a:ext cx="4762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MTT</a:t>
            </a:r>
          </a:p>
        </p:txBody>
      </p:sp>
      <p:sp>
        <p:nvSpPr>
          <p:cNvPr id="10281" name="Text Box 37"/>
          <p:cNvSpPr txBox="1">
            <a:spLocks noChangeArrowheads="1"/>
          </p:cNvSpPr>
          <p:nvPr/>
        </p:nvSpPr>
        <p:spPr bwMode="auto">
          <a:xfrm>
            <a:off x="0" y="2043113"/>
            <a:ext cx="8953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a:t>
            </a:r>
            <a:r>
              <a:rPr lang="fr-FR" sz="1108" dirty="0" err="1"/>
              <a:t>Ghent</a:t>
            </a:r>
            <a:endParaRPr lang="fr-FR" sz="1108" dirty="0"/>
          </a:p>
        </p:txBody>
      </p:sp>
      <p:sp>
        <p:nvSpPr>
          <p:cNvPr id="10282" name="Text Box 47"/>
          <p:cNvSpPr txBox="1">
            <a:spLocks noChangeArrowheads="1"/>
          </p:cNvSpPr>
          <p:nvPr/>
        </p:nvSpPr>
        <p:spPr bwMode="auto">
          <a:xfrm>
            <a:off x="0" y="3030538"/>
            <a:ext cx="11795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Greifswald</a:t>
            </a:r>
          </a:p>
        </p:txBody>
      </p:sp>
      <p:sp>
        <p:nvSpPr>
          <p:cNvPr id="10283" name="Text Box 48"/>
          <p:cNvSpPr txBox="1">
            <a:spLocks noChangeArrowheads="1"/>
          </p:cNvSpPr>
          <p:nvPr/>
        </p:nvSpPr>
        <p:spPr bwMode="auto">
          <a:xfrm>
            <a:off x="69850" y="1235075"/>
            <a:ext cx="7270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Teagasc</a:t>
            </a:r>
            <a:endParaRPr lang="fr-FR" sz="1108" dirty="0"/>
          </a:p>
        </p:txBody>
      </p:sp>
      <p:sp>
        <p:nvSpPr>
          <p:cNvPr id="10284" name="Text Box 49"/>
          <p:cNvSpPr txBox="1">
            <a:spLocks noChangeArrowheads="1"/>
          </p:cNvSpPr>
          <p:nvPr/>
        </p:nvSpPr>
        <p:spPr bwMode="auto">
          <a:xfrm>
            <a:off x="1447800" y="304800"/>
            <a:ext cx="14382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Tech </a:t>
            </a:r>
            <a:r>
              <a:rPr lang="fr-FR" sz="1108" dirty="0" err="1"/>
              <a:t>Univ</a:t>
            </a:r>
            <a:r>
              <a:rPr lang="fr-FR" sz="1108" dirty="0"/>
              <a:t> </a:t>
            </a:r>
            <a:r>
              <a:rPr lang="fr-FR" sz="1108" dirty="0" err="1"/>
              <a:t>Denmark</a:t>
            </a:r>
            <a:endParaRPr lang="fr-FR" sz="1108" dirty="0"/>
          </a:p>
        </p:txBody>
      </p:sp>
      <p:sp>
        <p:nvSpPr>
          <p:cNvPr id="10285" name="Text Box 50"/>
          <p:cNvSpPr txBox="1">
            <a:spLocks noChangeArrowheads="1"/>
          </p:cNvSpPr>
          <p:nvPr/>
        </p:nvSpPr>
        <p:spPr bwMode="auto">
          <a:xfrm>
            <a:off x="-58738" y="4170363"/>
            <a:ext cx="5254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CSIC</a:t>
            </a:r>
          </a:p>
        </p:txBody>
      </p:sp>
      <p:sp>
        <p:nvSpPr>
          <p:cNvPr id="10286" name="Text Box 51"/>
          <p:cNvSpPr txBox="1">
            <a:spLocks noChangeArrowheads="1"/>
          </p:cNvSpPr>
          <p:nvPr/>
        </p:nvSpPr>
        <p:spPr bwMode="auto">
          <a:xfrm>
            <a:off x="34925" y="3705225"/>
            <a:ext cx="1122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AgroParisTech</a:t>
            </a:r>
            <a:endParaRPr lang="fr-FR" sz="1108" dirty="0"/>
          </a:p>
        </p:txBody>
      </p:sp>
      <p:sp>
        <p:nvSpPr>
          <p:cNvPr id="10287" name="Text Box 52"/>
          <p:cNvSpPr txBox="1">
            <a:spLocks noChangeArrowheads="1"/>
          </p:cNvSpPr>
          <p:nvPr/>
        </p:nvSpPr>
        <p:spPr bwMode="auto">
          <a:xfrm>
            <a:off x="1223963" y="5024438"/>
            <a:ext cx="12207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Milan State </a:t>
            </a:r>
            <a:r>
              <a:rPr lang="fr-FR" sz="1108" dirty="0" err="1"/>
              <a:t>Univ</a:t>
            </a:r>
            <a:endParaRPr lang="fr-FR" sz="1108" dirty="0"/>
          </a:p>
        </p:txBody>
      </p:sp>
      <p:sp>
        <p:nvSpPr>
          <p:cNvPr id="10288" name="Text Box 53"/>
          <p:cNvSpPr txBox="1">
            <a:spLocks noChangeArrowheads="1"/>
          </p:cNvSpPr>
          <p:nvPr/>
        </p:nvSpPr>
        <p:spPr bwMode="auto">
          <a:xfrm>
            <a:off x="2700338" y="4824413"/>
            <a:ext cx="102711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a:t>
            </a:r>
            <a:r>
              <a:rPr lang="fr-FR" sz="1108" dirty="0" err="1"/>
              <a:t>Bologna</a:t>
            </a:r>
            <a:endParaRPr lang="fr-FR" sz="1108" dirty="0"/>
          </a:p>
        </p:txBody>
      </p:sp>
      <p:sp>
        <p:nvSpPr>
          <p:cNvPr id="10289" name="Text Box 54"/>
          <p:cNvSpPr txBox="1">
            <a:spLocks noChangeArrowheads="1"/>
          </p:cNvSpPr>
          <p:nvPr/>
        </p:nvSpPr>
        <p:spPr bwMode="auto">
          <a:xfrm>
            <a:off x="1390650" y="571500"/>
            <a:ext cx="16922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Norwegian</a:t>
            </a:r>
            <a:r>
              <a:rPr lang="fr-FR" sz="1108" dirty="0"/>
              <a:t> </a:t>
            </a:r>
            <a:r>
              <a:rPr lang="fr-FR" sz="1108" dirty="0" err="1"/>
              <a:t>Univ</a:t>
            </a:r>
            <a:r>
              <a:rPr lang="fr-FR" sz="1108" dirty="0"/>
              <a:t> Life </a:t>
            </a:r>
            <a:r>
              <a:rPr lang="fr-FR" sz="1108" dirty="0" err="1"/>
              <a:t>Sci</a:t>
            </a:r>
            <a:endParaRPr lang="fr-FR" sz="1108" dirty="0"/>
          </a:p>
        </p:txBody>
      </p:sp>
      <p:sp>
        <p:nvSpPr>
          <p:cNvPr id="10290" name="Text Box 55"/>
          <p:cNvSpPr txBox="1">
            <a:spLocks noChangeArrowheads="1"/>
          </p:cNvSpPr>
          <p:nvPr/>
        </p:nvSpPr>
        <p:spPr bwMode="auto">
          <a:xfrm>
            <a:off x="7319963" y="3638550"/>
            <a:ext cx="15970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Polish</a:t>
            </a:r>
            <a:r>
              <a:rPr lang="fr-FR" sz="1108" dirty="0"/>
              <a:t> </a:t>
            </a:r>
            <a:r>
              <a:rPr lang="fr-FR" sz="1108" dirty="0" err="1"/>
              <a:t>Academy</a:t>
            </a:r>
            <a:r>
              <a:rPr lang="fr-FR" sz="1108" dirty="0"/>
              <a:t> of </a:t>
            </a:r>
            <a:r>
              <a:rPr lang="fr-FR" sz="1108" dirty="0" err="1"/>
              <a:t>Sci</a:t>
            </a:r>
            <a:endParaRPr lang="fr-FR" sz="1108" dirty="0"/>
          </a:p>
        </p:txBody>
      </p:sp>
      <p:sp>
        <p:nvSpPr>
          <p:cNvPr id="10291" name="Text Box 57"/>
          <p:cNvSpPr txBox="1">
            <a:spLocks noChangeArrowheads="1"/>
          </p:cNvSpPr>
          <p:nvPr/>
        </p:nvSpPr>
        <p:spPr bwMode="auto">
          <a:xfrm>
            <a:off x="0" y="2563813"/>
            <a:ext cx="163353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Leatherhead</a:t>
            </a:r>
            <a:r>
              <a:rPr lang="fr-FR" sz="1108" dirty="0"/>
              <a:t> Food </a:t>
            </a:r>
            <a:r>
              <a:rPr lang="fr-FR" sz="1108" dirty="0" err="1"/>
              <a:t>Res</a:t>
            </a:r>
            <a:endParaRPr lang="fr-FR" sz="1108" dirty="0"/>
          </a:p>
        </p:txBody>
      </p:sp>
      <p:sp>
        <p:nvSpPr>
          <p:cNvPr id="10292" name="AutoShape 141"/>
          <p:cNvSpPr>
            <a:spLocks noChangeArrowheads="1"/>
          </p:cNvSpPr>
          <p:nvPr/>
        </p:nvSpPr>
        <p:spPr bwMode="auto">
          <a:xfrm>
            <a:off x="2916238" y="296227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93" name="AutoShape 142"/>
          <p:cNvSpPr>
            <a:spLocks noChangeArrowheads="1"/>
          </p:cNvSpPr>
          <p:nvPr/>
        </p:nvSpPr>
        <p:spPr bwMode="auto">
          <a:xfrm>
            <a:off x="5481638" y="4919663"/>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94" name="Text Box 143"/>
          <p:cNvSpPr txBox="1">
            <a:spLocks noChangeArrowheads="1"/>
          </p:cNvSpPr>
          <p:nvPr/>
        </p:nvSpPr>
        <p:spPr bwMode="auto">
          <a:xfrm>
            <a:off x="1468438" y="6186488"/>
            <a:ext cx="6227762" cy="433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fr-FR" sz="2215" dirty="0" smtClean="0"/>
              <a:t>320 </a:t>
            </a:r>
            <a:r>
              <a:rPr lang="fr-FR" sz="2215" dirty="0"/>
              <a:t>scientists - </a:t>
            </a:r>
            <a:r>
              <a:rPr lang="fr-FR" sz="2215" dirty="0" smtClean="0"/>
              <a:t>110 </a:t>
            </a:r>
            <a:r>
              <a:rPr lang="fr-FR" sz="2215" dirty="0"/>
              <a:t>institutes – </a:t>
            </a:r>
            <a:r>
              <a:rPr lang="fr-FR" sz="2215" dirty="0" smtClean="0"/>
              <a:t>34 </a:t>
            </a:r>
            <a:r>
              <a:rPr lang="fr-FR" sz="2215" dirty="0"/>
              <a:t>countries</a:t>
            </a:r>
          </a:p>
        </p:txBody>
      </p:sp>
      <p:sp>
        <p:nvSpPr>
          <p:cNvPr id="10295" name="Text Box 146"/>
          <p:cNvSpPr txBox="1">
            <a:spLocks noChangeArrowheads="1"/>
          </p:cNvSpPr>
          <p:nvPr/>
        </p:nvSpPr>
        <p:spPr bwMode="auto">
          <a:xfrm>
            <a:off x="4284663" y="638175"/>
            <a:ext cx="4524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VTT</a:t>
            </a:r>
          </a:p>
        </p:txBody>
      </p:sp>
      <p:sp>
        <p:nvSpPr>
          <p:cNvPr id="10296" name="Text Box 147"/>
          <p:cNvSpPr txBox="1">
            <a:spLocks noChangeArrowheads="1"/>
          </p:cNvSpPr>
          <p:nvPr/>
        </p:nvSpPr>
        <p:spPr bwMode="auto">
          <a:xfrm>
            <a:off x="6145213" y="304800"/>
            <a:ext cx="15017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a:t>
            </a:r>
            <a:r>
              <a:rPr lang="fr-FR" sz="1108" dirty="0" err="1"/>
              <a:t>Eastern</a:t>
            </a:r>
            <a:r>
              <a:rPr lang="fr-FR" sz="1108" dirty="0"/>
              <a:t> </a:t>
            </a:r>
            <a:r>
              <a:rPr lang="fr-FR" sz="1108" dirty="0" err="1"/>
              <a:t>Finland</a:t>
            </a:r>
            <a:endParaRPr lang="fr-FR" sz="1108" dirty="0"/>
          </a:p>
        </p:txBody>
      </p:sp>
      <p:sp>
        <p:nvSpPr>
          <p:cNvPr id="10297" name="AutoShape 148"/>
          <p:cNvSpPr>
            <a:spLocks noChangeArrowheads="1"/>
          </p:cNvSpPr>
          <p:nvPr/>
        </p:nvSpPr>
        <p:spPr bwMode="auto">
          <a:xfrm>
            <a:off x="5003800" y="2165350"/>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98" name="AutoShape 149"/>
          <p:cNvSpPr>
            <a:spLocks noChangeArrowheads="1"/>
          </p:cNvSpPr>
          <p:nvPr/>
        </p:nvSpPr>
        <p:spPr bwMode="auto">
          <a:xfrm>
            <a:off x="4787900" y="205422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99" name="AutoShape 150"/>
          <p:cNvSpPr>
            <a:spLocks noChangeArrowheads="1"/>
          </p:cNvSpPr>
          <p:nvPr/>
        </p:nvSpPr>
        <p:spPr bwMode="auto">
          <a:xfrm>
            <a:off x="4932363" y="2032000"/>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300" name="Text Box 151"/>
          <p:cNvSpPr txBox="1">
            <a:spLocks noChangeArrowheads="1"/>
          </p:cNvSpPr>
          <p:nvPr/>
        </p:nvSpPr>
        <p:spPr bwMode="auto">
          <a:xfrm>
            <a:off x="754063" y="3362325"/>
            <a:ext cx="14255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Max </a:t>
            </a:r>
            <a:r>
              <a:rPr lang="fr-FR" sz="1108" dirty="0" err="1"/>
              <a:t>Rubner</a:t>
            </a:r>
            <a:r>
              <a:rPr lang="fr-FR" sz="1108" dirty="0"/>
              <a:t>-Institut</a:t>
            </a:r>
          </a:p>
        </p:txBody>
      </p:sp>
      <p:sp>
        <p:nvSpPr>
          <p:cNvPr id="10301" name="Text Box 152"/>
          <p:cNvSpPr txBox="1">
            <a:spLocks noChangeArrowheads="1"/>
          </p:cNvSpPr>
          <p:nvPr/>
        </p:nvSpPr>
        <p:spPr bwMode="auto">
          <a:xfrm>
            <a:off x="7019925" y="4568825"/>
            <a:ext cx="122713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Ben </a:t>
            </a:r>
            <a:r>
              <a:rPr lang="fr-FR" sz="1108" dirty="0" err="1"/>
              <a:t>Gurion</a:t>
            </a:r>
            <a:r>
              <a:rPr lang="fr-FR" sz="1108" dirty="0"/>
              <a:t> </a:t>
            </a:r>
            <a:r>
              <a:rPr lang="fr-FR" sz="1108" dirty="0" err="1"/>
              <a:t>Univ</a:t>
            </a:r>
            <a:endParaRPr lang="fr-FR" sz="1108" dirty="0"/>
          </a:p>
        </p:txBody>
      </p:sp>
      <p:sp>
        <p:nvSpPr>
          <p:cNvPr id="10302" name="Text Box 153"/>
          <p:cNvSpPr txBox="1">
            <a:spLocks noChangeArrowheads="1"/>
          </p:cNvSpPr>
          <p:nvPr/>
        </p:nvSpPr>
        <p:spPr bwMode="auto">
          <a:xfrm>
            <a:off x="7781925" y="2641600"/>
            <a:ext cx="110013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KTU Food </a:t>
            </a:r>
            <a:r>
              <a:rPr lang="fr-FR" sz="1108" dirty="0" err="1"/>
              <a:t>Inst</a:t>
            </a:r>
            <a:endParaRPr lang="fr-FR" sz="1108" dirty="0"/>
          </a:p>
        </p:txBody>
      </p:sp>
      <p:sp>
        <p:nvSpPr>
          <p:cNvPr id="10303" name="Text Box 154"/>
          <p:cNvSpPr txBox="1">
            <a:spLocks noChangeArrowheads="1"/>
          </p:cNvSpPr>
          <p:nvPr/>
        </p:nvSpPr>
        <p:spPr bwMode="auto">
          <a:xfrm>
            <a:off x="82550" y="1787525"/>
            <a:ext cx="15176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Cent </a:t>
            </a:r>
            <a:r>
              <a:rPr lang="fr-FR" sz="1108" dirty="0" err="1"/>
              <a:t>Rech</a:t>
            </a:r>
            <a:r>
              <a:rPr lang="fr-FR" sz="1108" dirty="0"/>
              <a:t> Lippmann</a:t>
            </a:r>
          </a:p>
        </p:txBody>
      </p:sp>
      <p:sp>
        <p:nvSpPr>
          <p:cNvPr id="10304" name="Text Box 155"/>
          <p:cNvSpPr txBox="1">
            <a:spLocks noChangeArrowheads="1"/>
          </p:cNvSpPr>
          <p:nvPr/>
        </p:nvSpPr>
        <p:spPr bwMode="auto">
          <a:xfrm>
            <a:off x="179388" y="4692650"/>
            <a:ext cx="11795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Alto Douro</a:t>
            </a:r>
          </a:p>
        </p:txBody>
      </p:sp>
      <p:sp>
        <p:nvSpPr>
          <p:cNvPr id="10305" name="Text Box 156"/>
          <p:cNvSpPr txBox="1">
            <a:spLocks noChangeArrowheads="1"/>
          </p:cNvSpPr>
          <p:nvPr/>
        </p:nvSpPr>
        <p:spPr bwMode="auto">
          <a:xfrm>
            <a:off x="7583488" y="4103688"/>
            <a:ext cx="108426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a:t>
            </a:r>
            <a:r>
              <a:rPr lang="fr-FR" sz="1108" dirty="0" err="1"/>
              <a:t>Novi</a:t>
            </a:r>
            <a:r>
              <a:rPr lang="fr-FR" sz="1108" dirty="0"/>
              <a:t> </a:t>
            </a:r>
            <a:r>
              <a:rPr lang="fr-FR" sz="1108" dirty="0" err="1"/>
              <a:t>Sad</a:t>
            </a:r>
            <a:endParaRPr lang="fr-FR" sz="1108" dirty="0"/>
          </a:p>
        </p:txBody>
      </p:sp>
      <p:sp>
        <p:nvSpPr>
          <p:cNvPr id="10306" name="AutoShape 157"/>
          <p:cNvSpPr>
            <a:spLocks noChangeArrowheads="1"/>
          </p:cNvSpPr>
          <p:nvPr/>
        </p:nvSpPr>
        <p:spPr bwMode="auto">
          <a:xfrm>
            <a:off x="4859338" y="2830513"/>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307" name="AutoShape 158"/>
          <p:cNvSpPr>
            <a:spLocks noChangeArrowheads="1"/>
          </p:cNvSpPr>
          <p:nvPr/>
        </p:nvSpPr>
        <p:spPr bwMode="auto">
          <a:xfrm>
            <a:off x="4716463" y="422592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308" name="Text Box 159"/>
          <p:cNvSpPr txBox="1">
            <a:spLocks noChangeArrowheads="1"/>
          </p:cNvSpPr>
          <p:nvPr/>
        </p:nvSpPr>
        <p:spPr bwMode="auto">
          <a:xfrm>
            <a:off x="1387475" y="2109788"/>
            <a:ext cx="140493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Agroscope</a:t>
            </a:r>
            <a:r>
              <a:rPr lang="fr-FR" sz="1108" dirty="0"/>
              <a:t> </a:t>
            </a:r>
            <a:r>
              <a:rPr lang="fr-FR" sz="1108" dirty="0" err="1"/>
              <a:t>Posieux</a:t>
            </a:r>
            <a:endParaRPr lang="fr-FR" sz="1108" dirty="0"/>
          </a:p>
        </p:txBody>
      </p:sp>
      <p:sp>
        <p:nvSpPr>
          <p:cNvPr id="10309" name="Text Box 160"/>
          <p:cNvSpPr txBox="1">
            <a:spLocks noChangeArrowheads="1"/>
          </p:cNvSpPr>
          <p:nvPr/>
        </p:nvSpPr>
        <p:spPr bwMode="auto">
          <a:xfrm>
            <a:off x="3362325" y="1377950"/>
            <a:ext cx="8921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Leeds</a:t>
            </a:r>
            <a:endParaRPr lang="fr-FR" sz="1108" dirty="0">
              <a:solidFill>
                <a:srgbClr val="FF0000"/>
              </a:solidFill>
            </a:endParaRPr>
          </a:p>
        </p:txBody>
      </p:sp>
      <p:sp>
        <p:nvSpPr>
          <p:cNvPr id="10310" name="AutoShape 161"/>
          <p:cNvSpPr>
            <a:spLocks noChangeArrowheads="1"/>
          </p:cNvSpPr>
          <p:nvPr/>
        </p:nvSpPr>
        <p:spPr bwMode="auto">
          <a:xfrm>
            <a:off x="1844675" y="4346575"/>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311" name="Text Box 162"/>
          <p:cNvSpPr txBox="1">
            <a:spLocks noChangeArrowheads="1"/>
          </p:cNvSpPr>
          <p:nvPr/>
        </p:nvSpPr>
        <p:spPr bwMode="auto">
          <a:xfrm>
            <a:off x="849313" y="1235075"/>
            <a:ext cx="103663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Reading</a:t>
            </a:r>
          </a:p>
        </p:txBody>
      </p:sp>
      <p:sp>
        <p:nvSpPr>
          <p:cNvPr id="10312" name="AutoShape 163"/>
          <p:cNvSpPr>
            <a:spLocks noChangeArrowheads="1"/>
          </p:cNvSpPr>
          <p:nvPr/>
        </p:nvSpPr>
        <p:spPr bwMode="auto">
          <a:xfrm>
            <a:off x="3563938" y="3827463"/>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pic>
        <p:nvPicPr>
          <p:cNvPr id="14409" name="Picture 75" descr="VignetteINFOGEST-F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247650"/>
            <a:ext cx="1323976"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4" name="Text Box 155"/>
          <p:cNvSpPr txBox="1">
            <a:spLocks noChangeArrowheads="1"/>
          </p:cNvSpPr>
          <p:nvPr/>
        </p:nvSpPr>
        <p:spPr bwMode="auto">
          <a:xfrm>
            <a:off x="2843213" y="304800"/>
            <a:ext cx="95726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Aarhus</a:t>
            </a:r>
          </a:p>
        </p:txBody>
      </p:sp>
      <p:sp>
        <p:nvSpPr>
          <p:cNvPr id="10315" name="Text Box 152"/>
          <p:cNvSpPr txBox="1">
            <a:spLocks noChangeArrowheads="1"/>
          </p:cNvSpPr>
          <p:nvPr/>
        </p:nvSpPr>
        <p:spPr bwMode="auto">
          <a:xfrm>
            <a:off x="7164388" y="4768850"/>
            <a:ext cx="7667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Technion</a:t>
            </a:r>
            <a:endParaRPr lang="fr-FR" sz="1108" dirty="0"/>
          </a:p>
        </p:txBody>
      </p:sp>
      <p:sp>
        <p:nvSpPr>
          <p:cNvPr id="10316" name="Text Box 155"/>
          <p:cNvSpPr txBox="1">
            <a:spLocks noChangeArrowheads="1"/>
          </p:cNvSpPr>
          <p:nvPr/>
        </p:nvSpPr>
        <p:spPr bwMode="auto">
          <a:xfrm>
            <a:off x="660400" y="5008563"/>
            <a:ext cx="51593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ITQB</a:t>
            </a:r>
          </a:p>
        </p:txBody>
      </p:sp>
      <p:sp>
        <p:nvSpPr>
          <p:cNvPr id="10317" name="Text Box 120"/>
          <p:cNvSpPr txBox="1">
            <a:spLocks noChangeArrowheads="1"/>
          </p:cNvSpPr>
          <p:nvPr/>
        </p:nvSpPr>
        <p:spPr bwMode="auto">
          <a:xfrm>
            <a:off x="6662738" y="5033963"/>
            <a:ext cx="111601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Pom</a:t>
            </a:r>
            <a:r>
              <a:rPr lang="fr-FR" sz="1108" dirty="0"/>
              <a:t> Med </a:t>
            </a:r>
            <a:r>
              <a:rPr lang="fr-FR" sz="1108" dirty="0" err="1"/>
              <a:t>Univ</a:t>
            </a:r>
            <a:endParaRPr lang="fr-FR" sz="1108" dirty="0"/>
          </a:p>
        </p:txBody>
      </p:sp>
      <p:pic>
        <p:nvPicPr>
          <p:cNvPr id="14414" name="Picture 80" descr="8919988-carte-de-l-argentine-en-couleurs-du-drapeau-argentin-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5224463"/>
            <a:ext cx="6683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9" name="Text Box 46"/>
          <p:cNvSpPr txBox="1">
            <a:spLocks noChangeArrowheads="1"/>
          </p:cNvSpPr>
          <p:nvPr/>
        </p:nvSpPr>
        <p:spPr bwMode="auto">
          <a:xfrm>
            <a:off x="34925" y="5910263"/>
            <a:ext cx="1068388"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477" b="1" i="1"/>
              <a:t>Argentina</a:t>
            </a:r>
          </a:p>
        </p:txBody>
      </p:sp>
      <p:pic>
        <p:nvPicPr>
          <p:cNvPr id="14416" name="Picture 82" descr="8667658-carte-de-l-australie-aux-couleurs-du-drapeau-australien-3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813" y="5289550"/>
            <a:ext cx="12573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1" name="Text Box 46"/>
          <p:cNvSpPr txBox="1">
            <a:spLocks noChangeArrowheads="1"/>
          </p:cNvSpPr>
          <p:nvPr/>
        </p:nvSpPr>
        <p:spPr bwMode="auto">
          <a:xfrm>
            <a:off x="2555875" y="5422900"/>
            <a:ext cx="995363"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477" b="1" i="1" dirty="0" err="1"/>
              <a:t>Australia</a:t>
            </a:r>
            <a:endParaRPr lang="fr-FR" sz="1477" b="1" i="1" dirty="0"/>
          </a:p>
        </p:txBody>
      </p:sp>
      <p:pic>
        <p:nvPicPr>
          <p:cNvPr id="144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1725" y="5489575"/>
            <a:ext cx="830263" cy="658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Text Box 46"/>
          <p:cNvSpPr txBox="1">
            <a:spLocks noChangeArrowheads="1"/>
          </p:cNvSpPr>
          <p:nvPr/>
        </p:nvSpPr>
        <p:spPr bwMode="auto">
          <a:xfrm>
            <a:off x="4241800" y="5964238"/>
            <a:ext cx="8683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477" b="1" i="1" dirty="0" err="1"/>
              <a:t>Albania</a:t>
            </a:r>
            <a:endParaRPr lang="fr-FR" sz="1477" b="1" i="1" dirty="0"/>
          </a:p>
        </p:txBody>
      </p:sp>
      <p:sp>
        <p:nvSpPr>
          <p:cNvPr id="84" name="AutoShape 22"/>
          <p:cNvSpPr>
            <a:spLocks noChangeArrowheads="1"/>
          </p:cNvSpPr>
          <p:nvPr/>
        </p:nvSpPr>
        <p:spPr bwMode="auto">
          <a:xfrm>
            <a:off x="2303463" y="2860675"/>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85" name="AutoShape 141"/>
          <p:cNvSpPr>
            <a:spLocks noChangeArrowheads="1"/>
          </p:cNvSpPr>
          <p:nvPr/>
        </p:nvSpPr>
        <p:spPr bwMode="auto">
          <a:xfrm>
            <a:off x="2843213" y="2830513"/>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86" name="AutoShape 27"/>
          <p:cNvSpPr>
            <a:spLocks noChangeArrowheads="1"/>
          </p:cNvSpPr>
          <p:nvPr/>
        </p:nvSpPr>
        <p:spPr bwMode="auto">
          <a:xfrm>
            <a:off x="4113213" y="2519363"/>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87" name="AutoShape 158"/>
          <p:cNvSpPr>
            <a:spLocks noChangeArrowheads="1"/>
          </p:cNvSpPr>
          <p:nvPr/>
        </p:nvSpPr>
        <p:spPr bwMode="auto">
          <a:xfrm>
            <a:off x="4638675" y="4367213"/>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88" name="AutoShape 158"/>
          <p:cNvSpPr>
            <a:spLocks noChangeArrowheads="1"/>
          </p:cNvSpPr>
          <p:nvPr/>
        </p:nvSpPr>
        <p:spPr bwMode="auto">
          <a:xfrm>
            <a:off x="4645025" y="4624388"/>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89" name="AutoShape 158"/>
          <p:cNvSpPr>
            <a:spLocks noChangeArrowheads="1"/>
          </p:cNvSpPr>
          <p:nvPr/>
        </p:nvSpPr>
        <p:spPr bwMode="auto">
          <a:xfrm>
            <a:off x="4910138" y="4824413"/>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90" name="AutoShape 24"/>
          <p:cNvSpPr>
            <a:spLocks noChangeArrowheads="1"/>
          </p:cNvSpPr>
          <p:nvPr/>
        </p:nvSpPr>
        <p:spPr bwMode="auto">
          <a:xfrm>
            <a:off x="4116388" y="4557713"/>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91" name="AutoShape 20"/>
          <p:cNvSpPr>
            <a:spLocks noChangeArrowheads="1"/>
          </p:cNvSpPr>
          <p:nvPr/>
        </p:nvSpPr>
        <p:spPr bwMode="auto">
          <a:xfrm>
            <a:off x="2598738" y="4467225"/>
            <a:ext cx="193675" cy="179388"/>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92" name="AutoShape 20"/>
          <p:cNvSpPr>
            <a:spLocks noChangeArrowheads="1"/>
          </p:cNvSpPr>
          <p:nvPr/>
        </p:nvSpPr>
        <p:spPr bwMode="auto">
          <a:xfrm>
            <a:off x="2398713" y="4649788"/>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93" name="AutoShape 161"/>
          <p:cNvSpPr>
            <a:spLocks noChangeArrowheads="1"/>
          </p:cNvSpPr>
          <p:nvPr/>
        </p:nvSpPr>
        <p:spPr bwMode="auto">
          <a:xfrm>
            <a:off x="1811338" y="4297363"/>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94" name="AutoShape 16"/>
          <p:cNvSpPr>
            <a:spLocks noChangeArrowheads="1"/>
          </p:cNvSpPr>
          <p:nvPr/>
        </p:nvSpPr>
        <p:spPr bwMode="auto">
          <a:xfrm>
            <a:off x="2746375" y="3687763"/>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95" name="AutoShape 16"/>
          <p:cNvSpPr>
            <a:spLocks noChangeArrowheads="1"/>
          </p:cNvSpPr>
          <p:nvPr/>
        </p:nvSpPr>
        <p:spPr bwMode="auto">
          <a:xfrm>
            <a:off x="3273425" y="4035425"/>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96" name="AutoShape 16"/>
          <p:cNvSpPr>
            <a:spLocks noChangeArrowheads="1"/>
          </p:cNvSpPr>
          <p:nvPr/>
        </p:nvSpPr>
        <p:spPr bwMode="auto">
          <a:xfrm>
            <a:off x="3084513" y="3916363"/>
            <a:ext cx="193675" cy="179387"/>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pic>
        <p:nvPicPr>
          <p:cNvPr id="1443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3813" y="5594350"/>
            <a:ext cx="609600" cy="636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 name="Text Box 46"/>
          <p:cNvSpPr txBox="1">
            <a:spLocks noChangeArrowheads="1"/>
          </p:cNvSpPr>
          <p:nvPr/>
        </p:nvSpPr>
        <p:spPr bwMode="auto">
          <a:xfrm>
            <a:off x="5502275" y="5842000"/>
            <a:ext cx="126682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477" b="1" i="1" dirty="0" err="1"/>
              <a:t>Montenegro</a:t>
            </a:r>
            <a:endParaRPr lang="fr-FR" sz="1477" b="1" i="1" dirty="0"/>
          </a:p>
        </p:txBody>
      </p:sp>
      <p:sp>
        <p:nvSpPr>
          <p:cNvPr id="99" name="AutoShape 32"/>
          <p:cNvSpPr>
            <a:spLocks noChangeArrowheads="1"/>
          </p:cNvSpPr>
          <p:nvPr/>
        </p:nvSpPr>
        <p:spPr bwMode="auto">
          <a:xfrm>
            <a:off x="5214938" y="5764213"/>
            <a:ext cx="193675" cy="177800"/>
          </a:xfrm>
          <a:prstGeom prst="sun">
            <a:avLst>
              <a:gd name="adj" fmla="val 25000"/>
            </a:avLst>
          </a:prstGeom>
          <a:solidFill>
            <a:schemeClr val="bg1"/>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0" name="AutoShape 32"/>
          <p:cNvSpPr>
            <a:spLocks noChangeArrowheads="1"/>
          </p:cNvSpPr>
          <p:nvPr/>
        </p:nvSpPr>
        <p:spPr bwMode="auto">
          <a:xfrm>
            <a:off x="2360613" y="5713413"/>
            <a:ext cx="193675" cy="179387"/>
          </a:xfrm>
          <a:prstGeom prst="sun">
            <a:avLst>
              <a:gd name="adj" fmla="val 25000"/>
            </a:avLst>
          </a:prstGeom>
          <a:solidFill>
            <a:schemeClr val="bg1"/>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1" name="AutoShape 32"/>
          <p:cNvSpPr>
            <a:spLocks noChangeArrowheads="1"/>
          </p:cNvSpPr>
          <p:nvPr/>
        </p:nvSpPr>
        <p:spPr bwMode="auto">
          <a:xfrm>
            <a:off x="2214563" y="5662613"/>
            <a:ext cx="193675" cy="179387"/>
          </a:xfrm>
          <a:prstGeom prst="sun">
            <a:avLst>
              <a:gd name="adj" fmla="val 25000"/>
            </a:avLst>
          </a:prstGeom>
          <a:solidFill>
            <a:schemeClr val="bg1"/>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2" name="AutoShape 32"/>
          <p:cNvSpPr>
            <a:spLocks noChangeArrowheads="1"/>
          </p:cNvSpPr>
          <p:nvPr/>
        </p:nvSpPr>
        <p:spPr bwMode="auto">
          <a:xfrm>
            <a:off x="4040188" y="5721350"/>
            <a:ext cx="193675" cy="179388"/>
          </a:xfrm>
          <a:prstGeom prst="sun">
            <a:avLst>
              <a:gd name="adj" fmla="val 25000"/>
            </a:avLst>
          </a:prstGeom>
          <a:solidFill>
            <a:schemeClr val="bg1"/>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3" name="AutoShape 32"/>
          <p:cNvSpPr>
            <a:spLocks noChangeArrowheads="1"/>
          </p:cNvSpPr>
          <p:nvPr/>
        </p:nvSpPr>
        <p:spPr bwMode="auto">
          <a:xfrm>
            <a:off x="276225" y="5607050"/>
            <a:ext cx="193675" cy="179388"/>
          </a:xfrm>
          <a:prstGeom prst="sun">
            <a:avLst>
              <a:gd name="adj" fmla="val 25000"/>
            </a:avLst>
          </a:prstGeom>
          <a:solidFill>
            <a:schemeClr val="bg1"/>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4" name="AutoShape 158"/>
          <p:cNvSpPr>
            <a:spLocks noChangeArrowheads="1"/>
          </p:cNvSpPr>
          <p:nvPr/>
        </p:nvSpPr>
        <p:spPr bwMode="auto">
          <a:xfrm>
            <a:off x="4187825" y="4138613"/>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5" name="AutoShape 158"/>
          <p:cNvSpPr>
            <a:spLocks noChangeArrowheads="1"/>
          </p:cNvSpPr>
          <p:nvPr/>
        </p:nvSpPr>
        <p:spPr bwMode="auto">
          <a:xfrm>
            <a:off x="4135438" y="3967163"/>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6" name="AutoShape 158"/>
          <p:cNvSpPr>
            <a:spLocks noChangeArrowheads="1"/>
          </p:cNvSpPr>
          <p:nvPr/>
        </p:nvSpPr>
        <p:spPr bwMode="auto">
          <a:xfrm>
            <a:off x="4106863" y="3494088"/>
            <a:ext cx="193675" cy="177800"/>
          </a:xfrm>
          <a:prstGeom prst="sun">
            <a:avLst>
              <a:gd name="adj" fmla="val 25000"/>
            </a:avLst>
          </a:prstGeom>
          <a:solidFill>
            <a:srgbClr val="FFFF00"/>
          </a:solidFill>
          <a:ln w="9525">
            <a:solidFill>
              <a:schemeClr val="tx1"/>
            </a:solidFill>
            <a:miter lim="800000"/>
            <a:headEnd/>
            <a:tailEnd/>
          </a:ln>
        </p:spPr>
        <p:txBody>
          <a:bodyPr wrap="none" anchor="ctr"/>
          <a:lstStyle/>
          <a:p>
            <a:pPr eaLnBrk="1" hangingPunct="1">
              <a:defRPr/>
            </a:pPr>
            <a:endParaRPr lang="fr-FR" sz="2215">
              <a:latin typeface="Times New Roman" pitchFamily="18" charset="0"/>
            </a:endParaRPr>
          </a:p>
        </p:txBody>
      </p:sp>
      <p:sp>
        <p:nvSpPr>
          <p:cNvPr id="107" name="Text Box 155"/>
          <p:cNvSpPr txBox="1">
            <a:spLocks noChangeArrowheads="1"/>
          </p:cNvSpPr>
          <p:nvPr/>
        </p:nvSpPr>
        <p:spPr bwMode="auto">
          <a:xfrm>
            <a:off x="571500" y="5499100"/>
            <a:ext cx="82391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CONICET</a:t>
            </a:r>
          </a:p>
        </p:txBody>
      </p:sp>
      <p:sp>
        <p:nvSpPr>
          <p:cNvPr id="108" name="Text Box 155"/>
          <p:cNvSpPr txBox="1">
            <a:spLocks noChangeArrowheads="1"/>
          </p:cNvSpPr>
          <p:nvPr/>
        </p:nvSpPr>
        <p:spPr bwMode="auto">
          <a:xfrm>
            <a:off x="384175" y="5699125"/>
            <a:ext cx="13525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Buenos Aires</a:t>
            </a:r>
          </a:p>
        </p:txBody>
      </p:sp>
      <p:sp>
        <p:nvSpPr>
          <p:cNvPr id="109" name="Text Box 60"/>
          <p:cNvSpPr txBox="1">
            <a:spLocks noChangeArrowheads="1"/>
          </p:cNvSpPr>
          <p:nvPr/>
        </p:nvSpPr>
        <p:spPr bwMode="auto">
          <a:xfrm>
            <a:off x="2511425" y="5699125"/>
            <a:ext cx="9493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Deakin</a:t>
            </a:r>
            <a:r>
              <a:rPr lang="fr-FR" sz="1108" dirty="0"/>
              <a:t> </a:t>
            </a:r>
            <a:r>
              <a:rPr lang="fr-FR" sz="1108" dirty="0" err="1"/>
              <a:t>Univ</a:t>
            </a:r>
            <a:endParaRPr lang="fr-FR" sz="1108" dirty="0"/>
          </a:p>
        </p:txBody>
      </p:sp>
      <p:sp>
        <p:nvSpPr>
          <p:cNvPr id="110" name="Text Box 60"/>
          <p:cNvSpPr txBox="1">
            <a:spLocks noChangeArrowheads="1"/>
          </p:cNvSpPr>
          <p:nvPr/>
        </p:nvSpPr>
        <p:spPr bwMode="auto">
          <a:xfrm>
            <a:off x="2444750" y="5954713"/>
            <a:ext cx="12715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Queensland</a:t>
            </a:r>
          </a:p>
        </p:txBody>
      </p:sp>
      <p:sp>
        <p:nvSpPr>
          <p:cNvPr id="111" name="Text Box 153"/>
          <p:cNvSpPr txBox="1">
            <a:spLocks noChangeArrowheads="1"/>
          </p:cNvSpPr>
          <p:nvPr/>
        </p:nvSpPr>
        <p:spPr bwMode="auto">
          <a:xfrm>
            <a:off x="7696200" y="2100263"/>
            <a:ext cx="14065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Czech</a:t>
            </a:r>
            <a:r>
              <a:rPr lang="fr-FR" sz="1108" dirty="0"/>
              <a:t> </a:t>
            </a:r>
            <a:r>
              <a:rPr lang="fr-FR" sz="1108" dirty="0" err="1"/>
              <a:t>Univ</a:t>
            </a:r>
            <a:r>
              <a:rPr lang="fr-FR" sz="1108" dirty="0"/>
              <a:t> Prague</a:t>
            </a:r>
          </a:p>
        </p:txBody>
      </p:sp>
      <p:sp>
        <p:nvSpPr>
          <p:cNvPr id="112" name="Text Box 153"/>
          <p:cNvSpPr txBox="1">
            <a:spLocks noChangeArrowheads="1"/>
          </p:cNvSpPr>
          <p:nvPr/>
        </p:nvSpPr>
        <p:spPr bwMode="auto">
          <a:xfrm>
            <a:off x="7762875" y="2309813"/>
            <a:ext cx="13747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Inst</a:t>
            </a:r>
            <a:r>
              <a:rPr lang="fr-FR" sz="1108" dirty="0"/>
              <a:t> </a:t>
            </a:r>
            <a:r>
              <a:rPr lang="fr-FR" sz="1108" dirty="0" err="1"/>
              <a:t>Chem</a:t>
            </a:r>
            <a:r>
              <a:rPr lang="fr-FR" sz="1108" dirty="0"/>
              <a:t> </a:t>
            </a:r>
            <a:r>
              <a:rPr lang="fr-FR" sz="1108" dirty="0" err="1"/>
              <a:t>Technol</a:t>
            </a:r>
            <a:endParaRPr lang="fr-FR" sz="1108" dirty="0"/>
          </a:p>
        </p:txBody>
      </p:sp>
      <p:sp>
        <p:nvSpPr>
          <p:cNvPr id="113" name="Text Box 155"/>
          <p:cNvSpPr txBox="1">
            <a:spLocks noChangeArrowheads="1"/>
          </p:cNvSpPr>
          <p:nvPr/>
        </p:nvSpPr>
        <p:spPr bwMode="auto">
          <a:xfrm>
            <a:off x="3708400" y="304800"/>
            <a:ext cx="13176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a:t>
            </a:r>
            <a:r>
              <a:rPr lang="fr-FR" sz="1108" dirty="0" err="1"/>
              <a:t>Copenhagen</a:t>
            </a:r>
            <a:endParaRPr lang="fr-FR" sz="1108" dirty="0"/>
          </a:p>
        </p:txBody>
      </p:sp>
      <p:sp>
        <p:nvSpPr>
          <p:cNvPr id="114" name="Text Box 147"/>
          <p:cNvSpPr txBox="1">
            <a:spLocks noChangeArrowheads="1"/>
          </p:cNvSpPr>
          <p:nvPr/>
        </p:nvSpPr>
        <p:spPr bwMode="auto">
          <a:xfrm>
            <a:off x="5397500" y="298450"/>
            <a:ext cx="80803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Oulu</a:t>
            </a:r>
          </a:p>
        </p:txBody>
      </p:sp>
      <p:sp>
        <p:nvSpPr>
          <p:cNvPr id="115" name="Text Box 159"/>
          <p:cNvSpPr txBox="1">
            <a:spLocks noChangeArrowheads="1"/>
          </p:cNvSpPr>
          <p:nvPr/>
        </p:nvSpPr>
        <p:spPr bwMode="auto">
          <a:xfrm>
            <a:off x="1247775" y="2365375"/>
            <a:ext cx="13985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Agrocampus</a:t>
            </a:r>
            <a:r>
              <a:rPr lang="fr-FR" sz="1108" dirty="0"/>
              <a:t> Ouest</a:t>
            </a:r>
          </a:p>
        </p:txBody>
      </p:sp>
      <p:sp>
        <p:nvSpPr>
          <p:cNvPr id="116" name="Text Box 51"/>
          <p:cNvSpPr txBox="1">
            <a:spLocks noChangeArrowheads="1"/>
          </p:cNvSpPr>
          <p:nvPr/>
        </p:nvSpPr>
        <p:spPr bwMode="auto">
          <a:xfrm>
            <a:off x="1049338" y="3629025"/>
            <a:ext cx="5873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CNRS</a:t>
            </a:r>
          </a:p>
        </p:txBody>
      </p:sp>
      <p:sp>
        <p:nvSpPr>
          <p:cNvPr id="117" name="Text Box 51"/>
          <p:cNvSpPr txBox="1">
            <a:spLocks noChangeArrowheads="1"/>
          </p:cNvSpPr>
          <p:nvPr/>
        </p:nvSpPr>
        <p:spPr bwMode="auto">
          <a:xfrm>
            <a:off x="1116013" y="3905250"/>
            <a:ext cx="6651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CTCPA</a:t>
            </a:r>
          </a:p>
        </p:txBody>
      </p:sp>
      <p:sp>
        <p:nvSpPr>
          <p:cNvPr id="118" name="Text Box 33"/>
          <p:cNvSpPr txBox="1">
            <a:spLocks noChangeArrowheads="1"/>
          </p:cNvSpPr>
          <p:nvPr/>
        </p:nvSpPr>
        <p:spPr bwMode="auto">
          <a:xfrm>
            <a:off x="141288" y="3295650"/>
            <a:ext cx="4286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IRD</a:t>
            </a:r>
          </a:p>
        </p:txBody>
      </p:sp>
      <p:sp>
        <p:nvSpPr>
          <p:cNvPr id="119" name="Text Box 151"/>
          <p:cNvSpPr txBox="1">
            <a:spLocks noChangeArrowheads="1"/>
          </p:cNvSpPr>
          <p:nvPr/>
        </p:nvSpPr>
        <p:spPr bwMode="auto">
          <a:xfrm>
            <a:off x="112713" y="2830513"/>
            <a:ext cx="4762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FiBL</a:t>
            </a:r>
            <a:endParaRPr lang="fr-FR" sz="1108" dirty="0"/>
          </a:p>
        </p:txBody>
      </p:sp>
      <p:sp>
        <p:nvSpPr>
          <p:cNvPr id="120" name="Text Box 48"/>
          <p:cNvSpPr txBox="1">
            <a:spLocks noChangeArrowheads="1"/>
          </p:cNvSpPr>
          <p:nvPr/>
        </p:nvSpPr>
        <p:spPr bwMode="auto">
          <a:xfrm>
            <a:off x="1408113" y="1020763"/>
            <a:ext cx="6254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Anabio</a:t>
            </a:r>
            <a:endParaRPr lang="fr-FR" sz="1108" dirty="0"/>
          </a:p>
        </p:txBody>
      </p:sp>
      <p:sp>
        <p:nvSpPr>
          <p:cNvPr id="121" name="Text Box 48"/>
          <p:cNvSpPr txBox="1">
            <a:spLocks noChangeArrowheads="1"/>
          </p:cNvSpPr>
          <p:nvPr/>
        </p:nvSpPr>
        <p:spPr bwMode="auto">
          <a:xfrm>
            <a:off x="-14288" y="1501775"/>
            <a:ext cx="13287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a:t>
            </a:r>
            <a:r>
              <a:rPr lang="fr-FR" sz="1108" dirty="0" err="1"/>
              <a:t>College</a:t>
            </a:r>
            <a:r>
              <a:rPr lang="fr-FR" sz="1108" dirty="0"/>
              <a:t> Cork</a:t>
            </a:r>
          </a:p>
        </p:txBody>
      </p:sp>
      <p:sp>
        <p:nvSpPr>
          <p:cNvPr id="122" name="Text Box 53"/>
          <p:cNvSpPr txBox="1">
            <a:spLocks noChangeArrowheads="1"/>
          </p:cNvSpPr>
          <p:nvPr/>
        </p:nvSpPr>
        <p:spPr bwMode="auto">
          <a:xfrm>
            <a:off x="2578100" y="5033963"/>
            <a:ext cx="484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FEM</a:t>
            </a:r>
          </a:p>
        </p:txBody>
      </p:sp>
      <p:sp>
        <p:nvSpPr>
          <p:cNvPr id="123" name="Text Box 53"/>
          <p:cNvSpPr txBox="1">
            <a:spLocks noChangeArrowheads="1"/>
          </p:cNvSpPr>
          <p:nvPr/>
        </p:nvSpPr>
        <p:spPr bwMode="auto">
          <a:xfrm>
            <a:off x="3062288" y="5103813"/>
            <a:ext cx="49371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CNR</a:t>
            </a:r>
          </a:p>
        </p:txBody>
      </p:sp>
      <p:sp>
        <p:nvSpPr>
          <p:cNvPr id="124" name="Text Box 52"/>
          <p:cNvSpPr txBox="1">
            <a:spLocks noChangeArrowheads="1"/>
          </p:cNvSpPr>
          <p:nvPr/>
        </p:nvSpPr>
        <p:spPr bwMode="auto">
          <a:xfrm>
            <a:off x="3343275" y="5222875"/>
            <a:ext cx="8477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Milan</a:t>
            </a:r>
          </a:p>
        </p:txBody>
      </p:sp>
      <p:sp>
        <p:nvSpPr>
          <p:cNvPr id="125" name="Text Box 52"/>
          <p:cNvSpPr txBox="1">
            <a:spLocks noChangeArrowheads="1"/>
          </p:cNvSpPr>
          <p:nvPr/>
        </p:nvSpPr>
        <p:spPr bwMode="auto">
          <a:xfrm>
            <a:off x="4176713" y="5168900"/>
            <a:ext cx="949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Naples</a:t>
            </a:r>
          </a:p>
        </p:txBody>
      </p:sp>
      <p:sp>
        <p:nvSpPr>
          <p:cNvPr id="126" name="Text Box 52"/>
          <p:cNvSpPr txBox="1">
            <a:spLocks noChangeArrowheads="1"/>
          </p:cNvSpPr>
          <p:nvPr/>
        </p:nvSpPr>
        <p:spPr bwMode="auto">
          <a:xfrm>
            <a:off x="3559175" y="4797425"/>
            <a:ext cx="8858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Roma</a:t>
            </a:r>
          </a:p>
        </p:txBody>
      </p:sp>
      <p:sp>
        <p:nvSpPr>
          <p:cNvPr id="127" name="Text Box 55"/>
          <p:cNvSpPr txBox="1">
            <a:spLocks noChangeArrowheads="1"/>
          </p:cNvSpPr>
          <p:nvPr/>
        </p:nvSpPr>
        <p:spPr bwMode="auto">
          <a:xfrm>
            <a:off x="7477125" y="2830513"/>
            <a:ext cx="14001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Lithuanian</a:t>
            </a:r>
            <a:r>
              <a:rPr lang="fr-FR" sz="1108" dirty="0"/>
              <a:t> </a:t>
            </a:r>
            <a:r>
              <a:rPr lang="fr-FR" sz="1108" dirty="0" err="1"/>
              <a:t>Univ</a:t>
            </a:r>
            <a:r>
              <a:rPr lang="fr-FR" sz="1108" dirty="0"/>
              <a:t> HS</a:t>
            </a:r>
          </a:p>
        </p:txBody>
      </p:sp>
      <p:sp>
        <p:nvSpPr>
          <p:cNvPr id="128" name="Text Box 60"/>
          <p:cNvSpPr txBox="1">
            <a:spLocks noChangeArrowheads="1"/>
          </p:cNvSpPr>
          <p:nvPr/>
        </p:nvSpPr>
        <p:spPr bwMode="auto">
          <a:xfrm>
            <a:off x="8027988" y="5895975"/>
            <a:ext cx="116363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Plant Food </a:t>
            </a:r>
            <a:r>
              <a:rPr lang="fr-FR" sz="1108" dirty="0" err="1"/>
              <a:t>Res</a:t>
            </a:r>
            <a:endParaRPr lang="fr-FR" sz="1108" dirty="0"/>
          </a:p>
        </p:txBody>
      </p:sp>
      <p:sp>
        <p:nvSpPr>
          <p:cNvPr id="129" name="Text Box 55"/>
          <p:cNvSpPr txBox="1">
            <a:spLocks noChangeArrowheads="1"/>
          </p:cNvSpPr>
          <p:nvPr/>
        </p:nvSpPr>
        <p:spPr bwMode="auto">
          <a:xfrm>
            <a:off x="7297738" y="3014663"/>
            <a:ext cx="1349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Gdansk </a:t>
            </a:r>
            <a:r>
              <a:rPr lang="fr-FR" sz="1108" dirty="0" err="1"/>
              <a:t>Univ</a:t>
            </a:r>
            <a:r>
              <a:rPr lang="fr-FR" sz="1108" dirty="0"/>
              <a:t> Tech</a:t>
            </a:r>
          </a:p>
        </p:txBody>
      </p:sp>
      <p:sp>
        <p:nvSpPr>
          <p:cNvPr id="130" name="Text Box 155"/>
          <p:cNvSpPr txBox="1">
            <a:spLocks noChangeArrowheads="1"/>
          </p:cNvSpPr>
          <p:nvPr/>
        </p:nvSpPr>
        <p:spPr bwMode="auto">
          <a:xfrm>
            <a:off x="320675" y="4492625"/>
            <a:ext cx="13525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NIH Ricardo Jorge</a:t>
            </a:r>
          </a:p>
        </p:txBody>
      </p:sp>
      <p:sp>
        <p:nvSpPr>
          <p:cNvPr id="131" name="Text Box 55"/>
          <p:cNvSpPr txBox="1">
            <a:spLocks noChangeArrowheads="1"/>
          </p:cNvSpPr>
          <p:nvPr/>
        </p:nvSpPr>
        <p:spPr bwMode="auto">
          <a:xfrm>
            <a:off x="7437438" y="3173413"/>
            <a:ext cx="11239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Maize</a:t>
            </a:r>
            <a:r>
              <a:rPr lang="fr-FR" sz="1108" dirty="0"/>
              <a:t> </a:t>
            </a:r>
            <a:r>
              <a:rPr lang="fr-FR" sz="1108" dirty="0" err="1"/>
              <a:t>Res</a:t>
            </a:r>
            <a:r>
              <a:rPr lang="fr-FR" sz="1108" dirty="0"/>
              <a:t> </a:t>
            </a:r>
            <a:r>
              <a:rPr lang="fr-FR" sz="1108" dirty="0" err="1"/>
              <a:t>Inst</a:t>
            </a:r>
            <a:endParaRPr lang="fr-FR" sz="1108" dirty="0"/>
          </a:p>
        </p:txBody>
      </p:sp>
      <p:sp>
        <p:nvSpPr>
          <p:cNvPr id="132" name="Text Box 50"/>
          <p:cNvSpPr txBox="1">
            <a:spLocks noChangeArrowheads="1"/>
          </p:cNvSpPr>
          <p:nvPr/>
        </p:nvSpPr>
        <p:spPr bwMode="auto">
          <a:xfrm>
            <a:off x="-14288" y="3960813"/>
            <a:ext cx="93503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Murcia</a:t>
            </a:r>
          </a:p>
        </p:txBody>
      </p:sp>
      <p:sp>
        <p:nvSpPr>
          <p:cNvPr id="133" name="Text Box 50"/>
          <p:cNvSpPr txBox="1">
            <a:spLocks noChangeArrowheads="1"/>
          </p:cNvSpPr>
          <p:nvPr/>
        </p:nvSpPr>
        <p:spPr bwMode="auto">
          <a:xfrm>
            <a:off x="533400" y="4187825"/>
            <a:ext cx="10588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Granada</a:t>
            </a:r>
          </a:p>
        </p:txBody>
      </p:sp>
      <p:sp>
        <p:nvSpPr>
          <p:cNvPr id="134" name="Text Box 50"/>
          <p:cNvSpPr txBox="1">
            <a:spLocks noChangeArrowheads="1"/>
          </p:cNvSpPr>
          <p:nvPr/>
        </p:nvSpPr>
        <p:spPr bwMode="auto">
          <a:xfrm>
            <a:off x="1116013" y="2924175"/>
            <a:ext cx="9271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Sevilla</a:t>
            </a:r>
          </a:p>
        </p:txBody>
      </p:sp>
      <p:sp>
        <p:nvSpPr>
          <p:cNvPr id="135" name="Text Box 50"/>
          <p:cNvSpPr txBox="1">
            <a:spLocks noChangeArrowheads="1"/>
          </p:cNvSpPr>
          <p:nvPr/>
        </p:nvSpPr>
        <p:spPr bwMode="auto">
          <a:xfrm>
            <a:off x="1447800" y="3660775"/>
            <a:ext cx="15255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Basque Country</a:t>
            </a:r>
          </a:p>
        </p:txBody>
      </p:sp>
      <p:sp>
        <p:nvSpPr>
          <p:cNvPr id="136" name="Text Box 50"/>
          <p:cNvSpPr txBox="1">
            <a:spLocks noChangeArrowheads="1"/>
          </p:cNvSpPr>
          <p:nvPr/>
        </p:nvSpPr>
        <p:spPr bwMode="auto">
          <a:xfrm>
            <a:off x="1287463" y="3163888"/>
            <a:ext cx="10525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Valencia</a:t>
            </a:r>
          </a:p>
        </p:txBody>
      </p:sp>
      <p:sp>
        <p:nvSpPr>
          <p:cNvPr id="137" name="Text Box 54"/>
          <p:cNvSpPr txBox="1">
            <a:spLocks noChangeArrowheads="1"/>
          </p:cNvSpPr>
          <p:nvPr/>
        </p:nvSpPr>
        <p:spPr bwMode="auto">
          <a:xfrm>
            <a:off x="2936875" y="571500"/>
            <a:ext cx="14716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Chalmers</a:t>
            </a:r>
            <a:r>
              <a:rPr lang="fr-FR" sz="1108" dirty="0"/>
              <a:t> </a:t>
            </a:r>
            <a:r>
              <a:rPr lang="fr-FR" sz="1108" dirty="0" err="1"/>
              <a:t>Univ</a:t>
            </a:r>
            <a:r>
              <a:rPr lang="fr-FR" sz="1108" dirty="0"/>
              <a:t> Tech</a:t>
            </a:r>
          </a:p>
        </p:txBody>
      </p:sp>
      <p:sp>
        <p:nvSpPr>
          <p:cNvPr id="138" name="Text Box 54"/>
          <p:cNvSpPr txBox="1">
            <a:spLocks noChangeArrowheads="1"/>
          </p:cNvSpPr>
          <p:nvPr/>
        </p:nvSpPr>
        <p:spPr bwMode="auto">
          <a:xfrm>
            <a:off x="3829050" y="847725"/>
            <a:ext cx="822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Lund </a:t>
            </a:r>
            <a:r>
              <a:rPr lang="fr-FR" sz="1108" dirty="0" err="1"/>
              <a:t>Univ</a:t>
            </a:r>
            <a:endParaRPr lang="fr-FR" sz="1108" dirty="0"/>
          </a:p>
        </p:txBody>
      </p:sp>
      <p:sp>
        <p:nvSpPr>
          <p:cNvPr id="139" name="Text Box 159"/>
          <p:cNvSpPr txBox="1">
            <a:spLocks noChangeArrowheads="1"/>
          </p:cNvSpPr>
          <p:nvPr/>
        </p:nvSpPr>
        <p:spPr bwMode="auto">
          <a:xfrm>
            <a:off x="1655763" y="2668588"/>
            <a:ext cx="51593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ACW</a:t>
            </a:r>
          </a:p>
        </p:txBody>
      </p:sp>
      <p:sp>
        <p:nvSpPr>
          <p:cNvPr id="140" name="Text Box 48"/>
          <p:cNvSpPr txBox="1">
            <a:spLocks noChangeArrowheads="1"/>
          </p:cNvSpPr>
          <p:nvPr/>
        </p:nvSpPr>
        <p:spPr bwMode="auto">
          <a:xfrm>
            <a:off x="1611313" y="815975"/>
            <a:ext cx="5254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NIZO</a:t>
            </a:r>
          </a:p>
        </p:txBody>
      </p:sp>
      <p:sp>
        <p:nvSpPr>
          <p:cNvPr id="141" name="Text Box 48"/>
          <p:cNvSpPr txBox="1">
            <a:spLocks noChangeArrowheads="1"/>
          </p:cNvSpPr>
          <p:nvPr/>
        </p:nvSpPr>
        <p:spPr bwMode="auto">
          <a:xfrm>
            <a:off x="2900363" y="847725"/>
            <a:ext cx="4841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TNO</a:t>
            </a:r>
          </a:p>
        </p:txBody>
      </p:sp>
      <p:sp>
        <p:nvSpPr>
          <p:cNvPr id="142" name="Text Box 162"/>
          <p:cNvSpPr txBox="1">
            <a:spLocks noChangeArrowheads="1"/>
          </p:cNvSpPr>
          <p:nvPr/>
        </p:nvSpPr>
        <p:spPr bwMode="auto">
          <a:xfrm>
            <a:off x="1173163" y="1395413"/>
            <a:ext cx="132873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James Hutton </a:t>
            </a:r>
            <a:r>
              <a:rPr lang="fr-FR" sz="1108" dirty="0" err="1"/>
              <a:t>Inst</a:t>
            </a:r>
            <a:endParaRPr lang="fr-FR" sz="1108" dirty="0"/>
          </a:p>
        </p:txBody>
      </p:sp>
      <p:sp>
        <p:nvSpPr>
          <p:cNvPr id="143" name="Text Box 162"/>
          <p:cNvSpPr txBox="1">
            <a:spLocks noChangeArrowheads="1"/>
          </p:cNvSpPr>
          <p:nvPr/>
        </p:nvSpPr>
        <p:spPr bwMode="auto">
          <a:xfrm>
            <a:off x="1252538" y="1635125"/>
            <a:ext cx="1266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Birmingham</a:t>
            </a:r>
          </a:p>
        </p:txBody>
      </p:sp>
      <p:sp>
        <p:nvSpPr>
          <p:cNvPr id="144" name="Text Box 162"/>
          <p:cNvSpPr txBox="1">
            <a:spLocks noChangeArrowheads="1"/>
          </p:cNvSpPr>
          <p:nvPr/>
        </p:nvSpPr>
        <p:spPr bwMode="auto">
          <a:xfrm>
            <a:off x="2466975" y="1531938"/>
            <a:ext cx="12493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Manchester</a:t>
            </a:r>
          </a:p>
        </p:txBody>
      </p:sp>
      <p:sp>
        <p:nvSpPr>
          <p:cNvPr id="145" name="Text Box 162"/>
          <p:cNvSpPr txBox="1">
            <a:spLocks noChangeArrowheads="1"/>
          </p:cNvSpPr>
          <p:nvPr/>
        </p:nvSpPr>
        <p:spPr bwMode="auto">
          <a:xfrm>
            <a:off x="2930525" y="1746250"/>
            <a:ext cx="10604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Glasgow</a:t>
            </a:r>
          </a:p>
        </p:txBody>
      </p:sp>
      <p:sp>
        <p:nvSpPr>
          <p:cNvPr id="146" name="Text Box 162"/>
          <p:cNvSpPr txBox="1">
            <a:spLocks noChangeArrowheads="1"/>
          </p:cNvSpPr>
          <p:nvPr/>
        </p:nvSpPr>
        <p:spPr bwMode="auto">
          <a:xfrm>
            <a:off x="1703388" y="1854200"/>
            <a:ext cx="118586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Greenwich</a:t>
            </a:r>
          </a:p>
        </p:txBody>
      </p:sp>
      <p:sp>
        <p:nvSpPr>
          <p:cNvPr id="147" name="Text Box 162"/>
          <p:cNvSpPr txBox="1">
            <a:spLocks noChangeArrowheads="1"/>
          </p:cNvSpPr>
          <p:nvPr/>
        </p:nvSpPr>
        <p:spPr bwMode="auto">
          <a:xfrm>
            <a:off x="2711450" y="1976438"/>
            <a:ext cx="12334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Nottingham</a:t>
            </a:r>
          </a:p>
        </p:txBody>
      </p:sp>
      <p:sp>
        <p:nvSpPr>
          <p:cNvPr id="148" name="Text Box 55"/>
          <p:cNvSpPr txBox="1">
            <a:spLocks noChangeArrowheads="1"/>
          </p:cNvSpPr>
          <p:nvPr/>
        </p:nvSpPr>
        <p:spPr bwMode="auto">
          <a:xfrm>
            <a:off x="6432550" y="504825"/>
            <a:ext cx="1076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Ljubljana</a:t>
            </a:r>
          </a:p>
        </p:txBody>
      </p:sp>
      <p:sp>
        <p:nvSpPr>
          <p:cNvPr id="149" name="Text Box 55"/>
          <p:cNvSpPr txBox="1">
            <a:spLocks noChangeArrowheads="1"/>
          </p:cNvSpPr>
          <p:nvPr/>
        </p:nvSpPr>
        <p:spPr bwMode="auto">
          <a:xfrm>
            <a:off x="6488113" y="703263"/>
            <a:ext cx="95726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Univ</a:t>
            </a:r>
            <a:r>
              <a:rPr lang="fr-FR" sz="1108" dirty="0"/>
              <a:t> Zagreb</a:t>
            </a:r>
          </a:p>
        </p:txBody>
      </p:sp>
      <p:sp>
        <p:nvSpPr>
          <p:cNvPr id="150" name="Text Box 55"/>
          <p:cNvSpPr txBox="1">
            <a:spLocks noChangeArrowheads="1"/>
          </p:cNvSpPr>
          <p:nvPr/>
        </p:nvSpPr>
        <p:spPr bwMode="auto">
          <a:xfrm>
            <a:off x="5303838" y="571500"/>
            <a:ext cx="12906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Riga </a:t>
            </a:r>
            <a:r>
              <a:rPr lang="fr-FR" sz="1108" dirty="0" err="1"/>
              <a:t>Stradin</a:t>
            </a:r>
            <a:r>
              <a:rPr lang="fr-FR" sz="1108" dirty="0"/>
              <a:t> </a:t>
            </a:r>
            <a:r>
              <a:rPr lang="fr-FR" sz="1108" dirty="0" err="1"/>
              <a:t>Univ</a:t>
            </a:r>
            <a:endParaRPr lang="fr-FR" sz="1108" dirty="0"/>
          </a:p>
        </p:txBody>
      </p:sp>
      <p:sp>
        <p:nvSpPr>
          <p:cNvPr id="151" name="Text Box 55"/>
          <p:cNvSpPr txBox="1">
            <a:spLocks noChangeArrowheads="1"/>
          </p:cNvSpPr>
          <p:nvPr/>
        </p:nvSpPr>
        <p:spPr bwMode="auto">
          <a:xfrm>
            <a:off x="7578725" y="3373438"/>
            <a:ext cx="508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NGO</a:t>
            </a:r>
          </a:p>
        </p:txBody>
      </p:sp>
      <p:sp>
        <p:nvSpPr>
          <p:cNvPr id="152" name="Text Box 120"/>
          <p:cNvSpPr txBox="1">
            <a:spLocks noChangeArrowheads="1"/>
          </p:cNvSpPr>
          <p:nvPr/>
        </p:nvSpPr>
        <p:spPr bwMode="auto">
          <a:xfrm>
            <a:off x="3995738" y="5508625"/>
            <a:ext cx="12747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err="1"/>
              <a:t>Agric</a:t>
            </a:r>
            <a:r>
              <a:rPr lang="fr-FR" sz="1108" dirty="0"/>
              <a:t> </a:t>
            </a:r>
            <a:r>
              <a:rPr lang="fr-FR" sz="1108" dirty="0" err="1"/>
              <a:t>Univ</a:t>
            </a:r>
            <a:r>
              <a:rPr lang="fr-FR" sz="1108" dirty="0"/>
              <a:t> Tirana</a:t>
            </a:r>
          </a:p>
        </p:txBody>
      </p:sp>
      <p:sp>
        <p:nvSpPr>
          <p:cNvPr id="153" name="Text Box 120"/>
          <p:cNvSpPr txBox="1">
            <a:spLocks noChangeArrowheads="1"/>
          </p:cNvSpPr>
          <p:nvPr/>
        </p:nvSpPr>
        <p:spPr bwMode="auto">
          <a:xfrm>
            <a:off x="5565775" y="4283075"/>
            <a:ext cx="18176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Aristote </a:t>
            </a:r>
            <a:r>
              <a:rPr lang="fr-FR" sz="1108" dirty="0" err="1"/>
              <a:t>Univ</a:t>
            </a:r>
            <a:r>
              <a:rPr lang="fr-FR" sz="1108" dirty="0"/>
              <a:t> Thessaloniki</a:t>
            </a:r>
          </a:p>
        </p:txBody>
      </p:sp>
      <p:pic>
        <p:nvPicPr>
          <p:cNvPr id="14490" name="Picture 2" descr="https://encrypted-tbn2.gstatic.com/images?q=tbn:ANd9GcQYJ8lWqksJVspkXNg7xNOXhqsTpQn06r-TBwvdvRdfeKuNBDbe6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1313" y="5270500"/>
            <a:ext cx="117633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 name="Text Box 46"/>
          <p:cNvSpPr txBox="1">
            <a:spLocks noChangeArrowheads="1"/>
          </p:cNvSpPr>
          <p:nvPr/>
        </p:nvSpPr>
        <p:spPr bwMode="auto">
          <a:xfrm>
            <a:off x="7173913" y="6107113"/>
            <a:ext cx="5842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477" b="1" i="1" dirty="0"/>
              <a:t>USA</a:t>
            </a:r>
          </a:p>
        </p:txBody>
      </p:sp>
      <p:sp>
        <p:nvSpPr>
          <p:cNvPr id="156" name="Text Box 120"/>
          <p:cNvSpPr txBox="1">
            <a:spLocks noChangeArrowheads="1"/>
          </p:cNvSpPr>
          <p:nvPr/>
        </p:nvSpPr>
        <p:spPr bwMode="auto">
          <a:xfrm>
            <a:off x="5988050" y="5499100"/>
            <a:ext cx="10429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108" dirty="0"/>
              <a:t>Michigan State Univ</a:t>
            </a:r>
          </a:p>
        </p:txBody>
      </p:sp>
    </p:spTree>
    <p:extLst>
      <p:ext uri="{BB962C8B-B14F-4D97-AF65-F5344CB8AC3E}">
        <p14:creationId xmlns:p14="http://schemas.microsoft.com/office/powerpoint/2010/main" val="32567401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Text Box 5"/>
          <p:cNvSpPr txBox="1">
            <a:spLocks noChangeArrowheads="1"/>
          </p:cNvSpPr>
          <p:nvPr/>
        </p:nvSpPr>
        <p:spPr bwMode="auto">
          <a:xfrm>
            <a:off x="122238" y="-11113"/>
            <a:ext cx="17980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b="1" dirty="0">
                <a:latin typeface="Calibri" panose="020F0502020204030204" pitchFamily="34" charset="0"/>
              </a:rPr>
              <a:t>Our goals</a:t>
            </a:r>
          </a:p>
        </p:txBody>
      </p:sp>
      <p:sp>
        <p:nvSpPr>
          <p:cNvPr id="35858" name="AutoShape 18"/>
          <p:cNvSpPr>
            <a:spLocks noChangeArrowheads="1"/>
          </p:cNvSpPr>
          <p:nvPr/>
        </p:nvSpPr>
        <p:spPr bwMode="auto">
          <a:xfrm>
            <a:off x="2678113" y="1606550"/>
            <a:ext cx="219075" cy="147638"/>
          </a:xfrm>
          <a:prstGeom prst="rightArrow">
            <a:avLst>
              <a:gd name="adj1" fmla="val 50000"/>
              <a:gd name="adj2" fmla="val 3709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5978" name="Group 138"/>
          <p:cNvGrpSpPr>
            <a:grpSpLocks/>
          </p:cNvGrpSpPr>
          <p:nvPr/>
        </p:nvGrpSpPr>
        <p:grpSpPr bwMode="auto">
          <a:xfrm>
            <a:off x="107950" y="404813"/>
            <a:ext cx="8928100" cy="4413249"/>
            <a:chOff x="68" y="255"/>
            <a:chExt cx="5624" cy="2780"/>
          </a:xfrm>
        </p:grpSpPr>
        <p:sp>
          <p:nvSpPr>
            <p:cNvPr id="35842" name="Text Box 2"/>
            <p:cNvSpPr txBox="1">
              <a:spLocks noChangeArrowheads="1"/>
            </p:cNvSpPr>
            <p:nvPr/>
          </p:nvSpPr>
          <p:spPr bwMode="auto">
            <a:xfrm>
              <a:off x="4785" y="346"/>
              <a:ext cx="907" cy="872"/>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400" b="1" dirty="0">
                  <a:solidFill>
                    <a:srgbClr val="00B050"/>
                  </a:solidFill>
                  <a:latin typeface="Arial" panose="020B0604020202020204" pitchFamily="34" charset="0"/>
                </a:rPr>
                <a:t>Bioactivities </a:t>
              </a:r>
              <a:br>
                <a:rPr lang="en-GB" sz="1400" b="1" dirty="0">
                  <a:solidFill>
                    <a:srgbClr val="00B050"/>
                  </a:solidFill>
                  <a:latin typeface="Arial" panose="020B0604020202020204" pitchFamily="34" charset="0"/>
                </a:rPr>
              </a:br>
              <a:r>
                <a:rPr lang="en-GB" sz="1400" dirty="0">
                  <a:solidFill>
                    <a:srgbClr val="00B050"/>
                  </a:solidFill>
                  <a:latin typeface="Arial" panose="020B0604020202020204" pitchFamily="34" charset="0"/>
                </a:rPr>
                <a:t>- Bioactive peptides</a:t>
              </a:r>
              <a:br>
                <a:rPr lang="en-GB" sz="1400" dirty="0">
                  <a:solidFill>
                    <a:srgbClr val="00B050"/>
                  </a:solidFill>
                  <a:latin typeface="Arial" panose="020B0604020202020204" pitchFamily="34" charset="0"/>
                </a:rPr>
              </a:br>
              <a:r>
                <a:rPr lang="en-GB" sz="1400" dirty="0">
                  <a:solidFill>
                    <a:srgbClr val="00B050"/>
                  </a:solidFill>
                  <a:latin typeface="Arial" panose="020B0604020202020204" pitchFamily="34" charset="0"/>
                </a:rPr>
                <a:t>- </a:t>
              </a:r>
              <a:r>
                <a:rPr lang="en-GB" sz="1400" dirty="0" smtClean="0">
                  <a:solidFill>
                    <a:srgbClr val="00B050"/>
                  </a:solidFill>
                  <a:latin typeface="Arial" panose="020B0604020202020204" pitchFamily="34" charset="0"/>
                </a:rPr>
                <a:t>Allergens</a:t>
              </a:r>
              <a:br>
                <a:rPr lang="en-GB" sz="1400" dirty="0" smtClean="0">
                  <a:solidFill>
                    <a:srgbClr val="00B050"/>
                  </a:solidFill>
                  <a:latin typeface="Arial" panose="020B0604020202020204" pitchFamily="34" charset="0"/>
                </a:rPr>
              </a:br>
              <a:r>
                <a:rPr lang="en-GB" sz="1400" dirty="0" smtClean="0">
                  <a:solidFill>
                    <a:srgbClr val="00B050"/>
                  </a:solidFill>
                  <a:latin typeface="Arial" panose="020B0604020202020204" pitchFamily="34" charset="0"/>
                </a:rPr>
                <a:t>- Fatty acids</a:t>
              </a:r>
              <a:br>
                <a:rPr lang="en-GB" sz="1400" dirty="0" smtClean="0">
                  <a:solidFill>
                    <a:srgbClr val="00B050"/>
                  </a:solidFill>
                  <a:latin typeface="Arial" panose="020B0604020202020204" pitchFamily="34" charset="0"/>
                </a:rPr>
              </a:br>
              <a:r>
                <a:rPr lang="en-GB" sz="1400" dirty="0" smtClean="0">
                  <a:solidFill>
                    <a:srgbClr val="00B050"/>
                  </a:solidFill>
                  <a:latin typeface="Arial" panose="020B0604020202020204" pitchFamily="34" charset="0"/>
                </a:rPr>
                <a:t>- Minerals…</a:t>
              </a:r>
              <a:endParaRPr lang="en-GB" sz="1400" dirty="0">
                <a:solidFill>
                  <a:srgbClr val="00B050"/>
                </a:solidFill>
                <a:latin typeface="Arial" panose="020B0604020202020204" pitchFamily="34" charset="0"/>
              </a:endParaRPr>
            </a:p>
          </p:txBody>
        </p:sp>
        <p:sp>
          <p:nvSpPr>
            <p:cNvPr id="35843" name="Text Box 3"/>
            <p:cNvSpPr txBox="1">
              <a:spLocks noChangeArrowheads="1"/>
            </p:cNvSpPr>
            <p:nvPr/>
          </p:nvSpPr>
          <p:spPr bwMode="auto">
            <a:xfrm>
              <a:off x="4830" y="1789"/>
              <a:ext cx="861" cy="5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400" b="1">
                  <a:solidFill>
                    <a:srgbClr val="FF0000"/>
                  </a:solidFill>
                  <a:latin typeface="Arial" panose="020B0604020202020204" pitchFamily="34" charset="0"/>
                </a:rPr>
                <a:t>Gut</a:t>
              </a:r>
            </a:p>
            <a:p>
              <a:pPr algn="ctr">
                <a:spcBef>
                  <a:spcPct val="50000"/>
                </a:spcBef>
              </a:pPr>
              <a:r>
                <a:rPr lang="en-GB" sz="1400" b="1">
                  <a:solidFill>
                    <a:srgbClr val="FF0000"/>
                  </a:solidFill>
                  <a:latin typeface="Arial" panose="020B0604020202020204" pitchFamily="34" charset="0"/>
                </a:rPr>
                <a:t>Immune System </a:t>
              </a:r>
              <a:endParaRPr lang="en-GB" sz="1400">
                <a:solidFill>
                  <a:srgbClr val="FF0000"/>
                </a:solidFill>
                <a:latin typeface="Arial" panose="020B0604020202020204" pitchFamily="34" charset="0"/>
              </a:endParaRPr>
            </a:p>
          </p:txBody>
        </p:sp>
        <p:sp>
          <p:nvSpPr>
            <p:cNvPr id="35844" name="AutoShape 4"/>
            <p:cNvSpPr>
              <a:spLocks noChangeArrowheads="1"/>
            </p:cNvSpPr>
            <p:nvPr/>
          </p:nvSpPr>
          <p:spPr bwMode="auto">
            <a:xfrm>
              <a:off x="5150" y="1380"/>
              <a:ext cx="225" cy="372"/>
            </a:xfrm>
            <a:prstGeom prst="downArrow">
              <a:avLst>
                <a:gd name="adj1" fmla="val 50000"/>
                <a:gd name="adj2" fmla="val 41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5977" name="Group 137"/>
            <p:cNvGrpSpPr>
              <a:grpSpLocks/>
            </p:cNvGrpSpPr>
            <p:nvPr/>
          </p:nvGrpSpPr>
          <p:grpSpPr bwMode="auto">
            <a:xfrm>
              <a:off x="68" y="255"/>
              <a:ext cx="5614" cy="2780"/>
              <a:chOff x="68" y="255"/>
              <a:chExt cx="5614" cy="2780"/>
            </a:xfrm>
          </p:grpSpPr>
          <p:grpSp>
            <p:nvGrpSpPr>
              <p:cNvPr id="35976" name="Group 136"/>
              <p:cNvGrpSpPr>
                <a:grpSpLocks/>
              </p:cNvGrpSpPr>
              <p:nvPr/>
            </p:nvGrpSpPr>
            <p:grpSpPr bwMode="auto">
              <a:xfrm>
                <a:off x="1797" y="255"/>
                <a:ext cx="2911" cy="1685"/>
                <a:chOff x="1797" y="255"/>
                <a:chExt cx="2911" cy="1685"/>
              </a:xfrm>
            </p:grpSpPr>
            <p:sp>
              <p:nvSpPr>
                <p:cNvPr id="35846" name="Text Box 6"/>
                <p:cNvSpPr txBox="1">
                  <a:spLocks noChangeArrowheads="1"/>
                </p:cNvSpPr>
                <p:nvPr/>
              </p:nvSpPr>
              <p:spPr bwMode="auto">
                <a:xfrm>
                  <a:off x="3914" y="1406"/>
                  <a:ext cx="52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200">
                      <a:latin typeface="Arial" panose="020B0604020202020204" pitchFamily="34" charset="0"/>
                    </a:rPr>
                    <a:t>Ileum</a:t>
                  </a:r>
                </a:p>
              </p:txBody>
            </p:sp>
            <p:sp>
              <p:nvSpPr>
                <p:cNvPr id="35847" name="Rectangle 7"/>
                <p:cNvSpPr>
                  <a:spLocks noChangeArrowheads="1"/>
                </p:cNvSpPr>
                <p:nvPr/>
              </p:nvSpPr>
              <p:spPr bwMode="auto">
                <a:xfrm>
                  <a:off x="4079" y="1105"/>
                  <a:ext cx="33" cy="29"/>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48" name="Freeform 8"/>
                <p:cNvSpPr>
                  <a:spLocks/>
                </p:cNvSpPr>
                <p:nvPr/>
              </p:nvSpPr>
              <p:spPr bwMode="auto">
                <a:xfrm>
                  <a:off x="3540" y="1569"/>
                  <a:ext cx="181" cy="93"/>
                </a:xfrm>
                <a:custGeom>
                  <a:avLst/>
                  <a:gdLst>
                    <a:gd name="T0" fmla="*/ 16 w 340"/>
                    <a:gd name="T1" fmla="*/ 76 h 293"/>
                    <a:gd name="T2" fmla="*/ 34 w 340"/>
                    <a:gd name="T3" fmla="*/ 214 h 293"/>
                    <a:gd name="T4" fmla="*/ 40 w 340"/>
                    <a:gd name="T5" fmla="*/ 244 h 293"/>
                    <a:gd name="T6" fmla="*/ 76 w 340"/>
                    <a:gd name="T7" fmla="*/ 256 h 293"/>
                    <a:gd name="T8" fmla="*/ 148 w 340"/>
                    <a:gd name="T9" fmla="*/ 292 h 293"/>
                    <a:gd name="T10" fmla="*/ 256 w 340"/>
                    <a:gd name="T11" fmla="*/ 286 h 293"/>
                    <a:gd name="T12" fmla="*/ 292 w 340"/>
                    <a:gd name="T13" fmla="*/ 238 h 293"/>
                    <a:gd name="T14" fmla="*/ 340 w 340"/>
                    <a:gd name="T15" fmla="*/ 142 h 293"/>
                    <a:gd name="T16" fmla="*/ 334 w 340"/>
                    <a:gd name="T17" fmla="*/ 46 h 293"/>
                    <a:gd name="T18" fmla="*/ 304 w 340"/>
                    <a:gd name="T19" fmla="*/ 16 h 293"/>
                    <a:gd name="T20" fmla="*/ 184 w 340"/>
                    <a:gd name="T21" fmla="*/ 16 h 293"/>
                    <a:gd name="T22" fmla="*/ 190 w 340"/>
                    <a:gd name="T23" fmla="*/ 34 h 293"/>
                    <a:gd name="T24" fmla="*/ 214 w 340"/>
                    <a:gd name="T25" fmla="*/ 40 h 293"/>
                    <a:gd name="T26" fmla="*/ 202 w 340"/>
                    <a:gd name="T27" fmla="*/ 136 h 293"/>
                    <a:gd name="T28" fmla="*/ 106 w 340"/>
                    <a:gd name="T29" fmla="*/ 130 h 293"/>
                    <a:gd name="T30" fmla="*/ 40 w 340"/>
                    <a:gd name="T31" fmla="*/ 46 h 293"/>
                    <a:gd name="T32" fmla="*/ 16 w 340"/>
                    <a:gd name="T33" fmla="*/ 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293">
                      <a:moveTo>
                        <a:pt x="16" y="76"/>
                      </a:moveTo>
                      <a:cubicBezTo>
                        <a:pt x="5" y="121"/>
                        <a:pt x="23" y="169"/>
                        <a:pt x="34" y="214"/>
                      </a:cubicBezTo>
                      <a:cubicBezTo>
                        <a:pt x="36" y="224"/>
                        <a:pt x="33" y="237"/>
                        <a:pt x="40" y="244"/>
                      </a:cubicBezTo>
                      <a:cubicBezTo>
                        <a:pt x="49" y="253"/>
                        <a:pt x="64" y="252"/>
                        <a:pt x="76" y="256"/>
                      </a:cubicBezTo>
                      <a:cubicBezTo>
                        <a:pt x="101" y="264"/>
                        <a:pt x="122" y="283"/>
                        <a:pt x="148" y="292"/>
                      </a:cubicBezTo>
                      <a:cubicBezTo>
                        <a:pt x="184" y="290"/>
                        <a:pt x="221" y="293"/>
                        <a:pt x="256" y="286"/>
                      </a:cubicBezTo>
                      <a:cubicBezTo>
                        <a:pt x="262" y="285"/>
                        <a:pt x="277" y="248"/>
                        <a:pt x="292" y="238"/>
                      </a:cubicBezTo>
                      <a:cubicBezTo>
                        <a:pt x="312" y="208"/>
                        <a:pt x="324" y="174"/>
                        <a:pt x="340" y="142"/>
                      </a:cubicBezTo>
                      <a:cubicBezTo>
                        <a:pt x="338" y="110"/>
                        <a:pt x="339" y="78"/>
                        <a:pt x="334" y="46"/>
                      </a:cubicBezTo>
                      <a:cubicBezTo>
                        <a:pt x="332" y="32"/>
                        <a:pt x="304" y="16"/>
                        <a:pt x="304" y="16"/>
                      </a:cubicBezTo>
                      <a:cubicBezTo>
                        <a:pt x="263" y="0"/>
                        <a:pt x="226" y="2"/>
                        <a:pt x="184" y="16"/>
                      </a:cubicBezTo>
                      <a:cubicBezTo>
                        <a:pt x="186" y="22"/>
                        <a:pt x="185" y="30"/>
                        <a:pt x="190" y="34"/>
                      </a:cubicBezTo>
                      <a:cubicBezTo>
                        <a:pt x="196" y="39"/>
                        <a:pt x="212" y="32"/>
                        <a:pt x="214" y="40"/>
                      </a:cubicBezTo>
                      <a:cubicBezTo>
                        <a:pt x="217" y="51"/>
                        <a:pt x="205" y="117"/>
                        <a:pt x="202" y="136"/>
                      </a:cubicBezTo>
                      <a:cubicBezTo>
                        <a:pt x="170" y="134"/>
                        <a:pt x="129" y="152"/>
                        <a:pt x="106" y="130"/>
                      </a:cubicBezTo>
                      <a:cubicBezTo>
                        <a:pt x="0" y="30"/>
                        <a:pt x="196" y="30"/>
                        <a:pt x="40" y="46"/>
                      </a:cubicBezTo>
                      <a:cubicBezTo>
                        <a:pt x="21" y="52"/>
                        <a:pt x="16" y="54"/>
                        <a:pt x="16" y="7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49" name="Freeform 9"/>
                <p:cNvSpPr>
                  <a:spLocks/>
                </p:cNvSpPr>
                <p:nvPr/>
              </p:nvSpPr>
              <p:spPr bwMode="auto">
                <a:xfrm>
                  <a:off x="4304" y="1523"/>
                  <a:ext cx="153" cy="195"/>
                </a:xfrm>
                <a:custGeom>
                  <a:avLst/>
                  <a:gdLst>
                    <a:gd name="T0" fmla="*/ 35 w 401"/>
                    <a:gd name="T1" fmla="*/ 91 h 404"/>
                    <a:gd name="T2" fmla="*/ 71 w 401"/>
                    <a:gd name="T3" fmla="*/ 139 h 404"/>
                    <a:gd name="T4" fmla="*/ 107 w 401"/>
                    <a:gd name="T5" fmla="*/ 187 h 404"/>
                    <a:gd name="T6" fmla="*/ 131 w 401"/>
                    <a:gd name="T7" fmla="*/ 271 h 404"/>
                    <a:gd name="T8" fmla="*/ 155 w 401"/>
                    <a:gd name="T9" fmla="*/ 313 h 404"/>
                    <a:gd name="T10" fmla="*/ 179 w 401"/>
                    <a:gd name="T11" fmla="*/ 403 h 404"/>
                    <a:gd name="T12" fmla="*/ 239 w 401"/>
                    <a:gd name="T13" fmla="*/ 397 h 404"/>
                    <a:gd name="T14" fmla="*/ 257 w 401"/>
                    <a:gd name="T15" fmla="*/ 373 h 404"/>
                    <a:gd name="T16" fmla="*/ 281 w 401"/>
                    <a:gd name="T17" fmla="*/ 361 h 404"/>
                    <a:gd name="T18" fmla="*/ 323 w 401"/>
                    <a:gd name="T19" fmla="*/ 301 h 404"/>
                    <a:gd name="T20" fmla="*/ 365 w 401"/>
                    <a:gd name="T21" fmla="*/ 247 h 404"/>
                    <a:gd name="T22" fmla="*/ 389 w 401"/>
                    <a:gd name="T23" fmla="*/ 163 h 404"/>
                    <a:gd name="T24" fmla="*/ 347 w 401"/>
                    <a:gd name="T25" fmla="*/ 85 h 404"/>
                    <a:gd name="T26" fmla="*/ 287 w 401"/>
                    <a:gd name="T27" fmla="*/ 139 h 404"/>
                    <a:gd name="T28" fmla="*/ 251 w 401"/>
                    <a:gd name="T29" fmla="*/ 163 h 404"/>
                    <a:gd name="T30" fmla="*/ 233 w 401"/>
                    <a:gd name="T31" fmla="*/ 175 h 404"/>
                    <a:gd name="T32" fmla="*/ 149 w 401"/>
                    <a:gd name="T33" fmla="*/ 61 h 404"/>
                    <a:gd name="T34" fmla="*/ 125 w 401"/>
                    <a:gd name="T35" fmla="*/ 67 h 404"/>
                    <a:gd name="T36" fmla="*/ 89 w 401"/>
                    <a:gd name="T37" fmla="*/ 55 h 404"/>
                    <a:gd name="T38" fmla="*/ 35 w 401"/>
                    <a:gd name="T39" fmla="*/ 9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404">
                      <a:moveTo>
                        <a:pt x="35" y="91"/>
                      </a:moveTo>
                      <a:cubicBezTo>
                        <a:pt x="43" y="115"/>
                        <a:pt x="50" y="125"/>
                        <a:pt x="71" y="139"/>
                      </a:cubicBezTo>
                      <a:cubicBezTo>
                        <a:pt x="79" y="163"/>
                        <a:pt x="96" y="164"/>
                        <a:pt x="107" y="187"/>
                      </a:cubicBezTo>
                      <a:cubicBezTo>
                        <a:pt x="120" y="213"/>
                        <a:pt x="121" y="244"/>
                        <a:pt x="131" y="271"/>
                      </a:cubicBezTo>
                      <a:cubicBezTo>
                        <a:pt x="160" y="348"/>
                        <a:pt x="127" y="250"/>
                        <a:pt x="155" y="313"/>
                      </a:cubicBezTo>
                      <a:cubicBezTo>
                        <a:pt x="168" y="342"/>
                        <a:pt x="171" y="373"/>
                        <a:pt x="179" y="403"/>
                      </a:cubicBezTo>
                      <a:cubicBezTo>
                        <a:pt x="199" y="401"/>
                        <a:pt x="220" y="404"/>
                        <a:pt x="239" y="397"/>
                      </a:cubicBezTo>
                      <a:cubicBezTo>
                        <a:pt x="248" y="393"/>
                        <a:pt x="249" y="380"/>
                        <a:pt x="257" y="373"/>
                      </a:cubicBezTo>
                      <a:cubicBezTo>
                        <a:pt x="264" y="367"/>
                        <a:pt x="273" y="365"/>
                        <a:pt x="281" y="361"/>
                      </a:cubicBezTo>
                      <a:cubicBezTo>
                        <a:pt x="301" y="331"/>
                        <a:pt x="291" y="325"/>
                        <a:pt x="323" y="301"/>
                      </a:cubicBezTo>
                      <a:cubicBezTo>
                        <a:pt x="335" y="276"/>
                        <a:pt x="353" y="271"/>
                        <a:pt x="365" y="247"/>
                      </a:cubicBezTo>
                      <a:cubicBezTo>
                        <a:pt x="377" y="223"/>
                        <a:pt x="382" y="190"/>
                        <a:pt x="389" y="163"/>
                      </a:cubicBezTo>
                      <a:cubicBezTo>
                        <a:pt x="371" y="0"/>
                        <a:pt x="401" y="49"/>
                        <a:pt x="347" y="85"/>
                      </a:cubicBezTo>
                      <a:cubicBezTo>
                        <a:pt x="331" y="109"/>
                        <a:pt x="311" y="126"/>
                        <a:pt x="287" y="139"/>
                      </a:cubicBezTo>
                      <a:cubicBezTo>
                        <a:pt x="274" y="146"/>
                        <a:pt x="263" y="155"/>
                        <a:pt x="251" y="163"/>
                      </a:cubicBezTo>
                      <a:cubicBezTo>
                        <a:pt x="245" y="167"/>
                        <a:pt x="233" y="175"/>
                        <a:pt x="233" y="175"/>
                      </a:cubicBezTo>
                      <a:cubicBezTo>
                        <a:pt x="221" y="126"/>
                        <a:pt x="199" y="78"/>
                        <a:pt x="149" y="61"/>
                      </a:cubicBezTo>
                      <a:cubicBezTo>
                        <a:pt x="141" y="63"/>
                        <a:pt x="133" y="68"/>
                        <a:pt x="125" y="67"/>
                      </a:cubicBezTo>
                      <a:cubicBezTo>
                        <a:pt x="112" y="66"/>
                        <a:pt x="89" y="55"/>
                        <a:pt x="89" y="55"/>
                      </a:cubicBezTo>
                      <a:cubicBezTo>
                        <a:pt x="0" y="64"/>
                        <a:pt x="35" y="43"/>
                        <a:pt x="35" y="91"/>
                      </a:cubicBezTo>
                      <a:close/>
                    </a:path>
                  </a:pathLst>
                </a:cu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50" name="AutoShape 10"/>
                <p:cNvSpPr>
                  <a:spLocks noChangeArrowheads="1"/>
                </p:cNvSpPr>
                <p:nvPr/>
              </p:nvSpPr>
              <p:spPr bwMode="auto">
                <a:xfrm>
                  <a:off x="4381" y="1012"/>
                  <a:ext cx="138" cy="93"/>
                </a:xfrm>
                <a:prstGeom prst="rightArrow">
                  <a:avLst>
                    <a:gd name="adj1" fmla="val 50000"/>
                    <a:gd name="adj2" fmla="val 3709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51" name="AutoShape 11"/>
                <p:cNvSpPr>
                  <a:spLocks noChangeArrowheads="1"/>
                </p:cNvSpPr>
                <p:nvPr/>
              </p:nvSpPr>
              <p:spPr bwMode="auto">
                <a:xfrm>
                  <a:off x="4327" y="1012"/>
                  <a:ext cx="137" cy="93"/>
                </a:xfrm>
                <a:prstGeom prst="rightArrow">
                  <a:avLst>
                    <a:gd name="adj1" fmla="val 50000"/>
                    <a:gd name="adj2" fmla="val 368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5859" name="Group 19"/>
                <p:cNvGrpSpPr>
                  <a:grpSpLocks/>
                </p:cNvGrpSpPr>
                <p:nvPr/>
              </p:nvGrpSpPr>
              <p:grpSpPr bwMode="auto">
                <a:xfrm>
                  <a:off x="1852" y="873"/>
                  <a:ext cx="467" cy="487"/>
                  <a:chOff x="1701" y="1616"/>
                  <a:chExt cx="771" cy="952"/>
                </a:xfrm>
              </p:grpSpPr>
              <p:sp>
                <p:nvSpPr>
                  <p:cNvPr id="35860" name="Rectangle 20"/>
                  <p:cNvSpPr>
                    <a:spLocks noChangeArrowheads="1"/>
                  </p:cNvSpPr>
                  <p:nvPr/>
                </p:nvSpPr>
                <p:spPr bwMode="auto">
                  <a:xfrm>
                    <a:off x="2109" y="1933"/>
                    <a:ext cx="227" cy="159"/>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61" name="Rectangle 21"/>
                  <p:cNvSpPr>
                    <a:spLocks noChangeArrowheads="1"/>
                  </p:cNvSpPr>
                  <p:nvPr/>
                </p:nvSpPr>
                <p:spPr bwMode="auto">
                  <a:xfrm>
                    <a:off x="2245" y="2205"/>
                    <a:ext cx="227" cy="318"/>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62" name="Rectangle 22"/>
                  <p:cNvSpPr>
                    <a:spLocks noChangeArrowheads="1"/>
                  </p:cNvSpPr>
                  <p:nvPr/>
                </p:nvSpPr>
                <p:spPr bwMode="auto">
                  <a:xfrm>
                    <a:off x="2199" y="1661"/>
                    <a:ext cx="137" cy="18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63" name="Rectangle 23"/>
                  <p:cNvSpPr>
                    <a:spLocks noChangeArrowheads="1"/>
                  </p:cNvSpPr>
                  <p:nvPr/>
                </p:nvSpPr>
                <p:spPr bwMode="auto">
                  <a:xfrm>
                    <a:off x="1882" y="2205"/>
                    <a:ext cx="272" cy="363"/>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64" name="Rectangle 24"/>
                  <p:cNvSpPr>
                    <a:spLocks noChangeArrowheads="1"/>
                  </p:cNvSpPr>
                  <p:nvPr/>
                </p:nvSpPr>
                <p:spPr bwMode="auto">
                  <a:xfrm>
                    <a:off x="1701" y="1842"/>
                    <a:ext cx="363" cy="272"/>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65" name="Rectangle 25"/>
                  <p:cNvSpPr>
                    <a:spLocks noChangeArrowheads="1"/>
                  </p:cNvSpPr>
                  <p:nvPr/>
                </p:nvSpPr>
                <p:spPr bwMode="auto">
                  <a:xfrm>
                    <a:off x="2018" y="1616"/>
                    <a:ext cx="137" cy="181"/>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66" name="Rectangle 26"/>
                  <p:cNvSpPr>
                    <a:spLocks noChangeArrowheads="1"/>
                  </p:cNvSpPr>
                  <p:nvPr/>
                </p:nvSpPr>
                <p:spPr bwMode="auto">
                  <a:xfrm>
                    <a:off x="1746" y="2160"/>
                    <a:ext cx="46" cy="181"/>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35867" name="AutoShape 27"/>
                <p:cNvSpPr>
                  <a:spLocks noChangeArrowheads="1"/>
                </p:cNvSpPr>
                <p:nvPr/>
              </p:nvSpPr>
              <p:spPr bwMode="auto">
                <a:xfrm>
                  <a:off x="2815" y="1012"/>
                  <a:ext cx="137" cy="93"/>
                </a:xfrm>
                <a:prstGeom prst="rightArrow">
                  <a:avLst>
                    <a:gd name="adj1" fmla="val 50000"/>
                    <a:gd name="adj2" fmla="val 368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5868" name="Group 28"/>
                <p:cNvGrpSpPr>
                  <a:grpSpLocks/>
                </p:cNvGrpSpPr>
                <p:nvPr/>
              </p:nvGrpSpPr>
              <p:grpSpPr bwMode="auto">
                <a:xfrm>
                  <a:off x="2457" y="896"/>
                  <a:ext cx="440" cy="441"/>
                  <a:chOff x="2925" y="1661"/>
                  <a:chExt cx="726" cy="863"/>
                </a:xfrm>
              </p:grpSpPr>
              <p:sp>
                <p:nvSpPr>
                  <p:cNvPr id="35869" name="Rectangle 29"/>
                  <p:cNvSpPr>
                    <a:spLocks noChangeArrowheads="1"/>
                  </p:cNvSpPr>
                  <p:nvPr/>
                </p:nvSpPr>
                <p:spPr bwMode="auto">
                  <a:xfrm>
                    <a:off x="3016" y="1888"/>
                    <a:ext cx="227" cy="159"/>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0" name="Rectangle 30"/>
                  <p:cNvSpPr>
                    <a:spLocks noChangeArrowheads="1"/>
                  </p:cNvSpPr>
                  <p:nvPr/>
                </p:nvSpPr>
                <p:spPr bwMode="auto">
                  <a:xfrm>
                    <a:off x="3197" y="2069"/>
                    <a:ext cx="227" cy="159"/>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1" name="Rectangle 31"/>
                  <p:cNvSpPr>
                    <a:spLocks noChangeArrowheads="1"/>
                  </p:cNvSpPr>
                  <p:nvPr/>
                </p:nvSpPr>
                <p:spPr bwMode="auto">
                  <a:xfrm>
                    <a:off x="3152" y="2273"/>
                    <a:ext cx="227" cy="159"/>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2" name="Rectangle 32"/>
                  <p:cNvSpPr>
                    <a:spLocks noChangeArrowheads="1"/>
                  </p:cNvSpPr>
                  <p:nvPr/>
                </p:nvSpPr>
                <p:spPr bwMode="auto">
                  <a:xfrm>
                    <a:off x="3424" y="2273"/>
                    <a:ext cx="227" cy="159"/>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3" name="Rectangle 33"/>
                  <p:cNvSpPr>
                    <a:spLocks noChangeArrowheads="1"/>
                  </p:cNvSpPr>
                  <p:nvPr/>
                </p:nvSpPr>
                <p:spPr bwMode="auto">
                  <a:xfrm>
                    <a:off x="3015" y="2205"/>
                    <a:ext cx="46" cy="181"/>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4" name="Rectangle 34"/>
                  <p:cNvSpPr>
                    <a:spLocks noChangeArrowheads="1"/>
                  </p:cNvSpPr>
                  <p:nvPr/>
                </p:nvSpPr>
                <p:spPr bwMode="auto">
                  <a:xfrm>
                    <a:off x="2925" y="1706"/>
                    <a:ext cx="46" cy="181"/>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5" name="Rectangle 35"/>
                  <p:cNvSpPr>
                    <a:spLocks noChangeArrowheads="1"/>
                  </p:cNvSpPr>
                  <p:nvPr/>
                </p:nvSpPr>
                <p:spPr bwMode="auto">
                  <a:xfrm>
                    <a:off x="3015" y="1661"/>
                    <a:ext cx="137" cy="181"/>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6" name="Rectangle 36"/>
                  <p:cNvSpPr>
                    <a:spLocks noChangeArrowheads="1"/>
                  </p:cNvSpPr>
                  <p:nvPr/>
                </p:nvSpPr>
                <p:spPr bwMode="auto">
                  <a:xfrm>
                    <a:off x="3198" y="1661"/>
                    <a:ext cx="46" cy="18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7" name="Rectangle 37"/>
                  <p:cNvSpPr>
                    <a:spLocks noChangeArrowheads="1"/>
                  </p:cNvSpPr>
                  <p:nvPr/>
                </p:nvSpPr>
                <p:spPr bwMode="auto">
                  <a:xfrm>
                    <a:off x="3288" y="1661"/>
                    <a:ext cx="46" cy="18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8" name="Rectangle 38"/>
                  <p:cNvSpPr>
                    <a:spLocks noChangeArrowheads="1"/>
                  </p:cNvSpPr>
                  <p:nvPr/>
                </p:nvSpPr>
                <p:spPr bwMode="auto">
                  <a:xfrm rot="-5400000">
                    <a:off x="3266" y="2410"/>
                    <a:ext cx="46" cy="181"/>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35880" name="Text Box 40"/>
                <p:cNvSpPr txBox="1">
                  <a:spLocks noChangeArrowheads="1"/>
                </p:cNvSpPr>
                <p:nvPr/>
              </p:nvSpPr>
              <p:spPr bwMode="auto">
                <a:xfrm>
                  <a:off x="1825" y="1406"/>
                  <a:ext cx="46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200">
                      <a:latin typeface="Arial" panose="020B0604020202020204" pitchFamily="34" charset="0"/>
                    </a:rPr>
                    <a:t>Mouth</a:t>
                  </a:r>
                </a:p>
              </p:txBody>
            </p:sp>
            <p:sp>
              <p:nvSpPr>
                <p:cNvPr id="35881" name="Text Box 41"/>
                <p:cNvSpPr txBox="1">
                  <a:spLocks noChangeArrowheads="1"/>
                </p:cNvSpPr>
                <p:nvPr/>
              </p:nvSpPr>
              <p:spPr bwMode="auto">
                <a:xfrm>
                  <a:off x="2416" y="1406"/>
                  <a:ext cx="5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200">
                      <a:latin typeface="Arial" panose="020B0604020202020204" pitchFamily="34" charset="0"/>
                    </a:rPr>
                    <a:t>Stomach</a:t>
                  </a:r>
                </a:p>
              </p:txBody>
            </p:sp>
            <p:sp>
              <p:nvSpPr>
                <p:cNvPr id="35882" name="AutoShape 42"/>
                <p:cNvSpPr>
                  <a:spLocks noChangeArrowheads="1"/>
                </p:cNvSpPr>
                <p:nvPr/>
              </p:nvSpPr>
              <p:spPr bwMode="auto">
                <a:xfrm>
                  <a:off x="2319" y="1012"/>
                  <a:ext cx="138" cy="93"/>
                </a:xfrm>
                <a:prstGeom prst="rightArrow">
                  <a:avLst>
                    <a:gd name="adj1" fmla="val 50000"/>
                    <a:gd name="adj2" fmla="val 3709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5883" name="Group 43"/>
                <p:cNvGrpSpPr>
                  <a:grpSpLocks/>
                </p:cNvGrpSpPr>
                <p:nvPr/>
              </p:nvGrpSpPr>
              <p:grpSpPr bwMode="auto">
                <a:xfrm>
                  <a:off x="2980" y="920"/>
                  <a:ext cx="412" cy="348"/>
                  <a:chOff x="4058" y="1661"/>
                  <a:chExt cx="681" cy="680"/>
                </a:xfrm>
              </p:grpSpPr>
              <p:sp>
                <p:nvSpPr>
                  <p:cNvPr id="35884" name="Rectangle 44"/>
                  <p:cNvSpPr>
                    <a:spLocks noChangeArrowheads="1"/>
                  </p:cNvSpPr>
                  <p:nvPr/>
                </p:nvSpPr>
                <p:spPr bwMode="auto">
                  <a:xfrm>
                    <a:off x="4150" y="1661"/>
                    <a:ext cx="45" cy="4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85" name="Rectangle 45"/>
                  <p:cNvSpPr>
                    <a:spLocks noChangeArrowheads="1"/>
                  </p:cNvSpPr>
                  <p:nvPr/>
                </p:nvSpPr>
                <p:spPr bwMode="auto">
                  <a:xfrm>
                    <a:off x="4150" y="1752"/>
                    <a:ext cx="45" cy="45"/>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86" name="Rectangle 46"/>
                  <p:cNvSpPr>
                    <a:spLocks noChangeArrowheads="1"/>
                  </p:cNvSpPr>
                  <p:nvPr/>
                </p:nvSpPr>
                <p:spPr bwMode="auto">
                  <a:xfrm>
                    <a:off x="4422" y="1661"/>
                    <a:ext cx="45" cy="45"/>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87" name="Rectangle 47"/>
                  <p:cNvSpPr>
                    <a:spLocks noChangeArrowheads="1"/>
                  </p:cNvSpPr>
                  <p:nvPr/>
                </p:nvSpPr>
                <p:spPr bwMode="auto">
                  <a:xfrm>
                    <a:off x="4422" y="1752"/>
                    <a:ext cx="45"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88" name="Rectangle 48"/>
                  <p:cNvSpPr>
                    <a:spLocks noChangeArrowheads="1"/>
                  </p:cNvSpPr>
                  <p:nvPr/>
                </p:nvSpPr>
                <p:spPr bwMode="auto">
                  <a:xfrm>
                    <a:off x="4286" y="1706"/>
                    <a:ext cx="45" cy="45"/>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89" name="Rectangle 49"/>
                  <p:cNvSpPr>
                    <a:spLocks noChangeArrowheads="1"/>
                  </p:cNvSpPr>
                  <p:nvPr/>
                </p:nvSpPr>
                <p:spPr bwMode="auto">
                  <a:xfrm>
                    <a:off x="4377" y="1842"/>
                    <a:ext cx="45"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90" name="Rectangle 50"/>
                  <p:cNvSpPr>
                    <a:spLocks noChangeArrowheads="1"/>
                  </p:cNvSpPr>
                  <p:nvPr/>
                </p:nvSpPr>
                <p:spPr bwMode="auto">
                  <a:xfrm>
                    <a:off x="4150" y="1933"/>
                    <a:ext cx="45" cy="45"/>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91" name="Rectangle 51"/>
                  <p:cNvSpPr>
                    <a:spLocks noChangeArrowheads="1"/>
                  </p:cNvSpPr>
                  <p:nvPr/>
                </p:nvSpPr>
                <p:spPr bwMode="auto">
                  <a:xfrm>
                    <a:off x="4332" y="2069"/>
                    <a:ext cx="45"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92" name="Rectangle 52"/>
                  <p:cNvSpPr>
                    <a:spLocks noChangeArrowheads="1"/>
                  </p:cNvSpPr>
                  <p:nvPr/>
                </p:nvSpPr>
                <p:spPr bwMode="auto">
                  <a:xfrm>
                    <a:off x="4468" y="2205"/>
                    <a:ext cx="45" cy="45"/>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93" name="Rectangle 53"/>
                  <p:cNvSpPr>
                    <a:spLocks noChangeArrowheads="1"/>
                  </p:cNvSpPr>
                  <p:nvPr/>
                </p:nvSpPr>
                <p:spPr bwMode="auto">
                  <a:xfrm>
                    <a:off x="4468" y="2024"/>
                    <a:ext cx="45"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94" name="Rectangle 54"/>
                  <p:cNvSpPr>
                    <a:spLocks noChangeArrowheads="1"/>
                  </p:cNvSpPr>
                  <p:nvPr/>
                </p:nvSpPr>
                <p:spPr bwMode="auto">
                  <a:xfrm>
                    <a:off x="4332" y="1934"/>
                    <a:ext cx="45" cy="4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95" name="Rectangle 55"/>
                  <p:cNvSpPr>
                    <a:spLocks noChangeArrowheads="1"/>
                  </p:cNvSpPr>
                  <p:nvPr/>
                </p:nvSpPr>
                <p:spPr bwMode="auto">
                  <a:xfrm>
                    <a:off x="4558" y="2115"/>
                    <a:ext cx="45" cy="45"/>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96" name="Rectangle 56"/>
                  <p:cNvSpPr>
                    <a:spLocks noChangeArrowheads="1"/>
                  </p:cNvSpPr>
                  <p:nvPr/>
                </p:nvSpPr>
                <p:spPr bwMode="auto">
                  <a:xfrm>
                    <a:off x="4558" y="2296"/>
                    <a:ext cx="45" cy="45"/>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97" name="Rectangle 57"/>
                  <p:cNvSpPr>
                    <a:spLocks noChangeArrowheads="1"/>
                  </p:cNvSpPr>
                  <p:nvPr/>
                </p:nvSpPr>
                <p:spPr bwMode="auto">
                  <a:xfrm>
                    <a:off x="4377" y="2160"/>
                    <a:ext cx="45" cy="45"/>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98" name="Rectangle 58"/>
                  <p:cNvSpPr>
                    <a:spLocks noChangeArrowheads="1"/>
                  </p:cNvSpPr>
                  <p:nvPr/>
                </p:nvSpPr>
                <p:spPr bwMode="auto">
                  <a:xfrm>
                    <a:off x="4241" y="1842"/>
                    <a:ext cx="45" cy="4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99" name="Rectangle 59"/>
                  <p:cNvSpPr>
                    <a:spLocks noChangeArrowheads="1"/>
                  </p:cNvSpPr>
                  <p:nvPr/>
                </p:nvSpPr>
                <p:spPr bwMode="auto">
                  <a:xfrm>
                    <a:off x="4286" y="1797"/>
                    <a:ext cx="45" cy="45"/>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00" name="Rectangle 60"/>
                  <p:cNvSpPr>
                    <a:spLocks noChangeArrowheads="1"/>
                  </p:cNvSpPr>
                  <p:nvPr/>
                </p:nvSpPr>
                <p:spPr bwMode="auto">
                  <a:xfrm>
                    <a:off x="4422" y="1933"/>
                    <a:ext cx="45" cy="4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01" name="Rectangle 61"/>
                  <p:cNvSpPr>
                    <a:spLocks noChangeArrowheads="1"/>
                  </p:cNvSpPr>
                  <p:nvPr/>
                </p:nvSpPr>
                <p:spPr bwMode="auto">
                  <a:xfrm>
                    <a:off x="4558" y="2069"/>
                    <a:ext cx="45" cy="45"/>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02" name="Rectangle 62"/>
                  <p:cNvSpPr>
                    <a:spLocks noChangeArrowheads="1"/>
                  </p:cNvSpPr>
                  <p:nvPr/>
                </p:nvSpPr>
                <p:spPr bwMode="auto">
                  <a:xfrm>
                    <a:off x="4694" y="2205"/>
                    <a:ext cx="45" cy="45"/>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03" name="Rectangle 63"/>
                  <p:cNvSpPr>
                    <a:spLocks noChangeArrowheads="1"/>
                  </p:cNvSpPr>
                  <p:nvPr/>
                </p:nvSpPr>
                <p:spPr bwMode="auto">
                  <a:xfrm>
                    <a:off x="4241" y="2115"/>
                    <a:ext cx="45" cy="45"/>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04" name="Rectangle 64"/>
                  <p:cNvSpPr>
                    <a:spLocks noChangeArrowheads="1"/>
                  </p:cNvSpPr>
                  <p:nvPr/>
                </p:nvSpPr>
                <p:spPr bwMode="auto">
                  <a:xfrm>
                    <a:off x="4558" y="1933"/>
                    <a:ext cx="45" cy="45"/>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05" name="Rectangle 65"/>
                  <p:cNvSpPr>
                    <a:spLocks noChangeArrowheads="1"/>
                  </p:cNvSpPr>
                  <p:nvPr/>
                </p:nvSpPr>
                <p:spPr bwMode="auto">
                  <a:xfrm>
                    <a:off x="4332" y="2251"/>
                    <a:ext cx="45" cy="4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06" name="Rectangle 66"/>
                  <p:cNvSpPr>
                    <a:spLocks noChangeArrowheads="1"/>
                  </p:cNvSpPr>
                  <p:nvPr/>
                </p:nvSpPr>
                <p:spPr bwMode="auto">
                  <a:xfrm>
                    <a:off x="4512" y="1752"/>
                    <a:ext cx="46" cy="18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07" name="Rectangle 67"/>
                  <p:cNvSpPr>
                    <a:spLocks noChangeArrowheads="1"/>
                  </p:cNvSpPr>
                  <p:nvPr/>
                </p:nvSpPr>
                <p:spPr bwMode="auto">
                  <a:xfrm>
                    <a:off x="4648" y="2024"/>
                    <a:ext cx="46" cy="181"/>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08" name="Rectangle 68"/>
                  <p:cNvSpPr>
                    <a:spLocks noChangeArrowheads="1"/>
                  </p:cNvSpPr>
                  <p:nvPr/>
                </p:nvSpPr>
                <p:spPr bwMode="auto">
                  <a:xfrm>
                    <a:off x="4058" y="2024"/>
                    <a:ext cx="137" cy="181"/>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35909" name="Text Box 69"/>
                <p:cNvSpPr txBox="1">
                  <a:spLocks noChangeArrowheads="1"/>
                </p:cNvSpPr>
                <p:nvPr/>
              </p:nvSpPr>
              <p:spPr bwMode="auto">
                <a:xfrm>
                  <a:off x="2910" y="1406"/>
                  <a:ext cx="5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200">
                      <a:latin typeface="Arial" panose="020B0604020202020204" pitchFamily="34" charset="0"/>
                    </a:rPr>
                    <a:t>Duodenum</a:t>
                  </a:r>
                </a:p>
              </p:txBody>
            </p:sp>
            <p:sp>
              <p:nvSpPr>
                <p:cNvPr id="35910" name="AutoShape 70"/>
                <p:cNvSpPr>
                  <a:spLocks noChangeArrowheads="1"/>
                </p:cNvSpPr>
                <p:nvPr/>
              </p:nvSpPr>
              <p:spPr bwMode="auto">
                <a:xfrm>
                  <a:off x="3392" y="1012"/>
                  <a:ext cx="138" cy="93"/>
                </a:xfrm>
                <a:prstGeom prst="rightArrow">
                  <a:avLst>
                    <a:gd name="adj1" fmla="val 50000"/>
                    <a:gd name="adj2" fmla="val 3709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11" name="Rectangle 71"/>
                <p:cNvSpPr>
                  <a:spLocks noChangeArrowheads="1"/>
                </p:cNvSpPr>
                <p:nvPr/>
              </p:nvSpPr>
              <p:spPr bwMode="auto">
                <a:xfrm>
                  <a:off x="3557" y="920"/>
                  <a:ext cx="27" cy="2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12" name="Rectangle 72"/>
                <p:cNvSpPr>
                  <a:spLocks noChangeArrowheads="1"/>
                </p:cNvSpPr>
                <p:nvPr/>
              </p:nvSpPr>
              <p:spPr bwMode="auto">
                <a:xfrm>
                  <a:off x="3721" y="920"/>
                  <a:ext cx="28" cy="22"/>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13" name="Rectangle 73"/>
                <p:cNvSpPr>
                  <a:spLocks noChangeArrowheads="1"/>
                </p:cNvSpPr>
                <p:nvPr/>
              </p:nvSpPr>
              <p:spPr bwMode="auto">
                <a:xfrm>
                  <a:off x="3639" y="942"/>
                  <a:ext cx="28" cy="24"/>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14" name="Rectangle 74"/>
                <p:cNvSpPr>
                  <a:spLocks noChangeArrowheads="1"/>
                </p:cNvSpPr>
                <p:nvPr/>
              </p:nvSpPr>
              <p:spPr bwMode="auto">
                <a:xfrm>
                  <a:off x="3557" y="1058"/>
                  <a:ext cx="27" cy="23"/>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15" name="Rectangle 75"/>
                <p:cNvSpPr>
                  <a:spLocks noChangeArrowheads="1"/>
                </p:cNvSpPr>
                <p:nvPr/>
              </p:nvSpPr>
              <p:spPr bwMode="auto">
                <a:xfrm>
                  <a:off x="3667" y="1129"/>
                  <a:ext cx="27" cy="2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16" name="Rectangle 76"/>
                <p:cNvSpPr>
                  <a:spLocks noChangeArrowheads="1"/>
                </p:cNvSpPr>
                <p:nvPr/>
              </p:nvSpPr>
              <p:spPr bwMode="auto">
                <a:xfrm>
                  <a:off x="3750" y="1197"/>
                  <a:ext cx="27" cy="24"/>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17" name="Rectangle 77"/>
                <p:cNvSpPr>
                  <a:spLocks noChangeArrowheads="1"/>
                </p:cNvSpPr>
                <p:nvPr/>
              </p:nvSpPr>
              <p:spPr bwMode="auto">
                <a:xfrm>
                  <a:off x="3667" y="1059"/>
                  <a:ext cx="27" cy="2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18" name="Rectangle 78"/>
                <p:cNvSpPr>
                  <a:spLocks noChangeArrowheads="1"/>
                </p:cNvSpPr>
                <p:nvPr/>
              </p:nvSpPr>
              <p:spPr bwMode="auto">
                <a:xfrm>
                  <a:off x="3804" y="1152"/>
                  <a:ext cx="27" cy="23"/>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19" name="Rectangle 79"/>
                <p:cNvSpPr>
                  <a:spLocks noChangeArrowheads="1"/>
                </p:cNvSpPr>
                <p:nvPr/>
              </p:nvSpPr>
              <p:spPr bwMode="auto">
                <a:xfrm>
                  <a:off x="3612" y="1012"/>
                  <a:ext cx="27" cy="2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20" name="Rectangle 80"/>
                <p:cNvSpPr>
                  <a:spLocks noChangeArrowheads="1"/>
                </p:cNvSpPr>
                <p:nvPr/>
              </p:nvSpPr>
              <p:spPr bwMode="auto">
                <a:xfrm>
                  <a:off x="3612" y="1152"/>
                  <a:ext cx="27" cy="23"/>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21" name="Rectangle 81"/>
                <p:cNvSpPr>
                  <a:spLocks noChangeArrowheads="1"/>
                </p:cNvSpPr>
                <p:nvPr/>
              </p:nvSpPr>
              <p:spPr bwMode="auto">
                <a:xfrm>
                  <a:off x="3804" y="1058"/>
                  <a:ext cx="27" cy="23"/>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22" name="Rectangle 82"/>
                <p:cNvSpPr>
                  <a:spLocks noChangeArrowheads="1"/>
                </p:cNvSpPr>
                <p:nvPr/>
              </p:nvSpPr>
              <p:spPr bwMode="auto">
                <a:xfrm>
                  <a:off x="3667" y="1221"/>
                  <a:ext cx="27" cy="2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23" name="Rectangle 83"/>
                <p:cNvSpPr>
                  <a:spLocks noChangeArrowheads="1"/>
                </p:cNvSpPr>
                <p:nvPr/>
              </p:nvSpPr>
              <p:spPr bwMode="auto">
                <a:xfrm>
                  <a:off x="3776" y="966"/>
                  <a:ext cx="28" cy="9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24" name="Rectangle 84"/>
                <p:cNvSpPr>
                  <a:spLocks noChangeArrowheads="1"/>
                </p:cNvSpPr>
                <p:nvPr/>
              </p:nvSpPr>
              <p:spPr bwMode="auto">
                <a:xfrm>
                  <a:off x="4024" y="920"/>
                  <a:ext cx="27" cy="2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25" name="Rectangle 85"/>
                <p:cNvSpPr>
                  <a:spLocks noChangeArrowheads="1"/>
                </p:cNvSpPr>
                <p:nvPr/>
              </p:nvSpPr>
              <p:spPr bwMode="auto">
                <a:xfrm>
                  <a:off x="4189" y="920"/>
                  <a:ext cx="27" cy="22"/>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26" name="Rectangle 86"/>
                <p:cNvSpPr>
                  <a:spLocks noChangeArrowheads="1"/>
                </p:cNvSpPr>
                <p:nvPr/>
              </p:nvSpPr>
              <p:spPr bwMode="auto">
                <a:xfrm>
                  <a:off x="4107" y="942"/>
                  <a:ext cx="26" cy="24"/>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27" name="Rectangle 87"/>
                <p:cNvSpPr>
                  <a:spLocks noChangeArrowheads="1"/>
                </p:cNvSpPr>
                <p:nvPr/>
              </p:nvSpPr>
              <p:spPr bwMode="auto">
                <a:xfrm>
                  <a:off x="4024" y="1058"/>
                  <a:ext cx="27" cy="23"/>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28" name="Rectangle 88"/>
                <p:cNvSpPr>
                  <a:spLocks noChangeArrowheads="1"/>
                </p:cNvSpPr>
                <p:nvPr/>
              </p:nvSpPr>
              <p:spPr bwMode="auto">
                <a:xfrm>
                  <a:off x="4134" y="1129"/>
                  <a:ext cx="27" cy="2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29" name="Rectangle 89"/>
                <p:cNvSpPr>
                  <a:spLocks noChangeArrowheads="1"/>
                </p:cNvSpPr>
                <p:nvPr/>
              </p:nvSpPr>
              <p:spPr bwMode="auto">
                <a:xfrm>
                  <a:off x="4217" y="1197"/>
                  <a:ext cx="27" cy="24"/>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30" name="Rectangle 90"/>
                <p:cNvSpPr>
                  <a:spLocks noChangeArrowheads="1"/>
                </p:cNvSpPr>
                <p:nvPr/>
              </p:nvSpPr>
              <p:spPr bwMode="auto">
                <a:xfrm>
                  <a:off x="4079" y="1012"/>
                  <a:ext cx="28" cy="2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31" name="Rectangle 91"/>
                <p:cNvSpPr>
                  <a:spLocks noChangeArrowheads="1"/>
                </p:cNvSpPr>
                <p:nvPr/>
              </p:nvSpPr>
              <p:spPr bwMode="auto">
                <a:xfrm>
                  <a:off x="4134" y="1221"/>
                  <a:ext cx="27" cy="2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32" name="AutoShape 92"/>
                <p:cNvSpPr>
                  <a:spLocks noChangeArrowheads="1"/>
                </p:cNvSpPr>
                <p:nvPr/>
              </p:nvSpPr>
              <p:spPr bwMode="auto">
                <a:xfrm>
                  <a:off x="4272" y="1012"/>
                  <a:ext cx="138" cy="93"/>
                </a:xfrm>
                <a:prstGeom prst="rightArrow">
                  <a:avLst>
                    <a:gd name="adj1" fmla="val 50000"/>
                    <a:gd name="adj2" fmla="val 3709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33" name="AutoShape 93"/>
                <p:cNvSpPr>
                  <a:spLocks noChangeArrowheads="1"/>
                </p:cNvSpPr>
                <p:nvPr/>
              </p:nvSpPr>
              <p:spPr bwMode="auto">
                <a:xfrm>
                  <a:off x="3859" y="1012"/>
                  <a:ext cx="138" cy="93"/>
                </a:xfrm>
                <a:prstGeom prst="rightArrow">
                  <a:avLst>
                    <a:gd name="adj1" fmla="val 50000"/>
                    <a:gd name="adj2" fmla="val 3709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34" name="Text Box 94"/>
                <p:cNvSpPr txBox="1">
                  <a:spLocks noChangeArrowheads="1"/>
                </p:cNvSpPr>
                <p:nvPr/>
              </p:nvSpPr>
              <p:spPr bwMode="auto">
                <a:xfrm>
                  <a:off x="3447" y="1406"/>
                  <a:ext cx="52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200">
                      <a:latin typeface="Arial" panose="020B0604020202020204" pitchFamily="34" charset="0"/>
                    </a:rPr>
                    <a:t>Jejunum</a:t>
                  </a:r>
                </a:p>
              </p:txBody>
            </p:sp>
            <p:sp>
              <p:nvSpPr>
                <p:cNvPr id="35935" name="Line 95"/>
                <p:cNvSpPr>
                  <a:spLocks noChangeShapeType="1"/>
                </p:cNvSpPr>
                <p:nvPr/>
              </p:nvSpPr>
              <p:spPr bwMode="auto">
                <a:xfrm>
                  <a:off x="1797" y="735"/>
                  <a:ext cx="277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36" name="Line 96"/>
                <p:cNvSpPr>
                  <a:spLocks noChangeShapeType="1"/>
                </p:cNvSpPr>
                <p:nvPr/>
              </p:nvSpPr>
              <p:spPr bwMode="auto">
                <a:xfrm flipV="1">
                  <a:off x="2072" y="456"/>
                  <a:ext cx="0" cy="348"/>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37" name="Text Box 97"/>
                <p:cNvSpPr txBox="1">
                  <a:spLocks noChangeArrowheads="1"/>
                </p:cNvSpPr>
                <p:nvPr/>
              </p:nvSpPr>
              <p:spPr bwMode="auto">
                <a:xfrm>
                  <a:off x="3082" y="255"/>
                  <a:ext cx="6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400">
                      <a:latin typeface="Arial" panose="020B0604020202020204" pitchFamily="34" charset="0"/>
                    </a:rPr>
                    <a:t>Absorption</a:t>
                  </a:r>
                </a:p>
              </p:txBody>
            </p:sp>
            <p:sp>
              <p:nvSpPr>
                <p:cNvPr id="35938" name="Text Box 98"/>
                <p:cNvSpPr txBox="1">
                  <a:spLocks noChangeArrowheads="1"/>
                </p:cNvSpPr>
                <p:nvPr/>
              </p:nvSpPr>
              <p:spPr bwMode="auto">
                <a:xfrm>
                  <a:off x="1975" y="316"/>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800">
                      <a:latin typeface="Arial" panose="020B0604020202020204" pitchFamily="34" charset="0"/>
                    </a:rPr>
                    <a:t>?</a:t>
                  </a:r>
                </a:p>
              </p:txBody>
            </p:sp>
            <p:sp>
              <p:nvSpPr>
                <p:cNvPr id="35939" name="Line 99"/>
                <p:cNvSpPr>
                  <a:spLocks noChangeShapeType="1"/>
                </p:cNvSpPr>
                <p:nvPr/>
              </p:nvSpPr>
              <p:spPr bwMode="auto">
                <a:xfrm flipV="1">
                  <a:off x="2636" y="456"/>
                  <a:ext cx="0" cy="348"/>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40" name="Text Box 100"/>
                <p:cNvSpPr txBox="1">
                  <a:spLocks noChangeArrowheads="1"/>
                </p:cNvSpPr>
                <p:nvPr/>
              </p:nvSpPr>
              <p:spPr bwMode="auto">
                <a:xfrm>
                  <a:off x="2540" y="316"/>
                  <a:ext cx="19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800">
                      <a:latin typeface="Arial" panose="020B0604020202020204" pitchFamily="34" charset="0"/>
                    </a:rPr>
                    <a:t>?</a:t>
                  </a:r>
                </a:p>
              </p:txBody>
            </p:sp>
            <p:sp>
              <p:nvSpPr>
                <p:cNvPr id="35941" name="AutoShape 101"/>
                <p:cNvSpPr>
                  <a:spLocks noChangeArrowheads="1"/>
                </p:cNvSpPr>
                <p:nvPr/>
              </p:nvSpPr>
              <p:spPr bwMode="auto">
                <a:xfrm>
                  <a:off x="3145" y="455"/>
                  <a:ext cx="137" cy="372"/>
                </a:xfrm>
                <a:prstGeom prst="upArrow">
                  <a:avLst>
                    <a:gd name="adj1" fmla="val 50000"/>
                    <a:gd name="adj2" fmla="val 67883"/>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42" name="AutoShape 102"/>
                <p:cNvSpPr>
                  <a:spLocks noChangeArrowheads="1"/>
                </p:cNvSpPr>
                <p:nvPr/>
              </p:nvSpPr>
              <p:spPr bwMode="auto">
                <a:xfrm>
                  <a:off x="3585" y="456"/>
                  <a:ext cx="165" cy="372"/>
                </a:xfrm>
                <a:prstGeom prst="upArrow">
                  <a:avLst>
                    <a:gd name="adj1" fmla="val 50000"/>
                    <a:gd name="adj2" fmla="val 56364"/>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43" name="AutoShape 103"/>
                <p:cNvSpPr>
                  <a:spLocks noChangeArrowheads="1"/>
                </p:cNvSpPr>
                <p:nvPr/>
              </p:nvSpPr>
              <p:spPr bwMode="auto">
                <a:xfrm>
                  <a:off x="4052" y="456"/>
                  <a:ext cx="165" cy="372"/>
                </a:xfrm>
                <a:prstGeom prst="upArrow">
                  <a:avLst>
                    <a:gd name="adj1" fmla="val 50000"/>
                    <a:gd name="adj2" fmla="val 56364"/>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44" name="Line 104"/>
                <p:cNvSpPr>
                  <a:spLocks noChangeShapeType="1"/>
                </p:cNvSpPr>
                <p:nvPr/>
              </p:nvSpPr>
              <p:spPr bwMode="auto">
                <a:xfrm>
                  <a:off x="1797" y="1662"/>
                  <a:ext cx="277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45" name="Line 105"/>
                <p:cNvSpPr>
                  <a:spLocks noChangeShapeType="1"/>
                </p:cNvSpPr>
                <p:nvPr/>
              </p:nvSpPr>
              <p:spPr bwMode="auto">
                <a:xfrm>
                  <a:off x="2072" y="1569"/>
                  <a:ext cx="0" cy="37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46" name="Line 106"/>
                <p:cNvSpPr>
                  <a:spLocks noChangeShapeType="1"/>
                </p:cNvSpPr>
                <p:nvPr/>
              </p:nvSpPr>
              <p:spPr bwMode="auto">
                <a:xfrm>
                  <a:off x="2622" y="1569"/>
                  <a:ext cx="0" cy="37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47" name="Line 107"/>
                <p:cNvSpPr>
                  <a:spLocks noChangeShapeType="1"/>
                </p:cNvSpPr>
                <p:nvPr/>
              </p:nvSpPr>
              <p:spPr bwMode="auto">
                <a:xfrm>
                  <a:off x="3172" y="1569"/>
                  <a:ext cx="0" cy="37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48" name="Line 108"/>
                <p:cNvSpPr>
                  <a:spLocks noChangeShapeType="1"/>
                </p:cNvSpPr>
                <p:nvPr/>
              </p:nvSpPr>
              <p:spPr bwMode="auto">
                <a:xfrm>
                  <a:off x="3667" y="1569"/>
                  <a:ext cx="0" cy="37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49" name="Line 109"/>
                <p:cNvSpPr>
                  <a:spLocks noChangeShapeType="1"/>
                </p:cNvSpPr>
                <p:nvPr/>
              </p:nvSpPr>
              <p:spPr bwMode="auto">
                <a:xfrm>
                  <a:off x="4161" y="1569"/>
                  <a:ext cx="0" cy="37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50" name="Text Box 110"/>
                <p:cNvSpPr txBox="1">
                  <a:spLocks noChangeArrowheads="1"/>
                </p:cNvSpPr>
                <p:nvPr/>
              </p:nvSpPr>
              <p:spPr bwMode="auto">
                <a:xfrm>
                  <a:off x="3302" y="1662"/>
                  <a:ext cx="68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400">
                      <a:solidFill>
                        <a:schemeClr val="accent1"/>
                      </a:solidFill>
                      <a:latin typeface="Arial" panose="020B0604020202020204" pitchFamily="34" charset="0"/>
                    </a:rPr>
                    <a:t>Receptors</a:t>
                  </a:r>
                </a:p>
              </p:txBody>
            </p:sp>
            <p:sp>
              <p:nvSpPr>
                <p:cNvPr id="35951" name="Text Box 111"/>
                <p:cNvSpPr txBox="1">
                  <a:spLocks noChangeArrowheads="1"/>
                </p:cNvSpPr>
                <p:nvPr/>
              </p:nvSpPr>
              <p:spPr bwMode="auto">
                <a:xfrm>
                  <a:off x="3999" y="1662"/>
                  <a:ext cx="70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a:solidFill>
                        <a:srgbClr val="FFCC00"/>
                      </a:solidFill>
                      <a:latin typeface="Arial" panose="020B0604020202020204" pitchFamily="34" charset="0"/>
                    </a:rPr>
                    <a:t>Réceptors</a:t>
                  </a:r>
                </a:p>
              </p:txBody>
            </p:sp>
          </p:grpSp>
          <p:sp>
            <p:nvSpPr>
              <p:cNvPr id="35960" name="Text Box 120"/>
              <p:cNvSpPr txBox="1">
                <a:spLocks noChangeArrowheads="1"/>
              </p:cNvSpPr>
              <p:nvPr/>
            </p:nvSpPr>
            <p:spPr bwMode="auto">
              <a:xfrm>
                <a:off x="68" y="2628"/>
                <a:ext cx="561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dirty="0">
                    <a:latin typeface="Calibri" panose="020F0502020204030204" pitchFamily="34" charset="0"/>
                    <a:sym typeface="Wingdings" panose="05000000000000000000" pitchFamily="2" charset="2"/>
                  </a:rPr>
                  <a:t>To understand the </a:t>
                </a:r>
                <a:r>
                  <a:rPr lang="en-GB" dirty="0">
                    <a:latin typeface="Calibri" panose="020F0502020204030204" pitchFamily="34" charset="0"/>
                  </a:rPr>
                  <a:t>mechanisms of breakdown of food matrices and their constituents in the gut and identify the </a:t>
                </a:r>
                <a:r>
                  <a:rPr lang="en-GB" dirty="0" smtClean="0">
                    <a:latin typeface="Calibri" panose="020F0502020204030204" pitchFamily="34" charset="0"/>
                  </a:rPr>
                  <a:t>beneficial/deleterious </a:t>
                </a:r>
                <a:r>
                  <a:rPr lang="en-GB" dirty="0">
                    <a:latin typeface="Calibri" panose="020F0502020204030204" pitchFamily="34" charset="0"/>
                  </a:rPr>
                  <a:t>food components released </a:t>
                </a:r>
                <a:r>
                  <a:rPr lang="en-GB" dirty="0" smtClean="0">
                    <a:latin typeface="Calibri" panose="020F0502020204030204" pitchFamily="34" charset="0"/>
                  </a:rPr>
                  <a:t>during digestion</a:t>
                </a:r>
                <a:endParaRPr lang="en-GB" dirty="0">
                  <a:latin typeface="Calibri" panose="020F0502020204030204" pitchFamily="34" charset="0"/>
                </a:endParaRPr>
              </a:p>
            </p:txBody>
          </p:sp>
        </p:grpSp>
      </p:grpSp>
      <p:sp>
        <p:nvSpPr>
          <p:cNvPr id="35961" name="Text Box 121"/>
          <p:cNvSpPr txBox="1">
            <a:spLocks noChangeArrowheads="1"/>
          </p:cNvSpPr>
          <p:nvPr/>
        </p:nvSpPr>
        <p:spPr bwMode="auto">
          <a:xfrm>
            <a:off x="107950" y="4931876"/>
            <a:ext cx="85169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dirty="0">
                <a:latin typeface="Calibri" panose="020F0502020204030204" pitchFamily="34" charset="0"/>
                <a:sym typeface="Wingdings" panose="05000000000000000000" pitchFamily="2" charset="2"/>
              </a:rPr>
              <a:t>To de</a:t>
            </a:r>
            <a:r>
              <a:rPr lang="en-GB" dirty="0">
                <a:latin typeface="Calibri" panose="020F0502020204030204" pitchFamily="34" charset="0"/>
              </a:rPr>
              <a:t>termine the impact of the structure of food matrices on these </a:t>
            </a:r>
            <a:r>
              <a:rPr lang="en-GB" dirty="0" smtClean="0">
                <a:latin typeface="Calibri" panose="020F0502020204030204" pitchFamily="34" charset="0"/>
              </a:rPr>
              <a:t>mechanisms</a:t>
            </a:r>
            <a:endParaRPr lang="en-GB" dirty="0">
              <a:latin typeface="Calibri" panose="020F0502020204030204" pitchFamily="34" charset="0"/>
            </a:endParaRPr>
          </a:p>
        </p:txBody>
      </p:sp>
      <p:grpSp>
        <p:nvGrpSpPr>
          <p:cNvPr id="35975" name="Group 135"/>
          <p:cNvGrpSpPr>
            <a:grpSpLocks/>
          </p:cNvGrpSpPr>
          <p:nvPr/>
        </p:nvGrpSpPr>
        <p:grpSpPr bwMode="auto">
          <a:xfrm>
            <a:off x="107950" y="787400"/>
            <a:ext cx="2789238" cy="1952625"/>
            <a:chOff x="68" y="496"/>
            <a:chExt cx="1757" cy="1230"/>
          </a:xfrm>
        </p:grpSpPr>
        <p:grpSp>
          <p:nvGrpSpPr>
            <p:cNvPr id="35852" name="Group 12"/>
            <p:cNvGrpSpPr>
              <a:grpSpLocks/>
            </p:cNvGrpSpPr>
            <p:nvPr/>
          </p:nvGrpSpPr>
          <p:grpSpPr bwMode="auto">
            <a:xfrm>
              <a:off x="1247" y="920"/>
              <a:ext cx="495" cy="394"/>
              <a:chOff x="204" y="1752"/>
              <a:chExt cx="816" cy="771"/>
            </a:xfrm>
          </p:grpSpPr>
          <p:sp>
            <p:nvSpPr>
              <p:cNvPr id="35853" name="Rectangle 13"/>
              <p:cNvSpPr>
                <a:spLocks noChangeArrowheads="1"/>
              </p:cNvSpPr>
              <p:nvPr/>
            </p:nvSpPr>
            <p:spPr bwMode="auto">
              <a:xfrm>
                <a:off x="567" y="1933"/>
                <a:ext cx="227" cy="22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54" name="Rectangle 14"/>
              <p:cNvSpPr>
                <a:spLocks noChangeArrowheads="1"/>
              </p:cNvSpPr>
              <p:nvPr/>
            </p:nvSpPr>
            <p:spPr bwMode="auto">
              <a:xfrm>
                <a:off x="657" y="2160"/>
                <a:ext cx="363" cy="318"/>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55" name="Rectangle 15"/>
              <p:cNvSpPr>
                <a:spLocks noChangeArrowheads="1"/>
              </p:cNvSpPr>
              <p:nvPr/>
            </p:nvSpPr>
            <p:spPr bwMode="auto">
              <a:xfrm>
                <a:off x="657" y="1752"/>
                <a:ext cx="137" cy="18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56" name="Rectangle 16"/>
              <p:cNvSpPr>
                <a:spLocks noChangeArrowheads="1"/>
              </p:cNvSpPr>
              <p:nvPr/>
            </p:nvSpPr>
            <p:spPr bwMode="auto">
              <a:xfrm>
                <a:off x="385" y="2160"/>
                <a:ext cx="272" cy="363"/>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57" name="Rectangle 17"/>
              <p:cNvSpPr>
                <a:spLocks noChangeArrowheads="1"/>
              </p:cNvSpPr>
              <p:nvPr/>
            </p:nvSpPr>
            <p:spPr bwMode="auto">
              <a:xfrm>
                <a:off x="204" y="1888"/>
                <a:ext cx="363" cy="272"/>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35879" name="Text Box 39"/>
            <p:cNvSpPr txBox="1">
              <a:spLocks noChangeArrowheads="1"/>
            </p:cNvSpPr>
            <p:nvPr/>
          </p:nvSpPr>
          <p:spPr bwMode="auto">
            <a:xfrm>
              <a:off x="1111" y="1360"/>
              <a:ext cx="714"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600">
                  <a:latin typeface="Arial" panose="020B0604020202020204" pitchFamily="34" charset="0"/>
                </a:rPr>
                <a:t>Structured food</a:t>
              </a:r>
            </a:p>
          </p:txBody>
        </p:sp>
        <p:sp>
          <p:nvSpPr>
            <p:cNvPr id="35962" name="Rectangle 122"/>
            <p:cNvSpPr>
              <a:spLocks noChangeArrowheads="1"/>
            </p:cNvSpPr>
            <p:nvPr/>
          </p:nvSpPr>
          <p:spPr bwMode="auto">
            <a:xfrm>
              <a:off x="429" y="1106"/>
              <a:ext cx="138" cy="11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63" name="Rectangle 123"/>
            <p:cNvSpPr>
              <a:spLocks noChangeArrowheads="1"/>
            </p:cNvSpPr>
            <p:nvPr/>
          </p:nvSpPr>
          <p:spPr bwMode="auto">
            <a:xfrm rot="16200000" flipH="1">
              <a:off x="113" y="968"/>
              <a:ext cx="220" cy="163"/>
            </a:xfrm>
            <a:prstGeom prst="rect">
              <a:avLst/>
            </a:prstGeom>
            <a:solidFill>
              <a:srgbClr val="99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64" name="Rectangle 124"/>
            <p:cNvSpPr>
              <a:spLocks noChangeArrowheads="1"/>
            </p:cNvSpPr>
            <p:nvPr/>
          </p:nvSpPr>
          <p:spPr bwMode="auto">
            <a:xfrm>
              <a:off x="388" y="903"/>
              <a:ext cx="83" cy="9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65" name="Rectangle 125"/>
            <p:cNvSpPr>
              <a:spLocks noChangeArrowheads="1"/>
            </p:cNvSpPr>
            <p:nvPr/>
          </p:nvSpPr>
          <p:spPr bwMode="auto">
            <a:xfrm rot="5400000">
              <a:off x="204" y="1172"/>
              <a:ext cx="165" cy="186"/>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66" name="Rectangle 126"/>
            <p:cNvSpPr>
              <a:spLocks noChangeArrowheads="1"/>
            </p:cNvSpPr>
            <p:nvPr/>
          </p:nvSpPr>
          <p:spPr bwMode="auto">
            <a:xfrm rot="5400000">
              <a:off x="573" y="928"/>
              <a:ext cx="220" cy="139"/>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67" name="Text Box 127"/>
            <p:cNvSpPr txBox="1">
              <a:spLocks noChangeArrowheads="1"/>
            </p:cNvSpPr>
            <p:nvPr/>
          </p:nvSpPr>
          <p:spPr bwMode="auto">
            <a:xfrm>
              <a:off x="68" y="1358"/>
              <a:ext cx="771"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600">
                  <a:latin typeface="Arial" panose="020B0604020202020204" pitchFamily="34" charset="0"/>
                </a:rPr>
                <a:t>Raw material</a:t>
              </a:r>
            </a:p>
          </p:txBody>
        </p:sp>
        <p:sp>
          <p:nvSpPr>
            <p:cNvPr id="35968" name="AutoShape 128"/>
            <p:cNvSpPr>
              <a:spLocks noChangeArrowheads="1"/>
            </p:cNvSpPr>
            <p:nvPr/>
          </p:nvSpPr>
          <p:spPr bwMode="auto">
            <a:xfrm>
              <a:off x="839" y="950"/>
              <a:ext cx="272" cy="182"/>
            </a:xfrm>
            <a:prstGeom prst="rightArrow">
              <a:avLst>
                <a:gd name="adj1" fmla="val 50000"/>
                <a:gd name="adj2" fmla="val 3736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969" name="Text Box 129"/>
            <p:cNvSpPr txBox="1">
              <a:spLocks noChangeArrowheads="1"/>
            </p:cNvSpPr>
            <p:nvPr/>
          </p:nvSpPr>
          <p:spPr bwMode="auto">
            <a:xfrm>
              <a:off x="567" y="496"/>
              <a:ext cx="95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600">
                  <a:solidFill>
                    <a:srgbClr val="FF0000"/>
                  </a:solidFill>
                  <a:latin typeface="Arial" panose="020B0604020202020204" pitchFamily="34" charset="0"/>
                </a:rPr>
                <a:t>Processing</a:t>
              </a:r>
            </a:p>
          </p:txBody>
        </p:sp>
      </p:grpSp>
      <p:grpSp>
        <p:nvGrpSpPr>
          <p:cNvPr id="35979" name="Group 139"/>
          <p:cNvGrpSpPr>
            <a:grpSpLocks/>
          </p:cNvGrpSpPr>
          <p:nvPr/>
        </p:nvGrpSpPr>
        <p:grpSpPr bwMode="auto">
          <a:xfrm>
            <a:off x="107950" y="3141662"/>
            <a:ext cx="8516938" cy="2625724"/>
            <a:chOff x="68" y="1979"/>
            <a:chExt cx="5365" cy="1654"/>
          </a:xfrm>
        </p:grpSpPr>
        <p:sp>
          <p:nvSpPr>
            <p:cNvPr id="35952" name="Line 112"/>
            <p:cNvSpPr>
              <a:spLocks noChangeShapeType="1"/>
            </p:cNvSpPr>
            <p:nvPr/>
          </p:nvSpPr>
          <p:spPr bwMode="auto">
            <a:xfrm>
              <a:off x="884" y="1979"/>
              <a:ext cx="3856" cy="0"/>
            </a:xfrm>
            <a:prstGeom prst="line">
              <a:avLst/>
            </a:prstGeom>
            <a:noFill/>
            <a:ln w="762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53" name="Text Box 113"/>
            <p:cNvSpPr txBox="1">
              <a:spLocks noChangeArrowheads="1"/>
            </p:cNvSpPr>
            <p:nvPr/>
          </p:nvSpPr>
          <p:spPr bwMode="auto">
            <a:xfrm>
              <a:off x="2082" y="1993"/>
              <a:ext cx="156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600" b="1">
                  <a:solidFill>
                    <a:srgbClr val="FFCC00"/>
                  </a:solidFill>
                  <a:latin typeface="Arial" panose="020B0604020202020204" pitchFamily="34" charset="0"/>
                </a:rPr>
                <a:t>Mathematical modelling</a:t>
              </a:r>
            </a:p>
          </p:txBody>
        </p:sp>
        <p:grpSp>
          <p:nvGrpSpPr>
            <p:cNvPr id="35954" name="Group 114"/>
            <p:cNvGrpSpPr>
              <a:grpSpLocks/>
            </p:cNvGrpSpPr>
            <p:nvPr/>
          </p:nvGrpSpPr>
          <p:grpSpPr bwMode="auto">
            <a:xfrm>
              <a:off x="884" y="1993"/>
              <a:ext cx="3766" cy="530"/>
              <a:chOff x="884" y="1993"/>
              <a:chExt cx="3766" cy="530"/>
            </a:xfrm>
          </p:grpSpPr>
          <p:sp>
            <p:nvSpPr>
              <p:cNvPr id="35955" name="Text Box 115"/>
              <p:cNvSpPr txBox="1">
                <a:spLocks noChangeArrowheads="1"/>
              </p:cNvSpPr>
              <p:nvPr/>
            </p:nvSpPr>
            <p:spPr bwMode="auto">
              <a:xfrm>
                <a:off x="2125" y="2311"/>
                <a:ext cx="137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600" b="1">
                    <a:solidFill>
                      <a:srgbClr val="0000FF"/>
                    </a:solidFill>
                    <a:latin typeface="Arial" panose="020B0604020202020204" pitchFamily="34" charset="0"/>
                  </a:rPr>
                  <a:t>Reverse engineering</a:t>
                </a:r>
              </a:p>
            </p:txBody>
          </p:sp>
          <p:grpSp>
            <p:nvGrpSpPr>
              <p:cNvPr id="35956" name="Group 116"/>
              <p:cNvGrpSpPr>
                <a:grpSpLocks/>
              </p:cNvGrpSpPr>
              <p:nvPr/>
            </p:nvGrpSpPr>
            <p:grpSpPr bwMode="auto">
              <a:xfrm>
                <a:off x="884" y="1993"/>
                <a:ext cx="3766" cy="363"/>
                <a:chOff x="884" y="1993"/>
                <a:chExt cx="3766" cy="363"/>
              </a:xfrm>
            </p:grpSpPr>
            <p:sp>
              <p:nvSpPr>
                <p:cNvPr id="35957" name="Line 117"/>
                <p:cNvSpPr>
                  <a:spLocks noChangeShapeType="1"/>
                </p:cNvSpPr>
                <p:nvPr/>
              </p:nvSpPr>
              <p:spPr bwMode="auto">
                <a:xfrm flipV="1">
                  <a:off x="884" y="2311"/>
                  <a:ext cx="3720" cy="1"/>
                </a:xfrm>
                <a:prstGeom prst="line">
                  <a:avLst/>
                </a:prstGeom>
                <a:noFill/>
                <a:ln w="7620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58" name="Line 118"/>
                <p:cNvSpPr>
                  <a:spLocks noChangeShapeType="1"/>
                </p:cNvSpPr>
                <p:nvPr/>
              </p:nvSpPr>
              <p:spPr bwMode="auto">
                <a:xfrm flipV="1">
                  <a:off x="884" y="1993"/>
                  <a:ext cx="0" cy="318"/>
                </a:xfrm>
                <a:prstGeom prst="line">
                  <a:avLst/>
                </a:prstGeom>
                <a:noFill/>
                <a:ln w="76200">
                  <a:solidFill>
                    <a:srgbClr val="0000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959" name="Line 119"/>
                <p:cNvSpPr>
                  <a:spLocks noChangeShapeType="1"/>
                </p:cNvSpPr>
                <p:nvPr/>
              </p:nvSpPr>
              <p:spPr bwMode="auto">
                <a:xfrm>
                  <a:off x="4650" y="1993"/>
                  <a:ext cx="0" cy="363"/>
                </a:xfrm>
                <a:prstGeom prst="line">
                  <a:avLst/>
                </a:prstGeom>
                <a:noFill/>
                <a:ln w="7620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sp>
          <p:nvSpPr>
            <p:cNvPr id="35970" name="Text Box 130"/>
            <p:cNvSpPr txBox="1">
              <a:spLocks noChangeArrowheads="1"/>
            </p:cNvSpPr>
            <p:nvPr/>
          </p:nvSpPr>
          <p:spPr bwMode="auto">
            <a:xfrm>
              <a:off x="68" y="3400"/>
              <a:ext cx="536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dirty="0">
                  <a:latin typeface="Calibri" panose="020F0502020204030204" pitchFamily="34" charset="0"/>
                  <a:sym typeface="Wingdings" panose="05000000000000000000" pitchFamily="2" charset="2"/>
                </a:rPr>
                <a:t>To m</a:t>
              </a:r>
              <a:r>
                <a:rPr lang="en-GB" dirty="0">
                  <a:latin typeface="Calibri" panose="020F0502020204030204" pitchFamily="34" charset="0"/>
                </a:rPr>
                <a:t>odel these phenomena in order to develop a reverse engineering approach</a:t>
              </a:r>
            </a:p>
          </p:txBody>
        </p:sp>
      </p:grpSp>
    </p:spTree>
    <p:extLst>
      <p:ext uri="{BB962C8B-B14F-4D97-AF65-F5344CB8AC3E}">
        <p14:creationId xmlns:p14="http://schemas.microsoft.com/office/powerpoint/2010/main" val="203812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9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9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59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6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869887" y="1362903"/>
            <a:ext cx="7596554" cy="1936975"/>
          </a:xfrm>
        </p:spPr>
        <p:txBody>
          <a:bodyPr>
            <a:noAutofit/>
          </a:bodyPr>
          <a:lstStyle/>
          <a:p>
            <a:pPr algn="ctr"/>
            <a:r>
              <a:rPr lang="en-US" sz="1662" dirty="0">
                <a:solidFill>
                  <a:srgbClr val="002060"/>
                </a:solidFill>
                <a:latin typeface="Arial"/>
              </a:rPr>
              <a:t>We are pleased to announce the next</a:t>
            </a:r>
            <a:r>
              <a:rPr lang="en-US" sz="1662" dirty="0">
                <a:solidFill>
                  <a:srgbClr val="002060"/>
                </a:solidFill>
              </a:rPr>
              <a:t/>
            </a:r>
            <a:br>
              <a:rPr lang="en-US" sz="1662" dirty="0">
                <a:solidFill>
                  <a:srgbClr val="002060"/>
                </a:solidFill>
              </a:rPr>
            </a:br>
            <a:r>
              <a:rPr lang="en-US" sz="2215" dirty="0">
                <a:solidFill>
                  <a:srgbClr val="002060"/>
                </a:solidFill>
                <a:latin typeface="Arial"/>
              </a:rPr>
              <a:t>  4</a:t>
            </a:r>
            <a:r>
              <a:rPr lang="en-US" sz="2215" baseline="30000" dirty="0">
                <a:solidFill>
                  <a:srgbClr val="002060"/>
                </a:solidFill>
                <a:latin typeface="Arial"/>
              </a:rPr>
              <a:t>th</a:t>
            </a:r>
            <a:r>
              <a:rPr lang="en-US" sz="2215" dirty="0">
                <a:solidFill>
                  <a:srgbClr val="002060"/>
                </a:solidFill>
                <a:latin typeface="Arial"/>
              </a:rPr>
              <a:t> International Conference on Food Digestion </a:t>
            </a:r>
            <a:r>
              <a:rPr lang="en-US" sz="2215" dirty="0">
                <a:solidFill>
                  <a:srgbClr val="002060"/>
                </a:solidFill>
              </a:rPr>
              <a:t/>
            </a:r>
            <a:br>
              <a:rPr lang="en-US" sz="2215" dirty="0">
                <a:solidFill>
                  <a:srgbClr val="002060"/>
                </a:solidFill>
              </a:rPr>
            </a:br>
            <a:r>
              <a:rPr lang="en-US" sz="1662" dirty="0">
                <a:solidFill>
                  <a:srgbClr val="002060"/>
                </a:solidFill>
                <a:latin typeface="Arial"/>
              </a:rPr>
              <a:t>organized by the</a:t>
            </a:r>
            <a:br>
              <a:rPr lang="en-US" sz="1662" dirty="0">
                <a:solidFill>
                  <a:srgbClr val="002060"/>
                </a:solidFill>
                <a:latin typeface="Arial"/>
              </a:rPr>
            </a:br>
            <a:r>
              <a:rPr lang="en-US" sz="2215" dirty="0">
                <a:solidFill>
                  <a:srgbClr val="002060"/>
                </a:solidFill>
                <a:latin typeface="Arial"/>
              </a:rPr>
              <a:t>COST Action FA1005 INFOGEST</a:t>
            </a:r>
            <a:br>
              <a:rPr lang="en-US" sz="2215" dirty="0">
                <a:solidFill>
                  <a:srgbClr val="002060"/>
                </a:solidFill>
                <a:latin typeface="Arial"/>
              </a:rPr>
            </a:br>
            <a:endParaRPr lang="it-IT" sz="2215" dirty="0">
              <a:solidFill>
                <a:srgbClr val="FF0000"/>
              </a:solidFill>
              <a:latin typeface="Aria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8864" y="2993035"/>
            <a:ext cx="7059461" cy="2899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uppo 4"/>
          <p:cNvGrpSpPr/>
          <p:nvPr/>
        </p:nvGrpSpPr>
        <p:grpSpPr>
          <a:xfrm>
            <a:off x="439353" y="402346"/>
            <a:ext cx="8264769" cy="947428"/>
            <a:chOff x="94964" y="-40944"/>
            <a:chExt cx="8953500" cy="102638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4" y="-40944"/>
              <a:ext cx="8953500" cy="1005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7497477" y="546983"/>
              <a:ext cx="1212485" cy="438453"/>
            </a:xfrm>
            <a:prstGeom prst="rect">
              <a:avLst/>
            </a:prstGeom>
            <a:solidFill>
              <a:schemeClr val="bg1"/>
            </a:solidFill>
          </p:spPr>
          <p:txBody>
            <a:bodyPr wrap="none">
              <a:spAutoFit/>
            </a:bodyPr>
            <a:lstStyle/>
            <a:p>
              <a:pPr algn="ctr" defTabSz="422041"/>
              <a:r>
                <a:rPr lang="en-US" sz="1015" b="1" dirty="0">
                  <a:solidFill>
                    <a:prstClr val="black"/>
                  </a:solidFill>
                  <a:latin typeface="Verdana" pitchFamily="34" charset="0"/>
                  <a:ea typeface="Verdana" pitchFamily="34" charset="0"/>
                  <a:cs typeface="Verdana" pitchFamily="34" charset="0"/>
                </a:rPr>
                <a:t>Naples, Italy</a:t>
              </a:r>
            </a:p>
            <a:p>
              <a:pPr algn="ctr" defTabSz="422041"/>
              <a:r>
                <a:rPr lang="en-US" sz="1015" b="1">
                  <a:solidFill>
                    <a:prstClr val="black"/>
                  </a:solidFill>
                  <a:latin typeface="Verdana" pitchFamily="34" charset="0"/>
                  <a:ea typeface="Verdana" pitchFamily="34" charset="0"/>
                  <a:cs typeface="Verdana" pitchFamily="34" charset="0"/>
                </a:rPr>
                <a:t>March 2015</a:t>
              </a:r>
              <a:endParaRPr lang="it-IT" sz="1015" dirty="0">
                <a:solidFill>
                  <a:prstClr val="black"/>
                </a:solidFill>
                <a:latin typeface="Verdana" pitchFamily="34" charset="0"/>
                <a:ea typeface="Verdana" pitchFamily="34" charset="0"/>
                <a:cs typeface="Verdana" pitchFamily="34" charset="0"/>
              </a:endParaRPr>
            </a:p>
          </p:txBody>
        </p:sp>
      </p:grpSp>
      <p:sp>
        <p:nvSpPr>
          <p:cNvPr id="6" name="Rettangolo 5"/>
          <p:cNvSpPr/>
          <p:nvPr/>
        </p:nvSpPr>
        <p:spPr>
          <a:xfrm>
            <a:off x="3110639" y="5892264"/>
            <a:ext cx="4168599" cy="433196"/>
          </a:xfrm>
          <a:prstGeom prst="rect">
            <a:avLst/>
          </a:prstGeom>
        </p:spPr>
        <p:txBody>
          <a:bodyPr wrap="square">
            <a:spAutoFit/>
          </a:bodyPr>
          <a:lstStyle/>
          <a:p>
            <a:pPr algn="ctr">
              <a:spcBef>
                <a:spcPct val="0"/>
              </a:spcBef>
            </a:pPr>
            <a:r>
              <a:rPr lang="en-US" sz="2215" b="1" dirty="0">
                <a:solidFill>
                  <a:srgbClr val="002060"/>
                </a:solidFill>
                <a:latin typeface="Arial"/>
              </a:rPr>
              <a:t>in </a:t>
            </a:r>
            <a:r>
              <a:rPr lang="en-US" sz="2215" b="1" dirty="0">
                <a:solidFill>
                  <a:srgbClr val="FF0000"/>
                </a:solidFill>
                <a:latin typeface="Arial"/>
              </a:rPr>
              <a:t>Naples, 17-19 March 2015</a:t>
            </a:r>
            <a:endParaRPr lang="it-IT" sz="2215" b="1" dirty="0">
              <a:solidFill>
                <a:srgbClr val="FF0000"/>
              </a:solidFill>
              <a:latin typeface="Arial"/>
            </a:endParaRPr>
          </a:p>
        </p:txBody>
      </p:sp>
    </p:spTree>
    <p:extLst>
      <p:ext uri="{BB962C8B-B14F-4D97-AF65-F5344CB8AC3E}">
        <p14:creationId xmlns:p14="http://schemas.microsoft.com/office/powerpoint/2010/main" val="807467814"/>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05982" y="1913791"/>
            <a:ext cx="1658364" cy="738664"/>
          </a:xfrm>
          <a:prstGeom prst="rect">
            <a:avLst/>
          </a:prstGeom>
          <a:solidFill>
            <a:schemeClr val="bg1">
              <a:lumMod val="65000"/>
            </a:schemeClr>
          </a:solidFill>
        </p:spPr>
        <p:txBody>
          <a:bodyPr wrap="square" rtlCol="0">
            <a:spAutoFit/>
          </a:bodyPr>
          <a:lstStyle/>
          <a:p>
            <a:pPr algn="ctr"/>
            <a:r>
              <a:rPr lang="en-US" sz="1400" dirty="0" smtClean="0">
                <a:solidFill>
                  <a:schemeClr val="bg1"/>
                </a:solidFill>
              </a:rPr>
              <a:t>storage, grinding and mixing in the stomach </a:t>
            </a:r>
          </a:p>
        </p:txBody>
      </p:sp>
      <p:sp>
        <p:nvSpPr>
          <p:cNvPr id="56" name="ZoneTexte 55"/>
          <p:cNvSpPr txBox="1"/>
          <p:nvPr/>
        </p:nvSpPr>
        <p:spPr>
          <a:xfrm>
            <a:off x="3575601" y="2013195"/>
            <a:ext cx="1152156" cy="307777"/>
          </a:xfrm>
          <a:prstGeom prst="rect">
            <a:avLst/>
          </a:prstGeom>
          <a:solidFill>
            <a:schemeClr val="bg1">
              <a:lumMod val="65000"/>
            </a:schemeClr>
          </a:solidFill>
        </p:spPr>
        <p:txBody>
          <a:bodyPr wrap="square" rtlCol="0">
            <a:spAutoFit/>
          </a:bodyPr>
          <a:lstStyle/>
          <a:p>
            <a:pPr algn="ctr"/>
            <a:r>
              <a:rPr lang="en-US" sz="1400" dirty="0" smtClean="0">
                <a:solidFill>
                  <a:schemeClr val="bg1"/>
                </a:solidFill>
              </a:rPr>
              <a:t>pepsinolysis</a:t>
            </a:r>
            <a:endParaRPr lang="en-US" sz="1400" dirty="0">
              <a:solidFill>
                <a:schemeClr val="bg1"/>
              </a:solidFill>
            </a:endParaRPr>
          </a:p>
        </p:txBody>
      </p:sp>
      <p:sp>
        <p:nvSpPr>
          <p:cNvPr id="58" name="ZoneTexte 57"/>
          <p:cNvSpPr txBox="1"/>
          <p:nvPr/>
        </p:nvSpPr>
        <p:spPr>
          <a:xfrm>
            <a:off x="2793826" y="1112906"/>
            <a:ext cx="2079188" cy="307777"/>
          </a:xfrm>
          <a:prstGeom prst="rect">
            <a:avLst/>
          </a:prstGeom>
          <a:solidFill>
            <a:schemeClr val="bg1">
              <a:lumMod val="65000"/>
            </a:schemeClr>
          </a:solidFill>
        </p:spPr>
        <p:txBody>
          <a:bodyPr wrap="square" rtlCol="0">
            <a:spAutoFit/>
          </a:bodyPr>
          <a:lstStyle/>
          <a:p>
            <a:pPr algn="ctr"/>
            <a:r>
              <a:rPr lang="en-US" sz="1400" dirty="0">
                <a:solidFill>
                  <a:schemeClr val="bg1"/>
                </a:solidFill>
              </a:rPr>
              <a:t>c</a:t>
            </a:r>
            <a:r>
              <a:rPr lang="en-US" sz="1400" dirty="0" smtClean="0">
                <a:solidFill>
                  <a:schemeClr val="bg1"/>
                </a:solidFill>
              </a:rPr>
              <a:t>hewing and deglutition</a:t>
            </a:r>
            <a:endParaRPr lang="en-US" sz="1400" dirty="0">
              <a:solidFill>
                <a:schemeClr val="bg1"/>
              </a:solidFill>
            </a:endParaRPr>
          </a:p>
        </p:txBody>
      </p:sp>
      <p:grpSp>
        <p:nvGrpSpPr>
          <p:cNvPr id="5" name="Groupe 4"/>
          <p:cNvGrpSpPr/>
          <p:nvPr/>
        </p:nvGrpSpPr>
        <p:grpSpPr>
          <a:xfrm>
            <a:off x="2596305" y="2072302"/>
            <a:ext cx="1018325" cy="307777"/>
            <a:chOff x="2567133" y="1864950"/>
            <a:chExt cx="1018325" cy="307777"/>
          </a:xfrm>
        </p:grpSpPr>
        <p:sp>
          <p:nvSpPr>
            <p:cNvPr id="93" name="ZoneTexte 92"/>
            <p:cNvSpPr txBox="1"/>
            <p:nvPr/>
          </p:nvSpPr>
          <p:spPr>
            <a:xfrm>
              <a:off x="2567133" y="1864950"/>
              <a:ext cx="1018325" cy="307777"/>
            </a:xfrm>
            <a:prstGeom prst="rect">
              <a:avLst/>
            </a:prstGeom>
            <a:noFill/>
          </p:spPr>
          <p:txBody>
            <a:bodyPr wrap="square" rtlCol="0">
              <a:spAutoFit/>
            </a:bodyPr>
            <a:lstStyle/>
            <a:p>
              <a:r>
                <a:rPr lang="en-US" sz="1400" b="1" dirty="0" smtClean="0">
                  <a:solidFill>
                    <a:srgbClr val="FF0000"/>
                  </a:solidFill>
                </a:rPr>
                <a:t>pepsin</a:t>
              </a:r>
              <a:endParaRPr lang="en-US" sz="1400" b="1" dirty="0">
                <a:solidFill>
                  <a:srgbClr val="FF0000"/>
                </a:solidFill>
              </a:endParaRPr>
            </a:p>
          </p:txBody>
        </p:sp>
        <p:cxnSp>
          <p:nvCxnSpPr>
            <p:cNvPr id="90" name="Connecteur droit avec flèche 89"/>
            <p:cNvCxnSpPr/>
            <p:nvPr/>
          </p:nvCxnSpPr>
          <p:spPr>
            <a:xfrm flipH="1" flipV="1">
              <a:off x="3248533" y="1993149"/>
              <a:ext cx="259526" cy="8851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e 8"/>
          <p:cNvGrpSpPr/>
          <p:nvPr/>
        </p:nvGrpSpPr>
        <p:grpSpPr>
          <a:xfrm>
            <a:off x="-17860" y="836712"/>
            <a:ext cx="4890874" cy="6034827"/>
            <a:chOff x="-17860" y="836712"/>
            <a:chExt cx="4890874" cy="6034827"/>
          </a:xfrm>
        </p:grpSpPr>
        <p:sp>
          <p:nvSpPr>
            <p:cNvPr id="36" name="AutoShape 13"/>
            <p:cNvSpPr>
              <a:spLocks noChangeArrowheads="1"/>
            </p:cNvSpPr>
            <p:nvPr/>
          </p:nvSpPr>
          <p:spPr bwMode="auto">
            <a:xfrm>
              <a:off x="3614759" y="3475964"/>
              <a:ext cx="639763" cy="2447925"/>
            </a:xfrm>
            <a:prstGeom prst="can">
              <a:avLst>
                <a:gd name="adj" fmla="val 95657"/>
              </a:avLst>
            </a:prstGeom>
            <a:noFill/>
            <a:ln w="12700">
              <a:solidFill>
                <a:schemeClr val="tx1"/>
              </a:solidFill>
              <a:round/>
              <a:headEnd/>
              <a:tailEnd/>
            </a:ln>
          </p:spPr>
          <p:txBody>
            <a:bodyPr wrap="none" anchor="ctr"/>
            <a:lstStyle/>
            <a:p>
              <a:endParaRPr lang="fr-FR"/>
            </a:p>
          </p:txBody>
        </p:sp>
        <p:sp>
          <p:nvSpPr>
            <p:cNvPr id="41" name="ZoneTexte 40"/>
            <p:cNvSpPr txBox="1"/>
            <p:nvPr/>
          </p:nvSpPr>
          <p:spPr>
            <a:xfrm>
              <a:off x="3631091" y="4947873"/>
              <a:ext cx="798613" cy="307777"/>
            </a:xfrm>
            <a:prstGeom prst="rect">
              <a:avLst/>
            </a:prstGeom>
            <a:noFill/>
          </p:spPr>
          <p:txBody>
            <a:bodyPr wrap="square" rtlCol="0">
              <a:spAutoFit/>
            </a:bodyPr>
            <a:lstStyle/>
            <a:p>
              <a:r>
                <a:rPr lang="en-US" sz="1400" b="1" dirty="0" smtClean="0"/>
                <a:t>blood</a:t>
              </a:r>
              <a:endParaRPr lang="en-US" sz="1400" b="1" dirty="0"/>
            </a:p>
          </p:txBody>
        </p:sp>
        <p:sp>
          <p:nvSpPr>
            <p:cNvPr id="87" name="Accolade ouvrante 86"/>
            <p:cNvSpPr/>
            <p:nvPr/>
          </p:nvSpPr>
          <p:spPr>
            <a:xfrm>
              <a:off x="1321632" y="3093192"/>
              <a:ext cx="455710" cy="3201587"/>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ZoneTexte 59"/>
            <p:cNvSpPr txBox="1"/>
            <p:nvPr/>
          </p:nvSpPr>
          <p:spPr>
            <a:xfrm>
              <a:off x="2843586" y="836712"/>
              <a:ext cx="2029428" cy="307777"/>
            </a:xfrm>
            <a:prstGeom prst="rect">
              <a:avLst/>
            </a:prstGeom>
            <a:noFill/>
          </p:spPr>
          <p:txBody>
            <a:bodyPr wrap="square" rtlCol="0">
              <a:spAutoFit/>
            </a:bodyPr>
            <a:lstStyle/>
            <a:p>
              <a:r>
                <a:rPr lang="en-US" sz="1400" b="1" dirty="0" smtClean="0"/>
                <a:t>mouth</a:t>
              </a:r>
              <a:endParaRPr lang="en-US" sz="1400" b="1" dirty="0"/>
            </a:p>
          </p:txBody>
        </p:sp>
        <p:sp>
          <p:nvSpPr>
            <p:cNvPr id="33" name="Freeform 6"/>
            <p:cNvSpPr>
              <a:spLocks/>
            </p:cNvSpPr>
            <p:nvPr/>
          </p:nvSpPr>
          <p:spPr bwMode="auto">
            <a:xfrm rot="5400000">
              <a:off x="2278929" y="2860939"/>
              <a:ext cx="743240" cy="957201"/>
            </a:xfrm>
            <a:custGeom>
              <a:avLst/>
              <a:gdLst>
                <a:gd name="T0" fmla="*/ 57243 w 926"/>
                <a:gd name="T1" fmla="*/ 352425 h 640"/>
                <a:gd name="T2" fmla="*/ 71144 w 926"/>
                <a:gd name="T3" fmla="*/ 604837 h 640"/>
                <a:gd name="T4" fmla="*/ 27804 w 926"/>
                <a:gd name="T5" fmla="*/ 855663 h 640"/>
                <a:gd name="T6" fmla="*/ 143106 w 926"/>
                <a:gd name="T7" fmla="*/ 954088 h 640"/>
                <a:gd name="T8" fmla="*/ 395791 w 926"/>
                <a:gd name="T9" fmla="*/ 898525 h 640"/>
                <a:gd name="T10" fmla="*/ 648476 w 926"/>
                <a:gd name="T11" fmla="*/ 1009650 h 640"/>
                <a:gd name="T12" fmla="*/ 757237 w 926"/>
                <a:gd name="T13" fmla="*/ 855663 h 640"/>
                <a:gd name="T14" fmla="*/ 757237 w 926"/>
                <a:gd name="T15" fmla="*/ 114300 h 640"/>
                <a:gd name="T16" fmla="*/ 533173 w 926"/>
                <a:gd name="T17" fmla="*/ 169862 h 640"/>
                <a:gd name="T18" fmla="*/ 273129 w 926"/>
                <a:gd name="T19" fmla="*/ 57150 h 640"/>
                <a:gd name="T20" fmla="*/ 35163 w 926"/>
                <a:gd name="T21" fmla="*/ 212725 h 640"/>
                <a:gd name="T22" fmla="*/ 57243 w 926"/>
                <a:gd name="T23" fmla="*/ 352425 h 6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6"/>
                <a:gd name="T37" fmla="*/ 0 h 640"/>
                <a:gd name="T38" fmla="*/ 926 w 926"/>
                <a:gd name="T39" fmla="*/ 640 h 640"/>
                <a:gd name="connsiteX0" fmla="*/ 64 w 9697"/>
                <a:gd name="connsiteY0" fmla="*/ 7862 h 9380"/>
                <a:gd name="connsiteX1" fmla="*/ 1587 w 9697"/>
                <a:gd name="connsiteY1" fmla="*/ 8831 h 9380"/>
                <a:gd name="connsiteX2" fmla="*/ 4924 w 9697"/>
                <a:gd name="connsiteY2" fmla="*/ 8284 h 9380"/>
                <a:gd name="connsiteX3" fmla="*/ 8261 w 9697"/>
                <a:gd name="connsiteY3" fmla="*/ 9378 h 9380"/>
                <a:gd name="connsiteX4" fmla="*/ 9697 w 9697"/>
                <a:gd name="connsiteY4" fmla="*/ 7862 h 9380"/>
                <a:gd name="connsiteX5" fmla="*/ 9697 w 9697"/>
                <a:gd name="connsiteY5" fmla="*/ 565 h 9380"/>
                <a:gd name="connsiteX6" fmla="*/ 6738 w 9697"/>
                <a:gd name="connsiteY6" fmla="*/ 1112 h 9380"/>
                <a:gd name="connsiteX7" fmla="*/ 3304 w 9697"/>
                <a:gd name="connsiteY7" fmla="*/ 3 h 9380"/>
                <a:gd name="connsiteX8" fmla="*/ 161 w 9697"/>
                <a:gd name="connsiteY8" fmla="*/ 1534 h 9380"/>
                <a:gd name="connsiteX9" fmla="*/ 453 w 9697"/>
                <a:gd name="connsiteY9" fmla="*/ 2909 h 9380"/>
                <a:gd name="connsiteX10" fmla="*/ 637 w 9697"/>
                <a:gd name="connsiteY10" fmla="*/ 5393 h 9380"/>
                <a:gd name="connsiteX11" fmla="*/ 1272 w 9697"/>
                <a:gd name="connsiteY11" fmla="*/ 8762 h 9380"/>
                <a:gd name="connsiteX0" fmla="*/ 715 w 10000"/>
                <a:gd name="connsiteY0" fmla="*/ 9182 h 10000"/>
                <a:gd name="connsiteX1" fmla="*/ 1637 w 10000"/>
                <a:gd name="connsiteY1" fmla="*/ 9415 h 10000"/>
                <a:gd name="connsiteX2" fmla="*/ 5078 w 10000"/>
                <a:gd name="connsiteY2" fmla="*/ 8832 h 10000"/>
                <a:gd name="connsiteX3" fmla="*/ 8519 w 10000"/>
                <a:gd name="connsiteY3" fmla="*/ 9998 h 10000"/>
                <a:gd name="connsiteX4" fmla="*/ 10000 w 10000"/>
                <a:gd name="connsiteY4" fmla="*/ 8382 h 10000"/>
                <a:gd name="connsiteX5" fmla="*/ 10000 w 10000"/>
                <a:gd name="connsiteY5" fmla="*/ 602 h 10000"/>
                <a:gd name="connsiteX6" fmla="*/ 6949 w 10000"/>
                <a:gd name="connsiteY6" fmla="*/ 1186 h 10000"/>
                <a:gd name="connsiteX7" fmla="*/ 3407 w 10000"/>
                <a:gd name="connsiteY7" fmla="*/ 3 h 10000"/>
                <a:gd name="connsiteX8" fmla="*/ 166 w 10000"/>
                <a:gd name="connsiteY8" fmla="*/ 1635 h 10000"/>
                <a:gd name="connsiteX9" fmla="*/ 467 w 10000"/>
                <a:gd name="connsiteY9" fmla="*/ 3101 h 10000"/>
                <a:gd name="connsiteX10" fmla="*/ 657 w 10000"/>
                <a:gd name="connsiteY10" fmla="*/ 5749 h 10000"/>
                <a:gd name="connsiteX11" fmla="*/ 1312 w 10000"/>
                <a:gd name="connsiteY11" fmla="*/ 9341 h 10000"/>
                <a:gd name="connsiteX0" fmla="*/ 715 w 10000"/>
                <a:gd name="connsiteY0" fmla="*/ 9182 h 10000"/>
                <a:gd name="connsiteX1" fmla="*/ 1637 w 10000"/>
                <a:gd name="connsiteY1" fmla="*/ 9415 h 10000"/>
                <a:gd name="connsiteX2" fmla="*/ 5078 w 10000"/>
                <a:gd name="connsiteY2" fmla="*/ 8832 h 10000"/>
                <a:gd name="connsiteX3" fmla="*/ 8519 w 10000"/>
                <a:gd name="connsiteY3" fmla="*/ 9998 h 10000"/>
                <a:gd name="connsiteX4" fmla="*/ 10000 w 10000"/>
                <a:gd name="connsiteY4" fmla="*/ 8382 h 10000"/>
                <a:gd name="connsiteX5" fmla="*/ 10000 w 10000"/>
                <a:gd name="connsiteY5" fmla="*/ 602 h 10000"/>
                <a:gd name="connsiteX6" fmla="*/ 6949 w 10000"/>
                <a:gd name="connsiteY6" fmla="*/ 1186 h 10000"/>
                <a:gd name="connsiteX7" fmla="*/ 3407 w 10000"/>
                <a:gd name="connsiteY7" fmla="*/ 3 h 10000"/>
                <a:gd name="connsiteX8" fmla="*/ 166 w 10000"/>
                <a:gd name="connsiteY8" fmla="*/ 1635 h 10000"/>
                <a:gd name="connsiteX9" fmla="*/ 467 w 10000"/>
                <a:gd name="connsiteY9" fmla="*/ 3101 h 10000"/>
                <a:gd name="connsiteX10" fmla="*/ 657 w 10000"/>
                <a:gd name="connsiteY10" fmla="*/ 5749 h 10000"/>
                <a:gd name="connsiteX0" fmla="*/ 704 w 9989"/>
                <a:gd name="connsiteY0" fmla="*/ 9182 h 10000"/>
                <a:gd name="connsiteX1" fmla="*/ 1626 w 9989"/>
                <a:gd name="connsiteY1" fmla="*/ 9415 h 10000"/>
                <a:gd name="connsiteX2" fmla="*/ 5067 w 9989"/>
                <a:gd name="connsiteY2" fmla="*/ 8832 h 10000"/>
                <a:gd name="connsiteX3" fmla="*/ 8508 w 9989"/>
                <a:gd name="connsiteY3" fmla="*/ 9998 h 10000"/>
                <a:gd name="connsiteX4" fmla="*/ 9989 w 9989"/>
                <a:gd name="connsiteY4" fmla="*/ 8382 h 10000"/>
                <a:gd name="connsiteX5" fmla="*/ 9989 w 9989"/>
                <a:gd name="connsiteY5" fmla="*/ 602 h 10000"/>
                <a:gd name="connsiteX6" fmla="*/ 6938 w 9989"/>
                <a:gd name="connsiteY6" fmla="*/ 1186 h 10000"/>
                <a:gd name="connsiteX7" fmla="*/ 3396 w 9989"/>
                <a:gd name="connsiteY7" fmla="*/ 3 h 10000"/>
                <a:gd name="connsiteX8" fmla="*/ 155 w 9989"/>
                <a:gd name="connsiteY8" fmla="*/ 1635 h 10000"/>
                <a:gd name="connsiteX9" fmla="*/ 456 w 9989"/>
                <a:gd name="connsiteY9" fmla="*/ 3101 h 10000"/>
                <a:gd name="connsiteX10" fmla="*/ 127 w 9989"/>
                <a:gd name="connsiteY10" fmla="*/ 8248 h 10000"/>
                <a:gd name="connsiteX0" fmla="*/ 1628 w 10000"/>
                <a:gd name="connsiteY0" fmla="*/ 9415 h 10000"/>
                <a:gd name="connsiteX1" fmla="*/ 5073 w 10000"/>
                <a:gd name="connsiteY1" fmla="*/ 8832 h 10000"/>
                <a:gd name="connsiteX2" fmla="*/ 8517 w 10000"/>
                <a:gd name="connsiteY2" fmla="*/ 9998 h 10000"/>
                <a:gd name="connsiteX3" fmla="*/ 10000 w 10000"/>
                <a:gd name="connsiteY3" fmla="*/ 8382 h 10000"/>
                <a:gd name="connsiteX4" fmla="*/ 10000 w 10000"/>
                <a:gd name="connsiteY4" fmla="*/ 602 h 10000"/>
                <a:gd name="connsiteX5" fmla="*/ 6946 w 10000"/>
                <a:gd name="connsiteY5" fmla="*/ 1186 h 10000"/>
                <a:gd name="connsiteX6" fmla="*/ 3400 w 10000"/>
                <a:gd name="connsiteY6" fmla="*/ 3 h 10000"/>
                <a:gd name="connsiteX7" fmla="*/ 155 w 10000"/>
                <a:gd name="connsiteY7" fmla="*/ 1635 h 10000"/>
                <a:gd name="connsiteX8" fmla="*/ 457 w 10000"/>
                <a:gd name="connsiteY8" fmla="*/ 3101 h 10000"/>
                <a:gd name="connsiteX9" fmla="*/ 127 w 10000"/>
                <a:gd name="connsiteY9" fmla="*/ 8248 h 10000"/>
                <a:gd name="connsiteX0" fmla="*/ 1761 w 10133"/>
                <a:gd name="connsiteY0" fmla="*/ 9415 h 10000"/>
                <a:gd name="connsiteX1" fmla="*/ 5206 w 10133"/>
                <a:gd name="connsiteY1" fmla="*/ 8832 h 10000"/>
                <a:gd name="connsiteX2" fmla="*/ 8650 w 10133"/>
                <a:gd name="connsiteY2" fmla="*/ 9998 h 10000"/>
                <a:gd name="connsiteX3" fmla="*/ 10133 w 10133"/>
                <a:gd name="connsiteY3" fmla="*/ 8382 h 10000"/>
                <a:gd name="connsiteX4" fmla="*/ 10133 w 10133"/>
                <a:gd name="connsiteY4" fmla="*/ 602 h 10000"/>
                <a:gd name="connsiteX5" fmla="*/ 7079 w 10133"/>
                <a:gd name="connsiteY5" fmla="*/ 1186 h 10000"/>
                <a:gd name="connsiteX6" fmla="*/ 3533 w 10133"/>
                <a:gd name="connsiteY6" fmla="*/ 3 h 10000"/>
                <a:gd name="connsiteX7" fmla="*/ 288 w 10133"/>
                <a:gd name="connsiteY7" fmla="*/ 1635 h 10000"/>
                <a:gd name="connsiteX8" fmla="*/ 590 w 10133"/>
                <a:gd name="connsiteY8" fmla="*/ 3101 h 10000"/>
                <a:gd name="connsiteX9" fmla="*/ 0 w 10133"/>
                <a:gd name="connsiteY9" fmla="*/ 8848 h 10000"/>
                <a:gd name="connsiteX0" fmla="*/ 1242 w 10133"/>
                <a:gd name="connsiteY0" fmla="*/ 9715 h 10000"/>
                <a:gd name="connsiteX1" fmla="*/ 5206 w 10133"/>
                <a:gd name="connsiteY1" fmla="*/ 8832 h 10000"/>
                <a:gd name="connsiteX2" fmla="*/ 8650 w 10133"/>
                <a:gd name="connsiteY2" fmla="*/ 9998 h 10000"/>
                <a:gd name="connsiteX3" fmla="*/ 10133 w 10133"/>
                <a:gd name="connsiteY3" fmla="*/ 8382 h 10000"/>
                <a:gd name="connsiteX4" fmla="*/ 10133 w 10133"/>
                <a:gd name="connsiteY4" fmla="*/ 602 h 10000"/>
                <a:gd name="connsiteX5" fmla="*/ 7079 w 10133"/>
                <a:gd name="connsiteY5" fmla="*/ 1186 h 10000"/>
                <a:gd name="connsiteX6" fmla="*/ 3533 w 10133"/>
                <a:gd name="connsiteY6" fmla="*/ 3 h 10000"/>
                <a:gd name="connsiteX7" fmla="*/ 288 w 10133"/>
                <a:gd name="connsiteY7" fmla="*/ 1635 h 10000"/>
                <a:gd name="connsiteX8" fmla="*/ 590 w 10133"/>
                <a:gd name="connsiteY8" fmla="*/ 3101 h 10000"/>
                <a:gd name="connsiteX9" fmla="*/ 0 w 10133"/>
                <a:gd name="connsiteY9" fmla="*/ 8848 h 10000"/>
                <a:gd name="connsiteX0" fmla="*/ 1242 w 10133"/>
                <a:gd name="connsiteY0" fmla="*/ 9715 h 10000"/>
                <a:gd name="connsiteX1" fmla="*/ 5206 w 10133"/>
                <a:gd name="connsiteY1" fmla="*/ 8832 h 10000"/>
                <a:gd name="connsiteX2" fmla="*/ 8650 w 10133"/>
                <a:gd name="connsiteY2" fmla="*/ 9998 h 10000"/>
                <a:gd name="connsiteX3" fmla="*/ 10133 w 10133"/>
                <a:gd name="connsiteY3" fmla="*/ 8382 h 10000"/>
                <a:gd name="connsiteX4" fmla="*/ 10133 w 10133"/>
                <a:gd name="connsiteY4" fmla="*/ 602 h 10000"/>
                <a:gd name="connsiteX5" fmla="*/ 7079 w 10133"/>
                <a:gd name="connsiteY5" fmla="*/ 1186 h 10000"/>
                <a:gd name="connsiteX6" fmla="*/ 3533 w 10133"/>
                <a:gd name="connsiteY6" fmla="*/ 3 h 10000"/>
                <a:gd name="connsiteX7" fmla="*/ 288 w 10133"/>
                <a:gd name="connsiteY7" fmla="*/ 1635 h 10000"/>
                <a:gd name="connsiteX8" fmla="*/ 590 w 10133"/>
                <a:gd name="connsiteY8" fmla="*/ 3101 h 10000"/>
                <a:gd name="connsiteX9" fmla="*/ 0 w 10133"/>
                <a:gd name="connsiteY9" fmla="*/ 8248 h 10000"/>
                <a:gd name="connsiteX0" fmla="*/ 1112 w 10133"/>
                <a:gd name="connsiteY0" fmla="*/ 9315 h 10000"/>
                <a:gd name="connsiteX1" fmla="*/ 5206 w 10133"/>
                <a:gd name="connsiteY1" fmla="*/ 8832 h 10000"/>
                <a:gd name="connsiteX2" fmla="*/ 8650 w 10133"/>
                <a:gd name="connsiteY2" fmla="*/ 9998 h 10000"/>
                <a:gd name="connsiteX3" fmla="*/ 10133 w 10133"/>
                <a:gd name="connsiteY3" fmla="*/ 8382 h 10000"/>
                <a:gd name="connsiteX4" fmla="*/ 10133 w 10133"/>
                <a:gd name="connsiteY4" fmla="*/ 602 h 10000"/>
                <a:gd name="connsiteX5" fmla="*/ 7079 w 10133"/>
                <a:gd name="connsiteY5" fmla="*/ 1186 h 10000"/>
                <a:gd name="connsiteX6" fmla="*/ 3533 w 10133"/>
                <a:gd name="connsiteY6" fmla="*/ 3 h 10000"/>
                <a:gd name="connsiteX7" fmla="*/ 288 w 10133"/>
                <a:gd name="connsiteY7" fmla="*/ 1635 h 10000"/>
                <a:gd name="connsiteX8" fmla="*/ 590 w 10133"/>
                <a:gd name="connsiteY8" fmla="*/ 3101 h 10000"/>
                <a:gd name="connsiteX9" fmla="*/ 0 w 10133"/>
                <a:gd name="connsiteY9" fmla="*/ 8248 h 10000"/>
                <a:gd name="connsiteX0" fmla="*/ 1112 w 10133"/>
                <a:gd name="connsiteY0" fmla="*/ 9315 h 10000"/>
                <a:gd name="connsiteX1" fmla="*/ 5206 w 10133"/>
                <a:gd name="connsiteY1" fmla="*/ 8832 h 10000"/>
                <a:gd name="connsiteX2" fmla="*/ 8650 w 10133"/>
                <a:gd name="connsiteY2" fmla="*/ 9998 h 10000"/>
                <a:gd name="connsiteX3" fmla="*/ 10133 w 10133"/>
                <a:gd name="connsiteY3" fmla="*/ 8382 h 10000"/>
                <a:gd name="connsiteX4" fmla="*/ 10133 w 10133"/>
                <a:gd name="connsiteY4" fmla="*/ 602 h 10000"/>
                <a:gd name="connsiteX5" fmla="*/ 7079 w 10133"/>
                <a:gd name="connsiteY5" fmla="*/ 1186 h 10000"/>
                <a:gd name="connsiteX6" fmla="*/ 3533 w 10133"/>
                <a:gd name="connsiteY6" fmla="*/ 3 h 10000"/>
                <a:gd name="connsiteX7" fmla="*/ 1067 w 10133"/>
                <a:gd name="connsiteY7" fmla="*/ 1235 h 10000"/>
                <a:gd name="connsiteX8" fmla="*/ 590 w 10133"/>
                <a:gd name="connsiteY8" fmla="*/ 3101 h 10000"/>
                <a:gd name="connsiteX9" fmla="*/ 0 w 10133"/>
                <a:gd name="connsiteY9" fmla="*/ 8248 h 10000"/>
                <a:gd name="connsiteX0" fmla="*/ 1112 w 10133"/>
                <a:gd name="connsiteY0" fmla="*/ 9359 h 10044"/>
                <a:gd name="connsiteX1" fmla="*/ 5206 w 10133"/>
                <a:gd name="connsiteY1" fmla="*/ 8876 h 10044"/>
                <a:gd name="connsiteX2" fmla="*/ 8650 w 10133"/>
                <a:gd name="connsiteY2" fmla="*/ 10042 h 10044"/>
                <a:gd name="connsiteX3" fmla="*/ 10133 w 10133"/>
                <a:gd name="connsiteY3" fmla="*/ 8426 h 10044"/>
                <a:gd name="connsiteX4" fmla="*/ 10133 w 10133"/>
                <a:gd name="connsiteY4" fmla="*/ 646 h 10044"/>
                <a:gd name="connsiteX5" fmla="*/ 7079 w 10133"/>
                <a:gd name="connsiteY5" fmla="*/ 1230 h 10044"/>
                <a:gd name="connsiteX6" fmla="*/ 3533 w 10133"/>
                <a:gd name="connsiteY6" fmla="*/ 47 h 10044"/>
                <a:gd name="connsiteX7" fmla="*/ 590 w 10133"/>
                <a:gd name="connsiteY7" fmla="*/ 3145 h 10044"/>
                <a:gd name="connsiteX8" fmla="*/ 0 w 10133"/>
                <a:gd name="connsiteY8" fmla="*/ 8292 h 1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3" h="10044">
                  <a:moveTo>
                    <a:pt x="1112" y="9359"/>
                  </a:moveTo>
                  <a:cubicBezTo>
                    <a:pt x="1840" y="9301"/>
                    <a:pt x="3950" y="8762"/>
                    <a:pt x="5206" y="8876"/>
                  </a:cubicBezTo>
                  <a:cubicBezTo>
                    <a:pt x="6462" y="8990"/>
                    <a:pt x="7825" y="10108"/>
                    <a:pt x="8650" y="10042"/>
                  </a:cubicBezTo>
                  <a:cubicBezTo>
                    <a:pt x="9475" y="9975"/>
                    <a:pt x="9888" y="9992"/>
                    <a:pt x="10133" y="8426"/>
                  </a:cubicBezTo>
                  <a:lnTo>
                    <a:pt x="10133" y="646"/>
                  </a:lnTo>
                  <a:cubicBezTo>
                    <a:pt x="9619" y="-553"/>
                    <a:pt x="8182" y="1330"/>
                    <a:pt x="7079" y="1230"/>
                  </a:cubicBezTo>
                  <a:cubicBezTo>
                    <a:pt x="5974" y="1129"/>
                    <a:pt x="4615" y="-272"/>
                    <a:pt x="3533" y="47"/>
                  </a:cubicBezTo>
                  <a:cubicBezTo>
                    <a:pt x="2451" y="366"/>
                    <a:pt x="1179" y="1771"/>
                    <a:pt x="590" y="3145"/>
                  </a:cubicBezTo>
                  <a:cubicBezTo>
                    <a:pt x="412" y="4314"/>
                    <a:pt x="66" y="7410"/>
                    <a:pt x="0" y="8292"/>
                  </a:cubicBezTo>
                </a:path>
              </a:pathLst>
            </a:custGeom>
            <a:noFill/>
            <a:ln w="12700">
              <a:solidFill>
                <a:schemeClr val="tx1"/>
              </a:solidFill>
              <a:round/>
              <a:headEnd/>
              <a:tailEnd/>
            </a:ln>
          </p:spPr>
          <p:txBody>
            <a:bodyPr wrap="none" anchor="ctr"/>
            <a:lstStyle/>
            <a:p>
              <a:endParaRPr lang="fr-FR" dirty="0"/>
            </a:p>
          </p:txBody>
        </p:sp>
        <p:sp>
          <p:nvSpPr>
            <p:cNvPr id="34" name="Freeform 7"/>
            <p:cNvSpPr>
              <a:spLocks/>
            </p:cNvSpPr>
            <p:nvPr/>
          </p:nvSpPr>
          <p:spPr bwMode="auto">
            <a:xfrm rot="5400000">
              <a:off x="1613670" y="4125252"/>
              <a:ext cx="1962150" cy="1149350"/>
            </a:xfrm>
            <a:custGeom>
              <a:avLst/>
              <a:gdLst>
                <a:gd name="T0" fmla="*/ 0 w 1581"/>
                <a:gd name="T1" fmla="*/ 142875 h 724"/>
                <a:gd name="T2" fmla="*/ 338815 w 1581"/>
                <a:gd name="T3" fmla="*/ 58738 h 724"/>
                <a:gd name="T4" fmla="*/ 601925 w 1581"/>
                <a:gd name="T5" fmla="*/ 198437 h 724"/>
                <a:gd name="T6" fmla="*/ 1028857 w 1581"/>
                <a:gd name="T7" fmla="*/ 73025 h 724"/>
                <a:gd name="T8" fmla="*/ 1401181 w 1581"/>
                <a:gd name="T9" fmla="*/ 198437 h 724"/>
                <a:gd name="T10" fmla="*/ 1773506 w 1581"/>
                <a:gd name="T11" fmla="*/ 85725 h 724"/>
                <a:gd name="T12" fmla="*/ 1962150 w 1581"/>
                <a:gd name="T13" fmla="*/ 153987 h 724"/>
                <a:gd name="T14" fmla="*/ 1959668 w 1581"/>
                <a:gd name="T15" fmla="*/ 1011238 h 724"/>
                <a:gd name="T16" fmla="*/ 1707728 w 1581"/>
                <a:gd name="T17" fmla="*/ 982663 h 724"/>
                <a:gd name="T18" fmla="*/ 1291966 w 1581"/>
                <a:gd name="T19" fmla="*/ 1052513 h 724"/>
                <a:gd name="T20" fmla="*/ 1017687 w 1581"/>
                <a:gd name="T21" fmla="*/ 912813 h 724"/>
                <a:gd name="T22" fmla="*/ 601925 w 1581"/>
                <a:gd name="T23" fmla="*/ 996950 h 724"/>
                <a:gd name="T24" fmla="*/ 349985 w 1581"/>
                <a:gd name="T25" fmla="*/ 857250 h 724"/>
                <a:gd name="T26" fmla="*/ 0 w 1581"/>
                <a:gd name="T27" fmla="*/ 911225 h 724"/>
                <a:gd name="T28" fmla="*/ 0 w 1581"/>
                <a:gd name="T29" fmla="*/ 142875 h 7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81"/>
                <a:gd name="T46" fmla="*/ 0 h 724"/>
                <a:gd name="T47" fmla="*/ 1581 w 1581"/>
                <a:gd name="T48" fmla="*/ 724 h 7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81" h="724">
                  <a:moveTo>
                    <a:pt x="0" y="90"/>
                  </a:moveTo>
                  <a:cubicBezTo>
                    <a:pt x="44" y="0"/>
                    <a:pt x="192" y="31"/>
                    <a:pt x="273" y="37"/>
                  </a:cubicBezTo>
                  <a:cubicBezTo>
                    <a:pt x="354" y="43"/>
                    <a:pt x="392" y="124"/>
                    <a:pt x="485" y="125"/>
                  </a:cubicBezTo>
                  <a:cubicBezTo>
                    <a:pt x="578" y="126"/>
                    <a:pt x="722" y="46"/>
                    <a:pt x="829" y="46"/>
                  </a:cubicBezTo>
                  <a:cubicBezTo>
                    <a:pt x="936" y="46"/>
                    <a:pt x="1029" y="124"/>
                    <a:pt x="1129" y="125"/>
                  </a:cubicBezTo>
                  <a:cubicBezTo>
                    <a:pt x="1229" y="126"/>
                    <a:pt x="1354" y="59"/>
                    <a:pt x="1429" y="54"/>
                  </a:cubicBezTo>
                  <a:cubicBezTo>
                    <a:pt x="1504" y="49"/>
                    <a:pt x="1556" y="0"/>
                    <a:pt x="1581" y="97"/>
                  </a:cubicBezTo>
                  <a:lnTo>
                    <a:pt x="1579" y="637"/>
                  </a:lnTo>
                  <a:cubicBezTo>
                    <a:pt x="1545" y="724"/>
                    <a:pt x="1466" y="615"/>
                    <a:pt x="1376" y="619"/>
                  </a:cubicBezTo>
                  <a:cubicBezTo>
                    <a:pt x="1286" y="623"/>
                    <a:pt x="1134" y="670"/>
                    <a:pt x="1041" y="663"/>
                  </a:cubicBezTo>
                  <a:cubicBezTo>
                    <a:pt x="948" y="656"/>
                    <a:pt x="913" y="581"/>
                    <a:pt x="820" y="575"/>
                  </a:cubicBezTo>
                  <a:cubicBezTo>
                    <a:pt x="727" y="569"/>
                    <a:pt x="575" y="634"/>
                    <a:pt x="485" y="628"/>
                  </a:cubicBezTo>
                  <a:cubicBezTo>
                    <a:pt x="395" y="622"/>
                    <a:pt x="363" y="549"/>
                    <a:pt x="282" y="540"/>
                  </a:cubicBezTo>
                  <a:cubicBezTo>
                    <a:pt x="201" y="531"/>
                    <a:pt x="47" y="649"/>
                    <a:pt x="0" y="574"/>
                  </a:cubicBezTo>
                  <a:lnTo>
                    <a:pt x="0" y="90"/>
                  </a:lnTo>
                  <a:close/>
                </a:path>
              </a:pathLst>
            </a:custGeom>
            <a:noFill/>
            <a:ln w="12700">
              <a:solidFill>
                <a:schemeClr val="tx1"/>
              </a:solidFill>
              <a:round/>
              <a:headEnd/>
              <a:tailEnd/>
            </a:ln>
          </p:spPr>
          <p:txBody>
            <a:bodyPr wrap="none" anchor="ctr"/>
            <a:lstStyle/>
            <a:p>
              <a:endParaRPr lang="fr-FR"/>
            </a:p>
          </p:txBody>
        </p:sp>
        <p:sp>
          <p:nvSpPr>
            <p:cNvPr id="35" name="Freeform 10"/>
            <p:cNvSpPr>
              <a:spLocks/>
            </p:cNvSpPr>
            <p:nvPr/>
          </p:nvSpPr>
          <p:spPr bwMode="auto">
            <a:xfrm rot="5400000">
              <a:off x="2209151" y="5593601"/>
              <a:ext cx="802460" cy="995712"/>
            </a:xfrm>
            <a:custGeom>
              <a:avLst/>
              <a:gdLst>
                <a:gd name="T0" fmla="*/ 0 w 894"/>
                <a:gd name="T1" fmla="*/ 92075 h 718"/>
                <a:gd name="T2" fmla="*/ 6888 w 894"/>
                <a:gd name="T3" fmla="*/ 1001713 h 718"/>
                <a:gd name="T4" fmla="*/ 197457 w 894"/>
                <a:gd name="T5" fmla="*/ 920750 h 718"/>
                <a:gd name="T6" fmla="*/ 431651 w 894"/>
                <a:gd name="T7" fmla="*/ 1001713 h 718"/>
                <a:gd name="T8" fmla="*/ 582423 w 894"/>
                <a:gd name="T9" fmla="*/ 1009650 h 718"/>
                <a:gd name="T10" fmla="*/ 684213 w 894"/>
                <a:gd name="T11" fmla="*/ 855663 h 718"/>
                <a:gd name="T12" fmla="*/ 684213 w 894"/>
                <a:gd name="T13" fmla="*/ 114300 h 718"/>
                <a:gd name="T14" fmla="*/ 474510 w 894"/>
                <a:gd name="T15" fmla="*/ 169862 h 718"/>
                <a:gd name="T16" fmla="*/ 231132 w 894"/>
                <a:gd name="T17" fmla="*/ 57150 h 718"/>
                <a:gd name="T18" fmla="*/ 0 w 894"/>
                <a:gd name="T19" fmla="*/ 92075 h 7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4"/>
                <a:gd name="T31" fmla="*/ 0 h 718"/>
                <a:gd name="T32" fmla="*/ 894 w 894"/>
                <a:gd name="T33" fmla="*/ 718 h 718"/>
                <a:gd name="connsiteX0" fmla="*/ 10000 w 11336"/>
                <a:gd name="connsiteY0" fmla="*/ 7006 h 8687"/>
                <a:gd name="connsiteX1" fmla="*/ 10000 w 11336"/>
                <a:gd name="connsiteY1" fmla="*/ 502 h 8687"/>
                <a:gd name="connsiteX2" fmla="*/ 6935 w 11336"/>
                <a:gd name="connsiteY2" fmla="*/ 989 h 8687"/>
                <a:gd name="connsiteX3" fmla="*/ 3378 w 11336"/>
                <a:gd name="connsiteY3" fmla="*/ 0 h 8687"/>
                <a:gd name="connsiteX4" fmla="*/ 0 w 11336"/>
                <a:gd name="connsiteY4" fmla="*/ 307 h 8687"/>
                <a:gd name="connsiteX5" fmla="*/ 101 w 11336"/>
                <a:gd name="connsiteY5" fmla="*/ 8287 h 8687"/>
                <a:gd name="connsiteX6" fmla="*/ 2886 w 11336"/>
                <a:gd name="connsiteY6" fmla="*/ 7577 h 8687"/>
                <a:gd name="connsiteX7" fmla="*/ 6309 w 11336"/>
                <a:gd name="connsiteY7" fmla="*/ 8287 h 8687"/>
                <a:gd name="connsiteX8" fmla="*/ 8512 w 11336"/>
                <a:gd name="connsiteY8" fmla="*/ 8357 h 8687"/>
                <a:gd name="connsiteX9" fmla="*/ 11336 w 11336"/>
                <a:gd name="connsiteY9" fmla="*/ 7808 h 8687"/>
                <a:gd name="connsiteX0" fmla="*/ 8821 w 10000"/>
                <a:gd name="connsiteY0" fmla="*/ 578 h 10001"/>
                <a:gd name="connsiteX1" fmla="*/ 6118 w 10000"/>
                <a:gd name="connsiteY1" fmla="*/ 1138 h 10001"/>
                <a:gd name="connsiteX2" fmla="*/ 2980 w 10000"/>
                <a:gd name="connsiteY2" fmla="*/ 0 h 10001"/>
                <a:gd name="connsiteX3" fmla="*/ 0 w 10000"/>
                <a:gd name="connsiteY3" fmla="*/ 353 h 10001"/>
                <a:gd name="connsiteX4" fmla="*/ 89 w 10000"/>
                <a:gd name="connsiteY4" fmla="*/ 9540 h 10001"/>
                <a:gd name="connsiteX5" fmla="*/ 2546 w 10000"/>
                <a:gd name="connsiteY5" fmla="*/ 8722 h 10001"/>
                <a:gd name="connsiteX6" fmla="*/ 5565 w 10000"/>
                <a:gd name="connsiteY6" fmla="*/ 9540 h 10001"/>
                <a:gd name="connsiteX7" fmla="*/ 7509 w 10000"/>
                <a:gd name="connsiteY7" fmla="*/ 9620 h 10001"/>
                <a:gd name="connsiteX8" fmla="*/ 10000 w 10000"/>
                <a:gd name="connsiteY8" fmla="*/ 8988 h 10001"/>
                <a:gd name="connsiteX0" fmla="*/ 8821 w 9263"/>
                <a:gd name="connsiteY0" fmla="*/ 578 h 10001"/>
                <a:gd name="connsiteX1" fmla="*/ 6118 w 9263"/>
                <a:gd name="connsiteY1" fmla="*/ 1138 h 10001"/>
                <a:gd name="connsiteX2" fmla="*/ 2980 w 9263"/>
                <a:gd name="connsiteY2" fmla="*/ 0 h 10001"/>
                <a:gd name="connsiteX3" fmla="*/ 0 w 9263"/>
                <a:gd name="connsiteY3" fmla="*/ 353 h 10001"/>
                <a:gd name="connsiteX4" fmla="*/ 89 w 9263"/>
                <a:gd name="connsiteY4" fmla="*/ 9540 h 10001"/>
                <a:gd name="connsiteX5" fmla="*/ 2546 w 9263"/>
                <a:gd name="connsiteY5" fmla="*/ 8722 h 10001"/>
                <a:gd name="connsiteX6" fmla="*/ 5565 w 9263"/>
                <a:gd name="connsiteY6" fmla="*/ 9540 h 10001"/>
                <a:gd name="connsiteX7" fmla="*/ 7509 w 9263"/>
                <a:gd name="connsiteY7" fmla="*/ 9620 h 10001"/>
                <a:gd name="connsiteX8" fmla="*/ 9263 w 9263"/>
                <a:gd name="connsiteY8" fmla="*/ 6775 h 10001"/>
                <a:gd name="connsiteX0" fmla="*/ 9523 w 9523"/>
                <a:gd name="connsiteY0" fmla="*/ 578 h 10000"/>
                <a:gd name="connsiteX1" fmla="*/ 6605 w 9523"/>
                <a:gd name="connsiteY1" fmla="*/ 1138 h 10000"/>
                <a:gd name="connsiteX2" fmla="*/ 3217 w 9523"/>
                <a:gd name="connsiteY2" fmla="*/ 0 h 10000"/>
                <a:gd name="connsiteX3" fmla="*/ 0 w 9523"/>
                <a:gd name="connsiteY3" fmla="*/ 353 h 10000"/>
                <a:gd name="connsiteX4" fmla="*/ 96 w 9523"/>
                <a:gd name="connsiteY4" fmla="*/ 9539 h 10000"/>
                <a:gd name="connsiteX5" fmla="*/ 2749 w 9523"/>
                <a:gd name="connsiteY5" fmla="*/ 8721 h 10000"/>
                <a:gd name="connsiteX6" fmla="*/ 6008 w 9523"/>
                <a:gd name="connsiteY6" fmla="*/ 9539 h 10000"/>
                <a:gd name="connsiteX7" fmla="*/ 8106 w 9523"/>
                <a:gd name="connsiteY7" fmla="*/ 9619 h 10000"/>
                <a:gd name="connsiteX8" fmla="*/ 9470 w 9523"/>
                <a:gd name="connsiteY8" fmla="*/ 5331 h 10000"/>
                <a:gd name="connsiteX0" fmla="*/ 10000 w 10000"/>
                <a:gd name="connsiteY0" fmla="*/ 578 h 10000"/>
                <a:gd name="connsiteX1" fmla="*/ 6936 w 10000"/>
                <a:gd name="connsiteY1" fmla="*/ 1138 h 10000"/>
                <a:gd name="connsiteX2" fmla="*/ 3378 w 10000"/>
                <a:gd name="connsiteY2" fmla="*/ 0 h 10000"/>
                <a:gd name="connsiteX3" fmla="*/ 0 w 10000"/>
                <a:gd name="connsiteY3" fmla="*/ 353 h 10000"/>
                <a:gd name="connsiteX4" fmla="*/ 101 w 10000"/>
                <a:gd name="connsiteY4" fmla="*/ 9539 h 10000"/>
                <a:gd name="connsiteX5" fmla="*/ 2887 w 10000"/>
                <a:gd name="connsiteY5" fmla="*/ 8721 h 10000"/>
                <a:gd name="connsiteX6" fmla="*/ 6309 w 10000"/>
                <a:gd name="connsiteY6" fmla="*/ 9539 h 10000"/>
                <a:gd name="connsiteX7" fmla="*/ 8512 w 10000"/>
                <a:gd name="connsiteY7" fmla="*/ 9619 h 10000"/>
                <a:gd name="connsiteX8" fmla="*/ 9944 w 10000"/>
                <a:gd name="connsiteY8" fmla="*/ 5331 h 10000"/>
                <a:gd name="connsiteX0" fmla="*/ 10000 w 10000"/>
                <a:gd name="connsiteY0" fmla="*/ 578 h 10000"/>
                <a:gd name="connsiteX1" fmla="*/ 6936 w 10000"/>
                <a:gd name="connsiteY1" fmla="*/ 1138 h 10000"/>
                <a:gd name="connsiteX2" fmla="*/ 3378 w 10000"/>
                <a:gd name="connsiteY2" fmla="*/ 0 h 10000"/>
                <a:gd name="connsiteX3" fmla="*/ 0 w 10000"/>
                <a:gd name="connsiteY3" fmla="*/ 353 h 10000"/>
                <a:gd name="connsiteX4" fmla="*/ 101 w 10000"/>
                <a:gd name="connsiteY4" fmla="*/ 9539 h 10000"/>
                <a:gd name="connsiteX5" fmla="*/ 2887 w 10000"/>
                <a:gd name="connsiteY5" fmla="*/ 8721 h 10000"/>
                <a:gd name="connsiteX6" fmla="*/ 6309 w 10000"/>
                <a:gd name="connsiteY6" fmla="*/ 9539 h 10000"/>
                <a:gd name="connsiteX7" fmla="*/ 8512 w 10000"/>
                <a:gd name="connsiteY7" fmla="*/ 9619 h 10000"/>
                <a:gd name="connsiteX8" fmla="*/ 9666 w 10000"/>
                <a:gd name="connsiteY8" fmla="*/ 6389 h 10000"/>
                <a:gd name="connsiteX0" fmla="*/ 9722 w 9722"/>
                <a:gd name="connsiteY0" fmla="*/ 3752 h 10000"/>
                <a:gd name="connsiteX1" fmla="*/ 6936 w 9722"/>
                <a:gd name="connsiteY1" fmla="*/ 1138 h 10000"/>
                <a:gd name="connsiteX2" fmla="*/ 3378 w 9722"/>
                <a:gd name="connsiteY2" fmla="*/ 0 h 10000"/>
                <a:gd name="connsiteX3" fmla="*/ 0 w 9722"/>
                <a:gd name="connsiteY3" fmla="*/ 353 h 10000"/>
                <a:gd name="connsiteX4" fmla="*/ 101 w 9722"/>
                <a:gd name="connsiteY4" fmla="*/ 9539 h 10000"/>
                <a:gd name="connsiteX5" fmla="*/ 2887 w 9722"/>
                <a:gd name="connsiteY5" fmla="*/ 8721 h 10000"/>
                <a:gd name="connsiteX6" fmla="*/ 6309 w 9722"/>
                <a:gd name="connsiteY6" fmla="*/ 9539 h 10000"/>
                <a:gd name="connsiteX7" fmla="*/ 8512 w 9722"/>
                <a:gd name="connsiteY7" fmla="*/ 9619 h 10000"/>
                <a:gd name="connsiteX8" fmla="*/ 9666 w 9722"/>
                <a:gd name="connsiteY8" fmla="*/ 6389 h 10000"/>
                <a:gd name="connsiteX0" fmla="*/ 10000 w 10000"/>
                <a:gd name="connsiteY0" fmla="*/ 3752 h 10000"/>
                <a:gd name="connsiteX1" fmla="*/ 8852 w 10000"/>
                <a:gd name="connsiteY1" fmla="*/ 369 h 10000"/>
                <a:gd name="connsiteX2" fmla="*/ 3475 w 10000"/>
                <a:gd name="connsiteY2" fmla="*/ 0 h 10000"/>
                <a:gd name="connsiteX3" fmla="*/ 0 w 10000"/>
                <a:gd name="connsiteY3" fmla="*/ 353 h 10000"/>
                <a:gd name="connsiteX4" fmla="*/ 104 w 10000"/>
                <a:gd name="connsiteY4" fmla="*/ 9539 h 10000"/>
                <a:gd name="connsiteX5" fmla="*/ 2970 w 10000"/>
                <a:gd name="connsiteY5" fmla="*/ 8721 h 10000"/>
                <a:gd name="connsiteX6" fmla="*/ 6489 w 10000"/>
                <a:gd name="connsiteY6" fmla="*/ 9539 h 10000"/>
                <a:gd name="connsiteX7" fmla="*/ 8755 w 10000"/>
                <a:gd name="connsiteY7" fmla="*/ 9619 h 10000"/>
                <a:gd name="connsiteX8" fmla="*/ 9942 w 10000"/>
                <a:gd name="connsiteY8" fmla="*/ 6389 h 10000"/>
                <a:gd name="connsiteX0" fmla="*/ 10000 w 10000"/>
                <a:gd name="connsiteY0" fmla="*/ 3777 h 10025"/>
                <a:gd name="connsiteX1" fmla="*/ 9773 w 10000"/>
                <a:gd name="connsiteY1" fmla="*/ 3961 h 10025"/>
                <a:gd name="connsiteX2" fmla="*/ 8852 w 10000"/>
                <a:gd name="connsiteY2" fmla="*/ 394 h 10025"/>
                <a:gd name="connsiteX3" fmla="*/ 3475 w 10000"/>
                <a:gd name="connsiteY3" fmla="*/ 25 h 10025"/>
                <a:gd name="connsiteX4" fmla="*/ 0 w 10000"/>
                <a:gd name="connsiteY4" fmla="*/ 378 h 10025"/>
                <a:gd name="connsiteX5" fmla="*/ 104 w 10000"/>
                <a:gd name="connsiteY5" fmla="*/ 9564 h 10025"/>
                <a:gd name="connsiteX6" fmla="*/ 2970 w 10000"/>
                <a:gd name="connsiteY6" fmla="*/ 8746 h 10025"/>
                <a:gd name="connsiteX7" fmla="*/ 6489 w 10000"/>
                <a:gd name="connsiteY7" fmla="*/ 9564 h 10025"/>
                <a:gd name="connsiteX8" fmla="*/ 8755 w 10000"/>
                <a:gd name="connsiteY8" fmla="*/ 9644 h 10025"/>
                <a:gd name="connsiteX9" fmla="*/ 9942 w 10000"/>
                <a:gd name="connsiteY9" fmla="*/ 6414 h 10025"/>
                <a:gd name="connsiteX0" fmla="*/ 10000 w 10554"/>
                <a:gd name="connsiteY0" fmla="*/ 3777 h 10025"/>
                <a:gd name="connsiteX1" fmla="*/ 9773 w 10554"/>
                <a:gd name="connsiteY1" fmla="*/ 3961 h 10025"/>
                <a:gd name="connsiteX2" fmla="*/ 8852 w 10554"/>
                <a:gd name="connsiteY2" fmla="*/ 394 h 10025"/>
                <a:gd name="connsiteX3" fmla="*/ 3475 w 10554"/>
                <a:gd name="connsiteY3" fmla="*/ 25 h 10025"/>
                <a:gd name="connsiteX4" fmla="*/ 0 w 10554"/>
                <a:gd name="connsiteY4" fmla="*/ 378 h 10025"/>
                <a:gd name="connsiteX5" fmla="*/ 104 w 10554"/>
                <a:gd name="connsiteY5" fmla="*/ 9564 h 10025"/>
                <a:gd name="connsiteX6" fmla="*/ 2970 w 10554"/>
                <a:gd name="connsiteY6" fmla="*/ 8746 h 10025"/>
                <a:gd name="connsiteX7" fmla="*/ 6489 w 10554"/>
                <a:gd name="connsiteY7" fmla="*/ 9564 h 10025"/>
                <a:gd name="connsiteX8" fmla="*/ 8755 w 10554"/>
                <a:gd name="connsiteY8" fmla="*/ 9644 h 10025"/>
                <a:gd name="connsiteX9" fmla="*/ 9942 w 10554"/>
                <a:gd name="connsiteY9" fmla="*/ 6414 h 10025"/>
                <a:gd name="connsiteX0" fmla="*/ 10000 w 10554"/>
                <a:gd name="connsiteY0" fmla="*/ 3777 h 10025"/>
                <a:gd name="connsiteX1" fmla="*/ 9773 w 10554"/>
                <a:gd name="connsiteY1" fmla="*/ 3961 h 10025"/>
                <a:gd name="connsiteX2" fmla="*/ 8852 w 10554"/>
                <a:gd name="connsiteY2" fmla="*/ 394 h 10025"/>
                <a:gd name="connsiteX3" fmla="*/ 3475 w 10554"/>
                <a:gd name="connsiteY3" fmla="*/ 25 h 10025"/>
                <a:gd name="connsiteX4" fmla="*/ 0 w 10554"/>
                <a:gd name="connsiteY4" fmla="*/ 378 h 10025"/>
                <a:gd name="connsiteX5" fmla="*/ 104 w 10554"/>
                <a:gd name="connsiteY5" fmla="*/ 9564 h 10025"/>
                <a:gd name="connsiteX6" fmla="*/ 2970 w 10554"/>
                <a:gd name="connsiteY6" fmla="*/ 8746 h 10025"/>
                <a:gd name="connsiteX7" fmla="*/ 6489 w 10554"/>
                <a:gd name="connsiteY7" fmla="*/ 9564 h 10025"/>
                <a:gd name="connsiteX8" fmla="*/ 8755 w 10554"/>
                <a:gd name="connsiteY8" fmla="*/ 9644 h 10025"/>
                <a:gd name="connsiteX9" fmla="*/ 10515 w 10554"/>
                <a:gd name="connsiteY9" fmla="*/ 5164 h 10025"/>
                <a:gd name="connsiteX0" fmla="*/ 10000 w 10554"/>
                <a:gd name="connsiteY0" fmla="*/ 3777 h 10025"/>
                <a:gd name="connsiteX1" fmla="*/ 9773 w 10554"/>
                <a:gd name="connsiteY1" fmla="*/ 3961 h 10025"/>
                <a:gd name="connsiteX2" fmla="*/ 8852 w 10554"/>
                <a:gd name="connsiteY2" fmla="*/ 394 h 10025"/>
                <a:gd name="connsiteX3" fmla="*/ 3475 w 10554"/>
                <a:gd name="connsiteY3" fmla="*/ 25 h 10025"/>
                <a:gd name="connsiteX4" fmla="*/ 0 w 10554"/>
                <a:gd name="connsiteY4" fmla="*/ 378 h 10025"/>
                <a:gd name="connsiteX5" fmla="*/ 104 w 10554"/>
                <a:gd name="connsiteY5" fmla="*/ 9564 h 10025"/>
                <a:gd name="connsiteX6" fmla="*/ 2970 w 10554"/>
                <a:gd name="connsiteY6" fmla="*/ 8746 h 10025"/>
                <a:gd name="connsiteX7" fmla="*/ 6489 w 10554"/>
                <a:gd name="connsiteY7" fmla="*/ 9564 h 10025"/>
                <a:gd name="connsiteX8" fmla="*/ 8755 w 10554"/>
                <a:gd name="connsiteY8" fmla="*/ 9644 h 10025"/>
                <a:gd name="connsiteX9" fmla="*/ 10515 w 10554"/>
                <a:gd name="connsiteY9" fmla="*/ 5164 h 10025"/>
                <a:gd name="connsiteX0" fmla="*/ 10000 w 10554"/>
                <a:gd name="connsiteY0" fmla="*/ 3777 h 10025"/>
                <a:gd name="connsiteX1" fmla="*/ 9773 w 10554"/>
                <a:gd name="connsiteY1" fmla="*/ 3961 h 10025"/>
                <a:gd name="connsiteX2" fmla="*/ 8852 w 10554"/>
                <a:gd name="connsiteY2" fmla="*/ 394 h 10025"/>
                <a:gd name="connsiteX3" fmla="*/ 3475 w 10554"/>
                <a:gd name="connsiteY3" fmla="*/ 25 h 10025"/>
                <a:gd name="connsiteX4" fmla="*/ 0 w 10554"/>
                <a:gd name="connsiteY4" fmla="*/ 378 h 10025"/>
                <a:gd name="connsiteX5" fmla="*/ 104 w 10554"/>
                <a:gd name="connsiteY5" fmla="*/ 9564 h 10025"/>
                <a:gd name="connsiteX6" fmla="*/ 2970 w 10554"/>
                <a:gd name="connsiteY6" fmla="*/ 8746 h 10025"/>
                <a:gd name="connsiteX7" fmla="*/ 6489 w 10554"/>
                <a:gd name="connsiteY7" fmla="*/ 9564 h 10025"/>
                <a:gd name="connsiteX8" fmla="*/ 8755 w 10554"/>
                <a:gd name="connsiteY8" fmla="*/ 9644 h 10025"/>
                <a:gd name="connsiteX9" fmla="*/ 10515 w 10554"/>
                <a:gd name="connsiteY9" fmla="*/ 5164 h 10025"/>
                <a:gd name="connsiteX0" fmla="*/ 10000 w 10515"/>
                <a:gd name="connsiteY0" fmla="*/ 3802 h 10050"/>
                <a:gd name="connsiteX1" fmla="*/ 8852 w 10515"/>
                <a:gd name="connsiteY1" fmla="*/ 419 h 10050"/>
                <a:gd name="connsiteX2" fmla="*/ 3475 w 10515"/>
                <a:gd name="connsiteY2" fmla="*/ 50 h 10050"/>
                <a:gd name="connsiteX3" fmla="*/ 0 w 10515"/>
                <a:gd name="connsiteY3" fmla="*/ 403 h 10050"/>
                <a:gd name="connsiteX4" fmla="*/ 104 w 10515"/>
                <a:gd name="connsiteY4" fmla="*/ 9589 h 10050"/>
                <a:gd name="connsiteX5" fmla="*/ 2970 w 10515"/>
                <a:gd name="connsiteY5" fmla="*/ 8771 h 10050"/>
                <a:gd name="connsiteX6" fmla="*/ 6489 w 10515"/>
                <a:gd name="connsiteY6" fmla="*/ 9589 h 10050"/>
                <a:gd name="connsiteX7" fmla="*/ 8755 w 10515"/>
                <a:gd name="connsiteY7" fmla="*/ 9669 h 10050"/>
                <a:gd name="connsiteX8" fmla="*/ 10515 w 10515"/>
                <a:gd name="connsiteY8" fmla="*/ 5189 h 10050"/>
                <a:gd name="connsiteX0" fmla="*/ 10000 w 10515"/>
                <a:gd name="connsiteY0" fmla="*/ 3807 h 10055"/>
                <a:gd name="connsiteX1" fmla="*/ 10059 w 10515"/>
                <a:gd name="connsiteY1" fmla="*/ 3895 h 10055"/>
                <a:gd name="connsiteX2" fmla="*/ 8852 w 10515"/>
                <a:gd name="connsiteY2" fmla="*/ 424 h 10055"/>
                <a:gd name="connsiteX3" fmla="*/ 3475 w 10515"/>
                <a:gd name="connsiteY3" fmla="*/ 55 h 10055"/>
                <a:gd name="connsiteX4" fmla="*/ 0 w 10515"/>
                <a:gd name="connsiteY4" fmla="*/ 408 h 10055"/>
                <a:gd name="connsiteX5" fmla="*/ 104 w 10515"/>
                <a:gd name="connsiteY5" fmla="*/ 9594 h 10055"/>
                <a:gd name="connsiteX6" fmla="*/ 2970 w 10515"/>
                <a:gd name="connsiteY6" fmla="*/ 8776 h 10055"/>
                <a:gd name="connsiteX7" fmla="*/ 6489 w 10515"/>
                <a:gd name="connsiteY7" fmla="*/ 9594 h 10055"/>
                <a:gd name="connsiteX8" fmla="*/ 8755 w 10515"/>
                <a:gd name="connsiteY8" fmla="*/ 9674 h 10055"/>
                <a:gd name="connsiteX9" fmla="*/ 10515 w 10515"/>
                <a:gd name="connsiteY9" fmla="*/ 5194 h 10055"/>
                <a:gd name="connsiteX0" fmla="*/ 10000 w 12075"/>
                <a:gd name="connsiteY0" fmla="*/ 3807 h 10055"/>
                <a:gd name="connsiteX1" fmla="*/ 12064 w 12075"/>
                <a:gd name="connsiteY1" fmla="*/ 4280 h 10055"/>
                <a:gd name="connsiteX2" fmla="*/ 8852 w 12075"/>
                <a:gd name="connsiteY2" fmla="*/ 424 h 10055"/>
                <a:gd name="connsiteX3" fmla="*/ 3475 w 12075"/>
                <a:gd name="connsiteY3" fmla="*/ 55 h 10055"/>
                <a:gd name="connsiteX4" fmla="*/ 0 w 12075"/>
                <a:gd name="connsiteY4" fmla="*/ 408 h 10055"/>
                <a:gd name="connsiteX5" fmla="*/ 104 w 12075"/>
                <a:gd name="connsiteY5" fmla="*/ 9594 h 10055"/>
                <a:gd name="connsiteX6" fmla="*/ 2970 w 12075"/>
                <a:gd name="connsiteY6" fmla="*/ 8776 h 10055"/>
                <a:gd name="connsiteX7" fmla="*/ 6489 w 12075"/>
                <a:gd name="connsiteY7" fmla="*/ 9594 h 10055"/>
                <a:gd name="connsiteX8" fmla="*/ 8755 w 12075"/>
                <a:gd name="connsiteY8" fmla="*/ 9674 h 10055"/>
                <a:gd name="connsiteX9" fmla="*/ 10515 w 12075"/>
                <a:gd name="connsiteY9" fmla="*/ 5194 h 10055"/>
                <a:gd name="connsiteX0" fmla="*/ 10000 w 12075"/>
                <a:gd name="connsiteY0" fmla="*/ 3807 h 10055"/>
                <a:gd name="connsiteX1" fmla="*/ 12064 w 12075"/>
                <a:gd name="connsiteY1" fmla="*/ 4280 h 10055"/>
                <a:gd name="connsiteX2" fmla="*/ 8852 w 12075"/>
                <a:gd name="connsiteY2" fmla="*/ 424 h 10055"/>
                <a:gd name="connsiteX3" fmla="*/ 3475 w 12075"/>
                <a:gd name="connsiteY3" fmla="*/ 55 h 10055"/>
                <a:gd name="connsiteX4" fmla="*/ 0 w 12075"/>
                <a:gd name="connsiteY4" fmla="*/ 408 h 10055"/>
                <a:gd name="connsiteX5" fmla="*/ 104 w 12075"/>
                <a:gd name="connsiteY5" fmla="*/ 9594 h 10055"/>
                <a:gd name="connsiteX6" fmla="*/ 2970 w 12075"/>
                <a:gd name="connsiteY6" fmla="*/ 8776 h 10055"/>
                <a:gd name="connsiteX7" fmla="*/ 6489 w 12075"/>
                <a:gd name="connsiteY7" fmla="*/ 9594 h 10055"/>
                <a:gd name="connsiteX8" fmla="*/ 8755 w 12075"/>
                <a:gd name="connsiteY8" fmla="*/ 9674 h 10055"/>
                <a:gd name="connsiteX9" fmla="*/ 10515 w 12075"/>
                <a:gd name="connsiteY9" fmla="*/ 5194 h 10055"/>
                <a:gd name="connsiteX0" fmla="*/ 14582 w 14582"/>
                <a:gd name="connsiteY0" fmla="*/ 7174 h 10055"/>
                <a:gd name="connsiteX1" fmla="*/ 12064 w 14582"/>
                <a:gd name="connsiteY1" fmla="*/ 4280 h 10055"/>
                <a:gd name="connsiteX2" fmla="*/ 8852 w 14582"/>
                <a:gd name="connsiteY2" fmla="*/ 424 h 10055"/>
                <a:gd name="connsiteX3" fmla="*/ 3475 w 14582"/>
                <a:gd name="connsiteY3" fmla="*/ 55 h 10055"/>
                <a:gd name="connsiteX4" fmla="*/ 0 w 14582"/>
                <a:gd name="connsiteY4" fmla="*/ 408 h 10055"/>
                <a:gd name="connsiteX5" fmla="*/ 104 w 14582"/>
                <a:gd name="connsiteY5" fmla="*/ 9594 h 10055"/>
                <a:gd name="connsiteX6" fmla="*/ 2970 w 14582"/>
                <a:gd name="connsiteY6" fmla="*/ 8776 h 10055"/>
                <a:gd name="connsiteX7" fmla="*/ 6489 w 14582"/>
                <a:gd name="connsiteY7" fmla="*/ 9594 h 10055"/>
                <a:gd name="connsiteX8" fmla="*/ 8755 w 14582"/>
                <a:gd name="connsiteY8" fmla="*/ 9674 h 10055"/>
                <a:gd name="connsiteX9" fmla="*/ 10515 w 14582"/>
                <a:gd name="connsiteY9" fmla="*/ 5194 h 10055"/>
                <a:gd name="connsiteX0" fmla="*/ 12064 w 12064"/>
                <a:gd name="connsiteY0" fmla="*/ 4280 h 10055"/>
                <a:gd name="connsiteX1" fmla="*/ 8852 w 12064"/>
                <a:gd name="connsiteY1" fmla="*/ 424 h 10055"/>
                <a:gd name="connsiteX2" fmla="*/ 3475 w 12064"/>
                <a:gd name="connsiteY2" fmla="*/ 55 h 10055"/>
                <a:gd name="connsiteX3" fmla="*/ 0 w 12064"/>
                <a:gd name="connsiteY3" fmla="*/ 408 h 10055"/>
                <a:gd name="connsiteX4" fmla="*/ 104 w 12064"/>
                <a:gd name="connsiteY4" fmla="*/ 9594 h 10055"/>
                <a:gd name="connsiteX5" fmla="*/ 2970 w 12064"/>
                <a:gd name="connsiteY5" fmla="*/ 8776 h 10055"/>
                <a:gd name="connsiteX6" fmla="*/ 6489 w 12064"/>
                <a:gd name="connsiteY6" fmla="*/ 9594 h 10055"/>
                <a:gd name="connsiteX7" fmla="*/ 8755 w 12064"/>
                <a:gd name="connsiteY7" fmla="*/ 9674 h 10055"/>
                <a:gd name="connsiteX8" fmla="*/ 10515 w 12064"/>
                <a:gd name="connsiteY8" fmla="*/ 5194 h 10055"/>
                <a:gd name="connsiteX0" fmla="*/ 12064 w 12064"/>
                <a:gd name="connsiteY0" fmla="*/ 4280 h 10055"/>
                <a:gd name="connsiteX1" fmla="*/ 8852 w 12064"/>
                <a:gd name="connsiteY1" fmla="*/ 424 h 10055"/>
                <a:gd name="connsiteX2" fmla="*/ 3475 w 12064"/>
                <a:gd name="connsiteY2" fmla="*/ 55 h 10055"/>
                <a:gd name="connsiteX3" fmla="*/ 0 w 12064"/>
                <a:gd name="connsiteY3" fmla="*/ 408 h 10055"/>
                <a:gd name="connsiteX4" fmla="*/ 104 w 12064"/>
                <a:gd name="connsiteY4" fmla="*/ 9594 h 10055"/>
                <a:gd name="connsiteX5" fmla="*/ 2970 w 12064"/>
                <a:gd name="connsiteY5" fmla="*/ 8776 h 10055"/>
                <a:gd name="connsiteX6" fmla="*/ 6489 w 12064"/>
                <a:gd name="connsiteY6" fmla="*/ 9594 h 10055"/>
                <a:gd name="connsiteX7" fmla="*/ 8755 w 12064"/>
                <a:gd name="connsiteY7" fmla="*/ 9674 h 10055"/>
                <a:gd name="connsiteX8" fmla="*/ 11947 w 12064"/>
                <a:gd name="connsiteY8" fmla="*/ 5002 h 10055"/>
                <a:gd name="connsiteX0" fmla="*/ 12064 w 12064"/>
                <a:gd name="connsiteY0" fmla="*/ 4280 h 10055"/>
                <a:gd name="connsiteX1" fmla="*/ 8852 w 12064"/>
                <a:gd name="connsiteY1" fmla="*/ 424 h 10055"/>
                <a:gd name="connsiteX2" fmla="*/ 3475 w 12064"/>
                <a:gd name="connsiteY2" fmla="*/ 55 h 10055"/>
                <a:gd name="connsiteX3" fmla="*/ 0 w 12064"/>
                <a:gd name="connsiteY3" fmla="*/ 408 h 10055"/>
                <a:gd name="connsiteX4" fmla="*/ 104 w 12064"/>
                <a:gd name="connsiteY4" fmla="*/ 9594 h 10055"/>
                <a:gd name="connsiteX5" fmla="*/ 2970 w 12064"/>
                <a:gd name="connsiteY5" fmla="*/ 8776 h 10055"/>
                <a:gd name="connsiteX6" fmla="*/ 6489 w 12064"/>
                <a:gd name="connsiteY6" fmla="*/ 9594 h 10055"/>
                <a:gd name="connsiteX7" fmla="*/ 8755 w 12064"/>
                <a:gd name="connsiteY7" fmla="*/ 9674 h 10055"/>
                <a:gd name="connsiteX8" fmla="*/ 11947 w 12064"/>
                <a:gd name="connsiteY8" fmla="*/ 5002 h 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64" h="10055">
                  <a:moveTo>
                    <a:pt x="12064" y="4280"/>
                  </a:moveTo>
                  <a:cubicBezTo>
                    <a:pt x="8579" y="3524"/>
                    <a:pt x="9949" y="1064"/>
                    <a:pt x="8852" y="424"/>
                  </a:cubicBezTo>
                  <a:cubicBezTo>
                    <a:pt x="7755" y="-216"/>
                    <a:pt x="4950" y="58"/>
                    <a:pt x="3475" y="55"/>
                  </a:cubicBezTo>
                  <a:cubicBezTo>
                    <a:pt x="2000" y="52"/>
                    <a:pt x="1158" y="290"/>
                    <a:pt x="0" y="408"/>
                  </a:cubicBezTo>
                  <a:cubicBezTo>
                    <a:pt x="35" y="3470"/>
                    <a:pt x="69" y="6531"/>
                    <a:pt x="104" y="9594"/>
                  </a:cubicBezTo>
                  <a:cubicBezTo>
                    <a:pt x="599" y="10989"/>
                    <a:pt x="1910" y="8776"/>
                    <a:pt x="2970" y="8776"/>
                  </a:cubicBezTo>
                  <a:cubicBezTo>
                    <a:pt x="4028" y="8776"/>
                    <a:pt x="5523" y="9450"/>
                    <a:pt x="6489" y="9594"/>
                  </a:cubicBezTo>
                  <a:cubicBezTo>
                    <a:pt x="7456" y="9739"/>
                    <a:pt x="7845" y="10439"/>
                    <a:pt x="8755" y="9674"/>
                  </a:cubicBezTo>
                  <a:cubicBezTo>
                    <a:pt x="9665" y="8909"/>
                    <a:pt x="9318" y="5490"/>
                    <a:pt x="11947" y="5002"/>
                  </a:cubicBezTo>
                </a:path>
              </a:pathLst>
            </a:custGeom>
            <a:noFill/>
            <a:ln w="12700">
              <a:solidFill>
                <a:schemeClr val="tx1"/>
              </a:solidFill>
              <a:round/>
              <a:headEnd/>
              <a:tailEnd/>
            </a:ln>
          </p:spPr>
          <p:txBody>
            <a:bodyPr wrap="none" anchor="ctr"/>
            <a:lstStyle/>
            <a:p>
              <a:endParaRPr lang="fr-FR"/>
            </a:p>
          </p:txBody>
        </p:sp>
        <p:sp>
          <p:nvSpPr>
            <p:cNvPr id="37" name="ZoneTexte 36"/>
            <p:cNvSpPr txBox="1"/>
            <p:nvPr/>
          </p:nvSpPr>
          <p:spPr>
            <a:xfrm>
              <a:off x="3129150" y="1516081"/>
              <a:ext cx="990615" cy="307777"/>
            </a:xfrm>
            <a:prstGeom prst="rect">
              <a:avLst/>
            </a:prstGeom>
            <a:noFill/>
          </p:spPr>
          <p:txBody>
            <a:bodyPr wrap="square" rtlCol="0">
              <a:spAutoFit/>
            </a:bodyPr>
            <a:lstStyle/>
            <a:p>
              <a:r>
                <a:rPr lang="en-US" sz="1400" b="1" dirty="0" smtClean="0"/>
                <a:t>stomach</a:t>
              </a:r>
              <a:endParaRPr lang="en-US" sz="1400" b="1" dirty="0">
                <a:solidFill>
                  <a:schemeClr val="accent1"/>
                </a:solidFill>
              </a:endParaRPr>
            </a:p>
          </p:txBody>
        </p:sp>
        <p:sp>
          <p:nvSpPr>
            <p:cNvPr id="38" name="ZoneTexte 37"/>
            <p:cNvSpPr txBox="1"/>
            <p:nvPr/>
          </p:nvSpPr>
          <p:spPr>
            <a:xfrm>
              <a:off x="2079953" y="3415580"/>
              <a:ext cx="1123895" cy="307777"/>
            </a:xfrm>
            <a:prstGeom prst="rect">
              <a:avLst/>
            </a:prstGeom>
            <a:noFill/>
          </p:spPr>
          <p:txBody>
            <a:bodyPr wrap="square" rtlCol="0">
              <a:spAutoFit/>
            </a:bodyPr>
            <a:lstStyle/>
            <a:p>
              <a:r>
                <a:rPr lang="en-US" sz="1400" b="1" dirty="0" smtClean="0"/>
                <a:t>duodenum</a:t>
              </a:r>
              <a:endParaRPr lang="en-US" sz="1400" b="1" dirty="0"/>
            </a:p>
          </p:txBody>
        </p:sp>
        <p:sp>
          <p:nvSpPr>
            <p:cNvPr id="39" name="ZoneTexte 38"/>
            <p:cNvSpPr txBox="1"/>
            <p:nvPr/>
          </p:nvSpPr>
          <p:spPr>
            <a:xfrm>
              <a:off x="2137543" y="4876988"/>
              <a:ext cx="981224" cy="307777"/>
            </a:xfrm>
            <a:prstGeom prst="rect">
              <a:avLst/>
            </a:prstGeom>
            <a:noFill/>
          </p:spPr>
          <p:txBody>
            <a:bodyPr wrap="square" rtlCol="0">
              <a:spAutoFit/>
            </a:bodyPr>
            <a:lstStyle/>
            <a:p>
              <a:r>
                <a:rPr lang="en-US" sz="1400" b="1" dirty="0" smtClean="0"/>
                <a:t>jejunum</a:t>
              </a:r>
              <a:endParaRPr lang="en-US" sz="1400" b="1" dirty="0"/>
            </a:p>
          </p:txBody>
        </p:sp>
        <p:sp>
          <p:nvSpPr>
            <p:cNvPr id="40" name="ZoneTexte 39"/>
            <p:cNvSpPr txBox="1"/>
            <p:nvPr/>
          </p:nvSpPr>
          <p:spPr>
            <a:xfrm>
              <a:off x="2301678" y="5863056"/>
              <a:ext cx="666894" cy="307777"/>
            </a:xfrm>
            <a:prstGeom prst="rect">
              <a:avLst/>
            </a:prstGeom>
            <a:noFill/>
          </p:spPr>
          <p:txBody>
            <a:bodyPr wrap="square" rtlCol="0">
              <a:spAutoFit/>
            </a:bodyPr>
            <a:lstStyle/>
            <a:p>
              <a:r>
                <a:rPr lang="en-US" sz="1400" b="1" dirty="0" smtClean="0"/>
                <a:t>ileum</a:t>
              </a:r>
              <a:endParaRPr lang="en-US" sz="1400" b="1" dirty="0"/>
            </a:p>
          </p:txBody>
        </p:sp>
        <p:sp>
          <p:nvSpPr>
            <p:cNvPr id="6" name="Forme libre 5"/>
            <p:cNvSpPr/>
            <p:nvPr/>
          </p:nvSpPr>
          <p:spPr>
            <a:xfrm>
              <a:off x="1784555" y="1588242"/>
              <a:ext cx="904095" cy="1486077"/>
            </a:xfrm>
            <a:custGeom>
              <a:avLst/>
              <a:gdLst>
                <a:gd name="connsiteX0" fmla="*/ 744410 w 902086"/>
                <a:gd name="connsiteY0" fmla="*/ 0 h 1486077"/>
                <a:gd name="connsiteX1" fmla="*/ 877760 w 902086"/>
                <a:gd name="connsiteY1" fmla="*/ 304800 h 1486077"/>
                <a:gd name="connsiteX2" fmla="*/ 877760 w 902086"/>
                <a:gd name="connsiteY2" fmla="*/ 609600 h 1486077"/>
                <a:gd name="connsiteX3" fmla="*/ 630110 w 902086"/>
                <a:gd name="connsiteY3" fmla="*/ 819150 h 1486077"/>
                <a:gd name="connsiteX4" fmla="*/ 372935 w 902086"/>
                <a:gd name="connsiteY4" fmla="*/ 885825 h 1486077"/>
                <a:gd name="connsiteX5" fmla="*/ 172910 w 902086"/>
                <a:gd name="connsiteY5" fmla="*/ 866775 h 1486077"/>
                <a:gd name="connsiteX6" fmla="*/ 1460 w 902086"/>
                <a:gd name="connsiteY6" fmla="*/ 1104900 h 1486077"/>
                <a:gd name="connsiteX7" fmla="*/ 106235 w 902086"/>
                <a:gd name="connsiteY7" fmla="*/ 1362075 h 1486077"/>
                <a:gd name="connsiteX8" fmla="*/ 372935 w 902086"/>
                <a:gd name="connsiteY8" fmla="*/ 1447800 h 1486077"/>
                <a:gd name="connsiteX9" fmla="*/ 458660 w 902086"/>
                <a:gd name="connsiteY9" fmla="*/ 1476375 h 1486077"/>
                <a:gd name="connsiteX10" fmla="*/ 458660 w 902086"/>
                <a:gd name="connsiteY10" fmla="*/ 1476375 h 1486077"/>
                <a:gd name="connsiteX11" fmla="*/ 449135 w 902086"/>
                <a:gd name="connsiteY11" fmla="*/ 1485900 h 1486077"/>
                <a:gd name="connsiteX12" fmla="*/ 449135 w 902086"/>
                <a:gd name="connsiteY12" fmla="*/ 1466850 h 1486077"/>
                <a:gd name="connsiteX13" fmla="*/ 439610 w 902086"/>
                <a:gd name="connsiteY13" fmla="*/ 1476375 h 1486077"/>
                <a:gd name="connsiteX14" fmla="*/ 439610 w 902086"/>
                <a:gd name="connsiteY14" fmla="*/ 1476375 h 1486077"/>
                <a:gd name="connsiteX15" fmla="*/ 439610 w 902086"/>
                <a:gd name="connsiteY15" fmla="*/ 1476375 h 1486077"/>
                <a:gd name="connsiteX0" fmla="*/ 744410 w 902086"/>
                <a:gd name="connsiteY0" fmla="*/ 0 h 1486077"/>
                <a:gd name="connsiteX1" fmla="*/ 877760 w 902086"/>
                <a:gd name="connsiteY1" fmla="*/ 304800 h 1486077"/>
                <a:gd name="connsiteX2" fmla="*/ 877760 w 902086"/>
                <a:gd name="connsiteY2" fmla="*/ 609600 h 1486077"/>
                <a:gd name="connsiteX3" fmla="*/ 630110 w 902086"/>
                <a:gd name="connsiteY3" fmla="*/ 819150 h 1486077"/>
                <a:gd name="connsiteX4" fmla="*/ 382460 w 902086"/>
                <a:gd name="connsiteY4" fmla="*/ 838200 h 1486077"/>
                <a:gd name="connsiteX5" fmla="*/ 172910 w 902086"/>
                <a:gd name="connsiteY5" fmla="*/ 866775 h 1486077"/>
                <a:gd name="connsiteX6" fmla="*/ 1460 w 902086"/>
                <a:gd name="connsiteY6" fmla="*/ 1104900 h 1486077"/>
                <a:gd name="connsiteX7" fmla="*/ 106235 w 902086"/>
                <a:gd name="connsiteY7" fmla="*/ 1362075 h 1486077"/>
                <a:gd name="connsiteX8" fmla="*/ 372935 w 902086"/>
                <a:gd name="connsiteY8" fmla="*/ 1447800 h 1486077"/>
                <a:gd name="connsiteX9" fmla="*/ 458660 w 902086"/>
                <a:gd name="connsiteY9" fmla="*/ 1476375 h 1486077"/>
                <a:gd name="connsiteX10" fmla="*/ 458660 w 902086"/>
                <a:gd name="connsiteY10" fmla="*/ 1476375 h 1486077"/>
                <a:gd name="connsiteX11" fmla="*/ 449135 w 902086"/>
                <a:gd name="connsiteY11" fmla="*/ 1485900 h 1486077"/>
                <a:gd name="connsiteX12" fmla="*/ 449135 w 902086"/>
                <a:gd name="connsiteY12" fmla="*/ 1466850 h 1486077"/>
                <a:gd name="connsiteX13" fmla="*/ 439610 w 902086"/>
                <a:gd name="connsiteY13" fmla="*/ 1476375 h 1486077"/>
                <a:gd name="connsiteX14" fmla="*/ 439610 w 902086"/>
                <a:gd name="connsiteY14" fmla="*/ 1476375 h 1486077"/>
                <a:gd name="connsiteX15" fmla="*/ 439610 w 902086"/>
                <a:gd name="connsiteY15" fmla="*/ 1476375 h 1486077"/>
                <a:gd name="connsiteX0" fmla="*/ 744410 w 904095"/>
                <a:gd name="connsiteY0" fmla="*/ 0 h 1486077"/>
                <a:gd name="connsiteX1" fmla="*/ 877760 w 904095"/>
                <a:gd name="connsiteY1" fmla="*/ 304800 h 1486077"/>
                <a:gd name="connsiteX2" fmla="*/ 877760 w 904095"/>
                <a:gd name="connsiteY2" fmla="*/ 609600 h 1486077"/>
                <a:gd name="connsiteX3" fmla="*/ 601535 w 904095"/>
                <a:gd name="connsiteY3" fmla="*/ 990600 h 1486077"/>
                <a:gd name="connsiteX4" fmla="*/ 382460 w 904095"/>
                <a:gd name="connsiteY4" fmla="*/ 838200 h 1486077"/>
                <a:gd name="connsiteX5" fmla="*/ 172910 w 904095"/>
                <a:gd name="connsiteY5" fmla="*/ 866775 h 1486077"/>
                <a:gd name="connsiteX6" fmla="*/ 1460 w 904095"/>
                <a:gd name="connsiteY6" fmla="*/ 1104900 h 1486077"/>
                <a:gd name="connsiteX7" fmla="*/ 106235 w 904095"/>
                <a:gd name="connsiteY7" fmla="*/ 1362075 h 1486077"/>
                <a:gd name="connsiteX8" fmla="*/ 372935 w 904095"/>
                <a:gd name="connsiteY8" fmla="*/ 1447800 h 1486077"/>
                <a:gd name="connsiteX9" fmla="*/ 458660 w 904095"/>
                <a:gd name="connsiteY9" fmla="*/ 1476375 h 1486077"/>
                <a:gd name="connsiteX10" fmla="*/ 458660 w 904095"/>
                <a:gd name="connsiteY10" fmla="*/ 1476375 h 1486077"/>
                <a:gd name="connsiteX11" fmla="*/ 449135 w 904095"/>
                <a:gd name="connsiteY11" fmla="*/ 1485900 h 1486077"/>
                <a:gd name="connsiteX12" fmla="*/ 449135 w 904095"/>
                <a:gd name="connsiteY12" fmla="*/ 1466850 h 1486077"/>
                <a:gd name="connsiteX13" fmla="*/ 439610 w 904095"/>
                <a:gd name="connsiteY13" fmla="*/ 1476375 h 1486077"/>
                <a:gd name="connsiteX14" fmla="*/ 439610 w 904095"/>
                <a:gd name="connsiteY14" fmla="*/ 1476375 h 1486077"/>
                <a:gd name="connsiteX15" fmla="*/ 439610 w 904095"/>
                <a:gd name="connsiteY15" fmla="*/ 1476375 h 1486077"/>
                <a:gd name="connsiteX0" fmla="*/ 744410 w 904095"/>
                <a:gd name="connsiteY0" fmla="*/ 0 h 1486077"/>
                <a:gd name="connsiteX1" fmla="*/ 877760 w 904095"/>
                <a:gd name="connsiteY1" fmla="*/ 304800 h 1486077"/>
                <a:gd name="connsiteX2" fmla="*/ 877760 w 904095"/>
                <a:gd name="connsiteY2" fmla="*/ 609600 h 1486077"/>
                <a:gd name="connsiteX3" fmla="*/ 601535 w 904095"/>
                <a:gd name="connsiteY3" fmla="*/ 990600 h 1486077"/>
                <a:gd name="connsiteX4" fmla="*/ 334835 w 904095"/>
                <a:gd name="connsiteY4" fmla="*/ 885825 h 1486077"/>
                <a:gd name="connsiteX5" fmla="*/ 172910 w 904095"/>
                <a:gd name="connsiteY5" fmla="*/ 866775 h 1486077"/>
                <a:gd name="connsiteX6" fmla="*/ 1460 w 904095"/>
                <a:gd name="connsiteY6" fmla="*/ 1104900 h 1486077"/>
                <a:gd name="connsiteX7" fmla="*/ 106235 w 904095"/>
                <a:gd name="connsiteY7" fmla="*/ 1362075 h 1486077"/>
                <a:gd name="connsiteX8" fmla="*/ 372935 w 904095"/>
                <a:gd name="connsiteY8" fmla="*/ 1447800 h 1486077"/>
                <a:gd name="connsiteX9" fmla="*/ 458660 w 904095"/>
                <a:gd name="connsiteY9" fmla="*/ 1476375 h 1486077"/>
                <a:gd name="connsiteX10" fmla="*/ 458660 w 904095"/>
                <a:gd name="connsiteY10" fmla="*/ 1476375 h 1486077"/>
                <a:gd name="connsiteX11" fmla="*/ 449135 w 904095"/>
                <a:gd name="connsiteY11" fmla="*/ 1485900 h 1486077"/>
                <a:gd name="connsiteX12" fmla="*/ 449135 w 904095"/>
                <a:gd name="connsiteY12" fmla="*/ 1466850 h 1486077"/>
                <a:gd name="connsiteX13" fmla="*/ 439610 w 904095"/>
                <a:gd name="connsiteY13" fmla="*/ 1476375 h 1486077"/>
                <a:gd name="connsiteX14" fmla="*/ 439610 w 904095"/>
                <a:gd name="connsiteY14" fmla="*/ 1476375 h 1486077"/>
                <a:gd name="connsiteX15" fmla="*/ 439610 w 904095"/>
                <a:gd name="connsiteY15" fmla="*/ 1476375 h 148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4095" h="1486077">
                  <a:moveTo>
                    <a:pt x="744410" y="0"/>
                  </a:moveTo>
                  <a:cubicBezTo>
                    <a:pt x="799972" y="101600"/>
                    <a:pt x="855535" y="203200"/>
                    <a:pt x="877760" y="304800"/>
                  </a:cubicBezTo>
                  <a:cubicBezTo>
                    <a:pt x="899985" y="406400"/>
                    <a:pt x="923798" y="495300"/>
                    <a:pt x="877760" y="609600"/>
                  </a:cubicBezTo>
                  <a:cubicBezTo>
                    <a:pt x="831722" y="723900"/>
                    <a:pt x="692023" y="944563"/>
                    <a:pt x="601535" y="990600"/>
                  </a:cubicBezTo>
                  <a:cubicBezTo>
                    <a:pt x="511048" y="1036638"/>
                    <a:pt x="406272" y="906462"/>
                    <a:pt x="334835" y="885825"/>
                  </a:cubicBezTo>
                  <a:cubicBezTo>
                    <a:pt x="263398" y="865188"/>
                    <a:pt x="228473" y="830263"/>
                    <a:pt x="172910" y="866775"/>
                  </a:cubicBezTo>
                  <a:cubicBezTo>
                    <a:pt x="117348" y="903288"/>
                    <a:pt x="12572" y="1022350"/>
                    <a:pt x="1460" y="1104900"/>
                  </a:cubicBezTo>
                  <a:cubicBezTo>
                    <a:pt x="-9652" y="1187450"/>
                    <a:pt x="44323" y="1304925"/>
                    <a:pt x="106235" y="1362075"/>
                  </a:cubicBezTo>
                  <a:cubicBezTo>
                    <a:pt x="168147" y="1419225"/>
                    <a:pt x="372935" y="1447800"/>
                    <a:pt x="372935" y="1447800"/>
                  </a:cubicBezTo>
                  <a:lnTo>
                    <a:pt x="458660" y="1476375"/>
                  </a:lnTo>
                  <a:lnTo>
                    <a:pt x="458660" y="1476375"/>
                  </a:lnTo>
                  <a:cubicBezTo>
                    <a:pt x="457073" y="1477962"/>
                    <a:pt x="450722" y="1487487"/>
                    <a:pt x="449135" y="1485900"/>
                  </a:cubicBezTo>
                  <a:cubicBezTo>
                    <a:pt x="447548" y="1484313"/>
                    <a:pt x="450722" y="1468437"/>
                    <a:pt x="449135" y="1466850"/>
                  </a:cubicBezTo>
                  <a:lnTo>
                    <a:pt x="439610" y="1476375"/>
                  </a:lnTo>
                  <a:lnTo>
                    <a:pt x="439610" y="1476375"/>
                  </a:lnTo>
                  <a:lnTo>
                    <a:pt x="439610" y="14763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orme libre 6"/>
            <p:cNvSpPr/>
            <p:nvPr/>
          </p:nvSpPr>
          <p:spPr>
            <a:xfrm>
              <a:off x="1940491" y="1542640"/>
              <a:ext cx="1596038" cy="1438275"/>
            </a:xfrm>
            <a:custGeom>
              <a:avLst/>
              <a:gdLst>
                <a:gd name="connsiteX0" fmla="*/ 752475 w 1596038"/>
                <a:gd name="connsiteY0" fmla="*/ 0 h 1438275"/>
                <a:gd name="connsiteX1" fmla="*/ 876300 w 1596038"/>
                <a:gd name="connsiteY1" fmla="*/ 333375 h 1438275"/>
                <a:gd name="connsiteX2" fmla="*/ 1066800 w 1596038"/>
                <a:gd name="connsiteY2" fmla="*/ 409575 h 1438275"/>
                <a:gd name="connsiteX3" fmla="*/ 1143000 w 1596038"/>
                <a:gd name="connsiteY3" fmla="*/ 304800 h 1438275"/>
                <a:gd name="connsiteX4" fmla="*/ 1238250 w 1596038"/>
                <a:gd name="connsiteY4" fmla="*/ 219075 h 1438275"/>
                <a:gd name="connsiteX5" fmla="*/ 1466850 w 1596038"/>
                <a:gd name="connsiteY5" fmla="*/ 285750 h 1438275"/>
                <a:gd name="connsiteX6" fmla="*/ 1581150 w 1596038"/>
                <a:gd name="connsiteY6" fmla="*/ 504825 h 1438275"/>
                <a:gd name="connsiteX7" fmla="*/ 1581150 w 1596038"/>
                <a:gd name="connsiteY7" fmla="*/ 762000 h 1438275"/>
                <a:gd name="connsiteX8" fmla="*/ 1457325 w 1596038"/>
                <a:gd name="connsiteY8" fmla="*/ 1057275 h 1438275"/>
                <a:gd name="connsiteX9" fmla="*/ 1219200 w 1596038"/>
                <a:gd name="connsiteY9" fmla="*/ 1247775 h 1438275"/>
                <a:gd name="connsiteX10" fmla="*/ 1219200 w 1596038"/>
                <a:gd name="connsiteY10" fmla="*/ 1247775 h 1438275"/>
                <a:gd name="connsiteX11" fmla="*/ 942975 w 1596038"/>
                <a:gd name="connsiteY11" fmla="*/ 1314450 h 1438275"/>
                <a:gd name="connsiteX12" fmla="*/ 533400 w 1596038"/>
                <a:gd name="connsiteY12" fmla="*/ 1266825 h 1438275"/>
                <a:gd name="connsiteX13" fmla="*/ 400050 w 1596038"/>
                <a:gd name="connsiteY13" fmla="*/ 1209675 h 1438275"/>
                <a:gd name="connsiteX14" fmla="*/ 238125 w 1596038"/>
                <a:gd name="connsiteY14" fmla="*/ 1133475 h 1438275"/>
                <a:gd name="connsiteX15" fmla="*/ 104775 w 1596038"/>
                <a:gd name="connsiteY15" fmla="*/ 1114425 h 1438275"/>
                <a:gd name="connsiteX16" fmla="*/ 0 w 1596038"/>
                <a:gd name="connsiteY16" fmla="*/ 1209675 h 1438275"/>
                <a:gd name="connsiteX17" fmla="*/ 104775 w 1596038"/>
                <a:gd name="connsiteY17" fmla="*/ 1333500 h 1438275"/>
                <a:gd name="connsiteX18" fmla="*/ 276225 w 1596038"/>
                <a:gd name="connsiteY18" fmla="*/ 1381125 h 1438275"/>
                <a:gd name="connsiteX19" fmla="*/ 390525 w 1596038"/>
                <a:gd name="connsiteY19" fmla="*/ 1438275 h 1438275"/>
                <a:gd name="connsiteX20" fmla="*/ 390525 w 1596038"/>
                <a:gd name="connsiteY20" fmla="*/ 1438275 h 1438275"/>
                <a:gd name="connsiteX0" fmla="*/ 752475 w 1596038"/>
                <a:gd name="connsiteY0" fmla="*/ 0 h 1438275"/>
                <a:gd name="connsiteX1" fmla="*/ 876300 w 1596038"/>
                <a:gd name="connsiteY1" fmla="*/ 333375 h 1438275"/>
                <a:gd name="connsiteX2" fmla="*/ 1019175 w 1596038"/>
                <a:gd name="connsiteY2" fmla="*/ 371475 h 1438275"/>
                <a:gd name="connsiteX3" fmla="*/ 1143000 w 1596038"/>
                <a:gd name="connsiteY3" fmla="*/ 304800 h 1438275"/>
                <a:gd name="connsiteX4" fmla="*/ 1238250 w 1596038"/>
                <a:gd name="connsiteY4" fmla="*/ 219075 h 1438275"/>
                <a:gd name="connsiteX5" fmla="*/ 1466850 w 1596038"/>
                <a:gd name="connsiteY5" fmla="*/ 285750 h 1438275"/>
                <a:gd name="connsiteX6" fmla="*/ 1581150 w 1596038"/>
                <a:gd name="connsiteY6" fmla="*/ 504825 h 1438275"/>
                <a:gd name="connsiteX7" fmla="*/ 1581150 w 1596038"/>
                <a:gd name="connsiteY7" fmla="*/ 762000 h 1438275"/>
                <a:gd name="connsiteX8" fmla="*/ 1457325 w 1596038"/>
                <a:gd name="connsiteY8" fmla="*/ 1057275 h 1438275"/>
                <a:gd name="connsiteX9" fmla="*/ 1219200 w 1596038"/>
                <a:gd name="connsiteY9" fmla="*/ 1247775 h 1438275"/>
                <a:gd name="connsiteX10" fmla="*/ 1219200 w 1596038"/>
                <a:gd name="connsiteY10" fmla="*/ 1247775 h 1438275"/>
                <a:gd name="connsiteX11" fmla="*/ 942975 w 1596038"/>
                <a:gd name="connsiteY11" fmla="*/ 1314450 h 1438275"/>
                <a:gd name="connsiteX12" fmla="*/ 533400 w 1596038"/>
                <a:gd name="connsiteY12" fmla="*/ 1266825 h 1438275"/>
                <a:gd name="connsiteX13" fmla="*/ 400050 w 1596038"/>
                <a:gd name="connsiteY13" fmla="*/ 1209675 h 1438275"/>
                <a:gd name="connsiteX14" fmla="*/ 238125 w 1596038"/>
                <a:gd name="connsiteY14" fmla="*/ 1133475 h 1438275"/>
                <a:gd name="connsiteX15" fmla="*/ 104775 w 1596038"/>
                <a:gd name="connsiteY15" fmla="*/ 1114425 h 1438275"/>
                <a:gd name="connsiteX16" fmla="*/ 0 w 1596038"/>
                <a:gd name="connsiteY16" fmla="*/ 1209675 h 1438275"/>
                <a:gd name="connsiteX17" fmla="*/ 104775 w 1596038"/>
                <a:gd name="connsiteY17" fmla="*/ 1333500 h 1438275"/>
                <a:gd name="connsiteX18" fmla="*/ 276225 w 1596038"/>
                <a:gd name="connsiteY18" fmla="*/ 1381125 h 1438275"/>
                <a:gd name="connsiteX19" fmla="*/ 390525 w 1596038"/>
                <a:gd name="connsiteY19" fmla="*/ 1438275 h 1438275"/>
                <a:gd name="connsiteX20" fmla="*/ 390525 w 1596038"/>
                <a:gd name="connsiteY20" fmla="*/ 1438275 h 1438275"/>
                <a:gd name="connsiteX0" fmla="*/ 752475 w 1596038"/>
                <a:gd name="connsiteY0" fmla="*/ 0 h 1438275"/>
                <a:gd name="connsiteX1" fmla="*/ 876300 w 1596038"/>
                <a:gd name="connsiteY1" fmla="*/ 333375 h 1438275"/>
                <a:gd name="connsiteX2" fmla="*/ 1019175 w 1596038"/>
                <a:gd name="connsiteY2" fmla="*/ 371475 h 1438275"/>
                <a:gd name="connsiteX3" fmla="*/ 1143000 w 1596038"/>
                <a:gd name="connsiteY3" fmla="*/ 304800 h 1438275"/>
                <a:gd name="connsiteX4" fmla="*/ 1228725 w 1596038"/>
                <a:gd name="connsiteY4" fmla="*/ 238125 h 1438275"/>
                <a:gd name="connsiteX5" fmla="*/ 1466850 w 1596038"/>
                <a:gd name="connsiteY5" fmla="*/ 285750 h 1438275"/>
                <a:gd name="connsiteX6" fmla="*/ 1581150 w 1596038"/>
                <a:gd name="connsiteY6" fmla="*/ 504825 h 1438275"/>
                <a:gd name="connsiteX7" fmla="*/ 1581150 w 1596038"/>
                <a:gd name="connsiteY7" fmla="*/ 762000 h 1438275"/>
                <a:gd name="connsiteX8" fmla="*/ 1457325 w 1596038"/>
                <a:gd name="connsiteY8" fmla="*/ 1057275 h 1438275"/>
                <a:gd name="connsiteX9" fmla="*/ 1219200 w 1596038"/>
                <a:gd name="connsiteY9" fmla="*/ 1247775 h 1438275"/>
                <a:gd name="connsiteX10" fmla="*/ 1219200 w 1596038"/>
                <a:gd name="connsiteY10" fmla="*/ 1247775 h 1438275"/>
                <a:gd name="connsiteX11" fmla="*/ 942975 w 1596038"/>
                <a:gd name="connsiteY11" fmla="*/ 1314450 h 1438275"/>
                <a:gd name="connsiteX12" fmla="*/ 533400 w 1596038"/>
                <a:gd name="connsiteY12" fmla="*/ 1266825 h 1438275"/>
                <a:gd name="connsiteX13" fmla="*/ 400050 w 1596038"/>
                <a:gd name="connsiteY13" fmla="*/ 1209675 h 1438275"/>
                <a:gd name="connsiteX14" fmla="*/ 238125 w 1596038"/>
                <a:gd name="connsiteY14" fmla="*/ 1133475 h 1438275"/>
                <a:gd name="connsiteX15" fmla="*/ 104775 w 1596038"/>
                <a:gd name="connsiteY15" fmla="*/ 1114425 h 1438275"/>
                <a:gd name="connsiteX16" fmla="*/ 0 w 1596038"/>
                <a:gd name="connsiteY16" fmla="*/ 1209675 h 1438275"/>
                <a:gd name="connsiteX17" fmla="*/ 104775 w 1596038"/>
                <a:gd name="connsiteY17" fmla="*/ 1333500 h 1438275"/>
                <a:gd name="connsiteX18" fmla="*/ 276225 w 1596038"/>
                <a:gd name="connsiteY18" fmla="*/ 1381125 h 1438275"/>
                <a:gd name="connsiteX19" fmla="*/ 390525 w 1596038"/>
                <a:gd name="connsiteY19" fmla="*/ 1438275 h 1438275"/>
                <a:gd name="connsiteX20" fmla="*/ 390525 w 1596038"/>
                <a:gd name="connsiteY20" fmla="*/ 1438275 h 1438275"/>
                <a:gd name="connsiteX0" fmla="*/ 752475 w 1596038"/>
                <a:gd name="connsiteY0" fmla="*/ 0 h 1438275"/>
                <a:gd name="connsiteX1" fmla="*/ 876300 w 1596038"/>
                <a:gd name="connsiteY1" fmla="*/ 333375 h 1438275"/>
                <a:gd name="connsiteX2" fmla="*/ 1019175 w 1596038"/>
                <a:gd name="connsiteY2" fmla="*/ 371475 h 1438275"/>
                <a:gd name="connsiteX3" fmla="*/ 1143000 w 1596038"/>
                <a:gd name="connsiteY3" fmla="*/ 304800 h 1438275"/>
                <a:gd name="connsiteX4" fmla="*/ 1219200 w 1596038"/>
                <a:gd name="connsiteY4" fmla="*/ 285750 h 1438275"/>
                <a:gd name="connsiteX5" fmla="*/ 1466850 w 1596038"/>
                <a:gd name="connsiteY5" fmla="*/ 285750 h 1438275"/>
                <a:gd name="connsiteX6" fmla="*/ 1581150 w 1596038"/>
                <a:gd name="connsiteY6" fmla="*/ 504825 h 1438275"/>
                <a:gd name="connsiteX7" fmla="*/ 1581150 w 1596038"/>
                <a:gd name="connsiteY7" fmla="*/ 762000 h 1438275"/>
                <a:gd name="connsiteX8" fmla="*/ 1457325 w 1596038"/>
                <a:gd name="connsiteY8" fmla="*/ 1057275 h 1438275"/>
                <a:gd name="connsiteX9" fmla="*/ 1219200 w 1596038"/>
                <a:gd name="connsiteY9" fmla="*/ 1247775 h 1438275"/>
                <a:gd name="connsiteX10" fmla="*/ 1219200 w 1596038"/>
                <a:gd name="connsiteY10" fmla="*/ 1247775 h 1438275"/>
                <a:gd name="connsiteX11" fmla="*/ 942975 w 1596038"/>
                <a:gd name="connsiteY11" fmla="*/ 1314450 h 1438275"/>
                <a:gd name="connsiteX12" fmla="*/ 533400 w 1596038"/>
                <a:gd name="connsiteY12" fmla="*/ 1266825 h 1438275"/>
                <a:gd name="connsiteX13" fmla="*/ 400050 w 1596038"/>
                <a:gd name="connsiteY13" fmla="*/ 1209675 h 1438275"/>
                <a:gd name="connsiteX14" fmla="*/ 238125 w 1596038"/>
                <a:gd name="connsiteY14" fmla="*/ 1133475 h 1438275"/>
                <a:gd name="connsiteX15" fmla="*/ 104775 w 1596038"/>
                <a:gd name="connsiteY15" fmla="*/ 1114425 h 1438275"/>
                <a:gd name="connsiteX16" fmla="*/ 0 w 1596038"/>
                <a:gd name="connsiteY16" fmla="*/ 1209675 h 1438275"/>
                <a:gd name="connsiteX17" fmla="*/ 104775 w 1596038"/>
                <a:gd name="connsiteY17" fmla="*/ 1333500 h 1438275"/>
                <a:gd name="connsiteX18" fmla="*/ 276225 w 1596038"/>
                <a:gd name="connsiteY18" fmla="*/ 1381125 h 1438275"/>
                <a:gd name="connsiteX19" fmla="*/ 390525 w 1596038"/>
                <a:gd name="connsiteY19" fmla="*/ 1438275 h 1438275"/>
                <a:gd name="connsiteX20" fmla="*/ 390525 w 1596038"/>
                <a:gd name="connsiteY20" fmla="*/ 1438275 h 1438275"/>
                <a:gd name="connsiteX0" fmla="*/ 752475 w 1596038"/>
                <a:gd name="connsiteY0" fmla="*/ 0 h 1438275"/>
                <a:gd name="connsiteX1" fmla="*/ 876300 w 1596038"/>
                <a:gd name="connsiteY1" fmla="*/ 333375 h 1438275"/>
                <a:gd name="connsiteX2" fmla="*/ 1019175 w 1596038"/>
                <a:gd name="connsiteY2" fmla="*/ 371475 h 1438275"/>
                <a:gd name="connsiteX3" fmla="*/ 1143000 w 1596038"/>
                <a:gd name="connsiteY3" fmla="*/ 304800 h 1438275"/>
                <a:gd name="connsiteX4" fmla="*/ 1257300 w 1596038"/>
                <a:gd name="connsiteY4" fmla="*/ 219075 h 1438275"/>
                <a:gd name="connsiteX5" fmla="*/ 1466850 w 1596038"/>
                <a:gd name="connsiteY5" fmla="*/ 285750 h 1438275"/>
                <a:gd name="connsiteX6" fmla="*/ 1581150 w 1596038"/>
                <a:gd name="connsiteY6" fmla="*/ 504825 h 1438275"/>
                <a:gd name="connsiteX7" fmla="*/ 1581150 w 1596038"/>
                <a:gd name="connsiteY7" fmla="*/ 762000 h 1438275"/>
                <a:gd name="connsiteX8" fmla="*/ 1457325 w 1596038"/>
                <a:gd name="connsiteY8" fmla="*/ 1057275 h 1438275"/>
                <a:gd name="connsiteX9" fmla="*/ 1219200 w 1596038"/>
                <a:gd name="connsiteY9" fmla="*/ 1247775 h 1438275"/>
                <a:gd name="connsiteX10" fmla="*/ 1219200 w 1596038"/>
                <a:gd name="connsiteY10" fmla="*/ 1247775 h 1438275"/>
                <a:gd name="connsiteX11" fmla="*/ 942975 w 1596038"/>
                <a:gd name="connsiteY11" fmla="*/ 1314450 h 1438275"/>
                <a:gd name="connsiteX12" fmla="*/ 533400 w 1596038"/>
                <a:gd name="connsiteY12" fmla="*/ 1266825 h 1438275"/>
                <a:gd name="connsiteX13" fmla="*/ 400050 w 1596038"/>
                <a:gd name="connsiteY13" fmla="*/ 1209675 h 1438275"/>
                <a:gd name="connsiteX14" fmla="*/ 238125 w 1596038"/>
                <a:gd name="connsiteY14" fmla="*/ 1133475 h 1438275"/>
                <a:gd name="connsiteX15" fmla="*/ 104775 w 1596038"/>
                <a:gd name="connsiteY15" fmla="*/ 1114425 h 1438275"/>
                <a:gd name="connsiteX16" fmla="*/ 0 w 1596038"/>
                <a:gd name="connsiteY16" fmla="*/ 1209675 h 1438275"/>
                <a:gd name="connsiteX17" fmla="*/ 104775 w 1596038"/>
                <a:gd name="connsiteY17" fmla="*/ 1333500 h 1438275"/>
                <a:gd name="connsiteX18" fmla="*/ 276225 w 1596038"/>
                <a:gd name="connsiteY18" fmla="*/ 1381125 h 1438275"/>
                <a:gd name="connsiteX19" fmla="*/ 390525 w 1596038"/>
                <a:gd name="connsiteY19" fmla="*/ 1438275 h 1438275"/>
                <a:gd name="connsiteX20" fmla="*/ 390525 w 1596038"/>
                <a:gd name="connsiteY20" fmla="*/ 1438275 h 1438275"/>
                <a:gd name="connsiteX0" fmla="*/ 752475 w 1596038"/>
                <a:gd name="connsiteY0" fmla="*/ 0 h 1438275"/>
                <a:gd name="connsiteX1" fmla="*/ 876300 w 1596038"/>
                <a:gd name="connsiteY1" fmla="*/ 333375 h 1438275"/>
                <a:gd name="connsiteX2" fmla="*/ 1019175 w 1596038"/>
                <a:gd name="connsiteY2" fmla="*/ 371475 h 1438275"/>
                <a:gd name="connsiteX3" fmla="*/ 1095375 w 1596038"/>
                <a:gd name="connsiteY3" fmla="*/ 304800 h 1438275"/>
                <a:gd name="connsiteX4" fmla="*/ 1257300 w 1596038"/>
                <a:gd name="connsiteY4" fmla="*/ 219075 h 1438275"/>
                <a:gd name="connsiteX5" fmla="*/ 1466850 w 1596038"/>
                <a:gd name="connsiteY5" fmla="*/ 285750 h 1438275"/>
                <a:gd name="connsiteX6" fmla="*/ 1581150 w 1596038"/>
                <a:gd name="connsiteY6" fmla="*/ 504825 h 1438275"/>
                <a:gd name="connsiteX7" fmla="*/ 1581150 w 1596038"/>
                <a:gd name="connsiteY7" fmla="*/ 762000 h 1438275"/>
                <a:gd name="connsiteX8" fmla="*/ 1457325 w 1596038"/>
                <a:gd name="connsiteY8" fmla="*/ 1057275 h 1438275"/>
                <a:gd name="connsiteX9" fmla="*/ 1219200 w 1596038"/>
                <a:gd name="connsiteY9" fmla="*/ 1247775 h 1438275"/>
                <a:gd name="connsiteX10" fmla="*/ 1219200 w 1596038"/>
                <a:gd name="connsiteY10" fmla="*/ 1247775 h 1438275"/>
                <a:gd name="connsiteX11" fmla="*/ 942975 w 1596038"/>
                <a:gd name="connsiteY11" fmla="*/ 1314450 h 1438275"/>
                <a:gd name="connsiteX12" fmla="*/ 533400 w 1596038"/>
                <a:gd name="connsiteY12" fmla="*/ 1266825 h 1438275"/>
                <a:gd name="connsiteX13" fmla="*/ 400050 w 1596038"/>
                <a:gd name="connsiteY13" fmla="*/ 1209675 h 1438275"/>
                <a:gd name="connsiteX14" fmla="*/ 238125 w 1596038"/>
                <a:gd name="connsiteY14" fmla="*/ 1133475 h 1438275"/>
                <a:gd name="connsiteX15" fmla="*/ 104775 w 1596038"/>
                <a:gd name="connsiteY15" fmla="*/ 1114425 h 1438275"/>
                <a:gd name="connsiteX16" fmla="*/ 0 w 1596038"/>
                <a:gd name="connsiteY16" fmla="*/ 1209675 h 1438275"/>
                <a:gd name="connsiteX17" fmla="*/ 104775 w 1596038"/>
                <a:gd name="connsiteY17" fmla="*/ 1333500 h 1438275"/>
                <a:gd name="connsiteX18" fmla="*/ 276225 w 1596038"/>
                <a:gd name="connsiteY18" fmla="*/ 1381125 h 1438275"/>
                <a:gd name="connsiteX19" fmla="*/ 390525 w 1596038"/>
                <a:gd name="connsiteY19" fmla="*/ 1438275 h 1438275"/>
                <a:gd name="connsiteX20" fmla="*/ 390525 w 1596038"/>
                <a:gd name="connsiteY20" fmla="*/ 1438275 h 143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6038" h="1438275">
                  <a:moveTo>
                    <a:pt x="752475" y="0"/>
                  </a:moveTo>
                  <a:cubicBezTo>
                    <a:pt x="788194" y="132556"/>
                    <a:pt x="831850" y="271462"/>
                    <a:pt x="876300" y="333375"/>
                  </a:cubicBezTo>
                  <a:cubicBezTo>
                    <a:pt x="920750" y="395288"/>
                    <a:pt x="982663" y="376238"/>
                    <a:pt x="1019175" y="371475"/>
                  </a:cubicBezTo>
                  <a:cubicBezTo>
                    <a:pt x="1055688" y="366713"/>
                    <a:pt x="1055688" y="330200"/>
                    <a:pt x="1095375" y="304800"/>
                  </a:cubicBezTo>
                  <a:cubicBezTo>
                    <a:pt x="1135063" y="279400"/>
                    <a:pt x="1195387" y="222250"/>
                    <a:pt x="1257300" y="219075"/>
                  </a:cubicBezTo>
                  <a:cubicBezTo>
                    <a:pt x="1319213" y="215900"/>
                    <a:pt x="1412875" y="238125"/>
                    <a:pt x="1466850" y="285750"/>
                  </a:cubicBezTo>
                  <a:cubicBezTo>
                    <a:pt x="1520825" y="333375"/>
                    <a:pt x="1562100" y="425450"/>
                    <a:pt x="1581150" y="504825"/>
                  </a:cubicBezTo>
                  <a:cubicBezTo>
                    <a:pt x="1600200" y="584200"/>
                    <a:pt x="1601787" y="669925"/>
                    <a:pt x="1581150" y="762000"/>
                  </a:cubicBezTo>
                  <a:cubicBezTo>
                    <a:pt x="1560513" y="854075"/>
                    <a:pt x="1517650" y="976313"/>
                    <a:pt x="1457325" y="1057275"/>
                  </a:cubicBezTo>
                  <a:cubicBezTo>
                    <a:pt x="1397000" y="1138238"/>
                    <a:pt x="1219200" y="1247775"/>
                    <a:pt x="1219200" y="1247775"/>
                  </a:cubicBezTo>
                  <a:lnTo>
                    <a:pt x="1219200" y="1247775"/>
                  </a:lnTo>
                  <a:cubicBezTo>
                    <a:pt x="1173163" y="1258887"/>
                    <a:pt x="1057275" y="1311275"/>
                    <a:pt x="942975" y="1314450"/>
                  </a:cubicBezTo>
                  <a:cubicBezTo>
                    <a:pt x="828675" y="1317625"/>
                    <a:pt x="623887" y="1284288"/>
                    <a:pt x="533400" y="1266825"/>
                  </a:cubicBezTo>
                  <a:cubicBezTo>
                    <a:pt x="442912" y="1249363"/>
                    <a:pt x="449262" y="1231900"/>
                    <a:pt x="400050" y="1209675"/>
                  </a:cubicBezTo>
                  <a:cubicBezTo>
                    <a:pt x="350838" y="1187450"/>
                    <a:pt x="287337" y="1149350"/>
                    <a:pt x="238125" y="1133475"/>
                  </a:cubicBezTo>
                  <a:cubicBezTo>
                    <a:pt x="188913" y="1117600"/>
                    <a:pt x="144462" y="1101725"/>
                    <a:pt x="104775" y="1114425"/>
                  </a:cubicBezTo>
                  <a:cubicBezTo>
                    <a:pt x="65087" y="1127125"/>
                    <a:pt x="0" y="1173163"/>
                    <a:pt x="0" y="1209675"/>
                  </a:cubicBezTo>
                  <a:cubicBezTo>
                    <a:pt x="0" y="1246187"/>
                    <a:pt x="58737" y="1304925"/>
                    <a:pt x="104775" y="1333500"/>
                  </a:cubicBezTo>
                  <a:cubicBezTo>
                    <a:pt x="150813" y="1362075"/>
                    <a:pt x="228600" y="1363663"/>
                    <a:pt x="276225" y="1381125"/>
                  </a:cubicBezTo>
                  <a:cubicBezTo>
                    <a:pt x="323850" y="1398588"/>
                    <a:pt x="390525" y="1438275"/>
                    <a:pt x="390525" y="1438275"/>
                  </a:cubicBezTo>
                  <a:lnTo>
                    <a:pt x="390525" y="14382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Imag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747" y="942474"/>
              <a:ext cx="849482" cy="633250"/>
            </a:xfrm>
            <a:prstGeom prst="rect">
              <a:avLst/>
            </a:prstGeom>
          </p:spPr>
        </p:pic>
        <p:sp>
          <p:nvSpPr>
            <p:cNvPr id="46" name="ZoneTexte 45"/>
            <p:cNvSpPr txBox="1"/>
            <p:nvPr/>
          </p:nvSpPr>
          <p:spPr>
            <a:xfrm>
              <a:off x="1973630" y="2093016"/>
              <a:ext cx="656096" cy="246221"/>
            </a:xfrm>
            <a:prstGeom prst="rect">
              <a:avLst/>
            </a:prstGeom>
            <a:noFill/>
          </p:spPr>
          <p:txBody>
            <a:bodyPr wrap="square" rtlCol="0">
              <a:spAutoFit/>
            </a:bodyPr>
            <a:lstStyle/>
            <a:p>
              <a:r>
                <a:rPr lang="en-US" sz="1000" dirty="0" smtClean="0"/>
                <a:t>pylorus</a:t>
              </a:r>
              <a:endParaRPr lang="en-US" sz="1000" dirty="0"/>
            </a:p>
          </p:txBody>
        </p:sp>
        <p:cxnSp>
          <p:nvCxnSpPr>
            <p:cNvPr id="48" name="Connecteur droit avec flèche 47"/>
            <p:cNvCxnSpPr/>
            <p:nvPr/>
          </p:nvCxnSpPr>
          <p:spPr>
            <a:xfrm flipH="1">
              <a:off x="2236602" y="2324467"/>
              <a:ext cx="65076" cy="23960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1321632" y="1584576"/>
              <a:ext cx="1336669" cy="307777"/>
            </a:xfrm>
            <a:prstGeom prst="rect">
              <a:avLst/>
            </a:prstGeom>
            <a:noFill/>
          </p:spPr>
          <p:txBody>
            <a:bodyPr wrap="square" rtlCol="0">
              <a:spAutoFit/>
            </a:bodyPr>
            <a:lstStyle/>
            <a:p>
              <a:r>
                <a:rPr lang="en-US" sz="1400" b="1" dirty="0" smtClean="0"/>
                <a:t>esophagus</a:t>
              </a:r>
              <a:endParaRPr lang="en-US" sz="1400" b="1" dirty="0"/>
            </a:p>
          </p:txBody>
        </p:sp>
        <p:sp>
          <p:nvSpPr>
            <p:cNvPr id="67" name="Forme libre 66"/>
            <p:cNvSpPr/>
            <p:nvPr/>
          </p:nvSpPr>
          <p:spPr>
            <a:xfrm>
              <a:off x="2677897" y="1787313"/>
              <a:ext cx="101779" cy="73090"/>
            </a:xfrm>
            <a:custGeom>
              <a:avLst/>
              <a:gdLst>
                <a:gd name="connsiteX0" fmla="*/ 101779 w 101779"/>
                <a:gd name="connsiteY0" fmla="*/ 0 h 73090"/>
                <a:gd name="connsiteX1" fmla="*/ 6529 w 101779"/>
                <a:gd name="connsiteY1" fmla="*/ 66675 h 73090"/>
                <a:gd name="connsiteX2" fmla="*/ 16054 w 101779"/>
                <a:gd name="connsiteY2" fmla="*/ 66675 h 73090"/>
              </a:gdLst>
              <a:ahLst/>
              <a:cxnLst>
                <a:cxn ang="0">
                  <a:pos x="connsiteX0" y="connsiteY0"/>
                </a:cxn>
                <a:cxn ang="0">
                  <a:pos x="connsiteX1" y="connsiteY1"/>
                </a:cxn>
                <a:cxn ang="0">
                  <a:pos x="connsiteX2" y="connsiteY2"/>
                </a:cxn>
              </a:cxnLst>
              <a:rect l="l" t="t" r="r" b="b"/>
              <a:pathLst>
                <a:path w="101779" h="73090">
                  <a:moveTo>
                    <a:pt x="101779" y="0"/>
                  </a:moveTo>
                  <a:cubicBezTo>
                    <a:pt x="70029" y="22225"/>
                    <a:pt x="20816" y="55563"/>
                    <a:pt x="6529" y="66675"/>
                  </a:cubicBezTo>
                  <a:cubicBezTo>
                    <a:pt x="-7759" y="77788"/>
                    <a:pt x="4147" y="72231"/>
                    <a:pt x="16054" y="66675"/>
                  </a:cubicBez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orme libre 68"/>
            <p:cNvSpPr/>
            <p:nvPr/>
          </p:nvSpPr>
          <p:spPr>
            <a:xfrm>
              <a:off x="2693951" y="1901613"/>
              <a:ext cx="190500" cy="136962"/>
            </a:xfrm>
            <a:custGeom>
              <a:avLst/>
              <a:gdLst>
                <a:gd name="connsiteX0" fmla="*/ 190500 w 190500"/>
                <a:gd name="connsiteY0" fmla="*/ 0 h 136962"/>
                <a:gd name="connsiteX1" fmla="*/ 152400 w 190500"/>
                <a:gd name="connsiteY1" fmla="*/ 123825 h 136962"/>
                <a:gd name="connsiteX2" fmla="*/ 0 w 190500"/>
                <a:gd name="connsiteY2" fmla="*/ 133350 h 136962"/>
                <a:gd name="connsiteX3" fmla="*/ 0 w 190500"/>
                <a:gd name="connsiteY3" fmla="*/ 133350 h 136962"/>
              </a:gdLst>
              <a:ahLst/>
              <a:cxnLst>
                <a:cxn ang="0">
                  <a:pos x="connsiteX0" y="connsiteY0"/>
                </a:cxn>
                <a:cxn ang="0">
                  <a:pos x="connsiteX1" y="connsiteY1"/>
                </a:cxn>
                <a:cxn ang="0">
                  <a:pos x="connsiteX2" y="connsiteY2"/>
                </a:cxn>
                <a:cxn ang="0">
                  <a:pos x="connsiteX3" y="connsiteY3"/>
                </a:cxn>
              </a:cxnLst>
              <a:rect l="l" t="t" r="r" b="b"/>
              <a:pathLst>
                <a:path w="190500" h="136962">
                  <a:moveTo>
                    <a:pt x="190500" y="0"/>
                  </a:moveTo>
                  <a:cubicBezTo>
                    <a:pt x="187325" y="50800"/>
                    <a:pt x="184150" y="101600"/>
                    <a:pt x="152400" y="123825"/>
                  </a:cubicBezTo>
                  <a:cubicBezTo>
                    <a:pt x="120650" y="146050"/>
                    <a:pt x="0" y="133350"/>
                    <a:pt x="0" y="133350"/>
                  </a:cubicBezTo>
                  <a:lnTo>
                    <a:pt x="0" y="133350"/>
                  </a:ln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orme libre 70"/>
            <p:cNvSpPr/>
            <p:nvPr/>
          </p:nvSpPr>
          <p:spPr>
            <a:xfrm>
              <a:off x="2966312" y="1920663"/>
              <a:ext cx="546789" cy="257175"/>
            </a:xfrm>
            <a:custGeom>
              <a:avLst/>
              <a:gdLst>
                <a:gd name="connsiteX0" fmla="*/ 3864 w 546789"/>
                <a:gd name="connsiteY0" fmla="*/ 0 h 257175"/>
                <a:gd name="connsiteX1" fmla="*/ 80064 w 546789"/>
                <a:gd name="connsiteY1" fmla="*/ 152400 h 257175"/>
                <a:gd name="connsiteX2" fmla="*/ 546789 w 546789"/>
                <a:gd name="connsiteY2" fmla="*/ 257175 h 257175"/>
              </a:gdLst>
              <a:ahLst/>
              <a:cxnLst>
                <a:cxn ang="0">
                  <a:pos x="connsiteX0" y="connsiteY0"/>
                </a:cxn>
                <a:cxn ang="0">
                  <a:pos x="connsiteX1" y="connsiteY1"/>
                </a:cxn>
                <a:cxn ang="0">
                  <a:pos x="connsiteX2" y="connsiteY2"/>
                </a:cxn>
              </a:cxnLst>
              <a:rect l="l" t="t" r="r" b="b"/>
              <a:pathLst>
                <a:path w="546789" h="257175">
                  <a:moveTo>
                    <a:pt x="3864" y="0"/>
                  </a:moveTo>
                  <a:cubicBezTo>
                    <a:pt x="-3280" y="54768"/>
                    <a:pt x="-10424" y="109537"/>
                    <a:pt x="80064" y="152400"/>
                  </a:cubicBezTo>
                  <a:cubicBezTo>
                    <a:pt x="170552" y="195263"/>
                    <a:pt x="358670" y="226219"/>
                    <a:pt x="546789" y="257175"/>
                  </a:cubicBez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orme libre 71"/>
            <p:cNvSpPr/>
            <p:nvPr/>
          </p:nvSpPr>
          <p:spPr>
            <a:xfrm>
              <a:off x="2598701" y="2358813"/>
              <a:ext cx="619125" cy="371475"/>
            </a:xfrm>
            <a:custGeom>
              <a:avLst/>
              <a:gdLst>
                <a:gd name="connsiteX0" fmla="*/ 0 w 619125"/>
                <a:gd name="connsiteY0" fmla="*/ 0 h 371475"/>
                <a:gd name="connsiteX1" fmla="*/ 266700 w 619125"/>
                <a:gd name="connsiteY1" fmla="*/ 219075 h 371475"/>
                <a:gd name="connsiteX2" fmla="*/ 619125 w 619125"/>
                <a:gd name="connsiteY2" fmla="*/ 371475 h 371475"/>
              </a:gdLst>
              <a:ahLst/>
              <a:cxnLst>
                <a:cxn ang="0">
                  <a:pos x="connsiteX0" y="connsiteY0"/>
                </a:cxn>
                <a:cxn ang="0">
                  <a:pos x="connsiteX1" y="connsiteY1"/>
                </a:cxn>
                <a:cxn ang="0">
                  <a:pos x="connsiteX2" y="connsiteY2"/>
                </a:cxn>
              </a:cxnLst>
              <a:rect l="l" t="t" r="r" b="b"/>
              <a:pathLst>
                <a:path w="619125" h="371475">
                  <a:moveTo>
                    <a:pt x="0" y="0"/>
                  </a:moveTo>
                  <a:cubicBezTo>
                    <a:pt x="81756" y="78581"/>
                    <a:pt x="163513" y="157163"/>
                    <a:pt x="266700" y="219075"/>
                  </a:cubicBezTo>
                  <a:cubicBezTo>
                    <a:pt x="369888" y="280988"/>
                    <a:pt x="494506" y="326231"/>
                    <a:pt x="619125" y="371475"/>
                  </a:cubicBez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orme libre 80"/>
            <p:cNvSpPr/>
            <p:nvPr/>
          </p:nvSpPr>
          <p:spPr>
            <a:xfrm>
              <a:off x="2348302" y="2577888"/>
              <a:ext cx="31324" cy="171450"/>
            </a:xfrm>
            <a:custGeom>
              <a:avLst/>
              <a:gdLst>
                <a:gd name="connsiteX0" fmla="*/ 2749 w 31324"/>
                <a:gd name="connsiteY0" fmla="*/ 0 h 171450"/>
                <a:gd name="connsiteX1" fmla="*/ 2749 w 31324"/>
                <a:gd name="connsiteY1" fmla="*/ 142875 h 171450"/>
                <a:gd name="connsiteX2" fmla="*/ 31324 w 31324"/>
                <a:gd name="connsiteY2" fmla="*/ 171450 h 171450"/>
              </a:gdLst>
              <a:ahLst/>
              <a:cxnLst>
                <a:cxn ang="0">
                  <a:pos x="connsiteX0" y="connsiteY0"/>
                </a:cxn>
                <a:cxn ang="0">
                  <a:pos x="connsiteX1" y="connsiteY1"/>
                </a:cxn>
                <a:cxn ang="0">
                  <a:pos x="connsiteX2" y="connsiteY2"/>
                </a:cxn>
              </a:cxnLst>
              <a:rect l="l" t="t" r="r" b="b"/>
              <a:pathLst>
                <a:path w="31324" h="171450">
                  <a:moveTo>
                    <a:pt x="2749" y="0"/>
                  </a:moveTo>
                  <a:cubicBezTo>
                    <a:pt x="368" y="57150"/>
                    <a:pt x="-2013" y="114300"/>
                    <a:pt x="2749" y="142875"/>
                  </a:cubicBezTo>
                  <a:cubicBezTo>
                    <a:pt x="7511" y="171450"/>
                    <a:pt x="19417" y="171450"/>
                    <a:pt x="31324" y="171450"/>
                  </a:cubicBez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orme libre 81"/>
            <p:cNvSpPr/>
            <p:nvPr/>
          </p:nvSpPr>
          <p:spPr>
            <a:xfrm>
              <a:off x="2081201" y="2473351"/>
              <a:ext cx="31324" cy="171450"/>
            </a:xfrm>
            <a:custGeom>
              <a:avLst/>
              <a:gdLst>
                <a:gd name="connsiteX0" fmla="*/ 2749 w 31324"/>
                <a:gd name="connsiteY0" fmla="*/ 0 h 171450"/>
                <a:gd name="connsiteX1" fmla="*/ 2749 w 31324"/>
                <a:gd name="connsiteY1" fmla="*/ 142875 h 171450"/>
                <a:gd name="connsiteX2" fmla="*/ 31324 w 31324"/>
                <a:gd name="connsiteY2" fmla="*/ 171450 h 171450"/>
              </a:gdLst>
              <a:ahLst/>
              <a:cxnLst>
                <a:cxn ang="0">
                  <a:pos x="connsiteX0" y="connsiteY0"/>
                </a:cxn>
                <a:cxn ang="0">
                  <a:pos x="connsiteX1" y="connsiteY1"/>
                </a:cxn>
                <a:cxn ang="0">
                  <a:pos x="connsiteX2" y="connsiteY2"/>
                </a:cxn>
              </a:cxnLst>
              <a:rect l="l" t="t" r="r" b="b"/>
              <a:pathLst>
                <a:path w="31324" h="171450">
                  <a:moveTo>
                    <a:pt x="2749" y="0"/>
                  </a:moveTo>
                  <a:cubicBezTo>
                    <a:pt x="368" y="57150"/>
                    <a:pt x="-2013" y="114300"/>
                    <a:pt x="2749" y="142875"/>
                  </a:cubicBezTo>
                  <a:cubicBezTo>
                    <a:pt x="7511" y="171450"/>
                    <a:pt x="19417" y="171450"/>
                    <a:pt x="31324" y="171450"/>
                  </a:cubicBez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ZoneTexte 87"/>
            <p:cNvSpPr txBox="1"/>
            <p:nvPr/>
          </p:nvSpPr>
          <p:spPr>
            <a:xfrm>
              <a:off x="-17860" y="4509867"/>
              <a:ext cx="1658441" cy="307777"/>
            </a:xfrm>
            <a:prstGeom prst="rect">
              <a:avLst/>
            </a:prstGeom>
            <a:noFill/>
          </p:spPr>
          <p:txBody>
            <a:bodyPr wrap="square" rtlCol="0">
              <a:spAutoFit/>
            </a:bodyPr>
            <a:lstStyle/>
            <a:p>
              <a:r>
                <a:rPr lang="en-US" sz="1400" b="1" dirty="0"/>
                <a:t>s</a:t>
              </a:r>
              <a:r>
                <a:rPr lang="en-US" sz="1400" b="1" dirty="0" smtClean="0"/>
                <a:t>mall intestine</a:t>
              </a:r>
              <a:endParaRPr lang="en-US" sz="1400" b="1" dirty="0"/>
            </a:p>
          </p:txBody>
        </p:sp>
        <p:sp>
          <p:nvSpPr>
            <p:cNvPr id="61" name="ZoneTexte 60"/>
            <p:cNvSpPr txBox="1"/>
            <p:nvPr/>
          </p:nvSpPr>
          <p:spPr>
            <a:xfrm>
              <a:off x="2050882" y="6563762"/>
              <a:ext cx="1673495" cy="307777"/>
            </a:xfrm>
            <a:prstGeom prst="rect">
              <a:avLst/>
            </a:prstGeom>
            <a:noFill/>
          </p:spPr>
          <p:txBody>
            <a:bodyPr wrap="square" rtlCol="0">
              <a:spAutoFit/>
            </a:bodyPr>
            <a:lstStyle/>
            <a:p>
              <a:r>
                <a:rPr lang="en-US" sz="1400" b="1" dirty="0" smtClean="0"/>
                <a:t>large intestine</a:t>
              </a:r>
              <a:endParaRPr lang="en-US" sz="1400" b="1" dirty="0"/>
            </a:p>
          </p:txBody>
        </p:sp>
      </p:grpSp>
      <p:grpSp>
        <p:nvGrpSpPr>
          <p:cNvPr id="19" name="Groupe 18"/>
          <p:cNvGrpSpPr/>
          <p:nvPr/>
        </p:nvGrpSpPr>
        <p:grpSpPr>
          <a:xfrm>
            <a:off x="1273509" y="3093192"/>
            <a:ext cx="2370558" cy="426461"/>
            <a:chOff x="1449742" y="2765486"/>
            <a:chExt cx="2370558" cy="426461"/>
          </a:xfrm>
        </p:grpSpPr>
        <p:sp>
          <p:nvSpPr>
            <p:cNvPr id="65" name="ZoneTexte 64"/>
            <p:cNvSpPr txBox="1"/>
            <p:nvPr/>
          </p:nvSpPr>
          <p:spPr>
            <a:xfrm>
              <a:off x="1449742" y="2884170"/>
              <a:ext cx="2370558" cy="307777"/>
            </a:xfrm>
            <a:prstGeom prst="rect">
              <a:avLst/>
            </a:prstGeom>
            <a:noFill/>
          </p:spPr>
          <p:txBody>
            <a:bodyPr wrap="square" rtlCol="0">
              <a:spAutoFit/>
            </a:bodyPr>
            <a:lstStyle/>
            <a:p>
              <a:r>
                <a:rPr lang="en-US" sz="1400" b="1" dirty="0">
                  <a:solidFill>
                    <a:srgbClr val="FF0000"/>
                  </a:solidFill>
                </a:rPr>
                <a:t>t</a:t>
              </a:r>
              <a:r>
                <a:rPr lang="en-US" sz="1400" b="1" dirty="0" smtClean="0">
                  <a:solidFill>
                    <a:srgbClr val="FF0000"/>
                  </a:solidFill>
                </a:rPr>
                <a:t>rypsin, chymotrypsin</a:t>
              </a:r>
              <a:endParaRPr lang="en-US" sz="1400" b="1" dirty="0">
                <a:solidFill>
                  <a:srgbClr val="FF0000"/>
                </a:solidFill>
              </a:endParaRPr>
            </a:p>
          </p:txBody>
        </p:sp>
        <p:cxnSp>
          <p:nvCxnSpPr>
            <p:cNvPr id="66" name="Connecteur droit avec flèche 65"/>
            <p:cNvCxnSpPr/>
            <p:nvPr/>
          </p:nvCxnSpPr>
          <p:spPr>
            <a:xfrm flipH="1">
              <a:off x="2856870" y="2765486"/>
              <a:ext cx="328492" cy="11227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8" name="ZoneTexte 67"/>
          <p:cNvSpPr txBox="1"/>
          <p:nvPr/>
        </p:nvSpPr>
        <p:spPr>
          <a:xfrm>
            <a:off x="159695" y="2749338"/>
            <a:ext cx="1550937" cy="307777"/>
          </a:xfrm>
          <a:prstGeom prst="rect">
            <a:avLst/>
          </a:prstGeom>
          <a:solidFill>
            <a:schemeClr val="bg1">
              <a:lumMod val="65000"/>
            </a:schemeClr>
          </a:solidFill>
        </p:spPr>
        <p:txBody>
          <a:bodyPr wrap="square" rtlCol="0">
            <a:spAutoFit/>
          </a:bodyPr>
          <a:lstStyle/>
          <a:p>
            <a:pPr algn="ctr"/>
            <a:r>
              <a:rPr lang="en-US" sz="1400" dirty="0" smtClean="0">
                <a:solidFill>
                  <a:schemeClr val="bg1"/>
                </a:solidFill>
              </a:rPr>
              <a:t>gastric emptying</a:t>
            </a:r>
          </a:p>
        </p:txBody>
      </p:sp>
      <p:sp>
        <p:nvSpPr>
          <p:cNvPr id="59" name="ZoneTexte 58"/>
          <p:cNvSpPr txBox="1"/>
          <p:nvPr/>
        </p:nvSpPr>
        <p:spPr>
          <a:xfrm>
            <a:off x="1670731" y="4108675"/>
            <a:ext cx="975855" cy="523220"/>
          </a:xfrm>
          <a:prstGeom prst="rect">
            <a:avLst/>
          </a:prstGeom>
          <a:solidFill>
            <a:schemeClr val="bg1">
              <a:lumMod val="65000"/>
            </a:schemeClr>
          </a:solidFill>
        </p:spPr>
        <p:txBody>
          <a:bodyPr wrap="square" rtlCol="0">
            <a:spAutoFit/>
          </a:bodyPr>
          <a:lstStyle/>
          <a:p>
            <a:pPr algn="ctr"/>
            <a:r>
              <a:rPr lang="en-US" sz="1400" dirty="0">
                <a:solidFill>
                  <a:schemeClr val="bg1"/>
                </a:solidFill>
              </a:rPr>
              <a:t>i</a:t>
            </a:r>
            <a:r>
              <a:rPr lang="en-US" sz="1400" dirty="0" smtClean="0">
                <a:solidFill>
                  <a:schemeClr val="bg1"/>
                </a:solidFill>
              </a:rPr>
              <a:t>ntestinal transit</a:t>
            </a:r>
            <a:endParaRPr lang="en-US" sz="1400" dirty="0">
              <a:solidFill>
                <a:schemeClr val="bg1"/>
              </a:solidFill>
            </a:endParaRPr>
          </a:p>
        </p:txBody>
      </p:sp>
      <p:grpSp>
        <p:nvGrpSpPr>
          <p:cNvPr id="8" name="Groupe 7"/>
          <p:cNvGrpSpPr/>
          <p:nvPr/>
        </p:nvGrpSpPr>
        <p:grpSpPr>
          <a:xfrm>
            <a:off x="2756113" y="2307095"/>
            <a:ext cx="1874403" cy="423193"/>
            <a:chOff x="2710585" y="2290634"/>
            <a:chExt cx="1874403" cy="423193"/>
          </a:xfrm>
        </p:grpSpPr>
        <p:cxnSp>
          <p:nvCxnSpPr>
            <p:cNvPr id="94" name="Connecteur droit avec flèche 93"/>
            <p:cNvCxnSpPr/>
            <p:nvPr/>
          </p:nvCxnSpPr>
          <p:spPr>
            <a:xfrm flipH="1" flipV="1">
              <a:off x="3124321" y="2465412"/>
              <a:ext cx="258374" cy="89697"/>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97" name="ZoneTexte 96"/>
            <p:cNvSpPr txBox="1"/>
            <p:nvPr/>
          </p:nvSpPr>
          <p:spPr>
            <a:xfrm>
              <a:off x="2710585" y="2290634"/>
              <a:ext cx="511453" cy="307777"/>
            </a:xfrm>
            <a:prstGeom prst="rect">
              <a:avLst/>
            </a:prstGeom>
            <a:noFill/>
          </p:spPr>
          <p:txBody>
            <a:bodyPr wrap="square" rtlCol="0">
              <a:spAutoFit/>
            </a:bodyPr>
            <a:lstStyle/>
            <a:p>
              <a:r>
                <a:rPr lang="en-US" sz="1400" b="1" dirty="0" err="1" smtClean="0">
                  <a:solidFill>
                    <a:schemeClr val="accent1"/>
                  </a:solidFill>
                </a:rPr>
                <a:t>HCl</a:t>
              </a:r>
              <a:endParaRPr lang="en-US" sz="1400" b="1" dirty="0">
                <a:solidFill>
                  <a:schemeClr val="accent1"/>
                </a:solidFill>
              </a:endParaRPr>
            </a:p>
          </p:txBody>
        </p:sp>
        <p:sp>
          <p:nvSpPr>
            <p:cNvPr id="70" name="ZoneTexte 69"/>
            <p:cNvSpPr txBox="1"/>
            <p:nvPr/>
          </p:nvSpPr>
          <p:spPr>
            <a:xfrm>
              <a:off x="3432776" y="2406050"/>
              <a:ext cx="1152212" cy="307777"/>
            </a:xfrm>
            <a:prstGeom prst="rect">
              <a:avLst/>
            </a:prstGeom>
            <a:noFill/>
          </p:spPr>
          <p:txBody>
            <a:bodyPr wrap="square" rtlCol="0">
              <a:spAutoFit/>
            </a:bodyPr>
            <a:lstStyle/>
            <a:p>
              <a:r>
                <a:rPr lang="en-US" sz="1400" b="1" dirty="0" smtClean="0">
                  <a:solidFill>
                    <a:schemeClr val="accent1"/>
                  </a:solidFill>
                </a:rPr>
                <a:t>pH 1.3-2.5</a:t>
              </a:r>
              <a:endParaRPr lang="en-US" sz="1400" b="1" dirty="0">
                <a:solidFill>
                  <a:schemeClr val="accent1"/>
                </a:solidFill>
              </a:endParaRPr>
            </a:p>
          </p:txBody>
        </p:sp>
      </p:grpSp>
      <p:sp>
        <p:nvSpPr>
          <p:cNvPr id="54" name="ZoneTexte 53"/>
          <p:cNvSpPr txBox="1"/>
          <p:nvPr/>
        </p:nvSpPr>
        <p:spPr>
          <a:xfrm>
            <a:off x="2793826" y="4130496"/>
            <a:ext cx="1228719" cy="738664"/>
          </a:xfrm>
          <a:prstGeom prst="rect">
            <a:avLst/>
          </a:prstGeom>
          <a:solidFill>
            <a:schemeClr val="bg1">
              <a:lumMod val="65000"/>
            </a:schemeClr>
          </a:solidFill>
        </p:spPr>
        <p:txBody>
          <a:bodyPr wrap="square" rtlCol="0">
            <a:spAutoFit/>
          </a:bodyPr>
          <a:lstStyle/>
          <a:p>
            <a:pPr algn="ctr"/>
            <a:r>
              <a:rPr lang="en-US" sz="1400" dirty="0">
                <a:solidFill>
                  <a:schemeClr val="bg1"/>
                </a:solidFill>
              </a:rPr>
              <a:t>p</a:t>
            </a:r>
            <a:r>
              <a:rPr lang="en-US" sz="1400" dirty="0" smtClean="0">
                <a:solidFill>
                  <a:schemeClr val="bg1"/>
                </a:solidFill>
              </a:rPr>
              <a:t>eptides and amino acid absorption</a:t>
            </a:r>
            <a:endParaRPr lang="en-US" sz="1400" dirty="0">
              <a:solidFill>
                <a:schemeClr val="bg1"/>
              </a:solidFill>
            </a:endParaRPr>
          </a:p>
        </p:txBody>
      </p:sp>
      <p:grpSp>
        <p:nvGrpSpPr>
          <p:cNvPr id="26" name="Groupe 25"/>
          <p:cNvGrpSpPr/>
          <p:nvPr/>
        </p:nvGrpSpPr>
        <p:grpSpPr>
          <a:xfrm>
            <a:off x="5593094" y="3645024"/>
            <a:ext cx="3299386" cy="2381700"/>
            <a:chOff x="5127769" y="4763357"/>
            <a:chExt cx="2539186" cy="1907442"/>
          </a:xfrm>
        </p:grpSpPr>
        <p:pic>
          <p:nvPicPr>
            <p:cNvPr id="76" name="Image 75"/>
            <p:cNvPicPr/>
            <p:nvPr/>
          </p:nvPicPr>
          <p:blipFill>
            <a:blip r:embed="rId5"/>
            <a:stretch>
              <a:fillRect/>
            </a:stretch>
          </p:blipFill>
          <p:spPr>
            <a:xfrm>
              <a:off x="5127769" y="4773299"/>
              <a:ext cx="2383064" cy="1897500"/>
            </a:xfrm>
            <a:prstGeom prst="rect">
              <a:avLst/>
            </a:prstGeom>
          </p:spPr>
        </p:pic>
        <p:sp>
          <p:nvSpPr>
            <p:cNvPr id="86" name="ZoneTexte 85"/>
            <p:cNvSpPr txBox="1"/>
            <p:nvPr/>
          </p:nvSpPr>
          <p:spPr>
            <a:xfrm>
              <a:off x="6001406" y="4763357"/>
              <a:ext cx="1665549" cy="246221"/>
            </a:xfrm>
            <a:prstGeom prst="rect">
              <a:avLst/>
            </a:prstGeom>
            <a:noFill/>
          </p:spPr>
          <p:txBody>
            <a:bodyPr wrap="square" rtlCol="0">
              <a:spAutoFit/>
            </a:bodyPr>
            <a:lstStyle/>
            <a:p>
              <a:r>
                <a:rPr lang="en-US" sz="1000" i="1" dirty="0" smtClean="0"/>
                <a:t>Kong and Singh, 2008</a:t>
              </a:r>
              <a:endParaRPr lang="en-US" sz="1000" i="1" dirty="0"/>
            </a:p>
          </p:txBody>
        </p:sp>
      </p:grpSp>
      <p:sp>
        <p:nvSpPr>
          <p:cNvPr id="22" name="ZoneTexte 21"/>
          <p:cNvSpPr txBox="1"/>
          <p:nvPr/>
        </p:nvSpPr>
        <p:spPr>
          <a:xfrm>
            <a:off x="5104998" y="6167045"/>
            <a:ext cx="4039002" cy="707886"/>
          </a:xfrm>
          <a:prstGeom prst="rect">
            <a:avLst/>
          </a:prstGeom>
          <a:noFill/>
        </p:spPr>
        <p:txBody>
          <a:bodyPr wrap="square" rtlCol="0">
            <a:spAutoFit/>
          </a:bodyPr>
          <a:lstStyle/>
          <a:p>
            <a:pPr marL="285750" indent="-285750" algn="ctr">
              <a:buFont typeface="Wingdings"/>
              <a:buChar char="à"/>
            </a:pPr>
            <a:r>
              <a:rPr lang="en-US" sz="2000" dirty="0" smtClean="0"/>
              <a:t>Gastric phase = key step for the whole digestion process</a:t>
            </a:r>
            <a:endParaRPr lang="en-US" sz="2000" dirty="0"/>
          </a:p>
        </p:txBody>
      </p:sp>
      <p:cxnSp>
        <p:nvCxnSpPr>
          <p:cNvPr id="89" name="Connecteur droit 88"/>
          <p:cNvCxnSpPr/>
          <p:nvPr/>
        </p:nvCxnSpPr>
        <p:spPr>
          <a:xfrm>
            <a:off x="84338" y="548680"/>
            <a:ext cx="8927714"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9" name="ZoneTexte 78"/>
          <p:cNvSpPr txBox="1"/>
          <p:nvPr/>
        </p:nvSpPr>
        <p:spPr>
          <a:xfrm>
            <a:off x="70816" y="121053"/>
            <a:ext cx="3465713" cy="461665"/>
          </a:xfrm>
          <a:prstGeom prst="rect">
            <a:avLst/>
          </a:prstGeom>
          <a:noFill/>
        </p:spPr>
        <p:txBody>
          <a:bodyPr wrap="square" rtlCol="0">
            <a:spAutoFit/>
          </a:bodyPr>
          <a:lstStyle/>
          <a:p>
            <a:r>
              <a:rPr lang="fr-FR" sz="2400" b="1" dirty="0" smtClean="0"/>
              <a:t>The digestive </a:t>
            </a:r>
            <a:r>
              <a:rPr lang="fr-FR" sz="2400" b="1" dirty="0" err="1" smtClean="0"/>
              <a:t>process</a:t>
            </a:r>
            <a:endParaRPr lang="fr-FR" sz="2400" b="1" dirty="0" smtClean="0"/>
          </a:p>
        </p:txBody>
      </p:sp>
      <p:sp>
        <p:nvSpPr>
          <p:cNvPr id="57" name="ZoneTexte 56"/>
          <p:cNvSpPr txBox="1"/>
          <p:nvPr/>
        </p:nvSpPr>
        <p:spPr>
          <a:xfrm>
            <a:off x="3198360" y="2801914"/>
            <a:ext cx="1906638" cy="523220"/>
          </a:xfrm>
          <a:prstGeom prst="rect">
            <a:avLst/>
          </a:prstGeom>
          <a:solidFill>
            <a:schemeClr val="bg1">
              <a:lumMod val="65000"/>
            </a:schemeClr>
          </a:solidFill>
        </p:spPr>
        <p:txBody>
          <a:bodyPr wrap="square" rtlCol="0">
            <a:spAutoFit/>
          </a:bodyPr>
          <a:lstStyle/>
          <a:p>
            <a:pPr algn="ctr"/>
            <a:r>
              <a:rPr lang="en-US" sz="1400" dirty="0">
                <a:solidFill>
                  <a:schemeClr val="bg1"/>
                </a:solidFill>
              </a:rPr>
              <a:t>h</a:t>
            </a:r>
            <a:r>
              <a:rPr lang="en-US" sz="1400" dirty="0" smtClean="0">
                <a:solidFill>
                  <a:schemeClr val="bg1"/>
                </a:solidFill>
              </a:rPr>
              <a:t>ydrolysis by pancreatic enzymes</a:t>
            </a:r>
            <a:endParaRPr lang="en-US" sz="1400" dirty="0">
              <a:solidFill>
                <a:schemeClr val="bg1"/>
              </a:solidFill>
            </a:endParaRPr>
          </a:p>
        </p:txBody>
      </p:sp>
      <p:sp>
        <p:nvSpPr>
          <p:cNvPr id="62" name="ZoneTexte 61"/>
          <p:cNvSpPr txBox="1"/>
          <p:nvPr/>
        </p:nvSpPr>
        <p:spPr>
          <a:xfrm>
            <a:off x="2192827" y="3773061"/>
            <a:ext cx="1152212" cy="307777"/>
          </a:xfrm>
          <a:prstGeom prst="rect">
            <a:avLst/>
          </a:prstGeom>
          <a:noFill/>
        </p:spPr>
        <p:txBody>
          <a:bodyPr wrap="square" rtlCol="0">
            <a:spAutoFit/>
          </a:bodyPr>
          <a:lstStyle/>
          <a:p>
            <a:r>
              <a:rPr lang="en-US" sz="1400" b="1" dirty="0" smtClean="0">
                <a:solidFill>
                  <a:srgbClr val="7030A0"/>
                </a:solidFill>
              </a:rPr>
              <a:t>pH 6.5-6.8</a:t>
            </a:r>
            <a:endParaRPr lang="en-US" sz="1400" b="1" dirty="0">
              <a:solidFill>
                <a:srgbClr val="7030A0"/>
              </a:solidFill>
            </a:endParaRPr>
          </a:p>
        </p:txBody>
      </p:sp>
      <p:pic>
        <p:nvPicPr>
          <p:cNvPr id="55" name="Stomach_Movi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92036" y="582718"/>
            <a:ext cx="3420016" cy="2521789"/>
          </a:xfrm>
          <a:prstGeom prst="rect">
            <a:avLst/>
          </a:prstGeom>
        </p:spPr>
      </p:pic>
    </p:spTree>
    <p:extLst>
      <p:ext uri="{BB962C8B-B14F-4D97-AF65-F5344CB8AC3E}">
        <p14:creationId xmlns:p14="http://schemas.microsoft.com/office/powerpoint/2010/main" val="4003016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5"/>
                                        </p:tgtEl>
                                      </p:cBhvr>
                                    </p:cmd>
                                  </p:childTnLst>
                                </p:cTn>
                              </p:par>
                            </p:childTnLst>
                          </p:cTn>
                        </p:par>
                      </p:childTnLst>
                    </p:cTn>
                  </p:par>
                </p:childTnLst>
              </p:cTn>
              <p:nextCondLst>
                <p:cond evt="onClick" delay="0">
                  <p:tgtEl>
                    <p:spTgt spid="55"/>
                  </p:tgtEl>
                </p:cond>
              </p:nextCondLst>
            </p:seq>
            <p:video>
              <p:cMediaNode vol="80000">
                <p:cTn id="7" fill="hold" display="0">
                  <p:stCondLst>
                    <p:cond delay="indefinite"/>
                  </p:stCondLst>
                </p:cTn>
                <p:tgtEl>
                  <p:spTgt spid="5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107950" y="115888"/>
            <a:ext cx="4300538" cy="6413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fr-FR" sz="3600" b="1">
                <a:solidFill>
                  <a:srgbClr val="FF0000"/>
                </a:solidFill>
                <a:effectLst>
                  <a:outerShdw blurRad="38100" dist="38100" dir="2700000" algn="tl">
                    <a:srgbClr val="C0C0C0"/>
                  </a:outerShdw>
                </a:effectLst>
                <a:latin typeface="Arial Narrow" panose="020B0606020202030204" pitchFamily="34" charset="0"/>
              </a:rPr>
              <a:t> Le lait </a:t>
            </a:r>
            <a:endParaRPr lang="fr-FR" sz="3600" u="sng">
              <a:solidFill>
                <a:schemeClr val="accent2"/>
              </a:solidFill>
              <a:latin typeface="Arial Narrow" panose="020B0606020202030204" pitchFamily="34" charset="0"/>
            </a:endParaRPr>
          </a:p>
        </p:txBody>
      </p:sp>
      <p:graphicFrame>
        <p:nvGraphicFramePr>
          <p:cNvPr id="98308" name="Object 4"/>
          <p:cNvGraphicFramePr>
            <a:graphicFrameLocks noChangeAspect="1"/>
          </p:cNvGraphicFramePr>
          <p:nvPr/>
        </p:nvGraphicFramePr>
        <p:xfrm>
          <a:off x="114300" y="50800"/>
          <a:ext cx="4391025" cy="2730500"/>
        </p:xfrm>
        <a:graphic>
          <a:graphicData uri="http://schemas.openxmlformats.org/presentationml/2006/ole">
            <mc:AlternateContent xmlns:mc="http://schemas.openxmlformats.org/markup-compatibility/2006">
              <mc:Choice xmlns:v="urn:schemas-microsoft-com:vml" Requires="v">
                <p:oleObj spid="_x0000_s1128" name="Feuille de calcul" r:id="rId3" imgW="9239440" imgH="5753005" progId="Excel.Sheet.8">
                  <p:embed/>
                </p:oleObj>
              </mc:Choice>
              <mc:Fallback>
                <p:oleObj name="Feuille de calcul" r:id="rId3" imgW="9239440" imgH="5753005"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50800"/>
                        <a:ext cx="4391025"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8309" name="Text Box 5"/>
          <p:cNvSpPr txBox="1">
            <a:spLocks noChangeArrowheads="1"/>
          </p:cNvSpPr>
          <p:nvPr/>
        </p:nvSpPr>
        <p:spPr bwMode="auto">
          <a:xfrm>
            <a:off x="1201738" y="81915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10000"/>
              </a:spcBef>
            </a:pPr>
            <a:r>
              <a:rPr lang="fr-FR" sz="1800">
                <a:latin typeface="Arial Narrow" panose="020B0606020202030204" pitchFamily="34" charset="0"/>
              </a:rPr>
              <a:t>Water (870-875)</a:t>
            </a:r>
          </a:p>
        </p:txBody>
      </p:sp>
      <p:sp>
        <p:nvSpPr>
          <p:cNvPr id="98310" name="Text Box 6"/>
          <p:cNvSpPr txBox="1">
            <a:spLocks noChangeArrowheads="1"/>
          </p:cNvSpPr>
          <p:nvPr/>
        </p:nvSpPr>
        <p:spPr bwMode="auto">
          <a:xfrm>
            <a:off x="4932363" y="1558925"/>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fr-FR" sz="1800">
                <a:latin typeface="Arial Narrow" panose="020B0606020202030204" pitchFamily="34" charset="0"/>
              </a:rPr>
              <a:t>Proteins (32-35 g/L)</a:t>
            </a:r>
          </a:p>
        </p:txBody>
      </p:sp>
      <p:sp>
        <p:nvSpPr>
          <p:cNvPr id="98311" name="Text Box 7"/>
          <p:cNvSpPr txBox="1">
            <a:spLocks noChangeArrowheads="1"/>
          </p:cNvSpPr>
          <p:nvPr/>
        </p:nvSpPr>
        <p:spPr bwMode="auto">
          <a:xfrm>
            <a:off x="3635375" y="2060575"/>
            <a:ext cx="1774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fr-FR" sz="1600">
                <a:latin typeface="Arial Narrow" panose="020B0606020202030204" pitchFamily="34" charset="0"/>
              </a:rPr>
              <a:t>Lipids (34-44 g/L)</a:t>
            </a:r>
          </a:p>
        </p:txBody>
      </p:sp>
      <p:sp>
        <p:nvSpPr>
          <p:cNvPr id="98312" name="Text Box 8"/>
          <p:cNvSpPr txBox="1">
            <a:spLocks noChangeArrowheads="1"/>
          </p:cNvSpPr>
          <p:nvPr/>
        </p:nvSpPr>
        <p:spPr bwMode="auto">
          <a:xfrm>
            <a:off x="2916238" y="2349500"/>
            <a:ext cx="1808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fr-FR" sz="1600">
                <a:latin typeface="Arial Narrow" panose="020B0606020202030204" pitchFamily="34" charset="0"/>
              </a:rPr>
              <a:t>Lactose (48-50 g/L)</a:t>
            </a:r>
          </a:p>
        </p:txBody>
      </p:sp>
      <p:sp>
        <p:nvSpPr>
          <p:cNvPr id="98313" name="Line 9"/>
          <p:cNvSpPr>
            <a:spLocks noChangeShapeType="1"/>
          </p:cNvSpPr>
          <p:nvPr/>
        </p:nvSpPr>
        <p:spPr bwMode="auto">
          <a:xfrm flipH="1">
            <a:off x="4356100" y="1773238"/>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8314" name="Line 10"/>
          <p:cNvSpPr>
            <a:spLocks noChangeShapeType="1"/>
          </p:cNvSpPr>
          <p:nvPr/>
        </p:nvSpPr>
        <p:spPr bwMode="auto">
          <a:xfrm flipH="1" flipV="1">
            <a:off x="3059113" y="2060575"/>
            <a:ext cx="73025"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8315" name="Text Box 11"/>
          <p:cNvSpPr txBox="1">
            <a:spLocks noChangeArrowheads="1"/>
          </p:cNvSpPr>
          <p:nvPr/>
        </p:nvSpPr>
        <p:spPr bwMode="auto">
          <a:xfrm>
            <a:off x="-36513" y="2349500"/>
            <a:ext cx="33924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fr-FR" sz="1600">
                <a:latin typeface="Arial Narrow" panose="020B0606020202030204" pitchFamily="34" charset="0"/>
              </a:rPr>
              <a:t>Minerals (8-9 g/L), vitamins, …</a:t>
            </a:r>
          </a:p>
        </p:txBody>
      </p:sp>
      <p:sp>
        <p:nvSpPr>
          <p:cNvPr id="98316" name="Line 12"/>
          <p:cNvSpPr>
            <a:spLocks noChangeShapeType="1"/>
          </p:cNvSpPr>
          <p:nvPr/>
        </p:nvSpPr>
        <p:spPr bwMode="auto">
          <a:xfrm flipV="1">
            <a:off x="1835150" y="2038350"/>
            <a:ext cx="822325" cy="382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8317" name="Line 13"/>
          <p:cNvSpPr>
            <a:spLocks noChangeShapeType="1"/>
          </p:cNvSpPr>
          <p:nvPr/>
        </p:nvSpPr>
        <p:spPr bwMode="auto">
          <a:xfrm flipH="1" flipV="1">
            <a:off x="3419475" y="1916113"/>
            <a:ext cx="215900" cy="2174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8325" name="Text Box 21"/>
          <p:cNvSpPr txBox="1">
            <a:spLocks noChangeArrowheads="1"/>
          </p:cNvSpPr>
          <p:nvPr/>
        </p:nvSpPr>
        <p:spPr bwMode="auto">
          <a:xfrm>
            <a:off x="179388" y="185738"/>
            <a:ext cx="1296987"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2400" b="1" dirty="0">
                <a:latin typeface="Calibri" panose="020F0502020204030204" pitchFamily="34" charset="0"/>
              </a:rPr>
              <a:t>Milk</a:t>
            </a:r>
          </a:p>
        </p:txBody>
      </p:sp>
      <p:grpSp>
        <p:nvGrpSpPr>
          <p:cNvPr id="98335" name="Group 31"/>
          <p:cNvGrpSpPr>
            <a:grpSpLocks/>
          </p:cNvGrpSpPr>
          <p:nvPr/>
        </p:nvGrpSpPr>
        <p:grpSpPr bwMode="auto">
          <a:xfrm>
            <a:off x="34925" y="2924176"/>
            <a:ext cx="9217025" cy="3170238"/>
            <a:chOff x="22" y="1842"/>
            <a:chExt cx="5806" cy="1997"/>
          </a:xfrm>
        </p:grpSpPr>
        <p:pic>
          <p:nvPicPr>
            <p:cNvPr id="9832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4" y="2568"/>
              <a:ext cx="3104" cy="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26" name="Text Box 22"/>
            <p:cNvSpPr txBox="1">
              <a:spLocks noChangeArrowheads="1"/>
            </p:cNvSpPr>
            <p:nvPr/>
          </p:nvSpPr>
          <p:spPr bwMode="auto">
            <a:xfrm>
              <a:off x="22" y="1842"/>
              <a:ext cx="3356" cy="1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2000" dirty="0" err="1">
                  <a:latin typeface="Calibri" panose="020F0502020204030204" pitchFamily="34" charset="0"/>
                </a:rPr>
                <a:t>Caseins</a:t>
              </a:r>
              <a:r>
                <a:rPr lang="fr-FR" sz="2000" dirty="0">
                  <a:latin typeface="Calibri" panose="020F0502020204030204" pitchFamily="34" charset="0"/>
                </a:rPr>
                <a:t> and </a:t>
              </a:r>
              <a:r>
                <a:rPr lang="fr-FR" sz="2000" dirty="0" err="1">
                  <a:latin typeface="Calibri" panose="020F0502020204030204" pitchFamily="34" charset="0"/>
                </a:rPr>
                <a:t>whey</a:t>
              </a:r>
              <a:r>
                <a:rPr lang="fr-FR" sz="2000" dirty="0">
                  <a:latin typeface="Calibri" panose="020F0502020204030204" pitchFamily="34" charset="0"/>
                </a:rPr>
                <a:t> </a:t>
              </a:r>
              <a:r>
                <a:rPr lang="fr-FR" sz="2000" dirty="0" err="1">
                  <a:latin typeface="Calibri" panose="020F0502020204030204" pitchFamily="34" charset="0"/>
                </a:rPr>
                <a:t>proteins</a:t>
              </a:r>
              <a:r>
                <a:rPr lang="fr-FR" sz="2000" dirty="0">
                  <a:latin typeface="Calibri" panose="020F0502020204030204" pitchFamily="34" charset="0"/>
                </a:rPr>
                <a:t> are:</a:t>
              </a:r>
              <a:br>
                <a:rPr lang="fr-FR" sz="2000" dirty="0">
                  <a:latin typeface="Calibri" panose="020F0502020204030204" pitchFamily="34" charset="0"/>
                </a:rPr>
              </a:br>
              <a:endParaRPr lang="fr-FR" sz="2000" dirty="0">
                <a:latin typeface="Calibri" panose="020F0502020204030204" pitchFamily="34" charset="0"/>
              </a:endParaRPr>
            </a:p>
            <a:p>
              <a:pPr>
                <a:buFontTx/>
                <a:buChar char="-"/>
              </a:pPr>
              <a:r>
                <a:rPr lang="fr-FR" sz="2000" dirty="0">
                  <a:latin typeface="Calibri" panose="020F0502020204030204" pitchFamily="34" charset="0"/>
                </a:rPr>
                <a:t> </a:t>
              </a:r>
              <a:r>
                <a:rPr lang="fr-FR" sz="2000" dirty="0" err="1">
                  <a:latin typeface="Calibri" panose="020F0502020204030204" pitchFamily="34" charset="0"/>
                </a:rPr>
                <a:t>Structurally</a:t>
              </a:r>
              <a:r>
                <a:rPr lang="fr-FR" sz="2000" dirty="0">
                  <a:latin typeface="Calibri" panose="020F0502020204030204" pitchFamily="34" charset="0"/>
                </a:rPr>
                <a:t> opposite (</a:t>
              </a:r>
              <a:r>
                <a:rPr lang="fr-FR" sz="2000" dirty="0" err="1">
                  <a:latin typeface="Calibri" panose="020F0502020204030204" pitchFamily="34" charset="0"/>
                </a:rPr>
                <a:t>globular</a:t>
              </a:r>
              <a:r>
                <a:rPr lang="fr-FR" sz="2000" dirty="0">
                  <a:latin typeface="Calibri" panose="020F0502020204030204" pitchFamily="34" charset="0"/>
                </a:rPr>
                <a:t>/flexible) </a:t>
              </a:r>
            </a:p>
            <a:p>
              <a:pPr>
                <a:buFontTx/>
                <a:buChar char="-"/>
              </a:pPr>
              <a:r>
                <a:rPr lang="fr-FR" sz="2000" dirty="0">
                  <a:latin typeface="Calibri" panose="020F0502020204030204" pitchFamily="34" charset="0"/>
                </a:rPr>
                <a:t> </a:t>
              </a:r>
              <a:r>
                <a:rPr lang="fr-FR" sz="2000" dirty="0" err="1">
                  <a:latin typeface="Calibri" panose="020F0502020204030204" pitchFamily="34" charset="0"/>
                </a:rPr>
                <a:t>Differently</a:t>
              </a:r>
              <a:r>
                <a:rPr lang="fr-FR" sz="2000" dirty="0">
                  <a:latin typeface="Calibri" panose="020F0502020204030204" pitchFamily="34" charset="0"/>
                </a:rPr>
                <a:t> </a:t>
              </a:r>
              <a:r>
                <a:rPr lang="fr-FR" sz="2000" dirty="0" err="1">
                  <a:latin typeface="Calibri" panose="020F0502020204030204" pitchFamily="34" charset="0"/>
                </a:rPr>
                <a:t>metabolized</a:t>
              </a:r>
              <a:r>
                <a:rPr lang="fr-FR" sz="2000" dirty="0">
                  <a:latin typeface="Calibri" panose="020F0502020204030204" pitchFamily="34" charset="0"/>
                </a:rPr>
                <a:t> (</a:t>
              </a:r>
              <a:r>
                <a:rPr lang="fr-FR" sz="2000" dirty="0" err="1">
                  <a:latin typeface="Calibri" panose="020F0502020204030204" pitchFamily="34" charset="0"/>
                </a:rPr>
                <a:t>fast</a:t>
              </a:r>
              <a:r>
                <a:rPr lang="fr-FR" sz="2000" dirty="0">
                  <a:latin typeface="Calibri" panose="020F0502020204030204" pitchFamily="34" charset="0"/>
                </a:rPr>
                <a:t>/</a:t>
              </a:r>
              <a:br>
                <a:rPr lang="fr-FR" sz="2000" dirty="0">
                  <a:latin typeface="Calibri" panose="020F0502020204030204" pitchFamily="34" charset="0"/>
                </a:rPr>
              </a:br>
              <a:r>
                <a:rPr lang="fr-FR" sz="2000" dirty="0">
                  <a:latin typeface="Calibri" panose="020F0502020204030204" pitchFamily="34" charset="0"/>
                </a:rPr>
                <a:t>slow </a:t>
              </a:r>
              <a:r>
                <a:rPr lang="fr-FR" sz="2000" dirty="0" err="1">
                  <a:latin typeface="Calibri" panose="020F0502020204030204" pitchFamily="34" charset="0"/>
                </a:rPr>
                <a:t>proteins</a:t>
              </a:r>
              <a:r>
                <a:rPr lang="fr-FR" sz="2000" dirty="0">
                  <a:latin typeface="Calibri" panose="020F0502020204030204" pitchFamily="34" charset="0"/>
                </a:rPr>
                <a:t>)</a:t>
              </a:r>
            </a:p>
            <a:p>
              <a:r>
                <a:rPr lang="fr-FR" sz="2000" dirty="0">
                  <a:latin typeface="Calibri" panose="020F0502020204030204" pitchFamily="34" charset="0"/>
                </a:rPr>
                <a:t>- </a:t>
              </a:r>
              <a:r>
                <a:rPr lang="fr-FR" sz="2000" dirty="0" err="1">
                  <a:latin typeface="Calibri" panose="020F0502020204030204" pitchFamily="34" charset="0"/>
                </a:rPr>
                <a:t>Highly</a:t>
              </a:r>
              <a:r>
                <a:rPr lang="fr-FR" sz="2000" dirty="0">
                  <a:latin typeface="Calibri" panose="020F0502020204030204" pitchFamily="34" charset="0"/>
                </a:rPr>
                <a:t> digestible (&gt;95%)</a:t>
              </a:r>
            </a:p>
            <a:p>
              <a:pPr>
                <a:buFontTx/>
                <a:buChar char="-"/>
              </a:pPr>
              <a:r>
                <a:rPr lang="fr-FR" sz="2000" dirty="0">
                  <a:latin typeface="Calibri" panose="020F0502020204030204" pitchFamily="34" charset="0"/>
                </a:rPr>
                <a:t> Excellent sources of essential </a:t>
              </a:r>
              <a:r>
                <a:rPr lang="fr-FR" sz="2000" dirty="0" err="1">
                  <a:latin typeface="Calibri" panose="020F0502020204030204" pitchFamily="34" charset="0"/>
                </a:rPr>
                <a:t>amino</a:t>
              </a:r>
              <a:r>
                <a:rPr lang="fr-FR" sz="2000" dirty="0">
                  <a:latin typeface="Calibri" panose="020F0502020204030204" pitchFamily="34" charset="0"/>
                </a:rPr>
                <a:t> </a:t>
              </a:r>
              <a:r>
                <a:rPr lang="fr-FR" sz="2000" dirty="0" err="1" smtClean="0">
                  <a:latin typeface="Calibri" panose="020F0502020204030204" pitchFamily="34" charset="0"/>
                </a:rPr>
                <a:t>acids</a:t>
              </a:r>
              <a:endParaRPr lang="fr-FR" sz="2000" dirty="0" smtClean="0">
                <a:latin typeface="Calibri" panose="020F0502020204030204" pitchFamily="34" charset="0"/>
              </a:endParaRPr>
            </a:p>
            <a:p>
              <a:pPr>
                <a:buFontTx/>
                <a:buChar char="-"/>
              </a:pPr>
              <a:r>
                <a:rPr lang="fr-FR" sz="2000" dirty="0">
                  <a:latin typeface="Calibri" panose="020F0502020204030204" pitchFamily="34" charset="0"/>
                </a:rPr>
                <a:t> </a:t>
              </a:r>
              <a:r>
                <a:rPr lang="fr-FR" sz="2000" dirty="0" smtClean="0">
                  <a:latin typeface="Calibri" panose="020F0502020204030204" pitchFamily="34" charset="0"/>
                </a:rPr>
                <a:t>Milk </a:t>
              </a:r>
              <a:r>
                <a:rPr lang="fr-FR" sz="2000" dirty="0" err="1" smtClean="0">
                  <a:latin typeface="Calibri" panose="020F0502020204030204" pitchFamily="34" charset="0"/>
                </a:rPr>
                <a:t>can</a:t>
              </a:r>
              <a:r>
                <a:rPr lang="fr-FR" sz="2000" dirty="0" smtClean="0">
                  <a:latin typeface="Calibri" panose="020F0502020204030204" pitchFamily="34" charset="0"/>
                </a:rPr>
                <a:t> </a:t>
              </a:r>
              <a:r>
                <a:rPr lang="fr-FR" sz="2000" dirty="0" err="1" smtClean="0">
                  <a:latin typeface="Calibri" panose="020F0502020204030204" pitchFamily="34" charset="0"/>
                </a:rPr>
                <a:t>be</a:t>
              </a:r>
              <a:r>
                <a:rPr lang="fr-FR" sz="2000" dirty="0" smtClean="0">
                  <a:latin typeface="Calibri" panose="020F0502020204030204" pitchFamily="34" charset="0"/>
                </a:rPr>
                <a:t> </a:t>
              </a:r>
              <a:r>
                <a:rPr lang="fr-FR" sz="2000" dirty="0" err="1" smtClean="0">
                  <a:latin typeface="Calibri" panose="020F0502020204030204" pitchFamily="34" charset="0"/>
                </a:rPr>
                <a:t>transformed</a:t>
              </a:r>
              <a:r>
                <a:rPr lang="fr-FR" sz="2000" dirty="0" smtClean="0">
                  <a:latin typeface="Calibri" panose="020F0502020204030204" pitchFamily="34" charset="0"/>
                </a:rPr>
                <a:t> </a:t>
              </a:r>
              <a:r>
                <a:rPr lang="fr-FR" sz="2000" dirty="0" err="1" smtClean="0">
                  <a:latin typeface="Calibri" panose="020F0502020204030204" pitchFamily="34" charset="0"/>
                </a:rPr>
                <a:t>into</a:t>
              </a:r>
              <a:r>
                <a:rPr lang="fr-FR" sz="2000" dirty="0" smtClean="0">
                  <a:latin typeface="Calibri" panose="020F0502020204030204" pitchFamily="34" charset="0"/>
                </a:rPr>
                <a:t> </a:t>
              </a:r>
              <a:r>
                <a:rPr lang="fr-FR" sz="2000" dirty="0" err="1" smtClean="0">
                  <a:latin typeface="Calibri" panose="020F0502020204030204" pitchFamily="34" charset="0"/>
                </a:rPr>
                <a:t>several</a:t>
              </a:r>
              <a:r>
                <a:rPr lang="fr-FR" sz="2000" dirty="0" smtClean="0">
                  <a:latin typeface="Calibri" panose="020F0502020204030204" pitchFamily="34" charset="0"/>
                </a:rPr>
                <a:t> </a:t>
              </a:r>
              <a:r>
                <a:rPr lang="fr-FR" sz="2000" dirty="0" err="1" smtClean="0">
                  <a:latin typeface="Calibri" panose="020F0502020204030204" pitchFamily="34" charset="0"/>
                </a:rPr>
                <a:t>dairy</a:t>
              </a:r>
              <a:r>
                <a:rPr lang="fr-FR" sz="2000" dirty="0" smtClean="0">
                  <a:latin typeface="Calibri" panose="020F0502020204030204" pitchFamily="34" charset="0"/>
                </a:rPr>
                <a:t> </a:t>
              </a:r>
              <a:r>
                <a:rPr lang="fr-FR" sz="2000" dirty="0" err="1" smtClean="0">
                  <a:latin typeface="Calibri" panose="020F0502020204030204" pitchFamily="34" charset="0"/>
                </a:rPr>
                <a:t>products</a:t>
              </a:r>
              <a:r>
                <a:rPr lang="fr-FR" sz="2000" dirty="0" smtClean="0">
                  <a:latin typeface="Calibri" panose="020F0502020204030204" pitchFamily="34" charset="0"/>
                </a:rPr>
                <a:t> (</a:t>
              </a:r>
              <a:r>
                <a:rPr lang="fr-FR" sz="2000" dirty="0" err="1" smtClean="0">
                  <a:latin typeface="Calibri" panose="020F0502020204030204" pitchFamily="34" charset="0"/>
                </a:rPr>
                <a:t>liquids</a:t>
              </a:r>
              <a:r>
                <a:rPr lang="fr-FR" sz="2000" dirty="0" smtClean="0">
                  <a:latin typeface="Calibri" panose="020F0502020204030204" pitchFamily="34" charset="0"/>
                </a:rPr>
                <a:t>, gels, </a:t>
              </a:r>
              <a:r>
                <a:rPr lang="fr-FR" sz="2000" dirty="0" err="1" smtClean="0">
                  <a:latin typeface="Calibri" panose="020F0502020204030204" pitchFamily="34" charset="0"/>
                </a:rPr>
                <a:t>solids</a:t>
              </a:r>
              <a:r>
                <a:rPr lang="fr-FR" sz="2000" dirty="0" smtClean="0">
                  <a:latin typeface="Calibri" panose="020F0502020204030204" pitchFamily="34" charset="0"/>
                </a:rPr>
                <a:t>) of </a:t>
              </a:r>
              <a:r>
                <a:rPr lang="fr-FR" sz="2000" dirty="0" err="1" smtClean="0">
                  <a:latin typeface="Calibri" panose="020F0502020204030204" pitchFamily="34" charset="0"/>
                </a:rPr>
                <a:t>similar</a:t>
              </a:r>
              <a:r>
                <a:rPr lang="fr-FR" sz="2000" dirty="0" smtClean="0">
                  <a:latin typeface="Calibri" panose="020F0502020204030204" pitchFamily="34" charset="0"/>
                </a:rPr>
                <a:t> composition but </a:t>
              </a:r>
              <a:r>
                <a:rPr lang="fr-FR" sz="2000" dirty="0" err="1" smtClean="0">
                  <a:latin typeface="Calibri" panose="020F0502020204030204" pitchFamily="34" charset="0"/>
                </a:rPr>
                <a:t>different</a:t>
              </a:r>
              <a:r>
                <a:rPr lang="fr-FR" sz="2000" dirty="0" smtClean="0">
                  <a:latin typeface="Calibri" panose="020F0502020204030204" pitchFamily="34" charset="0"/>
                </a:rPr>
                <a:t> structure</a:t>
              </a:r>
              <a:endParaRPr lang="fr-FR" sz="2000" dirty="0">
                <a:latin typeface="Calibri" panose="020F0502020204030204" pitchFamily="34" charset="0"/>
              </a:endParaRPr>
            </a:p>
          </p:txBody>
        </p:sp>
      </p:grpSp>
      <p:grpSp>
        <p:nvGrpSpPr>
          <p:cNvPr id="98333" name="Group 29"/>
          <p:cNvGrpSpPr>
            <a:grpSpLocks/>
          </p:cNvGrpSpPr>
          <p:nvPr/>
        </p:nvGrpSpPr>
        <p:grpSpPr bwMode="auto">
          <a:xfrm>
            <a:off x="5651500" y="115888"/>
            <a:ext cx="2881313" cy="1519237"/>
            <a:chOff x="3560" y="73"/>
            <a:chExt cx="1815" cy="957"/>
          </a:xfrm>
        </p:grpSpPr>
        <p:sp>
          <p:nvSpPr>
            <p:cNvPr id="98318" name="AutoShape 14"/>
            <p:cNvSpPr>
              <a:spLocks noChangeArrowheads="1"/>
            </p:cNvSpPr>
            <p:nvPr/>
          </p:nvSpPr>
          <p:spPr bwMode="auto">
            <a:xfrm rot="-1466637">
              <a:off x="4205" y="934"/>
              <a:ext cx="454" cy="96"/>
            </a:xfrm>
            <a:prstGeom prst="curvedUpArrow">
              <a:avLst>
                <a:gd name="adj1" fmla="val 94583"/>
                <a:gd name="adj2" fmla="val 18916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8320" name="Text Box 16"/>
            <p:cNvSpPr txBox="1">
              <a:spLocks noChangeArrowheads="1"/>
            </p:cNvSpPr>
            <p:nvPr/>
          </p:nvSpPr>
          <p:spPr bwMode="auto">
            <a:xfrm>
              <a:off x="4332" y="436"/>
              <a:ext cx="1043"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fr-FR" sz="1600">
                  <a:latin typeface="Arial Narrow" panose="020B0606020202030204" pitchFamily="34" charset="0"/>
                </a:rPr>
                <a:t>Caseins  (80%) </a:t>
              </a:r>
              <a:r>
                <a:rPr lang="fr-FR" sz="1600">
                  <a:latin typeface="Arial Narrow" panose="020B0606020202030204" pitchFamily="34" charset="0"/>
                  <a:sym typeface="Symbol" panose="05050102010706020507" pitchFamily="18" charset="2"/>
                </a:rPr>
                <a:t>s</a:t>
              </a:r>
              <a:r>
                <a:rPr lang="fr-FR" sz="1600" baseline="-25000">
                  <a:latin typeface="Arial Narrow" panose="020B0606020202030204" pitchFamily="34" charset="0"/>
                  <a:sym typeface="Symbol" panose="05050102010706020507" pitchFamily="18" charset="2"/>
                </a:rPr>
                <a:t>1</a:t>
              </a:r>
              <a:r>
                <a:rPr lang="fr-FR" sz="1600">
                  <a:latin typeface="Arial Narrow" panose="020B0606020202030204" pitchFamily="34" charset="0"/>
                  <a:sym typeface="Symbol" panose="05050102010706020507" pitchFamily="18" charset="2"/>
                </a:rPr>
                <a:t>, s</a:t>
              </a:r>
              <a:r>
                <a:rPr lang="fr-FR" sz="1600" baseline="-25000">
                  <a:latin typeface="Arial Narrow" panose="020B0606020202030204" pitchFamily="34" charset="0"/>
                  <a:sym typeface="Symbol" panose="05050102010706020507" pitchFamily="18" charset="2"/>
                </a:rPr>
                <a:t>2</a:t>
              </a:r>
              <a:r>
                <a:rPr lang="fr-FR" sz="1600">
                  <a:latin typeface="Arial Narrow" panose="020B0606020202030204" pitchFamily="34" charset="0"/>
                  <a:sym typeface="Symbol" panose="05050102010706020507" pitchFamily="18" charset="2"/>
                </a:rPr>
                <a:t>, </a:t>
              </a:r>
              <a:r>
                <a:rPr lang="el-GR" sz="1600">
                  <a:cs typeface="Times New Roman" panose="02020603050405020304" pitchFamily="18" charset="0"/>
                  <a:sym typeface="Symbol" panose="05050102010706020507" pitchFamily="18" charset="2"/>
                </a:rPr>
                <a:t>β</a:t>
              </a:r>
              <a:r>
                <a:rPr lang="fr-FR" sz="1600">
                  <a:cs typeface="Times New Roman" panose="02020603050405020304" pitchFamily="18" charset="0"/>
                  <a:sym typeface="Symbol" panose="05050102010706020507" pitchFamily="18" charset="2"/>
                </a:rPr>
                <a:t>, </a:t>
              </a:r>
              <a:r>
                <a:rPr lang="el-GR" sz="1600">
                  <a:cs typeface="Times New Roman" panose="02020603050405020304" pitchFamily="18" charset="0"/>
                  <a:sym typeface="Symbol" panose="05050102010706020507" pitchFamily="18" charset="2"/>
                </a:rPr>
                <a:t></a:t>
              </a:r>
            </a:p>
          </p:txBody>
        </p:sp>
        <p:pic>
          <p:nvPicPr>
            <p:cNvPr id="98328" name="Picture 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0" y="73"/>
              <a:ext cx="771" cy="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8334" name="Group 30"/>
          <p:cNvGrpSpPr>
            <a:grpSpLocks/>
          </p:cNvGrpSpPr>
          <p:nvPr/>
        </p:nvGrpSpPr>
        <p:grpSpPr bwMode="auto">
          <a:xfrm>
            <a:off x="5651500" y="1881188"/>
            <a:ext cx="3313113" cy="1939925"/>
            <a:chOff x="3560" y="1185"/>
            <a:chExt cx="2087" cy="1222"/>
          </a:xfrm>
        </p:grpSpPr>
        <p:sp>
          <p:nvSpPr>
            <p:cNvPr id="98319" name="AutoShape 15"/>
            <p:cNvSpPr>
              <a:spLocks noChangeArrowheads="1"/>
            </p:cNvSpPr>
            <p:nvPr/>
          </p:nvSpPr>
          <p:spPr bwMode="auto">
            <a:xfrm rot="1233363" flipV="1">
              <a:off x="4224" y="1185"/>
              <a:ext cx="454" cy="56"/>
            </a:xfrm>
            <a:prstGeom prst="curvedUpArrow">
              <a:avLst>
                <a:gd name="adj1" fmla="val 162143"/>
                <a:gd name="adj2" fmla="val 324286"/>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8321" name="Text Box 17"/>
            <p:cNvSpPr txBox="1">
              <a:spLocks noChangeArrowheads="1"/>
            </p:cNvSpPr>
            <p:nvPr/>
          </p:nvSpPr>
          <p:spPr bwMode="auto">
            <a:xfrm>
              <a:off x="4332" y="1322"/>
              <a:ext cx="1315"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fr-FR" sz="1600">
                  <a:latin typeface="Arial Narrow" panose="020B0606020202030204" pitchFamily="34" charset="0"/>
                </a:rPr>
                <a:t>Whey Proteins (20%)</a:t>
              </a:r>
              <a:br>
                <a:rPr lang="fr-FR" sz="1600">
                  <a:latin typeface="Arial Narrow" panose="020B0606020202030204" pitchFamily="34" charset="0"/>
                </a:rPr>
              </a:br>
              <a:r>
                <a:rPr lang="fr-FR" sz="1600">
                  <a:latin typeface="Arial Narrow" panose="020B0606020202030204" pitchFamily="34" charset="0"/>
                  <a:sym typeface="Symbol" panose="05050102010706020507" pitchFamily="18" charset="2"/>
                </a:rPr>
                <a:t>-la, </a:t>
              </a:r>
              <a:r>
                <a:rPr lang="el-GR" sz="1600">
                  <a:latin typeface="Arial Narrow" panose="020B0606020202030204" pitchFamily="34" charset="0"/>
                  <a:cs typeface="Times New Roman" panose="02020603050405020304" pitchFamily="18" charset="0"/>
                  <a:sym typeface="Symbol" panose="05050102010706020507" pitchFamily="18" charset="2"/>
                </a:rPr>
                <a:t>β</a:t>
              </a:r>
              <a:r>
                <a:rPr lang="fr-FR" sz="1600">
                  <a:latin typeface="Arial Narrow" panose="020B0606020202030204" pitchFamily="34" charset="0"/>
                  <a:cs typeface="Times New Roman" panose="02020603050405020304" pitchFamily="18" charset="0"/>
                  <a:sym typeface="Symbol" panose="05050102010706020507" pitchFamily="18" charset="2"/>
                </a:rPr>
                <a:t>-lg</a:t>
              </a:r>
              <a:endParaRPr lang="el-GR" sz="1600">
                <a:latin typeface="Arial Narrow" panose="020B0606020202030204" pitchFamily="34" charset="0"/>
                <a:cs typeface="Times New Roman" panose="02020603050405020304" pitchFamily="18" charset="0"/>
                <a:sym typeface="Symbol" panose="05050102010706020507" pitchFamily="18" charset="2"/>
              </a:endParaRPr>
            </a:p>
          </p:txBody>
        </p:sp>
        <p:graphicFrame>
          <p:nvGraphicFramePr>
            <p:cNvPr id="98331" name="Object 27"/>
            <p:cNvGraphicFramePr>
              <a:graphicFrameLocks noChangeAspect="1"/>
            </p:cNvGraphicFramePr>
            <p:nvPr/>
          </p:nvGraphicFramePr>
          <p:xfrm>
            <a:off x="3560" y="1706"/>
            <a:ext cx="1058" cy="701"/>
          </p:xfrm>
          <a:graphic>
            <a:graphicData uri="http://schemas.openxmlformats.org/presentationml/2006/ole">
              <mc:AlternateContent xmlns:mc="http://schemas.openxmlformats.org/markup-compatibility/2006">
                <mc:Choice xmlns:v="urn:schemas-microsoft-com:vml" Requires="v">
                  <p:oleObj spid="_x0000_s1129" name="Picture" r:id="rId7" imgW="14289495" imgH="8704762" progId="PageScan.Image">
                    <p:embed/>
                  </p:oleObj>
                </mc:Choice>
                <mc:Fallback>
                  <p:oleObj name="Picture" r:id="rId7" imgW="14289495" imgH="8704762" progId="PageScan.Image">
                    <p:embed/>
                    <p:pic>
                      <p:nvPicPr>
                        <p:cNvPr id="0" name=""/>
                        <p:cNvPicPr>
                          <a:picLocks noChangeAspect="1" noChangeArrowheads="1"/>
                        </p:cNvPicPr>
                        <p:nvPr/>
                      </p:nvPicPr>
                      <p:blipFill>
                        <a:blip r:embed="rId8">
                          <a:lum bright="18000" contrast="-30000"/>
                          <a:extLst>
                            <a:ext uri="{28A0092B-C50C-407E-A947-70E740481C1C}">
                              <a14:useLocalDpi xmlns:a14="http://schemas.microsoft.com/office/drawing/2010/main" val="0"/>
                            </a:ext>
                          </a:extLst>
                        </a:blip>
                        <a:srcRect/>
                        <a:stretch>
                          <a:fillRect/>
                        </a:stretch>
                      </p:blipFill>
                      <p:spPr bwMode="auto">
                        <a:xfrm>
                          <a:off x="3560" y="1706"/>
                          <a:ext cx="1058" cy="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8332" name="Picture 28"/>
            <p:cNvPicPr>
              <a:picLocks noChangeAspect="1" noChangeArrowheads="1"/>
            </p:cNvPicPr>
            <p:nvPr/>
          </p:nvPicPr>
          <p:blipFill>
            <a:blip r:embed="rId9" cstate="print">
              <a:lum bright="24000" contrast="-60000"/>
              <a:extLst>
                <a:ext uri="{28A0092B-C50C-407E-A947-70E740481C1C}">
                  <a14:useLocalDpi xmlns:a14="http://schemas.microsoft.com/office/drawing/2010/main" val="0"/>
                </a:ext>
              </a:extLst>
            </a:blip>
            <a:srcRect/>
            <a:stretch>
              <a:fillRect/>
            </a:stretch>
          </p:blipFill>
          <p:spPr bwMode="auto">
            <a:xfrm>
              <a:off x="4785" y="1752"/>
              <a:ext cx="827" cy="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144195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83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833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8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0"/>
          <p:cNvSpPr txBox="1">
            <a:spLocks noChangeArrowheads="1"/>
          </p:cNvSpPr>
          <p:nvPr/>
        </p:nvSpPr>
        <p:spPr bwMode="auto">
          <a:xfrm>
            <a:off x="311582" y="2168966"/>
            <a:ext cx="6565691" cy="1015663"/>
          </a:xfrm>
          <a:prstGeom prst="rect">
            <a:avLst/>
          </a:prstGeom>
          <a:noFill/>
          <a:ln w="9525">
            <a:noFill/>
            <a:miter lim="800000"/>
            <a:headEnd/>
            <a:tailEnd/>
          </a:ln>
        </p:spPr>
        <p:txBody>
          <a:bodyPr wrap="square">
            <a:spAutoFit/>
          </a:bodyPr>
          <a:lstStyle/>
          <a:p>
            <a:pPr algn="just" fontAlgn="auto">
              <a:spcBef>
                <a:spcPct val="50000"/>
              </a:spcBef>
              <a:spcAft>
                <a:spcPts val="0"/>
              </a:spcAft>
            </a:pPr>
            <a:r>
              <a:rPr lang="en-US" sz="2000" b="1" dirty="0">
                <a:solidFill>
                  <a:srgbClr val="000000"/>
                </a:solidFill>
                <a:latin typeface="+mj-lt"/>
              </a:rPr>
              <a:t>Understanding and modeling </a:t>
            </a:r>
            <a:r>
              <a:rPr lang="en-US" sz="2000" b="1" dirty="0" smtClean="0">
                <a:solidFill>
                  <a:srgbClr val="000000"/>
                </a:solidFill>
                <a:latin typeface="+mj-lt"/>
              </a:rPr>
              <a:t>milk proteins digestion </a:t>
            </a:r>
            <a:r>
              <a:rPr lang="en-US" sz="2000" b="1" dirty="0">
                <a:solidFill>
                  <a:srgbClr val="000000"/>
                </a:solidFill>
                <a:latin typeface="+mj-lt"/>
              </a:rPr>
              <a:t>in the </a:t>
            </a:r>
            <a:r>
              <a:rPr lang="en-US" sz="2000" b="1" dirty="0" smtClean="0">
                <a:solidFill>
                  <a:srgbClr val="000000"/>
                </a:solidFill>
                <a:latin typeface="+mj-lt"/>
              </a:rPr>
              <a:t>gastrointestinal tract of mini-pigs in </a:t>
            </a:r>
            <a:r>
              <a:rPr lang="en-US" sz="2000" b="1" dirty="0">
                <a:solidFill>
                  <a:srgbClr val="000000"/>
                </a:solidFill>
                <a:latin typeface="+mj-lt"/>
              </a:rPr>
              <a:t>relation with the dairy matrix ingested</a:t>
            </a:r>
            <a:endParaRPr lang="en-US" sz="2000" b="1" dirty="0">
              <a:solidFill>
                <a:srgbClr val="000000"/>
              </a:solidFill>
              <a:latin typeface="+mj-lt"/>
              <a:sym typeface="Wingdings" pitchFamily="2" charset="2"/>
            </a:endParaRPr>
          </a:p>
        </p:txBody>
      </p:sp>
      <p:sp>
        <p:nvSpPr>
          <p:cNvPr id="15" name="ZoneTexte 6"/>
          <p:cNvSpPr txBox="1">
            <a:spLocks noChangeArrowheads="1"/>
          </p:cNvSpPr>
          <p:nvPr/>
        </p:nvSpPr>
        <p:spPr bwMode="auto">
          <a:xfrm>
            <a:off x="1157126" y="4030032"/>
            <a:ext cx="6349096" cy="1631216"/>
          </a:xfrm>
          <a:prstGeom prst="rect">
            <a:avLst/>
          </a:prstGeom>
          <a:noFill/>
          <a:ln w="9525">
            <a:noFill/>
            <a:miter lim="800000"/>
            <a:headEnd/>
            <a:tailEnd/>
          </a:ln>
        </p:spPr>
        <p:txBody>
          <a:bodyPr wrap="square">
            <a:spAutoFit/>
          </a:bodyPr>
          <a:lstStyle/>
          <a:p>
            <a:pPr fontAlgn="auto">
              <a:spcBef>
                <a:spcPts val="0"/>
              </a:spcBef>
              <a:spcAft>
                <a:spcPts val="0"/>
              </a:spcAft>
              <a:buFont typeface="Wingdings" pitchFamily="2" charset="2"/>
              <a:buNone/>
            </a:pPr>
            <a:r>
              <a:rPr lang="en-US" sz="2000" b="0" u="sng" dirty="0">
                <a:solidFill>
                  <a:prstClr val="black"/>
                </a:solidFill>
                <a:latin typeface="Calibri"/>
                <a:sym typeface="Wingdings" pitchFamily="2" charset="2"/>
              </a:rPr>
              <a:t>How does </a:t>
            </a:r>
            <a:r>
              <a:rPr lang="en-US" sz="2000" b="0" u="sng" dirty="0" smtClean="0">
                <a:solidFill>
                  <a:prstClr val="black"/>
                </a:solidFill>
                <a:latin typeface="Calibri"/>
                <a:sym typeface="Wingdings" pitchFamily="2" charset="2"/>
              </a:rPr>
              <a:t>the </a:t>
            </a:r>
            <a:r>
              <a:rPr lang="en-US" sz="2000" b="0" u="sng" dirty="0">
                <a:solidFill>
                  <a:prstClr val="black"/>
                </a:solidFill>
                <a:latin typeface="Calibri"/>
                <a:sym typeface="Wingdings" pitchFamily="2" charset="2"/>
              </a:rPr>
              <a:t>milk product structure </a:t>
            </a:r>
            <a:r>
              <a:rPr lang="en-US" sz="2000" b="0" u="sng" dirty="0" smtClean="0">
                <a:solidFill>
                  <a:prstClr val="black"/>
                </a:solidFill>
                <a:latin typeface="Calibri"/>
                <a:sym typeface="Wingdings" pitchFamily="2" charset="2"/>
              </a:rPr>
              <a:t>influence</a:t>
            </a:r>
            <a:r>
              <a:rPr lang="en-US" sz="2000" b="0" dirty="0" smtClean="0">
                <a:solidFill>
                  <a:prstClr val="black"/>
                </a:solidFill>
                <a:latin typeface="Calibri"/>
                <a:sym typeface="Wingdings" pitchFamily="2" charset="2"/>
              </a:rPr>
              <a:t>:</a:t>
            </a:r>
          </a:p>
          <a:p>
            <a:pPr fontAlgn="auto">
              <a:spcBef>
                <a:spcPts val="0"/>
              </a:spcBef>
              <a:spcAft>
                <a:spcPts val="0"/>
              </a:spcAft>
              <a:buFont typeface="Wingdings" pitchFamily="2" charset="2"/>
              <a:buNone/>
            </a:pPr>
            <a:endParaRPr lang="en-US" sz="2000" b="0" dirty="0" smtClean="0">
              <a:solidFill>
                <a:prstClr val="black"/>
              </a:solidFill>
              <a:latin typeface="Calibri"/>
              <a:sym typeface="Wingdings" pitchFamily="2" charset="2"/>
            </a:endParaRPr>
          </a:p>
          <a:p>
            <a:pPr marL="342900" indent="-342900" fontAlgn="auto">
              <a:spcBef>
                <a:spcPts val="0"/>
              </a:spcBef>
              <a:spcAft>
                <a:spcPts val="0"/>
              </a:spcAft>
              <a:buFont typeface="Wingdings" pitchFamily="2" charset="2"/>
              <a:buAutoNum type="arabicParenR"/>
            </a:pPr>
            <a:r>
              <a:rPr lang="en-US" sz="2000" b="0" dirty="0">
                <a:solidFill>
                  <a:prstClr val="black"/>
                </a:solidFill>
                <a:latin typeface="Calibri"/>
                <a:sym typeface="Wingdings" pitchFamily="2" charset="2"/>
              </a:rPr>
              <a:t>T</a:t>
            </a:r>
            <a:r>
              <a:rPr lang="en-US" sz="2000" b="0" dirty="0" smtClean="0">
                <a:solidFill>
                  <a:prstClr val="black"/>
                </a:solidFill>
                <a:latin typeface="Calibri"/>
                <a:sym typeface="Wingdings" pitchFamily="2" charset="2"/>
              </a:rPr>
              <a:t>ransit </a:t>
            </a:r>
            <a:r>
              <a:rPr lang="en-US" sz="2000" b="0" dirty="0">
                <a:solidFill>
                  <a:prstClr val="black"/>
                </a:solidFill>
                <a:latin typeface="Calibri"/>
                <a:sym typeface="Wingdings" pitchFamily="2" charset="2"/>
              </a:rPr>
              <a:t>and proteolysis in the gastrointestinal </a:t>
            </a:r>
            <a:r>
              <a:rPr lang="en-US" sz="2000" b="0" dirty="0" smtClean="0">
                <a:solidFill>
                  <a:prstClr val="black"/>
                </a:solidFill>
                <a:latin typeface="Calibri"/>
                <a:sym typeface="Wingdings" pitchFamily="2" charset="2"/>
              </a:rPr>
              <a:t>tract ?</a:t>
            </a:r>
          </a:p>
          <a:p>
            <a:pPr marL="342900" indent="-342900" fontAlgn="auto">
              <a:spcBef>
                <a:spcPts val="0"/>
              </a:spcBef>
              <a:spcAft>
                <a:spcPts val="0"/>
              </a:spcAft>
              <a:buFont typeface="Wingdings" pitchFamily="2" charset="2"/>
              <a:buAutoNum type="arabicParenR"/>
            </a:pPr>
            <a:r>
              <a:rPr lang="en-US" sz="2000" b="0" dirty="0">
                <a:solidFill>
                  <a:prstClr val="black"/>
                </a:solidFill>
                <a:latin typeface="Calibri"/>
                <a:sym typeface="Wingdings" pitchFamily="2" charset="2"/>
              </a:rPr>
              <a:t>A</a:t>
            </a:r>
            <a:r>
              <a:rPr lang="en-US" sz="2000" b="0" dirty="0" smtClean="0">
                <a:solidFill>
                  <a:prstClr val="black"/>
                </a:solidFill>
                <a:latin typeface="Calibri"/>
                <a:sym typeface="Wingdings" pitchFamily="2" charset="2"/>
              </a:rPr>
              <a:t>ppearance </a:t>
            </a:r>
            <a:r>
              <a:rPr lang="en-US" sz="2000" b="0" dirty="0">
                <a:solidFill>
                  <a:prstClr val="black"/>
                </a:solidFill>
                <a:latin typeface="Calibri"/>
                <a:sym typeface="Wingdings" pitchFamily="2" charset="2"/>
              </a:rPr>
              <a:t>of </a:t>
            </a:r>
            <a:r>
              <a:rPr lang="en-US" sz="2000" dirty="0" smtClean="0">
                <a:solidFill>
                  <a:prstClr val="black"/>
                </a:solidFill>
                <a:latin typeface="Calibri"/>
                <a:sym typeface="Wingdings" pitchFamily="2" charset="2"/>
              </a:rPr>
              <a:t>(bioactive) peptides in the lumen?</a:t>
            </a:r>
          </a:p>
          <a:p>
            <a:pPr marL="342900" indent="-342900" fontAlgn="auto">
              <a:spcBef>
                <a:spcPts val="0"/>
              </a:spcBef>
              <a:spcAft>
                <a:spcPts val="0"/>
              </a:spcAft>
              <a:buFont typeface="Wingdings" pitchFamily="2" charset="2"/>
              <a:buAutoNum type="arabicParenR"/>
            </a:pPr>
            <a:r>
              <a:rPr lang="en-US" sz="2000" dirty="0" smtClean="0">
                <a:solidFill>
                  <a:prstClr val="black"/>
                </a:solidFill>
                <a:latin typeface="Calibri"/>
                <a:sym typeface="Wingdings" pitchFamily="2" charset="2"/>
              </a:rPr>
              <a:t>Release of </a:t>
            </a:r>
            <a:r>
              <a:rPr lang="en-US" sz="2000" b="0" dirty="0" smtClean="0">
                <a:solidFill>
                  <a:prstClr val="black"/>
                </a:solidFill>
                <a:latin typeface="Calibri"/>
                <a:sym typeface="Wingdings" pitchFamily="2" charset="2"/>
              </a:rPr>
              <a:t>amino </a:t>
            </a:r>
            <a:r>
              <a:rPr lang="en-US" sz="2000" b="0" dirty="0">
                <a:solidFill>
                  <a:prstClr val="black"/>
                </a:solidFill>
                <a:latin typeface="Calibri"/>
                <a:sym typeface="Wingdings" pitchFamily="2" charset="2"/>
              </a:rPr>
              <a:t>acids in the blood </a:t>
            </a:r>
            <a:r>
              <a:rPr lang="en-US" sz="2000" b="0" dirty="0" smtClean="0">
                <a:solidFill>
                  <a:prstClr val="black"/>
                </a:solidFill>
                <a:latin typeface="Calibri"/>
                <a:sym typeface="Wingdings" pitchFamily="2" charset="2"/>
              </a:rPr>
              <a:t>compartment ?  </a:t>
            </a:r>
            <a:endParaRPr lang="en-US" sz="2000" b="0" dirty="0">
              <a:solidFill>
                <a:prstClr val="black"/>
              </a:solidFill>
              <a:latin typeface="Calibri"/>
              <a:sym typeface="Wingdings" pitchFamily="2" charset="2"/>
            </a:endParaRPr>
          </a:p>
        </p:txBody>
      </p:sp>
      <p:sp>
        <p:nvSpPr>
          <p:cNvPr id="26" name="ZoneTexte 25"/>
          <p:cNvSpPr txBox="1"/>
          <p:nvPr/>
        </p:nvSpPr>
        <p:spPr>
          <a:xfrm>
            <a:off x="8138" y="102967"/>
            <a:ext cx="9135862" cy="461665"/>
          </a:xfrm>
          <a:prstGeom prst="rect">
            <a:avLst/>
          </a:prstGeom>
          <a:noFill/>
        </p:spPr>
        <p:txBody>
          <a:bodyPr wrap="square" rtlCol="0">
            <a:spAutoFit/>
          </a:bodyPr>
          <a:lstStyle/>
          <a:p>
            <a:pPr fontAlgn="auto">
              <a:spcBef>
                <a:spcPts val="0"/>
              </a:spcBef>
              <a:spcAft>
                <a:spcPts val="0"/>
              </a:spcAft>
            </a:pPr>
            <a:r>
              <a:rPr lang="fr-FR" sz="2400" b="1" dirty="0" err="1" smtClean="0">
                <a:solidFill>
                  <a:prstClr val="black"/>
                </a:solidFill>
                <a:latin typeface="Calibri"/>
              </a:rPr>
              <a:t>Does</a:t>
            </a:r>
            <a:r>
              <a:rPr lang="fr-FR" sz="2400" b="1" dirty="0" smtClean="0">
                <a:solidFill>
                  <a:prstClr val="black"/>
                </a:solidFill>
                <a:latin typeface="Calibri"/>
              </a:rPr>
              <a:t> the </a:t>
            </a:r>
            <a:r>
              <a:rPr lang="fr-FR" sz="2400" b="1" dirty="0" err="1" smtClean="0">
                <a:solidFill>
                  <a:prstClr val="black"/>
                </a:solidFill>
                <a:latin typeface="Calibri"/>
              </a:rPr>
              <a:t>food</a:t>
            </a:r>
            <a:r>
              <a:rPr lang="fr-FR" sz="2400" b="1" dirty="0" smtClean="0">
                <a:solidFill>
                  <a:prstClr val="black"/>
                </a:solidFill>
                <a:latin typeface="Calibri"/>
              </a:rPr>
              <a:t> matrix </a:t>
            </a:r>
            <a:r>
              <a:rPr lang="fr-FR" sz="2400" b="1" dirty="0" err="1" smtClean="0">
                <a:solidFill>
                  <a:prstClr val="black"/>
                </a:solidFill>
                <a:latin typeface="Calibri"/>
              </a:rPr>
              <a:t>regulate</a:t>
            </a:r>
            <a:r>
              <a:rPr lang="fr-FR" sz="2400" b="1" dirty="0" smtClean="0">
                <a:solidFill>
                  <a:prstClr val="black"/>
                </a:solidFill>
                <a:latin typeface="Calibri"/>
              </a:rPr>
              <a:t> </a:t>
            </a:r>
            <a:r>
              <a:rPr lang="fr-FR" sz="2400" b="1" dirty="0" err="1" smtClean="0">
                <a:solidFill>
                  <a:prstClr val="black"/>
                </a:solidFill>
                <a:latin typeface="Calibri"/>
              </a:rPr>
              <a:t>protein</a:t>
            </a:r>
            <a:r>
              <a:rPr lang="fr-FR" sz="2400" b="1" dirty="0" smtClean="0">
                <a:solidFill>
                  <a:prstClr val="black"/>
                </a:solidFill>
                <a:latin typeface="Calibri"/>
              </a:rPr>
              <a:t> digestion and </a:t>
            </a:r>
            <a:r>
              <a:rPr lang="fr-FR" sz="2400" b="1" dirty="0" err="1" smtClean="0">
                <a:solidFill>
                  <a:prstClr val="black"/>
                </a:solidFill>
                <a:latin typeface="Calibri"/>
              </a:rPr>
              <a:t>aa</a:t>
            </a:r>
            <a:r>
              <a:rPr lang="fr-FR" sz="2400" b="1" dirty="0" smtClean="0">
                <a:solidFill>
                  <a:prstClr val="black"/>
                </a:solidFill>
                <a:latin typeface="Calibri"/>
              </a:rPr>
              <a:t> </a:t>
            </a:r>
            <a:r>
              <a:rPr lang="fr-FR" sz="2400" b="1" dirty="0" err="1" smtClean="0">
                <a:solidFill>
                  <a:prstClr val="black"/>
                </a:solidFill>
                <a:latin typeface="Calibri"/>
              </a:rPr>
              <a:t>bioavailability</a:t>
            </a:r>
            <a:r>
              <a:rPr lang="fr-FR" sz="2400" b="1" dirty="0" smtClean="0">
                <a:solidFill>
                  <a:prstClr val="black"/>
                </a:solidFill>
                <a:latin typeface="Calibri"/>
              </a:rPr>
              <a:t>?</a:t>
            </a:r>
          </a:p>
        </p:txBody>
      </p:sp>
      <p:grpSp>
        <p:nvGrpSpPr>
          <p:cNvPr id="40" name="Groupe 39"/>
          <p:cNvGrpSpPr/>
          <p:nvPr/>
        </p:nvGrpSpPr>
        <p:grpSpPr>
          <a:xfrm>
            <a:off x="6911752" y="1316246"/>
            <a:ext cx="2340768" cy="2575579"/>
            <a:chOff x="6911752" y="736710"/>
            <a:chExt cx="2340768" cy="2575579"/>
          </a:xfrm>
        </p:grpSpPr>
        <p:sp>
          <p:nvSpPr>
            <p:cNvPr id="27" name="ZoneTexte 26"/>
            <p:cNvSpPr txBox="1"/>
            <p:nvPr/>
          </p:nvSpPr>
          <p:spPr>
            <a:xfrm>
              <a:off x="6911752" y="2276872"/>
              <a:ext cx="1979712" cy="338554"/>
            </a:xfrm>
            <a:prstGeom prst="rect">
              <a:avLst/>
            </a:prstGeom>
            <a:noFill/>
          </p:spPr>
          <p:txBody>
            <a:bodyPr wrap="square" rtlCol="0">
              <a:spAutoFit/>
            </a:bodyPr>
            <a:lstStyle/>
            <a:p>
              <a:pPr algn="ctr" fontAlgn="auto">
                <a:spcBef>
                  <a:spcPts val="0"/>
                </a:spcBef>
                <a:spcAft>
                  <a:spcPts val="0"/>
                </a:spcAft>
              </a:pPr>
              <a:r>
                <a:rPr lang="fr-FR" sz="1600" b="0" dirty="0" smtClean="0">
                  <a:solidFill>
                    <a:prstClr val="black"/>
                  </a:solidFill>
                  <a:latin typeface="Calibri"/>
                </a:rPr>
                <a:t>peptides</a:t>
              </a:r>
              <a:endParaRPr lang="en-US" sz="1600" b="0" dirty="0">
                <a:solidFill>
                  <a:prstClr val="black"/>
                </a:solidFill>
                <a:latin typeface="Calibri"/>
              </a:endParaRPr>
            </a:p>
          </p:txBody>
        </p:sp>
        <p:sp>
          <p:nvSpPr>
            <p:cNvPr id="29" name="ZoneTexte 28"/>
            <p:cNvSpPr txBox="1"/>
            <p:nvPr/>
          </p:nvSpPr>
          <p:spPr>
            <a:xfrm>
              <a:off x="6911752" y="2973735"/>
              <a:ext cx="1979712" cy="338554"/>
            </a:xfrm>
            <a:prstGeom prst="rect">
              <a:avLst/>
            </a:prstGeom>
            <a:noFill/>
          </p:spPr>
          <p:txBody>
            <a:bodyPr wrap="square" rtlCol="0">
              <a:spAutoFit/>
            </a:bodyPr>
            <a:lstStyle/>
            <a:p>
              <a:pPr algn="ctr" fontAlgn="auto">
                <a:spcBef>
                  <a:spcPts val="0"/>
                </a:spcBef>
                <a:spcAft>
                  <a:spcPts val="0"/>
                </a:spcAft>
              </a:pPr>
              <a:r>
                <a:rPr lang="fr-FR" sz="1600" b="0" dirty="0" err="1">
                  <a:solidFill>
                    <a:prstClr val="black"/>
                  </a:solidFill>
                  <a:latin typeface="Calibri"/>
                </a:rPr>
                <a:t>a</a:t>
              </a:r>
              <a:r>
                <a:rPr lang="fr-FR" sz="1600" b="0" dirty="0" err="1" smtClean="0">
                  <a:solidFill>
                    <a:prstClr val="black"/>
                  </a:solidFill>
                  <a:latin typeface="Calibri"/>
                </a:rPr>
                <a:t>mino</a:t>
              </a:r>
              <a:r>
                <a:rPr lang="fr-FR" sz="1600" b="0" dirty="0" smtClean="0">
                  <a:solidFill>
                    <a:prstClr val="black"/>
                  </a:solidFill>
                  <a:latin typeface="Calibri"/>
                </a:rPr>
                <a:t> </a:t>
              </a:r>
              <a:r>
                <a:rPr lang="fr-FR" sz="1600" b="0" dirty="0" err="1" smtClean="0">
                  <a:solidFill>
                    <a:prstClr val="black"/>
                  </a:solidFill>
                  <a:latin typeface="Calibri"/>
                </a:rPr>
                <a:t>acids</a:t>
              </a:r>
              <a:endParaRPr lang="en-US" sz="1400" b="0" dirty="0">
                <a:solidFill>
                  <a:prstClr val="black"/>
                </a:solidFill>
                <a:latin typeface="Calibri"/>
              </a:endParaRPr>
            </a:p>
          </p:txBody>
        </p:sp>
        <p:sp>
          <p:nvSpPr>
            <p:cNvPr id="2" name="ZoneTexte 1"/>
            <p:cNvSpPr txBox="1"/>
            <p:nvPr/>
          </p:nvSpPr>
          <p:spPr>
            <a:xfrm>
              <a:off x="7020272" y="1395343"/>
              <a:ext cx="2232248" cy="553998"/>
            </a:xfrm>
            <a:prstGeom prst="rect">
              <a:avLst/>
            </a:prstGeom>
            <a:noFill/>
          </p:spPr>
          <p:txBody>
            <a:bodyPr wrap="square" rtlCol="0">
              <a:spAutoFit/>
            </a:bodyPr>
            <a:lstStyle/>
            <a:p>
              <a:pPr algn="ctr" fontAlgn="auto">
                <a:spcBef>
                  <a:spcPts val="0"/>
                </a:spcBef>
                <a:spcAft>
                  <a:spcPts val="0"/>
                </a:spcAft>
              </a:pPr>
              <a:r>
                <a:rPr lang="en-US" sz="1600" b="0" dirty="0">
                  <a:solidFill>
                    <a:prstClr val="black"/>
                  </a:solidFill>
                  <a:latin typeface="Calibri"/>
                </a:rPr>
                <a:t>m</a:t>
              </a:r>
              <a:r>
                <a:rPr lang="en-US" sz="1600" b="0" dirty="0" smtClean="0">
                  <a:solidFill>
                    <a:prstClr val="black"/>
                  </a:solidFill>
                  <a:latin typeface="Calibri"/>
                </a:rPr>
                <a:t>ilk proteins </a:t>
              </a:r>
            </a:p>
            <a:p>
              <a:pPr algn="ctr" fontAlgn="auto">
                <a:spcBef>
                  <a:spcPts val="0"/>
                </a:spcBef>
                <a:spcAft>
                  <a:spcPts val="0"/>
                </a:spcAft>
              </a:pPr>
              <a:r>
                <a:rPr lang="en-US" sz="1400" b="0" dirty="0" smtClean="0">
                  <a:solidFill>
                    <a:prstClr val="black"/>
                  </a:solidFill>
                  <a:latin typeface="Calibri"/>
                </a:rPr>
                <a:t>(caseins, </a:t>
              </a:r>
              <a:r>
                <a:rPr lang="el-GR" sz="1400" b="0" dirty="0" smtClean="0">
                  <a:solidFill>
                    <a:prstClr val="black"/>
                  </a:solidFill>
                  <a:latin typeface="Calibri"/>
                </a:rPr>
                <a:t>β</a:t>
              </a:r>
              <a:r>
                <a:rPr lang="fr-FR" sz="1400" b="0" dirty="0" smtClean="0">
                  <a:solidFill>
                    <a:prstClr val="black"/>
                  </a:solidFill>
                  <a:latin typeface="Calibri"/>
                </a:rPr>
                <a:t>-lactoglobulin)</a:t>
              </a:r>
              <a:endParaRPr lang="en-US" sz="1400" b="0" dirty="0">
                <a:solidFill>
                  <a:prstClr val="black"/>
                </a:solidFill>
                <a:latin typeface="Calibri"/>
              </a:endParaRPr>
            </a:p>
          </p:txBody>
        </p:sp>
        <p:cxnSp>
          <p:nvCxnSpPr>
            <p:cNvPr id="5" name="Connecteur droit avec flèche 4"/>
            <p:cNvCxnSpPr/>
            <p:nvPr/>
          </p:nvCxnSpPr>
          <p:spPr>
            <a:xfrm>
              <a:off x="7884368" y="1887786"/>
              <a:ext cx="0" cy="38908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7884368" y="2584649"/>
              <a:ext cx="0" cy="38908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391" y="736710"/>
              <a:ext cx="699512" cy="69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2607" y="736710"/>
              <a:ext cx="670398" cy="69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43" name="Connecteur droit 42"/>
          <p:cNvCxnSpPr/>
          <p:nvPr/>
        </p:nvCxnSpPr>
        <p:spPr>
          <a:xfrm>
            <a:off x="84338" y="620688"/>
            <a:ext cx="8927714"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p:cNvGrpSpPr/>
          <p:nvPr/>
        </p:nvGrpSpPr>
        <p:grpSpPr>
          <a:xfrm>
            <a:off x="323528" y="877380"/>
            <a:ext cx="953600" cy="4978624"/>
            <a:chOff x="702544" y="1186680"/>
            <a:chExt cx="953600" cy="4978624"/>
          </a:xfrm>
        </p:grpSpPr>
        <p:sp>
          <p:nvSpPr>
            <p:cNvPr id="19" name="Text Box 10"/>
            <p:cNvSpPr txBox="1">
              <a:spLocks noChangeArrowheads="1"/>
            </p:cNvSpPr>
            <p:nvPr/>
          </p:nvSpPr>
          <p:spPr bwMode="auto">
            <a:xfrm rot="16200000">
              <a:off x="-1289635" y="3292081"/>
              <a:ext cx="4630689" cy="646331"/>
            </a:xfrm>
            <a:prstGeom prst="rect">
              <a:avLst/>
            </a:prstGeom>
            <a:noFill/>
            <a:ln w="38100">
              <a:noFill/>
              <a:miter lim="800000"/>
              <a:headEnd/>
              <a:tailEnd/>
            </a:ln>
          </p:spPr>
          <p:txBody>
            <a:bodyPr wrap="square">
              <a:spAutoFit/>
            </a:bodyPr>
            <a:lstStyle/>
            <a:p>
              <a:pPr algn="ctr" fontAlgn="auto">
                <a:spcBef>
                  <a:spcPct val="50000"/>
                </a:spcBef>
                <a:spcAft>
                  <a:spcPts val="0"/>
                </a:spcAft>
              </a:pPr>
              <a:r>
                <a:rPr lang="en-US" sz="1800" b="0" dirty="0">
                  <a:solidFill>
                    <a:prstClr val="black"/>
                  </a:solidFill>
                  <a:latin typeface="Calibri"/>
                </a:rPr>
                <a:t>dynamic </a:t>
              </a:r>
              <a:r>
                <a:rPr lang="en-US" sz="1800" b="0" dirty="0" smtClean="0">
                  <a:solidFill>
                    <a:prstClr val="black"/>
                  </a:solidFill>
                  <a:latin typeface="Calibri"/>
                </a:rPr>
                <a:t>modeling of milk proteins transit and absorption (+ hydrolysis)</a:t>
              </a:r>
              <a:endParaRPr lang="en-US" sz="1800" b="0" dirty="0">
                <a:solidFill>
                  <a:prstClr val="black"/>
                </a:solidFill>
                <a:latin typeface="Calibri"/>
              </a:endParaRPr>
            </a:p>
          </p:txBody>
        </p:sp>
        <p:sp>
          <p:nvSpPr>
            <p:cNvPr id="20" name="Double flèche verticale 19"/>
            <p:cNvSpPr/>
            <p:nvPr/>
          </p:nvSpPr>
          <p:spPr>
            <a:xfrm>
              <a:off x="1350616" y="1186680"/>
              <a:ext cx="305528" cy="4978624"/>
            </a:xfrm>
            <a:prstGeom prst="up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b="0">
                <a:solidFill>
                  <a:prstClr val="white"/>
                </a:solidFill>
              </a:endParaRPr>
            </a:p>
          </p:txBody>
        </p:sp>
      </p:grpSp>
      <p:sp>
        <p:nvSpPr>
          <p:cNvPr id="31" name="ZoneTexte 30"/>
          <p:cNvSpPr txBox="1"/>
          <p:nvPr/>
        </p:nvSpPr>
        <p:spPr>
          <a:xfrm>
            <a:off x="126190" y="102087"/>
            <a:ext cx="3293682" cy="461665"/>
          </a:xfrm>
          <a:prstGeom prst="rect">
            <a:avLst/>
          </a:prstGeom>
          <a:noFill/>
        </p:spPr>
        <p:txBody>
          <a:bodyPr wrap="square" rtlCol="0">
            <a:spAutoFit/>
          </a:bodyPr>
          <a:lstStyle/>
          <a:p>
            <a:pPr fontAlgn="auto">
              <a:spcBef>
                <a:spcPts val="0"/>
              </a:spcBef>
              <a:spcAft>
                <a:spcPts val="0"/>
              </a:spcAft>
            </a:pPr>
            <a:r>
              <a:rPr lang="fr-FR" sz="2400" b="1" dirty="0" err="1" smtClean="0">
                <a:solidFill>
                  <a:prstClr val="black"/>
                </a:solidFill>
                <a:latin typeface="Calibri"/>
              </a:rPr>
              <a:t>Experimental</a:t>
            </a:r>
            <a:r>
              <a:rPr lang="fr-FR" sz="2400" b="1" dirty="0" smtClean="0">
                <a:solidFill>
                  <a:prstClr val="black"/>
                </a:solidFill>
                <a:latin typeface="Calibri"/>
              </a:rPr>
              <a:t> </a:t>
            </a:r>
            <a:r>
              <a:rPr lang="fr-FR" sz="2400" b="1" dirty="0" err="1" smtClean="0">
                <a:solidFill>
                  <a:prstClr val="black"/>
                </a:solidFill>
                <a:latin typeface="Calibri"/>
              </a:rPr>
              <a:t>strategy</a:t>
            </a:r>
            <a:endParaRPr lang="fr-FR" sz="2400" b="1" dirty="0" smtClean="0">
              <a:solidFill>
                <a:prstClr val="black"/>
              </a:solidFill>
              <a:latin typeface="Calibri"/>
            </a:endParaRPr>
          </a:p>
        </p:txBody>
      </p:sp>
      <p:cxnSp>
        <p:nvCxnSpPr>
          <p:cNvPr id="32" name="Connecteur droit 31"/>
          <p:cNvCxnSpPr/>
          <p:nvPr/>
        </p:nvCxnSpPr>
        <p:spPr>
          <a:xfrm>
            <a:off x="54167" y="620688"/>
            <a:ext cx="8927714"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8" name="Groupe 7"/>
          <p:cNvGrpSpPr/>
          <p:nvPr/>
        </p:nvGrpSpPr>
        <p:grpSpPr>
          <a:xfrm>
            <a:off x="709008" y="836712"/>
            <a:ext cx="8256476" cy="1239108"/>
            <a:chOff x="709008" y="1146012"/>
            <a:chExt cx="8256476" cy="1239108"/>
          </a:xfrm>
        </p:grpSpPr>
        <p:sp>
          <p:nvSpPr>
            <p:cNvPr id="14" name="Text Box 21"/>
            <p:cNvSpPr txBox="1">
              <a:spLocks noChangeArrowheads="1"/>
            </p:cNvSpPr>
            <p:nvPr/>
          </p:nvSpPr>
          <p:spPr bwMode="auto">
            <a:xfrm>
              <a:off x="709008" y="1146012"/>
              <a:ext cx="8256476" cy="369332"/>
            </a:xfrm>
            <a:prstGeom prst="rect">
              <a:avLst/>
            </a:prstGeom>
            <a:noFill/>
            <a:ln w="25400">
              <a:noFill/>
              <a:miter lim="800000"/>
              <a:headEnd/>
              <a:tailEnd/>
            </a:ln>
          </p:spPr>
          <p:txBody>
            <a:bodyPr wrap="square">
              <a:spAutoFit/>
            </a:bodyPr>
            <a:lstStyle/>
            <a:p>
              <a:pPr algn="ctr" fontAlgn="auto">
                <a:spcBef>
                  <a:spcPct val="50000"/>
                </a:spcBef>
                <a:spcAft>
                  <a:spcPts val="0"/>
                </a:spcAft>
              </a:pPr>
              <a:r>
                <a:rPr lang="en-US" sz="1800" b="0" dirty="0" smtClean="0">
                  <a:solidFill>
                    <a:prstClr val="black"/>
                  </a:solidFill>
                  <a:latin typeface="Calibri"/>
                </a:rPr>
                <a:t>6 </a:t>
              </a:r>
              <a:r>
                <a:rPr lang="en-US" sz="1800" b="0" dirty="0">
                  <a:solidFill>
                    <a:prstClr val="black"/>
                  </a:solidFill>
                  <a:latin typeface="Calibri"/>
                </a:rPr>
                <a:t>dairy matrices </a:t>
              </a:r>
              <a:r>
                <a:rPr lang="en-US" sz="1800" b="0" dirty="0" smtClean="0">
                  <a:solidFill>
                    <a:prstClr val="black"/>
                  </a:solidFill>
                  <a:latin typeface="Calibri"/>
                </a:rPr>
                <a:t>manufacturing</a:t>
              </a:r>
              <a:endParaRPr lang="en-US" sz="1800" b="0" dirty="0">
                <a:solidFill>
                  <a:prstClr val="black"/>
                </a:solidFill>
                <a:latin typeface="Calibri"/>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083" y="1637511"/>
              <a:ext cx="598087" cy="747609"/>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025" y="1633794"/>
              <a:ext cx="801550" cy="721395"/>
            </a:xfrm>
            <a:prstGeom prst="rect">
              <a:avLst/>
            </a:prstGeom>
          </p:spPr>
        </p:pic>
      </p:grpSp>
      <p:grpSp>
        <p:nvGrpSpPr>
          <p:cNvPr id="9" name="Groupe 8"/>
          <p:cNvGrpSpPr/>
          <p:nvPr/>
        </p:nvGrpSpPr>
        <p:grpSpPr>
          <a:xfrm>
            <a:off x="1513140" y="1328211"/>
            <a:ext cx="6282818" cy="1152709"/>
            <a:chOff x="1513140" y="1637511"/>
            <a:chExt cx="6282818" cy="1152709"/>
          </a:xfrm>
        </p:grpSpPr>
        <p:sp>
          <p:nvSpPr>
            <p:cNvPr id="15" name="Text Box 24"/>
            <p:cNvSpPr txBox="1">
              <a:spLocks noChangeArrowheads="1"/>
            </p:cNvSpPr>
            <p:nvPr/>
          </p:nvSpPr>
          <p:spPr bwMode="auto">
            <a:xfrm>
              <a:off x="1513140" y="2420888"/>
              <a:ext cx="6282818" cy="369332"/>
            </a:xfrm>
            <a:prstGeom prst="rect">
              <a:avLst/>
            </a:prstGeom>
            <a:noFill/>
            <a:ln w="25400">
              <a:noFill/>
              <a:miter lim="800000"/>
              <a:headEnd/>
              <a:tailEnd/>
            </a:ln>
          </p:spPr>
          <p:txBody>
            <a:bodyPr wrap="square">
              <a:spAutoFit/>
            </a:bodyPr>
            <a:lstStyle/>
            <a:p>
              <a:pPr algn="ctr" fontAlgn="auto">
                <a:spcBef>
                  <a:spcPct val="50000"/>
                </a:spcBef>
                <a:spcAft>
                  <a:spcPts val="0"/>
                </a:spcAft>
              </a:pPr>
              <a:r>
                <a:rPr lang="en-US" sz="1800" b="0" i="1" dirty="0">
                  <a:solidFill>
                    <a:prstClr val="black"/>
                  </a:solidFill>
                  <a:latin typeface="Calibri"/>
                </a:rPr>
                <a:t>in vivo </a:t>
              </a:r>
              <a:r>
                <a:rPr lang="en-US" sz="1800" b="0" dirty="0">
                  <a:solidFill>
                    <a:prstClr val="black"/>
                  </a:solidFill>
                  <a:latin typeface="Calibri"/>
                </a:rPr>
                <a:t>digestion </a:t>
              </a:r>
              <a:r>
                <a:rPr lang="en-US" sz="1800" b="0" dirty="0" smtClean="0">
                  <a:solidFill>
                    <a:prstClr val="black"/>
                  </a:solidFill>
                  <a:latin typeface="Calibri"/>
                </a:rPr>
                <a:t>by </a:t>
              </a:r>
              <a:r>
                <a:rPr lang="en-US" sz="1800" b="0" dirty="0">
                  <a:solidFill>
                    <a:prstClr val="black"/>
                  </a:solidFill>
                  <a:latin typeface="Calibri"/>
                </a:rPr>
                <a:t>6 </a:t>
              </a:r>
              <a:r>
                <a:rPr lang="en-US" sz="1800" b="0" dirty="0" smtClean="0">
                  <a:solidFill>
                    <a:prstClr val="black"/>
                  </a:solidFill>
                  <a:latin typeface="Calibri"/>
                </a:rPr>
                <a:t>mini-pigs</a:t>
              </a:r>
              <a:endParaRPr lang="en-US" sz="1800" b="0" dirty="0">
                <a:solidFill>
                  <a:prstClr val="black"/>
                </a:solidFill>
                <a:latin typeface="Calibri"/>
              </a:endParaRPr>
            </a:p>
          </p:txBody>
        </p:sp>
        <p:sp>
          <p:nvSpPr>
            <p:cNvPr id="18" name="Flèche vers le bas 17"/>
            <p:cNvSpPr/>
            <p:nvPr/>
          </p:nvSpPr>
          <p:spPr>
            <a:xfrm>
              <a:off x="4355976" y="1637511"/>
              <a:ext cx="216024" cy="717678"/>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b="0">
                <a:solidFill>
                  <a:prstClr val="white"/>
                </a:solidFill>
              </a:endParaRPr>
            </a:p>
          </p:txBody>
        </p:sp>
      </p:grpSp>
      <p:grpSp>
        <p:nvGrpSpPr>
          <p:cNvPr id="34" name="Groupe 33"/>
          <p:cNvGrpSpPr/>
          <p:nvPr/>
        </p:nvGrpSpPr>
        <p:grpSpPr>
          <a:xfrm>
            <a:off x="1601774" y="2543636"/>
            <a:ext cx="6926980" cy="1646618"/>
            <a:chOff x="1601774" y="3141787"/>
            <a:chExt cx="6926980" cy="1646618"/>
          </a:xfrm>
        </p:grpSpPr>
        <p:grpSp>
          <p:nvGrpSpPr>
            <p:cNvPr id="10" name="Groupe 9"/>
            <p:cNvGrpSpPr/>
            <p:nvPr/>
          </p:nvGrpSpPr>
          <p:grpSpPr>
            <a:xfrm>
              <a:off x="1601774" y="3141787"/>
              <a:ext cx="5994562" cy="1421404"/>
              <a:chOff x="1601774" y="3141787"/>
              <a:chExt cx="5994562" cy="1421404"/>
            </a:xfrm>
          </p:grpSpPr>
          <p:sp>
            <p:nvSpPr>
              <p:cNvPr id="16" name="Text Box 9"/>
              <p:cNvSpPr txBox="1">
                <a:spLocks noChangeArrowheads="1"/>
              </p:cNvSpPr>
              <p:nvPr/>
            </p:nvSpPr>
            <p:spPr bwMode="auto">
              <a:xfrm>
                <a:off x="1601774" y="3916860"/>
                <a:ext cx="5994562" cy="646331"/>
              </a:xfrm>
              <a:prstGeom prst="rect">
                <a:avLst/>
              </a:prstGeom>
              <a:noFill/>
              <a:ln w="25400">
                <a:noFill/>
                <a:miter lim="800000"/>
                <a:headEnd/>
                <a:tailEnd/>
              </a:ln>
            </p:spPr>
            <p:txBody>
              <a:bodyPr wrap="square">
                <a:spAutoFit/>
              </a:bodyPr>
              <a:lstStyle/>
              <a:p>
                <a:pPr algn="ctr" fontAlgn="auto">
                  <a:spcBef>
                    <a:spcPct val="50000"/>
                  </a:spcBef>
                  <a:spcAft>
                    <a:spcPts val="0"/>
                  </a:spcAft>
                </a:pPr>
                <a:r>
                  <a:rPr lang="en-US" sz="1800" b="0" dirty="0" smtClean="0">
                    <a:solidFill>
                      <a:prstClr val="black"/>
                    </a:solidFill>
                    <a:latin typeface="Calibri"/>
                  </a:rPr>
                  <a:t>protein </a:t>
                </a:r>
                <a:r>
                  <a:rPr lang="en-US" sz="1800" b="0" dirty="0">
                    <a:solidFill>
                      <a:prstClr val="black"/>
                    </a:solidFill>
                    <a:latin typeface="Calibri"/>
                  </a:rPr>
                  <a:t>digestion </a:t>
                </a:r>
                <a:r>
                  <a:rPr lang="en-US" sz="1800" b="0" dirty="0" smtClean="0">
                    <a:solidFill>
                      <a:prstClr val="black"/>
                    </a:solidFill>
                    <a:latin typeface="Calibri"/>
                  </a:rPr>
                  <a:t>products (end of stomach and jejunum) + amino acids (plasma)</a:t>
                </a:r>
                <a:endParaRPr lang="en-US" sz="1800" b="0" dirty="0">
                  <a:solidFill>
                    <a:prstClr val="black"/>
                  </a:solidFill>
                  <a:latin typeface="Calibri"/>
                </a:endParaRPr>
              </a:p>
            </p:txBody>
          </p:sp>
          <p:sp>
            <p:nvSpPr>
              <p:cNvPr id="21" name="Flèche vers le bas 20"/>
              <p:cNvSpPr/>
              <p:nvPr/>
            </p:nvSpPr>
            <p:spPr>
              <a:xfrm>
                <a:off x="4355976" y="3141787"/>
                <a:ext cx="216024" cy="775073"/>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b="0">
                  <a:solidFill>
                    <a:prstClr val="white"/>
                  </a:solidFill>
                </a:endParaRPr>
              </a:p>
            </p:txBody>
          </p:sp>
        </p:grpSp>
        <p:pic>
          <p:nvPicPr>
            <p:cNvPr id="33" name="Imag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4328" y="3783979"/>
              <a:ext cx="1004426" cy="1004426"/>
            </a:xfrm>
            <a:prstGeom prst="rect">
              <a:avLst/>
            </a:prstGeom>
          </p:spPr>
        </p:pic>
      </p:grpSp>
      <p:grpSp>
        <p:nvGrpSpPr>
          <p:cNvPr id="36" name="Groupe 35"/>
          <p:cNvGrpSpPr/>
          <p:nvPr/>
        </p:nvGrpSpPr>
        <p:grpSpPr>
          <a:xfrm>
            <a:off x="882576" y="4055804"/>
            <a:ext cx="8135937" cy="2097792"/>
            <a:chOff x="931114" y="4840190"/>
            <a:chExt cx="8135937" cy="2097792"/>
          </a:xfrm>
        </p:grpSpPr>
        <p:grpSp>
          <p:nvGrpSpPr>
            <p:cNvPr id="11" name="Groupe 10"/>
            <p:cNvGrpSpPr/>
            <p:nvPr/>
          </p:nvGrpSpPr>
          <p:grpSpPr>
            <a:xfrm>
              <a:off x="931114" y="4840190"/>
              <a:ext cx="8135937" cy="1207932"/>
              <a:chOff x="931114" y="4840190"/>
              <a:chExt cx="8135937" cy="1207932"/>
            </a:xfrm>
          </p:grpSpPr>
          <p:sp>
            <p:nvSpPr>
              <p:cNvPr id="17" name="Text Box 10"/>
              <p:cNvSpPr txBox="1">
                <a:spLocks noChangeArrowheads="1"/>
              </p:cNvSpPr>
              <p:nvPr/>
            </p:nvSpPr>
            <p:spPr bwMode="auto">
              <a:xfrm>
                <a:off x="931114" y="5401791"/>
                <a:ext cx="8135937" cy="646331"/>
              </a:xfrm>
              <a:prstGeom prst="rect">
                <a:avLst/>
              </a:prstGeom>
              <a:noFill/>
              <a:ln w="38100">
                <a:noFill/>
                <a:miter lim="800000"/>
                <a:headEnd/>
                <a:tailEnd/>
              </a:ln>
            </p:spPr>
            <p:txBody>
              <a:bodyPr>
                <a:spAutoFit/>
              </a:bodyPr>
              <a:lstStyle/>
              <a:p>
                <a:pPr algn="ctr" fontAlgn="auto">
                  <a:spcBef>
                    <a:spcPct val="50000"/>
                  </a:spcBef>
                  <a:spcAft>
                    <a:spcPts val="0"/>
                  </a:spcAft>
                </a:pPr>
                <a:r>
                  <a:rPr lang="en-US" sz="1800" b="0" dirty="0">
                    <a:solidFill>
                      <a:prstClr val="black"/>
                    </a:solidFill>
                    <a:latin typeface="Calibri"/>
                  </a:rPr>
                  <a:t>e</a:t>
                </a:r>
                <a:r>
                  <a:rPr lang="en-US" sz="1800" b="0" dirty="0" smtClean="0">
                    <a:solidFill>
                      <a:prstClr val="black"/>
                    </a:solidFill>
                    <a:latin typeface="Calibri"/>
                  </a:rPr>
                  <a:t>ffect of the structure of the dairy matrix on the kinetics of milk proteins digestion (gastric emptying, hydrolysis and absorption) </a:t>
                </a:r>
                <a:endParaRPr lang="en-US" sz="1800" b="0" dirty="0">
                  <a:solidFill>
                    <a:prstClr val="black"/>
                  </a:solidFill>
                  <a:latin typeface="Calibri"/>
                </a:endParaRPr>
              </a:p>
            </p:txBody>
          </p:sp>
          <p:sp>
            <p:nvSpPr>
              <p:cNvPr id="22" name="Flèche vers le bas 21"/>
              <p:cNvSpPr/>
              <p:nvPr/>
            </p:nvSpPr>
            <p:spPr>
              <a:xfrm>
                <a:off x="4406539" y="4840190"/>
                <a:ext cx="217554" cy="605034"/>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b="0">
                  <a:solidFill>
                    <a:prstClr val="white"/>
                  </a:solidFill>
                </a:endParaRPr>
              </a:p>
            </p:txBody>
          </p:sp>
        </p:grpSp>
        <p:pic>
          <p:nvPicPr>
            <p:cNvPr id="35" name="Imag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5631" y="6073161"/>
              <a:ext cx="813949" cy="864821"/>
            </a:xfrm>
            <a:prstGeom prst="rect">
              <a:avLst/>
            </a:prstGeom>
          </p:spPr>
        </p:pic>
      </p:grpSp>
      <p:pic>
        <p:nvPicPr>
          <p:cNvPr id="5" name="Image 4"/>
          <p:cNvPicPr>
            <a:picLocks noChangeAspect="1"/>
          </p:cNvPicPr>
          <p:nvPr/>
        </p:nvPicPr>
        <p:blipFill rotWithShape="1">
          <a:blip r:embed="rId6">
            <a:extLst>
              <a:ext uri="{28A0092B-C50C-407E-A947-70E740481C1C}">
                <a14:useLocalDpi xmlns:a14="http://schemas.microsoft.com/office/drawing/2010/main" val="0"/>
              </a:ext>
            </a:extLst>
          </a:blip>
          <a:srcRect l="8033" r="9210"/>
          <a:stretch/>
        </p:blipFill>
        <p:spPr>
          <a:xfrm>
            <a:off x="6660232" y="1989392"/>
            <a:ext cx="1020792" cy="923925"/>
          </a:xfrm>
          <a:prstGeom prst="rect">
            <a:avLst/>
          </a:prstGeom>
        </p:spPr>
      </p:pic>
    </p:spTree>
    <p:extLst>
      <p:ext uri="{BB962C8B-B14F-4D97-AF65-F5344CB8AC3E}">
        <p14:creationId xmlns:p14="http://schemas.microsoft.com/office/powerpoint/2010/main" val="9735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7"/>
          <p:cNvSpPr txBox="1">
            <a:spLocks noChangeArrowheads="1"/>
          </p:cNvSpPr>
          <p:nvPr/>
        </p:nvSpPr>
        <p:spPr bwMode="auto">
          <a:xfrm>
            <a:off x="159805" y="4704526"/>
            <a:ext cx="9164723" cy="1523494"/>
          </a:xfrm>
          <a:prstGeom prst="rect">
            <a:avLst/>
          </a:prstGeom>
          <a:noFill/>
          <a:ln w="9525">
            <a:noFill/>
            <a:miter lim="800000"/>
            <a:headEnd/>
            <a:tailEnd/>
          </a:ln>
        </p:spPr>
        <p:txBody>
          <a:bodyPr wrap="square">
            <a:spAutoFit/>
          </a:bodyPr>
          <a:lstStyle/>
          <a:p>
            <a:pPr fontAlgn="auto">
              <a:spcBef>
                <a:spcPct val="50000"/>
              </a:spcBef>
              <a:spcAft>
                <a:spcPts val="0"/>
              </a:spcAft>
            </a:pPr>
            <a:r>
              <a:rPr lang="fr-FR" sz="1800" dirty="0" smtClean="0">
                <a:solidFill>
                  <a:prstClr val="black"/>
                </a:solidFill>
                <a:latin typeface="Calibri"/>
              </a:rPr>
              <a:t>Fat-free matrices:</a:t>
            </a:r>
            <a:endParaRPr lang="fr-FR" sz="1800" dirty="0">
              <a:solidFill>
                <a:prstClr val="black"/>
              </a:solidFill>
              <a:latin typeface="Calibri"/>
            </a:endParaRPr>
          </a:p>
          <a:p>
            <a:pPr fontAlgn="auto">
              <a:spcBef>
                <a:spcPct val="50000"/>
              </a:spcBef>
              <a:spcAft>
                <a:spcPts val="0"/>
              </a:spcAft>
            </a:pPr>
            <a:r>
              <a:rPr lang="fr-FR" sz="1800" b="0" dirty="0" smtClean="0">
                <a:solidFill>
                  <a:prstClr val="black"/>
                </a:solidFill>
                <a:latin typeface="Calibri"/>
                <a:sym typeface="Wingdings" pitchFamily="2" charset="2"/>
              </a:rPr>
              <a:t>40 g/L </a:t>
            </a:r>
            <a:r>
              <a:rPr lang="fr-FR" sz="1800" b="0" dirty="0">
                <a:solidFill>
                  <a:prstClr val="black"/>
                </a:solidFill>
                <a:latin typeface="Calibri"/>
                <a:sym typeface="Wingdings" pitchFamily="2" charset="2"/>
              </a:rPr>
              <a:t>caseins, </a:t>
            </a:r>
            <a:r>
              <a:rPr lang="fr-FR" sz="1800" b="0" dirty="0" smtClean="0">
                <a:solidFill>
                  <a:prstClr val="black"/>
                </a:solidFill>
                <a:latin typeface="Calibri"/>
                <a:sym typeface="Wingdings" pitchFamily="2" charset="2"/>
              </a:rPr>
              <a:t>10 g/L </a:t>
            </a:r>
            <a:r>
              <a:rPr lang="fr-FR" sz="1800" b="0" dirty="0" err="1">
                <a:solidFill>
                  <a:prstClr val="black"/>
                </a:solidFill>
                <a:latin typeface="Calibri"/>
                <a:sym typeface="Wingdings" pitchFamily="2" charset="2"/>
              </a:rPr>
              <a:t>whey</a:t>
            </a:r>
            <a:r>
              <a:rPr lang="fr-FR" sz="1800" b="0" dirty="0">
                <a:solidFill>
                  <a:prstClr val="black"/>
                </a:solidFill>
                <a:latin typeface="Calibri"/>
                <a:sym typeface="Wingdings" pitchFamily="2" charset="2"/>
              </a:rPr>
              <a:t> </a:t>
            </a:r>
            <a:r>
              <a:rPr lang="fr-FR" sz="1800" b="0" dirty="0" err="1" smtClean="0">
                <a:solidFill>
                  <a:prstClr val="black"/>
                </a:solidFill>
                <a:latin typeface="Calibri"/>
                <a:sym typeface="Wingdings" pitchFamily="2" charset="2"/>
              </a:rPr>
              <a:t>proteins</a:t>
            </a:r>
            <a:r>
              <a:rPr lang="fr-FR" sz="1800" b="0" dirty="0" smtClean="0">
                <a:solidFill>
                  <a:prstClr val="black"/>
                </a:solidFill>
                <a:latin typeface="Calibri"/>
                <a:sym typeface="Wingdings" pitchFamily="2" charset="2"/>
              </a:rPr>
              <a:t>, </a:t>
            </a:r>
          </a:p>
          <a:p>
            <a:pPr fontAlgn="auto">
              <a:spcBef>
                <a:spcPts val="0"/>
              </a:spcBef>
              <a:spcAft>
                <a:spcPts val="0"/>
              </a:spcAft>
            </a:pPr>
            <a:r>
              <a:rPr lang="fr-FR" sz="1800" b="0" dirty="0" smtClean="0">
                <a:solidFill>
                  <a:prstClr val="black"/>
                </a:solidFill>
                <a:latin typeface="Calibri"/>
                <a:sym typeface="Wingdings" pitchFamily="2" charset="2"/>
              </a:rPr>
              <a:t>95 g/L </a:t>
            </a:r>
            <a:r>
              <a:rPr lang="fr-FR" sz="1800" b="0" dirty="0">
                <a:solidFill>
                  <a:prstClr val="black"/>
                </a:solidFill>
                <a:latin typeface="Calibri"/>
                <a:sym typeface="Wingdings" pitchFamily="2" charset="2"/>
              </a:rPr>
              <a:t>lactose </a:t>
            </a:r>
            <a:r>
              <a:rPr lang="fr-FR" sz="1800" b="0" dirty="0" smtClean="0">
                <a:solidFill>
                  <a:prstClr val="black"/>
                </a:solidFill>
                <a:latin typeface="Calibri"/>
                <a:sym typeface="Wingdings" pitchFamily="2" charset="2"/>
              </a:rPr>
              <a:t> and </a:t>
            </a:r>
            <a:r>
              <a:rPr lang="fr-FR" sz="1800" b="0" dirty="0" err="1" smtClean="0">
                <a:solidFill>
                  <a:prstClr val="black"/>
                </a:solidFill>
                <a:latin typeface="Calibri"/>
                <a:sym typeface="Wingdings" pitchFamily="2" charset="2"/>
              </a:rPr>
              <a:t>minerals</a:t>
            </a:r>
            <a:endParaRPr lang="fr-FR" sz="1800" b="0" dirty="0" smtClean="0">
              <a:solidFill>
                <a:prstClr val="black"/>
              </a:solidFill>
              <a:latin typeface="Calibri"/>
              <a:sym typeface="Wingdings" pitchFamily="2" charset="2"/>
            </a:endParaRPr>
          </a:p>
          <a:p>
            <a:pPr fontAlgn="auto">
              <a:spcBef>
                <a:spcPct val="50000"/>
              </a:spcBef>
              <a:spcAft>
                <a:spcPts val="0"/>
              </a:spcAft>
            </a:pPr>
            <a:r>
              <a:rPr lang="fr-FR" sz="2000" b="0" dirty="0">
                <a:solidFill>
                  <a:prstClr val="black"/>
                </a:solidFill>
                <a:cs typeface="Arial" pitchFamily="34" charset="0"/>
              </a:rPr>
              <a:t>+ </a:t>
            </a:r>
            <a:r>
              <a:rPr lang="fr-FR" sz="2000" b="0" dirty="0" smtClean="0">
                <a:solidFill>
                  <a:prstClr val="black"/>
                </a:solidFill>
                <a:cs typeface="Arial" pitchFamily="34" charset="0"/>
              </a:rPr>
              <a:t>marker </a:t>
            </a:r>
            <a:r>
              <a:rPr lang="fr-FR" sz="2000" b="0" dirty="0">
                <a:solidFill>
                  <a:prstClr val="black"/>
                </a:solidFill>
                <a:cs typeface="Arial" pitchFamily="34" charset="0"/>
              </a:rPr>
              <a:t>of </a:t>
            </a:r>
            <a:r>
              <a:rPr lang="fr-FR" sz="2000" b="0" dirty="0" smtClean="0">
                <a:solidFill>
                  <a:prstClr val="black"/>
                </a:solidFill>
                <a:cs typeface="Arial" pitchFamily="34" charset="0"/>
              </a:rPr>
              <a:t>the </a:t>
            </a:r>
            <a:r>
              <a:rPr lang="fr-FR" sz="2000" b="0" dirty="0" err="1" smtClean="0">
                <a:solidFill>
                  <a:prstClr val="black"/>
                </a:solidFill>
                <a:cs typeface="Arial" pitchFamily="34" charset="0"/>
              </a:rPr>
              <a:t>meal</a:t>
            </a:r>
            <a:r>
              <a:rPr lang="fr-FR" sz="2000" b="0" dirty="0" smtClean="0">
                <a:solidFill>
                  <a:prstClr val="black"/>
                </a:solidFill>
                <a:cs typeface="Arial" pitchFamily="34" charset="0"/>
              </a:rPr>
              <a:t> transit (</a:t>
            </a:r>
            <a:r>
              <a:rPr lang="fr-FR" sz="2000" dirty="0" smtClean="0">
                <a:solidFill>
                  <a:prstClr val="black"/>
                </a:solidFill>
                <a:cs typeface="Arial" pitchFamily="34" charset="0"/>
              </a:rPr>
              <a:t>Cr</a:t>
            </a:r>
            <a:r>
              <a:rPr lang="fr-FR" sz="2000" baseline="30000" dirty="0" smtClean="0">
                <a:solidFill>
                  <a:prstClr val="black"/>
                </a:solidFill>
                <a:cs typeface="Arial" pitchFamily="34" charset="0"/>
              </a:rPr>
              <a:t>2+</a:t>
            </a:r>
            <a:r>
              <a:rPr lang="fr-FR" sz="2000" dirty="0" smtClean="0">
                <a:solidFill>
                  <a:prstClr val="black"/>
                </a:solidFill>
                <a:cs typeface="Arial" pitchFamily="34" charset="0"/>
              </a:rPr>
              <a:t>-EDTA) </a:t>
            </a:r>
            <a:r>
              <a:rPr lang="fr-FR" sz="2000" b="0" dirty="0" smtClean="0">
                <a:solidFill>
                  <a:prstClr val="black"/>
                </a:solidFill>
                <a:cs typeface="Arial" pitchFamily="34" charset="0"/>
                <a:sym typeface="Wingdings" pitchFamily="2" charset="2"/>
              </a:rPr>
              <a:t> </a:t>
            </a:r>
            <a:r>
              <a:rPr lang="fr-FR" sz="2000" b="0" dirty="0" err="1" smtClean="0">
                <a:solidFill>
                  <a:prstClr val="black"/>
                </a:solidFill>
                <a:cs typeface="Arial" pitchFamily="34" charset="0"/>
                <a:sym typeface="Wingdings" pitchFamily="2" charset="2"/>
              </a:rPr>
              <a:t>Mean</a:t>
            </a:r>
            <a:r>
              <a:rPr lang="fr-FR" sz="2000" b="0" dirty="0" smtClean="0">
                <a:solidFill>
                  <a:prstClr val="black"/>
                </a:solidFill>
                <a:cs typeface="Arial" pitchFamily="34" charset="0"/>
                <a:sym typeface="Wingdings" pitchFamily="2" charset="2"/>
              </a:rPr>
              <a:t> </a:t>
            </a:r>
            <a:r>
              <a:rPr lang="fr-FR" sz="2000" b="0" dirty="0" err="1" smtClean="0">
                <a:solidFill>
                  <a:prstClr val="black"/>
                </a:solidFill>
                <a:cs typeface="Arial" pitchFamily="34" charset="0"/>
                <a:sym typeface="Wingdings" pitchFamily="2" charset="2"/>
              </a:rPr>
              <a:t>Retention</a:t>
            </a:r>
            <a:r>
              <a:rPr lang="fr-FR" sz="2000" b="0" dirty="0" smtClean="0">
                <a:solidFill>
                  <a:prstClr val="black"/>
                </a:solidFill>
                <a:cs typeface="Arial" pitchFamily="34" charset="0"/>
                <a:sym typeface="Wingdings" pitchFamily="2" charset="2"/>
              </a:rPr>
              <a:t> Time in the </a:t>
            </a:r>
            <a:r>
              <a:rPr lang="fr-FR" sz="2000" b="0" dirty="0" err="1" smtClean="0">
                <a:solidFill>
                  <a:prstClr val="black"/>
                </a:solidFill>
                <a:cs typeface="Arial" pitchFamily="34" charset="0"/>
                <a:sym typeface="Wingdings" pitchFamily="2" charset="2"/>
              </a:rPr>
              <a:t>stomach</a:t>
            </a:r>
            <a:r>
              <a:rPr lang="fr-FR" sz="2000" b="0" dirty="0" smtClean="0">
                <a:solidFill>
                  <a:prstClr val="black"/>
                </a:solidFill>
                <a:cs typeface="Arial" pitchFamily="34" charset="0"/>
              </a:rPr>
              <a:t>                       </a:t>
            </a:r>
          </a:p>
        </p:txBody>
      </p:sp>
      <p:cxnSp>
        <p:nvCxnSpPr>
          <p:cNvPr id="51" name="Connecteur droit 50"/>
          <p:cNvCxnSpPr/>
          <p:nvPr/>
        </p:nvCxnSpPr>
        <p:spPr>
          <a:xfrm>
            <a:off x="61832" y="582836"/>
            <a:ext cx="8927714"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 name="Groupe 9"/>
          <p:cNvGrpSpPr/>
          <p:nvPr/>
        </p:nvGrpSpPr>
        <p:grpSpPr>
          <a:xfrm>
            <a:off x="1773031" y="1007437"/>
            <a:ext cx="2941844" cy="1648192"/>
            <a:chOff x="1773031" y="1103848"/>
            <a:chExt cx="2941844" cy="1648192"/>
          </a:xfrm>
        </p:grpSpPr>
        <p:sp>
          <p:nvSpPr>
            <p:cNvPr id="53" name="Text Box 3"/>
            <p:cNvSpPr txBox="1">
              <a:spLocks noChangeArrowheads="1"/>
            </p:cNvSpPr>
            <p:nvPr/>
          </p:nvSpPr>
          <p:spPr bwMode="auto">
            <a:xfrm>
              <a:off x="2857500" y="1103848"/>
              <a:ext cx="1857375" cy="646331"/>
            </a:xfrm>
            <a:prstGeom prst="rect">
              <a:avLst/>
            </a:prstGeom>
            <a:solidFill>
              <a:srgbClr val="00B0F0"/>
            </a:solidFill>
            <a:ln>
              <a:noFill/>
            </a:ln>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fontAlgn="auto" hangingPunct="1">
                <a:spcBef>
                  <a:spcPts val="0"/>
                </a:spcBef>
                <a:spcAft>
                  <a:spcPts val="0"/>
                </a:spcAft>
              </a:pPr>
              <a:r>
                <a:rPr lang="fr-FR" sz="1800" b="0" dirty="0" err="1">
                  <a:solidFill>
                    <a:prstClr val="white"/>
                  </a:solidFill>
                  <a:latin typeface="Calibri"/>
                  <a:cs typeface="Arial" pitchFamily="34" charset="0"/>
                </a:rPr>
                <a:t>u</a:t>
              </a:r>
              <a:r>
                <a:rPr lang="fr-FR" sz="1800" b="0" dirty="0" err="1" smtClean="0">
                  <a:solidFill>
                    <a:prstClr val="white"/>
                  </a:solidFill>
                  <a:latin typeface="Calibri"/>
                  <a:cs typeface="Arial" pitchFamily="34" charset="0"/>
                </a:rPr>
                <a:t>nheated</a:t>
              </a:r>
              <a:r>
                <a:rPr lang="fr-FR" sz="1800" b="0" dirty="0" smtClean="0">
                  <a:solidFill>
                    <a:prstClr val="white"/>
                  </a:solidFill>
                  <a:latin typeface="Calibri"/>
                  <a:cs typeface="Arial" pitchFamily="34" charset="0"/>
                </a:rPr>
                <a:t> </a:t>
              </a:r>
              <a:r>
                <a:rPr lang="fr-FR" sz="1800" b="0" dirty="0" err="1" smtClean="0">
                  <a:solidFill>
                    <a:prstClr val="white"/>
                  </a:solidFill>
                  <a:latin typeface="Calibri"/>
                  <a:cs typeface="Arial" pitchFamily="34" charset="0"/>
                </a:rPr>
                <a:t>milk</a:t>
              </a:r>
              <a:r>
                <a:rPr lang="fr-FR" sz="1800" b="0" dirty="0" smtClean="0">
                  <a:solidFill>
                    <a:prstClr val="white"/>
                  </a:solidFill>
                  <a:latin typeface="Calibri"/>
                  <a:cs typeface="Arial" pitchFamily="34" charset="0"/>
                </a:rPr>
                <a:t> (“</a:t>
              </a:r>
              <a:r>
                <a:rPr lang="fr-FR" sz="1800" b="0" dirty="0" err="1" smtClean="0">
                  <a:solidFill>
                    <a:prstClr val="white"/>
                  </a:solidFill>
                  <a:latin typeface="Calibri"/>
                  <a:cs typeface="Arial" pitchFamily="34" charset="0"/>
                </a:rPr>
                <a:t>raw</a:t>
              </a:r>
              <a:r>
                <a:rPr lang="fr-FR" sz="1800" b="0" dirty="0" smtClean="0">
                  <a:solidFill>
                    <a:prstClr val="white"/>
                  </a:solidFill>
                  <a:latin typeface="Calibri"/>
                  <a:cs typeface="Arial" pitchFamily="34" charset="0"/>
                </a:rPr>
                <a:t>” </a:t>
              </a:r>
              <a:r>
                <a:rPr lang="fr-FR" sz="1800" b="0" dirty="0" err="1" smtClean="0">
                  <a:solidFill>
                    <a:prstClr val="white"/>
                  </a:solidFill>
                  <a:latin typeface="Calibri"/>
                  <a:cs typeface="Arial" pitchFamily="34" charset="0"/>
                </a:rPr>
                <a:t>milk</a:t>
              </a:r>
              <a:r>
                <a:rPr lang="fr-FR" sz="1800" b="0" dirty="0" smtClean="0">
                  <a:solidFill>
                    <a:prstClr val="white"/>
                  </a:solidFill>
                  <a:latin typeface="Calibri"/>
                  <a:cs typeface="Arial" pitchFamily="34" charset="0"/>
                </a:rPr>
                <a:t>)</a:t>
              </a:r>
              <a:endParaRPr lang="fr-FR" sz="1800" b="0" dirty="0">
                <a:solidFill>
                  <a:prstClr val="white"/>
                </a:solidFill>
                <a:latin typeface="Calibri"/>
                <a:cs typeface="Arial" pitchFamily="34" charset="0"/>
              </a:endParaRPr>
            </a:p>
          </p:txBody>
        </p:sp>
        <p:sp>
          <p:nvSpPr>
            <p:cNvPr id="59" name="AutoShape 10"/>
            <p:cNvSpPr>
              <a:spLocks noChangeArrowheads="1"/>
            </p:cNvSpPr>
            <p:nvPr/>
          </p:nvSpPr>
          <p:spPr bwMode="auto">
            <a:xfrm>
              <a:off x="2143125" y="1270001"/>
              <a:ext cx="576263" cy="287337"/>
            </a:xfrm>
            <a:custGeom>
              <a:avLst/>
              <a:gdLst>
                <a:gd name="T0" fmla="*/ 2147483647 w 21600"/>
                <a:gd name="T1" fmla="*/ 0 h 21600"/>
                <a:gd name="T2" fmla="*/ 0 w 21600"/>
                <a:gd name="T3" fmla="*/ 338202260 h 21600"/>
                <a:gd name="T4" fmla="*/ 2147483647 w 21600"/>
                <a:gd name="T5" fmla="*/ 676404534 h 21600"/>
                <a:gd name="T6" fmla="*/ 2147483647 w 21600"/>
                <a:gd name="T7" fmla="*/ 33820226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9525">
              <a:solidFill>
                <a:schemeClr val="tx1"/>
              </a:solidFill>
              <a:miter lim="800000"/>
              <a:headEnd/>
              <a:tailEnd/>
            </a:ln>
          </p:spPr>
          <p:txBody>
            <a:bodyPr wrap="none" anchor="ctr"/>
            <a:lstStyle/>
            <a:p>
              <a:pPr fontAlgn="auto">
                <a:spcBef>
                  <a:spcPts val="0"/>
                </a:spcBef>
                <a:spcAft>
                  <a:spcPts val="0"/>
                </a:spcAft>
              </a:pPr>
              <a:endParaRPr lang="en-US" sz="1800" b="0">
                <a:solidFill>
                  <a:prstClr val="black"/>
                </a:solidFill>
                <a:latin typeface="Calibri"/>
              </a:endParaRPr>
            </a:p>
          </p:txBody>
        </p:sp>
        <p:sp>
          <p:nvSpPr>
            <p:cNvPr id="2" name="ZoneTexte 1"/>
            <p:cNvSpPr txBox="1"/>
            <p:nvPr/>
          </p:nvSpPr>
          <p:spPr>
            <a:xfrm>
              <a:off x="1773031" y="1693595"/>
              <a:ext cx="1258225" cy="523220"/>
            </a:xfrm>
            <a:prstGeom prst="rect">
              <a:avLst/>
            </a:prstGeom>
            <a:noFill/>
          </p:spPr>
          <p:txBody>
            <a:bodyPr wrap="square" rtlCol="0">
              <a:spAutoFit/>
            </a:bodyPr>
            <a:lstStyle/>
            <a:p>
              <a:pPr fontAlgn="auto">
                <a:spcBef>
                  <a:spcPts val="0"/>
                </a:spcBef>
                <a:spcAft>
                  <a:spcPts val="0"/>
                </a:spcAft>
              </a:pPr>
              <a:r>
                <a:rPr lang="en-US" sz="1400" b="0" dirty="0">
                  <a:solidFill>
                    <a:prstClr val="black"/>
                  </a:solidFill>
                  <a:latin typeface="Calibri"/>
                </a:rPr>
                <a:t>r</a:t>
              </a:r>
              <a:r>
                <a:rPr lang="en-US" sz="1400" b="0" dirty="0" smtClean="0">
                  <a:solidFill>
                    <a:prstClr val="black"/>
                  </a:solidFill>
                  <a:latin typeface="Calibri"/>
                </a:rPr>
                <a:t>ehydration in water 14.5%</a:t>
              </a:r>
              <a:endParaRPr lang="en-US" sz="1400" b="0" dirty="0">
                <a:solidFill>
                  <a:prstClr val="black"/>
                </a:solidFill>
                <a:latin typeface="Calibri"/>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6480" y="1797051"/>
              <a:ext cx="584091" cy="954989"/>
            </a:xfrm>
            <a:prstGeom prst="rect">
              <a:avLst/>
            </a:prstGeom>
          </p:spPr>
        </p:pic>
      </p:grpSp>
      <p:grpSp>
        <p:nvGrpSpPr>
          <p:cNvPr id="11" name="Groupe 10"/>
          <p:cNvGrpSpPr/>
          <p:nvPr/>
        </p:nvGrpSpPr>
        <p:grpSpPr>
          <a:xfrm>
            <a:off x="2252352" y="1700641"/>
            <a:ext cx="2919418" cy="2505588"/>
            <a:chOff x="2252352" y="1797052"/>
            <a:chExt cx="2919418" cy="2505588"/>
          </a:xfrm>
        </p:grpSpPr>
        <p:sp>
          <p:nvSpPr>
            <p:cNvPr id="55" name="Text Box 5"/>
            <p:cNvSpPr txBox="1">
              <a:spLocks noChangeArrowheads="1"/>
            </p:cNvSpPr>
            <p:nvPr/>
          </p:nvSpPr>
          <p:spPr bwMode="auto">
            <a:xfrm>
              <a:off x="2252352" y="2920254"/>
              <a:ext cx="2214563" cy="369332"/>
            </a:xfrm>
            <a:prstGeom prst="rect">
              <a:avLst/>
            </a:prstGeom>
            <a:solidFill>
              <a:srgbClr val="0070C0"/>
            </a:solidFill>
            <a:ln w="9525">
              <a:noFill/>
              <a:miter lim="800000"/>
              <a:headEnd/>
              <a:tailEnd/>
            </a:ln>
            <a:effectLst/>
          </p:spPr>
          <p:txBody>
            <a:bodyPr>
              <a:spAutoFit/>
            </a:bodyPr>
            <a:lstStyle/>
            <a:p>
              <a:pPr algn="ctr" fontAlgn="auto">
                <a:spcBef>
                  <a:spcPts val="0"/>
                </a:spcBef>
                <a:spcAft>
                  <a:spcPts val="0"/>
                </a:spcAft>
                <a:defRPr/>
              </a:pPr>
              <a:r>
                <a:rPr lang="fr-FR" sz="1800" b="0" dirty="0" err="1">
                  <a:solidFill>
                    <a:prstClr val="white"/>
                  </a:solidFill>
                  <a:latin typeface="Calibri" pitchFamily="34" charset="0"/>
                </a:rPr>
                <a:t>h</a:t>
              </a:r>
              <a:r>
                <a:rPr lang="fr-FR" sz="1800" b="0" dirty="0" err="1" smtClean="0">
                  <a:solidFill>
                    <a:prstClr val="white"/>
                  </a:solidFill>
                  <a:latin typeface="Calibri" pitchFamily="34" charset="0"/>
                </a:rPr>
                <a:t>eated</a:t>
              </a:r>
              <a:r>
                <a:rPr lang="fr-FR" sz="1800" b="0" dirty="0" smtClean="0">
                  <a:solidFill>
                    <a:prstClr val="white"/>
                  </a:solidFill>
                  <a:latin typeface="Calibri" pitchFamily="34" charset="0"/>
                </a:rPr>
                <a:t> </a:t>
              </a:r>
              <a:r>
                <a:rPr lang="fr-FR" sz="1800" b="0" dirty="0" err="1" smtClean="0">
                  <a:solidFill>
                    <a:prstClr val="white"/>
                  </a:solidFill>
                  <a:latin typeface="Calibri" pitchFamily="34" charset="0"/>
                </a:rPr>
                <a:t>milk</a:t>
              </a:r>
              <a:r>
                <a:rPr lang="fr-FR" sz="1800" b="0" dirty="0" smtClean="0">
                  <a:solidFill>
                    <a:prstClr val="white"/>
                  </a:solidFill>
                  <a:latin typeface="Calibri" pitchFamily="34" charset="0"/>
                </a:rPr>
                <a:t> </a:t>
              </a:r>
            </a:p>
          </p:txBody>
        </p:sp>
        <p:sp>
          <p:nvSpPr>
            <p:cNvPr id="63" name="AutoShape 10"/>
            <p:cNvSpPr>
              <a:spLocks noChangeArrowheads="1"/>
            </p:cNvSpPr>
            <p:nvPr/>
          </p:nvSpPr>
          <p:spPr bwMode="auto">
            <a:xfrm rot="5400000">
              <a:off x="3256376" y="2130879"/>
              <a:ext cx="954991" cy="287338"/>
            </a:xfrm>
            <a:custGeom>
              <a:avLst/>
              <a:gdLst>
                <a:gd name="T0" fmla="*/ 2147483647 w 21600"/>
                <a:gd name="T1" fmla="*/ 0 h 21600"/>
                <a:gd name="T2" fmla="*/ 0 w 21600"/>
                <a:gd name="T3" fmla="*/ 338205859 h 21600"/>
                <a:gd name="T4" fmla="*/ 2147483647 w 21600"/>
                <a:gd name="T5" fmla="*/ 676411544 h 21600"/>
                <a:gd name="T6" fmla="*/ 2147483647 w 21600"/>
                <a:gd name="T7" fmla="*/ 33820585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9525">
              <a:solidFill>
                <a:schemeClr val="tx1"/>
              </a:solidFill>
              <a:miter lim="800000"/>
              <a:headEnd/>
              <a:tailEnd/>
            </a:ln>
          </p:spPr>
          <p:txBody>
            <a:bodyPr wrap="none" anchor="ctr"/>
            <a:lstStyle/>
            <a:p>
              <a:pPr fontAlgn="auto">
                <a:spcBef>
                  <a:spcPts val="0"/>
                </a:spcBef>
                <a:spcAft>
                  <a:spcPts val="0"/>
                </a:spcAft>
              </a:pPr>
              <a:endParaRPr lang="en-US" sz="1800" b="0">
                <a:solidFill>
                  <a:prstClr val="black"/>
                </a:solidFill>
                <a:latin typeface="Calibri"/>
              </a:endParaRPr>
            </a:p>
          </p:txBody>
        </p:sp>
        <p:sp>
          <p:nvSpPr>
            <p:cNvPr id="66" name="ZoneTexte 65"/>
            <p:cNvSpPr txBox="1"/>
            <p:nvPr/>
          </p:nvSpPr>
          <p:spPr>
            <a:xfrm>
              <a:off x="3822683" y="1940569"/>
              <a:ext cx="1349087" cy="523220"/>
            </a:xfrm>
            <a:prstGeom prst="rect">
              <a:avLst/>
            </a:prstGeom>
            <a:noFill/>
          </p:spPr>
          <p:txBody>
            <a:bodyPr wrap="square" rtlCol="0">
              <a:spAutoFit/>
            </a:bodyPr>
            <a:lstStyle/>
            <a:p>
              <a:pPr fontAlgn="auto">
                <a:spcBef>
                  <a:spcPts val="0"/>
                </a:spcBef>
                <a:spcAft>
                  <a:spcPts val="0"/>
                </a:spcAft>
              </a:pPr>
              <a:r>
                <a:rPr lang="en-US" sz="1400" b="0" dirty="0">
                  <a:solidFill>
                    <a:prstClr val="black"/>
                  </a:solidFill>
                  <a:latin typeface="Calibri"/>
                </a:rPr>
                <a:t>h</a:t>
              </a:r>
              <a:r>
                <a:rPr lang="en-US" sz="1400" b="0" dirty="0" smtClean="0">
                  <a:solidFill>
                    <a:prstClr val="black"/>
                  </a:solidFill>
                  <a:latin typeface="Calibri"/>
                </a:rPr>
                <a:t>eat treatment 90°C-10 min</a:t>
              </a:r>
              <a:endParaRPr lang="en-US" sz="1400" b="0" dirty="0">
                <a:solidFill>
                  <a:prstClr val="black"/>
                </a:solidFill>
                <a:latin typeface="Calibri"/>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6176" y="3371457"/>
              <a:ext cx="673445" cy="931183"/>
            </a:xfrm>
            <a:prstGeom prst="rect">
              <a:avLst/>
            </a:prstGeom>
          </p:spPr>
        </p:pic>
      </p:grpSp>
      <p:grpSp>
        <p:nvGrpSpPr>
          <p:cNvPr id="9" name="Groupe 8"/>
          <p:cNvGrpSpPr/>
          <p:nvPr/>
        </p:nvGrpSpPr>
        <p:grpSpPr>
          <a:xfrm>
            <a:off x="214313" y="1028333"/>
            <a:ext cx="1664815" cy="1515952"/>
            <a:chOff x="214313" y="1196181"/>
            <a:chExt cx="1664815" cy="1515952"/>
          </a:xfrm>
        </p:grpSpPr>
        <p:sp>
          <p:nvSpPr>
            <p:cNvPr id="52" name="Text Box 3"/>
            <p:cNvSpPr txBox="1">
              <a:spLocks noChangeArrowheads="1"/>
            </p:cNvSpPr>
            <p:nvPr/>
          </p:nvSpPr>
          <p:spPr bwMode="auto">
            <a:xfrm>
              <a:off x="214313" y="1196181"/>
              <a:ext cx="1664815" cy="646331"/>
            </a:xfrm>
            <a:prstGeom prst="rect">
              <a:avLst/>
            </a:prstGeom>
            <a:solidFill>
              <a:schemeClr val="bg1">
                <a:lumMod val="50000"/>
              </a:schemeClr>
            </a:solidFill>
            <a:ln w="9525">
              <a:noFill/>
              <a:miter lim="800000"/>
              <a:headEnd/>
              <a:tailEnd/>
            </a:ln>
            <a:effectLst/>
          </p:spPr>
          <p:txBody>
            <a:bodyPr wrap="square">
              <a:spAutoFit/>
            </a:bodyPr>
            <a:lstStyle/>
            <a:p>
              <a:pPr algn="ctr" fontAlgn="auto">
                <a:spcBef>
                  <a:spcPts val="0"/>
                </a:spcBef>
                <a:spcAft>
                  <a:spcPts val="0"/>
                </a:spcAft>
                <a:defRPr/>
              </a:pPr>
              <a:r>
                <a:rPr lang="fr-FR" sz="1800" b="0" dirty="0" smtClean="0">
                  <a:solidFill>
                    <a:prstClr val="white"/>
                  </a:solidFill>
                  <a:latin typeface="Calibri"/>
                  <a:cs typeface="Arial" pitchFamily="34" charset="0"/>
                </a:rPr>
                <a:t>Ultra Low </a:t>
              </a:r>
              <a:r>
                <a:rPr lang="fr-FR" sz="1800" b="0" dirty="0" err="1" smtClean="0">
                  <a:solidFill>
                    <a:prstClr val="white"/>
                  </a:solidFill>
                  <a:latin typeface="Calibri"/>
                  <a:cs typeface="Arial" pitchFamily="34" charset="0"/>
                </a:rPr>
                <a:t>Heat</a:t>
              </a:r>
              <a:r>
                <a:rPr lang="fr-FR" sz="1800" b="0" dirty="0" smtClean="0">
                  <a:solidFill>
                    <a:prstClr val="white"/>
                  </a:solidFill>
                  <a:latin typeface="Calibri"/>
                  <a:cs typeface="Arial" pitchFamily="34" charset="0"/>
                </a:rPr>
                <a:t> </a:t>
              </a:r>
              <a:r>
                <a:rPr lang="fr-FR" sz="1800" b="0" dirty="0" err="1" smtClean="0">
                  <a:solidFill>
                    <a:prstClr val="white"/>
                  </a:solidFill>
                  <a:latin typeface="Calibri"/>
                  <a:cs typeface="Arial" pitchFamily="34" charset="0"/>
                </a:rPr>
                <a:t>powder</a:t>
              </a:r>
              <a:endParaRPr lang="fr-FR" sz="1800" b="0" dirty="0">
                <a:solidFill>
                  <a:prstClr val="white"/>
                </a:solidFill>
                <a:latin typeface="Calibri"/>
                <a:cs typeface="Arial" pitchFamily="34" charset="0"/>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811" y="1891050"/>
              <a:ext cx="1233868" cy="821083"/>
            </a:xfrm>
            <a:prstGeom prst="rect">
              <a:avLst/>
            </a:prstGeom>
          </p:spPr>
        </p:pic>
      </p:grpSp>
      <p:grpSp>
        <p:nvGrpSpPr>
          <p:cNvPr id="12" name="Groupe 11"/>
          <p:cNvGrpSpPr/>
          <p:nvPr/>
        </p:nvGrpSpPr>
        <p:grpSpPr>
          <a:xfrm>
            <a:off x="4139952" y="3041572"/>
            <a:ext cx="4280573" cy="1083484"/>
            <a:chOff x="4139952" y="3486072"/>
            <a:chExt cx="4280573" cy="1083484"/>
          </a:xfrm>
        </p:grpSpPr>
        <p:sp>
          <p:nvSpPr>
            <p:cNvPr id="56" name="Text Box 6"/>
            <p:cNvSpPr txBox="1">
              <a:spLocks noChangeArrowheads="1"/>
            </p:cNvSpPr>
            <p:nvPr/>
          </p:nvSpPr>
          <p:spPr bwMode="auto">
            <a:xfrm>
              <a:off x="5502132" y="3843148"/>
              <a:ext cx="896079" cy="369332"/>
            </a:xfrm>
            <a:prstGeom prst="rect">
              <a:avLst/>
            </a:prstGeom>
            <a:solidFill>
              <a:srgbClr val="FF0000"/>
            </a:solidFill>
            <a:ln w="9525">
              <a:noFill/>
              <a:miter lim="800000"/>
              <a:headEnd/>
              <a:tailEnd/>
            </a:ln>
            <a:effectLst/>
          </p:spPr>
          <p:txBody>
            <a:bodyPr wrap="none">
              <a:spAutoFit/>
            </a:bodyPr>
            <a:lstStyle/>
            <a:p>
              <a:pPr algn="ctr" fontAlgn="auto">
                <a:spcBef>
                  <a:spcPts val="0"/>
                </a:spcBef>
                <a:spcAft>
                  <a:spcPts val="0"/>
                </a:spcAft>
                <a:defRPr/>
              </a:pPr>
              <a:r>
                <a:rPr lang="fr-FR" sz="1800" b="0" dirty="0" err="1">
                  <a:solidFill>
                    <a:prstClr val="white"/>
                  </a:solidFill>
                  <a:latin typeface="Calibri" pitchFamily="34" charset="0"/>
                </a:rPr>
                <a:t>a</a:t>
              </a:r>
              <a:r>
                <a:rPr lang="fr-FR" sz="1800" b="0" dirty="0" err="1" smtClean="0">
                  <a:solidFill>
                    <a:prstClr val="white"/>
                  </a:solidFill>
                  <a:latin typeface="Calibri" pitchFamily="34" charset="0"/>
                </a:rPr>
                <a:t>cid</a:t>
              </a:r>
              <a:r>
                <a:rPr lang="fr-FR" sz="1800" b="0" dirty="0" smtClean="0">
                  <a:solidFill>
                    <a:prstClr val="white"/>
                  </a:solidFill>
                  <a:latin typeface="Calibri" pitchFamily="34" charset="0"/>
                </a:rPr>
                <a:t> gel</a:t>
              </a:r>
              <a:endParaRPr lang="fr-FR" sz="1800" b="0" dirty="0">
                <a:solidFill>
                  <a:prstClr val="white"/>
                </a:solidFill>
                <a:latin typeface="Calibri" pitchFamily="34" charset="0"/>
              </a:endParaRPr>
            </a:p>
          </p:txBody>
        </p:sp>
        <p:sp>
          <p:nvSpPr>
            <p:cNvPr id="69" name="ZoneTexte 68"/>
            <p:cNvSpPr txBox="1"/>
            <p:nvPr/>
          </p:nvSpPr>
          <p:spPr>
            <a:xfrm>
              <a:off x="4139952" y="3789040"/>
              <a:ext cx="1574275" cy="523220"/>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24h-20°C, </a:t>
              </a:r>
            </a:p>
            <a:p>
              <a:pPr fontAlgn="auto">
                <a:spcBef>
                  <a:spcPts val="0"/>
                </a:spcBef>
                <a:spcAft>
                  <a:spcPts val="0"/>
                </a:spcAft>
              </a:pPr>
              <a:r>
                <a:rPr lang="en-US" sz="1400" b="0" dirty="0" smtClean="0">
                  <a:solidFill>
                    <a:prstClr val="black"/>
                  </a:solidFill>
                  <a:latin typeface="Calibri"/>
                </a:rPr>
                <a:t>GDL 3 % w/w </a:t>
              </a:r>
              <a:endParaRPr lang="en-US" sz="1400" b="0" dirty="0">
                <a:solidFill>
                  <a:prstClr val="black"/>
                </a:solidFill>
                <a:latin typeface="Calibri"/>
              </a:endParaRPr>
            </a:p>
          </p:txBody>
        </p:sp>
        <p:sp>
          <p:nvSpPr>
            <p:cNvPr id="76" name="ZoneTexte 75"/>
            <p:cNvSpPr txBox="1"/>
            <p:nvPr/>
          </p:nvSpPr>
          <p:spPr>
            <a:xfrm>
              <a:off x="7697667" y="3904703"/>
              <a:ext cx="72285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pH 4</a:t>
              </a:r>
              <a:endParaRPr lang="en-US" sz="1800" b="0" dirty="0">
                <a:solidFill>
                  <a:prstClr val="black"/>
                </a:solidFill>
                <a:latin typeface="Calibri"/>
              </a:endParaRPr>
            </a:p>
          </p:txBody>
        </p:sp>
        <p:sp>
          <p:nvSpPr>
            <p:cNvPr id="61" name="AutoShape 10"/>
            <p:cNvSpPr>
              <a:spLocks noChangeArrowheads="1"/>
            </p:cNvSpPr>
            <p:nvPr/>
          </p:nvSpPr>
          <p:spPr bwMode="auto">
            <a:xfrm rot="1149378">
              <a:off x="4575184" y="3617840"/>
              <a:ext cx="715963" cy="296862"/>
            </a:xfrm>
            <a:custGeom>
              <a:avLst/>
              <a:gdLst>
                <a:gd name="T0" fmla="*/ 2147483647 w 21600"/>
                <a:gd name="T1" fmla="*/ 0 h 21600"/>
                <a:gd name="T2" fmla="*/ 0 w 21600"/>
                <a:gd name="T3" fmla="*/ 384751362 h 21600"/>
                <a:gd name="T4" fmla="*/ 2147483647 w 21600"/>
                <a:gd name="T5" fmla="*/ 769500086 h 21600"/>
                <a:gd name="T6" fmla="*/ 2147483647 w 21600"/>
                <a:gd name="T7" fmla="*/ 38475136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9525">
              <a:solidFill>
                <a:schemeClr val="tx1"/>
              </a:solidFill>
              <a:miter lim="800000"/>
              <a:headEnd/>
              <a:tailEnd/>
            </a:ln>
          </p:spPr>
          <p:txBody>
            <a:bodyPr wrap="none" anchor="ctr"/>
            <a:lstStyle/>
            <a:p>
              <a:pPr fontAlgn="auto">
                <a:spcBef>
                  <a:spcPts val="0"/>
                </a:spcBef>
                <a:spcAft>
                  <a:spcPts val="0"/>
                </a:spcAft>
              </a:pPr>
              <a:endParaRPr lang="en-US" sz="1800" b="0">
                <a:solidFill>
                  <a:prstClr val="black"/>
                </a:solidFill>
                <a:latin typeface="Calibri"/>
              </a:endParaRPr>
            </a:p>
          </p:txBody>
        </p:sp>
        <p:pic>
          <p:nvPicPr>
            <p:cNvPr id="79" name="Image 20" descr="gelacide 4-NB-Z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6278" y="3486072"/>
              <a:ext cx="988411" cy="108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e 7"/>
          <p:cNvGrpSpPr/>
          <p:nvPr/>
        </p:nvGrpSpPr>
        <p:grpSpPr>
          <a:xfrm>
            <a:off x="4652294" y="1881175"/>
            <a:ext cx="4491705" cy="1323539"/>
            <a:chOff x="4652294" y="2325675"/>
            <a:chExt cx="4491705" cy="1323539"/>
          </a:xfrm>
        </p:grpSpPr>
        <p:sp>
          <p:nvSpPr>
            <p:cNvPr id="58" name="Text Box 9"/>
            <p:cNvSpPr txBox="1">
              <a:spLocks noChangeArrowheads="1"/>
            </p:cNvSpPr>
            <p:nvPr/>
          </p:nvSpPr>
          <p:spPr bwMode="auto">
            <a:xfrm>
              <a:off x="5840626" y="2941328"/>
              <a:ext cx="1140312" cy="369332"/>
            </a:xfrm>
            <a:prstGeom prst="rect">
              <a:avLst/>
            </a:prstGeom>
            <a:solidFill>
              <a:schemeClr val="accent3">
                <a:lumMod val="50000"/>
              </a:schemeClr>
            </a:solidFill>
            <a:ln w="9525">
              <a:noFill/>
              <a:miter lim="800000"/>
              <a:headEnd/>
              <a:tailEnd/>
            </a:ln>
            <a:effectLst/>
          </p:spPr>
          <p:txBody>
            <a:bodyPr wrap="none">
              <a:spAutoFit/>
            </a:bodyPr>
            <a:lstStyle/>
            <a:p>
              <a:pPr fontAlgn="auto">
                <a:spcBef>
                  <a:spcPts val="0"/>
                </a:spcBef>
                <a:spcAft>
                  <a:spcPts val="0"/>
                </a:spcAft>
                <a:defRPr/>
              </a:pPr>
              <a:r>
                <a:rPr lang="fr-FR" sz="1800" b="0" dirty="0" err="1">
                  <a:solidFill>
                    <a:prstClr val="white"/>
                  </a:solidFill>
                  <a:latin typeface="Calibri" pitchFamily="34" charset="0"/>
                </a:rPr>
                <a:t>r</a:t>
              </a:r>
              <a:r>
                <a:rPr lang="fr-FR" sz="1800" b="0" dirty="0" err="1" smtClean="0">
                  <a:solidFill>
                    <a:prstClr val="white"/>
                  </a:solidFill>
                  <a:latin typeface="Calibri" pitchFamily="34" charset="0"/>
                </a:rPr>
                <a:t>ennet</a:t>
              </a:r>
              <a:r>
                <a:rPr lang="fr-FR" sz="1800" b="0" dirty="0" smtClean="0">
                  <a:solidFill>
                    <a:prstClr val="white"/>
                  </a:solidFill>
                  <a:latin typeface="Calibri" pitchFamily="34" charset="0"/>
                </a:rPr>
                <a:t> gel</a:t>
              </a:r>
              <a:endParaRPr lang="fr-FR" sz="1800" b="0" dirty="0">
                <a:solidFill>
                  <a:prstClr val="white"/>
                </a:solidFill>
                <a:latin typeface="Calibri" pitchFamily="34" charset="0"/>
              </a:endParaRPr>
            </a:p>
          </p:txBody>
        </p:sp>
        <p:sp>
          <p:nvSpPr>
            <p:cNvPr id="68" name="ZoneTexte 67"/>
            <p:cNvSpPr txBox="1"/>
            <p:nvPr/>
          </p:nvSpPr>
          <p:spPr>
            <a:xfrm>
              <a:off x="4652294" y="3125994"/>
              <a:ext cx="1578726" cy="523220"/>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24h-20°C, </a:t>
              </a:r>
            </a:p>
            <a:p>
              <a:pPr fontAlgn="auto">
                <a:spcBef>
                  <a:spcPts val="0"/>
                </a:spcBef>
                <a:spcAft>
                  <a:spcPts val="0"/>
                </a:spcAft>
              </a:pPr>
              <a:r>
                <a:rPr lang="en-US" sz="1400" b="0" dirty="0" smtClean="0">
                  <a:solidFill>
                    <a:prstClr val="black"/>
                  </a:solidFill>
                  <a:latin typeface="Calibri"/>
                </a:rPr>
                <a:t>rennet 0.3 % v/w </a:t>
              </a:r>
              <a:endParaRPr lang="en-US" sz="1400" b="0" dirty="0">
                <a:solidFill>
                  <a:prstClr val="black"/>
                </a:solidFill>
                <a:latin typeface="Calibri"/>
              </a:endParaRPr>
            </a:p>
          </p:txBody>
        </p:sp>
        <p:sp>
          <p:nvSpPr>
            <p:cNvPr id="65" name="ZoneTexte 64"/>
            <p:cNvSpPr txBox="1"/>
            <p:nvPr/>
          </p:nvSpPr>
          <p:spPr>
            <a:xfrm>
              <a:off x="8185199" y="2834896"/>
              <a:ext cx="9588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pH 6.6</a:t>
              </a:r>
              <a:endParaRPr lang="en-US" sz="1800" b="0" dirty="0">
                <a:solidFill>
                  <a:prstClr val="black"/>
                </a:solidFill>
                <a:latin typeface="Calibri"/>
              </a:endParaRPr>
            </a:p>
          </p:txBody>
        </p:sp>
        <p:sp>
          <p:nvSpPr>
            <p:cNvPr id="62" name="AutoShape 10"/>
            <p:cNvSpPr>
              <a:spLocks noChangeArrowheads="1"/>
            </p:cNvSpPr>
            <p:nvPr/>
          </p:nvSpPr>
          <p:spPr bwMode="auto">
            <a:xfrm>
              <a:off x="4856162" y="2957254"/>
              <a:ext cx="862013" cy="285750"/>
            </a:xfrm>
            <a:custGeom>
              <a:avLst/>
              <a:gdLst>
                <a:gd name="T0" fmla="*/ 2147483647 w 21600"/>
                <a:gd name="T1" fmla="*/ 0 h 21600"/>
                <a:gd name="T2" fmla="*/ 0 w 21600"/>
                <a:gd name="T3" fmla="*/ 330793434 h 21600"/>
                <a:gd name="T4" fmla="*/ 2147483647 w 21600"/>
                <a:gd name="T5" fmla="*/ 661586696 h 21600"/>
                <a:gd name="T6" fmla="*/ 2147483647 w 21600"/>
                <a:gd name="T7" fmla="*/ 33079343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9525">
              <a:solidFill>
                <a:schemeClr val="tx1"/>
              </a:solidFill>
              <a:miter lim="800000"/>
              <a:headEnd/>
              <a:tailEnd/>
            </a:ln>
          </p:spPr>
          <p:txBody>
            <a:bodyPr wrap="none" anchor="ctr"/>
            <a:lstStyle/>
            <a:p>
              <a:pPr fontAlgn="auto">
                <a:spcBef>
                  <a:spcPts val="0"/>
                </a:spcBef>
                <a:spcAft>
                  <a:spcPts val="0"/>
                </a:spcAft>
              </a:pPr>
              <a:endParaRPr lang="en-US" sz="1800" b="0">
                <a:solidFill>
                  <a:prstClr val="black"/>
                </a:solidFill>
                <a:latin typeface="Calibri"/>
              </a:endParaRPr>
            </a:p>
          </p:txBody>
        </p:sp>
        <p:pic>
          <p:nvPicPr>
            <p:cNvPr id="80" name="Image 24" descr="gelpresureTT-NB-Z3-1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6513" y="2325675"/>
              <a:ext cx="988410" cy="108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e 14"/>
          <p:cNvGrpSpPr/>
          <p:nvPr/>
        </p:nvGrpSpPr>
        <p:grpSpPr>
          <a:xfrm>
            <a:off x="3347864" y="3821103"/>
            <a:ext cx="5092925" cy="1467653"/>
            <a:chOff x="3347864" y="4265603"/>
            <a:chExt cx="5092925" cy="1467653"/>
          </a:xfrm>
        </p:grpSpPr>
        <p:sp>
          <p:nvSpPr>
            <p:cNvPr id="60" name="AutoShape 10"/>
            <p:cNvSpPr>
              <a:spLocks noChangeArrowheads="1"/>
            </p:cNvSpPr>
            <p:nvPr/>
          </p:nvSpPr>
          <p:spPr bwMode="auto">
            <a:xfrm rot="2164986">
              <a:off x="3557533" y="4265603"/>
              <a:ext cx="1417637" cy="293687"/>
            </a:xfrm>
            <a:custGeom>
              <a:avLst/>
              <a:gdLst>
                <a:gd name="T0" fmla="*/ 2147483647 w 21600"/>
                <a:gd name="T1" fmla="*/ 0 h 21600"/>
                <a:gd name="T2" fmla="*/ 0 w 21600"/>
                <a:gd name="T3" fmla="*/ 367598731 h 21600"/>
                <a:gd name="T4" fmla="*/ 2147483647 w 21600"/>
                <a:gd name="T5" fmla="*/ 735194866 h 21600"/>
                <a:gd name="T6" fmla="*/ 2147483647 w 21600"/>
                <a:gd name="T7" fmla="*/ 36759873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9525">
              <a:solidFill>
                <a:schemeClr val="tx1"/>
              </a:solidFill>
              <a:miter lim="800000"/>
              <a:headEnd/>
              <a:tailEnd/>
            </a:ln>
          </p:spPr>
          <p:txBody>
            <a:bodyPr wrap="none" anchor="ctr"/>
            <a:lstStyle/>
            <a:p>
              <a:pPr fontAlgn="auto">
                <a:spcBef>
                  <a:spcPts val="0"/>
                </a:spcBef>
                <a:spcAft>
                  <a:spcPts val="0"/>
                </a:spcAft>
              </a:pPr>
              <a:endParaRPr lang="en-US" sz="1800" b="0">
                <a:solidFill>
                  <a:prstClr val="black"/>
                </a:solidFill>
                <a:latin typeface="Calibri"/>
              </a:endParaRPr>
            </a:p>
          </p:txBody>
        </p:sp>
        <p:sp>
          <p:nvSpPr>
            <p:cNvPr id="57" name="Text Box 7"/>
            <p:cNvSpPr txBox="1">
              <a:spLocks noChangeArrowheads="1"/>
            </p:cNvSpPr>
            <p:nvPr/>
          </p:nvSpPr>
          <p:spPr bwMode="auto">
            <a:xfrm>
              <a:off x="4930413" y="4650729"/>
              <a:ext cx="1560555" cy="369332"/>
            </a:xfrm>
            <a:prstGeom prst="rect">
              <a:avLst/>
            </a:prstGeom>
            <a:solidFill>
              <a:srgbClr val="7030A0"/>
            </a:solidFill>
            <a:ln w="9525">
              <a:noFill/>
              <a:miter lim="800000"/>
              <a:headEnd/>
              <a:tailEnd/>
            </a:ln>
            <a:effectLst/>
          </p:spPr>
          <p:txBody>
            <a:bodyPr wrap="none">
              <a:spAutoFit/>
            </a:bodyPr>
            <a:lstStyle/>
            <a:p>
              <a:pPr fontAlgn="auto">
                <a:spcBef>
                  <a:spcPts val="0"/>
                </a:spcBef>
                <a:spcAft>
                  <a:spcPts val="0"/>
                </a:spcAft>
                <a:defRPr/>
              </a:pPr>
              <a:r>
                <a:rPr lang="fr-FR" sz="1800" b="0" dirty="0" err="1">
                  <a:solidFill>
                    <a:prstClr val="white"/>
                  </a:solidFill>
                  <a:latin typeface="Calibri" pitchFamily="34" charset="0"/>
                </a:rPr>
                <a:t>s</a:t>
              </a:r>
              <a:r>
                <a:rPr lang="fr-FR" sz="1800" b="0" dirty="0" err="1" smtClean="0">
                  <a:solidFill>
                    <a:prstClr val="white"/>
                  </a:solidFill>
                  <a:latin typeface="Calibri" pitchFamily="34" charset="0"/>
                </a:rPr>
                <a:t>tirred</a:t>
              </a:r>
              <a:r>
                <a:rPr lang="fr-FR" sz="1800" b="0" dirty="0" smtClean="0">
                  <a:solidFill>
                    <a:prstClr val="white"/>
                  </a:solidFill>
                  <a:latin typeface="Calibri" pitchFamily="34" charset="0"/>
                </a:rPr>
                <a:t> </a:t>
              </a:r>
              <a:r>
                <a:rPr lang="fr-FR" sz="1800" b="0" dirty="0" err="1" smtClean="0">
                  <a:solidFill>
                    <a:prstClr val="white"/>
                  </a:solidFill>
                  <a:latin typeface="Calibri" pitchFamily="34" charset="0"/>
                </a:rPr>
                <a:t>acid</a:t>
              </a:r>
              <a:r>
                <a:rPr lang="fr-FR" sz="1800" b="0" dirty="0" smtClean="0">
                  <a:solidFill>
                    <a:prstClr val="white"/>
                  </a:solidFill>
                  <a:latin typeface="Calibri" pitchFamily="34" charset="0"/>
                </a:rPr>
                <a:t> gel</a:t>
              </a:r>
              <a:endParaRPr lang="fr-FR" sz="1800" b="0" dirty="0">
                <a:solidFill>
                  <a:prstClr val="white"/>
                </a:solidFill>
                <a:latin typeface="Calibri" pitchFamily="34" charset="0"/>
              </a:endParaRPr>
            </a:p>
          </p:txBody>
        </p:sp>
        <p:sp>
          <p:nvSpPr>
            <p:cNvPr id="70" name="ZoneTexte 69"/>
            <p:cNvSpPr txBox="1"/>
            <p:nvPr/>
          </p:nvSpPr>
          <p:spPr>
            <a:xfrm>
              <a:off x="3347864" y="4429978"/>
              <a:ext cx="1338823" cy="738664"/>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24h-20°C, </a:t>
              </a:r>
            </a:p>
            <a:p>
              <a:pPr fontAlgn="auto">
                <a:spcBef>
                  <a:spcPts val="0"/>
                </a:spcBef>
                <a:spcAft>
                  <a:spcPts val="0"/>
                </a:spcAft>
              </a:pPr>
              <a:r>
                <a:rPr lang="en-US" sz="1400" b="0" dirty="0" smtClean="0">
                  <a:solidFill>
                    <a:prstClr val="black"/>
                  </a:solidFill>
                  <a:latin typeface="Calibri"/>
                </a:rPr>
                <a:t>GDL 3 % w/w + mixer 2 min </a:t>
              </a:r>
              <a:endParaRPr lang="en-US" sz="1400" b="0" dirty="0">
                <a:solidFill>
                  <a:prstClr val="black"/>
                </a:solidFill>
                <a:latin typeface="Calibri"/>
              </a:endParaRPr>
            </a:p>
          </p:txBody>
        </p:sp>
        <p:sp>
          <p:nvSpPr>
            <p:cNvPr id="78" name="ZoneTexte 77"/>
            <p:cNvSpPr txBox="1"/>
            <p:nvPr/>
          </p:nvSpPr>
          <p:spPr>
            <a:xfrm>
              <a:off x="7717931" y="4877840"/>
              <a:ext cx="72285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pH 4</a:t>
              </a:r>
              <a:endParaRPr lang="en-US" sz="1800" b="0" dirty="0">
                <a:solidFill>
                  <a:prstClr val="black"/>
                </a:solidFill>
                <a:latin typeface="Calibri"/>
              </a:endParaRPr>
            </a:p>
          </p:txBody>
        </p:sp>
        <p:pic>
          <p:nvPicPr>
            <p:cNvPr id="81" name="Image 22" descr="gelacidebrasse-59-Z3-N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8339" y="4641069"/>
              <a:ext cx="996349" cy="10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e 6"/>
          <p:cNvGrpSpPr/>
          <p:nvPr/>
        </p:nvGrpSpPr>
        <p:grpSpPr>
          <a:xfrm>
            <a:off x="4714105" y="751127"/>
            <a:ext cx="4538415" cy="1154586"/>
            <a:chOff x="4714105" y="1195627"/>
            <a:chExt cx="4538415" cy="1154586"/>
          </a:xfrm>
        </p:grpSpPr>
        <p:sp>
          <p:nvSpPr>
            <p:cNvPr id="54" name="Text Box 8"/>
            <p:cNvSpPr txBox="1">
              <a:spLocks noChangeArrowheads="1"/>
            </p:cNvSpPr>
            <p:nvPr/>
          </p:nvSpPr>
          <p:spPr bwMode="auto">
            <a:xfrm>
              <a:off x="5950172" y="1527780"/>
              <a:ext cx="1140312" cy="369332"/>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fontAlgn="auto" hangingPunct="1">
                <a:spcBef>
                  <a:spcPts val="0"/>
                </a:spcBef>
                <a:spcAft>
                  <a:spcPts val="0"/>
                </a:spcAft>
              </a:pPr>
              <a:r>
                <a:rPr lang="fr-FR" sz="1800" b="0" dirty="0" err="1">
                  <a:solidFill>
                    <a:prstClr val="white"/>
                  </a:solidFill>
                  <a:latin typeface="Calibri"/>
                  <a:cs typeface="Arial" pitchFamily="34" charset="0"/>
                </a:rPr>
                <a:t>r</a:t>
              </a:r>
              <a:r>
                <a:rPr lang="fr-FR" sz="1800" b="0" dirty="0" err="1" smtClean="0">
                  <a:solidFill>
                    <a:prstClr val="white"/>
                  </a:solidFill>
                  <a:latin typeface="Calibri"/>
                  <a:cs typeface="Arial" pitchFamily="34" charset="0"/>
                </a:rPr>
                <a:t>ennet</a:t>
              </a:r>
              <a:r>
                <a:rPr lang="fr-FR" sz="1800" b="0" dirty="0" smtClean="0">
                  <a:solidFill>
                    <a:prstClr val="white"/>
                  </a:solidFill>
                  <a:latin typeface="Calibri"/>
                  <a:cs typeface="Arial" pitchFamily="34" charset="0"/>
                </a:rPr>
                <a:t> gel</a:t>
              </a:r>
              <a:endParaRPr lang="fr-FR" sz="1800" b="0" dirty="0">
                <a:solidFill>
                  <a:prstClr val="white"/>
                </a:solidFill>
                <a:latin typeface="Calibri"/>
                <a:cs typeface="Arial" pitchFamily="34" charset="0"/>
              </a:endParaRPr>
            </a:p>
          </p:txBody>
        </p:sp>
        <p:sp>
          <p:nvSpPr>
            <p:cNvPr id="64" name="AutoShape 10"/>
            <p:cNvSpPr>
              <a:spLocks noChangeArrowheads="1"/>
            </p:cNvSpPr>
            <p:nvPr/>
          </p:nvSpPr>
          <p:spPr bwMode="auto">
            <a:xfrm>
              <a:off x="4857750" y="1581577"/>
              <a:ext cx="860425" cy="287337"/>
            </a:xfrm>
            <a:custGeom>
              <a:avLst/>
              <a:gdLst>
                <a:gd name="T0" fmla="*/ 2147483647 w 21600"/>
                <a:gd name="T1" fmla="*/ 0 h 21600"/>
                <a:gd name="T2" fmla="*/ 0 w 21600"/>
                <a:gd name="T3" fmla="*/ 338202260 h 21600"/>
                <a:gd name="T4" fmla="*/ 2147483647 w 21600"/>
                <a:gd name="T5" fmla="*/ 676404534 h 21600"/>
                <a:gd name="T6" fmla="*/ 2147483647 w 21600"/>
                <a:gd name="T7" fmla="*/ 33820226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9525">
              <a:solidFill>
                <a:schemeClr val="tx1"/>
              </a:solidFill>
              <a:miter lim="800000"/>
              <a:headEnd/>
              <a:tailEnd/>
            </a:ln>
          </p:spPr>
          <p:txBody>
            <a:bodyPr wrap="none" anchor="ctr"/>
            <a:lstStyle/>
            <a:p>
              <a:pPr fontAlgn="auto">
                <a:spcBef>
                  <a:spcPts val="0"/>
                </a:spcBef>
                <a:spcAft>
                  <a:spcPts val="0"/>
                </a:spcAft>
              </a:pPr>
              <a:endParaRPr lang="en-US" sz="1800" b="0">
                <a:solidFill>
                  <a:prstClr val="black"/>
                </a:solidFill>
                <a:latin typeface="Calibri"/>
              </a:endParaRPr>
            </a:p>
          </p:txBody>
        </p:sp>
        <p:sp>
          <p:nvSpPr>
            <p:cNvPr id="67" name="ZoneTexte 66"/>
            <p:cNvSpPr txBox="1"/>
            <p:nvPr/>
          </p:nvSpPr>
          <p:spPr>
            <a:xfrm>
              <a:off x="4714105" y="1826993"/>
              <a:ext cx="1882173" cy="523220"/>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24h-20°C, </a:t>
              </a:r>
            </a:p>
            <a:p>
              <a:pPr fontAlgn="auto">
                <a:spcBef>
                  <a:spcPts val="0"/>
                </a:spcBef>
                <a:spcAft>
                  <a:spcPts val="0"/>
                </a:spcAft>
              </a:pPr>
              <a:r>
                <a:rPr lang="en-US" sz="1400" b="0" dirty="0" smtClean="0">
                  <a:solidFill>
                    <a:prstClr val="black"/>
                  </a:solidFill>
                  <a:latin typeface="Calibri"/>
                </a:rPr>
                <a:t>rennet 0.003 % v/w </a:t>
              </a:r>
              <a:endParaRPr lang="en-US" sz="1400" b="0" dirty="0">
                <a:solidFill>
                  <a:prstClr val="black"/>
                </a:solidFill>
                <a:latin typeface="Calibri"/>
              </a:endParaRPr>
            </a:p>
          </p:txBody>
        </p:sp>
        <p:sp>
          <p:nvSpPr>
            <p:cNvPr id="16" name="ZoneTexte 15"/>
            <p:cNvSpPr txBox="1"/>
            <p:nvPr/>
          </p:nvSpPr>
          <p:spPr>
            <a:xfrm>
              <a:off x="8292566" y="1673104"/>
              <a:ext cx="9599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pH 6.6</a:t>
              </a:r>
              <a:endParaRPr lang="en-US" sz="1800" b="0" dirty="0">
                <a:solidFill>
                  <a:prstClr val="black"/>
                </a:solidFill>
                <a:latin typeface="Calibri"/>
              </a:endParaRPr>
            </a:p>
          </p:txBody>
        </p:sp>
        <p:pic>
          <p:nvPicPr>
            <p:cNvPr id="82" name="Image 26" descr="gelpresurecru-NB-Z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1919" y="1195627"/>
              <a:ext cx="1007703" cy="108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Connecteur droit 20"/>
            <p:cNvCxnSpPr/>
            <p:nvPr/>
          </p:nvCxnSpPr>
          <p:spPr>
            <a:xfrm>
              <a:off x="7912943" y="2192913"/>
              <a:ext cx="23622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7650318" y="1980881"/>
              <a:ext cx="817557" cy="246221"/>
            </a:xfrm>
            <a:prstGeom prst="rect">
              <a:avLst/>
            </a:prstGeom>
            <a:noFill/>
          </p:spPr>
          <p:txBody>
            <a:bodyPr wrap="square" rtlCol="0">
              <a:spAutoFit/>
            </a:bodyPr>
            <a:lstStyle/>
            <a:p>
              <a:pPr fontAlgn="auto">
                <a:spcBef>
                  <a:spcPts val="0"/>
                </a:spcBef>
                <a:spcAft>
                  <a:spcPts val="0"/>
                </a:spcAft>
              </a:pPr>
              <a:r>
                <a:rPr lang="en-US" sz="1000" dirty="0" smtClean="0">
                  <a:solidFill>
                    <a:prstClr val="white"/>
                  </a:solidFill>
                  <a:latin typeface="Calibri"/>
                </a:rPr>
                <a:t>10 µm</a:t>
              </a:r>
              <a:endParaRPr lang="en-US" sz="1000" dirty="0">
                <a:solidFill>
                  <a:prstClr val="white"/>
                </a:solidFill>
                <a:latin typeface="Calibri"/>
              </a:endParaRPr>
            </a:p>
          </p:txBody>
        </p:sp>
      </p:grpSp>
      <p:sp>
        <p:nvSpPr>
          <p:cNvPr id="23" name="ZoneTexte 22"/>
          <p:cNvSpPr txBox="1"/>
          <p:nvPr/>
        </p:nvSpPr>
        <p:spPr>
          <a:xfrm>
            <a:off x="1643454" y="2544284"/>
            <a:ext cx="1798846" cy="338554"/>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a:rPr>
              <a:t>microstructure</a:t>
            </a:r>
            <a:endParaRPr lang="en-US" sz="1600" dirty="0">
              <a:solidFill>
                <a:prstClr val="black"/>
              </a:solidFill>
              <a:latin typeface="Calibri"/>
            </a:endParaRPr>
          </a:p>
        </p:txBody>
      </p:sp>
      <p:sp>
        <p:nvSpPr>
          <p:cNvPr id="83" name="ZoneTexte 82"/>
          <p:cNvSpPr txBox="1"/>
          <p:nvPr/>
        </p:nvSpPr>
        <p:spPr>
          <a:xfrm>
            <a:off x="4726053" y="798523"/>
            <a:ext cx="1748865" cy="338554"/>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a:rPr>
              <a:t>macrostructure</a:t>
            </a:r>
            <a:endParaRPr lang="en-US" sz="1600" dirty="0">
              <a:solidFill>
                <a:prstClr val="black"/>
              </a:solidFill>
              <a:latin typeface="Calibri"/>
            </a:endParaRPr>
          </a:p>
        </p:txBody>
      </p:sp>
      <p:sp>
        <p:nvSpPr>
          <p:cNvPr id="71" name="ZoneTexte 70"/>
          <p:cNvSpPr txBox="1"/>
          <p:nvPr/>
        </p:nvSpPr>
        <p:spPr>
          <a:xfrm>
            <a:off x="126190" y="76687"/>
            <a:ext cx="3293682" cy="461665"/>
          </a:xfrm>
          <a:prstGeom prst="rect">
            <a:avLst/>
          </a:prstGeom>
          <a:noFill/>
        </p:spPr>
        <p:txBody>
          <a:bodyPr wrap="square" rtlCol="0">
            <a:spAutoFit/>
          </a:bodyPr>
          <a:lstStyle/>
          <a:p>
            <a:pPr fontAlgn="auto">
              <a:spcBef>
                <a:spcPts val="0"/>
              </a:spcBef>
              <a:spcAft>
                <a:spcPts val="0"/>
              </a:spcAft>
            </a:pPr>
            <a:r>
              <a:rPr lang="fr-FR" sz="2400" b="1" dirty="0" smtClean="0">
                <a:solidFill>
                  <a:prstClr val="black"/>
                </a:solidFill>
                <a:latin typeface="Calibri"/>
              </a:rPr>
              <a:t>The </a:t>
            </a:r>
            <a:r>
              <a:rPr lang="fr-FR" sz="2400" b="1" dirty="0" err="1" smtClean="0">
                <a:solidFill>
                  <a:prstClr val="black"/>
                </a:solidFill>
                <a:latin typeface="Calibri"/>
              </a:rPr>
              <a:t>food</a:t>
            </a:r>
            <a:r>
              <a:rPr lang="fr-FR" sz="2400" b="1" dirty="0" smtClean="0">
                <a:solidFill>
                  <a:prstClr val="black"/>
                </a:solidFill>
                <a:latin typeface="Calibri"/>
              </a:rPr>
              <a:t> matrices</a:t>
            </a:r>
          </a:p>
        </p:txBody>
      </p:sp>
    </p:spTree>
    <p:extLst>
      <p:ext uri="{BB962C8B-B14F-4D97-AF65-F5344CB8AC3E}">
        <p14:creationId xmlns:p14="http://schemas.microsoft.com/office/powerpoint/2010/main" val="35870963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ce réservé du contenu 3" descr="zoom canule.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8842" y="1052736"/>
            <a:ext cx="9059662" cy="5535233"/>
          </a:xfrm>
        </p:spPr>
      </p:pic>
      <p:sp>
        <p:nvSpPr>
          <p:cNvPr id="15" name="ZoneTexte 14"/>
          <p:cNvSpPr txBox="1"/>
          <p:nvPr/>
        </p:nvSpPr>
        <p:spPr>
          <a:xfrm>
            <a:off x="251520" y="1172267"/>
            <a:ext cx="2666034" cy="369332"/>
          </a:xfrm>
          <a:prstGeom prst="rect">
            <a:avLst/>
          </a:prstGeom>
          <a:noFill/>
        </p:spPr>
        <p:txBody>
          <a:bodyPr wrap="square" rtlCol="0">
            <a:spAutoFit/>
          </a:bodyPr>
          <a:lstStyle/>
          <a:p>
            <a:pPr fontAlgn="auto">
              <a:spcBef>
                <a:spcPts val="0"/>
              </a:spcBef>
              <a:spcAft>
                <a:spcPts val="0"/>
              </a:spcAft>
            </a:pPr>
            <a:r>
              <a:rPr lang="fr-FR" sz="1800" b="0" u="sng" dirty="0" smtClean="0">
                <a:solidFill>
                  <a:prstClr val="white"/>
                </a:solidFill>
                <a:latin typeface="Calibri"/>
              </a:rPr>
              <a:t>6 minipigs (20 ± 1kg)</a:t>
            </a:r>
          </a:p>
        </p:txBody>
      </p:sp>
      <p:sp>
        <p:nvSpPr>
          <p:cNvPr id="16" name="Line 17"/>
          <p:cNvSpPr>
            <a:spLocks noChangeShapeType="1"/>
          </p:cNvSpPr>
          <p:nvPr/>
        </p:nvSpPr>
        <p:spPr bwMode="auto">
          <a:xfrm flipV="1">
            <a:off x="2699793" y="2214446"/>
            <a:ext cx="1152128" cy="9582"/>
          </a:xfrm>
          <a:prstGeom prst="line">
            <a:avLst/>
          </a:prstGeom>
          <a:noFill/>
          <a:ln w="38100">
            <a:solidFill>
              <a:schemeClr val="bg1"/>
            </a:solidFill>
            <a:round/>
            <a:headEnd/>
            <a:tailEnd type="stealth" w="lg" len="lg"/>
          </a:ln>
        </p:spPr>
        <p:txBody>
          <a:bodyPr/>
          <a:lstStyle/>
          <a:p>
            <a:pPr fontAlgn="auto">
              <a:spcBef>
                <a:spcPts val="0"/>
              </a:spcBef>
              <a:spcAft>
                <a:spcPts val="0"/>
              </a:spcAft>
            </a:pPr>
            <a:endParaRPr lang="fr-FR" sz="1800" b="0">
              <a:solidFill>
                <a:prstClr val="black"/>
              </a:solidFill>
              <a:latin typeface="Calibri"/>
            </a:endParaRPr>
          </a:p>
        </p:txBody>
      </p:sp>
      <p:sp>
        <p:nvSpPr>
          <p:cNvPr id="17" name="ZoneTexte 16"/>
          <p:cNvSpPr txBox="1"/>
          <p:nvPr/>
        </p:nvSpPr>
        <p:spPr>
          <a:xfrm>
            <a:off x="19747" y="1833271"/>
            <a:ext cx="3506567" cy="400110"/>
          </a:xfrm>
          <a:prstGeom prst="rect">
            <a:avLst/>
          </a:prstGeom>
          <a:noFill/>
        </p:spPr>
        <p:txBody>
          <a:bodyPr wrap="square" rtlCol="0">
            <a:spAutoFit/>
          </a:bodyPr>
          <a:lstStyle/>
          <a:p>
            <a:pPr fontAlgn="auto">
              <a:spcBef>
                <a:spcPts val="0"/>
              </a:spcBef>
              <a:spcAft>
                <a:spcPts val="0"/>
              </a:spcAft>
            </a:pPr>
            <a:r>
              <a:rPr lang="fr-FR" sz="2000" b="0" dirty="0">
                <a:solidFill>
                  <a:prstClr val="white"/>
                </a:solidFill>
                <a:latin typeface="Calibri"/>
              </a:rPr>
              <a:t>1</a:t>
            </a:r>
            <a:r>
              <a:rPr lang="fr-FR" sz="2000" b="0" dirty="0" smtClean="0">
                <a:solidFill>
                  <a:prstClr val="white"/>
                </a:solidFill>
                <a:latin typeface="Calibri"/>
              </a:rPr>
              <a:t> </a:t>
            </a:r>
            <a:r>
              <a:rPr lang="fr-FR" sz="2000" b="0" dirty="0" err="1" smtClean="0">
                <a:solidFill>
                  <a:prstClr val="white"/>
                </a:solidFill>
                <a:latin typeface="Calibri"/>
              </a:rPr>
              <a:t>catheter</a:t>
            </a:r>
            <a:r>
              <a:rPr lang="fr-FR" sz="2000" b="0" dirty="0" smtClean="0">
                <a:solidFill>
                  <a:prstClr val="white"/>
                </a:solidFill>
                <a:latin typeface="Calibri"/>
              </a:rPr>
              <a:t>: abdominal </a:t>
            </a:r>
            <a:r>
              <a:rPr lang="fr-FR" sz="2000" b="0" dirty="0" err="1" smtClean="0">
                <a:solidFill>
                  <a:prstClr val="white"/>
                </a:solidFill>
                <a:latin typeface="Calibri"/>
              </a:rPr>
              <a:t>aorta</a:t>
            </a:r>
            <a:endParaRPr lang="fr-FR" sz="2000" b="0" dirty="0" smtClean="0">
              <a:solidFill>
                <a:prstClr val="white"/>
              </a:solidFill>
              <a:latin typeface="Calibri"/>
            </a:endParaRPr>
          </a:p>
        </p:txBody>
      </p:sp>
      <p:sp>
        <p:nvSpPr>
          <p:cNvPr id="18" name="ZoneTexte 17"/>
          <p:cNvSpPr txBox="1">
            <a:spLocks noChangeArrowheads="1"/>
          </p:cNvSpPr>
          <p:nvPr/>
        </p:nvSpPr>
        <p:spPr bwMode="auto">
          <a:xfrm>
            <a:off x="187882" y="2397085"/>
            <a:ext cx="3664039" cy="1477328"/>
          </a:xfrm>
          <a:prstGeom prst="rect">
            <a:avLst/>
          </a:prstGeom>
          <a:noFill/>
          <a:ln w="25400">
            <a:solidFill>
              <a:schemeClr val="bg1"/>
            </a:solidFill>
            <a:miter lim="800000"/>
            <a:headEnd/>
            <a:tailEnd/>
          </a:ln>
        </p:spPr>
        <p:txBody>
          <a:bodyPr wrap="square">
            <a:spAutoFit/>
          </a:bodyPr>
          <a:lstStyle/>
          <a:p>
            <a:pPr fontAlgn="auto">
              <a:spcBef>
                <a:spcPts val="0"/>
              </a:spcBef>
              <a:spcAft>
                <a:spcPts val="0"/>
              </a:spcAft>
              <a:defRPr/>
            </a:pPr>
            <a:r>
              <a:rPr lang="fr-FR" sz="1800" b="0" dirty="0">
                <a:solidFill>
                  <a:prstClr val="white"/>
                </a:solidFill>
                <a:latin typeface="Arial" pitchFamily="34" charset="0"/>
                <a:cs typeface="Arial" pitchFamily="34" charset="0"/>
              </a:rPr>
              <a:t>   </a:t>
            </a:r>
            <a:r>
              <a:rPr lang="fr-FR" sz="1800" b="0" dirty="0" smtClean="0">
                <a:solidFill>
                  <a:prstClr val="white"/>
                </a:solidFill>
                <a:latin typeface="Arial" pitchFamily="34" charset="0"/>
                <a:cs typeface="Arial" pitchFamily="34" charset="0"/>
              </a:rPr>
              <a:t>6 minipigs</a:t>
            </a:r>
            <a:endParaRPr lang="fr-FR" sz="1800" b="0" dirty="0">
              <a:solidFill>
                <a:prstClr val="white"/>
              </a:solidFill>
              <a:latin typeface="Arial" pitchFamily="34" charset="0"/>
              <a:cs typeface="Arial" pitchFamily="34" charset="0"/>
            </a:endParaRPr>
          </a:p>
          <a:p>
            <a:pPr fontAlgn="auto">
              <a:spcBef>
                <a:spcPts val="0"/>
              </a:spcBef>
              <a:spcAft>
                <a:spcPts val="0"/>
              </a:spcAft>
              <a:defRPr/>
            </a:pPr>
            <a:r>
              <a:rPr lang="fr-FR" sz="1800" b="0" dirty="0">
                <a:solidFill>
                  <a:prstClr val="white"/>
                </a:solidFill>
                <a:latin typeface="Arial" pitchFamily="34" charset="0"/>
                <a:cs typeface="Arial" pitchFamily="34" charset="0"/>
              </a:rPr>
              <a:t>× 6 matrices</a:t>
            </a:r>
          </a:p>
          <a:p>
            <a:pPr fontAlgn="auto">
              <a:spcBef>
                <a:spcPts val="0"/>
              </a:spcBef>
              <a:spcAft>
                <a:spcPts val="0"/>
              </a:spcAft>
              <a:defRPr/>
            </a:pPr>
            <a:r>
              <a:rPr lang="fr-FR" sz="1800" b="0" dirty="0">
                <a:solidFill>
                  <a:prstClr val="white"/>
                </a:solidFill>
                <a:latin typeface="Arial" pitchFamily="34" charset="0"/>
                <a:cs typeface="Arial" pitchFamily="34" charset="0"/>
              </a:rPr>
              <a:t>× </a:t>
            </a:r>
            <a:r>
              <a:rPr lang="fr-FR" sz="1800" b="0" dirty="0" smtClean="0">
                <a:solidFill>
                  <a:prstClr val="white"/>
                </a:solidFill>
                <a:latin typeface="Arial" pitchFamily="34" charset="0"/>
                <a:cs typeface="Arial" pitchFamily="34" charset="0"/>
              </a:rPr>
              <a:t>8 </a:t>
            </a:r>
            <a:r>
              <a:rPr lang="fr-FR" sz="1800" b="0" dirty="0" err="1" smtClean="0">
                <a:solidFill>
                  <a:prstClr val="white"/>
                </a:solidFill>
                <a:latin typeface="Arial" pitchFamily="34" charset="0"/>
                <a:cs typeface="Arial" pitchFamily="34" charset="0"/>
              </a:rPr>
              <a:t>sampling</a:t>
            </a:r>
            <a:r>
              <a:rPr lang="fr-FR" sz="1800" b="0" dirty="0" smtClean="0">
                <a:solidFill>
                  <a:prstClr val="white"/>
                </a:solidFill>
                <a:latin typeface="Arial" pitchFamily="34" charset="0"/>
                <a:cs typeface="Arial" pitchFamily="34" charset="0"/>
              </a:rPr>
              <a:t> times </a:t>
            </a:r>
            <a:r>
              <a:rPr lang="fr-FR" sz="1800" b="0" dirty="0" err="1" smtClean="0">
                <a:solidFill>
                  <a:prstClr val="white"/>
                </a:solidFill>
                <a:latin typeface="Arial" pitchFamily="34" charset="0"/>
                <a:cs typeface="Arial" pitchFamily="34" charset="0"/>
              </a:rPr>
              <a:t>after</a:t>
            </a:r>
            <a:r>
              <a:rPr lang="fr-FR" sz="1800" b="0" dirty="0" smtClean="0">
                <a:solidFill>
                  <a:prstClr val="white"/>
                </a:solidFill>
                <a:latin typeface="Arial" pitchFamily="34" charset="0"/>
                <a:cs typeface="Arial" pitchFamily="34" charset="0"/>
              </a:rPr>
              <a:t> ingestion                                   </a:t>
            </a:r>
          </a:p>
          <a:p>
            <a:pPr fontAlgn="auto">
              <a:spcBef>
                <a:spcPts val="0"/>
              </a:spcBef>
              <a:spcAft>
                <a:spcPts val="0"/>
              </a:spcAft>
              <a:defRPr/>
            </a:pPr>
            <a:r>
              <a:rPr lang="fr-FR" sz="1800" b="0" dirty="0" smtClean="0">
                <a:solidFill>
                  <a:prstClr val="white"/>
                </a:solidFill>
                <a:latin typeface="Arial" pitchFamily="34" charset="0"/>
                <a:cs typeface="Arial" pitchFamily="34" charset="0"/>
              </a:rPr>
              <a:t>	      =</a:t>
            </a:r>
          </a:p>
          <a:p>
            <a:pPr fontAlgn="auto">
              <a:spcBef>
                <a:spcPts val="0"/>
              </a:spcBef>
              <a:spcAft>
                <a:spcPts val="0"/>
              </a:spcAft>
              <a:defRPr/>
            </a:pPr>
            <a:r>
              <a:rPr lang="fr-FR" sz="1800" b="0" dirty="0" smtClean="0">
                <a:solidFill>
                  <a:prstClr val="white"/>
                </a:solidFill>
                <a:latin typeface="Arial" pitchFamily="34" charset="0"/>
                <a:cs typeface="Arial" pitchFamily="34" charset="0"/>
              </a:rPr>
              <a:t>288 plasma </a:t>
            </a:r>
            <a:r>
              <a:rPr lang="fr-FR" sz="1800" b="0" dirty="0" err="1" smtClean="0">
                <a:solidFill>
                  <a:prstClr val="white"/>
                </a:solidFill>
                <a:latin typeface="Arial" pitchFamily="34" charset="0"/>
                <a:cs typeface="Arial" pitchFamily="34" charset="0"/>
              </a:rPr>
              <a:t>samples</a:t>
            </a:r>
            <a:r>
              <a:rPr lang="fr-FR" sz="1800" b="0" dirty="0" smtClean="0">
                <a:solidFill>
                  <a:prstClr val="white"/>
                </a:solidFill>
                <a:latin typeface="Arial" pitchFamily="34" charset="0"/>
                <a:cs typeface="Arial" pitchFamily="34" charset="0"/>
              </a:rPr>
              <a:t> </a:t>
            </a:r>
            <a:r>
              <a:rPr lang="fr-FR" sz="1800" b="0" dirty="0" err="1" smtClean="0">
                <a:solidFill>
                  <a:prstClr val="white"/>
                </a:solidFill>
                <a:latin typeface="Arial" pitchFamily="34" charset="0"/>
                <a:cs typeface="Arial" pitchFamily="34" charset="0"/>
              </a:rPr>
              <a:t>collected</a:t>
            </a:r>
            <a:r>
              <a:rPr lang="fr-FR" sz="1800" b="0" dirty="0" smtClean="0">
                <a:solidFill>
                  <a:prstClr val="white"/>
                </a:solidFill>
                <a:latin typeface="Arial" pitchFamily="34" charset="0"/>
                <a:cs typeface="Arial" pitchFamily="34" charset="0"/>
              </a:rPr>
              <a:t>  </a:t>
            </a:r>
            <a:endParaRPr lang="fr-FR" sz="1800" b="0" dirty="0">
              <a:solidFill>
                <a:prstClr val="white"/>
              </a:solidFill>
              <a:latin typeface="Arial" pitchFamily="34" charset="0"/>
              <a:cs typeface="Arial" pitchFamily="34" charset="0"/>
            </a:endParaRPr>
          </a:p>
        </p:txBody>
      </p:sp>
      <p:sp>
        <p:nvSpPr>
          <p:cNvPr id="19" name="Line 17"/>
          <p:cNvSpPr>
            <a:spLocks noChangeShapeType="1"/>
          </p:cNvSpPr>
          <p:nvPr/>
        </p:nvSpPr>
        <p:spPr bwMode="auto">
          <a:xfrm flipH="1">
            <a:off x="4877365" y="3212976"/>
            <a:ext cx="243361" cy="373896"/>
          </a:xfrm>
          <a:prstGeom prst="line">
            <a:avLst/>
          </a:prstGeom>
          <a:noFill/>
          <a:ln w="38100">
            <a:solidFill>
              <a:schemeClr val="bg1"/>
            </a:solidFill>
            <a:round/>
            <a:headEnd/>
            <a:tailEnd type="stealth" w="lg" len="lg"/>
          </a:ln>
        </p:spPr>
        <p:txBody>
          <a:bodyPr/>
          <a:lstStyle/>
          <a:p>
            <a:pPr fontAlgn="auto">
              <a:spcBef>
                <a:spcPts val="0"/>
              </a:spcBef>
              <a:spcAft>
                <a:spcPts val="0"/>
              </a:spcAft>
            </a:pPr>
            <a:endParaRPr lang="fr-FR" sz="1800" b="0">
              <a:solidFill>
                <a:prstClr val="black"/>
              </a:solidFill>
              <a:latin typeface="Calibri"/>
            </a:endParaRPr>
          </a:p>
        </p:txBody>
      </p:sp>
      <p:sp>
        <p:nvSpPr>
          <p:cNvPr id="20" name="ZoneTexte 19"/>
          <p:cNvSpPr txBox="1"/>
          <p:nvPr/>
        </p:nvSpPr>
        <p:spPr>
          <a:xfrm>
            <a:off x="5140986" y="3054754"/>
            <a:ext cx="3881548" cy="707886"/>
          </a:xfrm>
          <a:prstGeom prst="rect">
            <a:avLst/>
          </a:prstGeom>
          <a:noFill/>
        </p:spPr>
        <p:txBody>
          <a:bodyPr wrap="square" rtlCol="0">
            <a:spAutoFit/>
          </a:bodyPr>
          <a:lstStyle/>
          <a:p>
            <a:pPr fontAlgn="auto">
              <a:spcBef>
                <a:spcPts val="0"/>
              </a:spcBef>
              <a:spcAft>
                <a:spcPts val="0"/>
              </a:spcAft>
            </a:pPr>
            <a:r>
              <a:rPr lang="fr-FR" sz="2000" b="0" dirty="0" smtClean="0">
                <a:solidFill>
                  <a:prstClr val="white"/>
                </a:solidFill>
                <a:latin typeface="Calibri"/>
              </a:rPr>
              <a:t>2 </a:t>
            </a:r>
            <a:r>
              <a:rPr lang="fr-FR" sz="2000" b="0" dirty="0" err="1" smtClean="0">
                <a:solidFill>
                  <a:prstClr val="white"/>
                </a:solidFill>
                <a:latin typeface="Calibri"/>
              </a:rPr>
              <a:t>cannulas</a:t>
            </a:r>
            <a:r>
              <a:rPr lang="fr-FR" sz="2000" b="0" dirty="0" smtClean="0">
                <a:solidFill>
                  <a:prstClr val="white"/>
                </a:solidFill>
                <a:latin typeface="Calibri"/>
              </a:rPr>
              <a:t>: </a:t>
            </a:r>
          </a:p>
          <a:p>
            <a:pPr fontAlgn="auto">
              <a:spcBef>
                <a:spcPts val="0"/>
              </a:spcBef>
              <a:spcAft>
                <a:spcPts val="0"/>
              </a:spcAft>
            </a:pPr>
            <a:r>
              <a:rPr lang="fr-FR" sz="2000" b="0" dirty="0">
                <a:solidFill>
                  <a:prstClr val="white"/>
                </a:solidFill>
                <a:latin typeface="Calibri"/>
              </a:rPr>
              <a:t>e</a:t>
            </a:r>
            <a:r>
              <a:rPr lang="fr-FR" sz="2000" b="0" dirty="0" smtClean="0">
                <a:solidFill>
                  <a:prstClr val="white"/>
                </a:solidFill>
                <a:latin typeface="Calibri"/>
              </a:rPr>
              <a:t>nd of </a:t>
            </a:r>
            <a:r>
              <a:rPr lang="fr-FR" sz="2000" b="0" dirty="0" err="1" smtClean="0">
                <a:solidFill>
                  <a:prstClr val="white"/>
                </a:solidFill>
                <a:latin typeface="Calibri"/>
              </a:rPr>
              <a:t>stomach</a:t>
            </a:r>
            <a:r>
              <a:rPr lang="fr-FR" sz="2000" b="0" dirty="0" smtClean="0">
                <a:solidFill>
                  <a:prstClr val="white"/>
                </a:solidFill>
                <a:latin typeface="Calibri"/>
              </a:rPr>
              <a:t> and </a:t>
            </a:r>
            <a:r>
              <a:rPr lang="fr-FR" sz="2000" b="0" dirty="0" err="1" smtClean="0">
                <a:solidFill>
                  <a:prstClr val="white"/>
                </a:solidFill>
                <a:latin typeface="Calibri"/>
              </a:rPr>
              <a:t>mid-jejunum</a:t>
            </a:r>
            <a:endParaRPr lang="fr-FR" sz="2000" b="0" dirty="0" smtClean="0">
              <a:solidFill>
                <a:prstClr val="white"/>
              </a:solidFill>
              <a:latin typeface="Calibri"/>
            </a:endParaRPr>
          </a:p>
        </p:txBody>
      </p:sp>
      <p:sp>
        <p:nvSpPr>
          <p:cNvPr id="21" name="ZoneTexte 20"/>
          <p:cNvSpPr txBox="1">
            <a:spLocks noChangeArrowheads="1"/>
          </p:cNvSpPr>
          <p:nvPr/>
        </p:nvSpPr>
        <p:spPr bwMode="auto">
          <a:xfrm>
            <a:off x="5417864" y="4429332"/>
            <a:ext cx="3627916" cy="1754326"/>
          </a:xfrm>
          <a:prstGeom prst="rect">
            <a:avLst/>
          </a:prstGeom>
          <a:noFill/>
          <a:ln w="25400">
            <a:solidFill>
              <a:schemeClr val="bg1"/>
            </a:solidFill>
            <a:miter lim="800000"/>
            <a:headEnd/>
            <a:tailEnd/>
          </a:ln>
        </p:spPr>
        <p:txBody>
          <a:bodyPr wrap="none">
            <a:spAutoFit/>
          </a:bodyPr>
          <a:lstStyle/>
          <a:p>
            <a:pPr fontAlgn="auto">
              <a:spcBef>
                <a:spcPts val="0"/>
              </a:spcBef>
              <a:spcAft>
                <a:spcPts val="0"/>
              </a:spcAft>
              <a:defRPr/>
            </a:pPr>
            <a:r>
              <a:rPr lang="fr-FR" sz="1800" b="0" dirty="0">
                <a:solidFill>
                  <a:prstClr val="white"/>
                </a:solidFill>
                <a:latin typeface="Arial" pitchFamily="34" charset="0"/>
                <a:cs typeface="Arial" pitchFamily="34" charset="0"/>
              </a:rPr>
              <a:t>   </a:t>
            </a:r>
            <a:r>
              <a:rPr lang="fr-FR" sz="1800" b="0" dirty="0" smtClean="0">
                <a:solidFill>
                  <a:prstClr val="white"/>
                </a:solidFill>
                <a:latin typeface="Arial" pitchFamily="34" charset="0"/>
                <a:cs typeface="Arial" pitchFamily="34" charset="0"/>
              </a:rPr>
              <a:t>6 minipigs</a:t>
            </a:r>
            <a:endParaRPr lang="fr-FR" sz="1800" b="0" dirty="0">
              <a:solidFill>
                <a:prstClr val="white"/>
              </a:solidFill>
              <a:latin typeface="Arial" pitchFamily="34" charset="0"/>
              <a:cs typeface="Arial" pitchFamily="34" charset="0"/>
            </a:endParaRPr>
          </a:p>
          <a:p>
            <a:pPr fontAlgn="auto">
              <a:spcBef>
                <a:spcPts val="0"/>
              </a:spcBef>
              <a:spcAft>
                <a:spcPts val="0"/>
              </a:spcAft>
              <a:defRPr/>
            </a:pPr>
            <a:r>
              <a:rPr lang="fr-FR" sz="1800" b="0" dirty="0">
                <a:solidFill>
                  <a:prstClr val="white"/>
                </a:solidFill>
                <a:latin typeface="Arial" pitchFamily="34" charset="0"/>
                <a:cs typeface="Arial" pitchFamily="34" charset="0"/>
              </a:rPr>
              <a:t>× 6 matrices</a:t>
            </a:r>
          </a:p>
          <a:p>
            <a:pPr fontAlgn="auto">
              <a:spcBef>
                <a:spcPts val="0"/>
              </a:spcBef>
              <a:spcAft>
                <a:spcPts val="0"/>
              </a:spcAft>
              <a:defRPr/>
            </a:pPr>
            <a:r>
              <a:rPr lang="fr-FR" sz="1800" b="0" dirty="0">
                <a:solidFill>
                  <a:prstClr val="white"/>
                </a:solidFill>
                <a:latin typeface="Arial" pitchFamily="34" charset="0"/>
                <a:cs typeface="Arial" pitchFamily="34" charset="0"/>
              </a:rPr>
              <a:t>× </a:t>
            </a:r>
            <a:r>
              <a:rPr lang="fr-FR" sz="1800" b="0" dirty="0" smtClean="0">
                <a:solidFill>
                  <a:prstClr val="white"/>
                </a:solidFill>
                <a:latin typeface="Arial" pitchFamily="34" charset="0"/>
                <a:cs typeface="Arial" pitchFamily="34" charset="0"/>
              </a:rPr>
              <a:t>8 </a:t>
            </a:r>
            <a:r>
              <a:rPr lang="fr-FR" sz="1800" b="0" dirty="0" err="1" smtClean="0">
                <a:solidFill>
                  <a:prstClr val="white"/>
                </a:solidFill>
                <a:latin typeface="Arial" pitchFamily="34" charset="0"/>
                <a:cs typeface="Arial" pitchFamily="34" charset="0"/>
              </a:rPr>
              <a:t>sampling</a:t>
            </a:r>
            <a:r>
              <a:rPr lang="fr-FR" sz="1800" b="0" dirty="0" smtClean="0">
                <a:solidFill>
                  <a:prstClr val="white"/>
                </a:solidFill>
                <a:latin typeface="Arial" pitchFamily="34" charset="0"/>
                <a:cs typeface="Arial" pitchFamily="34" charset="0"/>
              </a:rPr>
              <a:t> times </a:t>
            </a:r>
            <a:r>
              <a:rPr lang="fr-FR" sz="1800" b="0" dirty="0" err="1" smtClean="0">
                <a:solidFill>
                  <a:prstClr val="white"/>
                </a:solidFill>
                <a:latin typeface="Arial" pitchFamily="34" charset="0"/>
                <a:cs typeface="Arial" pitchFamily="34" charset="0"/>
              </a:rPr>
              <a:t>after</a:t>
            </a:r>
            <a:r>
              <a:rPr lang="fr-FR" sz="1800" b="0" dirty="0" smtClean="0">
                <a:solidFill>
                  <a:prstClr val="white"/>
                </a:solidFill>
                <a:latin typeface="Arial" pitchFamily="34" charset="0"/>
                <a:cs typeface="Arial" pitchFamily="34" charset="0"/>
              </a:rPr>
              <a:t> ingestion</a:t>
            </a:r>
            <a:endParaRPr lang="fr-FR" sz="1800" b="0" dirty="0">
              <a:solidFill>
                <a:prstClr val="white"/>
              </a:solidFill>
              <a:latin typeface="Arial" pitchFamily="34" charset="0"/>
              <a:cs typeface="Arial" pitchFamily="34" charset="0"/>
            </a:endParaRPr>
          </a:p>
          <a:p>
            <a:pPr fontAlgn="auto">
              <a:spcBef>
                <a:spcPts val="0"/>
              </a:spcBef>
              <a:spcAft>
                <a:spcPts val="0"/>
              </a:spcAft>
              <a:defRPr/>
            </a:pPr>
            <a:r>
              <a:rPr lang="fr-FR" sz="1800" b="0" dirty="0">
                <a:solidFill>
                  <a:prstClr val="white"/>
                </a:solidFill>
                <a:latin typeface="Arial" pitchFamily="34" charset="0"/>
                <a:cs typeface="Arial" pitchFamily="34" charset="0"/>
              </a:rPr>
              <a:t>× 2 </a:t>
            </a:r>
            <a:r>
              <a:rPr lang="fr-FR" sz="1800" b="0" dirty="0" err="1" smtClean="0">
                <a:solidFill>
                  <a:prstClr val="white"/>
                </a:solidFill>
                <a:latin typeface="Arial" pitchFamily="34" charset="0"/>
                <a:cs typeface="Arial" pitchFamily="34" charset="0"/>
              </a:rPr>
              <a:t>sampling</a:t>
            </a:r>
            <a:r>
              <a:rPr lang="fr-FR" sz="1800" b="0" dirty="0" smtClean="0">
                <a:solidFill>
                  <a:prstClr val="white"/>
                </a:solidFill>
                <a:latin typeface="Arial" pitchFamily="34" charset="0"/>
                <a:cs typeface="Arial" pitchFamily="34" charset="0"/>
              </a:rPr>
              <a:t> sites</a:t>
            </a:r>
          </a:p>
          <a:p>
            <a:pPr fontAlgn="auto">
              <a:spcBef>
                <a:spcPts val="0"/>
              </a:spcBef>
              <a:spcAft>
                <a:spcPts val="0"/>
              </a:spcAft>
              <a:defRPr/>
            </a:pPr>
            <a:r>
              <a:rPr lang="fr-FR" sz="1800" b="0" dirty="0" smtClean="0">
                <a:solidFill>
                  <a:prstClr val="white"/>
                </a:solidFill>
                <a:latin typeface="Arial" pitchFamily="34" charset="0"/>
                <a:cs typeface="Arial" pitchFamily="34" charset="0"/>
              </a:rPr>
              <a:t>	     =</a:t>
            </a:r>
            <a:endParaRPr lang="fr-FR" sz="1800" b="0" dirty="0">
              <a:solidFill>
                <a:prstClr val="white"/>
              </a:solidFill>
              <a:latin typeface="Arial" pitchFamily="34" charset="0"/>
              <a:cs typeface="Arial" pitchFamily="34" charset="0"/>
            </a:endParaRPr>
          </a:p>
          <a:p>
            <a:pPr fontAlgn="auto">
              <a:spcBef>
                <a:spcPts val="0"/>
              </a:spcBef>
              <a:spcAft>
                <a:spcPts val="0"/>
              </a:spcAft>
              <a:defRPr/>
            </a:pPr>
            <a:r>
              <a:rPr lang="fr-FR" sz="1800" b="0" dirty="0" smtClean="0">
                <a:solidFill>
                  <a:prstClr val="white"/>
                </a:solidFill>
                <a:latin typeface="Arial" pitchFamily="34" charset="0"/>
                <a:cs typeface="Arial" pitchFamily="34" charset="0"/>
              </a:rPr>
              <a:t>576 effluent </a:t>
            </a:r>
            <a:r>
              <a:rPr lang="fr-FR" sz="1800" b="0" dirty="0" err="1" smtClean="0">
                <a:solidFill>
                  <a:prstClr val="white"/>
                </a:solidFill>
                <a:latin typeface="Arial" pitchFamily="34" charset="0"/>
                <a:cs typeface="Arial" pitchFamily="34" charset="0"/>
              </a:rPr>
              <a:t>samples</a:t>
            </a:r>
            <a:r>
              <a:rPr lang="fr-FR" sz="1800" b="0" dirty="0" smtClean="0">
                <a:solidFill>
                  <a:prstClr val="white"/>
                </a:solidFill>
                <a:latin typeface="Arial" pitchFamily="34" charset="0"/>
                <a:cs typeface="Arial" pitchFamily="34" charset="0"/>
              </a:rPr>
              <a:t> </a:t>
            </a:r>
            <a:r>
              <a:rPr lang="fr-FR" sz="1800" b="0" dirty="0" err="1" smtClean="0">
                <a:solidFill>
                  <a:prstClr val="white"/>
                </a:solidFill>
                <a:latin typeface="Arial" pitchFamily="34" charset="0"/>
                <a:cs typeface="Arial" pitchFamily="34" charset="0"/>
              </a:rPr>
              <a:t>collected</a:t>
            </a:r>
            <a:r>
              <a:rPr lang="fr-FR" sz="1800" b="0" dirty="0" smtClean="0">
                <a:solidFill>
                  <a:prstClr val="white"/>
                </a:solidFill>
                <a:latin typeface="Arial" pitchFamily="34" charset="0"/>
                <a:cs typeface="Arial" pitchFamily="34" charset="0"/>
              </a:rPr>
              <a:t>  </a:t>
            </a:r>
            <a:endParaRPr lang="fr-FR" sz="1800" b="0" dirty="0">
              <a:solidFill>
                <a:prstClr val="white"/>
              </a:solidFill>
              <a:latin typeface="Arial" pitchFamily="34" charset="0"/>
              <a:cs typeface="Arial" pitchFamily="34" charset="0"/>
            </a:endParaRPr>
          </a:p>
        </p:txBody>
      </p:sp>
      <p:cxnSp>
        <p:nvCxnSpPr>
          <p:cNvPr id="23" name="Connecteur droit 22"/>
          <p:cNvCxnSpPr/>
          <p:nvPr/>
        </p:nvCxnSpPr>
        <p:spPr>
          <a:xfrm>
            <a:off x="84338" y="654720"/>
            <a:ext cx="8927714"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126190" y="114787"/>
            <a:ext cx="4229786" cy="461665"/>
          </a:xfrm>
          <a:prstGeom prst="rect">
            <a:avLst/>
          </a:prstGeom>
          <a:noFill/>
        </p:spPr>
        <p:txBody>
          <a:bodyPr wrap="square" rtlCol="0">
            <a:spAutoFit/>
          </a:bodyPr>
          <a:lstStyle/>
          <a:p>
            <a:pPr fontAlgn="auto">
              <a:spcBef>
                <a:spcPts val="0"/>
              </a:spcBef>
              <a:spcAft>
                <a:spcPts val="0"/>
              </a:spcAft>
            </a:pPr>
            <a:r>
              <a:rPr lang="fr-FR" sz="2400" b="1" dirty="0" smtClean="0">
                <a:solidFill>
                  <a:prstClr val="black"/>
                </a:solidFill>
                <a:latin typeface="Calibri"/>
              </a:rPr>
              <a:t>The multi-</a:t>
            </a:r>
            <a:r>
              <a:rPr lang="fr-FR" sz="2400" b="1" dirty="0" err="1" smtClean="0">
                <a:solidFill>
                  <a:prstClr val="black"/>
                </a:solidFill>
                <a:latin typeface="Calibri"/>
              </a:rPr>
              <a:t>canulated</a:t>
            </a:r>
            <a:r>
              <a:rPr lang="fr-FR" sz="2400" b="1" dirty="0" smtClean="0">
                <a:solidFill>
                  <a:prstClr val="black"/>
                </a:solidFill>
                <a:latin typeface="Calibri"/>
              </a:rPr>
              <a:t> mini-</a:t>
            </a:r>
            <a:r>
              <a:rPr lang="fr-FR" sz="2400" b="1" dirty="0" err="1" smtClean="0">
                <a:solidFill>
                  <a:prstClr val="black"/>
                </a:solidFill>
                <a:latin typeface="Calibri"/>
              </a:rPr>
              <a:t>pigs</a:t>
            </a:r>
            <a:endParaRPr lang="fr-FR" sz="2400" b="1" dirty="0" smtClean="0">
              <a:solidFill>
                <a:prstClr val="black"/>
              </a:solidFill>
              <a:latin typeface="Calibri"/>
            </a:endParaRPr>
          </a:p>
        </p:txBody>
      </p:sp>
    </p:spTree>
    <p:extLst>
      <p:ext uri="{BB962C8B-B14F-4D97-AF65-F5344CB8AC3E}">
        <p14:creationId xmlns:p14="http://schemas.microsoft.com/office/powerpoint/2010/main" val="131082647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934</TotalTime>
  <Words>2368</Words>
  <Application>Microsoft Office PowerPoint</Application>
  <PresentationFormat>Affichage à l'écran (4:3)</PresentationFormat>
  <Paragraphs>602</Paragraphs>
  <Slides>30</Slides>
  <Notes>13</Notes>
  <HiddenSlides>0</HiddenSlides>
  <MMClips>1</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3</vt:i4>
      </vt:variant>
      <vt:variant>
        <vt:lpstr>Titres des diapositives</vt:lpstr>
      </vt:variant>
      <vt:variant>
        <vt:i4>30</vt:i4>
      </vt:variant>
    </vt:vector>
  </HeadingPairs>
  <TitlesOfParts>
    <vt:vector size="44" baseType="lpstr">
      <vt:lpstr>ＭＳ Ｐゴシック</vt:lpstr>
      <vt:lpstr>Arial</vt:lpstr>
      <vt:lpstr>Arial Narrow</vt:lpstr>
      <vt:lpstr>Calibri</vt:lpstr>
      <vt:lpstr>Century Gothic</vt:lpstr>
      <vt:lpstr>Monotype Corsiva</vt:lpstr>
      <vt:lpstr>Symbol</vt:lpstr>
      <vt:lpstr>Times New Roman</vt:lpstr>
      <vt:lpstr>Verdana</vt:lpstr>
      <vt:lpstr>Wingdings</vt:lpstr>
      <vt:lpstr>Thème Office</vt:lpstr>
      <vt:lpstr>Feuille de calcul</vt:lpstr>
      <vt:lpstr>Picture</vt:lpstr>
      <vt:lpstr>Graphique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We are pleased to announce the next   4th International Conference on Food Digestion  organized by the COST Action FA1005 INFOGEST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Maison</dc:creator>
  <cp:lastModifiedBy>Didier</cp:lastModifiedBy>
  <cp:revision>61</cp:revision>
  <dcterms:created xsi:type="dcterms:W3CDTF">2013-02-12T09:22:20Z</dcterms:created>
  <dcterms:modified xsi:type="dcterms:W3CDTF">2014-06-13T08:46:53Z</dcterms:modified>
</cp:coreProperties>
</file>