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1" r:id="rId3"/>
    <p:sldId id="268" r:id="rId4"/>
    <p:sldId id="284" r:id="rId5"/>
    <p:sldId id="285" r:id="rId6"/>
    <p:sldId id="267" r:id="rId7"/>
    <p:sldId id="269" r:id="rId8"/>
    <p:sldId id="282" r:id="rId9"/>
    <p:sldId id="279" r:id="rId10"/>
    <p:sldId id="280" r:id="rId11"/>
    <p:sldId id="283" r:id="rId12"/>
    <p:sldId id="286" r:id="rId13"/>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2A2AC15-45E9-4FEA-BC1B-2458FBE55FFF}">
          <p14:sldIdLst>
            <p14:sldId id="256"/>
            <p14:sldId id="281"/>
            <p14:sldId id="268"/>
            <p14:sldId id="284"/>
            <p14:sldId id="285"/>
            <p14:sldId id="267"/>
            <p14:sldId id="269"/>
            <p14:sldId id="282"/>
            <p14:sldId id="279"/>
            <p14:sldId id="280"/>
            <p14:sldId id="283"/>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4" autoAdjust="0"/>
    <p:restoredTop sz="94673" autoAdjust="0"/>
  </p:normalViewPr>
  <p:slideViewPr>
    <p:cSldViewPr>
      <p:cViewPr varScale="1">
        <p:scale>
          <a:sx n="38" d="100"/>
          <a:sy n="38" d="100"/>
        </p:scale>
        <p:origin x="-1152"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357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AB23C7B3-5B01-41AF-BD4F-EFC3B4936CA6}" type="datetimeFigureOut">
              <a:rPr lang="fr-FR" smtClean="0"/>
              <a:t>09/04/2013</a:t>
            </a:fld>
            <a:endParaRPr lang="fr-FR"/>
          </a:p>
        </p:txBody>
      </p:sp>
      <p:sp>
        <p:nvSpPr>
          <p:cNvPr id="4" name="Espace réservé du pied de page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16727775-4587-450A-A8E3-5F007B0A983A}" type="slidenum">
              <a:rPr lang="fr-FR" smtClean="0"/>
              <a:t>‹N°›</a:t>
            </a:fld>
            <a:endParaRPr lang="fr-FR"/>
          </a:p>
        </p:txBody>
      </p:sp>
    </p:spTree>
    <p:extLst>
      <p:ext uri="{BB962C8B-B14F-4D97-AF65-F5344CB8AC3E}">
        <p14:creationId xmlns:p14="http://schemas.microsoft.com/office/powerpoint/2010/main" val="272395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6C161BDD-B1E4-478E-A56B-E1F040347AA9}" type="datetimeFigureOut">
              <a:rPr lang="fr-FR" smtClean="0"/>
              <a:t>09/04/2013</a:t>
            </a:fld>
            <a:endParaRPr lang="fr-FR"/>
          </a:p>
        </p:txBody>
      </p:sp>
      <p:sp>
        <p:nvSpPr>
          <p:cNvPr id="4" name="Espace réservé de l'image des diapositives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4FC8069-4F0E-4F22-BE85-1E66F45DAECF}" type="slidenum">
              <a:rPr lang="fr-FR" smtClean="0"/>
              <a:t>‹N°›</a:t>
            </a:fld>
            <a:endParaRPr lang="fr-FR"/>
          </a:p>
        </p:txBody>
      </p:sp>
    </p:spTree>
    <p:extLst>
      <p:ext uri="{BB962C8B-B14F-4D97-AF65-F5344CB8AC3E}">
        <p14:creationId xmlns:p14="http://schemas.microsoft.com/office/powerpoint/2010/main" val="104258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2</a:t>
            </a:fld>
            <a:endParaRPr lang="fr-FR"/>
          </a:p>
        </p:txBody>
      </p:sp>
    </p:spTree>
    <p:extLst>
      <p:ext uri="{BB962C8B-B14F-4D97-AF65-F5344CB8AC3E}">
        <p14:creationId xmlns:p14="http://schemas.microsoft.com/office/powerpoint/2010/main" val="310772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a:t>
            </a:r>
            <a:r>
              <a:rPr lang="fr-FR" dirty="0" err="1" smtClean="0"/>
              <a:t>raesud</a:t>
            </a:r>
            <a:r>
              <a:rPr lang="fr-FR" dirty="0" smtClean="0"/>
              <a:t> + d</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3</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a:t>
            </a:r>
            <a:r>
              <a:rPr lang="fr-FR" dirty="0" err="1" smtClean="0"/>
              <a:t>raesud</a:t>
            </a:r>
            <a:r>
              <a:rPr lang="fr-FR" dirty="0" smtClean="0"/>
              <a:t> + d</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4</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Animal: 1500 livre 2700 dollar pour l’</a:t>
            </a:r>
            <a:r>
              <a:rPr lang="fr-FR" dirty="0" err="1" smtClean="0"/>
              <a:t>oa</a:t>
            </a:r>
            <a:r>
              <a:rPr lang="fr-FR" smtClean="0"/>
              <a:t> option</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5</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6</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Animal: 1500 livre 2700 dollar pour l’</a:t>
            </a:r>
            <a:r>
              <a:rPr lang="fr-FR" dirty="0" err="1" smtClean="0"/>
              <a:t>oa</a:t>
            </a:r>
            <a:r>
              <a:rPr lang="fr-FR" smtClean="0"/>
              <a:t> option</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7</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Outil principaux sont </a:t>
            </a:r>
            <a:r>
              <a:rPr lang="fr-FR" dirty="0" err="1" smtClean="0"/>
              <a:t>facebook</a:t>
            </a:r>
            <a:r>
              <a:rPr lang="fr-FR" baseline="0" dirty="0" smtClean="0"/>
              <a:t> et </a:t>
            </a:r>
            <a:r>
              <a:rPr lang="fr-FR" baseline="0" dirty="0" err="1" smtClean="0"/>
              <a:t>twitter</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8</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Initiative</a:t>
            </a:r>
            <a:r>
              <a:rPr lang="fr-FR" baseline="0" dirty="0" smtClean="0"/>
              <a:t> de la revue pas de l’auteur après embargo de 1 an</a:t>
            </a:r>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9</a:t>
            </a:fld>
            <a:endParaRPr lang="fr-FR"/>
          </a:p>
        </p:txBody>
      </p:sp>
    </p:spTree>
    <p:extLst>
      <p:ext uri="{BB962C8B-B14F-4D97-AF65-F5344CB8AC3E}">
        <p14:creationId xmlns:p14="http://schemas.microsoft.com/office/powerpoint/2010/main" val="409899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FC8069-4F0E-4F22-BE85-1E66F45DAECF}" type="slidenum">
              <a:rPr lang="fr-FR" smtClean="0"/>
              <a:t>10</a:t>
            </a:fld>
            <a:endParaRPr lang="fr-FR"/>
          </a:p>
        </p:txBody>
      </p:sp>
    </p:spTree>
    <p:extLst>
      <p:ext uri="{BB962C8B-B14F-4D97-AF65-F5344CB8AC3E}">
        <p14:creationId xmlns:p14="http://schemas.microsoft.com/office/powerpoint/2010/main" val="409899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108" y="2852936"/>
            <a:ext cx="2160000" cy="894449"/>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3648" y="5733256"/>
            <a:ext cx="1260000" cy="638514"/>
          </a:xfrm>
          <a:prstGeom prst="rect">
            <a:avLst/>
          </a:prstGeom>
        </p:spPr>
      </p:pic>
    </p:spTree>
    <p:extLst>
      <p:ext uri="{BB962C8B-B14F-4D97-AF65-F5344CB8AC3E}">
        <p14:creationId xmlns:p14="http://schemas.microsoft.com/office/powerpoint/2010/main" val="351708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urante">
    <p:spTree>
      <p:nvGrpSpPr>
        <p:cNvPr id="1" name=""/>
        <p:cNvGrpSpPr/>
        <p:nvPr/>
      </p:nvGrpSpPr>
      <p:grpSpPr>
        <a:xfrm>
          <a:off x="0" y="0"/>
          <a:ext cx="0" cy="0"/>
          <a:chOff x="0" y="0"/>
          <a:chExt cx="0" cy="0"/>
        </a:xfrm>
      </p:grpSpPr>
      <p:grpSp>
        <p:nvGrpSpPr>
          <p:cNvPr id="7"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116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Tree>
    <p:extLst>
      <p:ext uri="{BB962C8B-B14F-4D97-AF65-F5344CB8AC3E}">
        <p14:creationId xmlns:p14="http://schemas.microsoft.com/office/powerpoint/2010/main" val="185316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courante">
    <p:spTree>
      <p:nvGrpSpPr>
        <p:cNvPr id="1" name=""/>
        <p:cNvGrpSpPr/>
        <p:nvPr/>
      </p:nvGrpSpPr>
      <p:grpSpPr>
        <a:xfrm>
          <a:off x="0" y="0"/>
          <a:ext cx="0" cy="0"/>
          <a:chOff x="0" y="0"/>
          <a:chExt cx="0" cy="0"/>
        </a:xfrm>
      </p:grpSpPr>
      <p:grpSp>
        <p:nvGrpSpPr>
          <p:cNvPr id="7"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2" name="Espace réservé du numéro de diapositive 3"/>
          <p:cNvSpPr>
            <a:spLocks noGrp="1"/>
          </p:cNvSpPr>
          <p:nvPr>
            <p:ph type="sldNum" sz="quarter" idx="4"/>
          </p:nvPr>
        </p:nvSpPr>
        <p:spPr>
          <a:xfrm>
            <a:off x="7884367" y="6246000"/>
            <a:ext cx="1123727" cy="249385"/>
          </a:xfrm>
          <a:prstGeom prst="rect">
            <a:avLst/>
          </a:prstGeo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t>‹N°›</a:t>
            </a:fld>
            <a:endParaRPr lang="fr-BE" sz="1600" dirty="0">
              <a:solidFill>
                <a:schemeClr val="bg1"/>
              </a:solidFill>
              <a:latin typeface="Arial" pitchFamily="34" charset="0"/>
              <a:cs typeface="Arial" pitchFamily="34" charset="0"/>
            </a:endParaRPr>
          </a:p>
        </p:txBody>
      </p:sp>
      <p:sp>
        <p:nvSpPr>
          <p:cNvPr id="18" name="ZoneTexte 17"/>
          <p:cNvSpPr txBox="1"/>
          <p:nvPr userDrawn="1"/>
        </p:nvSpPr>
        <p:spPr>
          <a:xfrm>
            <a:off x="1299197" y="260648"/>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SOMMAIRE</a:t>
            </a:r>
            <a:endParaRPr lang="fr-FR" sz="2800" b="1" dirty="0">
              <a:solidFill>
                <a:srgbClr val="6F9D20"/>
              </a:solidFill>
              <a:latin typeface="Arial" pitchFamily="34" charset="0"/>
              <a:cs typeface="Arial" pitchFamily="34" charset="0"/>
            </a:endParaRPr>
          </a:p>
        </p:txBody>
      </p:sp>
      <p:sp>
        <p:nvSpPr>
          <p:cNvPr id="19" name="ZoneTexte 18"/>
          <p:cNvSpPr txBox="1"/>
          <p:nvPr userDrawn="1"/>
        </p:nvSpPr>
        <p:spPr>
          <a:xfrm>
            <a:off x="1299197" y="6468467"/>
            <a:ext cx="4136900" cy="230832"/>
          </a:xfrm>
          <a:prstGeom prst="rect">
            <a:avLst/>
          </a:prstGeom>
          <a:noFill/>
        </p:spPr>
        <p:txBody>
          <a:bodyPr wrap="square" rtlCol="0">
            <a:spAutoFit/>
          </a:bodyPr>
          <a:lstStyle/>
          <a:p>
            <a:r>
              <a:rPr lang="fr-FR" sz="900" b="1" dirty="0" smtClean="0">
                <a:solidFill>
                  <a:schemeClr val="bg1"/>
                </a:solidFill>
                <a:latin typeface="Arial" pitchFamily="34" charset="0"/>
                <a:cs typeface="Arial" pitchFamily="34" charset="0"/>
              </a:rPr>
              <a:t>NOM DE L’AUTEUR / </a:t>
            </a:r>
            <a:r>
              <a:rPr lang="fr-FR" sz="900" b="1" dirty="0" smtClean="0">
                <a:solidFill>
                  <a:srgbClr val="C5DD01"/>
                </a:solidFill>
                <a:latin typeface="Arial" pitchFamily="34" charset="0"/>
                <a:cs typeface="Arial" pitchFamily="34" charset="0"/>
              </a:rPr>
              <a:t>NOM DE LA PRESENTATION </a:t>
            </a:r>
            <a:endParaRPr lang="fr-FR" sz="900" b="1" dirty="0">
              <a:solidFill>
                <a:srgbClr val="C5DD01"/>
              </a:solidFill>
              <a:latin typeface="Arial" pitchFamily="34" charset="0"/>
              <a:cs typeface="Arial" pitchFamily="34" charset="0"/>
            </a:endParaRPr>
          </a:p>
        </p:txBody>
      </p:sp>
      <p:sp>
        <p:nvSpPr>
          <p:cNvPr id="20" name="ZoneTexte 19"/>
          <p:cNvSpPr txBox="1"/>
          <p:nvPr userDrawn="1"/>
        </p:nvSpPr>
        <p:spPr>
          <a:xfrm>
            <a:off x="7115623"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JOUR / MOIS / ANNEE</a:t>
            </a:r>
            <a:endParaRPr lang="fr-FR" sz="800" b="1" dirty="0">
              <a:solidFill>
                <a:schemeClr val="bg1"/>
              </a:solidFill>
              <a:latin typeface="Arial" pitchFamily="34" charset="0"/>
              <a:cs typeface="Arial" pitchFamily="34" charset="0"/>
            </a:endParaRPr>
          </a:p>
        </p:txBody>
      </p:sp>
      <p:sp>
        <p:nvSpPr>
          <p:cNvPr id="21" name="ZoneTexte 20"/>
          <p:cNvSpPr txBox="1"/>
          <p:nvPr userDrawn="1"/>
        </p:nvSpPr>
        <p:spPr>
          <a:xfrm>
            <a:off x="1299197" y="1103160"/>
            <a:ext cx="7233244" cy="3108543"/>
          </a:xfrm>
          <a:prstGeom prst="rect">
            <a:avLst/>
          </a:prstGeom>
          <a:noFill/>
        </p:spPr>
        <p:txBody>
          <a:bodyPr wrap="square" rtlCol="0">
            <a:spAutoFit/>
          </a:bodyPr>
          <a:lstStyle/>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Nulla</a:t>
            </a:r>
            <a:r>
              <a:rPr lang="fr-FR" sz="1400" b="1" dirty="0" smtClean="0">
                <a:solidFill>
                  <a:schemeClr val="tx1">
                    <a:lumMod val="50000"/>
                    <a:lumOff val="50000"/>
                  </a:schemeClr>
                </a:solidFill>
                <a:latin typeface="Arial" pitchFamily="34" charset="0"/>
                <a:cs typeface="Arial" pitchFamily="34" charset="0"/>
              </a:rPr>
              <a:t> </a:t>
            </a:r>
            <a:r>
              <a:rPr lang="fr-FR" sz="1400" b="1" dirty="0">
                <a:solidFill>
                  <a:schemeClr val="tx1">
                    <a:lumMod val="50000"/>
                    <a:lumOff val="50000"/>
                  </a:schemeClr>
                </a:solidFill>
                <a:latin typeface="Arial" pitchFamily="34" charset="0"/>
                <a:cs typeface="Arial" pitchFamily="34" charset="0"/>
              </a:rPr>
              <a:t>porta </a:t>
            </a:r>
            <a:r>
              <a:rPr lang="fr-FR" sz="1400" b="1" dirty="0" err="1">
                <a:solidFill>
                  <a:schemeClr val="tx1">
                    <a:lumMod val="50000"/>
                    <a:lumOff val="50000"/>
                  </a:schemeClr>
                </a:solidFill>
                <a:latin typeface="Arial" pitchFamily="34" charset="0"/>
                <a:cs typeface="Arial" pitchFamily="34" charset="0"/>
              </a:rPr>
              <a:t>leo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eros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ipsum</a:t>
            </a:r>
            <a:r>
              <a:rPr lang="fr-FR" sz="1400" b="1" dirty="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volutpat</a:t>
            </a:r>
            <a:r>
              <a:rPr lang="fr-FR" sz="1400" b="1" dirty="0" smtClean="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Quisque</a:t>
            </a:r>
            <a:r>
              <a:rPr lang="fr-FR" sz="1400" b="1" dirty="0" smtClean="0">
                <a:solidFill>
                  <a:schemeClr val="tx1">
                    <a:lumMod val="50000"/>
                    <a:lumOff val="50000"/>
                  </a:schemeClr>
                </a:solidFill>
                <a:latin typeface="Arial" pitchFamily="34" charset="0"/>
                <a:cs typeface="Arial" pitchFamily="34" charset="0"/>
              </a:rPr>
              <a:t> semper </a:t>
            </a:r>
            <a:r>
              <a:rPr lang="fr-FR" sz="1400" b="1" dirty="0" err="1" smtClean="0">
                <a:solidFill>
                  <a:schemeClr val="tx1">
                    <a:lumMod val="50000"/>
                    <a:lumOff val="50000"/>
                  </a:schemeClr>
                </a:solidFill>
                <a:latin typeface="Arial" pitchFamily="34" charset="0"/>
                <a:cs typeface="Arial" pitchFamily="34" charset="0"/>
              </a:rPr>
              <a:t>vehicula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nisi</a:t>
            </a:r>
            <a:r>
              <a:rPr lang="fr-FR" sz="1400" b="1" dirty="0" smtClean="0">
                <a:solidFill>
                  <a:schemeClr val="tx1">
                    <a:lumMod val="50000"/>
                    <a:lumOff val="50000"/>
                  </a:schemeClr>
                </a:solidFill>
                <a:latin typeface="Arial" pitchFamily="34" charset="0"/>
                <a:cs typeface="Arial" pitchFamily="34" charset="0"/>
              </a:rPr>
              <a:t>, et </a:t>
            </a:r>
            <a:r>
              <a:rPr lang="fr-FR" sz="1400" b="1" dirty="0" err="1" smtClean="0">
                <a:solidFill>
                  <a:schemeClr val="tx1">
                    <a:lumMod val="50000"/>
                    <a:lumOff val="50000"/>
                  </a:schemeClr>
                </a:solidFill>
                <a:latin typeface="Arial" pitchFamily="34" charset="0"/>
                <a:cs typeface="Arial" pitchFamily="34" charset="0"/>
              </a:rPr>
              <a:t>malesuada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turpis</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aliquam</a:t>
            </a:r>
            <a:r>
              <a:rPr lang="fr-FR" sz="1400" b="1" dirty="0" smtClean="0">
                <a:solidFill>
                  <a:schemeClr val="tx1">
                    <a:lumMod val="50000"/>
                    <a:lumOff val="50000"/>
                  </a:schemeClr>
                </a:solidFill>
                <a:latin typeface="Arial" pitchFamily="34" charset="0"/>
                <a:cs typeface="Arial" pitchFamily="34" charset="0"/>
              </a:rPr>
              <a:t> non. </a:t>
            </a:r>
          </a:p>
          <a:p>
            <a:pPr marL="285750" indent="-285750">
              <a:lnSpc>
                <a:spcPct val="200000"/>
              </a:lnSpc>
              <a:buClr>
                <a:srgbClr val="C5DD01"/>
              </a:buClr>
              <a:buFont typeface="Wingdings" pitchFamily="2" charset="2"/>
              <a:buChar char="v"/>
            </a:pPr>
            <a:r>
              <a:rPr lang="fr-FR" sz="1400" b="1" dirty="0" smtClean="0">
                <a:solidFill>
                  <a:schemeClr val="tx1">
                    <a:lumMod val="50000"/>
                    <a:lumOff val="50000"/>
                  </a:schemeClr>
                </a:solidFill>
                <a:latin typeface="Arial" pitchFamily="34" charset="0"/>
                <a:cs typeface="Arial" pitchFamily="34" charset="0"/>
              </a:rPr>
              <a:t>Nam </a:t>
            </a:r>
            <a:r>
              <a:rPr lang="fr-FR" sz="1400" b="1" dirty="0" err="1">
                <a:solidFill>
                  <a:schemeClr val="tx1">
                    <a:lumMod val="50000"/>
                    <a:lumOff val="50000"/>
                  </a:schemeClr>
                </a:solidFill>
                <a:latin typeface="Arial" pitchFamily="34" charset="0"/>
                <a:cs typeface="Arial" pitchFamily="34" charset="0"/>
              </a:rPr>
              <a:t>molestie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tortor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ultricies</a:t>
            </a:r>
            <a:r>
              <a:rPr lang="fr-FR" sz="1400" b="1" dirty="0">
                <a:solidFill>
                  <a:schemeClr val="tx1">
                    <a:lumMod val="50000"/>
                    <a:lumOff val="50000"/>
                  </a:schemeClr>
                </a:solidFill>
                <a:latin typeface="Arial" pitchFamily="34" charset="0"/>
                <a:cs typeface="Arial" pitchFamily="34" charset="0"/>
              </a:rPr>
              <a:t> eu </a:t>
            </a:r>
            <a:r>
              <a:rPr lang="fr-FR" sz="1400" b="1" dirty="0" err="1">
                <a:solidFill>
                  <a:schemeClr val="tx1">
                    <a:lumMod val="50000"/>
                    <a:lumOff val="50000"/>
                  </a:schemeClr>
                </a:solidFill>
                <a:latin typeface="Arial" pitchFamily="34" charset="0"/>
                <a:cs typeface="Arial" pitchFamily="34" charset="0"/>
              </a:rPr>
              <a:t>commodo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pellentesque</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Aliquam</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dapibus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tellus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suscipit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vehicula</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a:solidFill>
                  <a:schemeClr val="tx1">
                    <a:lumMod val="50000"/>
                    <a:lumOff val="50000"/>
                  </a:schemeClr>
                </a:solidFill>
                <a:latin typeface="Arial" pitchFamily="34" charset="0"/>
                <a:cs typeface="Arial" pitchFamily="34" charset="0"/>
              </a:rPr>
              <a:t>Duis </a:t>
            </a:r>
            <a:r>
              <a:rPr lang="fr-FR" sz="1400" b="1" dirty="0" err="1">
                <a:solidFill>
                  <a:schemeClr val="tx1">
                    <a:lumMod val="50000"/>
                    <a:lumOff val="50000"/>
                  </a:schemeClr>
                </a:solidFill>
                <a:latin typeface="Arial" pitchFamily="34" charset="0"/>
                <a:cs typeface="Arial" pitchFamily="34" charset="0"/>
              </a:rPr>
              <a:t>placerat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mi, </a:t>
            </a:r>
            <a:r>
              <a:rPr lang="fr-FR" sz="1400" b="1" dirty="0" err="1">
                <a:solidFill>
                  <a:schemeClr val="tx1">
                    <a:lumMod val="50000"/>
                    <a:lumOff val="50000"/>
                  </a:schemeClr>
                </a:solidFill>
                <a:latin typeface="Arial" pitchFamily="34" charset="0"/>
                <a:cs typeface="Arial" pitchFamily="34" charset="0"/>
              </a:rPr>
              <a:t>ac</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convallis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sollicitudin</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Proin</a:t>
            </a:r>
            <a:r>
              <a:rPr lang="fr-FR" sz="1400" b="1" dirty="0">
                <a:solidFill>
                  <a:schemeClr val="tx1">
                    <a:lumMod val="50000"/>
                    <a:lumOff val="50000"/>
                  </a:schemeClr>
                </a:solidFill>
                <a:latin typeface="Arial" pitchFamily="34" charset="0"/>
                <a:cs typeface="Arial" pitchFamily="34" charset="0"/>
              </a:rPr>
              <a:t> id est et </a:t>
            </a:r>
            <a:r>
              <a:rPr lang="fr-FR" sz="1400" b="1" dirty="0" err="1">
                <a:solidFill>
                  <a:schemeClr val="tx1">
                    <a:lumMod val="50000"/>
                    <a:lumOff val="50000"/>
                  </a:schemeClr>
                </a:solidFill>
                <a:latin typeface="Arial" pitchFamily="34" charset="0"/>
                <a:cs typeface="Arial" pitchFamily="34" charset="0"/>
              </a:rPr>
              <a:t>risus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feugiat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ut </a:t>
            </a:r>
            <a:r>
              <a:rPr lang="fr-FR" sz="1400" b="1" dirty="0" err="1">
                <a:solidFill>
                  <a:schemeClr val="tx1">
                    <a:lumMod val="50000"/>
                    <a:lumOff val="50000"/>
                  </a:schemeClr>
                </a:solidFill>
                <a:latin typeface="Arial" pitchFamily="34" charset="0"/>
                <a:cs typeface="Arial" pitchFamily="34" charset="0"/>
              </a:rPr>
              <a:t>mauris</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endParaRPr lang="fr-FR" sz="1400" b="1" dirty="0" smtClean="0">
              <a:solidFill>
                <a:schemeClr val="tx1">
                  <a:lumMod val="50000"/>
                  <a:lumOff val="50000"/>
                </a:schemeClr>
              </a:solidFill>
              <a:latin typeface="Arial" pitchFamily="34" charset="0"/>
              <a:cs typeface="Arial" pitchFamily="34" charset="0"/>
            </a:endParaRPr>
          </a:p>
        </p:txBody>
      </p:sp>
      <p:sp>
        <p:nvSpPr>
          <p:cNvPr id="22"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9945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4"/>
          </p:nvPr>
        </p:nvSpPr>
        <p:spPr>
          <a:xfrm>
            <a:off x="7884367" y="6246000"/>
            <a:ext cx="1123727" cy="249385"/>
          </a:xfrm>
          <a:prstGeom prst="rect">
            <a:avLst/>
          </a:prstGeom>
        </p:spPr>
        <p:txBody>
          <a:body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2135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4.gif"/><Relationship Id="rId3" Type="http://schemas.openxmlformats.org/officeDocument/2006/relationships/hyperlink" Target="http://www.gsejournal.org/" TargetMode="External"/><Relationship Id="rId7" Type="http://schemas.openxmlformats.org/officeDocument/2006/relationships/image" Target="../media/image7.jpeg"/><Relationship Id="rId12"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11.gif"/><Relationship Id="rId4" Type="http://schemas.openxmlformats.org/officeDocument/2006/relationships/hyperlink" Target="http://www.veterinaryresearch.org/"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4.gif"/><Relationship Id="rId3" Type="http://schemas.openxmlformats.org/officeDocument/2006/relationships/hyperlink" Target="http://www.gsejournal.org/" TargetMode="External"/><Relationship Id="rId7" Type="http://schemas.openxmlformats.org/officeDocument/2006/relationships/image" Target="../media/image7.jpeg"/><Relationship Id="rId12"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11.gif"/><Relationship Id="rId4" Type="http://schemas.openxmlformats.org/officeDocument/2006/relationships/hyperlink" Target="http://www.veterinaryresearch.org/"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4.gif"/><Relationship Id="rId3" Type="http://schemas.openxmlformats.org/officeDocument/2006/relationships/hyperlink" Target="http://www.gsejournal.org/" TargetMode="External"/><Relationship Id="rId7" Type="http://schemas.openxmlformats.org/officeDocument/2006/relationships/image" Target="../media/image7.jpeg"/><Relationship Id="rId12"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11.gif"/><Relationship Id="rId4" Type="http://schemas.openxmlformats.org/officeDocument/2006/relationships/hyperlink" Target="http://www.veterinaryresearch.org/" TargetMode="Externa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7.jpeg"/><Relationship Id="rId5" Type="http://schemas.openxmlformats.org/officeDocument/2006/relationships/image" Target="../media/image9.jpe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4.gif"/><Relationship Id="rId3" Type="http://schemas.openxmlformats.org/officeDocument/2006/relationships/hyperlink" Target="http://www.gsejournal.org/" TargetMode="External"/><Relationship Id="rId7" Type="http://schemas.openxmlformats.org/officeDocument/2006/relationships/image" Target="../media/image7.jpeg"/><Relationship Id="rId12"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11.gif"/><Relationship Id="rId4" Type="http://schemas.openxmlformats.org/officeDocument/2006/relationships/hyperlink" Target="http://www.veterinaryresearch.org/"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196" y="3843045"/>
            <a:ext cx="7305252" cy="1569660"/>
          </a:xfrm>
          <a:prstGeom prst="rect">
            <a:avLst/>
          </a:prstGeom>
          <a:noFill/>
        </p:spPr>
        <p:txBody>
          <a:bodyPr wrap="square" rtlCol="0">
            <a:spAutoFit/>
          </a:bodyPr>
          <a:lstStyle/>
          <a:p>
            <a:pPr algn="ctr"/>
            <a:r>
              <a:rPr lang="fr-FR" sz="2800" b="1" dirty="0">
                <a:solidFill>
                  <a:schemeClr val="bg1"/>
                </a:solidFill>
                <a:latin typeface="Arial" pitchFamily="34" charset="0"/>
                <a:cs typeface="Arial" pitchFamily="34" charset="0"/>
              </a:rPr>
              <a:t>Les revues scientifiques de </a:t>
            </a:r>
            <a:r>
              <a:rPr lang="fr-FR" sz="2800" b="1" dirty="0" smtClean="0">
                <a:solidFill>
                  <a:schemeClr val="bg1"/>
                </a:solidFill>
                <a:latin typeface="Arial" pitchFamily="34" charset="0"/>
                <a:cs typeface="Arial" pitchFamily="34" charset="0"/>
              </a:rPr>
              <a:t>l’INRA :</a:t>
            </a:r>
          </a:p>
          <a:p>
            <a:pPr algn="ctr">
              <a:spcBef>
                <a:spcPts val="1800"/>
              </a:spcBef>
            </a:pPr>
            <a:r>
              <a:rPr lang="fr-FR" sz="2400" b="1" dirty="0" smtClean="0">
                <a:solidFill>
                  <a:schemeClr val="bg1"/>
                </a:solidFill>
                <a:latin typeface="Arial" pitchFamily="34" charset="0"/>
                <a:cs typeface="Arial" pitchFamily="34" charset="0"/>
              </a:rPr>
              <a:t>des </a:t>
            </a:r>
            <a:r>
              <a:rPr lang="fr-FR" sz="2400" b="1" dirty="0">
                <a:solidFill>
                  <a:schemeClr val="bg1"/>
                </a:solidFill>
                <a:latin typeface="Arial" pitchFamily="34" charset="0"/>
                <a:cs typeface="Arial" pitchFamily="34" charset="0"/>
              </a:rPr>
              <a:t>modalités de diffusion </a:t>
            </a:r>
            <a:r>
              <a:rPr lang="fr-FR" sz="2400" b="1" dirty="0" smtClean="0">
                <a:solidFill>
                  <a:schemeClr val="bg1"/>
                </a:solidFill>
                <a:latin typeface="Arial" pitchFamily="34" charset="0"/>
                <a:cs typeface="Arial" pitchFamily="34" charset="0"/>
              </a:rPr>
              <a:t>variées</a:t>
            </a:r>
          </a:p>
          <a:p>
            <a:pPr algn="ctr">
              <a:spcBef>
                <a:spcPts val="600"/>
              </a:spcBef>
            </a:pPr>
            <a:r>
              <a:rPr lang="fr-FR" sz="2400" b="1" dirty="0" smtClean="0">
                <a:solidFill>
                  <a:schemeClr val="bg1"/>
                </a:solidFill>
                <a:latin typeface="Arial" pitchFamily="34" charset="0"/>
                <a:cs typeface="Arial" pitchFamily="34" charset="0"/>
              </a:rPr>
              <a:t>dans </a:t>
            </a:r>
            <a:r>
              <a:rPr lang="fr-FR" sz="2400" b="1" dirty="0">
                <a:solidFill>
                  <a:schemeClr val="bg1"/>
                </a:solidFill>
                <a:latin typeface="Arial" pitchFamily="34" charset="0"/>
                <a:cs typeface="Arial" pitchFamily="34" charset="0"/>
              </a:rPr>
              <a:t>un contexte de compétition </a:t>
            </a:r>
            <a:r>
              <a:rPr lang="fr-FR" sz="2400" b="1" dirty="0" smtClean="0">
                <a:solidFill>
                  <a:schemeClr val="bg1"/>
                </a:solidFill>
                <a:latin typeface="Arial" pitchFamily="34" charset="0"/>
                <a:cs typeface="Arial" pitchFamily="34" charset="0"/>
              </a:rPr>
              <a:t>internationale</a:t>
            </a:r>
            <a:endParaRPr lang="fr-FR" sz="2400" b="1" dirty="0">
              <a:solidFill>
                <a:schemeClr val="bg1"/>
              </a:solidFill>
              <a:latin typeface="Arial" pitchFamily="34" charset="0"/>
              <a:cs typeface="Arial" pitchFamily="34" charset="0"/>
            </a:endParaRPr>
          </a:p>
        </p:txBody>
      </p:sp>
      <p:sp>
        <p:nvSpPr>
          <p:cNvPr id="6" name="ZoneTexte 5"/>
          <p:cNvSpPr txBox="1"/>
          <p:nvPr/>
        </p:nvSpPr>
        <p:spPr>
          <a:xfrm>
            <a:off x="1299196" y="6376134"/>
            <a:ext cx="4136900" cy="307777"/>
          </a:xfrm>
          <a:prstGeom prst="rect">
            <a:avLst/>
          </a:prstGeom>
          <a:noFill/>
        </p:spPr>
        <p:txBody>
          <a:bodyPr wrap="square" rtlCol="0">
            <a:spAutoFit/>
          </a:bodyPr>
          <a:lstStyle/>
          <a:p>
            <a:r>
              <a:rPr lang="fr-FR" sz="1400" b="1" dirty="0" smtClean="0">
                <a:solidFill>
                  <a:schemeClr val="bg1"/>
                </a:solidFill>
                <a:latin typeface="Arial" pitchFamily="34" charset="0"/>
                <a:cs typeface="Arial" pitchFamily="34" charset="0"/>
              </a:rPr>
              <a:t>Marianne PEIFFER et Magalie WEBER</a:t>
            </a:r>
            <a:endParaRPr lang="fr-FR" sz="1400" b="1" dirty="0">
              <a:solidFill>
                <a:schemeClr val="bg1"/>
              </a:solidFill>
              <a:latin typeface="Arial" pitchFamily="34" charset="0"/>
              <a:cs typeface="Arial" pitchFamily="34" charset="0"/>
            </a:endParaRPr>
          </a:p>
        </p:txBody>
      </p:sp>
      <p:sp>
        <p:nvSpPr>
          <p:cNvPr id="7" name="ZoneTexte 6"/>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5202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99195" y="1635184"/>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6" y="2275125"/>
            <a:ext cx="7377260" cy="3170099"/>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Politique du libre accès en France</a:t>
            </a:r>
          </a:p>
          <a:p>
            <a:pPr>
              <a:spcBef>
                <a:spcPts val="600"/>
              </a:spcBef>
              <a:spcAft>
                <a:spcPts val="600"/>
              </a:spcAft>
            </a:pPr>
            <a:r>
              <a:rPr lang="fr-FR" dirty="0"/>
              <a:t>Pour les STM, le Ministère </a:t>
            </a:r>
            <a:r>
              <a:rPr lang="fr-FR" dirty="0" smtClean="0"/>
              <a:t>de </a:t>
            </a:r>
            <a:r>
              <a:rPr lang="fr-FR" dirty="0"/>
              <a:t>l’enseignement supérieur et de la </a:t>
            </a:r>
            <a:r>
              <a:rPr lang="fr-FR" dirty="0" smtClean="0"/>
              <a:t>recherche ne </a:t>
            </a:r>
            <a:r>
              <a:rPr lang="fr-FR" dirty="0"/>
              <a:t>s’écartera pas des recommandations de la Commission : l’embargo de 6 mois est décidé. Des travaux seront menés pour définir de manière précise le périmètre concerné : les publications issues de la recherche financée sur fonds publics</a:t>
            </a:r>
            <a:r>
              <a:rPr lang="fr-FR" dirty="0" smtClean="0"/>
              <a:t>.</a:t>
            </a:r>
          </a:p>
          <a:p>
            <a:pPr>
              <a:spcBef>
                <a:spcPts val="600"/>
              </a:spcBef>
              <a:spcAft>
                <a:spcPts val="600"/>
              </a:spcAft>
            </a:pPr>
            <a:r>
              <a:rPr lang="fr-FR" dirty="0"/>
              <a:t>Pour les SHS, le ministère prône une durée d’embargo plus longue que les 12 mois recommandés par la Commission et étudiera les conséquences des différents scénarios de durée d’embargo suivant les disciplines et types de revue. </a:t>
            </a:r>
            <a:endParaRPr lang="fr-FR" b="1" dirty="0">
              <a:solidFill>
                <a:srgbClr val="C5DD01"/>
              </a:solidFill>
              <a:latin typeface="Arial" pitchFamily="34" charset="0"/>
              <a:cs typeface="Arial" pitchFamily="34" charset="0"/>
            </a:endParaRPr>
          </a:p>
        </p:txBody>
      </p:sp>
      <p:sp>
        <p:nvSpPr>
          <p:cNvPr id="6" name="ZoneTexte 5"/>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7" name="ZoneTexte 6"/>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7563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5" name="ZoneTexte 4"/>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6" name="ZoneTexte 5"/>
          <p:cNvSpPr txBox="1"/>
          <p:nvPr/>
        </p:nvSpPr>
        <p:spPr>
          <a:xfrm>
            <a:off x="1043608" y="1988840"/>
            <a:ext cx="7377260" cy="4016484"/>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Conclusions</a:t>
            </a:r>
          </a:p>
          <a:p>
            <a:pPr>
              <a:spcBef>
                <a:spcPts val="600"/>
              </a:spcBef>
              <a:spcAft>
                <a:spcPts val="600"/>
              </a:spcAft>
            </a:pPr>
            <a:endParaRPr lang="fr-FR" b="1" dirty="0" smtClean="0">
              <a:solidFill>
                <a:srgbClr val="C5DD01"/>
              </a:solidFill>
              <a:latin typeface="Arial" pitchFamily="34" charset="0"/>
              <a:cs typeface="Arial" pitchFamily="34" charset="0"/>
            </a:endParaRPr>
          </a:p>
          <a:p>
            <a:pPr marL="285750" indent="-285750">
              <a:spcBef>
                <a:spcPts val="600"/>
              </a:spcBef>
              <a:spcAft>
                <a:spcPts val="600"/>
              </a:spcAft>
              <a:buFont typeface="Arial" pitchFamily="34" charset="0"/>
              <a:buChar char="•"/>
            </a:pPr>
            <a:r>
              <a:rPr lang="fr-FR" dirty="0" smtClean="0"/>
              <a:t>Les changements intervenus au sein des revues INRA illustrent une volonté de s’adapter à l’évolution du contexte international</a:t>
            </a:r>
          </a:p>
          <a:p>
            <a:pPr>
              <a:spcBef>
                <a:spcPts val="600"/>
              </a:spcBef>
              <a:spcAft>
                <a:spcPts val="600"/>
              </a:spcAft>
            </a:pPr>
            <a:endParaRPr lang="fr-FR" dirty="0" smtClean="0"/>
          </a:p>
          <a:p>
            <a:pPr marL="285750" indent="-285750">
              <a:spcBef>
                <a:spcPts val="600"/>
              </a:spcBef>
              <a:spcAft>
                <a:spcPts val="600"/>
              </a:spcAft>
              <a:buFont typeface="Arial" pitchFamily="34" charset="0"/>
              <a:buChar char="•"/>
            </a:pPr>
            <a:r>
              <a:rPr lang="fr-FR" dirty="0" smtClean="0"/>
              <a:t>Pour continuer à s’adapter il faudra sans doute </a:t>
            </a:r>
            <a:r>
              <a:rPr lang="fr-FR" dirty="0"/>
              <a:t>répondre aux politiques à venir </a:t>
            </a:r>
            <a:r>
              <a:rPr lang="fr-FR" dirty="0" smtClean="0"/>
              <a:t>en matière d’embargo:</a:t>
            </a:r>
          </a:p>
          <a:p>
            <a:pPr marL="742950" lvl="1" indent="-285750">
              <a:spcBef>
                <a:spcPts val="600"/>
              </a:spcBef>
              <a:spcAft>
                <a:spcPts val="600"/>
              </a:spcAft>
              <a:buFont typeface="Arial" pitchFamily="34" charset="0"/>
              <a:buChar char="•"/>
            </a:pPr>
            <a:r>
              <a:rPr lang="fr-FR" dirty="0" smtClean="0"/>
              <a:t>réduire </a:t>
            </a:r>
            <a:r>
              <a:rPr lang="fr-FR" dirty="0"/>
              <a:t>les périodes d ’embargo (négociations éditeurs commerciaux)</a:t>
            </a:r>
          </a:p>
          <a:p>
            <a:pPr marL="742950" lvl="1" indent="-285750">
              <a:spcBef>
                <a:spcPts val="600"/>
              </a:spcBef>
              <a:spcAft>
                <a:spcPts val="600"/>
              </a:spcAft>
              <a:buFont typeface="Arial" pitchFamily="34" charset="0"/>
              <a:buChar char="•"/>
            </a:pPr>
            <a:r>
              <a:rPr lang="fr-FR" dirty="0"/>
              <a:t>Ou changement de modèle économique  (comme GSE, VR)</a:t>
            </a:r>
          </a:p>
          <a:p>
            <a:pPr>
              <a:spcBef>
                <a:spcPts val="600"/>
              </a:spcBef>
              <a:spcAft>
                <a:spcPts val="600"/>
              </a:spcAft>
            </a:pPr>
            <a:endParaRPr lang="fr-FR" dirty="0"/>
          </a:p>
        </p:txBody>
      </p:sp>
    </p:spTree>
    <p:extLst>
      <p:ext uri="{BB962C8B-B14F-4D97-AF65-F5344CB8AC3E}">
        <p14:creationId xmlns:p14="http://schemas.microsoft.com/office/powerpoint/2010/main" val="230128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5" name="ZoneTexte 4"/>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7" name="Rectangle 5"/>
          <p:cNvSpPr>
            <a:spLocks noChangeArrowheads="1"/>
          </p:cNvSpPr>
          <p:nvPr/>
        </p:nvSpPr>
        <p:spPr bwMode="auto">
          <a:xfrm>
            <a:off x="1299198" y="2924944"/>
            <a:ext cx="6449452"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4400" b="1" dirty="0" smtClean="0">
                <a:solidFill>
                  <a:srgbClr val="FFFF00"/>
                </a:solidFill>
                <a:effectLst>
                  <a:outerShdw blurRad="38100" dist="38100" dir="2700000" algn="tl">
                    <a:srgbClr val="C0C0C0"/>
                  </a:outerShdw>
                </a:effectLst>
              </a:rPr>
              <a:t>Merci pour votre attention</a:t>
            </a:r>
            <a:endParaRPr lang="fr-FR" sz="44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25070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29518" t="34415" r="28963" b="27757"/>
          <a:stretch/>
        </p:blipFill>
        <p:spPr bwMode="auto">
          <a:xfrm>
            <a:off x="853367" y="1555189"/>
            <a:ext cx="7592863" cy="432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59136" y="260648"/>
            <a:ext cx="6768752" cy="523220"/>
          </a:xfrm>
          <a:prstGeom prst="rect">
            <a:avLst/>
          </a:prstGeom>
          <a:noFill/>
        </p:spPr>
        <p:txBody>
          <a:bodyPr wrap="square" rtlCol="0">
            <a:spAutoFit/>
          </a:bodyPr>
          <a:lstStyle/>
          <a:p>
            <a:r>
              <a:rPr lang="fr-FR" sz="2800" b="1" dirty="0" smtClean="0">
                <a:latin typeface="Arial" pitchFamily="34" charset="0"/>
                <a:cs typeface="Arial" pitchFamily="34" charset="0"/>
              </a:rPr>
              <a:t>Les publications de l’Inra</a:t>
            </a:r>
            <a:endParaRPr lang="fr-FR" sz="2800" b="1" dirty="0">
              <a:latin typeface="Arial" pitchFamily="34" charset="0"/>
              <a:cs typeface="Arial" pitchFamily="34" charset="0"/>
            </a:endParaRPr>
          </a:p>
        </p:txBody>
      </p:sp>
      <p:sp>
        <p:nvSpPr>
          <p:cNvPr id="5" name="Rectangle 4"/>
          <p:cNvSpPr/>
          <p:nvPr/>
        </p:nvSpPr>
        <p:spPr>
          <a:xfrm>
            <a:off x="745084" y="2852936"/>
            <a:ext cx="813334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45084" y="4437112"/>
            <a:ext cx="813334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45084" y="1277391"/>
            <a:ext cx="813334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31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99195" y="26064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6" name="ZoneTexte 5"/>
          <p:cNvSpPr txBox="1"/>
          <p:nvPr/>
        </p:nvSpPr>
        <p:spPr>
          <a:xfrm>
            <a:off x="1144236" y="2232371"/>
            <a:ext cx="3528392" cy="892552"/>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Animal </a:t>
            </a:r>
            <a:r>
              <a:rPr lang="fr-FR" sz="1400" b="1" i="1" dirty="0" smtClean="0">
                <a:latin typeface="Arial" pitchFamily="34" charset="0"/>
                <a:cs typeface="Arial" pitchFamily="34" charset="0"/>
              </a:rPr>
              <a:t>(2007) </a:t>
            </a:r>
            <a:endParaRPr lang="fr-FR" sz="1400" b="1" i="1" dirty="0">
              <a:latin typeface="Arial" pitchFamily="34" charset="0"/>
              <a:cs typeface="Arial" pitchFamily="34" charset="0"/>
            </a:endParaRPr>
          </a:p>
          <a:p>
            <a:pPr>
              <a:buClr>
                <a:srgbClr val="C5DD01"/>
              </a:buClr>
            </a:pPr>
            <a:r>
              <a:rPr lang="fr-FR" sz="1400" b="1" i="1" dirty="0" smtClean="0">
                <a:latin typeface="Arial" pitchFamily="34" charset="0"/>
                <a:cs typeface="Arial" pitchFamily="34" charset="0"/>
              </a:rPr>
              <a:t>Animal </a:t>
            </a:r>
            <a:r>
              <a:rPr lang="fr-FR" sz="1400" b="1" i="1" dirty="0" err="1">
                <a:latin typeface="Arial" pitchFamily="34" charset="0"/>
                <a:cs typeface="Arial" pitchFamily="34" charset="0"/>
              </a:rPr>
              <a:t>Research</a:t>
            </a:r>
            <a:r>
              <a:rPr lang="fr-FR" sz="1400" b="1" i="1" dirty="0">
                <a:latin typeface="Arial" pitchFamily="34" charset="0"/>
                <a:cs typeface="Arial" pitchFamily="34" charset="0"/>
              </a:rPr>
              <a:t> </a:t>
            </a:r>
            <a:r>
              <a:rPr lang="fr-FR" sz="1400" b="1" i="1" dirty="0" smtClean="0">
                <a:latin typeface="Arial" pitchFamily="34" charset="0"/>
                <a:cs typeface="Arial" pitchFamily="34" charset="0"/>
              </a:rPr>
              <a:t>(2001) </a:t>
            </a:r>
            <a:endParaRPr lang="fr-FR" sz="1400" b="1" i="1" dirty="0">
              <a:latin typeface="Arial" pitchFamily="34" charset="0"/>
              <a:cs typeface="Arial" pitchFamily="34" charset="0"/>
            </a:endParaRPr>
          </a:p>
          <a:p>
            <a:pPr>
              <a:buClr>
                <a:srgbClr val="C5DD01"/>
              </a:buClr>
            </a:pPr>
            <a:r>
              <a:rPr lang="fr-FR" sz="1400" b="1" i="1" dirty="0" smtClean="0">
                <a:latin typeface="Arial" pitchFamily="34" charset="0"/>
                <a:cs typeface="Arial" pitchFamily="34" charset="0"/>
              </a:rPr>
              <a:t>Annales de Zootechnie (1952)</a:t>
            </a:r>
            <a:endParaRPr lang="fr-FR" sz="1400" b="1" i="1" dirty="0">
              <a:latin typeface="Arial" pitchFamily="34" charset="0"/>
              <a:cs typeface="Arial" pitchFamily="34" charset="0"/>
            </a:endParaRPr>
          </a:p>
        </p:txBody>
      </p:sp>
      <p:pic>
        <p:nvPicPr>
          <p:cNvPr id="12" name="Picture 4" descr="https://intranet4.inra.fr/var/intranet4_national_ist/storage/htmlarea/Publier-Valoriser/AN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39" y="2084925"/>
            <a:ext cx="684000" cy="97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intranet4.inra.fr/var/intranet4_national_ist/storage/htmlarea/Publier-Valoriser/AF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1176"/>
            <a:ext cx="731406" cy="97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intranet4.inra.fr/var/intranet4_national_ist/storage/htmlarea/Publier-Valoriser/A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257" y="4617240"/>
            <a:ext cx="684000" cy="97200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299195" y="812326"/>
            <a:ext cx="7377260" cy="738664"/>
          </a:xfrm>
          <a:prstGeom prst="rect">
            <a:avLst/>
          </a:prstGeom>
          <a:solidFill>
            <a:schemeClr val="bg1"/>
          </a:solidFill>
        </p:spPr>
        <p:txBody>
          <a:bodyPr wrap="square" rtlCol="0">
            <a:spAutoFit/>
          </a:bodyPr>
          <a:lstStyle/>
          <a:p>
            <a:pPr>
              <a:spcBef>
                <a:spcPts val="600"/>
              </a:spcBef>
              <a:spcAft>
                <a:spcPts val="600"/>
              </a:spcAft>
            </a:pPr>
            <a:r>
              <a:rPr lang="fr-FR" sz="1600" b="1" dirty="0" smtClean="0">
                <a:solidFill>
                  <a:srgbClr val="C5DD01"/>
                </a:solidFill>
                <a:latin typeface="Arial" pitchFamily="34" charset="0"/>
                <a:cs typeface="Arial" pitchFamily="34" charset="0"/>
              </a:rPr>
              <a:t>Critères de sélection des revues présentées: </a:t>
            </a:r>
          </a:p>
          <a:p>
            <a:pPr>
              <a:spcBef>
                <a:spcPts val="600"/>
              </a:spcBef>
              <a:spcAft>
                <a:spcPts val="600"/>
              </a:spcAft>
            </a:pPr>
            <a:r>
              <a:rPr lang="fr-FR" sz="1600" b="1" dirty="0" smtClean="0">
                <a:solidFill>
                  <a:srgbClr val="C5DD01"/>
                </a:solidFill>
                <a:latin typeface="Arial" pitchFamily="34" charset="0"/>
                <a:cs typeface="Arial" pitchFamily="34" charset="0"/>
              </a:rPr>
              <a:t>Revues à </a:t>
            </a:r>
            <a:r>
              <a:rPr lang="fr-FR" sz="1600" b="1" dirty="0">
                <a:solidFill>
                  <a:srgbClr val="C5DD01"/>
                </a:solidFill>
                <a:latin typeface="Arial" pitchFamily="34" charset="0"/>
                <a:cs typeface="Arial" pitchFamily="34" charset="0"/>
              </a:rPr>
              <a:t>comité de </a:t>
            </a:r>
            <a:r>
              <a:rPr lang="fr-FR" sz="1600" b="1" dirty="0" smtClean="0">
                <a:solidFill>
                  <a:srgbClr val="C5DD01"/>
                </a:solidFill>
                <a:latin typeface="Arial" pitchFamily="34" charset="0"/>
                <a:cs typeface="Arial" pitchFamily="34" charset="0"/>
              </a:rPr>
              <a:t>lecture et dont l’Inra est propriétaire du titre </a:t>
            </a:r>
            <a:endParaRPr lang="fr-FR" sz="1600" b="1" dirty="0">
              <a:solidFill>
                <a:srgbClr val="C5DD01"/>
              </a:solidFill>
              <a:latin typeface="Arial" pitchFamily="34" charset="0"/>
              <a:cs typeface="Arial" pitchFamily="34" charset="0"/>
            </a:endParaRPr>
          </a:p>
        </p:txBody>
      </p:sp>
      <p:sp>
        <p:nvSpPr>
          <p:cNvPr id="22" name="ZoneTexte 21"/>
          <p:cNvSpPr txBox="1"/>
          <p:nvPr/>
        </p:nvSpPr>
        <p:spPr>
          <a:xfrm>
            <a:off x="5378786" y="4761256"/>
            <a:ext cx="1669306" cy="523220"/>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err="1" smtClean="0">
                <a:latin typeface="Arial" pitchFamily="34" charset="0"/>
                <a:cs typeface="Arial" pitchFamily="34" charset="0"/>
              </a:rPr>
              <a:t>Apidologie</a:t>
            </a:r>
            <a:r>
              <a:rPr lang="fr-FR" sz="1400" b="1" dirty="0" smtClean="0">
                <a:latin typeface="Arial" pitchFamily="34" charset="0"/>
                <a:cs typeface="Arial" pitchFamily="34" charset="0"/>
              </a:rPr>
              <a:t> </a:t>
            </a:r>
            <a:r>
              <a:rPr lang="fr-FR" sz="1400" b="1" i="1" dirty="0" smtClean="0">
                <a:latin typeface="Arial" pitchFamily="34" charset="0"/>
                <a:cs typeface="Arial" pitchFamily="34" charset="0"/>
              </a:rPr>
              <a:t>(1958)</a:t>
            </a:r>
          </a:p>
        </p:txBody>
      </p:sp>
      <p:pic>
        <p:nvPicPr>
          <p:cNvPr id="28" name="Picture 2" descr="https://intranet4.inra.fr/var/intranet4_national_ist/storage/htmlarea/Publier-Valoriser/A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554" y="3056925"/>
            <a:ext cx="731406" cy="97200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31" name="ZoneTexte 30"/>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15" name="ZoneTexte 14"/>
          <p:cNvSpPr txBox="1"/>
          <p:nvPr/>
        </p:nvSpPr>
        <p:spPr>
          <a:xfrm>
            <a:off x="1067749" y="4178749"/>
            <a:ext cx="3358415" cy="492443"/>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Annals of Forest Science </a:t>
            </a:r>
            <a:r>
              <a:rPr lang="fr-FR" sz="1400" b="1" i="1" dirty="0" smtClean="0">
                <a:latin typeface="Arial" pitchFamily="34" charset="0"/>
                <a:cs typeface="Arial" pitchFamily="34" charset="0"/>
              </a:rPr>
              <a:t>(1999)  </a:t>
            </a:r>
            <a:r>
              <a:rPr lang="fr-FR" sz="1200" b="1" i="1" dirty="0" smtClean="0">
                <a:latin typeface="Arial" pitchFamily="34" charset="0"/>
                <a:cs typeface="Arial" pitchFamily="34" charset="0"/>
              </a:rPr>
              <a:t>Annales des Sciences Forestières (1964)</a:t>
            </a:r>
          </a:p>
        </p:txBody>
      </p:sp>
      <p:sp>
        <p:nvSpPr>
          <p:cNvPr id="16" name="ZoneTexte 15"/>
          <p:cNvSpPr txBox="1"/>
          <p:nvPr/>
        </p:nvSpPr>
        <p:spPr>
          <a:xfrm>
            <a:off x="5446157" y="3078757"/>
            <a:ext cx="3734355" cy="523220"/>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Agronomy for Sustainable </a:t>
            </a:r>
            <a:r>
              <a:rPr lang="fr-FR" sz="1400" b="1" dirty="0" err="1" smtClean="0">
                <a:latin typeface="Arial" pitchFamily="34" charset="0"/>
                <a:cs typeface="Arial" pitchFamily="34" charset="0"/>
              </a:rPr>
              <a:t>Development</a:t>
            </a:r>
            <a:r>
              <a:rPr lang="fr-FR" sz="1400" b="1" dirty="0" smtClean="0">
                <a:latin typeface="Arial" pitchFamily="34" charset="0"/>
                <a:cs typeface="Arial" pitchFamily="34" charset="0"/>
              </a:rPr>
              <a:t> </a:t>
            </a:r>
            <a:r>
              <a:rPr lang="fr-FR" sz="1400" b="1" i="1" dirty="0" smtClean="0">
                <a:latin typeface="Arial" pitchFamily="34" charset="0"/>
                <a:cs typeface="Arial" pitchFamily="34" charset="0"/>
              </a:rPr>
              <a:t>(2005)  </a:t>
            </a:r>
            <a:r>
              <a:rPr lang="fr-FR" sz="1200" b="1" i="1" dirty="0" smtClean="0">
                <a:latin typeface="Arial" pitchFamily="34" charset="0"/>
                <a:cs typeface="Arial" pitchFamily="34" charset="0"/>
              </a:rPr>
              <a:t>Agronomie (1981)</a:t>
            </a:r>
          </a:p>
        </p:txBody>
      </p:sp>
    </p:spTree>
    <p:extLst>
      <p:ext uri="{BB962C8B-B14F-4D97-AF65-F5344CB8AC3E}">
        <p14:creationId xmlns:p14="http://schemas.microsoft.com/office/powerpoint/2010/main" val="38832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99195" y="26064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pic>
        <p:nvPicPr>
          <p:cNvPr id="15" name="Picture 10" descr="https://intranet4.inra.fr/var/intranet4_national_ist/storage/htmlarea/Publier-Valoriser/D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477" y="2150028"/>
            <a:ext cx="684000" cy="97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intranet4.inra.fr/var/intranet4_national_ist/storage/htmlarea/Publier-Valoriser/GSE_redui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340" y="3797648"/>
            <a:ext cx="676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intranet4.inra.fr/var/intranet4_national_ist/storage/htmlarea/Publier-Valoriser/P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706" y="5049288"/>
            <a:ext cx="703543" cy="97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s://intranet4.inra.fr/var/intranet4_national_ist/storage/htmlarea/Publier-Valoriser/VR_redui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145" y="4994497"/>
            <a:ext cx="657225" cy="66675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299195" y="812326"/>
            <a:ext cx="7377260" cy="738664"/>
          </a:xfrm>
          <a:prstGeom prst="rect">
            <a:avLst/>
          </a:prstGeom>
          <a:solidFill>
            <a:schemeClr val="bg1"/>
          </a:solidFill>
        </p:spPr>
        <p:txBody>
          <a:bodyPr wrap="square" rtlCol="0">
            <a:spAutoFit/>
          </a:bodyPr>
          <a:lstStyle/>
          <a:p>
            <a:pPr>
              <a:spcBef>
                <a:spcPts val="600"/>
              </a:spcBef>
              <a:spcAft>
                <a:spcPts val="600"/>
              </a:spcAft>
            </a:pPr>
            <a:r>
              <a:rPr lang="fr-FR" sz="1600" b="1" dirty="0" smtClean="0">
                <a:solidFill>
                  <a:srgbClr val="C5DD01"/>
                </a:solidFill>
                <a:latin typeface="Arial" pitchFamily="34" charset="0"/>
                <a:cs typeface="Arial" pitchFamily="34" charset="0"/>
              </a:rPr>
              <a:t>Critères de sélection des revues présentées: </a:t>
            </a:r>
          </a:p>
          <a:p>
            <a:pPr>
              <a:spcBef>
                <a:spcPts val="600"/>
              </a:spcBef>
              <a:spcAft>
                <a:spcPts val="600"/>
              </a:spcAft>
            </a:pPr>
            <a:r>
              <a:rPr lang="fr-FR" sz="1600" b="1" dirty="0" smtClean="0">
                <a:solidFill>
                  <a:srgbClr val="C5DD01"/>
                </a:solidFill>
                <a:latin typeface="Arial" pitchFamily="34" charset="0"/>
                <a:cs typeface="Arial" pitchFamily="34" charset="0"/>
              </a:rPr>
              <a:t>Revues à </a:t>
            </a:r>
            <a:r>
              <a:rPr lang="fr-FR" sz="1600" b="1" dirty="0">
                <a:solidFill>
                  <a:srgbClr val="C5DD01"/>
                </a:solidFill>
                <a:latin typeface="Arial" pitchFamily="34" charset="0"/>
                <a:cs typeface="Arial" pitchFamily="34" charset="0"/>
              </a:rPr>
              <a:t>comité de </a:t>
            </a:r>
            <a:r>
              <a:rPr lang="fr-FR" sz="1600" b="1" dirty="0" smtClean="0">
                <a:solidFill>
                  <a:srgbClr val="C5DD01"/>
                </a:solidFill>
                <a:latin typeface="Arial" pitchFamily="34" charset="0"/>
                <a:cs typeface="Arial" pitchFamily="34" charset="0"/>
              </a:rPr>
              <a:t>lecture et dont l’Inra est propriétaire du titre </a:t>
            </a:r>
            <a:endParaRPr lang="fr-FR" sz="1600" b="1" dirty="0">
              <a:solidFill>
                <a:srgbClr val="C5DD01"/>
              </a:solidFill>
              <a:latin typeface="Arial" pitchFamily="34" charset="0"/>
              <a:cs typeface="Arial" pitchFamily="34" charset="0"/>
            </a:endParaRPr>
          </a:p>
        </p:txBody>
      </p:sp>
      <p:sp>
        <p:nvSpPr>
          <p:cNvPr id="25" name="ZoneTexte 24"/>
          <p:cNvSpPr txBox="1"/>
          <p:nvPr/>
        </p:nvSpPr>
        <p:spPr>
          <a:xfrm>
            <a:off x="1949844" y="5130190"/>
            <a:ext cx="2408708" cy="523220"/>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Productions Animales </a:t>
            </a:r>
            <a:r>
              <a:rPr lang="fr-FR" sz="1400" b="1" i="1" dirty="0" smtClean="0">
                <a:latin typeface="Arial" pitchFamily="34" charset="0"/>
                <a:cs typeface="Arial" pitchFamily="34" charset="0"/>
              </a:rPr>
              <a:t>(1988)</a:t>
            </a:r>
          </a:p>
        </p:txBody>
      </p:sp>
      <p:pic>
        <p:nvPicPr>
          <p:cNvPr id="29" name="Picture 4" descr="https://intranet4.inra.fr/var/intranet4_national_ist/storage/htmlarea/Publier-Valoriser/RA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5976" y="2674007"/>
            <a:ext cx="671562" cy="972000"/>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32" name="ZoneTexte 31"/>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2" name="Explosion 2 1"/>
          <p:cNvSpPr/>
          <p:nvPr/>
        </p:nvSpPr>
        <p:spPr>
          <a:xfrm>
            <a:off x="8127640" y="2412397"/>
            <a:ext cx="980864" cy="1233610"/>
          </a:xfrm>
          <a:prstGeom prst="irregularSeal2">
            <a:avLst/>
          </a:prstGeom>
          <a:solidFill>
            <a:srgbClr val="FFC000"/>
          </a:solidFill>
          <a:ln w="317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SHS</a:t>
            </a:r>
            <a:endParaRPr lang="fr-FR" b="1" dirty="0">
              <a:solidFill>
                <a:schemeClr val="tx1"/>
              </a:solidFill>
            </a:endParaRPr>
          </a:p>
        </p:txBody>
      </p:sp>
      <p:grpSp>
        <p:nvGrpSpPr>
          <p:cNvPr id="4" name="Groupe 3"/>
          <p:cNvGrpSpPr/>
          <p:nvPr/>
        </p:nvGrpSpPr>
        <p:grpSpPr>
          <a:xfrm>
            <a:off x="0" y="2040718"/>
            <a:ext cx="9036496" cy="4242280"/>
            <a:chOff x="0" y="2040718"/>
            <a:chExt cx="9036496" cy="4242280"/>
          </a:xfrm>
        </p:grpSpPr>
        <p:sp>
          <p:nvSpPr>
            <p:cNvPr id="20" name="Explosion 2 19"/>
            <p:cNvSpPr/>
            <p:nvPr/>
          </p:nvSpPr>
          <p:spPr>
            <a:xfrm>
              <a:off x="8122096" y="4732562"/>
              <a:ext cx="914400" cy="1190620"/>
            </a:xfrm>
            <a:prstGeom prst="irregularSeal2">
              <a:avLst/>
            </a:prstGeom>
            <a:solidFill>
              <a:schemeClr val="bg1">
                <a:lumMod val="50000"/>
              </a:schemeClr>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STM</a:t>
              </a:r>
              <a:endParaRPr lang="fr-FR" b="1" dirty="0">
                <a:solidFill>
                  <a:schemeClr val="tx1"/>
                </a:solidFill>
              </a:endParaRPr>
            </a:p>
          </p:txBody>
        </p:sp>
        <p:sp>
          <p:nvSpPr>
            <p:cNvPr id="22" name="Explosion 2 21"/>
            <p:cNvSpPr/>
            <p:nvPr/>
          </p:nvSpPr>
          <p:spPr>
            <a:xfrm>
              <a:off x="20842" y="5092378"/>
              <a:ext cx="914400" cy="1190620"/>
            </a:xfrm>
            <a:prstGeom prst="irregularSeal2">
              <a:avLst/>
            </a:prstGeom>
            <a:solidFill>
              <a:schemeClr val="bg1">
                <a:lumMod val="50000"/>
              </a:schemeClr>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STM</a:t>
              </a:r>
              <a:endParaRPr lang="fr-FR" b="1" dirty="0">
                <a:solidFill>
                  <a:schemeClr val="tx1"/>
                </a:solidFill>
              </a:endParaRPr>
            </a:p>
          </p:txBody>
        </p:sp>
        <p:sp>
          <p:nvSpPr>
            <p:cNvPr id="27" name="Explosion 2 26"/>
            <p:cNvSpPr/>
            <p:nvPr/>
          </p:nvSpPr>
          <p:spPr>
            <a:xfrm>
              <a:off x="0" y="3529339"/>
              <a:ext cx="914400" cy="1190620"/>
            </a:xfrm>
            <a:prstGeom prst="irregularSeal2">
              <a:avLst/>
            </a:prstGeom>
            <a:solidFill>
              <a:schemeClr val="bg1">
                <a:lumMod val="50000"/>
              </a:schemeClr>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STM</a:t>
              </a:r>
              <a:endParaRPr lang="fr-FR" b="1" dirty="0">
                <a:solidFill>
                  <a:schemeClr val="tx1"/>
                </a:solidFill>
              </a:endParaRPr>
            </a:p>
          </p:txBody>
        </p:sp>
        <p:sp>
          <p:nvSpPr>
            <p:cNvPr id="28" name="Explosion 2 27"/>
            <p:cNvSpPr/>
            <p:nvPr/>
          </p:nvSpPr>
          <p:spPr>
            <a:xfrm>
              <a:off x="107504" y="2040718"/>
              <a:ext cx="914400" cy="1190620"/>
            </a:xfrm>
            <a:prstGeom prst="irregularSeal2">
              <a:avLst/>
            </a:prstGeom>
            <a:solidFill>
              <a:schemeClr val="bg1">
                <a:lumMod val="50000"/>
              </a:schemeClr>
            </a:solid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STM</a:t>
              </a:r>
              <a:endParaRPr lang="fr-FR" b="1" dirty="0">
                <a:solidFill>
                  <a:schemeClr val="tx1"/>
                </a:solidFill>
              </a:endParaRPr>
            </a:p>
          </p:txBody>
        </p:sp>
      </p:grpSp>
      <p:sp>
        <p:nvSpPr>
          <p:cNvPr id="33" name="ZoneTexte 32"/>
          <p:cNvSpPr txBox="1"/>
          <p:nvPr/>
        </p:nvSpPr>
        <p:spPr>
          <a:xfrm>
            <a:off x="1901152" y="2193839"/>
            <a:ext cx="2970182" cy="707886"/>
          </a:xfrm>
          <a:prstGeom prst="rect">
            <a:avLst/>
          </a:prstGeom>
          <a:noFill/>
        </p:spPr>
        <p:txBody>
          <a:bodyPr wrap="square" rtlCol="0">
            <a:spAutoFit/>
          </a:bodyPr>
          <a:lstStyle/>
          <a:p>
            <a:pPr marL="171450" indent="-171450">
              <a:buClr>
                <a:srgbClr val="C5DD01"/>
              </a:buClr>
              <a:buFont typeface="Arial" pitchFamily="34" charset="0"/>
              <a:buChar char="•"/>
            </a:pPr>
            <a:r>
              <a:rPr lang="fr-FR" sz="1400" b="1" dirty="0" smtClean="0">
                <a:latin typeface="Arial" pitchFamily="34" charset="0"/>
                <a:cs typeface="Arial" pitchFamily="34" charset="0"/>
              </a:rPr>
              <a:t>Dairy Science &amp; </a:t>
            </a:r>
            <a:r>
              <a:rPr lang="fr-FR" sz="1400" b="1" dirty="0">
                <a:latin typeface="Arial" pitchFamily="34" charset="0"/>
                <a:cs typeface="Arial" pitchFamily="34" charset="0"/>
              </a:rPr>
              <a:t>T</a:t>
            </a:r>
            <a:r>
              <a:rPr lang="fr-FR" sz="1400" b="1" dirty="0" smtClean="0">
                <a:latin typeface="Arial" pitchFamily="34" charset="0"/>
                <a:cs typeface="Arial" pitchFamily="34" charset="0"/>
              </a:rPr>
              <a:t>echnology </a:t>
            </a:r>
          </a:p>
          <a:p>
            <a:pPr marL="180000" lvl="1">
              <a:buClr>
                <a:srgbClr val="C5DD01"/>
              </a:buClr>
            </a:pPr>
            <a:r>
              <a:rPr lang="fr-FR" sz="1400" b="1" i="1" dirty="0" smtClean="0">
                <a:latin typeface="Arial" pitchFamily="34" charset="0"/>
                <a:cs typeface="Arial" pitchFamily="34" charset="0"/>
              </a:rPr>
              <a:t>(2007)</a:t>
            </a:r>
            <a:r>
              <a:rPr lang="fr-FR" sz="1200" b="1" i="1" dirty="0" smtClean="0">
                <a:latin typeface="Arial" pitchFamily="34" charset="0"/>
                <a:cs typeface="Arial" pitchFamily="34" charset="0"/>
              </a:rPr>
              <a:t> </a:t>
            </a:r>
            <a:br>
              <a:rPr lang="fr-FR" sz="1200" b="1" i="1" dirty="0" smtClean="0">
                <a:latin typeface="Arial" pitchFamily="34" charset="0"/>
                <a:cs typeface="Arial" pitchFamily="34" charset="0"/>
              </a:rPr>
            </a:br>
            <a:r>
              <a:rPr lang="fr-FR" sz="1200" b="1" i="1" dirty="0" smtClean="0">
                <a:latin typeface="Arial" pitchFamily="34" charset="0"/>
                <a:cs typeface="Arial" pitchFamily="34" charset="0"/>
              </a:rPr>
              <a:t>Le Lait (1921)</a:t>
            </a:r>
          </a:p>
        </p:txBody>
      </p:sp>
      <p:sp>
        <p:nvSpPr>
          <p:cNvPr id="34" name="ZoneTexte 33"/>
          <p:cNvSpPr txBox="1"/>
          <p:nvPr/>
        </p:nvSpPr>
        <p:spPr>
          <a:xfrm>
            <a:off x="1908196" y="3662920"/>
            <a:ext cx="3123382" cy="892552"/>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Genetics</a:t>
            </a:r>
            <a:r>
              <a:rPr lang="fr-FR" sz="1400" b="1" dirty="0">
                <a:latin typeface="Arial" pitchFamily="34" charset="0"/>
                <a:cs typeface="Arial" pitchFamily="34" charset="0"/>
              </a:rPr>
              <a:t>, Selection, </a:t>
            </a:r>
            <a:r>
              <a:rPr lang="fr-FR" sz="1400" b="1" dirty="0" smtClean="0">
                <a:latin typeface="Arial" pitchFamily="34" charset="0"/>
                <a:cs typeface="Arial" pitchFamily="34" charset="0"/>
              </a:rPr>
              <a:t>Evolution </a:t>
            </a:r>
            <a:r>
              <a:rPr lang="fr-FR" sz="1400" b="1" i="1" dirty="0" smtClean="0">
                <a:latin typeface="Arial" pitchFamily="34" charset="0"/>
                <a:cs typeface="Arial" pitchFamily="34" charset="0"/>
              </a:rPr>
              <a:t>(1989) </a:t>
            </a:r>
            <a:br>
              <a:rPr lang="fr-FR" sz="1400" b="1" i="1" dirty="0" smtClean="0">
                <a:latin typeface="Arial" pitchFamily="34" charset="0"/>
                <a:cs typeface="Arial" pitchFamily="34" charset="0"/>
              </a:rPr>
            </a:br>
            <a:r>
              <a:rPr lang="fr-FR" sz="1200" b="1" i="1" dirty="0" smtClean="0">
                <a:latin typeface="Arial" pitchFamily="34" charset="0"/>
                <a:cs typeface="Arial" pitchFamily="34" charset="0"/>
              </a:rPr>
              <a:t>Génétique, Sélection, Evolution (1969)</a:t>
            </a:r>
          </a:p>
        </p:txBody>
      </p:sp>
      <p:sp>
        <p:nvSpPr>
          <p:cNvPr id="35" name="ZoneTexte 34"/>
          <p:cNvSpPr txBox="1"/>
          <p:nvPr/>
        </p:nvSpPr>
        <p:spPr>
          <a:xfrm>
            <a:off x="5126729" y="4866207"/>
            <a:ext cx="3090641" cy="923330"/>
          </a:xfrm>
          <a:prstGeom prst="rect">
            <a:avLst/>
          </a:prstGeom>
          <a:noFill/>
        </p:spPr>
        <p:txBody>
          <a:bodyPr wrap="square" rtlCol="0">
            <a:spAutoFit/>
          </a:bodyPr>
          <a:lstStyle/>
          <a:p>
            <a:pPr marL="171450" indent="-171450">
              <a:spcBef>
                <a:spcPts val="1200"/>
              </a:spcBef>
              <a:spcAft>
                <a:spcPts val="1200"/>
              </a:spcAft>
              <a:buClr>
                <a:srgbClr val="C5DD01"/>
              </a:buClr>
              <a:buFont typeface="Arial" pitchFamily="34" charset="0"/>
              <a:buChar char="•"/>
            </a:pPr>
            <a:r>
              <a:rPr lang="fr-FR" sz="1400" b="1" dirty="0" smtClean="0">
                <a:latin typeface="Arial" pitchFamily="34" charset="0"/>
                <a:cs typeface="Arial" pitchFamily="34" charset="0"/>
              </a:rPr>
              <a:t>Veterinary Research </a:t>
            </a:r>
            <a:br>
              <a:rPr lang="fr-FR" sz="1400" b="1" dirty="0" smtClean="0">
                <a:latin typeface="Arial" pitchFamily="34" charset="0"/>
                <a:cs typeface="Arial" pitchFamily="34" charset="0"/>
              </a:rPr>
            </a:br>
            <a:r>
              <a:rPr lang="fr-FR" sz="1400" b="1" i="1" dirty="0" smtClean="0">
                <a:latin typeface="Arial" pitchFamily="34" charset="0"/>
                <a:cs typeface="Arial" pitchFamily="34" charset="0"/>
              </a:rPr>
              <a:t>(1993)</a:t>
            </a:r>
            <a:br>
              <a:rPr lang="fr-FR" sz="1400" b="1" i="1" dirty="0" smtClean="0">
                <a:latin typeface="Arial" pitchFamily="34" charset="0"/>
                <a:cs typeface="Arial" pitchFamily="34" charset="0"/>
              </a:rPr>
            </a:br>
            <a:r>
              <a:rPr lang="fr-FR" sz="1200" b="1" i="1" dirty="0" smtClean="0">
                <a:latin typeface="Arial" pitchFamily="34" charset="0"/>
                <a:cs typeface="Arial" pitchFamily="34" charset="0"/>
              </a:rPr>
              <a:t>Annales de la Recherche Vétérinaire (1970)</a:t>
            </a:r>
          </a:p>
        </p:txBody>
      </p:sp>
      <p:sp>
        <p:nvSpPr>
          <p:cNvPr id="36" name="ZoneTexte 35"/>
          <p:cNvSpPr txBox="1"/>
          <p:nvPr/>
        </p:nvSpPr>
        <p:spPr>
          <a:xfrm>
            <a:off x="5043091" y="2090976"/>
            <a:ext cx="3174279" cy="1908215"/>
          </a:xfrm>
          <a:prstGeom prst="rect">
            <a:avLst/>
          </a:prstGeom>
          <a:noFill/>
        </p:spPr>
        <p:txBody>
          <a:bodyPr wrap="square" rtlCol="0">
            <a:spAutoFit/>
          </a:bodyPr>
          <a:lstStyle/>
          <a:p>
            <a:pPr marL="171450" indent="-171450">
              <a:spcAft>
                <a:spcPts val="600"/>
              </a:spcAft>
              <a:buClr>
                <a:srgbClr val="C5DD01"/>
              </a:buClr>
              <a:buFont typeface="Arial" pitchFamily="34" charset="0"/>
              <a:buChar char="•"/>
            </a:pPr>
            <a:r>
              <a:rPr lang="fr-FR" sz="1400" b="1" dirty="0" smtClean="0">
                <a:latin typeface="Arial" pitchFamily="34" charset="0"/>
                <a:cs typeface="Arial" pitchFamily="34" charset="0"/>
              </a:rPr>
              <a:t>Revue d’Etudes en Agriculture et Environnement </a:t>
            </a:r>
          </a:p>
          <a:p>
            <a:pPr marL="171450" indent="-171450">
              <a:spcBef>
                <a:spcPts val="600"/>
              </a:spcBef>
              <a:spcAft>
                <a:spcPts val="600"/>
              </a:spcAft>
              <a:buClr>
                <a:srgbClr val="C5DD01"/>
              </a:buClr>
              <a:buFont typeface="Arial" pitchFamily="34" charset="0"/>
              <a:buChar char="•"/>
            </a:pPr>
            <a:r>
              <a:rPr lang="fr-FR" sz="1400" b="1" i="1" dirty="0" err="1" smtClean="0">
                <a:latin typeface="Arial" pitchFamily="34" charset="0"/>
                <a:cs typeface="Arial" pitchFamily="34" charset="0"/>
              </a:rPr>
              <a:t>Review</a:t>
            </a:r>
            <a:r>
              <a:rPr lang="fr-FR" sz="1400" b="1" i="1" dirty="0" smtClean="0">
                <a:latin typeface="Arial" pitchFamily="34" charset="0"/>
                <a:cs typeface="Arial" pitchFamily="34" charset="0"/>
              </a:rPr>
              <a:t> of Agriculture and </a:t>
            </a:r>
            <a:r>
              <a:rPr lang="fr-FR" sz="1400" b="1" i="1" dirty="0" err="1" smtClean="0">
                <a:latin typeface="Arial" pitchFamily="34" charset="0"/>
                <a:cs typeface="Arial" pitchFamily="34" charset="0"/>
              </a:rPr>
              <a:t>Environmental</a:t>
            </a:r>
            <a:r>
              <a:rPr lang="fr-FR" sz="1400" b="1" i="1" dirty="0" smtClean="0">
                <a:latin typeface="Arial" pitchFamily="34" charset="0"/>
                <a:cs typeface="Arial" pitchFamily="34" charset="0"/>
              </a:rPr>
              <a:t> </a:t>
            </a:r>
            <a:r>
              <a:rPr lang="fr-FR" sz="1400" b="1" i="1" dirty="0" err="1" smtClean="0">
                <a:latin typeface="Arial" pitchFamily="34" charset="0"/>
                <a:cs typeface="Arial" pitchFamily="34" charset="0"/>
              </a:rPr>
              <a:t>Studies</a:t>
            </a:r>
            <a:r>
              <a:rPr lang="fr-FR" sz="1400" b="1" i="1" dirty="0" smtClean="0">
                <a:latin typeface="Arial" pitchFamily="34" charset="0"/>
                <a:cs typeface="Arial" pitchFamily="34" charset="0"/>
              </a:rPr>
              <a:t> </a:t>
            </a:r>
            <a:r>
              <a:rPr lang="fr-FR" sz="1400" b="1" dirty="0" smtClean="0">
                <a:latin typeface="Arial" pitchFamily="34" charset="0"/>
                <a:cs typeface="Arial" pitchFamily="34" charset="0"/>
              </a:rPr>
              <a:t>(2008)</a:t>
            </a:r>
          </a:p>
          <a:p>
            <a:pPr>
              <a:buClr>
                <a:srgbClr val="C5DD01"/>
              </a:buClr>
            </a:pPr>
            <a:r>
              <a:rPr lang="fr-FR" sz="1400" b="1" i="1" dirty="0" smtClean="0">
                <a:latin typeface="Arial" pitchFamily="34" charset="0"/>
                <a:cs typeface="Arial" pitchFamily="34" charset="0"/>
              </a:rPr>
              <a:t>   Cahiers </a:t>
            </a:r>
            <a:r>
              <a:rPr lang="fr-FR" sz="1400" b="1" i="1" dirty="0">
                <a:latin typeface="Arial" pitchFamily="34" charset="0"/>
                <a:cs typeface="Arial" pitchFamily="34" charset="0"/>
              </a:rPr>
              <a:t>d'économie et sociologie </a:t>
            </a:r>
            <a:r>
              <a:rPr lang="fr-FR" sz="1400" b="1" i="1" dirty="0" smtClean="0">
                <a:latin typeface="Arial" pitchFamily="34" charset="0"/>
                <a:cs typeface="Arial" pitchFamily="34" charset="0"/>
              </a:rPr>
              <a:t>      </a:t>
            </a:r>
          </a:p>
          <a:p>
            <a:pPr>
              <a:buClr>
                <a:srgbClr val="C5DD01"/>
              </a:buClr>
            </a:pPr>
            <a:r>
              <a:rPr lang="fr-FR" sz="1400" b="1" i="1" dirty="0">
                <a:latin typeface="Arial" pitchFamily="34" charset="0"/>
                <a:cs typeface="Arial" pitchFamily="34" charset="0"/>
              </a:rPr>
              <a:t> </a:t>
            </a:r>
            <a:r>
              <a:rPr lang="fr-FR" sz="1400" b="1" i="1" dirty="0" smtClean="0">
                <a:latin typeface="Arial" pitchFamily="34" charset="0"/>
                <a:cs typeface="Arial" pitchFamily="34" charset="0"/>
              </a:rPr>
              <a:t>  rurales </a:t>
            </a:r>
            <a:r>
              <a:rPr lang="fr-FR" sz="1400" b="1" dirty="0">
                <a:latin typeface="Arial" pitchFamily="34" charset="0"/>
                <a:cs typeface="Arial" pitchFamily="34" charset="0"/>
              </a:rPr>
              <a:t>(</a:t>
            </a:r>
            <a:r>
              <a:rPr lang="fr-FR" sz="1400" b="1" i="1" dirty="0">
                <a:latin typeface="Arial" pitchFamily="34" charset="0"/>
                <a:cs typeface="Arial" pitchFamily="34" charset="0"/>
              </a:rPr>
              <a:t>1984) </a:t>
            </a:r>
          </a:p>
          <a:p>
            <a:pPr marL="171450" indent="-171450">
              <a:spcBef>
                <a:spcPts val="600"/>
              </a:spcBef>
              <a:spcAft>
                <a:spcPts val="600"/>
              </a:spcAft>
              <a:buClr>
                <a:srgbClr val="C5DD01"/>
              </a:buClr>
              <a:buFont typeface="Arial" pitchFamily="34" charset="0"/>
              <a:buChar char="•"/>
            </a:pPr>
            <a:endParaRPr lang="fr-FR" sz="1400" b="1" dirty="0">
              <a:latin typeface="Arial" pitchFamily="34" charset="0"/>
              <a:cs typeface="Arial" pitchFamily="34" charset="0"/>
            </a:endParaRPr>
          </a:p>
        </p:txBody>
      </p:sp>
    </p:spTree>
    <p:extLst>
      <p:ext uri="{BB962C8B-B14F-4D97-AF65-F5344CB8AC3E}">
        <p14:creationId xmlns:p14="http://schemas.microsoft.com/office/powerpoint/2010/main" val="134303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ppt_w</p:attrName>
                                        </p:attrNameLst>
                                      </p:cBhvr>
                                      <p:tavLst>
                                        <p:tav tm="0">
                                          <p:val>
                                            <p:fltVal val="0"/>
                                          </p:val>
                                        </p:tav>
                                        <p:tav tm="100000">
                                          <p:val>
                                            <p:strVal val="#ppt_w"/>
                                          </p:val>
                                        </p:tav>
                                      </p:tavLst>
                                    </p:anim>
                                    <p:anim calcmode="lin" valueType="num">
                                      <p:cBhvr>
                                        <p:cTn id="66" dur="1000" fill="hold"/>
                                        <p:tgtEl>
                                          <p:spTgt spid="4"/>
                                        </p:tgtEl>
                                        <p:attrNameLst>
                                          <p:attrName>ppt_h</p:attrName>
                                        </p:attrNameLst>
                                      </p:cBhvr>
                                      <p:tavLst>
                                        <p:tav tm="0">
                                          <p:val>
                                            <p:fltVal val="0"/>
                                          </p:val>
                                        </p:tav>
                                        <p:tav tm="100000">
                                          <p:val>
                                            <p:strVal val="#ppt_h"/>
                                          </p:val>
                                        </p:tav>
                                      </p:tavLst>
                                    </p:anim>
                                    <p:anim calcmode="lin" valueType="num">
                                      <p:cBhvr>
                                        <p:cTn id="67" dur="1000" fill="hold"/>
                                        <p:tgtEl>
                                          <p:spTgt spid="4"/>
                                        </p:tgtEl>
                                        <p:attrNameLst>
                                          <p:attrName>style.rotation</p:attrName>
                                        </p:attrNameLst>
                                      </p:cBhvr>
                                      <p:tavLst>
                                        <p:tav tm="0">
                                          <p:val>
                                            <p:fltVal val="90"/>
                                          </p:val>
                                        </p:tav>
                                        <p:tav tm="100000">
                                          <p:val>
                                            <p:fltVal val="0"/>
                                          </p:val>
                                        </p:tav>
                                      </p:tavLst>
                                    </p:anim>
                                    <p:animEffect transition="in" filter="fade">
                                      <p:cBhvr>
                                        <p:cTn id="6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33" grpId="1"/>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5" name="ZoneTexte 4"/>
          <p:cNvSpPr txBox="1"/>
          <p:nvPr/>
        </p:nvSpPr>
        <p:spPr>
          <a:xfrm>
            <a:off x="1299195" y="26064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6" y="828581"/>
            <a:ext cx="7377260" cy="369332"/>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Notoriété: Référencement dans le Journal of Citation Report?</a:t>
            </a:r>
            <a:endParaRPr lang="fr-FR" b="1" dirty="0">
              <a:solidFill>
                <a:srgbClr val="C5DD01"/>
              </a:solidFill>
              <a:latin typeface="Arial" pitchFamily="34" charset="0"/>
              <a:cs typeface="Arial"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1121499917"/>
              </p:ext>
            </p:extLst>
          </p:nvPr>
        </p:nvGraphicFramePr>
        <p:xfrm>
          <a:off x="107507" y="1926064"/>
          <a:ext cx="8784973" cy="3215640"/>
        </p:xfrm>
        <a:graphic>
          <a:graphicData uri="http://schemas.openxmlformats.org/drawingml/2006/table">
            <a:tbl>
              <a:tblPr firstRow="1" bandRow="1">
                <a:tableStyleId>{073A0DAA-6AF3-43AB-8588-CEC1D06C72B9}</a:tableStyleId>
              </a:tblPr>
              <a:tblGrid>
                <a:gridCol w="1008109"/>
                <a:gridCol w="864096"/>
                <a:gridCol w="864096"/>
                <a:gridCol w="720080"/>
                <a:gridCol w="1008112"/>
                <a:gridCol w="910329"/>
                <a:gridCol w="870109"/>
                <a:gridCol w="883858"/>
                <a:gridCol w="1008112"/>
                <a:gridCol w="648072"/>
              </a:tblGrid>
              <a:tr h="1325880">
                <a:tc>
                  <a:txBody>
                    <a:bodyPr/>
                    <a:lstStyle/>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r>
                        <a:rPr lang="fr-FR" sz="900" i="1" dirty="0" err="1" smtClean="0">
                          <a:hlinkClick r:id="rId3"/>
                        </a:rPr>
                        <a:t>Genetics</a:t>
                      </a:r>
                      <a:r>
                        <a:rPr lang="fr-FR" sz="900" i="1" dirty="0" smtClean="0">
                          <a:hlinkClick r:id="rId3"/>
                        </a:rPr>
                        <a:t>, </a:t>
                      </a:r>
                      <a:r>
                        <a:rPr lang="fr-FR" sz="900" i="1" dirty="0" err="1" smtClean="0">
                          <a:hlinkClick r:id="rId3"/>
                        </a:rPr>
                        <a:t>Selection</a:t>
                      </a:r>
                      <a:r>
                        <a:rPr lang="fr-FR" sz="900" i="1" dirty="0" smtClean="0">
                          <a:hlinkClick r:id="rId3"/>
                        </a:rPr>
                        <a:t>, Evolution</a:t>
                      </a:r>
                      <a:endParaRPr lang="fr-FR" sz="900" dirty="0"/>
                    </a:p>
                  </a:txBody>
                  <a:tcPr/>
                </a:tc>
                <a:tc>
                  <a:txBody>
                    <a:bodyPr/>
                    <a:lstStyle/>
                    <a:p>
                      <a:endParaRPr lang="fr-FR" dirty="0"/>
                    </a:p>
                  </a:txBody>
                  <a:tcPr/>
                </a:tc>
                <a:tc>
                  <a:txBody>
                    <a:bodyPr/>
                    <a:lstStyle/>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900" i="1" dirty="0" err="1" smtClean="0">
                          <a:hlinkClick r:id="rId4"/>
                        </a:rPr>
                        <a:t>Veterinary</a:t>
                      </a:r>
                      <a:r>
                        <a:rPr lang="fr-FR" sz="900" i="1" dirty="0" smtClean="0">
                          <a:hlinkClick r:id="rId4"/>
                        </a:rPr>
                        <a:t> </a:t>
                      </a:r>
                      <a:r>
                        <a:rPr lang="fr-FR" sz="900" i="1" dirty="0" err="1" smtClean="0">
                          <a:hlinkClick r:id="rId4"/>
                        </a:rPr>
                        <a:t>Research</a:t>
                      </a:r>
                      <a:endParaRPr lang="fr-FR"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txBody>
                  <a:tcPr/>
                </a:tc>
              </a:tr>
              <a:tr h="370840">
                <a:tc>
                  <a:txBody>
                    <a:bodyPr/>
                    <a:lstStyle/>
                    <a:p>
                      <a:r>
                        <a:rPr lang="fr-FR" sz="1400" dirty="0" smtClean="0">
                          <a:solidFill>
                            <a:schemeClr val="bg1"/>
                          </a:solidFill>
                        </a:rPr>
                        <a:t>Catégorie</a:t>
                      </a:r>
                      <a:r>
                        <a:rPr lang="fr-FR" sz="1400" baseline="0" dirty="0" smtClean="0">
                          <a:solidFill>
                            <a:schemeClr val="bg1"/>
                          </a:solidFill>
                        </a:rPr>
                        <a:t> JCR</a:t>
                      </a:r>
                      <a:endParaRPr lang="fr-FR" sz="1400" dirty="0">
                        <a:solidFill>
                          <a:schemeClr val="bg1"/>
                        </a:solidFill>
                      </a:endParaRPr>
                    </a:p>
                  </a:txBody>
                  <a:tcPr marL="36000" marR="36000" anchor="ctr">
                    <a:solidFill>
                      <a:schemeClr val="tx1"/>
                    </a:solidFill>
                  </a:tcPr>
                </a:tc>
                <a:tc>
                  <a:txBody>
                    <a:bodyPr/>
                    <a:lstStyle/>
                    <a:p>
                      <a:r>
                        <a:rPr lang="en-US" sz="1400" kern="1200" dirty="0" smtClean="0">
                          <a:solidFill>
                            <a:schemeClr val="tx1"/>
                          </a:solidFill>
                          <a:effectLst/>
                          <a:latin typeface="+mn-lt"/>
                          <a:ea typeface="+mn-ea"/>
                          <a:cs typeface="+mn-cs"/>
                        </a:rPr>
                        <a:t>Agric.</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dairy &amp; animal science</a:t>
                      </a:r>
                      <a:endParaRPr lang="fr-FR" sz="1200" dirty="0">
                        <a:solidFill>
                          <a:schemeClr val="tx1"/>
                        </a:solidFill>
                      </a:endParaRPr>
                    </a:p>
                  </a:txBody>
                  <a:tcPr marL="36000" marR="36000" anchor="ctr"/>
                </a:tc>
                <a:tc>
                  <a:txBody>
                    <a:bodyPr/>
                    <a:lstStyle/>
                    <a:p>
                      <a:r>
                        <a:rPr lang="en-US" sz="1400" kern="1200" dirty="0" smtClean="0">
                          <a:solidFill>
                            <a:schemeClr val="tx1"/>
                          </a:solidFill>
                          <a:effectLst/>
                          <a:latin typeface="+mn-lt"/>
                          <a:ea typeface="+mn-ea"/>
                          <a:cs typeface="+mn-cs"/>
                        </a:rPr>
                        <a:t>Agric.</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dairy &amp; animal science</a:t>
                      </a:r>
                      <a:endParaRPr lang="fr-FR" sz="1200" dirty="0">
                        <a:solidFill>
                          <a:schemeClr val="tx1"/>
                        </a:solidFill>
                      </a:endParaRP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solidFill>
                            <a:schemeClr val="tx1"/>
                          </a:solidFill>
                        </a:rPr>
                        <a:t>Forestry</a:t>
                      </a:r>
                      <a:endParaRPr lang="fr-FR" sz="1400" dirty="0" smtClean="0">
                        <a:solidFill>
                          <a:schemeClr val="tx1"/>
                        </a:solidFill>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solidFill>
                            <a:schemeClr val="tx1"/>
                          </a:solidFill>
                        </a:rPr>
                        <a:t>Entomology</a:t>
                      </a:r>
                      <a:endParaRPr lang="fr-FR" sz="1400" dirty="0" smtClean="0">
                        <a:solidFill>
                          <a:schemeClr val="tx1"/>
                        </a:solidFill>
                      </a:endParaRP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Food Science &amp; Technology</a:t>
                      </a:r>
                    </a:p>
                  </a:txBody>
                  <a:tcPr marL="36000" marR="36000" anchor="ctr"/>
                </a:tc>
                <a:tc>
                  <a:txBody>
                    <a:bodyPr/>
                    <a:lstStyle/>
                    <a:p>
                      <a:r>
                        <a:rPr lang="en-US" sz="1400" kern="1200" dirty="0" smtClean="0">
                          <a:solidFill>
                            <a:schemeClr val="tx1"/>
                          </a:solidFill>
                          <a:effectLst/>
                          <a:latin typeface="+mn-lt"/>
                          <a:ea typeface="+mn-ea"/>
                          <a:cs typeface="+mn-cs"/>
                        </a:rPr>
                        <a:t>Agric.</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dairy &amp; animal science</a:t>
                      </a:r>
                      <a:endParaRPr lang="fr-FR" sz="1200" dirty="0">
                        <a:solidFill>
                          <a:schemeClr val="tx1"/>
                        </a:solidFill>
                      </a:endParaRPr>
                    </a:p>
                  </a:txBody>
                  <a:tcPr marL="36000" marR="36000" anchor="ctr"/>
                </a:tc>
                <a:tc>
                  <a:txBody>
                    <a:bodyPr/>
                    <a:lstStyle/>
                    <a:p>
                      <a:r>
                        <a:rPr lang="en-US" sz="1400" kern="1200" dirty="0" smtClean="0">
                          <a:solidFill>
                            <a:schemeClr val="tx1"/>
                          </a:solidFill>
                          <a:effectLst/>
                          <a:latin typeface="+mn-lt"/>
                          <a:ea typeface="+mn-ea"/>
                          <a:cs typeface="+mn-cs"/>
                        </a:rPr>
                        <a:t>Agric.</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dairy &amp; animal science</a:t>
                      </a:r>
                      <a:endParaRPr lang="fr-FR" sz="1200" dirty="0" smtClean="0">
                        <a:solidFill>
                          <a:schemeClr val="tx1"/>
                        </a:solidFill>
                      </a:endParaRP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smtClean="0">
                          <a:solidFill>
                            <a:schemeClr val="tx1"/>
                          </a:solidFill>
                        </a:rPr>
                        <a:t>Veterinary</a:t>
                      </a:r>
                      <a:r>
                        <a:rPr lang="fr-FR" sz="1200" dirty="0" smtClean="0">
                          <a:solidFill>
                            <a:schemeClr val="tx1"/>
                          </a:solidFill>
                        </a:rPr>
                        <a:t> Sciences </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rPr>
                        <a:t>x</a:t>
                      </a:r>
                    </a:p>
                  </a:txBody>
                  <a:tcPr anchor="ctr">
                    <a:solidFill>
                      <a:srgbClr val="FFC000"/>
                    </a:solidFill>
                  </a:tcPr>
                </a:tc>
              </a:tr>
              <a:tr h="669672">
                <a:tc>
                  <a:txBody>
                    <a:bodyPr/>
                    <a:lstStyle/>
                    <a:p>
                      <a:r>
                        <a:rPr lang="fr-FR" sz="1400" dirty="0" smtClean="0">
                          <a:solidFill>
                            <a:schemeClr val="bg1"/>
                          </a:solidFill>
                        </a:rPr>
                        <a:t>Notoriété</a:t>
                      </a:r>
                      <a:r>
                        <a:rPr lang="fr-FR" sz="1400" baseline="0" dirty="0" smtClean="0">
                          <a:solidFill>
                            <a:schemeClr val="bg1"/>
                          </a:solidFill>
                        </a:rPr>
                        <a:t> (quartile)</a:t>
                      </a:r>
                      <a:endParaRPr lang="fr-FR" sz="1400" dirty="0">
                        <a:solidFill>
                          <a:schemeClr val="bg1"/>
                        </a:solidFill>
                      </a:endParaRPr>
                    </a:p>
                  </a:txBody>
                  <a:tcPr marL="36000" marR="36000" anchor="ctr">
                    <a:solidFill>
                      <a:schemeClr val="tx1"/>
                    </a:solidFill>
                  </a:tcPr>
                </a:tc>
                <a:tc>
                  <a:txBody>
                    <a:bodyPr/>
                    <a:lstStyle/>
                    <a:p>
                      <a:r>
                        <a:rPr lang="fr-FR" sz="1400" dirty="0" smtClean="0">
                          <a:solidFill>
                            <a:schemeClr val="tx1"/>
                          </a:solidFill>
                        </a:rPr>
                        <a:t>Excellente</a:t>
                      </a:r>
                    </a:p>
                    <a:p>
                      <a:r>
                        <a:rPr lang="fr-FR" sz="1400" dirty="0" smtClean="0">
                          <a:solidFill>
                            <a:schemeClr val="tx1"/>
                          </a:solidFill>
                        </a:rPr>
                        <a:t>(Q1)</a:t>
                      </a:r>
                      <a:endParaRPr lang="fr-FR" sz="1400" dirty="0">
                        <a:solidFill>
                          <a:schemeClr val="tx1"/>
                        </a:solidFill>
                      </a:endParaRPr>
                    </a:p>
                  </a:txBody>
                  <a:tcPr marL="36000" marR="36000" anchor="ctr"/>
                </a:tc>
                <a:tc>
                  <a:txBody>
                    <a:bodyPr/>
                    <a:lstStyle/>
                    <a:p>
                      <a:r>
                        <a:rPr lang="fr-FR" sz="1400" dirty="0" smtClean="0">
                          <a:solidFill>
                            <a:schemeClr val="tx1"/>
                          </a:solidFill>
                        </a:rPr>
                        <a:t>Excellente (Q1)</a:t>
                      </a:r>
                      <a:endParaRPr lang="fr-FR" sz="1400" dirty="0">
                        <a:solidFill>
                          <a:schemeClr val="tx1"/>
                        </a:solidFill>
                      </a:endParaRP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Correcte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(Q2)</a:t>
                      </a: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Excellente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(Q1)</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Correcte (Q2)</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Excellente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rPr>
                        <a:t>(Q1)</a:t>
                      </a:r>
                    </a:p>
                  </a:txBody>
                  <a:tcPr marL="36000" marR="36000" anchor="ctr"/>
                </a:tc>
                <a:tc>
                  <a:txBody>
                    <a:bodyPr/>
                    <a:lstStyle/>
                    <a:p>
                      <a:r>
                        <a:rPr lang="fr-FR" sz="1400" dirty="0" smtClean="0">
                          <a:solidFill>
                            <a:schemeClr val="tx1"/>
                          </a:solidFill>
                        </a:rPr>
                        <a:t>Acceptable</a:t>
                      </a:r>
                    </a:p>
                  </a:txBody>
                  <a:tcPr marL="36000" marR="36000" anchor="ctr"/>
                </a:tc>
                <a:tc>
                  <a:txBody>
                    <a:bodyPr/>
                    <a:lstStyle/>
                    <a:p>
                      <a:r>
                        <a:rPr lang="fr-FR" sz="1400" dirty="0" smtClean="0">
                          <a:solidFill>
                            <a:schemeClr val="tx1"/>
                          </a:solidFill>
                        </a:rPr>
                        <a:t>Exceptionnelle</a:t>
                      </a:r>
                    </a:p>
                    <a:p>
                      <a:r>
                        <a:rPr lang="fr-FR" sz="1400" dirty="0" smtClean="0">
                          <a:solidFill>
                            <a:schemeClr val="tx1"/>
                          </a:solidFill>
                        </a:rPr>
                        <a:t>(1</a:t>
                      </a:r>
                      <a:r>
                        <a:rPr lang="fr-FR" sz="1400" baseline="30000" dirty="0" smtClean="0">
                          <a:solidFill>
                            <a:schemeClr val="tx1"/>
                          </a:solidFill>
                        </a:rPr>
                        <a:t>ère</a:t>
                      </a:r>
                      <a:r>
                        <a:rPr lang="fr-FR" sz="14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solidFill>
                          <a:schemeClr val="tx1"/>
                        </a:solidFill>
                      </a:endParaRPr>
                    </a:p>
                  </a:txBody>
                  <a:tcPr marL="36000" marR="36000" anchor="ctr"/>
                </a:tc>
                <a:tc>
                  <a:txBody>
                    <a:bodyPr/>
                    <a:lstStyle/>
                    <a:p>
                      <a:r>
                        <a:rPr lang="fr-FR" sz="1400" b="1" dirty="0" smtClean="0">
                          <a:solidFill>
                            <a:schemeClr val="tx1"/>
                          </a:solidFill>
                        </a:rPr>
                        <a:t>x</a:t>
                      </a:r>
                    </a:p>
                  </a:txBody>
                  <a:tcPr anchor="ctr" anchorCtr="1">
                    <a:solidFill>
                      <a:srgbClr val="FFFF99"/>
                    </a:solidFill>
                  </a:tcPr>
                </a:tc>
              </a:tr>
            </a:tbl>
          </a:graphicData>
        </a:graphic>
      </p:graphicFrame>
      <p:pic>
        <p:nvPicPr>
          <p:cNvPr id="18" name="Picture 2" descr="https://intranet4.inra.fr/var/intranet4_national_ist/storage/htmlarea/Publier-Valoriser/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1816" y="1948071"/>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ntranet4.inra.fr/var/intranet4_national_ist/storage/htmlarea/Publier-Valoriser/AN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0228" y="19480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intranet4.inra.fr/var/intranet4_national_ist/storage/htmlarea/Publier-Valoriser/AF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524" y="1960771"/>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intranet4.inra.fr/var/intranet4_national_ist/storage/htmlarea/Publier-Valoriser/A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812" y="19607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intranet4.inra.fr/var/intranet4_national_ist/storage/htmlarea/Publier-Valoriser/DS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488" y="19607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s://intranet4.inra.fr/var/intranet4_national_ist/storage/htmlarea/Publier-Valoriser/GSE_redui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0701" y="1960771"/>
            <a:ext cx="676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s://intranet4.inra.fr/var/intranet4_national_ist/storage/htmlarea/Publier-Valoriser/PR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0796" y="1948071"/>
            <a:ext cx="7239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s://intranet4.inra.fr/var/intranet4_national_ist/storage/htmlarea/Publier-Valoriser/VR_redui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1159" y="1951454"/>
            <a:ext cx="657225" cy="666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intranet4.inra.fr/var/intranet4_national_ist/storage/htmlarea/Publier-Valoriser/RA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6226" y="1929532"/>
            <a:ext cx="686254" cy="993264"/>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27" name="Rectangle 26"/>
          <p:cNvSpPr/>
          <p:nvPr/>
        </p:nvSpPr>
        <p:spPr>
          <a:xfrm>
            <a:off x="108186" y="4221088"/>
            <a:ext cx="878400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08186" y="3212976"/>
            <a:ext cx="878429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14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36563" y="62068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043608" y="1172366"/>
            <a:ext cx="7377260" cy="800219"/>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Vers où?  Vers qui?</a:t>
            </a:r>
            <a:endParaRPr lang="fr-FR" b="1" dirty="0">
              <a:solidFill>
                <a:srgbClr val="C5DD01"/>
              </a:solidFill>
              <a:latin typeface="Arial" pitchFamily="34" charset="0"/>
              <a:cs typeface="Arial" pitchFamily="34" charset="0"/>
            </a:endParaRPr>
          </a:p>
          <a:p>
            <a:pPr>
              <a:spcBef>
                <a:spcPts val="600"/>
              </a:spcBef>
              <a:spcAft>
                <a:spcPts val="600"/>
              </a:spcAft>
            </a:pPr>
            <a:r>
              <a:rPr lang="fr-FR" b="1" dirty="0" smtClean="0">
                <a:solidFill>
                  <a:srgbClr val="C5DD01"/>
                </a:solidFill>
                <a:latin typeface="Arial" pitchFamily="34" charset="0"/>
                <a:cs typeface="Arial" pitchFamily="34" charset="0"/>
              </a:rPr>
              <a:t>Diffusion/visibilité internationale ?</a:t>
            </a:r>
            <a:endParaRPr lang="fr-FR" b="1" dirty="0">
              <a:solidFill>
                <a:srgbClr val="C5DD01"/>
              </a:solidFill>
              <a:latin typeface="Arial" pitchFamily="34" charset="0"/>
              <a:cs typeface="Arial" pitchFamily="34"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158117081"/>
              </p:ext>
            </p:extLst>
          </p:nvPr>
        </p:nvGraphicFramePr>
        <p:xfrm>
          <a:off x="539848" y="2365608"/>
          <a:ext cx="8044545" cy="3520440"/>
        </p:xfrm>
        <a:graphic>
          <a:graphicData uri="http://schemas.openxmlformats.org/drawingml/2006/table">
            <a:tbl>
              <a:tblPr firstRow="1" bandRow="1">
                <a:tableStyleId>{073A0DAA-6AF3-43AB-8588-CEC1D06C72B9}</a:tableStyleId>
              </a:tblPr>
              <a:tblGrid>
                <a:gridCol w="1039229"/>
                <a:gridCol w="762098"/>
                <a:gridCol w="856966"/>
                <a:gridCol w="699551"/>
                <a:gridCol w="729778"/>
                <a:gridCol w="762098"/>
                <a:gridCol w="692816"/>
                <a:gridCol w="762098"/>
                <a:gridCol w="706737"/>
                <a:gridCol w="1033174"/>
              </a:tblGrid>
              <a:tr h="1325880">
                <a:tc>
                  <a:txBody>
                    <a:bodyPr/>
                    <a:lstStyle/>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r>
                        <a:rPr lang="fr-FR" sz="900" i="1" dirty="0" err="1" smtClean="0">
                          <a:hlinkClick r:id="rId3"/>
                        </a:rPr>
                        <a:t>Genetics</a:t>
                      </a:r>
                      <a:r>
                        <a:rPr lang="fr-FR" sz="900" i="1" dirty="0" smtClean="0">
                          <a:hlinkClick r:id="rId3"/>
                        </a:rPr>
                        <a:t>, </a:t>
                      </a:r>
                      <a:r>
                        <a:rPr lang="fr-FR" sz="900" i="1" dirty="0" err="1" smtClean="0">
                          <a:hlinkClick r:id="rId3"/>
                        </a:rPr>
                        <a:t>Selection</a:t>
                      </a:r>
                      <a:r>
                        <a:rPr lang="fr-FR" sz="900" i="1" dirty="0" smtClean="0">
                          <a:hlinkClick r:id="rId3"/>
                        </a:rPr>
                        <a:t>, Evolution</a:t>
                      </a:r>
                      <a:endParaRPr lang="fr-FR" sz="900" dirty="0"/>
                    </a:p>
                  </a:txBody>
                  <a:tcPr/>
                </a:tc>
                <a:tc>
                  <a:txBody>
                    <a:bodyPr/>
                    <a:lstStyle/>
                    <a:p>
                      <a:endParaRPr lang="fr-FR" dirty="0"/>
                    </a:p>
                  </a:txBody>
                  <a:tcPr/>
                </a:tc>
                <a:tc>
                  <a:txBody>
                    <a:bodyPr/>
                    <a:lstStyle/>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900" i="1" dirty="0" err="1" smtClean="0">
                          <a:hlinkClick r:id="rId4"/>
                        </a:rPr>
                        <a:t>Veterinary</a:t>
                      </a:r>
                      <a:r>
                        <a:rPr lang="fr-FR" sz="900" i="1" dirty="0" smtClean="0">
                          <a:hlinkClick r:id="rId4"/>
                        </a:rPr>
                        <a:t> </a:t>
                      </a:r>
                      <a:r>
                        <a:rPr lang="fr-FR" sz="900" i="1" dirty="0" err="1" smtClean="0">
                          <a:hlinkClick r:id="rId4"/>
                        </a:rPr>
                        <a:t>Research</a:t>
                      </a:r>
                      <a:endParaRPr lang="fr-FR" sz="900" dirty="0" smtClean="0"/>
                    </a:p>
                    <a:p>
                      <a:endParaRPr lang="fr-FR" sz="900" i="1" dirty="0" smtClean="0">
                        <a:hlinkClick r:id="rId4"/>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endParaRPr lang="fr-FR" sz="900" dirty="0"/>
                    </a:p>
                  </a:txBody>
                  <a:tcPr/>
                </a:tc>
              </a:tr>
              <a:tr h="370840">
                <a:tc>
                  <a:txBody>
                    <a:bodyPr/>
                    <a:lstStyle/>
                    <a:p>
                      <a:r>
                        <a:rPr lang="fr-FR" sz="1400" b="1" dirty="0" smtClean="0">
                          <a:solidFill>
                            <a:schemeClr val="bg1"/>
                          </a:solidFill>
                        </a:rPr>
                        <a:t>Article en anglais</a:t>
                      </a:r>
                    </a:p>
                    <a:p>
                      <a:endParaRPr lang="fr-FR" sz="1400" b="1" dirty="0">
                        <a:solidFill>
                          <a:schemeClr val="bg1"/>
                        </a:solidFill>
                      </a:endParaRPr>
                    </a:p>
                  </a:txBody>
                  <a:tcPr marL="72000" marR="72000">
                    <a:solidFill>
                      <a:schemeClr val="tx1"/>
                    </a:solidFill>
                  </a:tcPr>
                </a:tc>
                <a:tc>
                  <a:txBody>
                    <a:bodyPr/>
                    <a:lstStyle/>
                    <a:p>
                      <a:r>
                        <a:rPr lang="fr-FR" sz="1400" b="1" dirty="0" smtClean="0"/>
                        <a:t>Oui</a:t>
                      </a:r>
                      <a:endParaRPr lang="fr-FR" sz="1400" b="1" dirty="0"/>
                    </a:p>
                  </a:txBody>
                  <a:tcPr anchor="ctr"/>
                </a:tc>
                <a:tc>
                  <a:txBody>
                    <a:bodyPr/>
                    <a:lstStyle/>
                    <a:p>
                      <a:r>
                        <a:rPr lang="fr-FR" sz="1400" b="1" dirty="0" smtClean="0"/>
                        <a:t>Oui</a:t>
                      </a:r>
                      <a:endParaRPr lang="fr-FR" sz="1400" b="1" dirty="0"/>
                    </a:p>
                  </a:txBody>
                  <a:tcPr anchor="ctr"/>
                </a:tc>
                <a:tc>
                  <a:txBody>
                    <a:bodyPr/>
                    <a:lstStyle/>
                    <a:p>
                      <a:r>
                        <a:rPr lang="fr-FR" sz="1400" b="1" dirty="0" smtClean="0"/>
                        <a:t>Oui</a:t>
                      </a:r>
                      <a:endParaRPr lang="fr-FR" sz="1400" b="1" dirty="0"/>
                    </a:p>
                  </a:txBody>
                  <a:tcPr anchor="ctr"/>
                </a:tc>
                <a:tc>
                  <a:txBody>
                    <a:bodyPr/>
                    <a:lstStyle/>
                    <a:p>
                      <a:r>
                        <a:rPr lang="fr-FR" sz="1400" b="1" dirty="0" smtClean="0"/>
                        <a:t>Oui</a:t>
                      </a:r>
                      <a:endParaRPr lang="fr-FR" sz="1400" b="1" dirty="0"/>
                    </a:p>
                  </a:txBody>
                  <a:tcPr anchor="ctr"/>
                </a:tc>
                <a:tc>
                  <a:txBody>
                    <a:bodyPr/>
                    <a:lstStyle/>
                    <a:p>
                      <a:r>
                        <a:rPr lang="fr-FR" sz="1400" b="1" dirty="0" smtClean="0"/>
                        <a:t>Oui</a:t>
                      </a:r>
                      <a:endParaRPr lang="fr-FR" sz="1400" b="1" dirty="0"/>
                    </a:p>
                  </a:txBody>
                  <a:tcPr anchor="ctr"/>
                </a:tc>
                <a:tc>
                  <a:txBody>
                    <a:bodyPr/>
                    <a:lstStyle/>
                    <a:p>
                      <a:r>
                        <a:rPr lang="fr-FR" sz="1400" b="1" dirty="0" smtClean="0"/>
                        <a:t>Oui</a:t>
                      </a:r>
                      <a:endParaRPr lang="fr-FR" sz="1400" b="1" dirty="0"/>
                    </a:p>
                  </a:txBody>
                  <a:tcPr anchor="ctr"/>
                </a:tc>
                <a:tc>
                  <a:txBody>
                    <a:bodyPr/>
                    <a:lstStyle/>
                    <a:p>
                      <a:r>
                        <a:rPr lang="fr-FR" sz="1400" b="1" dirty="0" smtClean="0"/>
                        <a:t>Non</a:t>
                      </a:r>
                      <a:endParaRPr lang="fr-FR" sz="1400" b="1" dirty="0"/>
                    </a:p>
                  </a:txBody>
                  <a:tcPr anchor="ctr"/>
                </a:tc>
                <a:tc>
                  <a:txBody>
                    <a:bodyPr/>
                    <a:lstStyle/>
                    <a:p>
                      <a:r>
                        <a:rPr lang="fr-FR" sz="1400" b="1" dirty="0" smtClean="0"/>
                        <a:t>Oui</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Oui</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Peu d’articles</a:t>
                      </a:r>
                    </a:p>
                  </a:txBody>
                  <a:tcPr anchor="ctr">
                    <a:solidFill>
                      <a:srgbClr val="FFC000"/>
                    </a:solidFill>
                  </a:tcPr>
                </a:tc>
              </a:tr>
              <a:tr h="370840">
                <a:tc>
                  <a:txBody>
                    <a:bodyPr/>
                    <a:lstStyle/>
                    <a:p>
                      <a:r>
                        <a:rPr lang="fr-FR" sz="1400" b="1" dirty="0" smtClean="0">
                          <a:solidFill>
                            <a:schemeClr val="bg1"/>
                          </a:solidFill>
                        </a:rPr>
                        <a:t>Editeur commercial</a:t>
                      </a:r>
                      <a:endParaRPr lang="fr-FR" sz="1400" b="1" dirty="0">
                        <a:solidFill>
                          <a:schemeClr val="bg1"/>
                        </a:solidFill>
                      </a:endParaRPr>
                    </a:p>
                  </a:txBody>
                  <a:tcPr marL="36000" marR="36000" anchor="ctr">
                    <a:solidFill>
                      <a:schemeClr val="tx1"/>
                    </a:solidFill>
                  </a:tcPr>
                </a:tc>
                <a:tc>
                  <a:txBody>
                    <a:bodyPr/>
                    <a:lstStyle/>
                    <a:p>
                      <a:r>
                        <a:rPr lang="fr-FR" sz="1400" b="1" dirty="0" smtClean="0"/>
                        <a:t>Springer</a:t>
                      </a:r>
                      <a:endParaRPr lang="fr-FR" sz="1400" b="1" dirty="0"/>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Cambridge </a:t>
                      </a:r>
                      <a:r>
                        <a:rPr lang="fr-FR" sz="1400" b="1" i="0" u="none" dirty="0" err="1" smtClean="0"/>
                        <a:t>U</a:t>
                      </a:r>
                      <a:r>
                        <a:rPr lang="fr-FR" sz="1400" b="1" dirty="0" err="1" smtClean="0"/>
                        <a:t>niversity</a:t>
                      </a:r>
                      <a:r>
                        <a:rPr lang="fr-FR" sz="1400" b="1" dirty="0" smtClean="0"/>
                        <a:t> </a:t>
                      </a:r>
                      <a:r>
                        <a:rPr lang="fr-FR" sz="1400" b="1" dirty="0" err="1" smtClean="0"/>
                        <a:t>Press</a:t>
                      </a:r>
                      <a:endParaRPr lang="fr-FR" sz="1400" b="1" dirty="0" smtClean="0"/>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Springer</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Springer</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Springer</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err="1" smtClean="0"/>
                        <a:t>Biomed</a:t>
                      </a:r>
                      <a:r>
                        <a:rPr lang="fr-FR" sz="1400" b="1" dirty="0" smtClean="0"/>
                        <a:t> Central</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Inra</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err="1" smtClean="0"/>
                        <a:t>Biomed</a:t>
                      </a:r>
                      <a:r>
                        <a:rPr lang="fr-FR" sz="1400" b="1" dirty="0" smtClean="0"/>
                        <a:t> Central</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smtClean="0"/>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err="1" smtClean="0"/>
                        <a:t>NecPlus</a:t>
                      </a:r>
                      <a:endParaRPr lang="fr-FR" sz="1400" b="1" dirty="0" smtClean="0"/>
                    </a:p>
                  </a:txBody>
                  <a:tcPr marL="36000" marR="36000" anchor="ctr">
                    <a:solidFill>
                      <a:srgbClr val="FFFF99"/>
                    </a:solidFill>
                  </a:tcPr>
                </a:tc>
              </a:tr>
              <a:tr h="370840">
                <a:tc>
                  <a:txBody>
                    <a:bodyPr/>
                    <a:lstStyle/>
                    <a:p>
                      <a:r>
                        <a:rPr lang="fr-FR" sz="1400" b="1" dirty="0" smtClean="0">
                          <a:solidFill>
                            <a:schemeClr val="bg1"/>
                          </a:solidFill>
                        </a:rPr>
                        <a:t>Date Edit.</a:t>
                      </a:r>
                      <a:r>
                        <a:rPr lang="fr-FR" sz="1400" b="1" baseline="0" dirty="0" smtClean="0">
                          <a:solidFill>
                            <a:schemeClr val="bg1"/>
                          </a:solidFill>
                        </a:rPr>
                        <a:t> Commercial</a:t>
                      </a:r>
                    </a:p>
                    <a:p>
                      <a:endParaRPr lang="fr-FR" sz="1400" b="1" dirty="0">
                        <a:solidFill>
                          <a:schemeClr val="bg1"/>
                        </a:solidFill>
                      </a:endParaRPr>
                    </a:p>
                  </a:txBody>
                  <a:tcPr marL="36000" marR="36000" anchor="ctr">
                    <a:solidFill>
                      <a:schemeClr val="tx1"/>
                    </a:solidFill>
                  </a:tcPr>
                </a:tc>
                <a:tc>
                  <a:txBody>
                    <a:bodyPr/>
                    <a:lstStyle/>
                    <a:p>
                      <a:pPr algn="ctr"/>
                      <a:r>
                        <a:rPr lang="fr-FR" sz="1400" b="1" dirty="0" smtClean="0"/>
                        <a:t>2011</a:t>
                      </a:r>
                      <a:endParaRPr lang="fr-FR" sz="1400" b="1"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2007</a:t>
                      </a: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2011</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2011</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2011</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2008</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x</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2011</a:t>
                      </a: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2013</a:t>
                      </a:r>
                    </a:p>
                  </a:txBody>
                  <a:tcPr marL="36000" marR="36000" anchor="ctr">
                    <a:solidFill>
                      <a:srgbClr val="FFC000"/>
                    </a:solidFill>
                  </a:tcPr>
                </a:tc>
              </a:tr>
            </a:tbl>
          </a:graphicData>
        </a:graphic>
      </p:graphicFrame>
      <p:pic>
        <p:nvPicPr>
          <p:cNvPr id="28" name="Picture 2" descr="https://intranet4.inra.fr/var/intranet4_national_ist/storage/htmlarea/Publier-Valoriser/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385680"/>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intranet4.inra.fr/var/intranet4_national_ist/storage/htmlarea/Publier-Valoriser/AN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2385680"/>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s://intranet4.inra.fr/var/intranet4_national_ist/storage/htmlarea/Publier-Valoriser/AF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385680"/>
            <a:ext cx="704317" cy="936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s://intranet4.inra.fr/var/intranet4_national_ist/storage/htmlarea/Publier-Valoriser/A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2398380"/>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intranet4.inra.fr/var/intranet4_national_ist/storage/htmlarea/Publier-Valoriser/DS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2385680"/>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ttps://intranet4.inra.fr/var/intranet4_national_ist/storage/htmlarea/Publier-Valoriser/GSE_redui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2385680"/>
            <a:ext cx="676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https://intranet4.inra.fr/var/intranet4_national_ist/storage/htmlarea/Publier-Valoriser/PR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0348" y="2398380"/>
            <a:ext cx="7239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https://intranet4.inra.fr/var/intranet4_national_ist/storage/htmlarea/Publier-Valoriser/VR_redui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6256" y="2398380"/>
            <a:ext cx="657225" cy="66675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pic>
        <p:nvPicPr>
          <p:cNvPr id="20" name="Picture 4" descr="https://intranet4.inra.fr/var/intranet4_national_ist/storage/htmlarea/Publier-Valoriser/RA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66049" y="2376154"/>
            <a:ext cx="723900" cy="1047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949" y="3698728"/>
            <a:ext cx="8050444" cy="74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39848" y="4439284"/>
            <a:ext cx="8044545" cy="7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39849" y="5157192"/>
            <a:ext cx="8044544"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p:cNvGrpSpPr/>
          <p:nvPr/>
        </p:nvGrpSpPr>
        <p:grpSpPr>
          <a:xfrm>
            <a:off x="6444208" y="4907777"/>
            <a:ext cx="2134840" cy="260758"/>
            <a:chOff x="6444208" y="4907777"/>
            <a:chExt cx="2134840" cy="260758"/>
          </a:xfrm>
        </p:grpSpPr>
        <p:grpSp>
          <p:nvGrpSpPr>
            <p:cNvPr id="4" name="Groupe 3"/>
            <p:cNvGrpSpPr/>
            <p:nvPr/>
          </p:nvGrpSpPr>
          <p:grpSpPr>
            <a:xfrm>
              <a:off x="8217992" y="4907777"/>
              <a:ext cx="361056" cy="260758"/>
              <a:chOff x="-73024" y="2528554"/>
              <a:chExt cx="361056" cy="260758"/>
            </a:xfrm>
          </p:grpSpPr>
          <p:sp>
            <p:nvSpPr>
              <p:cNvPr id="3" name="Rectangle 2"/>
              <p:cNvSpPr/>
              <p:nvPr/>
            </p:nvSpPr>
            <p:spPr>
              <a:xfrm>
                <a:off x="-73024" y="2528554"/>
                <a:ext cx="108520" cy="26075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3880" y="2528554"/>
                <a:ext cx="108520" cy="2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79512" y="2528554"/>
                <a:ext cx="108520" cy="2607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p:cNvGrpSpPr/>
            <p:nvPr/>
          </p:nvGrpSpPr>
          <p:grpSpPr>
            <a:xfrm>
              <a:off x="6444208" y="4907777"/>
              <a:ext cx="361056" cy="260758"/>
              <a:chOff x="-73024" y="2528554"/>
              <a:chExt cx="361056" cy="260758"/>
            </a:xfrm>
          </p:grpSpPr>
          <p:sp>
            <p:nvSpPr>
              <p:cNvPr id="37" name="Rectangle 36"/>
              <p:cNvSpPr/>
              <p:nvPr/>
            </p:nvSpPr>
            <p:spPr>
              <a:xfrm>
                <a:off x="-73024" y="2528554"/>
                <a:ext cx="108520" cy="26075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43880" y="2528554"/>
                <a:ext cx="108520" cy="2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79512" y="2528554"/>
                <a:ext cx="108520" cy="2607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1745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5" name="ZoneTexte 4"/>
          <p:cNvSpPr txBox="1"/>
          <p:nvPr/>
        </p:nvSpPr>
        <p:spPr>
          <a:xfrm>
            <a:off x="1299195" y="26064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6" y="828581"/>
            <a:ext cx="7377260" cy="800219"/>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Quel modèle économique ? Accès </a:t>
            </a:r>
            <a:r>
              <a:rPr lang="fr-FR" b="1" dirty="0">
                <a:solidFill>
                  <a:srgbClr val="C5DD01"/>
                </a:solidFill>
                <a:latin typeface="Arial" pitchFamily="34" charset="0"/>
                <a:cs typeface="Arial" pitchFamily="34" charset="0"/>
              </a:rPr>
              <a:t>libre et gratuit ?</a:t>
            </a:r>
          </a:p>
          <a:p>
            <a:pPr>
              <a:spcBef>
                <a:spcPts val="600"/>
              </a:spcBef>
              <a:spcAft>
                <a:spcPts val="600"/>
              </a:spcAft>
            </a:pPr>
            <a:r>
              <a:rPr lang="fr-FR" b="1" dirty="0" smtClean="0">
                <a:solidFill>
                  <a:srgbClr val="C5DD01"/>
                </a:solidFill>
                <a:latin typeface="Arial" pitchFamily="34" charset="0"/>
                <a:cs typeface="Arial" pitchFamily="34" charset="0"/>
              </a:rPr>
              <a:t>Comment ? Et Quand ?</a:t>
            </a:r>
            <a:endParaRPr lang="fr-FR" b="1" dirty="0">
              <a:solidFill>
                <a:srgbClr val="C5DD01"/>
              </a:solidFill>
              <a:latin typeface="Arial" pitchFamily="34" charset="0"/>
              <a:cs typeface="Arial"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2132887243"/>
              </p:ext>
            </p:extLst>
          </p:nvPr>
        </p:nvGraphicFramePr>
        <p:xfrm>
          <a:off x="395538" y="1926064"/>
          <a:ext cx="8496942" cy="4186168"/>
        </p:xfrm>
        <a:graphic>
          <a:graphicData uri="http://schemas.openxmlformats.org/drawingml/2006/table">
            <a:tbl>
              <a:tblPr firstRow="1" bandRow="1">
                <a:tableStyleId>{073A0DAA-6AF3-43AB-8588-CEC1D06C72B9}</a:tableStyleId>
              </a:tblPr>
              <a:tblGrid>
                <a:gridCol w="1113989"/>
                <a:gridCol w="816922"/>
                <a:gridCol w="816922"/>
                <a:gridCol w="816922"/>
                <a:gridCol w="816922"/>
                <a:gridCol w="816922"/>
                <a:gridCol w="841581"/>
                <a:gridCol w="794761"/>
                <a:gridCol w="797905"/>
                <a:gridCol w="864096"/>
              </a:tblGrid>
              <a:tr h="1325880">
                <a:tc>
                  <a:txBody>
                    <a:bodyPr/>
                    <a:lstStyle/>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r>
                        <a:rPr lang="fr-FR" sz="900" i="1" dirty="0" err="1" smtClean="0">
                          <a:hlinkClick r:id="rId3"/>
                        </a:rPr>
                        <a:t>Genetics</a:t>
                      </a:r>
                      <a:r>
                        <a:rPr lang="fr-FR" sz="900" i="1" dirty="0" smtClean="0">
                          <a:hlinkClick r:id="rId3"/>
                        </a:rPr>
                        <a:t>, </a:t>
                      </a:r>
                      <a:r>
                        <a:rPr lang="fr-FR" sz="900" i="1" dirty="0" err="1" smtClean="0">
                          <a:hlinkClick r:id="rId3"/>
                        </a:rPr>
                        <a:t>Selection</a:t>
                      </a:r>
                      <a:r>
                        <a:rPr lang="fr-FR" sz="900" i="1" dirty="0" smtClean="0">
                          <a:hlinkClick r:id="rId3"/>
                        </a:rPr>
                        <a:t>, Evolution</a:t>
                      </a:r>
                      <a:endParaRPr lang="fr-FR" sz="900" dirty="0"/>
                    </a:p>
                  </a:txBody>
                  <a:tcPr/>
                </a:tc>
                <a:tc>
                  <a:txBody>
                    <a:bodyPr/>
                    <a:lstStyle/>
                    <a:p>
                      <a:endParaRPr lang="fr-FR" dirty="0"/>
                    </a:p>
                  </a:txBody>
                  <a:tcPr/>
                </a:tc>
                <a:tc>
                  <a:txBody>
                    <a:bodyPr/>
                    <a:lstStyle/>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900" i="1" dirty="0" err="1" smtClean="0">
                          <a:hlinkClick r:id="rId4"/>
                        </a:rPr>
                        <a:t>Veterinary</a:t>
                      </a:r>
                      <a:r>
                        <a:rPr lang="fr-FR" sz="900" i="1" dirty="0" smtClean="0">
                          <a:hlinkClick r:id="rId4"/>
                        </a:rPr>
                        <a:t> </a:t>
                      </a:r>
                      <a:r>
                        <a:rPr lang="fr-FR" sz="900" i="1" dirty="0" err="1" smtClean="0">
                          <a:hlinkClick r:id="rId4"/>
                        </a:rPr>
                        <a:t>Research</a:t>
                      </a:r>
                      <a:endParaRPr lang="fr-FR"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900" i="1" dirty="0" smtClean="0"/>
                    </a:p>
                  </a:txBody>
                  <a:tcPr/>
                </a:tc>
              </a:tr>
              <a:tr h="370840">
                <a:tc>
                  <a:txBody>
                    <a:bodyPr/>
                    <a:lstStyle/>
                    <a:p>
                      <a:r>
                        <a:rPr lang="fr-FR" sz="1400" b="1" dirty="0" smtClean="0">
                          <a:solidFill>
                            <a:schemeClr val="bg1"/>
                          </a:solidFill>
                        </a:rPr>
                        <a:t>Modèle économique:</a:t>
                      </a:r>
                      <a:r>
                        <a:rPr lang="fr-FR" sz="1400" b="1" baseline="0" dirty="0" smtClean="0">
                          <a:solidFill>
                            <a:schemeClr val="bg1"/>
                          </a:solidFill>
                        </a:rPr>
                        <a:t> le payeur =</a:t>
                      </a:r>
                      <a:endParaRPr lang="fr-FR" sz="1400" b="1" dirty="0">
                        <a:solidFill>
                          <a:schemeClr val="bg1"/>
                        </a:solidFill>
                      </a:endParaRPr>
                    </a:p>
                  </a:txBody>
                  <a:tcPr>
                    <a:solidFill>
                      <a:schemeClr val="tx1"/>
                    </a:solidFill>
                  </a:tcPr>
                </a:tc>
                <a:tc>
                  <a:txBody>
                    <a:bodyPr/>
                    <a:lstStyle/>
                    <a:p>
                      <a:r>
                        <a:rPr lang="fr-FR" sz="1400" b="1" dirty="0" smtClean="0"/>
                        <a:t>Lecteur</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smtClean="0"/>
                        <a:t>Lecteur</a:t>
                      </a:r>
                      <a:endParaRPr lang="fr-FR" sz="1400" b="1"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Lecteur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Lecteur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Lecteur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Auteur</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Lecteur</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(papier)</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Auteur</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Lecteur</a:t>
                      </a:r>
                    </a:p>
                  </a:txBody>
                  <a:tcPr anchor="ctr">
                    <a:solidFill>
                      <a:srgbClr val="FFC000"/>
                    </a:solidFill>
                  </a:tcPr>
                </a:tc>
              </a:tr>
              <a:tr h="669672">
                <a:tc>
                  <a:txBody>
                    <a:bodyPr/>
                    <a:lstStyle/>
                    <a:p>
                      <a:r>
                        <a:rPr lang="fr-FR" sz="1400" b="1" dirty="0" smtClean="0">
                          <a:solidFill>
                            <a:schemeClr val="bg1"/>
                          </a:solidFill>
                        </a:rPr>
                        <a:t>Embargo</a:t>
                      </a:r>
                    </a:p>
                  </a:txBody>
                  <a:tcPr marL="72000" marR="72000" anchor="ctr">
                    <a:solidFill>
                      <a:schemeClr val="tx1"/>
                    </a:solidFill>
                  </a:tcPr>
                </a:tc>
                <a:tc>
                  <a:txBody>
                    <a:bodyPr/>
                    <a:lstStyle/>
                    <a:p>
                      <a:r>
                        <a:rPr lang="fr-FR" sz="1400" b="1" dirty="0" smtClean="0"/>
                        <a:t>1 an</a:t>
                      </a:r>
                      <a:endParaRPr lang="fr-FR" sz="1400" b="1" dirty="0"/>
                    </a:p>
                  </a:txBody>
                  <a:tcPr anchor="ctr" anchorCtr="1"/>
                </a:tc>
                <a:tc>
                  <a:txBody>
                    <a:bodyPr/>
                    <a:lstStyle/>
                    <a:p>
                      <a:r>
                        <a:rPr lang="fr-FR" sz="1400" b="1" dirty="0" smtClean="0"/>
                        <a:t>1an</a:t>
                      </a:r>
                      <a:endParaRPr lang="fr-FR" sz="1400" b="1" dirty="0"/>
                    </a:p>
                  </a:txBody>
                  <a:tcPr anchor="ctr" anchorCtr="1"/>
                </a:tc>
                <a:tc>
                  <a:txBody>
                    <a:bodyPr/>
                    <a:lstStyle/>
                    <a:p>
                      <a:r>
                        <a:rPr lang="fr-FR" sz="1400" b="1" dirty="0" smtClean="0"/>
                        <a:t>1 an</a:t>
                      </a:r>
                      <a:endParaRPr lang="fr-FR" sz="1400" b="1" dirty="0"/>
                    </a:p>
                  </a:txBody>
                  <a:tcPr anchor="ctr" anchorCtr="1"/>
                </a:tc>
                <a:tc>
                  <a:txBody>
                    <a:bodyPr/>
                    <a:lstStyle/>
                    <a:p>
                      <a:r>
                        <a:rPr lang="fr-FR" sz="1400" b="1" dirty="0" smtClean="0"/>
                        <a:t>1 an</a:t>
                      </a:r>
                      <a:endParaRPr lang="fr-FR" sz="1400" b="1" dirty="0"/>
                    </a:p>
                  </a:txBody>
                  <a:tcPr anchor="ctr" anchorCtr="1"/>
                </a:tc>
                <a:tc>
                  <a:txBody>
                    <a:bodyPr/>
                    <a:lstStyle/>
                    <a:p>
                      <a:r>
                        <a:rPr lang="fr-FR" sz="1400" b="1" dirty="0" smtClean="0"/>
                        <a:t>1 an</a:t>
                      </a:r>
                      <a:endParaRPr lang="fr-FR" sz="1400" b="1" dirty="0"/>
                    </a:p>
                  </a:txBody>
                  <a:tcPr anchor="ctr" anchorCtr="1"/>
                </a:tc>
                <a:tc>
                  <a:txBody>
                    <a:bodyPr/>
                    <a:lstStyle/>
                    <a:p>
                      <a:r>
                        <a:rPr lang="fr-FR" sz="1400" b="1" dirty="0" smtClean="0"/>
                        <a:t>x</a:t>
                      </a:r>
                      <a:endParaRPr lang="fr-FR" sz="1400" b="1" dirty="0"/>
                    </a:p>
                  </a:txBody>
                  <a:tcPr anchor="ctr" anchorCtr="1"/>
                </a:tc>
                <a:tc>
                  <a:txBody>
                    <a:bodyPr/>
                    <a:lstStyle/>
                    <a:p>
                      <a:r>
                        <a:rPr lang="fr-FR" sz="1400" b="1" dirty="0" smtClean="0"/>
                        <a:t>x</a:t>
                      </a:r>
                      <a:endParaRPr lang="fr-FR" sz="1400" b="1" dirty="0"/>
                    </a:p>
                  </a:txBody>
                  <a:tcPr anchor="ctr" anchorCtr="1"/>
                </a:tc>
                <a:tc>
                  <a:txBody>
                    <a:bodyPr/>
                    <a:lstStyle/>
                    <a:p>
                      <a:r>
                        <a:rPr lang="fr-FR" sz="1400" b="1" dirty="0" smtClean="0"/>
                        <a:t>x</a:t>
                      </a:r>
                      <a:endParaRPr lang="fr-FR" sz="1400" b="1" dirty="0"/>
                    </a:p>
                  </a:txBody>
                  <a:tcPr anchor="ctr" anchorCtr="1"/>
                </a:tc>
                <a:tc>
                  <a:txBody>
                    <a:bodyPr/>
                    <a:lstStyle/>
                    <a:p>
                      <a:endParaRPr lang="fr-FR" sz="1400" b="1" dirty="0" smtClean="0"/>
                    </a:p>
                    <a:p>
                      <a:r>
                        <a:rPr lang="fr-FR" sz="1400" b="1" dirty="0" smtClean="0"/>
                        <a:t>2ans</a:t>
                      </a:r>
                    </a:p>
                  </a:txBody>
                  <a:tcPr anchor="ctr" anchorCtr="1">
                    <a:solidFill>
                      <a:srgbClr val="FFFF99"/>
                    </a:solidFill>
                  </a:tcPr>
                </a:tc>
              </a:tr>
              <a:tr h="727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bg1"/>
                          </a:solidFill>
                        </a:rPr>
                        <a:t>Open</a:t>
                      </a:r>
                      <a:r>
                        <a:rPr lang="fr-FR" sz="1400" b="1" baseline="0" dirty="0" smtClean="0">
                          <a:solidFill>
                            <a:schemeClr val="bg1"/>
                          </a:solidFill>
                        </a:rPr>
                        <a:t> </a:t>
                      </a:r>
                      <a:r>
                        <a:rPr lang="fr-FR" sz="1400" b="1" baseline="0" dirty="0" err="1" smtClean="0">
                          <a:solidFill>
                            <a:schemeClr val="bg1"/>
                          </a:solidFill>
                        </a:rPr>
                        <a:t>access</a:t>
                      </a:r>
                      <a:endParaRPr lang="fr-FR" sz="1400" b="1" baseline="0" dirty="0" smtClean="0">
                        <a:solidFill>
                          <a:schemeClr val="bg1"/>
                        </a:solidFill>
                      </a:endParaRPr>
                    </a:p>
                  </a:txBody>
                  <a:tcPr anchor="ctr">
                    <a:solidFill>
                      <a:schemeClr val="tx1"/>
                    </a:solidFill>
                  </a:tcPr>
                </a:tc>
                <a:tc>
                  <a:txBody>
                    <a:bodyPr/>
                    <a:lstStyle/>
                    <a:p>
                      <a:r>
                        <a:rPr lang="fr-FR" sz="1400" b="1" dirty="0" smtClean="0"/>
                        <a:t>Option</a:t>
                      </a:r>
                    </a:p>
                  </a:txBody>
                  <a:tcPr marL="72000" marR="72000"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Option</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Option</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Option</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Option</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Oui</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Oui</a:t>
                      </a:r>
                    </a:p>
                  </a:txBody>
                  <a:tcPr anchor="ctr" anchorCtr="1"/>
                </a:tc>
                <a:tc>
                  <a:txBody>
                    <a:bodyPr/>
                    <a:lstStyle/>
                    <a:p>
                      <a:r>
                        <a:rPr lang="fr-FR" sz="1400" b="1" dirty="0" smtClean="0"/>
                        <a:t>Oui</a:t>
                      </a:r>
                      <a:endParaRPr lang="fr-FR" sz="1400" b="1" dirty="0"/>
                    </a:p>
                  </a:txBody>
                  <a:tcPr anchor="ctr" anchorCtr="1"/>
                </a:tc>
                <a:tc>
                  <a:txBody>
                    <a:bodyPr/>
                    <a:lstStyle/>
                    <a:p>
                      <a:r>
                        <a:rPr lang="fr-FR" sz="1400" b="1" dirty="0" smtClean="0"/>
                        <a:t>Non</a:t>
                      </a:r>
                      <a:endParaRPr lang="fr-FR" sz="1400" b="1" dirty="0"/>
                    </a:p>
                  </a:txBody>
                  <a:tcPr anchor="ctr" anchorCtr="1">
                    <a:solidFill>
                      <a:srgbClr val="FFC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baseline="0" dirty="0" smtClean="0">
                          <a:solidFill>
                            <a:schemeClr val="bg1"/>
                          </a:solidFill>
                        </a:rPr>
                        <a:t>OA option % articles concernés</a:t>
                      </a:r>
                    </a:p>
                  </a:txBody>
                  <a:tcPr anchor="ctr">
                    <a:solidFill>
                      <a:schemeClr val="tx1"/>
                    </a:solidFill>
                  </a:tcPr>
                </a:tc>
                <a:tc>
                  <a:txBody>
                    <a:bodyPr/>
                    <a:lstStyle/>
                    <a:p>
                      <a:r>
                        <a:rPr lang="fr-FR" sz="1400" b="1" dirty="0" smtClean="0"/>
                        <a:t>13%</a:t>
                      </a:r>
                    </a:p>
                  </a:txBody>
                  <a:tcPr marL="72000" marR="72000"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&lt;1%</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12%</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6%</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5%</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smtClean="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smtClean="0"/>
                    </a:p>
                  </a:txBody>
                  <a:tcPr anchor="ctr" anchorCtr="1"/>
                </a:tc>
                <a:tc>
                  <a:txBody>
                    <a:bodyPr/>
                    <a:lstStyle/>
                    <a:p>
                      <a:endParaRPr lang="fr-FR" sz="1400" b="1" dirty="0"/>
                    </a:p>
                  </a:txBody>
                  <a:tcPr anchor="ctr" anchorCtr="1"/>
                </a:tc>
                <a:tc>
                  <a:txBody>
                    <a:bodyPr/>
                    <a:lstStyle/>
                    <a:p>
                      <a:endParaRPr lang="fr-FR" sz="1400" b="1" dirty="0"/>
                    </a:p>
                  </a:txBody>
                  <a:tcPr anchor="ctr" anchorCtr="1">
                    <a:solidFill>
                      <a:srgbClr val="FFFF99"/>
                    </a:solidFill>
                  </a:tcPr>
                </a:tc>
              </a:tr>
            </a:tbl>
          </a:graphicData>
        </a:graphic>
      </p:graphicFrame>
      <p:pic>
        <p:nvPicPr>
          <p:cNvPr id="18" name="Picture 2" descr="https://intranet4.inra.fr/var/intranet4_national_ist/storage/htmlarea/Publier-Valoriser/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948071"/>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ntranet4.inra.fr/var/intranet4_national_ist/storage/htmlarea/Publier-Valoriser/AN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2452" y="19480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intranet4.inra.fr/var/intranet4_national_ist/storage/htmlarea/Publier-Valoriser/AF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1960771"/>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intranet4.inra.fr/var/intranet4_national_ist/storage/htmlarea/Publier-Valoriser/A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19607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intranet4.inra.fr/var/intranet4_national_ist/storage/htmlarea/Publier-Valoriser/DS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6212" y="1960771"/>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s://intranet4.inra.fr/var/intranet4_national_ist/storage/htmlarea/Publier-Valoriser/GSE_redui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5925" y="1960771"/>
            <a:ext cx="676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s://intranet4.inra.fr/var/intranet4_national_ist/storage/htmlarea/Publier-Valoriser/PR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6996" y="1948071"/>
            <a:ext cx="7239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s://intranet4.inra.fr/var/intranet4_national_ist/storage/htmlarea/Publier-Valoriser/VR_redui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3751" y="1951454"/>
            <a:ext cx="657225" cy="666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intranet4.inra.fr/var/intranet4_national_ist/storage/htmlarea/Publier-Valoriser/RA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392" y="1929532"/>
            <a:ext cx="723900" cy="1047751"/>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16" name="Rectangle 15"/>
          <p:cNvSpPr/>
          <p:nvPr/>
        </p:nvSpPr>
        <p:spPr>
          <a:xfrm>
            <a:off x="387028" y="3212976"/>
            <a:ext cx="8512594" cy="74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379886" y="3953532"/>
            <a:ext cx="8512594" cy="74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387028" y="4601604"/>
            <a:ext cx="851259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79886" y="5393692"/>
            <a:ext cx="8512594" cy="74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p:cNvGrpSpPr/>
          <p:nvPr/>
        </p:nvGrpSpPr>
        <p:grpSpPr>
          <a:xfrm>
            <a:off x="5507176" y="3645024"/>
            <a:ext cx="2614424" cy="369332"/>
            <a:chOff x="5507176" y="3645024"/>
            <a:chExt cx="2614424" cy="369332"/>
          </a:xfrm>
        </p:grpSpPr>
        <p:sp>
          <p:nvSpPr>
            <p:cNvPr id="3" name="ZoneTexte 2"/>
            <p:cNvSpPr txBox="1"/>
            <p:nvPr/>
          </p:nvSpPr>
          <p:spPr>
            <a:xfrm>
              <a:off x="5507176" y="3645024"/>
              <a:ext cx="979820" cy="369332"/>
            </a:xfrm>
            <a:prstGeom prst="rect">
              <a:avLst/>
            </a:prstGeom>
            <a:noFill/>
          </p:spPr>
          <p:txBody>
            <a:bodyPr wrap="none" rtlCol="0">
              <a:spAutoFit/>
            </a:bodyPr>
            <a:lstStyle/>
            <a:p>
              <a:r>
                <a:rPr lang="fr-FR" b="1" dirty="0" smtClean="0">
                  <a:solidFill>
                    <a:srgbClr val="FF0000"/>
                  </a:solidFill>
                </a:rPr>
                <a:t>Gold OA</a:t>
              </a:r>
              <a:endParaRPr lang="fr-FR" b="1" dirty="0">
                <a:solidFill>
                  <a:srgbClr val="FF0000"/>
                </a:solidFill>
              </a:endParaRPr>
            </a:p>
          </p:txBody>
        </p:sp>
        <p:sp>
          <p:nvSpPr>
            <p:cNvPr id="34" name="ZoneTexte 33"/>
            <p:cNvSpPr txBox="1"/>
            <p:nvPr/>
          </p:nvSpPr>
          <p:spPr>
            <a:xfrm>
              <a:off x="7141780" y="3645024"/>
              <a:ext cx="979820" cy="369332"/>
            </a:xfrm>
            <a:prstGeom prst="rect">
              <a:avLst/>
            </a:prstGeom>
            <a:noFill/>
          </p:spPr>
          <p:txBody>
            <a:bodyPr wrap="none" rtlCol="0">
              <a:spAutoFit/>
            </a:bodyPr>
            <a:lstStyle/>
            <a:p>
              <a:r>
                <a:rPr lang="fr-FR" b="1" dirty="0" smtClean="0">
                  <a:solidFill>
                    <a:srgbClr val="FF0000"/>
                  </a:solidFill>
                </a:rPr>
                <a:t>Gold OA</a:t>
              </a:r>
              <a:endParaRPr lang="fr-FR" b="1" dirty="0">
                <a:solidFill>
                  <a:srgbClr val="FF0000"/>
                </a:solidFill>
              </a:endParaRPr>
            </a:p>
          </p:txBody>
        </p:sp>
      </p:grpSp>
    </p:spTree>
    <p:extLst>
      <p:ext uri="{BB962C8B-B14F-4D97-AF65-F5344CB8AC3E}">
        <p14:creationId xmlns:p14="http://schemas.microsoft.com/office/powerpoint/2010/main" val="35761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32"/>
                                        </p:tgtEl>
                                      </p:cBhvr>
                                    </p:animEffect>
                                    <p:set>
                                      <p:cBhvr>
                                        <p:cTn id="24" dur="1" fill="hold">
                                          <p:stCondLst>
                                            <p:cond delay="499"/>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99195" y="260648"/>
            <a:ext cx="7377261"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6" y="828581"/>
            <a:ext cx="7377260" cy="1077218"/>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Démarrage de la diffusion via les </a:t>
            </a:r>
            <a:r>
              <a:rPr lang="fr-FR" b="1" dirty="0">
                <a:solidFill>
                  <a:srgbClr val="C5DD01"/>
                </a:solidFill>
                <a:latin typeface="Arial" pitchFamily="34" charset="0"/>
                <a:cs typeface="Arial" pitchFamily="34" charset="0"/>
              </a:rPr>
              <a:t>réseaux </a:t>
            </a:r>
            <a:r>
              <a:rPr lang="fr-FR" b="1" dirty="0" smtClean="0">
                <a:solidFill>
                  <a:srgbClr val="C5DD01"/>
                </a:solidFill>
                <a:latin typeface="Arial" pitchFamily="34" charset="0"/>
                <a:cs typeface="Arial" pitchFamily="34" charset="0"/>
              </a:rPr>
              <a:t>sociaux : nouvel outil </a:t>
            </a:r>
            <a:r>
              <a:rPr lang="fr-FR" b="1" dirty="0">
                <a:solidFill>
                  <a:srgbClr val="C5DD01"/>
                </a:solidFill>
                <a:latin typeface="Arial" pitchFamily="34" charset="0"/>
                <a:cs typeface="Arial" pitchFamily="34" charset="0"/>
              </a:rPr>
              <a:t>de </a:t>
            </a:r>
            <a:r>
              <a:rPr lang="fr-FR" b="1" dirty="0" smtClean="0">
                <a:solidFill>
                  <a:srgbClr val="C5DD01"/>
                </a:solidFill>
                <a:latin typeface="Arial" pitchFamily="34" charset="0"/>
                <a:cs typeface="Arial" pitchFamily="34" charset="0"/>
              </a:rPr>
              <a:t>diffusion </a:t>
            </a:r>
            <a:r>
              <a:rPr lang="fr-FR" b="1" dirty="0">
                <a:solidFill>
                  <a:srgbClr val="C5DD01"/>
                </a:solidFill>
                <a:latin typeface="Arial" pitchFamily="34" charset="0"/>
                <a:cs typeface="Arial" pitchFamily="34" charset="0"/>
              </a:rPr>
              <a:t>multidirectionnelle </a:t>
            </a:r>
            <a:endParaRPr lang="fr-FR" b="1" dirty="0" smtClean="0">
              <a:solidFill>
                <a:srgbClr val="C5DD01"/>
              </a:solidFill>
              <a:latin typeface="Arial" pitchFamily="34" charset="0"/>
              <a:cs typeface="Arial" pitchFamily="34" charset="0"/>
            </a:endParaRPr>
          </a:p>
          <a:p>
            <a:pPr>
              <a:spcBef>
                <a:spcPts val="600"/>
              </a:spcBef>
              <a:spcAft>
                <a:spcPts val="600"/>
              </a:spcAft>
            </a:pPr>
            <a:r>
              <a:rPr lang="fr-FR" b="1" dirty="0" smtClean="0">
                <a:solidFill>
                  <a:srgbClr val="C5DD01"/>
                </a:solidFill>
                <a:latin typeface="Arial" pitchFamily="34" charset="0"/>
                <a:cs typeface="Arial" pitchFamily="34" charset="0"/>
              </a:rPr>
              <a:t>(quelques exemples : non exhaustif) </a:t>
            </a:r>
          </a:p>
        </p:txBody>
      </p:sp>
      <p:sp>
        <p:nvSpPr>
          <p:cNvPr id="18" name="ZoneTexte 17"/>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20" name="ZoneTexte 19"/>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grpSp>
        <p:nvGrpSpPr>
          <p:cNvPr id="36" name="Groupe 35"/>
          <p:cNvGrpSpPr/>
          <p:nvPr/>
        </p:nvGrpSpPr>
        <p:grpSpPr>
          <a:xfrm>
            <a:off x="426796" y="5008247"/>
            <a:ext cx="1853821" cy="1028701"/>
            <a:chOff x="426796" y="5008247"/>
            <a:chExt cx="1853821" cy="1028701"/>
          </a:xfrm>
        </p:grpSpPr>
        <p:pic>
          <p:nvPicPr>
            <p:cNvPr id="25" name="Picture 8" descr="https://intranet4.inra.fr/var/intranet4_national_ist/storage/htmlarea/Publier-Valoriser/A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96" y="5008247"/>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563" t="19167" r="81354" b="77333"/>
            <a:stretch/>
          </p:blipFill>
          <p:spPr bwMode="auto">
            <a:xfrm>
              <a:off x="1417017" y="5389247"/>
              <a:ext cx="8636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 name="Groupe 30"/>
          <p:cNvGrpSpPr/>
          <p:nvPr/>
        </p:nvGrpSpPr>
        <p:grpSpPr>
          <a:xfrm>
            <a:off x="426796" y="2276872"/>
            <a:ext cx="8465684" cy="962025"/>
            <a:chOff x="426796" y="2276872"/>
            <a:chExt cx="8465684" cy="962025"/>
          </a:xfrm>
        </p:grpSpPr>
        <p:pic>
          <p:nvPicPr>
            <p:cNvPr id="22" name="Picture 2" descr="https://intranet4.inra.fr/var/intranet4_national_ist/storage/htmlarea/Publier-Valoriser/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96" y="2276872"/>
              <a:ext cx="723900"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03439" y="2535052"/>
              <a:ext cx="636713" cy="369332"/>
            </a:xfrm>
            <a:prstGeom prst="rect">
              <a:avLst/>
            </a:prstGeom>
            <a:noFill/>
          </p:spPr>
          <p:txBody>
            <a:bodyPr wrap="none" rtlCol="0">
              <a:spAutoFit/>
            </a:bodyPr>
            <a:lstStyle/>
            <a:p>
              <a:r>
                <a:rPr lang="fr-FR" dirty="0" smtClean="0">
                  <a:latin typeface="Comic Sans MS" pitchFamily="66" charset="0"/>
                </a:rPr>
                <a:t>Blog</a:t>
              </a:r>
              <a:endParaRPr lang="fr-FR" dirty="0">
                <a:latin typeface="Comic Sans MS" pitchFamily="66" charset="0"/>
              </a:endParaRPr>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3156" t="18334" r="65236" b="77333"/>
            <a:stretch/>
          </p:blipFill>
          <p:spPr bwMode="auto">
            <a:xfrm>
              <a:off x="6080596" y="2554618"/>
              <a:ext cx="1415205"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563" t="19167" r="81354" b="77333"/>
            <a:stretch/>
          </p:blipFill>
          <p:spPr bwMode="auto">
            <a:xfrm>
              <a:off x="1417017" y="2586368"/>
              <a:ext cx="8636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938" t="21124" r="89687" b="73625"/>
            <a:stretch/>
          </p:blipFill>
          <p:spPr bwMode="auto">
            <a:xfrm>
              <a:off x="7749480" y="2519663"/>
              <a:ext cx="11430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descr="http://d1xgx7lp3wi2d0.cloudfront.net/livesite-2012070201/graphics/commonnew/logo-mendeley.png"/>
            <p:cNvPicPr>
              <a:picLocks noChangeAspect="1" noChangeArrowheads="1"/>
            </p:cNvPicPr>
            <p:nvPr/>
          </p:nvPicPr>
          <p:blipFill>
            <a:blip r:embed="rId8" cstate="print"/>
            <a:srcRect/>
            <a:stretch>
              <a:fillRect/>
            </a:stretch>
          </p:blipFill>
          <p:spPr bwMode="auto">
            <a:xfrm>
              <a:off x="3521311" y="2490713"/>
              <a:ext cx="1950789" cy="458011"/>
            </a:xfrm>
            <a:prstGeom prst="rect">
              <a:avLst/>
            </a:prstGeom>
            <a:noFill/>
          </p:spPr>
        </p:pic>
        <p:grpSp>
          <p:nvGrpSpPr>
            <p:cNvPr id="15" name="Groupe 14"/>
            <p:cNvGrpSpPr/>
            <p:nvPr/>
          </p:nvGrpSpPr>
          <p:grpSpPr>
            <a:xfrm>
              <a:off x="2372178" y="2484524"/>
              <a:ext cx="1104156" cy="470388"/>
              <a:chOff x="1181956" y="3155876"/>
              <a:chExt cx="1900461" cy="539823"/>
            </a:xfrm>
          </p:grpSpPr>
          <p:pic>
            <p:nvPicPr>
              <p:cNvPr id="45" name="Picture 2" descr="https://encrypted-tbn2.google.com/images?q=tbn:ANd9GcTxFyb4OQhRgwNl7RJfN-FtlqVWiHFJ_ziu8hTkvmu6FlYJr-0Q"/>
              <p:cNvPicPr>
                <a:picLocks noChangeAspect="1" noChangeArrowheads="1"/>
              </p:cNvPicPr>
              <p:nvPr/>
            </p:nvPicPr>
            <p:blipFill>
              <a:blip r:embed="rId9" cstate="print"/>
              <a:srcRect/>
              <a:stretch>
                <a:fillRect/>
              </a:stretch>
            </p:blipFill>
            <p:spPr bwMode="auto">
              <a:xfrm>
                <a:off x="1181956" y="3155878"/>
                <a:ext cx="1425481" cy="539661"/>
              </a:xfrm>
              <a:prstGeom prst="rect">
                <a:avLst/>
              </a:prstGeom>
              <a:noFill/>
            </p:spPr>
          </p:pic>
          <p:pic>
            <p:nvPicPr>
              <p:cNvPr id="46" name="Picture 8" descr="http://t1.gstatic.com/images?q=tbn:ANd9GcQxOccy0bHvW2Xej4eUyaMPOQCqsGgYU_9DFtJc8A74FgTIZ3faZMtd_XwCEw"/>
              <p:cNvPicPr>
                <a:picLocks noChangeAspect="1" noChangeArrowheads="1"/>
              </p:cNvPicPr>
              <p:nvPr/>
            </p:nvPicPr>
            <p:blipFill>
              <a:blip r:embed="rId10" cstate="print"/>
              <a:srcRect/>
              <a:stretch>
                <a:fillRect/>
              </a:stretch>
            </p:blipFill>
            <p:spPr bwMode="auto">
              <a:xfrm>
                <a:off x="2607436" y="3155876"/>
                <a:ext cx="474981" cy="539823"/>
              </a:xfrm>
              <a:prstGeom prst="rect">
                <a:avLst/>
              </a:prstGeom>
              <a:noFill/>
            </p:spPr>
          </p:pic>
        </p:grpSp>
      </p:grpSp>
      <p:grpSp>
        <p:nvGrpSpPr>
          <p:cNvPr id="35" name="Groupe 34"/>
          <p:cNvGrpSpPr/>
          <p:nvPr/>
        </p:nvGrpSpPr>
        <p:grpSpPr>
          <a:xfrm>
            <a:off x="426796" y="3573016"/>
            <a:ext cx="5045304" cy="962025"/>
            <a:chOff x="426796" y="3573016"/>
            <a:chExt cx="5045304" cy="962025"/>
          </a:xfrm>
        </p:grpSpPr>
        <p:pic>
          <p:nvPicPr>
            <p:cNvPr id="24" name="Picture 6" descr="https://intranet4.inra.fr/var/intranet4_national_ist/storage/htmlarea/Publier-Valoriser/AF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96" y="3573016"/>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563" t="19167" r="81354" b="77333"/>
            <a:stretch/>
          </p:blipFill>
          <p:spPr bwMode="auto">
            <a:xfrm>
              <a:off x="1417017" y="3920678"/>
              <a:ext cx="8636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descr="http://d1xgx7lp3wi2d0.cloudfront.net/livesite-2012070201/graphics/commonnew/logo-mendeley.png"/>
            <p:cNvPicPr>
              <a:picLocks noChangeAspect="1" noChangeArrowheads="1"/>
            </p:cNvPicPr>
            <p:nvPr/>
          </p:nvPicPr>
          <p:blipFill>
            <a:blip r:embed="rId8" cstate="print"/>
            <a:srcRect/>
            <a:stretch>
              <a:fillRect/>
            </a:stretch>
          </p:blipFill>
          <p:spPr bwMode="auto">
            <a:xfrm>
              <a:off x="3521311" y="3825023"/>
              <a:ext cx="1950789" cy="458011"/>
            </a:xfrm>
            <a:prstGeom prst="rect">
              <a:avLst/>
            </a:prstGeom>
            <a:noFill/>
          </p:spPr>
        </p:pic>
        <p:grpSp>
          <p:nvGrpSpPr>
            <p:cNvPr id="48" name="Groupe 47"/>
            <p:cNvGrpSpPr/>
            <p:nvPr/>
          </p:nvGrpSpPr>
          <p:grpSpPr>
            <a:xfrm>
              <a:off x="2372178" y="3818834"/>
              <a:ext cx="1104156" cy="470388"/>
              <a:chOff x="1181956" y="3155876"/>
              <a:chExt cx="1900461" cy="539823"/>
            </a:xfrm>
          </p:grpSpPr>
          <p:pic>
            <p:nvPicPr>
              <p:cNvPr id="49" name="Picture 2" descr="https://encrypted-tbn2.google.com/images?q=tbn:ANd9GcTxFyb4OQhRgwNl7RJfN-FtlqVWiHFJ_ziu8hTkvmu6FlYJr-0Q"/>
              <p:cNvPicPr>
                <a:picLocks noChangeAspect="1" noChangeArrowheads="1"/>
              </p:cNvPicPr>
              <p:nvPr/>
            </p:nvPicPr>
            <p:blipFill>
              <a:blip r:embed="rId9" cstate="print"/>
              <a:srcRect/>
              <a:stretch>
                <a:fillRect/>
              </a:stretch>
            </p:blipFill>
            <p:spPr bwMode="auto">
              <a:xfrm>
                <a:off x="1181956" y="3155878"/>
                <a:ext cx="1425481" cy="539661"/>
              </a:xfrm>
              <a:prstGeom prst="rect">
                <a:avLst/>
              </a:prstGeom>
              <a:noFill/>
            </p:spPr>
          </p:pic>
          <p:pic>
            <p:nvPicPr>
              <p:cNvPr id="50" name="Picture 8" descr="http://t1.gstatic.com/images?q=tbn:ANd9GcQxOccy0bHvW2Xej4eUyaMPOQCqsGgYU_9DFtJc8A74FgTIZ3faZMtd_XwCEw"/>
              <p:cNvPicPr>
                <a:picLocks noChangeAspect="1" noChangeArrowheads="1"/>
              </p:cNvPicPr>
              <p:nvPr/>
            </p:nvPicPr>
            <p:blipFill>
              <a:blip r:embed="rId10" cstate="print"/>
              <a:srcRect/>
              <a:stretch>
                <a:fillRect/>
              </a:stretch>
            </p:blipFill>
            <p:spPr bwMode="auto">
              <a:xfrm>
                <a:off x="2607436" y="3155876"/>
                <a:ext cx="474981" cy="539823"/>
              </a:xfrm>
              <a:prstGeom prst="rect">
                <a:avLst/>
              </a:prstGeom>
              <a:noFill/>
            </p:spPr>
          </p:pic>
        </p:grpSp>
      </p:grpSp>
    </p:spTree>
    <p:extLst>
      <p:ext uri="{BB962C8B-B14F-4D97-AF65-F5344CB8AC3E}">
        <p14:creationId xmlns:p14="http://schemas.microsoft.com/office/powerpoint/2010/main" val="38166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3" y="260648"/>
            <a:ext cx="7926119"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Diffusion au cœur de l’édition scientifique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827584" y="828581"/>
            <a:ext cx="7920880" cy="1785104"/>
          </a:xfrm>
          <a:prstGeom prst="rect">
            <a:avLst/>
          </a:prstGeom>
          <a:solidFill>
            <a:schemeClr val="bg1"/>
          </a:solidFill>
        </p:spPr>
        <p:txBody>
          <a:bodyPr wrap="square" rtlCol="0">
            <a:spAutoFit/>
          </a:bodyPr>
          <a:lstStyle/>
          <a:p>
            <a:pPr>
              <a:spcBef>
                <a:spcPts val="600"/>
              </a:spcBef>
              <a:spcAft>
                <a:spcPts val="600"/>
              </a:spcAft>
            </a:pPr>
            <a:r>
              <a:rPr lang="fr-FR" b="1" dirty="0" smtClean="0">
                <a:solidFill>
                  <a:srgbClr val="C5DD01"/>
                </a:solidFill>
                <a:latin typeface="Arial" pitchFamily="34" charset="0"/>
                <a:cs typeface="Arial" pitchFamily="34" charset="0"/>
              </a:rPr>
              <a:t>Une solution: la voie </a:t>
            </a:r>
            <a:r>
              <a:rPr lang="fr-FR" b="1" dirty="0">
                <a:solidFill>
                  <a:srgbClr val="C5DD01"/>
                </a:solidFill>
                <a:latin typeface="Arial" pitchFamily="34" charset="0"/>
                <a:cs typeface="Arial" pitchFamily="34" charset="0"/>
              </a:rPr>
              <a:t>verte </a:t>
            </a:r>
            <a:r>
              <a:rPr lang="fr-FR" b="1" dirty="0" smtClean="0">
                <a:solidFill>
                  <a:srgbClr val="C5DD01"/>
                </a:solidFill>
                <a:latin typeface="Arial" pitchFamily="34" charset="0"/>
                <a:cs typeface="Arial" pitchFamily="34" charset="0"/>
              </a:rPr>
              <a:t>au lieu de la gold, au lieu des journaux hybrides ?</a:t>
            </a:r>
          </a:p>
          <a:p>
            <a:pPr>
              <a:spcBef>
                <a:spcPts val="600"/>
              </a:spcBef>
              <a:spcAft>
                <a:spcPts val="600"/>
              </a:spcAft>
            </a:pPr>
            <a:r>
              <a:rPr lang="fr-FR" b="1" dirty="0" smtClean="0">
                <a:solidFill>
                  <a:srgbClr val="C5DD01"/>
                </a:solidFill>
                <a:latin typeface="Arial" pitchFamily="34" charset="0"/>
                <a:cs typeface="Arial" pitchFamily="34" charset="0"/>
              </a:rPr>
              <a:t>Hal est-il utilisé par la communauté de chercheurs qui publient dans ces revues ? </a:t>
            </a:r>
          </a:p>
          <a:p>
            <a:pPr>
              <a:spcBef>
                <a:spcPts val="600"/>
              </a:spcBef>
              <a:spcAft>
                <a:spcPts val="600"/>
              </a:spcAft>
            </a:pPr>
            <a:endParaRPr lang="fr-FR" b="1" dirty="0">
              <a:solidFill>
                <a:srgbClr val="C5DD01"/>
              </a:solidFill>
              <a:latin typeface="Arial" pitchFamily="34" charset="0"/>
              <a:cs typeface="Arial"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3400827695"/>
              </p:ext>
            </p:extLst>
          </p:nvPr>
        </p:nvGraphicFramePr>
        <p:xfrm>
          <a:off x="830551" y="2421620"/>
          <a:ext cx="7917913" cy="2362200"/>
        </p:xfrm>
        <a:graphic>
          <a:graphicData uri="http://schemas.openxmlformats.org/drawingml/2006/table">
            <a:tbl>
              <a:tblPr firstRow="1" bandRow="1">
                <a:tableStyleId>{073A0DAA-6AF3-43AB-8588-CEC1D06C72B9}</a:tableStyleId>
              </a:tblPr>
              <a:tblGrid>
                <a:gridCol w="1046403"/>
                <a:gridCol w="767359"/>
                <a:gridCol w="767359"/>
                <a:gridCol w="767359"/>
                <a:gridCol w="767359"/>
                <a:gridCol w="767359"/>
                <a:gridCol w="794357"/>
                <a:gridCol w="725675"/>
                <a:gridCol w="720080"/>
                <a:gridCol w="794603"/>
              </a:tblGrid>
              <a:tr h="1325880">
                <a:tc>
                  <a:txBody>
                    <a:bodyPr/>
                    <a:lstStyle/>
                    <a:p>
                      <a:endParaRPr lang="fr-FR" dirty="0" smtClean="0"/>
                    </a:p>
                  </a:txBody>
                  <a:tcPr/>
                </a:tc>
                <a:tc>
                  <a:txBody>
                    <a:bodyPr/>
                    <a:lstStyle/>
                    <a:p>
                      <a:endParaRPr lang="fr-FR" dirty="0" smtClean="0"/>
                    </a:p>
                    <a:p>
                      <a:endParaRPr lang="fr-FR" dirty="0" smtClean="0"/>
                    </a:p>
                    <a:p>
                      <a:endParaRPr lang="fr-FR" dirty="0" smtClean="0"/>
                    </a:p>
                    <a:p>
                      <a:endParaRPr lang="fr-FR" dirty="0" smtClean="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endParaRPr lang="fr-FR" sz="900" i="1" dirty="0" smtClean="0">
                        <a:hlinkClick r:id="rId3"/>
                      </a:endParaRPr>
                    </a:p>
                    <a:p>
                      <a:r>
                        <a:rPr lang="fr-FR" sz="900" i="1" dirty="0" err="1" smtClean="0">
                          <a:hlinkClick r:id="rId3"/>
                        </a:rPr>
                        <a:t>Genetics</a:t>
                      </a:r>
                      <a:r>
                        <a:rPr lang="fr-FR" sz="900" i="1" dirty="0" smtClean="0">
                          <a:hlinkClick r:id="rId3"/>
                        </a:rPr>
                        <a:t>, </a:t>
                      </a:r>
                      <a:r>
                        <a:rPr lang="fr-FR" sz="900" i="1" dirty="0" err="1" smtClean="0">
                          <a:hlinkClick r:id="rId3"/>
                        </a:rPr>
                        <a:t>Selection</a:t>
                      </a:r>
                      <a:r>
                        <a:rPr lang="fr-FR" sz="900" i="1" dirty="0" smtClean="0">
                          <a:hlinkClick r:id="rId3"/>
                        </a:rPr>
                        <a:t>, Evolution</a:t>
                      </a:r>
                      <a:endParaRPr lang="fr-FR" sz="900" dirty="0"/>
                    </a:p>
                  </a:txBody>
                  <a:tcPr/>
                </a:tc>
                <a:tc>
                  <a:txBody>
                    <a:bodyPr/>
                    <a:lstStyle/>
                    <a:p>
                      <a:endParaRPr lang="fr-FR" dirty="0"/>
                    </a:p>
                  </a:txBody>
                  <a:tcPr/>
                </a:tc>
                <a:tc>
                  <a:txBody>
                    <a:bodyPr/>
                    <a:lstStyle/>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endParaRPr lang="fr-FR" sz="900" i="1" dirty="0" smtClean="0">
                        <a:hlinkClick r:id="rId4"/>
                      </a:endParaRPr>
                    </a:p>
                    <a:p>
                      <a:r>
                        <a:rPr lang="fr-FR" sz="900" i="1" dirty="0" err="1" smtClean="0">
                          <a:hlinkClick r:id="rId4"/>
                        </a:rPr>
                        <a:t>Veterinary</a:t>
                      </a:r>
                      <a:r>
                        <a:rPr lang="fr-FR" sz="900" i="1" dirty="0" smtClean="0">
                          <a:hlinkClick r:id="rId4"/>
                        </a:rPr>
                        <a:t> </a:t>
                      </a:r>
                      <a:r>
                        <a:rPr lang="fr-FR" sz="900" i="1" dirty="0" err="1" smtClean="0">
                          <a:hlinkClick r:id="rId4"/>
                        </a:rPr>
                        <a:t>Research</a:t>
                      </a:r>
                      <a:endParaRPr lang="fr-FR" sz="900" dirty="0"/>
                    </a:p>
                  </a:txBody>
                  <a:tcPr/>
                </a:tc>
                <a:tc>
                  <a:txBody>
                    <a:bodyPr/>
                    <a:lstStyle/>
                    <a:p>
                      <a:endParaRPr lang="en-US" sz="900" dirty="0" smtClean="0"/>
                    </a:p>
                  </a:txBody>
                  <a:tcPr/>
                </a:tc>
              </a:tr>
              <a:tr h="370840">
                <a:tc>
                  <a:txBody>
                    <a:bodyPr/>
                    <a:lstStyle/>
                    <a:p>
                      <a:r>
                        <a:rPr lang="fr-FR" sz="1400" b="1" dirty="0" smtClean="0">
                          <a:solidFill>
                            <a:schemeClr val="bg1"/>
                          </a:solidFill>
                        </a:rPr>
                        <a:t>HAL</a:t>
                      </a:r>
                      <a:endParaRPr lang="fr-FR" sz="1400" b="1" dirty="0">
                        <a:solidFill>
                          <a:schemeClr val="bg1"/>
                        </a:solidFill>
                      </a:endParaRPr>
                    </a:p>
                  </a:txBody>
                  <a:tcPr>
                    <a:solidFill>
                      <a:schemeClr val="tx1"/>
                    </a:solidFill>
                  </a:tcPr>
                </a:tc>
                <a:tc>
                  <a:txBody>
                    <a:bodyPr/>
                    <a:lstStyle/>
                    <a:p>
                      <a:r>
                        <a:rPr lang="fr-FR" sz="1400" b="1" dirty="0" smtClean="0"/>
                        <a:t>5 articles</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3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articles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20 articles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0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article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0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article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16 articles</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 article</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6 articles</a:t>
                      </a:r>
                      <a:endParaRPr lang="fr-FR"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7/3 articles</a:t>
                      </a:r>
                      <a:endParaRPr lang="fr-FR" sz="1400" b="1" dirty="0"/>
                    </a:p>
                  </a:txBody>
                  <a:tcPr anchor="ctr">
                    <a:solidFill>
                      <a:srgbClr val="FFC000"/>
                    </a:solidFill>
                  </a:tcPr>
                </a:tc>
              </a:tr>
              <a:tr h="370840">
                <a:tc>
                  <a:txBody>
                    <a:bodyPr/>
                    <a:lstStyle/>
                    <a:p>
                      <a:r>
                        <a:rPr lang="fr-FR" sz="1400" b="1" dirty="0" smtClean="0">
                          <a:solidFill>
                            <a:schemeClr val="bg1"/>
                          </a:solidFill>
                        </a:rPr>
                        <a:t>HAL-SHS</a:t>
                      </a:r>
                      <a:endParaRPr lang="fr-FR" sz="1400" b="1" dirty="0">
                        <a:solidFill>
                          <a:schemeClr val="bg1"/>
                        </a:solidFill>
                      </a:endParaRPr>
                    </a:p>
                  </a:txBody>
                  <a:tcPr marL="72000" marR="72000">
                    <a:solidFill>
                      <a:schemeClr val="tx1"/>
                    </a:solidFill>
                  </a:tcPr>
                </a:tc>
                <a:tc>
                  <a:txBody>
                    <a:bodyPr/>
                    <a:lstStyle/>
                    <a:p>
                      <a:r>
                        <a:rPr lang="fr-FR" sz="1400" b="1" dirty="0" smtClean="0"/>
                        <a:t>1 article</a:t>
                      </a:r>
                      <a:endParaRPr lang="fr-FR" sz="1400" b="1" dirty="0"/>
                    </a:p>
                  </a:txBody>
                  <a:tcPr anchor="ctr"/>
                </a:tc>
                <a:tc>
                  <a:txBody>
                    <a:bodyPr/>
                    <a:lstStyle/>
                    <a:p>
                      <a:r>
                        <a:rPr lang="fr-FR" sz="1400" b="1" dirty="0" smtClean="0"/>
                        <a:t>0 article</a:t>
                      </a:r>
                      <a:endParaRPr lang="fr-FR" sz="1400" b="1" dirty="0"/>
                    </a:p>
                  </a:txBody>
                  <a:tcPr anchor="ctr"/>
                </a:tc>
                <a:tc>
                  <a:txBody>
                    <a:bodyPr/>
                    <a:lstStyle/>
                    <a:p>
                      <a:r>
                        <a:rPr lang="fr-FR" sz="1400" b="1" dirty="0" smtClean="0"/>
                        <a:t>1 article</a:t>
                      </a:r>
                      <a:endParaRPr lang="fr-FR" sz="1400" b="1" dirty="0"/>
                    </a:p>
                  </a:txBody>
                  <a:tcPr anchor="ctr"/>
                </a:tc>
                <a:tc>
                  <a:txBody>
                    <a:bodyPr/>
                    <a:lstStyle/>
                    <a:p>
                      <a:r>
                        <a:rPr lang="fr-FR" sz="1400" b="1" dirty="0" smtClean="0"/>
                        <a:t>0 article</a:t>
                      </a:r>
                      <a:endParaRPr lang="fr-FR" sz="1400" b="1" dirty="0"/>
                    </a:p>
                  </a:txBody>
                  <a:tcPr anchor="ctr"/>
                </a:tc>
                <a:tc>
                  <a:txBody>
                    <a:bodyPr/>
                    <a:lstStyle/>
                    <a:p>
                      <a:r>
                        <a:rPr lang="fr-FR" sz="1400" b="1" dirty="0" smtClean="0"/>
                        <a:t>0 article</a:t>
                      </a:r>
                      <a:endParaRPr lang="fr-FR" sz="1400" b="1" dirty="0"/>
                    </a:p>
                  </a:txBody>
                  <a:tcPr anchor="ctr"/>
                </a:tc>
                <a:tc>
                  <a:txBody>
                    <a:bodyPr/>
                    <a:lstStyle/>
                    <a:p>
                      <a:r>
                        <a:rPr lang="fr-FR" sz="1400" b="1" dirty="0" smtClean="0"/>
                        <a:t>0 </a:t>
                      </a:r>
                    </a:p>
                    <a:p>
                      <a:r>
                        <a:rPr lang="fr-FR" sz="1400" b="1" dirty="0" smtClean="0"/>
                        <a:t>article</a:t>
                      </a:r>
                      <a:endParaRPr lang="fr-FR" sz="1400" b="1" dirty="0"/>
                    </a:p>
                  </a:txBody>
                  <a:tcPr anchor="ctr"/>
                </a:tc>
                <a:tc>
                  <a:txBody>
                    <a:bodyPr/>
                    <a:lstStyle/>
                    <a:p>
                      <a:r>
                        <a:rPr lang="fr-FR" sz="1400" b="1" dirty="0" smtClean="0"/>
                        <a:t>0 article</a:t>
                      </a:r>
                      <a:endParaRPr lang="fr-FR" sz="1400" b="1" dirty="0"/>
                    </a:p>
                  </a:txBody>
                  <a:tcPr anchor="ctr"/>
                </a:tc>
                <a:tc>
                  <a:txBody>
                    <a:bodyPr/>
                    <a:lstStyle/>
                    <a:p>
                      <a:r>
                        <a:rPr lang="fr-FR" sz="1400" b="1" dirty="0" smtClean="0"/>
                        <a:t>1 article</a:t>
                      </a:r>
                      <a:endParaRPr lang="fr-FR" sz="1400" b="1" dirty="0"/>
                    </a:p>
                  </a:txBody>
                  <a:tcPr anchor="ctr"/>
                </a:tc>
                <a:tc>
                  <a:txBody>
                    <a:bodyPr/>
                    <a:lstStyle/>
                    <a:p>
                      <a:r>
                        <a:rPr lang="fr-FR" sz="1400" b="1" dirty="0" smtClean="0"/>
                        <a:t>2/1 articles</a:t>
                      </a:r>
                      <a:endParaRPr lang="fr-FR" sz="1400" b="1" dirty="0"/>
                    </a:p>
                  </a:txBody>
                  <a:tcPr anchor="ctr">
                    <a:solidFill>
                      <a:srgbClr val="FFFF99"/>
                    </a:solidFill>
                  </a:tcPr>
                </a:tc>
              </a:tr>
            </a:tbl>
          </a:graphicData>
        </a:graphic>
      </p:graphicFrame>
      <p:pic>
        <p:nvPicPr>
          <p:cNvPr id="18" name="Picture 2" descr="https://intranet4.inra.fr/var/intranet4_national_ist/storage/htmlarea/Publier-Valoriser/A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884" y="2530064"/>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ntranet4.inra.fr/var/intranet4_national_ist/storage/htmlarea/Publier-Valoriser/AN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3964" y="2503790"/>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intranet4.inra.fr/var/intranet4_national_ist/storage/htmlarea/Publier-Valoriser/AF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507662"/>
            <a:ext cx="723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intranet4.inra.fr/var/intranet4_national_ist/storage/htmlarea/Publier-Valoriser/A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521" y="2492655"/>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intranet4.inra.fr/var/intranet4_national_ist/storage/htmlarea/Publier-Valoriser/DS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228" y="2525997"/>
            <a:ext cx="7239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s://intranet4.inra.fr/var/intranet4_national_ist/storage/htmlarea/Publier-Valoriser/GSE_redui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7933" y="2493628"/>
            <a:ext cx="676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s://intranet4.inra.fr/var/intranet4_national_ist/storage/htmlarea/Publier-Valoriser/PR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2396" y="2506946"/>
            <a:ext cx="7239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s://intranet4.inra.fr/var/intranet4_national_ist/storage/htmlarea/Publier-Valoriser/VR_redui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9151" y="2493628"/>
            <a:ext cx="657225" cy="6667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602688" y="1883582"/>
            <a:ext cx="5929828" cy="369332"/>
          </a:xfrm>
          <a:prstGeom prst="rect">
            <a:avLst/>
          </a:prstGeom>
          <a:solidFill>
            <a:srgbClr val="66FF33"/>
          </a:solidFill>
        </p:spPr>
        <p:txBody>
          <a:bodyPr wrap="none" rtlCol="0">
            <a:spAutoFit/>
          </a:bodyPr>
          <a:lstStyle/>
          <a:p>
            <a:r>
              <a:rPr lang="fr-FR" b="1" dirty="0" smtClean="0">
                <a:solidFill>
                  <a:schemeClr val="bg1"/>
                </a:solidFill>
                <a:latin typeface="Arial" pitchFamily="34" charset="0"/>
                <a:cs typeface="Arial" pitchFamily="34" charset="0"/>
              </a:rPr>
              <a:t>La voie verte est actuellement très rarement utilisée </a:t>
            </a:r>
            <a:endParaRPr lang="fr-FR" b="1" dirty="0">
              <a:solidFill>
                <a:schemeClr val="bg1"/>
              </a:solidFill>
              <a:latin typeface="Arial" pitchFamily="34" charset="0"/>
              <a:cs typeface="Arial" pitchFamily="34" charset="0"/>
            </a:endParaRPr>
          </a:p>
        </p:txBody>
      </p:sp>
      <p:pic>
        <p:nvPicPr>
          <p:cNvPr id="1028" name="Picture 4" descr="https://intranet4.inra.fr/var/intranet4_national_ist/storage/htmlarea/Publier-Valoriser/RA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1864" y="2493628"/>
            <a:ext cx="723900" cy="1047751"/>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1299197" y="6468467"/>
            <a:ext cx="4496939" cy="369332"/>
          </a:xfrm>
          <a:prstGeom prst="rect">
            <a:avLst/>
          </a:prstGeom>
          <a:noFill/>
        </p:spPr>
        <p:txBody>
          <a:bodyPr wrap="square" rtlCol="0">
            <a:spAutoFit/>
          </a:bodyPr>
          <a:lstStyle/>
          <a:p>
            <a:pPr algn="just"/>
            <a:r>
              <a:rPr lang="fr-FR" sz="900" b="1" dirty="0" smtClean="0">
                <a:solidFill>
                  <a:schemeClr val="bg1"/>
                </a:solidFill>
                <a:latin typeface="Arial" pitchFamily="34" charset="0"/>
                <a:cs typeface="Arial" pitchFamily="34" charset="0"/>
              </a:rPr>
              <a:t>Marianne PEIFFER &amp; Magalie WEBER/ </a:t>
            </a:r>
            <a:r>
              <a:rPr lang="fr-FR" sz="900" b="1" dirty="0">
                <a:solidFill>
                  <a:srgbClr val="C5DD01"/>
                </a:solidFill>
                <a:latin typeface="Arial" pitchFamily="34" charset="0"/>
                <a:cs typeface="Arial" pitchFamily="34" charset="0"/>
              </a:rPr>
              <a:t>Les revues scientifiques de l’INRA : des modalités de diffusion variées dans un contexte de compétition internationale</a:t>
            </a:r>
          </a:p>
        </p:txBody>
      </p:sp>
      <p:sp>
        <p:nvSpPr>
          <p:cNvPr id="28" name="ZoneTexte 27"/>
          <p:cNvSpPr txBox="1"/>
          <p:nvPr/>
        </p:nvSpPr>
        <p:spPr>
          <a:xfrm>
            <a:off x="6516216" y="6468467"/>
            <a:ext cx="2504058"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MEDICI - Ile d’</a:t>
            </a:r>
            <a:r>
              <a:rPr lang="fr-FR" sz="800" b="1" dirty="0" err="1" smtClean="0">
                <a:solidFill>
                  <a:schemeClr val="bg1"/>
                </a:solidFill>
                <a:latin typeface="Arial" pitchFamily="34" charset="0"/>
                <a:cs typeface="Arial" pitchFamily="34" charset="0"/>
              </a:rPr>
              <a:t>Olérons</a:t>
            </a:r>
            <a:r>
              <a:rPr lang="fr-FR" sz="800" b="1" dirty="0" smtClean="0">
                <a:solidFill>
                  <a:schemeClr val="bg1"/>
                </a:solidFill>
                <a:latin typeface="Arial" pitchFamily="34" charset="0"/>
                <a:cs typeface="Arial" pitchFamily="34" charset="0"/>
              </a:rPr>
              <a:t> 09-10/ AVRIL/ 2013</a:t>
            </a:r>
            <a:endParaRPr lang="fr-FR" sz="800" b="1" dirty="0">
              <a:solidFill>
                <a:schemeClr val="bg1"/>
              </a:solidFill>
              <a:latin typeface="Arial" pitchFamily="34" charset="0"/>
              <a:cs typeface="Arial" pitchFamily="34" charset="0"/>
            </a:endParaRPr>
          </a:p>
        </p:txBody>
      </p:sp>
      <p:sp>
        <p:nvSpPr>
          <p:cNvPr id="29" name="ZoneTexte 28"/>
          <p:cNvSpPr txBox="1"/>
          <p:nvPr/>
        </p:nvSpPr>
        <p:spPr>
          <a:xfrm>
            <a:off x="827584" y="4859362"/>
            <a:ext cx="7920880" cy="1077218"/>
          </a:xfrm>
          <a:prstGeom prst="rect">
            <a:avLst/>
          </a:prstGeom>
          <a:solidFill>
            <a:schemeClr val="bg1"/>
          </a:solidFill>
        </p:spPr>
        <p:txBody>
          <a:bodyPr wrap="square" rtlCol="0">
            <a:spAutoFit/>
          </a:bodyPr>
          <a:lstStyle/>
          <a:p>
            <a:pPr>
              <a:spcBef>
                <a:spcPts val="600"/>
              </a:spcBef>
              <a:spcAft>
                <a:spcPts val="600"/>
              </a:spcAft>
            </a:pPr>
            <a:r>
              <a:rPr lang="fr-FR" b="1" smtClean="0">
                <a:solidFill>
                  <a:srgbClr val="C5DD01"/>
                </a:solidFill>
                <a:latin typeface="Arial" pitchFamily="34" charset="0"/>
                <a:cs typeface="Arial" pitchFamily="34" charset="0"/>
              </a:rPr>
              <a:t>Projet de convention </a:t>
            </a:r>
            <a:r>
              <a:rPr lang="fr-FR" b="1" dirty="0" smtClean="0">
                <a:solidFill>
                  <a:srgbClr val="C5DD01"/>
                </a:solidFill>
                <a:latin typeface="Arial" pitchFamily="34" charset="0"/>
                <a:cs typeface="Arial" pitchFamily="34" charset="0"/>
              </a:rPr>
              <a:t>pour le dépôt des collections dans HAL (version finale éditeur)</a:t>
            </a:r>
          </a:p>
          <a:p>
            <a:pPr>
              <a:spcBef>
                <a:spcPts val="600"/>
              </a:spcBef>
              <a:spcAft>
                <a:spcPts val="600"/>
              </a:spcAft>
            </a:pPr>
            <a:r>
              <a:rPr lang="fr-FR" b="1" dirty="0" smtClean="0">
                <a:solidFill>
                  <a:srgbClr val="C5DD01"/>
                </a:solidFill>
                <a:latin typeface="Arial" pitchFamily="34" charset="0"/>
                <a:cs typeface="Arial" pitchFamily="34" charset="0"/>
              </a:rPr>
              <a:t>Dépôt à l’initiative des revues et non des auteurs -&gt; après embargo</a:t>
            </a:r>
            <a:endParaRPr lang="fr-FR" b="1" dirty="0">
              <a:solidFill>
                <a:srgbClr val="C5DD01"/>
              </a:solidFill>
              <a:latin typeface="Arial" pitchFamily="34" charset="0"/>
              <a:cs typeface="Arial" pitchFamily="34" charset="0"/>
            </a:endParaRPr>
          </a:p>
        </p:txBody>
      </p:sp>
      <p:sp>
        <p:nvSpPr>
          <p:cNvPr id="30" name="Rectangle 29"/>
          <p:cNvSpPr/>
          <p:nvPr/>
        </p:nvSpPr>
        <p:spPr>
          <a:xfrm>
            <a:off x="832823" y="3699852"/>
            <a:ext cx="792088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827584" y="4239852"/>
            <a:ext cx="7920880" cy="5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25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29" grpId="0" animBg="1"/>
      <p:bldP spid="30" grpId="0" animBg="1"/>
      <p:bldP spid="3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1069</Words>
  <Application>Microsoft Office PowerPoint</Application>
  <PresentationFormat>Affichage à l'écran (4:3)</PresentationFormat>
  <Paragraphs>297</Paragraphs>
  <Slides>12</Slides>
  <Notes>9</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E4310-Marianne</cp:lastModifiedBy>
  <cp:revision>138</cp:revision>
  <cp:lastPrinted>2013-04-02T15:03:53Z</cp:lastPrinted>
  <dcterms:created xsi:type="dcterms:W3CDTF">2013-02-12T09:22:20Z</dcterms:created>
  <dcterms:modified xsi:type="dcterms:W3CDTF">2013-04-09T10:38:16Z</dcterms:modified>
</cp:coreProperties>
</file>