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5143500" type="screen16x9"/>
  <p:notesSz cx="6807200" cy="9906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-sophie.grenier" initials="" lastIdx="9" clrIdx="0"/>
  <p:cmAuthor id="1" name="Sophie Aubin" initials="" lastIdx="7" clrIdx="1"/>
  <p:cmAuthor id="2" name="Mathieu Andro" initials="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Vous pouvez refaire cette diapo avec luxid avec au moins 5 publis ?</p:text>
  </p:cm>
  <p:cm authorId="1" idx="1">
    <p:pos x="6000" y="100"/>
    <p:text>pas sûre qu'il faille montrer ça. Sujet à controverse et ne répond pas aux questions du futur GIS...</p:text>
  </p:cm>
  <p:cm authorId="0" idx="2">
    <p:pos x="6000" y="200"/>
    <p:text>je suis d'accord avec Sophie</p:text>
  </p:cm>
  <p:cm authorId="2" idx="1">
    <p:pos x="6000" y="300"/>
    <p:text>OK, d'autant qu'il est bien possible que les auteurs ne soient pas Inra</p:text>
  </p:cm>
  <p:cm authorId="0" idx="3">
    <p:pos x="6000" y="400"/>
    <p:text>il y a deux autres plantes avec 6 publis : Oriza et Cucumis.
Peut-on les sélectionner pour les faire apparaitre dans la figure ?</p:text>
  </p:cm>
  <p:cm authorId="2" idx="2">
    <p:pos x="6000" y="500"/>
    <p:text>Elles y sont déjà toutes les 2 ou bien je ne comprends pas ce que tu veux dire...</p:text>
  </p:cm>
  <p:cm authorId="0" idx="4">
    <p:pos x="6000" y="600"/>
    <p:text>je pense qu'il faut montrer sur la figure toutes les plantes qui ont le même nombre de publi. maintenant il y a bien toutes les plantes avec 6 publis mais pas toutes avec 2
j'ai fait un essai à partir du fichier excell avec les plantes jusqu'à 5 publis. Qu'en pensez-vous ?</p:text>
  </p:cm>
  <p:cm authorId="1" idx="2">
    <p:pos x="6000" y="700"/>
    <p:text>C'est mieux</p:text>
  </p:cm>
  <p:cm authorId="0" idx="5">
    <p:pos x="6000" y="800"/>
    <p:text>Si vous êtes d'accord, il faut faire la même chose pour les autres figures</p:text>
  </p:cm>
  <p:cm authorId="2" idx="3">
    <p:pos x="6000" y="900"/>
    <p:text>L'intervention proposée était de 10 minutes, mais finalement je vois indiqué 45 minutes à l'ordre du jour. Je propose donc de présenter finalement ces annexes.</p:text>
  </p:cm>
  <p:cm authorId="0" idx="7">
    <p:pos x="6000" y="1000"/>
    <p:text>tu as reçu un ordre du jour ? tu peux me le transféré ?</p:text>
  </p:cm>
  <p:cm authorId="1" idx="4">
    <p:pos x="6000" y="1100"/>
    <p:text>je vais essayer de retravailler ce résultat aujourd'hui</p:text>
  </p:cm>
  <p:cm authorId="1" idx="7">
    <p:pos x="6000" y="1200"/>
    <p:text>pour remplacer la précédente ? si assez lisible</p:text>
  </p:cm>
  <p:cm authorId="2" idx="7">
    <p:pos x="6000" y="1300"/>
    <p:text>On ne peut pas agrandir plus. C'est difficile à lire mais pas impossible...</p:text>
  </p:cm>
  <p:cm authorId="0" idx="8">
    <p:pos x="6000" y="1400"/>
    <p:text>Il faudrait préciser qu'on a des analyses par métadonnées qu'à partir de 2007. c'est bien ça ?</p:text>
  </p:cm>
  <p:cm authorId="0" idx="9">
    <p:pos x="6000" y="1500"/>
    <p:text>mathieu, ta diapo 12 n'est pas correcte. suite au regroupement des unités, ce sont ISA, agroécologie et IGEPP les 3 premières. je ne suis pas sur qu'une évolution temporelle apporte qq chose</p:text>
  </p:cm>
  <p:cm authorId="2" idx="8">
    <p:pos x="6000" y="1600"/>
    <p:text>OK je l'enlève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3">
    <p:pos x="6000" y="0"/>
    <p:text>pourquoi n'y a-t-il pas tous les centres ? Est-ce volontaire ?</p:text>
  </p:cm>
  <p:cm authorId="0" idx="6">
    <p:pos x="6000" y="100"/>
    <p:text>pour avoir tous les centres, il faudrait retravailler le fichier excell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5">
    <p:pos x="6000" y="0"/>
    <p:text>il faut peut-être en montrer plus... dans ce cas, il faut exporter dans excel</p:text>
  </p:cm>
  <p:cm authorId="2" idx="4">
    <p:pos x="6000" y="100"/>
    <p:text>J'ai ajouté la liste complète en annexe</p:text>
  </p:cm>
  <p:cm authorId="2" idx="5">
    <p:pos x="6000" y="200"/>
    <p:text>Par contre, c'est un peu difficile à lire...</p:text>
  </p:cm>
  <p:cm authorId="1" idx="6">
    <p:pos x="6000" y="300"/>
    <p:text>Les 20 ou 30 premiers (en tronquant à 3 ou 4 publis communes), ce serait peut-être un bon compromis</p:text>
  </p:cm>
  <p:cm authorId="2" idx="6">
    <p:pos x="6000" y="400"/>
    <p:text>OK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5837" y="0"/>
            <a:ext cx="2949787" cy="49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01600" y="742950"/>
            <a:ext cx="6603999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08981"/>
            <a:ext cx="2949787" cy="49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787" cy="49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75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75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75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378177" y="742950"/>
            <a:ext cx="6050844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75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1" rtl="0">
              <a:spcBef>
                <a:spcPts val="0"/>
              </a:spcBef>
              <a:buNone/>
            </a:pPr>
            <a:endParaRPr/>
          </a:p>
          <a:p>
            <a:pPr lvl="2" rtl="0">
              <a:spcBef>
                <a:spcPts val="0"/>
              </a:spcBef>
              <a:buNone/>
            </a:pPr>
            <a:endParaRPr/>
          </a:p>
          <a:p>
            <a:pPr lvl="3" rtl="0">
              <a:spcBef>
                <a:spcPts val="0"/>
              </a:spcBef>
              <a:buNone/>
            </a:pPr>
            <a:endParaRPr/>
          </a:p>
          <a:p>
            <a:pPr lvl="4" rtl="0">
              <a:spcBef>
                <a:spcPts val="0"/>
              </a:spcBef>
              <a:buNone/>
            </a:pPr>
            <a:endParaRPr/>
          </a:p>
          <a:p>
            <a:pPr lvl="5" rtl="0">
              <a:spcBef>
                <a:spcPts val="0"/>
              </a:spcBef>
              <a:buNone/>
            </a:pPr>
            <a:endParaRPr/>
          </a:p>
          <a:p>
            <a:pPr lvl="6" rtl="0">
              <a:spcBef>
                <a:spcPts val="0"/>
              </a:spcBef>
              <a:buNone/>
            </a:pPr>
            <a:endParaRPr/>
          </a:p>
          <a:p>
            <a:pPr lvl="7" rtl="0">
              <a:spcBef>
                <a:spcPts val="0"/>
              </a:spcBef>
              <a:buNone/>
            </a:pPr>
            <a:endParaRPr/>
          </a:p>
          <a:p>
            <a:pPr lvl="8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3899" cy="3714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0720" y="4705350"/>
            <a:ext cx="5445899" cy="445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55837" y="9408981"/>
            <a:ext cx="2949899" cy="49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cueil">
    <p:bg>
      <p:bgPr>
        <a:solidFill>
          <a:srgbClr val="6F9D20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3648" y="-80764"/>
            <a:ext cx="1304924" cy="20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108" y="1377888"/>
            <a:ext cx="2160000" cy="8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3648" y="4083917"/>
            <a:ext cx="1259999" cy="6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chapitre">
    <p:bg>
      <p:bgPr>
        <a:solidFill>
          <a:srgbClr val="AA0A2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000" y="2855012"/>
            <a:ext cx="6093674" cy="2295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-1692275" y="3003947"/>
            <a:ext cx="184149" cy="2750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7808913" y="4783931"/>
            <a:ext cx="1122361" cy="1881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6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983965" y="1629045"/>
            <a:ext cx="584200" cy="7617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6000" b="1" i="0" u="none" strike="noStrike" cap="none" baseline="0">
                <a:solidFill>
                  <a:srgbClr val="86A428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52600" y="1857645"/>
            <a:ext cx="184666" cy="276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562099" y="2371742"/>
            <a:ext cx="7366001" cy="911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1564423" y="3746823"/>
            <a:ext cx="7363677" cy="520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Merriweather Sans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Merriweather Sans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57400" y="2026643"/>
            <a:ext cx="7086600" cy="266918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AA0A2F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AA0A2F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57400" y="2026643"/>
            <a:ext cx="7086600" cy="2669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AA0A2F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33400" indent="-408940" algn="l" rtl="0">
              <a:spcBef>
                <a:spcPts val="560"/>
              </a:spcBef>
              <a:buClr>
                <a:schemeClr val="accent6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buClr>
                <a:srgbClr val="86A428"/>
              </a:buClr>
              <a:buFont typeface="Merriweather Sans"/>
              <a:buChar char=".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Merriweather Sans"/>
              <a:buChar char=".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AA0A2F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33400" indent="-408940" algn="l" rtl="0">
              <a:spcBef>
                <a:spcPts val="560"/>
              </a:spcBef>
              <a:buClr>
                <a:schemeClr val="accent6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76200" algn="l" rtl="0">
              <a:spcBef>
                <a:spcPts val="480"/>
              </a:spcBef>
              <a:buClr>
                <a:srgbClr val="86A428"/>
              </a:buClr>
              <a:buFont typeface="Merriweather Sans"/>
              <a:buChar char=".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Merriweather Sans"/>
              <a:buChar char=".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courant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hape 16"/>
          <p:cNvGrpSpPr/>
          <p:nvPr/>
        </p:nvGrpSpPr>
        <p:grpSpPr>
          <a:xfrm>
            <a:off x="0" y="4405898"/>
            <a:ext cx="9144000" cy="737601"/>
            <a:chOff x="0" y="6120398"/>
            <a:chExt cx="9144000" cy="737601"/>
          </a:xfrm>
        </p:grpSpPr>
        <p:sp>
          <p:nvSpPr>
            <p:cNvPr id="17" name="Shape 17"/>
            <p:cNvSpPr/>
            <p:nvPr/>
          </p:nvSpPr>
          <p:spPr>
            <a:xfrm>
              <a:off x="0" y="6165303"/>
              <a:ext cx="9144000" cy="692695"/>
            </a:xfrm>
            <a:prstGeom prst="rect">
              <a:avLst/>
            </a:prstGeom>
            <a:solidFill>
              <a:srgbClr val="6F9D2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" name="Shape 1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7504" y="6309319"/>
              <a:ext cx="1080000" cy="44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/>
            <p:nvPr/>
          </p:nvSpPr>
          <p:spPr>
            <a:xfrm>
              <a:off x="0" y="6120398"/>
              <a:ext cx="1403647" cy="45718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648" y="-20538"/>
            <a:ext cx="1304924" cy="20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/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.0 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itre">
    <p:bg>
      <p:bgPr>
        <a:solidFill>
          <a:srgbClr val="6F9D2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3648" y="-20538"/>
            <a:ext cx="1304924" cy="20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4594819"/>
            <a:ext cx="1080000" cy="4472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.0 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age courant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3648" y="-20538"/>
            <a:ext cx="1304924" cy="20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.0 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uverture">
    <p:bg>
      <p:bgPr>
        <a:solidFill>
          <a:srgbClr val="AA0A2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000" y="2855012"/>
            <a:ext cx="6093674" cy="2295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812" y="390525"/>
            <a:ext cx="2160586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0199" y="4299347"/>
            <a:ext cx="1260474" cy="47982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/>
          <p:nvPr/>
        </p:nvSpPr>
        <p:spPr>
          <a:xfrm>
            <a:off x="-1692275" y="3003947"/>
            <a:ext cx="184149" cy="2750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79800" y="504825"/>
            <a:ext cx="1981199" cy="37385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562099" y="2371742"/>
            <a:ext cx="7366001" cy="911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1564423" y="3746823"/>
            <a:ext cx="7363677" cy="520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Merriweather Sans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Merriweather Sans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4686300"/>
            <a:ext cx="9144000" cy="476249"/>
          </a:xfrm>
          <a:prstGeom prst="rect">
            <a:avLst/>
          </a:prstGeom>
          <a:solidFill>
            <a:srgbClr val="AA0A2F"/>
          </a:solidFill>
          <a:ln w="9525" cap="flat">
            <a:solidFill>
              <a:srgbClr val="4A7DBB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3400" y="4474368"/>
            <a:ext cx="1066799" cy="21193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4695825"/>
            <a:ext cx="435609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410" y="4767262"/>
            <a:ext cx="865187" cy="26890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27" cy="249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300"/>
            </a:lvl1pPr>
          </a:lstStyle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None/>
              </a:pPr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AA0A2F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33400" marR="0" indent="-408940" algn="l" rtl="0">
              <a:spcBef>
                <a:spcPts val="560"/>
              </a:spcBef>
              <a:buClr>
                <a:schemeClr val="accent6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76200" algn="l" rtl="0">
              <a:spcBef>
                <a:spcPts val="480"/>
              </a:spcBef>
              <a:buClr>
                <a:srgbClr val="86A428"/>
              </a:buClr>
              <a:buFont typeface="Merriweather Sans"/>
              <a:buChar char=".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Merriweather Sans"/>
              <a:buChar char=".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/>
              <a:pPr marL="0" lvl="0" indent="0">
                <a:spcBef>
                  <a:spcPts val="0"/>
                </a:spcBef>
                <a:buSzPct val="25000"/>
                <a:buNone/>
              </a:pPr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ov7b9n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sophie.aubin@versailles.inra.fr" TargetMode="External"/><Relationship Id="rId5" Type="http://schemas.openxmlformats.org/officeDocument/2006/relationships/hyperlink" Target="mailto:mathieu.andro@versailles.inra.fr" TargetMode="External"/><Relationship Id="rId4" Type="http://schemas.openxmlformats.org/officeDocument/2006/relationships/hyperlink" Target="mailto:Anne-Sophie.Grenier@rennes.inra.fr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/>
          </p:nvPr>
        </p:nvSpPr>
        <p:spPr>
          <a:xfrm>
            <a:off x="1526650" y="2147276"/>
            <a:ext cx="7365900" cy="116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200" b="1" dirty="0">
                <a:solidFill>
                  <a:schemeClr val="lt1"/>
                </a:solidFill>
              </a:rPr>
              <a:t>Corpus Inra &amp; </a:t>
            </a:r>
            <a:r>
              <a:rPr lang="fr-FR" sz="3200" b="1" dirty="0" err="1">
                <a:solidFill>
                  <a:schemeClr val="lt1"/>
                </a:solidFill>
              </a:rPr>
              <a:t>Biocontrôle</a:t>
            </a:r>
            <a:r>
              <a:rPr lang="fr-FR" sz="3200" b="1" dirty="0">
                <a:solidFill>
                  <a:schemeClr val="lt1"/>
                </a:solidFill>
              </a:rPr>
              <a:t> 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chemeClr val="lt1"/>
                </a:solidFill>
              </a:rPr>
              <a:t>R</a:t>
            </a:r>
            <a:r>
              <a:rPr lang="fr-FR" sz="3200" b="1" dirty="0" smtClean="0">
                <a:solidFill>
                  <a:schemeClr val="lt1"/>
                </a:solidFill>
              </a:rPr>
              <a:t>ésultats </a:t>
            </a:r>
            <a:r>
              <a:rPr lang="fr-FR" sz="3200" b="1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1"/>
          </p:nvPr>
        </p:nvSpPr>
        <p:spPr>
          <a:xfrm>
            <a:off x="393300" y="3746825"/>
            <a:ext cx="8750699" cy="52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 b="1">
                <a:solidFill>
                  <a:srgbClr val="86A428"/>
                </a:solidFill>
              </a:rPr>
              <a:t>Anne-Sophie Grenier (IGEPP), Mathieu Andro (DV-IST), Sophie Aubin (DV-IST)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solidFill>
                <a:srgbClr val="86A428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6"/>
              </a:buClr>
              <a:buFont typeface="Arial"/>
              <a:buNone/>
            </a:pPr>
            <a:endParaRPr sz="1800" b="1">
              <a:solidFill>
                <a:srgbClr val="86A428"/>
              </a:solidFill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10</a:t>
            </a:fld>
            <a:endParaRPr lang="fr-FR"/>
          </a:p>
        </p:txBody>
      </p:sp>
      <p:sp>
        <p:nvSpPr>
          <p:cNvPr id="260" name="Shape 260"/>
          <p:cNvSpPr txBox="1"/>
          <p:nvPr/>
        </p:nvSpPr>
        <p:spPr>
          <a:xfrm>
            <a:off x="291250" y="0"/>
            <a:ext cx="72120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Implication des principales unités Inra (2008-2013)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6406875" y="436500"/>
            <a:ext cx="1397399" cy="4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000">
                <a:solidFill>
                  <a:srgbClr val="666666"/>
                </a:solidFill>
              </a:rPr>
              <a:t>total : 381 documents</a:t>
            </a:r>
          </a:p>
        </p:txBody>
      </p:sp>
      <p:pic>
        <p:nvPicPr>
          <p:cNvPr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700" y="848700"/>
            <a:ext cx="7829550" cy="43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>
                <a:solidFill>
                  <a:srgbClr val="6F9D20"/>
                </a:solidFill>
              </a:rPr>
              <a:t>Principaux partenaires français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11</a:t>
            </a:fld>
            <a:endParaRPr lang="fr-FR"/>
          </a:p>
        </p:txBody>
      </p:sp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149" y="880550"/>
            <a:ext cx="7131225" cy="426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6868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Partenaires français (liste complète)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12</a:t>
            </a:fld>
            <a:endParaRPr lang="fr-FR"/>
          </a:p>
        </p:txBody>
      </p:sp>
      <p:sp>
        <p:nvSpPr>
          <p:cNvPr id="278" name="Shape 278"/>
          <p:cNvSpPr txBox="1"/>
          <p:nvPr/>
        </p:nvSpPr>
        <p:spPr>
          <a:xfrm>
            <a:off x="460750" y="815175"/>
            <a:ext cx="2563499" cy="41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CNRS (37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Toulouse 3 Paul Sabatier (14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Cirad (12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Montpellier 2 (11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Lyon 1 Claude Bernard (10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IRD (9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AgroParisTech (9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Strasbourg (8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INP ENSAT Ecole Natl Super Agron Toulouse (8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Rennes 1 (7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Paris 06 Pierre et Marie Curie (7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Haute Alsace (7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Bourgogne (7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Bordeaux (7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Nice Sophia Antipolis (5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Europeenne Bretagne PRES (5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Lyon PRES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Bretagne Occidentale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Antilles Guyane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/>
              <a:t>Limagrain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INRIA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Agrocampus Ouest (4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Rouen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Reunion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Poitiers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Paris 11 Paris Sud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Univ Bordeaux 2 Victor Segalen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Montpellier Supagro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/>
              <a:t>MNHN Museum Natl Hist Nat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/>
              <a:t>Biotop (3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279" name="Shape 279"/>
          <p:cNvSpPr txBox="1"/>
          <p:nvPr/>
        </p:nvSpPr>
        <p:spPr>
          <a:xfrm>
            <a:off x="3379975" y="815175"/>
            <a:ext cx="2681699" cy="41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Picardie Jules Verne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Clermont Ferrand 2 Blaise Pascal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Avignon &amp; Pays Vaucluse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Aix Marseille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Irstea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Invivo AgroSolut</a:t>
            </a:r>
            <a:r>
              <a:rPr lang="fr-FR" sz="700">
                <a:solidFill>
                  <a:schemeClr val="dk1"/>
                </a:solidFill>
              </a:rPr>
              <a:t>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Inst Univ France IUF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Goemar</a:t>
            </a:r>
            <a:r>
              <a:rPr lang="fr-FR" sz="700">
                <a:solidFill>
                  <a:schemeClr val="dk1"/>
                </a:solidFill>
              </a:rPr>
              <a:t>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rgbClr val="0000FF"/>
                </a:solidFill>
              </a:rPr>
              <a:t>FN3PT Fed Natl Prod Plants Pomme de Terre</a:t>
            </a:r>
            <a:r>
              <a:rPr lang="fr-FR" sz="700">
                <a:solidFill>
                  <a:schemeClr val="dk1"/>
                </a:solidFill>
              </a:rPr>
              <a:t>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DRAAF Dir Reg Alim Agric Foret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Ctifl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Bordeaux Sciences Agro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ARVALIS Inst Vegetal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Anses (2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VetAgro Sup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Tours Francois Rabelais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Reims Champagne Ardenne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Paris Est Creteil Val de Marne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Paris 05 Paris Descartes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Orleans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Montpellier Sud France PRES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Montpellier 1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Lorraine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Grenoble 1 Joseph Fourier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Franche Comte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Univ Bretagne Sud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Twistaroma </a:t>
            </a:r>
            <a:r>
              <a:rPr lang="fr-FR" sz="700">
                <a:solidFill>
                  <a:schemeClr val="dk1"/>
                </a:solidFill>
              </a:rPr>
              <a:t>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Qualilab </a:t>
            </a:r>
            <a:r>
              <a:rPr lang="fr-FR" sz="700">
                <a:solidFill>
                  <a:schemeClr val="dk1"/>
                </a:solidFill>
              </a:rPr>
              <a:t>(1 publications)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391350" y="815175"/>
            <a:ext cx="2295300" cy="387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PRAM Pole Rech Agroenv Martinique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Moet &amp; Chandon </a:t>
            </a:r>
            <a:r>
              <a:rPr lang="fr-FR" sz="700">
                <a:solidFill>
                  <a:schemeClr val="dk1"/>
                </a:solidFill>
              </a:rPr>
              <a:t>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LPO Ligue Protect Oiseaux</a:t>
            </a:r>
            <a:r>
              <a:rPr lang="fr-FR" sz="700">
                <a:solidFill>
                  <a:schemeClr val="dk1"/>
                </a:solidFill>
              </a:rPr>
              <a:t>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IRISA Inst Rech Inf &amp; Syst Aleatoires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Inst Polytech LaSalle Beauvais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INSA Lyon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INPT Inst Natl Polytech Toulouse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INP EI Purpan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Grp ESA Angers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GRAB Grp Rech Agr Biol</a:t>
            </a:r>
            <a:r>
              <a:rPr lang="fr-FR" sz="700">
                <a:solidFill>
                  <a:schemeClr val="dk1"/>
                </a:solidFill>
              </a:rPr>
              <a:t>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Germicopa</a:t>
            </a:r>
            <a:r>
              <a:rPr lang="fr-FR" sz="700">
                <a:solidFill>
                  <a:schemeClr val="dk1"/>
                </a:solidFill>
              </a:rPr>
              <a:t>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rgbClr val="0000FF"/>
                </a:solidFill>
              </a:rPr>
              <a:t>FREDON </a:t>
            </a:r>
            <a:r>
              <a:rPr lang="fr-FR" sz="700">
                <a:solidFill>
                  <a:schemeClr val="dk1"/>
                </a:solidFill>
              </a:rPr>
              <a:t>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rgbClr val="0000FF"/>
                </a:solidFill>
              </a:rPr>
              <a:t>FNC Fed Natl Chasseurs</a:t>
            </a:r>
            <a:r>
              <a:rPr lang="fr-FR" sz="700">
                <a:solidFill>
                  <a:schemeClr val="dk1"/>
                </a:solidFill>
              </a:rPr>
              <a:t>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Florimond Desprez</a:t>
            </a:r>
            <a:r>
              <a:rPr lang="fr-FR" sz="700">
                <a:solidFill>
                  <a:schemeClr val="dk1"/>
                </a:solidFill>
              </a:rPr>
              <a:t>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EPHE Ecole Prat Hautes Etudes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Ecole Polytech Paristech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Ecole Mines Ales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CTC Ctr Tech Champignon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Conserv Bot Natl Mascarin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CHU Reunion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Chambres Agr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CEA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 b="1">
                <a:solidFill>
                  <a:schemeClr val="dk1"/>
                </a:solidFill>
              </a:rPr>
              <a:t>Biovitis </a:t>
            </a:r>
            <a:r>
              <a:rPr lang="fr-FR" sz="700">
                <a:solidFill>
                  <a:schemeClr val="dk1"/>
                </a:solidFill>
              </a:rPr>
              <a:t>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fr-FR" sz="700">
                <a:solidFill>
                  <a:schemeClr val="dk1"/>
                </a:solidFill>
              </a:rPr>
              <a:t>AgroSup Dijon (1 publications)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ACTA Inst Fil Anim &amp; Veg (1 publications)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3156900" y="4820825"/>
            <a:ext cx="2830200" cy="322800"/>
          </a:xfrm>
          <a:prstGeom prst="rect">
            <a:avLst/>
          </a:prstGeom>
          <a:noFill/>
          <a:ln w="9525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700"/>
              <a:t>établissements publiques - </a:t>
            </a:r>
            <a:r>
              <a:rPr lang="fr-FR" sz="700" b="1"/>
              <a:t>sociétés </a:t>
            </a:r>
            <a:r>
              <a:rPr lang="fr-FR" sz="700"/>
              <a:t>-</a:t>
            </a:r>
            <a:r>
              <a:rPr lang="fr-FR" sz="700">
                <a:solidFill>
                  <a:srgbClr val="0000FF"/>
                </a:solidFill>
              </a:rPr>
              <a:t> associations/fédérations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>
                <a:solidFill>
                  <a:srgbClr val="6F9D20"/>
                </a:solidFill>
              </a:rPr>
              <a:t>Principaux partenaires étrangers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13</a:t>
            </a:fld>
            <a:endParaRPr lang="fr-FR"/>
          </a:p>
        </p:txBody>
      </p:sp>
      <p:pic>
        <p:nvPicPr>
          <p:cNvPr id="289" name="Shape 2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55775"/>
            <a:ext cx="8636000" cy="404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82700" y="205975"/>
            <a:ext cx="89253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Partenaires étrangers (liste complète 1)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14</a:t>
            </a:fld>
            <a:endParaRPr lang="fr-FR"/>
          </a:p>
        </p:txBody>
      </p:sp>
      <p:sp>
        <p:nvSpPr>
          <p:cNvPr id="297" name="Shape 297"/>
          <p:cNvSpPr txBox="1"/>
          <p:nvPr/>
        </p:nvSpPr>
        <p:spPr>
          <a:xfrm>
            <a:off x="460750" y="815175"/>
            <a:ext cx="2469000" cy="41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Wageningen Univ and Res Ctr WUR - NL (16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USDA ARS - US (10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Swedish Univ Agr Sci SLU - SE (9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Catania - IT (8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Ghent Univ - BE (7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CSIC Spanish Natl Res Council - ES (7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Agroscope - CH (7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Antwerp UA - BE (6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CNR Natl Res Council - IT (6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BBSRC Biotech &amp; Biol Sci Res Council - UK (6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Padova UNIPD - IT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Neuchatel - CH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Lleida UdL - ES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Laval - CA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Florida - US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Sun Yat Sen Univ SYSU - CN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CBBC Ctr Biotechnol Technopole Borj Cedria - TN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Acad Sci Czech Rep - CZ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Aarhus Univ - DK (5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Minnesota - US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Guadalajara - MX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Calif Riverside - US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Calif Berkeley - US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Bologna - IT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Lund Univ - SE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KNAW Royal Neth Acad Arts Sci - NL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JKI Julius Kuhn Inst - DE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Chinese Acad Agr Sci CAAS - CN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Cardiff Univ - UK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CAB Int - CH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AAFC Agr &amp; Agri Food Canada - CA (4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Tokyo - JP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/>
              <a:t>Univ Sao Paulo USP - BR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298" name="Shape 298"/>
          <p:cNvSpPr txBox="1"/>
          <p:nvPr/>
        </p:nvSpPr>
        <p:spPr>
          <a:xfrm>
            <a:off x="3366875" y="815175"/>
            <a:ext cx="2681699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Hull - UK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Helsinki - FI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Copenhagen - DK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Catholique Louvain - BE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Calif Davis - US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Arizona - US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Szent Istvan Univ - HU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NERC Nat Env Res Council - UK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Max Planck Soc - DE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IVIA Valencian Inst Agr Res - ES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Embrapa Brazilian Agr Res Corp - BR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CRA Agr Res Council - IT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CONACYT Natl Council Sci &amp; Technol - MX (3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Yale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Wellesley Coll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Washington State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Valencia UV - ES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Talca - CL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Sussex - UK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Politecn Valencia UPV - ES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Politecn Madrid UPM - ES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Perugia - IT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Palermo - IT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Oxford - UK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Nacl Auton Mexico UNAM - MX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Libre Bruxelles ULB - BE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Gottingen - DE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Giessen JLU - DE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Fribourg - CH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Evora - PT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Cadi Ayyad Marrakech - MA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Bern - CH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Barcelona UB - ES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Umea Univ - SE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299" name="Shape 299"/>
          <p:cNvSpPr txBox="1"/>
          <p:nvPr/>
        </p:nvSpPr>
        <p:spPr>
          <a:xfrm>
            <a:off x="5871525" y="815175"/>
            <a:ext cx="2295300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Texas A&amp;M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Stellenbosch Univ - ZA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Scuola Super Sant Anna - IT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Royal Belgian Inst Nat Sci - BE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RIKEN - JP</a:t>
            </a:r>
            <a:r>
              <a:rPr lang="fr-FR" sz="700">
                <a:solidFill>
                  <a:schemeClr val="dk1"/>
                </a:solidFill>
              </a:rPr>
              <a:t>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Radboud Univ Nijmegen - NL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Plant &amp; Food Res Ltd -</a:t>
            </a:r>
            <a:r>
              <a:rPr lang="fr-FR" sz="700">
                <a:solidFill>
                  <a:schemeClr val="dk1"/>
                </a:solidFill>
              </a:rPr>
              <a:t> NZ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Oregon State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Natl Univ Ireland - IE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Natl Inst Adv Ind Sci &amp; Technol AIST - JP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Katholieke Univ Leuven - BE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Harvard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Goethe Univ Frankfurt - DE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ETH Zurich Swiss Fed Inst Technol Zurich - CH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Ecole Natl Sup Agronomie - DZ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CSIRO - AU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Cornell Univ - US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Chinese Acad Sci CAS - CN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China Agr Univ CAU - CN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ARO Volcani Ctr - IL (2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Xerces Soc Invertebrate Conservat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WSL Swiss Fed Inst Forest Snow &amp; Landscape Res - CH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Wayne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Waterford Inst Technol - IE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Valdosta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Utrecht Univ - NL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Utah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USDA Forest Serv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US DOE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Uppsala Univ - SE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Zurich UZH - CH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Zagreb - HR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00" name="Shape 300"/>
          <p:cNvSpPr txBox="1"/>
          <p:nvPr/>
        </p:nvSpPr>
        <p:spPr>
          <a:xfrm rot="-5400000">
            <a:off x="7431499" y="2939474"/>
            <a:ext cx="2830200" cy="322800"/>
          </a:xfrm>
          <a:prstGeom prst="rect">
            <a:avLst/>
          </a:prstGeom>
          <a:noFill/>
          <a:ln w="9525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700"/>
              <a:t>établissements publiques - </a:t>
            </a:r>
            <a:r>
              <a:rPr lang="fr-FR" sz="700" b="1"/>
              <a:t>sociétés </a:t>
            </a:r>
            <a:r>
              <a:rPr lang="fr-FR" sz="700"/>
              <a:t>-</a:t>
            </a:r>
            <a:r>
              <a:rPr lang="fr-FR" sz="700">
                <a:solidFill>
                  <a:srgbClr val="0000FF"/>
                </a:solidFill>
              </a:rPr>
              <a:t> associations/fédérations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165400" y="205975"/>
            <a:ext cx="8842799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Partenaires étrangers (liste complète 2)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15</a:t>
            </a:fld>
            <a:endParaRPr lang="fr-FR"/>
          </a:p>
        </p:txBody>
      </p:sp>
      <p:sp>
        <p:nvSpPr>
          <p:cNvPr id="308" name="Shape 308"/>
          <p:cNvSpPr txBox="1"/>
          <p:nvPr/>
        </p:nvSpPr>
        <p:spPr>
          <a:xfrm>
            <a:off x="460750" y="815175"/>
            <a:ext cx="2469000" cy="41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Wisconsin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Windsor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Warwick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Warsaw UW - PL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Warmia &amp; Mazury - PL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Virginia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Vigo UVIGO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Vienna - AT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Utah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Turku - FI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Tunis El Manar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Tubingen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Torino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Texas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Tasmania - AU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Siena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Sherbrooke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Sevilla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Sassari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Saskatchewan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Saad Dahlab Blida - DZ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Rostock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Roma La Sapienza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Republica - UY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Quebec INRS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Pretoria - ZA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Pavia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Otago - NZ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Oslo - NO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Nottingham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New Hampshire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New England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Nebraska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09" name="Shape 309"/>
          <p:cNvSpPr txBox="1"/>
          <p:nvPr/>
        </p:nvSpPr>
        <p:spPr>
          <a:xfrm>
            <a:off x="3095150" y="815175"/>
            <a:ext cx="2681699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Nat Resources &amp; Appl Life Sci BOKU - AT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Nacl La Plata UNLP - AR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Murcia UM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Montreal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Michigan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Manitoba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Manchester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Malaga UMA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Liege ULg - BE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Leeds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Konstanz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Jena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Jaume 1 UJI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Ibn Zohr - MA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Ibn Badis Mostaganem - DZ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Hohenheim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Hawaii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Hassan II Mohammadia - MA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Guelph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Greenwich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Georgia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Genova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Gafsa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Fed Vicosa UFV - BR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Fed Parana UFPR - BR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Fed Espirito Santo UFES - BR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Exeter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Estadual Campinas UNICAMP - BR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Edinburgh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Delhi - IN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Colorado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Colima - MX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Cent Florida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Cape Town - ZA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10" name="Shape 310"/>
          <p:cNvSpPr txBox="1"/>
          <p:nvPr/>
        </p:nvSpPr>
        <p:spPr>
          <a:xfrm>
            <a:off x="5836100" y="815175"/>
            <a:ext cx="2295300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Cambridge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Calif Santa Cruz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Calif San Francisco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Calcutta - IN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Bayreuth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Bath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Basilicata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Autunoma Estado Hidalgo - MX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Autonoma Madrid UAM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Austral Chile - CL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Amsterdam UvA - NL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Univ Almeria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Turku Univ Appl Sci - FI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TRAGSA Grp</a:t>
            </a:r>
            <a:r>
              <a:rPr lang="fr-FR" sz="700">
                <a:solidFill>
                  <a:schemeClr val="dk1"/>
                </a:solidFill>
              </a:rPr>
              <a:t>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TPH Swiss Trop &amp; Publ Hlth Inst - CH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Tel Aviv Univ - IL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Technol Educ Inst Kavala TEI - GR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Tech Univ Munich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Tech Univ Lisbon - PT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Tech Univ Darmstadt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SYKE Finnish Environm Inst - FI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Swedish Museum Nat Hist - SE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Stockholm Univ - SE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State Forestry Adm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Stanford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Skogforsk Forestry Res Inst Sweden - SE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Shanghai Jiao Tong Univ SJTU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Shandong Agr Univ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Sanofi </a:t>
            </a:r>
            <a:r>
              <a:rPr lang="fr-FR" sz="700">
                <a:solidFill>
                  <a:schemeClr val="dk1"/>
                </a:solidFill>
              </a:rPr>
              <a:t>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S African Natl Parks - ZA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Royal Museum Cent Africa - BE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RIFCON GmbH</a:t>
            </a:r>
            <a:r>
              <a:rPr lang="fr-FR" sz="700">
                <a:solidFill>
                  <a:schemeClr val="dk1"/>
                </a:solidFill>
              </a:rPr>
              <a:t>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RAS Russian Acad Sci - RU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RAAS Russian Acad Agr Sci - RU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11" name="Shape 311"/>
          <p:cNvSpPr txBox="1"/>
          <p:nvPr/>
        </p:nvSpPr>
        <p:spPr>
          <a:xfrm rot="-5400000">
            <a:off x="7381074" y="2939474"/>
            <a:ext cx="2830200" cy="322800"/>
          </a:xfrm>
          <a:prstGeom prst="rect">
            <a:avLst/>
          </a:prstGeom>
          <a:noFill/>
          <a:ln w="9525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700"/>
              <a:t>établissements publiques - </a:t>
            </a:r>
            <a:r>
              <a:rPr lang="fr-FR" sz="700" b="1"/>
              <a:t>sociétés </a:t>
            </a:r>
            <a:r>
              <a:rPr lang="fr-FR" sz="700"/>
              <a:t>-</a:t>
            </a:r>
            <a:r>
              <a:rPr lang="fr-FR" sz="700">
                <a:solidFill>
                  <a:srgbClr val="0000FF"/>
                </a:solidFill>
              </a:rPr>
              <a:t> associations/fédérations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65400" y="205975"/>
            <a:ext cx="8842799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Partenaires étrangers (liste complète 3)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16</a:t>
            </a:fld>
            <a:endParaRPr lang="fr-FR"/>
          </a:p>
        </p:txBody>
      </p:sp>
      <p:sp>
        <p:nvSpPr>
          <p:cNvPr id="319" name="Shape 319"/>
          <p:cNvSpPr txBox="1"/>
          <p:nvPr/>
        </p:nvSpPr>
        <p:spPr>
          <a:xfrm>
            <a:off x="460750" y="815175"/>
            <a:ext cx="2469000" cy="41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Purdue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PCFruit </a:t>
            </a:r>
            <a:r>
              <a:rPr lang="fr-FR" sz="700">
                <a:solidFill>
                  <a:schemeClr val="dk1"/>
                </a:solidFill>
              </a:rPr>
              <a:t>- BE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PAN Polish Acad Sci - PL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Palacky Univ - CZ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Open Univ Japan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Ohio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NW Univ - ZA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Norwegian Univ Life Sci UMB - NO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NINA Norwegian Inst Nat Res - NO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Newcastle Univ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NCSR Demokritos Nat Ctr Sci Res - GR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NBA Norwegian Beekeepers Assoc</a:t>
            </a:r>
            <a:r>
              <a:rPr lang="fr-FR" sz="700">
                <a:solidFill>
                  <a:schemeClr val="dk1"/>
                </a:solidFill>
              </a:rPr>
              <a:t> - NO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Natl Inst Agrobiol Sci NIAS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Nat Resources Canada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Nat Hist Museum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Nanjing Normal Univ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Nagoya Univ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MTA Hungarian Acad Sci - HU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Monsanto Co</a:t>
            </a:r>
            <a:r>
              <a:rPr lang="fr-FR" sz="700">
                <a:solidFill>
                  <a:schemeClr val="dk1"/>
                </a:solidFill>
              </a:rPr>
              <a:t>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Migal Galilee Technol Ctr - IL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Michigan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Metsahallitus Finnish Forest &amp; Pk Serv - FI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METLA Finnish Forest Res Inst - FI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McGill Univ - CA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Masaryk Univ - CZ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Marine Inst - IE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Lomonosov Moscow State Univ - RU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LLH Hessen State Agr Office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Linkoping Univ - SE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Lincoln Univ - NZ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Leiden Univ - NL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Leibniz Assoc</a:t>
            </a:r>
            <a:r>
              <a:rPr lang="fr-FR" sz="700">
                <a:solidFill>
                  <a:schemeClr val="dk1"/>
                </a:solidFill>
              </a:rPr>
              <a:t>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Kyoto Univ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Koppert </a:t>
            </a:r>
            <a:r>
              <a:rPr lang="fr-FR" sz="700">
                <a:solidFill>
                  <a:schemeClr val="dk1"/>
                </a:solidFill>
              </a:rPr>
              <a:t>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20" name="Shape 320"/>
          <p:cNvSpPr txBox="1"/>
          <p:nvPr/>
        </p:nvSpPr>
        <p:spPr>
          <a:xfrm>
            <a:off x="3036075" y="815175"/>
            <a:ext cx="2681699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Kansas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JT Biohist Res Hall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James Hutton Inst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IRD - SN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Inst Super Agron Chott Mariem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Inst Pasteur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Inst Olivier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INSAD Res Inst Pomol &amp; Floriculture - PL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INRA - MA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INPA Natl Inst Amazon Res - BR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INIFAP Natl Inst Forestry Agr &amp; Livestock Res - MX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Indiana Univ Purdue Univ Indianapolis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Imperial Coll London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IBRA Int Bee Res Assoc</a:t>
            </a:r>
            <a:r>
              <a:rPr lang="fr-FR" sz="700">
                <a:solidFill>
                  <a:schemeClr val="dk1"/>
                </a:solidFill>
              </a:rPr>
              <a:t>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Huazhong Agr Univ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Hokkaido Univ - JP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Hlth Council Gen Valenciana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Hiram Coll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Helmholtz Assoc</a:t>
            </a:r>
            <a:r>
              <a:rPr lang="fr-FR" sz="700">
                <a:solidFill>
                  <a:schemeClr val="dk1"/>
                </a:solidFill>
              </a:rPr>
              <a:t>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Heidelberg Univ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Hebrew Univ Jerusalem - IL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Guangxi Univ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Graz Univ Technol - AT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George Washington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Forestry Commiss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FiBL Res Inst Organ Agr - CH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rgbClr val="0000FF"/>
                </a:solidFill>
              </a:rPr>
              <a:t>Fdn Edmund Mach</a:t>
            </a:r>
            <a:r>
              <a:rPr lang="fr-FR" sz="700">
                <a:solidFill>
                  <a:schemeClr val="dk1"/>
                </a:solidFill>
              </a:rPr>
              <a:t>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Eurofins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Eotvos Lorand Univ - HU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ENEA Italian Natl Agcy New Technol Energ &amp; Sustain Dev - IT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Emory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Ecole Natl Polytech - DZ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21" name="Shape 321"/>
          <p:cNvSpPr txBox="1"/>
          <p:nvPr/>
        </p:nvSpPr>
        <p:spPr>
          <a:xfrm>
            <a:off x="5984350" y="815175"/>
            <a:ext cx="2616900" cy="43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DLR Rhineland Palatinate Serv Ctr Rural Area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Dicle Univ - TR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Dept Entomol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Dartmouth Med Sch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Ctr Reg Rech Agr Oasienne Deguache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Ctr Plant Cell Biol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Ctr Biotechnol Sfax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CRG Ctr Genom Regul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CONICET Natl Sci &amp; Tech Res Council - AR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Colorado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Clifton Coll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Chinese Acad Fishery Sci - CN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Charles Univ Prague - CZ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CGIAR CIMMYT Int Maize &amp; Wheat Improvement Ctr - MX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CERCA IRTA Inst Food Agr Res Technol - ES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CDFD Ctr DNA Fingerprinting &amp; Diagnost - IN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Calif Dept Food &amp; Agr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Cairo Univ - EG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Black Hills State Univ - US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Biotechnol Ctr - TN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BDB Serv Pedol Belgique - BE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Bayer </a:t>
            </a:r>
            <a:r>
              <a:rPr lang="fr-FR" sz="700">
                <a:solidFill>
                  <a:schemeClr val="dk1"/>
                </a:solidFill>
              </a:rPr>
              <a:t>- BE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Bavendorf Competence Ctr Fruit Cultivation - DE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Austrian Acad Sci - AT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Australian Natl Univ ANU - AU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ARO Agr Res Org - IL - IL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ARC Agr Res Council - ZA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 b="1">
                <a:solidFill>
                  <a:schemeClr val="dk1"/>
                </a:solidFill>
              </a:rPr>
              <a:t>Apigenix </a:t>
            </a:r>
            <a:r>
              <a:rPr lang="fr-FR" sz="700">
                <a:solidFill>
                  <a:schemeClr val="dk1"/>
                </a:solidFill>
              </a:rPr>
              <a:t>- CH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Anglia Ruskin Univ - UK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Agr Univ Athens AUA - GR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700">
                <a:solidFill>
                  <a:schemeClr val="dk1"/>
                </a:solidFill>
              </a:rPr>
              <a:t>AGES Austrian Agcy Hlth &amp; Food Safety - AT (1 publis)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700"/>
          </a:p>
        </p:txBody>
      </p:sp>
      <p:sp>
        <p:nvSpPr>
          <p:cNvPr id="322" name="Shape 322"/>
          <p:cNvSpPr txBox="1"/>
          <p:nvPr/>
        </p:nvSpPr>
        <p:spPr>
          <a:xfrm rot="-5400000">
            <a:off x="7412174" y="2960174"/>
            <a:ext cx="2830200" cy="322800"/>
          </a:xfrm>
          <a:prstGeom prst="rect">
            <a:avLst/>
          </a:prstGeom>
          <a:noFill/>
          <a:ln w="9525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700"/>
              <a:t>établissements publiques - </a:t>
            </a:r>
            <a:r>
              <a:rPr lang="fr-FR" sz="700" b="1"/>
              <a:t>sociétés </a:t>
            </a:r>
            <a:r>
              <a:rPr lang="fr-FR" sz="700"/>
              <a:t>-</a:t>
            </a:r>
            <a:r>
              <a:rPr lang="fr-FR" sz="700">
                <a:solidFill>
                  <a:srgbClr val="0000FF"/>
                </a:solidFill>
              </a:rPr>
              <a:t> associations/fédérations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Principaux Pays de collaboration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17</a:t>
            </a:fld>
            <a:endParaRPr lang="fr-FR"/>
          </a:p>
        </p:txBody>
      </p:sp>
      <p:pic>
        <p:nvPicPr>
          <p:cNvPr id="330" name="Shape 3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7800" y="1123275"/>
            <a:ext cx="3923575" cy="389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Collaborations Pays Européens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18</a:t>
            </a:fld>
            <a:endParaRPr lang="fr-FR"/>
          </a:p>
        </p:txBody>
      </p:sp>
      <p:pic>
        <p:nvPicPr>
          <p:cNvPr id="338" name="Shape 3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8625" y="1024500"/>
            <a:ext cx="5447425" cy="41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75" y="4007050"/>
            <a:ext cx="845699" cy="50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Collaborations Internationales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19</a:t>
            </a:fld>
            <a:endParaRPr lang="fr-FR"/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275" y="779150"/>
            <a:ext cx="8316225" cy="360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725" y="3938025"/>
            <a:ext cx="960425" cy="5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/>
          <p:nvPr/>
        </p:nvSpPr>
        <p:spPr>
          <a:xfrm>
            <a:off x="6823425" y="2075650"/>
            <a:ext cx="309000" cy="13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700" b="1"/>
              <a:t>CN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ctrTitle"/>
          </p:nvPr>
        </p:nvSpPr>
        <p:spPr>
          <a:xfrm>
            <a:off x="1505700" y="1721917"/>
            <a:ext cx="7331100" cy="91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 sz="6000" b="1">
                <a:solidFill>
                  <a:srgbClr val="86A428"/>
                </a:solidFill>
              </a:rPr>
              <a:t>Méthode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Principaux partenaires étrangers par culture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20</a:t>
            </a:fld>
            <a:endParaRPr lang="fr-FR"/>
          </a:p>
        </p:txBody>
      </p:sp>
      <p:pic>
        <p:nvPicPr>
          <p:cNvPr id="357" name="Shape 3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28" y="699542"/>
            <a:ext cx="6715125" cy="4048125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Shape 358"/>
          <p:cNvSpPr txBox="1"/>
          <p:nvPr/>
        </p:nvSpPr>
        <p:spPr>
          <a:xfrm>
            <a:off x="7034400" y="2612575"/>
            <a:ext cx="1973699" cy="6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200"/>
              <a:t>Total : 186 documents</a:t>
            </a:r>
          </a:p>
          <a:p>
            <a:pPr lvl="0">
              <a:spcBef>
                <a:spcPts val="0"/>
              </a:spcBef>
              <a:buNone/>
            </a:pPr>
            <a:r>
              <a:rPr lang="fr-FR" sz="1200"/>
              <a:t>2 publications communes au moins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21</a:t>
            </a:fld>
            <a:endParaRPr lang="fr-FR"/>
          </a:p>
        </p:txBody>
      </p:sp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457200" y="29535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>
                <a:solidFill>
                  <a:srgbClr val="6F9D20"/>
                </a:solidFill>
              </a:rPr>
              <a:t>Plantes</a:t>
            </a:r>
          </a:p>
        </p:txBody>
      </p:sp>
      <p:pic>
        <p:nvPicPr>
          <p:cNvPr id="366" name="Shape 3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" y="990600"/>
            <a:ext cx="8846249" cy="3463249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Shape 367"/>
          <p:cNvSpPr txBox="1"/>
          <p:nvPr/>
        </p:nvSpPr>
        <p:spPr>
          <a:xfrm>
            <a:off x="4203500" y="1067000"/>
            <a:ext cx="3832200" cy="24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800" b="1">
                <a:solidFill>
                  <a:srgbClr val="EFEFEF"/>
                </a:solidFill>
              </a:rPr>
              <a:t>NB : dont 59 pour la tomate seule (Solanum lycopersicum)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Mention d’autres organismes par culture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22</a:t>
            </a:fld>
            <a:endParaRPr lang="fr-FR"/>
          </a:p>
        </p:txBody>
      </p:sp>
      <p:pic>
        <p:nvPicPr>
          <p:cNvPr id="375" name="Shape 3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9425" y="929950"/>
            <a:ext cx="3124200" cy="27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950" y="844425"/>
            <a:ext cx="6677425" cy="402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Catégories assignées par le Web of Science</a:t>
            </a:r>
          </a:p>
        </p:txBody>
      </p:sp>
      <p:sp>
        <p:nvSpPr>
          <p:cNvPr id="383" name="Shape 383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23</a:t>
            </a:fld>
            <a:endParaRPr lang="fr-FR"/>
          </a:p>
        </p:txBody>
      </p:sp>
      <p:pic>
        <p:nvPicPr>
          <p:cNvPr id="384" name="Shape 3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75" y="754925"/>
            <a:ext cx="8601075" cy="415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Top liste des termes les plus pertinents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24</a:t>
            </a:fld>
            <a:endParaRPr lang="fr-FR"/>
          </a:p>
        </p:txBody>
      </p:sp>
      <p:pic>
        <p:nvPicPr>
          <p:cNvPr id="392" name="Shape 3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675" y="826975"/>
            <a:ext cx="8412699" cy="440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fr-FR" sz="1800" b="1">
                <a:solidFill>
                  <a:srgbClr val="6F9D20"/>
                </a:solidFill>
              </a:rPr>
              <a:t>Clustering: identification de 8 groupes thématiques et caractérisation du taux de collaboration avec des partenaires étrangers</a:t>
            </a:r>
          </a:p>
        </p:txBody>
      </p:sp>
      <p:sp>
        <p:nvSpPr>
          <p:cNvPr id="399" name="Shape 399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25</a:t>
            </a:fld>
            <a:endParaRPr lang="fr-FR"/>
          </a:p>
        </p:txBody>
      </p:sp>
      <p:pic>
        <p:nvPicPr>
          <p:cNvPr id="400" name="Shape 4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925" y="824970"/>
            <a:ext cx="8647923" cy="4268203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Shape 401"/>
          <p:cNvSpPr txBox="1"/>
          <p:nvPr/>
        </p:nvSpPr>
        <p:spPr>
          <a:xfrm>
            <a:off x="6974700" y="3110200"/>
            <a:ext cx="1712099" cy="14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u="sng"/>
              <a:t>Méthode </a:t>
            </a:r>
            <a:r>
              <a:rPr lang="fr-FR"/>
              <a:t>: calcul de similarité entre documents sur la base des annotations des titres et résumés plus les mots-clés auteurs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923925"/>
            <a:ext cx="8229600" cy="36706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2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r-FR" b="1">
                <a:solidFill>
                  <a:srgbClr val="8BAC20"/>
                </a:solidFill>
                <a:latin typeface="PT Sans"/>
                <a:ea typeface="PT Sans"/>
                <a:cs typeface="PT Sans"/>
                <a:sym typeface="PT Sans"/>
              </a:rPr>
              <a:t>Diaporama :</a:t>
            </a:r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SzPct val="25000"/>
              <a:buFont typeface="Arial"/>
              <a:buNone/>
            </a:pPr>
            <a:r>
              <a:rPr lang="fr-FR" u="sng">
                <a:solidFill>
                  <a:schemeClr val="hlink"/>
                </a:solidFill>
                <a:hlinkClick r:id="rId3"/>
              </a:rPr>
              <a:t>http://tinyurl.com/ov7b9nt</a:t>
            </a:r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PT Sans"/>
              <a:buNone/>
            </a:pPr>
            <a:r>
              <a:rPr lang="fr-FR" b="1">
                <a:solidFill>
                  <a:srgbClr val="8BAC20"/>
                </a:solidFill>
                <a:latin typeface="PT Sans"/>
                <a:ea typeface="PT Sans"/>
                <a:cs typeface="PT Sans"/>
                <a:sym typeface="PT Sans"/>
              </a:rPr>
              <a:t>Contacts</a:t>
            </a:r>
            <a:r>
              <a:rPr lang="fr-FR" sz="1400" b="1" i="0" u="none" strike="noStrike" cap="none" baseline="0">
                <a:solidFill>
                  <a:srgbClr val="8BAC20"/>
                </a:solidFill>
                <a:latin typeface="PT Sans"/>
                <a:ea typeface="PT Sans"/>
                <a:cs typeface="PT Sans"/>
                <a:sym typeface="PT Sans"/>
              </a:rPr>
              <a:t>  :</a:t>
            </a: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PT Sans"/>
              <a:buNone/>
            </a:pPr>
            <a:r>
              <a:rPr lang="fr-FR" u="sng">
                <a:solidFill>
                  <a:schemeClr val="hlink"/>
                </a:solidFill>
                <a:latin typeface="PT Sans"/>
                <a:ea typeface="PT Sans"/>
                <a:cs typeface="PT Sans"/>
                <a:sym typeface="PT Sans"/>
                <a:hlinkClick r:id="rId4"/>
              </a:rPr>
              <a:t>Anne-Sophie.Grenier@rennes.inra.fr</a:t>
            </a: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PT Sans"/>
              <a:buNone/>
            </a:pPr>
            <a:r>
              <a:rPr lang="fr-FR" u="sng">
                <a:solidFill>
                  <a:schemeClr val="hlink"/>
                </a:solidFill>
                <a:hlinkClick r:id="rId5"/>
              </a:rPr>
              <a:t>mathieu.andro@versailles.inra.fr</a:t>
            </a: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PT Sans"/>
              <a:buNone/>
            </a:pPr>
            <a:r>
              <a:rPr lang="fr-FR" u="sng">
                <a:solidFill>
                  <a:schemeClr val="hlink"/>
                </a:solidFill>
                <a:hlinkClick r:id="rId6"/>
              </a:rPr>
              <a:t>sophie.aubin@versailles.inra.fr</a:t>
            </a: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PT Sans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PT Sans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4285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PT Sans"/>
              <a:buNone/>
            </a:pPr>
            <a:endParaRPr sz="1400" b="1" i="0" u="none" strike="noStrike" cap="none" baseline="0">
              <a:solidFill>
                <a:srgbClr val="86A10B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 sz="1400" b="1" i="0" u="none" strike="noStrike" cap="none" baseline="0">
              <a:solidFill>
                <a:srgbClr val="86A4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AA0A2F"/>
              </a:buClr>
              <a:buSzPct val="25000"/>
              <a:buFont typeface="Arial"/>
              <a:buNone/>
            </a:pPr>
            <a:r>
              <a:rPr lang="fr-FR" sz="3200" b="1">
                <a:solidFill>
                  <a:srgbClr val="AA0A2F"/>
                </a:solidFill>
              </a:rPr>
              <a:t>Merci de votre attention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</a:rPr>
              <a:t>Corpus Inra &amp; Biocontrôle : Premiers résultats d’analyses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2" name="Shape 412"/>
          <p:cNvCxnSpPr/>
          <p:nvPr/>
        </p:nvCxnSpPr>
        <p:spPr>
          <a:xfrm>
            <a:off x="596900" y="2343150"/>
            <a:ext cx="796289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ctrTitle"/>
          </p:nvPr>
        </p:nvSpPr>
        <p:spPr>
          <a:xfrm>
            <a:off x="1505700" y="1721917"/>
            <a:ext cx="7331100" cy="91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 sz="6000" b="1">
                <a:solidFill>
                  <a:srgbClr val="86A428"/>
                </a:solidFill>
              </a:rPr>
              <a:t>Annexes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0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419" name="Shape 419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500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457200" y="8782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AA0A2F"/>
              </a:buClr>
              <a:buSzPct val="25000"/>
              <a:buFont typeface="Arial"/>
              <a:buNone/>
            </a:pPr>
            <a:r>
              <a:rPr lang="fr-FR" sz="3200" b="1">
                <a:solidFill>
                  <a:srgbClr val="AA0A2F"/>
                </a:solidFill>
              </a:rPr>
              <a:t>Equation de recherche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0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500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315450" y="661349"/>
            <a:ext cx="8229600" cy="382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"activation of defense mechanism*" OR "agroecolog*" OR "application of natural substance*" OR "beneficial organism*" OR "bacterial antagonist*" OR "banker plant*" OR "biocontrol*" OR "bio-fumigant*" OR "biofumigant*" OR "biofumigation*" OR "bio-fumigation*" OR "biofungicide*" OR "Bioherbicide*" OR "biological control*" OR "biological pest control*" OR "biological regulation of pest*" OR "bionematicide*" OR "biopesticide*" OR "bioprotective agent*" OR "bioprotector effect*" OR "defense hormone*" OR "ecological service*" OR "ecophyto*" OR "eliciting induced resistance*" OR "entomopathogen*" OR "entomopathogenic*" OR "entomophagous" OR "green leaf volatile*" OR "induce defense reaction*" OR "induced plant disease resistance*" OR "induced resistance*" OR "induced systemic resistance*" OR "induction of resistance*" OR "integrated pest management*" OR "mating disruption*" OR "microbial control*" OR "mycoparasitic fung*" OR "natural control*" OR "natural enem*" OR "natural pest control*" OR "plant resistance inducer*" OR "sterile insect control*" OR "soil suppressiveness" OR "systemic acquired resistance*"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OR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(parasitoid* OR elicitor* OR kairomon* OR "virus insect*") AND control*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OR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(predator* OR pheromon*) AND "pest control*"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OR (resistan* OR control*) AND ("Bion 50 WG" OR benzothiadiazole OR "acibenzolar-S-Méthyl" OR Isotianil OR  "Isonicotinic acid" OR "Salicylic acid" OR "Jasmonic acid" OR Laminarin)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NOT</a:t>
            </a:r>
          </a:p>
          <a:p>
            <a:pPr marL="914400" lvl="1" indent="-228600" rtl="0">
              <a:spcBef>
                <a:spcPts val="0"/>
              </a:spcBef>
              <a:buClr>
                <a:srgbClr val="595959"/>
              </a:buClr>
              <a:buSzPct val="200000"/>
              <a:buFont typeface="Calibri"/>
              <a:buNone/>
            </a:pPr>
            <a:r>
              <a:rPr lang="fr-FR" sz="1200">
                <a:solidFill>
                  <a:schemeClr val="dk1"/>
                </a:solidFill>
              </a:rPr>
              <a:t>(human* OR mammal*)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Sociétés identifiées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fr-FR" b="1">
                <a:solidFill>
                  <a:srgbClr val="6F9D20"/>
                </a:solidFill>
              </a:rPr>
              <a:t>dans la section Remerciements des publications</a:t>
            </a:r>
          </a:p>
        </p:txBody>
      </p:sp>
      <p:sp>
        <p:nvSpPr>
          <p:cNvPr id="435" name="Shape 435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29</a:t>
            </a:fld>
            <a:endParaRPr lang="fr-FR"/>
          </a:p>
        </p:txBody>
      </p:sp>
      <p:sp>
        <p:nvSpPr>
          <p:cNvPr id="436" name="Shape 436"/>
          <p:cNvSpPr txBox="1"/>
          <p:nvPr/>
        </p:nvSpPr>
        <p:spPr>
          <a:xfrm>
            <a:off x="473275" y="874225"/>
            <a:ext cx="8304599" cy="376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700"/>
          </a:p>
        </p:txBody>
      </p:sp>
      <p:pic>
        <p:nvPicPr>
          <p:cNvPr id="437" name="Shape 4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937" y="1301100"/>
            <a:ext cx="8750125" cy="297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AA0A2F"/>
              </a:buClr>
              <a:buSzPct val="25000"/>
              <a:buFont typeface="Arial"/>
              <a:buNone/>
            </a:pPr>
            <a:r>
              <a:rPr lang="fr-FR" sz="3200" b="1">
                <a:solidFill>
                  <a:srgbClr val="AA0A2F"/>
                </a:solidFill>
              </a:rPr>
              <a:t>Corpus d’origine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17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49898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95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646225" y="690275"/>
            <a:ext cx="7972199" cy="398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Sur la base du corpus des publications Inra dans le Web of Science core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42 163 notices bibliographiques (2001-2013)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indication des unités et départements pour 2008-2013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enrichissement automatique du texte avec Luxid : 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organismes vivants (plantes, insectes, bactéries, vertébrés…) 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acteurs (organisations, sociétés...)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méthodes (modèles, techniques…)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lieux, unités de mesure, expressions temporelles…</a:t>
            </a:r>
          </a:p>
          <a:p>
            <a: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termes pertinents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Avertissement : le Web of Science core, même s’il ne recense pas de manière exhaustive les publications Inra, présente l’avantage d’indiquer les affiliations de tous les auteurs et a fait l’objet d’un enrichissement par les équipes bibliométrie de la DV-IST.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>
                <a:solidFill>
                  <a:srgbClr val="6F9D20"/>
                </a:solidFill>
              </a:rPr>
              <a:t>Revues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30</a:t>
            </a:fld>
            <a:endParaRPr lang="fr-FR"/>
          </a:p>
        </p:txBody>
      </p:sp>
      <p:pic>
        <p:nvPicPr>
          <p:cNvPr id="445" name="Shape 4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275" y="1013550"/>
            <a:ext cx="8811001" cy="4129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AA0A2F"/>
              </a:buClr>
              <a:buSzPct val="25000"/>
              <a:buFont typeface="Arial"/>
              <a:buNone/>
            </a:pPr>
            <a:r>
              <a:rPr lang="fr-FR" sz="3200" b="1">
                <a:solidFill>
                  <a:srgbClr val="AA0A2F"/>
                </a:solidFill>
              </a:rPr>
              <a:t>Corpus biocontrôle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0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500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62700" y="82210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Travail réalisé avec l’aide de Thibaut Malausa et Michel Ponchet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L’interface d’analyse de contenu Luxid a été utilisée pour :</a:t>
            </a:r>
          </a:p>
          <a:p>
            <a:pPr marL="457200" lvl="0" indent="-381000" rtl="0">
              <a:spcBef>
                <a:spcPts val="0"/>
              </a:spcBef>
              <a:buClr>
                <a:schemeClr val="accent6"/>
              </a:buClr>
              <a:buSzPct val="100000"/>
              <a:buFont typeface="Calibri"/>
              <a:buChar char="●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Sélectionner les publications relatives au biocontrôle</a:t>
            </a:r>
          </a:p>
          <a:p>
            <a:pPr marL="914400" lvl="1" indent="-381000" rtl="0">
              <a:spcBef>
                <a:spcPts val="0"/>
              </a:spcBef>
              <a:buClr>
                <a:srgbClr val="595959"/>
              </a:buClr>
              <a:buSzPct val="100000"/>
              <a:buFont typeface="Calibri"/>
              <a:buChar char="○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à partir d’une liste de mots-clés validée par les experts</a:t>
            </a:r>
          </a:p>
          <a:p>
            <a:pPr marL="914400" lvl="1" indent="-381000" rtl="0">
              <a:spcBef>
                <a:spcPts val="0"/>
              </a:spcBef>
              <a:buClr>
                <a:srgbClr val="595959"/>
              </a:buClr>
              <a:buSzPct val="100000"/>
              <a:buFont typeface="Calibri"/>
              <a:buChar char="○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 exploitant les annotations (synonymie, hiérarchies)</a:t>
            </a:r>
          </a:p>
          <a:p>
            <a:pPr marL="914400" lvl="1" indent="-381000" rtl="0">
              <a:spcBef>
                <a:spcPts val="0"/>
              </a:spcBef>
              <a:buClr>
                <a:srgbClr val="595959"/>
              </a:buClr>
              <a:buSzPct val="100000"/>
              <a:buFont typeface="Calibri"/>
              <a:buChar char="○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 utilisant les filtres et le calcul de similarité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→ 623 publications sélectionnées</a:t>
            </a:r>
          </a:p>
          <a:p>
            <a:pPr marL="457200" lvl="0" indent="-381000" rtl="0">
              <a:spcBef>
                <a:spcPts val="0"/>
              </a:spcBef>
              <a:buClr>
                <a:schemeClr val="accent6"/>
              </a:buClr>
              <a:buSzPct val="100000"/>
              <a:buFont typeface="Calibri"/>
              <a:buChar char="●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Réaliser des analyses en exploitant conjointement :</a:t>
            </a:r>
          </a:p>
          <a:p>
            <a:pPr marL="914400" lvl="1" indent="-381000" rtl="0">
              <a:spcBef>
                <a:spcPts val="0"/>
              </a:spcBef>
              <a:buClr>
                <a:srgbClr val="595959"/>
              </a:buClr>
              <a:buSzPct val="100000"/>
              <a:buFont typeface="Calibri"/>
              <a:buChar char="○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les métadonnées des notices</a:t>
            </a:r>
          </a:p>
          <a:p>
            <a:pPr marL="914400" lvl="1" indent="-381000" rtl="0">
              <a:spcBef>
                <a:spcPts val="0"/>
              </a:spcBef>
              <a:buClr>
                <a:srgbClr val="595959"/>
              </a:buClr>
              <a:buSzPct val="100000"/>
              <a:buFont typeface="Calibri"/>
              <a:buChar char="○"/>
            </a:pPr>
            <a:r>
              <a:rPr lang="fr-FR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les enrichissements automatiques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ctrTitle"/>
          </p:nvPr>
        </p:nvSpPr>
        <p:spPr>
          <a:xfrm>
            <a:off x="1505700" y="1721917"/>
            <a:ext cx="7331100" cy="91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 sz="6000" b="1">
                <a:solidFill>
                  <a:srgbClr val="86A428"/>
                </a:solidFill>
              </a:rPr>
              <a:t>Résultats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dt" idx="10"/>
          </p:nvPr>
        </p:nvSpPr>
        <p:spPr>
          <a:xfrm>
            <a:off x="6936013" y="4767262"/>
            <a:ext cx="11840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fr-FR" sz="1200" b="1">
                <a:solidFill>
                  <a:schemeClr val="lt1"/>
                </a:solidFill>
              </a:rPr>
              <a:t>7</a:t>
            </a:r>
            <a:r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/01/2015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ftr" idx="11"/>
          </p:nvPr>
        </p:nvSpPr>
        <p:spPr>
          <a:xfrm>
            <a:off x="1600200" y="4767262"/>
            <a:ext cx="55500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1200" dirty="0">
                <a:solidFill>
                  <a:schemeClr val="lt1"/>
                </a:solidFill>
              </a:rPr>
              <a:t>Corpus Inra &amp; </a:t>
            </a:r>
            <a:r>
              <a:rPr lang="fr-FR" sz="1200" dirty="0" err="1">
                <a:solidFill>
                  <a:schemeClr val="lt1"/>
                </a:solidFill>
              </a:rPr>
              <a:t>Biocontrôle</a:t>
            </a:r>
            <a:r>
              <a:rPr lang="fr-FR" sz="1200" dirty="0">
                <a:solidFill>
                  <a:schemeClr val="lt1"/>
                </a:solidFill>
              </a:rPr>
              <a:t> : </a:t>
            </a:r>
            <a:r>
              <a:rPr lang="fr-FR" sz="1200" dirty="0" smtClean="0">
                <a:solidFill>
                  <a:schemeClr val="lt1"/>
                </a:solidFill>
              </a:rPr>
              <a:t>R</a:t>
            </a:r>
            <a:r>
              <a:rPr lang="fr-FR" sz="1200" dirty="0" smtClean="0">
                <a:solidFill>
                  <a:schemeClr val="lt1"/>
                </a:solidFill>
              </a:rPr>
              <a:t>ésultats </a:t>
            </a:r>
            <a:r>
              <a:rPr lang="fr-FR" sz="1200" dirty="0">
                <a:solidFill>
                  <a:schemeClr val="lt1"/>
                </a:solidFill>
              </a:rPr>
              <a:t>d’analyses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096603" y="4767262"/>
            <a:ext cx="5901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fr-FR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550900" cy="81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r-FR" sz="2400" b="1">
                <a:solidFill>
                  <a:srgbClr val="6F9D20"/>
                </a:solidFill>
              </a:rPr>
              <a:t>Évolution temporelle des publications sur le biocontrôle</a:t>
            </a:r>
          </a:p>
        </p:txBody>
      </p:sp>
      <p:pic>
        <p:nvPicPr>
          <p:cNvPr id="225" name="Shape 2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850" y="804125"/>
            <a:ext cx="5785850" cy="433937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6</a:t>
            </a:fld>
            <a:endParaRPr lang="fr-FR"/>
          </a:p>
        </p:txBody>
      </p:sp>
      <p:sp>
        <p:nvSpPr>
          <p:cNvPr id="227" name="Shape 227"/>
          <p:cNvSpPr txBox="1"/>
          <p:nvPr/>
        </p:nvSpPr>
        <p:spPr>
          <a:xfrm>
            <a:off x="6574125" y="804125"/>
            <a:ext cx="1932899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1000">
                <a:solidFill>
                  <a:srgbClr val="666666"/>
                </a:solidFill>
              </a:rPr>
              <a:t>total : 623 documents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550900" cy="81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r-FR" sz="2400" b="1">
                <a:solidFill>
                  <a:srgbClr val="6F9D20"/>
                </a:solidFill>
              </a:rPr>
              <a:t>Répartition par départements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pPr lvl="0" rtl="0">
                <a:spcBef>
                  <a:spcPts val="0"/>
                </a:spcBef>
                <a:buNone/>
              </a:pPr>
              <a:t>7</a:t>
            </a:fld>
            <a:endParaRPr lang="fr-FR"/>
          </a:p>
        </p:txBody>
      </p:sp>
      <p:sp>
        <p:nvSpPr>
          <p:cNvPr id="235" name="Shape 235"/>
          <p:cNvSpPr txBox="1"/>
          <p:nvPr/>
        </p:nvSpPr>
        <p:spPr>
          <a:xfrm>
            <a:off x="6574125" y="804125"/>
            <a:ext cx="1932899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000">
                <a:solidFill>
                  <a:srgbClr val="666666"/>
                </a:solidFill>
              </a:rPr>
              <a:t>total : 623 documents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812" y="804125"/>
            <a:ext cx="8334375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00" y="1063375"/>
            <a:ext cx="8299575" cy="4077699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10005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fr-FR" sz="3000" b="1">
                <a:solidFill>
                  <a:srgbClr val="6F9D20"/>
                </a:solidFill>
              </a:rPr>
              <a:t>Évolution par départements Inra (2008-2013)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8</a:t>
            </a:fld>
            <a:endParaRPr lang="fr-FR"/>
          </a:p>
        </p:txBody>
      </p:sp>
      <p:sp>
        <p:nvSpPr>
          <p:cNvPr id="245" name="Shape 245"/>
          <p:cNvSpPr txBox="1"/>
          <p:nvPr/>
        </p:nvSpPr>
        <p:spPr>
          <a:xfrm>
            <a:off x="6903200" y="694400"/>
            <a:ext cx="1397399" cy="4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1000">
                <a:solidFill>
                  <a:srgbClr val="666666"/>
                </a:solidFill>
              </a:rPr>
              <a:t>total : 381 documents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fr-FR" sz="3600" b="1">
                <a:solidFill>
                  <a:srgbClr val="6F9D20"/>
                </a:solidFill>
              </a:rPr>
              <a:t>Répartition sur les centres Inra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7884367" y="4515966"/>
            <a:ext cx="1123799" cy="24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-FR"/>
              <a:pPr>
                <a:spcBef>
                  <a:spcPts val="0"/>
                </a:spcBef>
                <a:buNone/>
              </a:pPr>
              <a:t>9</a:t>
            </a:fld>
            <a:endParaRPr lang="fr-FR"/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975" y="804550"/>
            <a:ext cx="8494201" cy="4228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abarit-powerpoint-01-16.9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4151</Words>
  <Application>Microsoft Office PowerPoint</Application>
  <PresentationFormat>Affichage à l'écran (16:9)</PresentationFormat>
  <Paragraphs>667</Paragraphs>
  <Slides>30</Slides>
  <Notes>30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gabarit-powerpoint-01-16.9</vt:lpstr>
      <vt:lpstr>Office Theme</vt:lpstr>
      <vt:lpstr>Corpus Inra &amp; Biocontrôle : Résultats d’analyses</vt:lpstr>
      <vt:lpstr>Méthode</vt:lpstr>
      <vt:lpstr>Corpus d’origine</vt:lpstr>
      <vt:lpstr>Corpus biocontrôle</vt:lpstr>
      <vt:lpstr>Résultats</vt:lpstr>
      <vt:lpstr>Évolution temporelle des publications sur le biocontrôle</vt:lpstr>
      <vt:lpstr>Répartition par départements</vt:lpstr>
      <vt:lpstr>Évolution par départements Inra (2008-2013)</vt:lpstr>
      <vt:lpstr>Répartition sur les centres Inra</vt:lpstr>
      <vt:lpstr>Diapositive 10</vt:lpstr>
      <vt:lpstr>Principaux partenaires français</vt:lpstr>
      <vt:lpstr>Partenaires français (liste complète)</vt:lpstr>
      <vt:lpstr>Principaux partenaires étrangers</vt:lpstr>
      <vt:lpstr>Partenaires étrangers (liste complète 1)</vt:lpstr>
      <vt:lpstr>Partenaires étrangers (liste complète 2)</vt:lpstr>
      <vt:lpstr>Partenaires étrangers (liste complète 3)</vt:lpstr>
      <vt:lpstr>Principaux Pays de collaboration</vt:lpstr>
      <vt:lpstr>Collaborations Pays Européens</vt:lpstr>
      <vt:lpstr>Collaborations Internationales</vt:lpstr>
      <vt:lpstr>Principaux partenaires étrangers par culture</vt:lpstr>
      <vt:lpstr>Plantes</vt:lpstr>
      <vt:lpstr>Mention d’autres organismes par culture</vt:lpstr>
      <vt:lpstr>Catégories assignées par le Web of Science</vt:lpstr>
      <vt:lpstr>Top liste des termes les plus pertinents</vt:lpstr>
      <vt:lpstr>Clustering: identification de 8 groupes thématiques et caractérisation du taux de collaboration avec des partenaires étrangers</vt:lpstr>
      <vt:lpstr>Merci de votre attention</vt:lpstr>
      <vt:lpstr>Annexes</vt:lpstr>
      <vt:lpstr>Equation de recherche</vt:lpstr>
      <vt:lpstr>Sociétés identifiées dans la section Remerciements des publications</vt:lpstr>
      <vt:lpstr>Revues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Inra &amp; Biocontrôle : Premiers résultats d’analyses</dc:title>
  <cp:lastModifiedBy>Mathieu Andro</cp:lastModifiedBy>
  <cp:revision>2</cp:revision>
  <dcterms:modified xsi:type="dcterms:W3CDTF">2015-01-06T14:48:40Z</dcterms:modified>
</cp:coreProperties>
</file>