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</p:sldMasterIdLst>
  <p:notesMasterIdLst>
    <p:notesMasterId r:id="rId19"/>
  </p:notesMasterIdLst>
  <p:sldIdLst>
    <p:sldId id="262" r:id="rId4"/>
    <p:sldId id="259" r:id="rId5"/>
    <p:sldId id="261" r:id="rId6"/>
    <p:sldId id="264" r:id="rId7"/>
    <p:sldId id="265" r:id="rId8"/>
    <p:sldId id="269" r:id="rId9"/>
    <p:sldId id="270" r:id="rId10"/>
    <p:sldId id="276" r:id="rId11"/>
    <p:sldId id="267" r:id="rId12"/>
    <p:sldId id="268" r:id="rId13"/>
    <p:sldId id="275" r:id="rId14"/>
    <p:sldId id="278" r:id="rId15"/>
    <p:sldId id="272" r:id="rId16"/>
    <p:sldId id="273" r:id="rId17"/>
    <p:sldId id="266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1E4C5-0011-4629-9EB0-EC9288171920}" type="datetimeFigureOut">
              <a:rPr lang="fr-FR" smtClean="0"/>
              <a:pPr/>
              <a:t>24/06/2013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4E41-467E-4F29-AAA9-08E0C8221D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42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EB5CA-5AE2-47E2-A974-63AF22F26781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D4E41-467E-4F29-AAA9-08E0C8221D9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68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D4E41-467E-4F29-AAA9-08E0C8221D9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52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D4E41-467E-4F29-AAA9-08E0C8221D9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5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B5FBBB2-4B59-4010-BF03-B182C2C72E08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96657C3-CE12-4FC5-9729-512046EFA7A5}" type="slidenum">
              <a:rPr lang="pt-BR" smtClean="0">
                <a:solidFill>
                  <a:prstClr val="white"/>
                </a:solidFill>
              </a:rPr>
              <a:pPr/>
              <a:t>‹N°›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7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86DF-FED1-4847-B5B7-43C1FE2E7785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21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0E06-CEBC-42FF-BA36-3C7D7361ED6D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62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9A6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056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9A6"/>
                </a:solidFill>
                <a:latin typeface="Calibri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9" name="Groupe 28"/>
          <p:cNvGrpSpPr/>
          <p:nvPr userDrawn="1"/>
        </p:nvGrpSpPr>
        <p:grpSpPr>
          <a:xfrm>
            <a:off x="126274" y="5816645"/>
            <a:ext cx="8565314" cy="1041355"/>
            <a:chOff x="446314" y="3439205"/>
            <a:chExt cx="8565314" cy="1041355"/>
          </a:xfrm>
        </p:grpSpPr>
        <p:pic>
          <p:nvPicPr>
            <p:cNvPr id="30" name="Picture 6" descr="97-T8h55-0204-Z4"/>
            <p:cNvPicPr>
              <a:picLocks noChangeAspect="1" noChangeArrowheads="1"/>
            </p:cNvPicPr>
            <p:nvPr/>
          </p:nvPicPr>
          <p:blipFill>
            <a:blip r:embed="rId2" cstate="print"/>
            <a:srcRect l="21646" t="22195" r="34041" b="22061"/>
            <a:stretch>
              <a:fillRect/>
            </a:stretch>
          </p:blipFill>
          <p:spPr bwMode="auto">
            <a:xfrm>
              <a:off x="6958584" y="3511295"/>
              <a:ext cx="923544" cy="9692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31" name="Groupe 29"/>
            <p:cNvGrpSpPr/>
            <p:nvPr userDrawn="1"/>
          </p:nvGrpSpPr>
          <p:grpSpPr>
            <a:xfrm>
              <a:off x="446314" y="3439205"/>
              <a:ext cx="8565314" cy="1023937"/>
              <a:chOff x="446314" y="3439205"/>
              <a:chExt cx="8565314" cy="1023937"/>
            </a:xfrm>
          </p:grpSpPr>
          <p:grpSp>
            <p:nvGrpSpPr>
              <p:cNvPr id="32" name="Groupe 27"/>
              <p:cNvGrpSpPr/>
              <p:nvPr userDrawn="1"/>
            </p:nvGrpSpPr>
            <p:grpSpPr>
              <a:xfrm>
                <a:off x="446314" y="3439205"/>
                <a:ext cx="7477806" cy="1023937"/>
                <a:chOff x="446314" y="3439205"/>
                <a:chExt cx="7477806" cy="1023937"/>
              </a:xfrm>
            </p:grpSpPr>
            <p:grpSp>
              <p:nvGrpSpPr>
                <p:cNvPr id="34" name="Groupe 23"/>
                <p:cNvGrpSpPr>
                  <a:grpSpLocks/>
                </p:cNvGrpSpPr>
                <p:nvPr userDrawn="1"/>
              </p:nvGrpSpPr>
              <p:grpSpPr bwMode="auto">
                <a:xfrm>
                  <a:off x="1621745" y="3439205"/>
                  <a:ext cx="6302375" cy="1023937"/>
                  <a:chOff x="1817688" y="5834743"/>
                  <a:chExt cx="6302375" cy="1023257"/>
                </a:xfrm>
              </p:grpSpPr>
              <p:grpSp>
                <p:nvGrpSpPr>
                  <p:cNvPr id="36" name="Groupe 1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843088" y="5889625"/>
                    <a:ext cx="5362575" cy="968375"/>
                    <a:chOff x="1843088" y="5888876"/>
                    <a:chExt cx="5362575" cy="969124"/>
                  </a:xfrm>
                </p:grpSpPr>
                <p:grpSp>
                  <p:nvGrpSpPr>
                    <p:cNvPr id="44" name="Groupe 5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1843088" y="5894388"/>
                      <a:ext cx="5362575" cy="963612"/>
                      <a:chOff x="674688" y="5894388"/>
                      <a:chExt cx="5362575" cy="963612"/>
                    </a:xfrm>
                  </p:grpSpPr>
                  <p:pic>
                    <p:nvPicPr>
                      <p:cNvPr id="4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905500"/>
                        <a:ext cx="1081088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47" name="Groupe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3700" y="5903913"/>
                        <a:ext cx="1173163" cy="954087"/>
                        <a:chOff x="3448254" y="5840786"/>
                        <a:chExt cx="1324500" cy="1017215"/>
                      </a:xfrm>
                    </p:grpSpPr>
                    <p:pic>
                      <p:nvPicPr>
                        <p:cNvPr id="51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254" y="6332987"/>
                          <a:ext cx="1324500" cy="5250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2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254" y="5840786"/>
                          <a:ext cx="1321816" cy="5068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cxnSp>
                    <p:nvCxnSpPr>
                      <p:cNvPr id="48" name="Connecteur droit 47"/>
                      <p:cNvCxnSpPr/>
                      <p:nvPr/>
                    </p:nvCxnSpPr>
                    <p:spPr bwMode="auto">
                      <a:xfrm flipV="1">
                        <a:off x="674688" y="6394400"/>
                        <a:ext cx="1095375" cy="3175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49" name="Picture 3" descr="ipg260104s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5905500"/>
                        <a:ext cx="854075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0" name="Picture 8" descr="milk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284" y="5894388"/>
                        <a:ext cx="685800" cy="963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45" name="Image 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8" cstate="print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29268" y="5888876"/>
                      <a:ext cx="1029320" cy="9691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37" name="Rectangle 36"/>
                  <p:cNvSpPr/>
                  <p:nvPr userDrawn="1"/>
                </p:nvSpPr>
                <p:spPr>
                  <a:xfrm>
                    <a:off x="1817688" y="5834743"/>
                    <a:ext cx="109537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/>
                  <p:nvPr userDrawn="1"/>
                </p:nvSpPr>
                <p:spPr>
                  <a:xfrm>
                    <a:off x="2895602" y="5834743"/>
                    <a:ext cx="109538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" name="Rectangle 38"/>
                  <p:cNvSpPr/>
                  <p:nvPr userDrawn="1"/>
                </p:nvSpPr>
                <p:spPr>
                  <a:xfrm>
                    <a:off x="4071938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" name="Rectangle 39"/>
                  <p:cNvSpPr/>
                  <p:nvPr userDrawn="1"/>
                </p:nvSpPr>
                <p:spPr>
                  <a:xfrm>
                    <a:off x="5214938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" name="Rectangle 40"/>
                  <p:cNvSpPr/>
                  <p:nvPr userDrawn="1"/>
                </p:nvSpPr>
                <p:spPr>
                  <a:xfrm>
                    <a:off x="6291263" y="5834743"/>
                    <a:ext cx="109537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" name="Rectangle 41"/>
                  <p:cNvSpPr/>
                  <p:nvPr userDrawn="1"/>
                </p:nvSpPr>
                <p:spPr>
                  <a:xfrm>
                    <a:off x="7162800" y="5834743"/>
                    <a:ext cx="109538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Rectangle 42"/>
                  <p:cNvSpPr/>
                  <p:nvPr userDrawn="1"/>
                </p:nvSpPr>
                <p:spPr>
                  <a:xfrm>
                    <a:off x="8012113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35" name="Image 17" descr="stlo.png"/>
                <p:cNvPicPr>
                  <a:picLocks noChangeAspect="1"/>
                </p:cNvPicPr>
                <p:nvPr userDrawn="1"/>
              </p:nvPicPr>
              <p:blipFill>
                <a:blip r:embed="rId9" cstate="print"/>
                <a:srcRect t="16639"/>
                <a:stretch>
                  <a:fillRect/>
                </a:stretch>
              </p:blipFill>
              <p:spPr bwMode="auto">
                <a:xfrm>
                  <a:off x="446314" y="3494314"/>
                  <a:ext cx="1447800" cy="963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3" name="Picture 23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881258" y="3508829"/>
                <a:ext cx="1130370" cy="921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587636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9A6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9A6"/>
                </a:solidFill>
                <a:latin typeface="Calibri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126274" y="5816645"/>
            <a:ext cx="8565314" cy="1041355"/>
            <a:chOff x="446314" y="3439205"/>
            <a:chExt cx="8565314" cy="1041355"/>
          </a:xfrm>
        </p:grpSpPr>
        <p:pic>
          <p:nvPicPr>
            <p:cNvPr id="25" name="Picture 6" descr="97-T8h55-0204-Z4"/>
            <p:cNvPicPr>
              <a:picLocks noChangeAspect="1" noChangeArrowheads="1"/>
            </p:cNvPicPr>
            <p:nvPr/>
          </p:nvPicPr>
          <p:blipFill>
            <a:blip r:embed="rId2" cstate="print"/>
            <a:srcRect l="21646" t="22195" r="34041" b="22061"/>
            <a:stretch>
              <a:fillRect/>
            </a:stretch>
          </p:blipFill>
          <p:spPr bwMode="auto">
            <a:xfrm>
              <a:off x="6958584" y="3511295"/>
              <a:ext cx="923544" cy="9692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26" name="Groupe 29"/>
            <p:cNvGrpSpPr/>
            <p:nvPr userDrawn="1"/>
          </p:nvGrpSpPr>
          <p:grpSpPr>
            <a:xfrm>
              <a:off x="446314" y="3439205"/>
              <a:ext cx="8565314" cy="1023937"/>
              <a:chOff x="446314" y="3439205"/>
              <a:chExt cx="8565314" cy="1023937"/>
            </a:xfrm>
          </p:grpSpPr>
          <p:grpSp>
            <p:nvGrpSpPr>
              <p:cNvPr id="27" name="Groupe 27"/>
              <p:cNvGrpSpPr/>
              <p:nvPr userDrawn="1"/>
            </p:nvGrpSpPr>
            <p:grpSpPr>
              <a:xfrm>
                <a:off x="446314" y="3439205"/>
                <a:ext cx="7477806" cy="1023937"/>
                <a:chOff x="446314" y="3439205"/>
                <a:chExt cx="7477806" cy="1023937"/>
              </a:xfrm>
            </p:grpSpPr>
            <p:grpSp>
              <p:nvGrpSpPr>
                <p:cNvPr id="29" name="Groupe 23"/>
                <p:cNvGrpSpPr>
                  <a:grpSpLocks/>
                </p:cNvGrpSpPr>
                <p:nvPr userDrawn="1"/>
              </p:nvGrpSpPr>
              <p:grpSpPr bwMode="auto">
                <a:xfrm>
                  <a:off x="1621745" y="3439205"/>
                  <a:ext cx="6302375" cy="1023937"/>
                  <a:chOff x="1817688" y="5834743"/>
                  <a:chExt cx="6302375" cy="1023257"/>
                </a:xfrm>
              </p:grpSpPr>
              <p:grpSp>
                <p:nvGrpSpPr>
                  <p:cNvPr id="31" name="Groupe 1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843088" y="5889625"/>
                    <a:ext cx="5362575" cy="968375"/>
                    <a:chOff x="1843088" y="5888876"/>
                    <a:chExt cx="5362575" cy="969124"/>
                  </a:xfrm>
                </p:grpSpPr>
                <p:grpSp>
                  <p:nvGrpSpPr>
                    <p:cNvPr id="39" name="Groupe 5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1843088" y="5894388"/>
                      <a:ext cx="5362575" cy="963612"/>
                      <a:chOff x="674688" y="5894388"/>
                      <a:chExt cx="5362575" cy="963612"/>
                    </a:xfrm>
                  </p:grpSpPr>
                  <p:pic>
                    <p:nvPicPr>
                      <p:cNvPr id="4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905500"/>
                        <a:ext cx="1081088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42" name="Groupe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3700" y="5903913"/>
                        <a:ext cx="1173163" cy="954087"/>
                        <a:chOff x="3448254" y="5840786"/>
                        <a:chExt cx="1324500" cy="1017215"/>
                      </a:xfrm>
                    </p:grpSpPr>
                    <p:pic>
                      <p:nvPicPr>
                        <p:cNvPr id="46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254" y="6332987"/>
                          <a:ext cx="1324500" cy="5250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7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254" y="5840786"/>
                          <a:ext cx="1321816" cy="5068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cxnSp>
                    <p:nvCxnSpPr>
                      <p:cNvPr id="43" name="Connecteur droit 42"/>
                      <p:cNvCxnSpPr/>
                      <p:nvPr/>
                    </p:nvCxnSpPr>
                    <p:spPr bwMode="auto">
                      <a:xfrm flipV="1">
                        <a:off x="674688" y="6394400"/>
                        <a:ext cx="1095375" cy="3175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44" name="Picture 3" descr="ipg260104s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5905500"/>
                        <a:ext cx="854075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45" name="Picture 8" descr="milk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284" y="5894388"/>
                        <a:ext cx="685800" cy="963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40" name="Image 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8" cstate="print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29268" y="5888876"/>
                      <a:ext cx="1029320" cy="9691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32" name="Rectangle 31"/>
                  <p:cNvSpPr/>
                  <p:nvPr userDrawn="1"/>
                </p:nvSpPr>
                <p:spPr>
                  <a:xfrm>
                    <a:off x="1817688" y="5834743"/>
                    <a:ext cx="109537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/>
                  <p:nvPr userDrawn="1"/>
                </p:nvSpPr>
                <p:spPr>
                  <a:xfrm>
                    <a:off x="2895602" y="5834743"/>
                    <a:ext cx="109538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 userDrawn="1"/>
                </p:nvSpPr>
                <p:spPr>
                  <a:xfrm>
                    <a:off x="4071938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 userDrawn="1"/>
                </p:nvSpPr>
                <p:spPr>
                  <a:xfrm>
                    <a:off x="5214938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/>
                  <p:nvPr userDrawn="1"/>
                </p:nvSpPr>
                <p:spPr>
                  <a:xfrm>
                    <a:off x="6291263" y="5834743"/>
                    <a:ext cx="109537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Rectangle 36"/>
                  <p:cNvSpPr/>
                  <p:nvPr userDrawn="1"/>
                </p:nvSpPr>
                <p:spPr>
                  <a:xfrm>
                    <a:off x="7162800" y="5834743"/>
                    <a:ext cx="109538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/>
                  <p:nvPr userDrawn="1"/>
                </p:nvSpPr>
                <p:spPr>
                  <a:xfrm>
                    <a:off x="8012113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30" name="Image 17" descr="stlo.png"/>
                <p:cNvPicPr>
                  <a:picLocks noChangeAspect="1"/>
                </p:cNvPicPr>
                <p:nvPr userDrawn="1"/>
              </p:nvPicPr>
              <p:blipFill>
                <a:blip r:embed="rId9" cstate="print"/>
                <a:srcRect t="16639"/>
                <a:stretch>
                  <a:fillRect/>
                </a:stretch>
              </p:blipFill>
              <p:spPr bwMode="auto">
                <a:xfrm>
                  <a:off x="446314" y="3494314"/>
                  <a:ext cx="1447800" cy="963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8" name="Picture 23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881258" y="3508829"/>
                <a:ext cx="1130370" cy="921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5624880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9A6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9A6"/>
                </a:solidFill>
                <a:latin typeface="Calibri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5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5" name="Groupe 74"/>
          <p:cNvGrpSpPr/>
          <p:nvPr userDrawn="1"/>
        </p:nvGrpSpPr>
        <p:grpSpPr>
          <a:xfrm>
            <a:off x="126274" y="5816645"/>
            <a:ext cx="8565314" cy="1041355"/>
            <a:chOff x="446314" y="3439205"/>
            <a:chExt cx="8565314" cy="1041355"/>
          </a:xfrm>
        </p:grpSpPr>
        <p:pic>
          <p:nvPicPr>
            <p:cNvPr id="76" name="Picture 6" descr="97-T8h55-0204-Z4"/>
            <p:cNvPicPr>
              <a:picLocks noChangeAspect="1" noChangeArrowheads="1"/>
            </p:cNvPicPr>
            <p:nvPr/>
          </p:nvPicPr>
          <p:blipFill>
            <a:blip r:embed="rId2" cstate="print"/>
            <a:srcRect l="21646" t="22195" r="34041" b="22061"/>
            <a:stretch>
              <a:fillRect/>
            </a:stretch>
          </p:blipFill>
          <p:spPr bwMode="auto">
            <a:xfrm>
              <a:off x="6958584" y="3511295"/>
              <a:ext cx="923544" cy="9692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77" name="Groupe 29"/>
            <p:cNvGrpSpPr/>
            <p:nvPr userDrawn="1"/>
          </p:nvGrpSpPr>
          <p:grpSpPr>
            <a:xfrm>
              <a:off x="446314" y="3439205"/>
              <a:ext cx="8565314" cy="1023937"/>
              <a:chOff x="446314" y="3439205"/>
              <a:chExt cx="8565314" cy="1023937"/>
            </a:xfrm>
          </p:grpSpPr>
          <p:grpSp>
            <p:nvGrpSpPr>
              <p:cNvPr id="78" name="Groupe 27"/>
              <p:cNvGrpSpPr/>
              <p:nvPr userDrawn="1"/>
            </p:nvGrpSpPr>
            <p:grpSpPr>
              <a:xfrm>
                <a:off x="446314" y="3439205"/>
                <a:ext cx="7477806" cy="1023937"/>
                <a:chOff x="446314" y="3439205"/>
                <a:chExt cx="7477806" cy="1023937"/>
              </a:xfrm>
            </p:grpSpPr>
            <p:grpSp>
              <p:nvGrpSpPr>
                <p:cNvPr id="80" name="Groupe 23"/>
                <p:cNvGrpSpPr>
                  <a:grpSpLocks/>
                </p:cNvGrpSpPr>
                <p:nvPr userDrawn="1"/>
              </p:nvGrpSpPr>
              <p:grpSpPr bwMode="auto">
                <a:xfrm>
                  <a:off x="1621745" y="3439205"/>
                  <a:ext cx="6302375" cy="1023937"/>
                  <a:chOff x="1817688" y="5834743"/>
                  <a:chExt cx="6302375" cy="1023257"/>
                </a:xfrm>
              </p:grpSpPr>
              <p:grpSp>
                <p:nvGrpSpPr>
                  <p:cNvPr id="82" name="Groupe 1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843088" y="5889625"/>
                    <a:ext cx="5362575" cy="968375"/>
                    <a:chOff x="1843088" y="5888876"/>
                    <a:chExt cx="5362575" cy="969124"/>
                  </a:xfrm>
                </p:grpSpPr>
                <p:grpSp>
                  <p:nvGrpSpPr>
                    <p:cNvPr id="90" name="Groupe 5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1843088" y="5894388"/>
                      <a:ext cx="5362575" cy="963612"/>
                      <a:chOff x="674688" y="5894388"/>
                      <a:chExt cx="5362575" cy="963612"/>
                    </a:xfrm>
                  </p:grpSpPr>
                  <p:pic>
                    <p:nvPicPr>
                      <p:cNvPr id="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905500"/>
                        <a:ext cx="1081088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93" name="Groupe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3700" y="5903913"/>
                        <a:ext cx="1173163" cy="954087"/>
                        <a:chOff x="3448254" y="5840786"/>
                        <a:chExt cx="1324500" cy="1017215"/>
                      </a:xfrm>
                    </p:grpSpPr>
                    <p:pic>
                      <p:nvPicPr>
                        <p:cNvPr id="97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254" y="6332987"/>
                          <a:ext cx="1324500" cy="5250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98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254" y="5840786"/>
                          <a:ext cx="1321816" cy="5068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cxnSp>
                    <p:nvCxnSpPr>
                      <p:cNvPr id="94" name="Connecteur droit 93"/>
                      <p:cNvCxnSpPr/>
                      <p:nvPr/>
                    </p:nvCxnSpPr>
                    <p:spPr bwMode="auto">
                      <a:xfrm flipV="1">
                        <a:off x="674688" y="6394400"/>
                        <a:ext cx="1095375" cy="3175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95" name="Picture 3" descr="ipg260104s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5905500"/>
                        <a:ext cx="854075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6" name="Picture 8" descr="milk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284" y="5894388"/>
                        <a:ext cx="685800" cy="963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91" name="Image 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8" cstate="print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29268" y="5888876"/>
                      <a:ext cx="1029320" cy="9691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83" name="Rectangle 82"/>
                  <p:cNvSpPr/>
                  <p:nvPr userDrawn="1"/>
                </p:nvSpPr>
                <p:spPr>
                  <a:xfrm>
                    <a:off x="1817688" y="5834743"/>
                    <a:ext cx="109537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" name="Rectangle 83"/>
                  <p:cNvSpPr/>
                  <p:nvPr userDrawn="1"/>
                </p:nvSpPr>
                <p:spPr>
                  <a:xfrm>
                    <a:off x="2895602" y="5834743"/>
                    <a:ext cx="109538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" name="Rectangle 84"/>
                  <p:cNvSpPr/>
                  <p:nvPr userDrawn="1"/>
                </p:nvSpPr>
                <p:spPr>
                  <a:xfrm>
                    <a:off x="4071938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Rectangle 85"/>
                  <p:cNvSpPr/>
                  <p:nvPr userDrawn="1"/>
                </p:nvSpPr>
                <p:spPr>
                  <a:xfrm>
                    <a:off x="5214938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Rectangle 86"/>
                  <p:cNvSpPr/>
                  <p:nvPr userDrawn="1"/>
                </p:nvSpPr>
                <p:spPr>
                  <a:xfrm>
                    <a:off x="6291263" y="5834743"/>
                    <a:ext cx="109537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" name="Rectangle 87"/>
                  <p:cNvSpPr/>
                  <p:nvPr userDrawn="1"/>
                </p:nvSpPr>
                <p:spPr>
                  <a:xfrm>
                    <a:off x="7162800" y="5834743"/>
                    <a:ext cx="109538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" name="Rectangle 88"/>
                  <p:cNvSpPr/>
                  <p:nvPr userDrawn="1"/>
                </p:nvSpPr>
                <p:spPr>
                  <a:xfrm>
                    <a:off x="8012113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81" name="Image 17" descr="stlo.png"/>
                <p:cNvPicPr>
                  <a:picLocks noChangeAspect="1"/>
                </p:cNvPicPr>
                <p:nvPr userDrawn="1"/>
              </p:nvPicPr>
              <p:blipFill>
                <a:blip r:embed="rId9" cstate="print"/>
                <a:srcRect t="16639"/>
                <a:stretch>
                  <a:fillRect/>
                </a:stretch>
              </p:blipFill>
              <p:spPr bwMode="auto">
                <a:xfrm>
                  <a:off x="446314" y="3494314"/>
                  <a:ext cx="1447800" cy="963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9" name="Picture 23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881258" y="3508829"/>
                <a:ext cx="1130370" cy="921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4909785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9A6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9A6"/>
                </a:solidFill>
                <a:latin typeface="Calibri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126274" y="5816645"/>
            <a:ext cx="8565314" cy="1041355"/>
            <a:chOff x="446314" y="3439205"/>
            <a:chExt cx="8565314" cy="1041355"/>
          </a:xfrm>
        </p:grpSpPr>
        <p:pic>
          <p:nvPicPr>
            <p:cNvPr id="51" name="Picture 6" descr="97-T8h55-0204-Z4"/>
            <p:cNvPicPr>
              <a:picLocks noChangeAspect="1" noChangeArrowheads="1"/>
            </p:cNvPicPr>
            <p:nvPr/>
          </p:nvPicPr>
          <p:blipFill>
            <a:blip r:embed="rId2" cstate="print"/>
            <a:srcRect l="21646" t="22195" r="34041" b="22061"/>
            <a:stretch>
              <a:fillRect/>
            </a:stretch>
          </p:blipFill>
          <p:spPr bwMode="auto">
            <a:xfrm>
              <a:off x="6958584" y="3511295"/>
              <a:ext cx="923544" cy="9692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52" name="Groupe 29"/>
            <p:cNvGrpSpPr/>
            <p:nvPr userDrawn="1"/>
          </p:nvGrpSpPr>
          <p:grpSpPr>
            <a:xfrm>
              <a:off x="446314" y="3439205"/>
              <a:ext cx="8565314" cy="1023937"/>
              <a:chOff x="446314" y="3439205"/>
              <a:chExt cx="8565314" cy="1023937"/>
            </a:xfrm>
          </p:grpSpPr>
          <p:grpSp>
            <p:nvGrpSpPr>
              <p:cNvPr id="53" name="Groupe 27"/>
              <p:cNvGrpSpPr/>
              <p:nvPr userDrawn="1"/>
            </p:nvGrpSpPr>
            <p:grpSpPr>
              <a:xfrm>
                <a:off x="446314" y="3439205"/>
                <a:ext cx="7477806" cy="1023937"/>
                <a:chOff x="446314" y="3439205"/>
                <a:chExt cx="7477806" cy="1023937"/>
              </a:xfrm>
            </p:grpSpPr>
            <p:grpSp>
              <p:nvGrpSpPr>
                <p:cNvPr id="55" name="Groupe 23"/>
                <p:cNvGrpSpPr>
                  <a:grpSpLocks/>
                </p:cNvGrpSpPr>
                <p:nvPr userDrawn="1"/>
              </p:nvGrpSpPr>
              <p:grpSpPr bwMode="auto">
                <a:xfrm>
                  <a:off x="1621745" y="3439205"/>
                  <a:ext cx="6302375" cy="1023937"/>
                  <a:chOff x="1817688" y="5834743"/>
                  <a:chExt cx="6302375" cy="1023257"/>
                </a:xfrm>
              </p:grpSpPr>
              <p:grpSp>
                <p:nvGrpSpPr>
                  <p:cNvPr id="57" name="Groupe 1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843088" y="5889625"/>
                    <a:ext cx="5362575" cy="968375"/>
                    <a:chOff x="1843088" y="5888876"/>
                    <a:chExt cx="5362575" cy="969124"/>
                  </a:xfrm>
                </p:grpSpPr>
                <p:grpSp>
                  <p:nvGrpSpPr>
                    <p:cNvPr id="65" name="Groupe 5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1843088" y="5894388"/>
                      <a:ext cx="5362575" cy="963612"/>
                      <a:chOff x="674688" y="5894388"/>
                      <a:chExt cx="5362575" cy="963612"/>
                    </a:xfrm>
                  </p:grpSpPr>
                  <p:pic>
                    <p:nvPicPr>
                      <p:cNvPr id="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905500"/>
                        <a:ext cx="1081088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68" name="Groupe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3700" y="5903913"/>
                        <a:ext cx="1173163" cy="954087"/>
                        <a:chOff x="3448254" y="5840786"/>
                        <a:chExt cx="1324500" cy="1017215"/>
                      </a:xfrm>
                    </p:grpSpPr>
                    <p:pic>
                      <p:nvPicPr>
                        <p:cNvPr id="72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254" y="6332987"/>
                          <a:ext cx="1324500" cy="5250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3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254" y="5840786"/>
                          <a:ext cx="1321816" cy="5068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cxnSp>
                    <p:nvCxnSpPr>
                      <p:cNvPr id="69" name="Connecteur droit 68"/>
                      <p:cNvCxnSpPr/>
                      <p:nvPr/>
                    </p:nvCxnSpPr>
                    <p:spPr bwMode="auto">
                      <a:xfrm flipV="1">
                        <a:off x="674688" y="6394400"/>
                        <a:ext cx="1095375" cy="3175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70" name="Picture 3" descr="ipg260104s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5905500"/>
                        <a:ext cx="854075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1" name="Picture 8" descr="milk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284" y="5894388"/>
                        <a:ext cx="685800" cy="963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66" name="Image 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8" cstate="print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29268" y="5888876"/>
                      <a:ext cx="1029320" cy="9691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58" name="Rectangle 57"/>
                  <p:cNvSpPr/>
                  <p:nvPr userDrawn="1"/>
                </p:nvSpPr>
                <p:spPr>
                  <a:xfrm>
                    <a:off x="1817688" y="5834743"/>
                    <a:ext cx="109537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Rectangle 58"/>
                  <p:cNvSpPr/>
                  <p:nvPr userDrawn="1"/>
                </p:nvSpPr>
                <p:spPr>
                  <a:xfrm>
                    <a:off x="2895602" y="5834743"/>
                    <a:ext cx="109538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" name="Rectangle 59"/>
                  <p:cNvSpPr/>
                  <p:nvPr userDrawn="1"/>
                </p:nvSpPr>
                <p:spPr>
                  <a:xfrm>
                    <a:off x="4071938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Rectangle 60"/>
                  <p:cNvSpPr/>
                  <p:nvPr userDrawn="1"/>
                </p:nvSpPr>
                <p:spPr>
                  <a:xfrm>
                    <a:off x="5214938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" name="Rectangle 61"/>
                  <p:cNvSpPr/>
                  <p:nvPr userDrawn="1"/>
                </p:nvSpPr>
                <p:spPr>
                  <a:xfrm>
                    <a:off x="6291263" y="5834743"/>
                    <a:ext cx="109537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" name="Rectangle 62"/>
                  <p:cNvSpPr/>
                  <p:nvPr userDrawn="1"/>
                </p:nvSpPr>
                <p:spPr>
                  <a:xfrm>
                    <a:off x="7162800" y="5834743"/>
                    <a:ext cx="109538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 userDrawn="1"/>
                </p:nvSpPr>
                <p:spPr>
                  <a:xfrm>
                    <a:off x="8012113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56" name="Image 17" descr="stlo.png"/>
                <p:cNvPicPr>
                  <a:picLocks noChangeAspect="1"/>
                </p:cNvPicPr>
                <p:nvPr userDrawn="1"/>
              </p:nvPicPr>
              <p:blipFill>
                <a:blip r:embed="rId9" cstate="print"/>
                <a:srcRect t="16639"/>
                <a:stretch>
                  <a:fillRect/>
                </a:stretch>
              </p:blipFill>
              <p:spPr bwMode="auto">
                <a:xfrm>
                  <a:off x="446314" y="3494314"/>
                  <a:ext cx="1447800" cy="963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4" name="Picture 23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881258" y="3508829"/>
                <a:ext cx="1130370" cy="921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415855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15143" y="448491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6" name="Groupe 65"/>
          <p:cNvGrpSpPr/>
          <p:nvPr userDrawn="1"/>
        </p:nvGrpSpPr>
        <p:grpSpPr>
          <a:xfrm>
            <a:off x="446314" y="3439205"/>
            <a:ext cx="8565314" cy="1041355"/>
            <a:chOff x="446314" y="3439205"/>
            <a:chExt cx="8565314" cy="1041355"/>
          </a:xfrm>
        </p:grpSpPr>
        <p:pic>
          <p:nvPicPr>
            <p:cNvPr id="48" name="Picture 6" descr="97-T8h55-0204-Z4"/>
            <p:cNvPicPr>
              <a:picLocks noChangeAspect="1" noChangeArrowheads="1"/>
            </p:cNvPicPr>
            <p:nvPr/>
          </p:nvPicPr>
          <p:blipFill>
            <a:blip r:embed="rId2" cstate="print"/>
            <a:srcRect l="21646" t="22195" r="34041" b="22061"/>
            <a:stretch>
              <a:fillRect/>
            </a:stretch>
          </p:blipFill>
          <p:spPr bwMode="auto">
            <a:xfrm>
              <a:off x="6958584" y="3511295"/>
              <a:ext cx="923544" cy="9692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30" name="Groupe 29"/>
            <p:cNvGrpSpPr/>
            <p:nvPr userDrawn="1"/>
          </p:nvGrpSpPr>
          <p:grpSpPr>
            <a:xfrm>
              <a:off x="446314" y="3439205"/>
              <a:ext cx="8565314" cy="1023937"/>
              <a:chOff x="446314" y="3439205"/>
              <a:chExt cx="8565314" cy="1023937"/>
            </a:xfrm>
          </p:grpSpPr>
          <p:grpSp>
            <p:nvGrpSpPr>
              <p:cNvPr id="28" name="Groupe 27"/>
              <p:cNvGrpSpPr/>
              <p:nvPr userDrawn="1"/>
            </p:nvGrpSpPr>
            <p:grpSpPr>
              <a:xfrm>
                <a:off x="446314" y="3439205"/>
                <a:ext cx="7477806" cy="1023937"/>
                <a:chOff x="446314" y="3439205"/>
                <a:chExt cx="7477806" cy="1023937"/>
              </a:xfrm>
            </p:grpSpPr>
            <p:grpSp>
              <p:nvGrpSpPr>
                <p:cNvPr id="32" name="Groupe 23"/>
                <p:cNvGrpSpPr>
                  <a:grpSpLocks/>
                </p:cNvGrpSpPr>
                <p:nvPr userDrawn="1"/>
              </p:nvGrpSpPr>
              <p:grpSpPr bwMode="auto">
                <a:xfrm>
                  <a:off x="1621745" y="3439205"/>
                  <a:ext cx="6302375" cy="1023937"/>
                  <a:chOff x="1817688" y="5834743"/>
                  <a:chExt cx="6302375" cy="1023257"/>
                </a:xfrm>
              </p:grpSpPr>
              <p:grpSp>
                <p:nvGrpSpPr>
                  <p:cNvPr id="33" name="Groupe 1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843088" y="5889625"/>
                    <a:ext cx="5362575" cy="968375"/>
                    <a:chOff x="1843088" y="5888876"/>
                    <a:chExt cx="5362575" cy="969124"/>
                  </a:xfrm>
                </p:grpSpPr>
                <p:grpSp>
                  <p:nvGrpSpPr>
                    <p:cNvPr id="41" name="Groupe 5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1843088" y="5894388"/>
                      <a:ext cx="5362575" cy="963612"/>
                      <a:chOff x="674688" y="5894388"/>
                      <a:chExt cx="5362575" cy="963612"/>
                    </a:xfrm>
                  </p:grpSpPr>
                  <p:pic>
                    <p:nvPicPr>
                      <p:cNvPr id="4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905500"/>
                        <a:ext cx="1081088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44" name="Groupe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3700" y="5903913"/>
                        <a:ext cx="1173163" cy="954087"/>
                        <a:chOff x="3448254" y="5840786"/>
                        <a:chExt cx="1324500" cy="1017215"/>
                      </a:xfrm>
                    </p:grpSpPr>
                    <p:pic>
                      <p:nvPicPr>
                        <p:cNvPr id="51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254" y="6332987"/>
                          <a:ext cx="1324500" cy="5250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2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254" y="5840786"/>
                          <a:ext cx="1321816" cy="5068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cxnSp>
                    <p:nvCxnSpPr>
                      <p:cNvPr id="45" name="Connecteur droit 44"/>
                      <p:cNvCxnSpPr/>
                      <p:nvPr/>
                    </p:nvCxnSpPr>
                    <p:spPr bwMode="auto">
                      <a:xfrm flipV="1">
                        <a:off x="674688" y="6394400"/>
                        <a:ext cx="1095375" cy="3175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46" name="Picture 3" descr="ipg260104s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5905500"/>
                        <a:ext cx="854075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47" name="Picture 8" descr="milk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284" y="5894388"/>
                        <a:ext cx="685800" cy="963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42" name="Image 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8" cstate="print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29268" y="5888876"/>
                      <a:ext cx="1029320" cy="9691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34" name="Rectangle 33"/>
                  <p:cNvSpPr/>
                  <p:nvPr userDrawn="1"/>
                </p:nvSpPr>
                <p:spPr>
                  <a:xfrm>
                    <a:off x="1817688" y="5834743"/>
                    <a:ext cx="109537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 userDrawn="1"/>
                </p:nvSpPr>
                <p:spPr>
                  <a:xfrm>
                    <a:off x="2895602" y="5834743"/>
                    <a:ext cx="109538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/>
                  <p:nvPr userDrawn="1"/>
                </p:nvSpPr>
                <p:spPr>
                  <a:xfrm>
                    <a:off x="4071938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Rectangle 36"/>
                  <p:cNvSpPr/>
                  <p:nvPr userDrawn="1"/>
                </p:nvSpPr>
                <p:spPr>
                  <a:xfrm>
                    <a:off x="5214938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/>
                  <p:nvPr userDrawn="1"/>
                </p:nvSpPr>
                <p:spPr>
                  <a:xfrm>
                    <a:off x="6291263" y="5834743"/>
                    <a:ext cx="109537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" name="Rectangle 38"/>
                  <p:cNvSpPr/>
                  <p:nvPr userDrawn="1"/>
                </p:nvSpPr>
                <p:spPr>
                  <a:xfrm>
                    <a:off x="7162800" y="5834743"/>
                    <a:ext cx="109538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" name="Rectangle 39"/>
                  <p:cNvSpPr/>
                  <p:nvPr userDrawn="1"/>
                </p:nvSpPr>
                <p:spPr>
                  <a:xfrm>
                    <a:off x="8012113" y="5834743"/>
                    <a:ext cx="107950" cy="1023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27" name="Image 17" descr="stlo.png"/>
                <p:cNvPicPr>
                  <a:picLocks noChangeAspect="1"/>
                </p:cNvPicPr>
                <p:nvPr userDrawn="1"/>
              </p:nvPicPr>
              <p:blipFill>
                <a:blip r:embed="rId9" cstate="print"/>
                <a:srcRect t="16639"/>
                <a:stretch>
                  <a:fillRect/>
                </a:stretch>
              </p:blipFill>
              <p:spPr bwMode="auto">
                <a:xfrm>
                  <a:off x="446314" y="3494314"/>
                  <a:ext cx="1447800" cy="963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9" name="Picture 23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881258" y="3508829"/>
                <a:ext cx="1130370" cy="921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9577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6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85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1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435D-F66F-427C-9AFA-679EACBD023F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0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22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53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11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8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11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53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85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33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29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4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06CF-13CC-4E2F-BF13-6731AACAC841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001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0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43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01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71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11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11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7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C6D7-4044-4B9E-9B95-62D68C68A2D3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60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73774B-8A48-4EFF-A9C0-0C8DBD34198B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>
              <a:solidFill>
                <a:srgbClr val="DD8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4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CCE9A25-1B29-4344-BDAD-3017F7172A56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16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DFF0-504C-4B9E-8559-9208E0104334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94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7A0B-6804-4312-BFEE-D2FE8DB26330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25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90B5-356C-44CF-A20A-081482DE93A4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78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008F221-D116-4706-BCD5-C78184326742}" type="datetime1">
              <a:rPr lang="pt-BR" smtClean="0">
                <a:solidFill>
                  <a:srgbClr val="DD8047"/>
                </a:solidFill>
              </a:rPr>
              <a:pPr/>
              <a:t>24/06/2013</a:t>
            </a:fld>
            <a:endParaRPr lang="pt-BR">
              <a:solidFill>
                <a:srgbClr val="DD8047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>
              <a:solidFill>
                <a:srgbClr val="DD8047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96657C3-CE12-4FC5-9729-512046EFA7A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78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BFDD-E8AC-4623-B62C-BDD9B25732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9A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0059A6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59A6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59A6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59A6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59A6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5747-1929-459E-8F88-100C8B641BD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2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4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tiff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gif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2.emf"/><Relationship Id="rId7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3.png"/><Relationship Id="rId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0180" y="1700808"/>
            <a:ext cx="6836296" cy="14700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“Image 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analysis of cheese microstructure and diffusion properties of solutes: 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An 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important link to understand cheese ripening 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mechanisms”</a:t>
            </a: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5581" y="4775678"/>
            <a:ext cx="8488907" cy="1533642"/>
          </a:xfrm>
        </p:spPr>
        <p:txBody>
          <a:bodyPr>
            <a:normAutofit/>
          </a:bodyPr>
          <a:lstStyle/>
          <a:p>
            <a:r>
              <a:rPr lang="en-GB" sz="1600" u="sng" dirty="0" smtClean="0"/>
              <a:t>Juliana VALLE COSTA SILVA</a:t>
            </a:r>
            <a:r>
              <a:rPr lang="fr-FR" sz="1600" baseline="30000" dirty="0" smtClean="0"/>
              <a:t>1</a:t>
            </a:r>
            <a:r>
              <a:rPr lang="fr-FR" sz="1600" dirty="0" smtClean="0"/>
              <a:t>, </a:t>
            </a:r>
          </a:p>
          <a:p>
            <a:r>
              <a:rPr lang="en-GB" sz="1600" dirty="0" smtClean="0"/>
              <a:t>Chantal CAUTY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David LEGLAND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, Sylvie </a:t>
            </a:r>
            <a:r>
              <a:rPr lang="en-GB" sz="1600" dirty="0"/>
              <a:t>LORTAL</a:t>
            </a:r>
            <a:r>
              <a:rPr lang="en-GB" sz="1600" baseline="30000" dirty="0"/>
              <a:t>1</a:t>
            </a:r>
            <a:r>
              <a:rPr lang="en-GB" sz="1600" dirty="0"/>
              <a:t>, </a:t>
            </a:r>
            <a:r>
              <a:rPr lang="en-GB" sz="1600" dirty="0" err="1"/>
              <a:t>Juliane</a:t>
            </a:r>
            <a:r>
              <a:rPr lang="en-GB" sz="1600" dirty="0"/>
              <a:t> </a:t>
            </a:r>
            <a:r>
              <a:rPr lang="en-GB" sz="1600" dirty="0" smtClean="0"/>
              <a:t>FLOURY</a:t>
            </a:r>
            <a:r>
              <a:rPr lang="en-GB" sz="1600" baseline="30000" dirty="0" smtClean="0"/>
              <a:t>1,3</a:t>
            </a:r>
          </a:p>
          <a:p>
            <a:endParaRPr lang="en-GB" sz="1100" baseline="30000" dirty="0" smtClean="0"/>
          </a:p>
          <a:p>
            <a:r>
              <a:rPr lang="fr-FR" sz="1400" dirty="0" smtClean="0"/>
              <a:t> </a:t>
            </a:r>
            <a:r>
              <a:rPr lang="fr-FR" sz="1200" baseline="30000" dirty="0" smtClean="0"/>
              <a:t>1</a:t>
            </a:r>
            <a:r>
              <a:rPr lang="fr-FR" sz="1200" dirty="0" smtClean="0"/>
              <a:t>INRA, </a:t>
            </a:r>
            <a:r>
              <a:rPr lang="fr-FR" sz="1200" dirty="0"/>
              <a:t>Science and </a:t>
            </a:r>
            <a:r>
              <a:rPr lang="en-US" sz="1200" dirty="0" smtClean="0"/>
              <a:t>Technology</a:t>
            </a:r>
            <a:r>
              <a:rPr lang="fr-FR" sz="1200" dirty="0" smtClean="0"/>
              <a:t> </a:t>
            </a:r>
            <a:r>
              <a:rPr lang="fr-FR" sz="1200" dirty="0"/>
              <a:t>of Milk and </a:t>
            </a:r>
            <a:r>
              <a:rPr lang="en-US" sz="1200" dirty="0" smtClean="0"/>
              <a:t>Eggs</a:t>
            </a:r>
            <a:r>
              <a:rPr lang="fr-FR" sz="1200" dirty="0" smtClean="0"/>
              <a:t>, Rennes, France </a:t>
            </a:r>
          </a:p>
          <a:p>
            <a:r>
              <a:rPr lang="fr-FR" sz="1200" baseline="30000" dirty="0"/>
              <a:t>2</a:t>
            </a:r>
            <a:r>
              <a:rPr lang="fr-FR" sz="1200" dirty="0"/>
              <a:t>INRA, UMR782, Food </a:t>
            </a:r>
            <a:r>
              <a:rPr lang="en-US" sz="1200" dirty="0" smtClean="0"/>
              <a:t>Process</a:t>
            </a:r>
            <a:r>
              <a:rPr lang="fr-FR" sz="1200" dirty="0" smtClean="0"/>
              <a:t> </a:t>
            </a:r>
            <a:r>
              <a:rPr lang="fr-FR" sz="1200" dirty="0"/>
              <a:t>Engineering and </a:t>
            </a:r>
            <a:r>
              <a:rPr lang="en-US" sz="1200" dirty="0" smtClean="0"/>
              <a:t>Microbiology</a:t>
            </a:r>
            <a:r>
              <a:rPr lang="fr-FR" sz="1200" dirty="0" smtClean="0"/>
              <a:t>, </a:t>
            </a:r>
            <a:r>
              <a:rPr lang="en-US" sz="1200" dirty="0" err="1" smtClean="0"/>
              <a:t>Thiverval-Grignon</a:t>
            </a:r>
            <a:r>
              <a:rPr lang="fr-FR" sz="1200" dirty="0" smtClean="0"/>
              <a:t>, France</a:t>
            </a:r>
          </a:p>
          <a:p>
            <a:r>
              <a:rPr lang="fr-FR" sz="1200" baseline="30000" dirty="0" smtClean="0"/>
              <a:t>3</a:t>
            </a:r>
            <a:r>
              <a:rPr lang="fr-FR" sz="1200" dirty="0" smtClean="0"/>
              <a:t>Agrocampus-Ouest, UMR1253, Science and </a:t>
            </a:r>
            <a:r>
              <a:rPr lang="en-US" sz="1200" dirty="0" smtClean="0"/>
              <a:t>Technology</a:t>
            </a:r>
            <a:r>
              <a:rPr lang="fr-FR" sz="1200" dirty="0" smtClean="0"/>
              <a:t> of Milk and </a:t>
            </a:r>
            <a:r>
              <a:rPr lang="en-US" sz="1200" dirty="0" smtClean="0"/>
              <a:t>Eggs</a:t>
            </a:r>
            <a:r>
              <a:rPr lang="fr-FR" sz="1200" dirty="0" smtClean="0"/>
              <a:t>, Rennes, France</a:t>
            </a:r>
          </a:p>
        </p:txBody>
      </p:sp>
      <p:pic>
        <p:nvPicPr>
          <p:cNvPr id="8" name="Image 7" descr="INRA_rv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88640"/>
            <a:ext cx="2592288" cy="900568"/>
          </a:xfrm>
          <a:prstGeom prst="rect">
            <a:avLst/>
          </a:prstGeom>
        </p:spPr>
      </p:pic>
      <p:pic>
        <p:nvPicPr>
          <p:cNvPr id="9" name="Picture 2" descr="\\Asterix\biblio\Dossier logo STLO\Pack Impression bureautique\LogoSTLO-Coul-Buro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88640"/>
            <a:ext cx="1836080" cy="658116"/>
          </a:xfrm>
          <a:prstGeom prst="rect">
            <a:avLst/>
          </a:prstGeom>
          <a:noFill/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271936"/>
              </p:ext>
            </p:extLst>
          </p:nvPr>
        </p:nvGraphicFramePr>
        <p:xfrm>
          <a:off x="107504" y="152623"/>
          <a:ext cx="12969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Image Photo Editor" r:id="rId6" imgW="4600000" imgH="3191320" progId="">
                  <p:embed/>
                </p:oleObj>
              </mc:Choice>
              <mc:Fallback>
                <p:oleObj name="Image Photo Editor" r:id="rId6" imgW="4600000" imgH="3191320" progId="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2623"/>
                        <a:ext cx="12969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5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611560" y="5661248"/>
            <a:ext cx="36780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900" b="1" dirty="0" smtClean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900" dirty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Logarithmic plots of experimental diffusion coefficients of FITC-</a:t>
            </a:r>
            <a:r>
              <a:rPr lang="en-US" sz="900" dirty="0" err="1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dextrans</a:t>
            </a:r>
            <a:r>
              <a:rPr lang="en-US" sz="900" dirty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9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</a:t>
            </a:r>
            <a:r>
              <a:rPr lang="en-US" sz="900" dirty="0" smtClean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900" dirty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and FITC-dairy proteins (</a:t>
            </a:r>
            <a:r>
              <a:rPr lang="en-US" sz="900" dirty="0">
                <a:solidFill>
                  <a:srgbClr val="809EC2">
                    <a:lumMod val="75000"/>
                  </a:srgbClr>
                </a:solidFill>
                <a:latin typeface="Arial" pitchFamily="34" charset="0"/>
                <a:cs typeface="Arial" pitchFamily="34" charset="0"/>
                <a:sym typeface="Wingdings 2"/>
              </a:rPr>
              <a:t></a:t>
            </a:r>
            <a:r>
              <a:rPr lang="en-US" sz="900" dirty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) in the UF-model cheese </a:t>
            </a:r>
            <a:r>
              <a:rPr lang="en-US" sz="900" dirty="0" smtClean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as a function of </a:t>
            </a:r>
            <a:r>
              <a:rPr lang="en-US" sz="900" dirty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their hydrodynamic </a:t>
            </a:r>
            <a:r>
              <a:rPr lang="en-US" sz="900" dirty="0" smtClean="0">
                <a:solidFill>
                  <a:srgbClr val="284C6A"/>
                </a:solidFill>
                <a:latin typeface="Arial" pitchFamily="34" charset="0"/>
                <a:cs typeface="Arial" pitchFamily="34" charset="0"/>
              </a:rPr>
              <a:t>radius.</a:t>
            </a:r>
            <a:endParaRPr lang="fr-FR" sz="900" dirty="0">
              <a:solidFill>
                <a:srgbClr val="284C6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8" y="3170405"/>
            <a:ext cx="3753610" cy="254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93327" y="2276872"/>
            <a:ext cx="3251081" cy="73866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</a:rPr>
              <a:t>Rigid and negatively charged solutes</a:t>
            </a:r>
            <a:r>
              <a:rPr lang="en-US" sz="14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were </a:t>
            </a:r>
            <a:r>
              <a:rPr lang="en-US" sz="1400" b="1" dirty="0" smtClean="0">
                <a:latin typeface="Calibri" pitchFamily="34" charset="0"/>
              </a:rPr>
              <a:t>hindered more</a:t>
            </a:r>
            <a:r>
              <a:rPr lang="en-US" sz="1400" dirty="0" smtClean="0">
                <a:latin typeface="Calibri" pitchFamily="34" charset="0"/>
              </a:rPr>
              <a:t> than the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flexible and neutral solutes </a:t>
            </a:r>
            <a:r>
              <a:rPr lang="en-US" sz="1400" dirty="0" smtClean="0">
                <a:latin typeface="Calibri" pitchFamily="34" charset="0"/>
              </a:rPr>
              <a:t>in the UF-model cheese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Results and Discussion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9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99992" y="3284984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The existence of steric and electrostatic interactions between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protein matrix of the UF-model cheese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and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FITC-dairy proteins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is suggested.</a:t>
            </a:r>
          </a:p>
          <a:p>
            <a:pPr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diffusion through the protein aggregates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could play an important role in the overall diffusion of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FITC-dairy proteins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retarding their movement when they diffuse in the UF-model cheese.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ZoneTexte 1"/>
          <p:cNvSpPr txBox="1"/>
          <p:nvPr/>
        </p:nvSpPr>
        <p:spPr>
          <a:xfrm>
            <a:off x="1543409" y="4065475"/>
            <a:ext cx="692028" cy="3386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  <a:latin typeface="Calibri" pitchFamily="34" charset="0"/>
                <a:sym typeface="Symbol"/>
              </a:rPr>
              <a:t>-LA</a:t>
            </a:r>
            <a:endParaRPr lang="fr-FR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1904354" y="4299506"/>
            <a:ext cx="651422" cy="2917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  <a:latin typeface="Calibri" pitchFamily="34" charset="0"/>
                <a:sym typeface="Symbol"/>
              </a:rPr>
              <a:t>-LG</a:t>
            </a:r>
            <a:endParaRPr lang="fr-FR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ZoneTexte 1"/>
          <p:cNvSpPr txBox="1"/>
          <p:nvPr/>
        </p:nvSpPr>
        <p:spPr>
          <a:xfrm>
            <a:off x="2399116" y="4581128"/>
            <a:ext cx="660716" cy="2950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  <a:latin typeface="Calibri" pitchFamily="34" charset="0"/>
                <a:sym typeface="Symbol"/>
              </a:rPr>
              <a:t>BSA</a:t>
            </a:r>
            <a:endParaRPr lang="fr-FR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" name="Picture 4" descr="http://upload.wikimedia.org/wikipedia/en/thumb/4/41/Bovine_serum_albumin_3v03_crystal_structure.jpg/220px-Bovine_serum_albumin_3v03_crystal_stru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32" y="4805948"/>
            <a:ext cx="423252" cy="4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allaiterbonheuretraison.files.wordpress.com/2012/03/ham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16" y="4299507"/>
            <a:ext cx="429682" cy="26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upload.wikimedia.org/wikipedia/commons/thumb/e/ec/3blg.png/300px-3bl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63926"/>
            <a:ext cx="368836" cy="3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0" y="1124744"/>
            <a:ext cx="91516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Influence of different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physicochemical characteristics of solutes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on diffusion in the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UF-model cheese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42520" y="1774316"/>
            <a:ext cx="469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Influence of the </a:t>
            </a:r>
            <a:r>
              <a:rPr lang="en-US" sz="1600" b="1" dirty="0">
                <a:latin typeface="Calibri" pitchFamily="34" charset="0"/>
              </a:rPr>
              <a:t>shape</a:t>
            </a:r>
            <a:r>
              <a:rPr lang="en-US" sz="1600" dirty="0">
                <a:latin typeface="Calibri" pitchFamily="34" charset="0"/>
              </a:rPr>
              <a:t> and </a:t>
            </a:r>
            <a:r>
              <a:rPr lang="en-US" sz="1600" b="1" dirty="0">
                <a:latin typeface="Calibri" pitchFamily="34" charset="0"/>
              </a:rPr>
              <a:t>charge</a:t>
            </a:r>
            <a:r>
              <a:rPr lang="en-US" sz="1600" dirty="0">
                <a:latin typeface="Calibri" pitchFamily="34" charset="0"/>
              </a:rPr>
              <a:t> of solutes…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92050" y="2276872"/>
            <a:ext cx="3863926" cy="523220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70C0"/>
                </a:solidFill>
                <a:latin typeface="Calibri" pitchFamily="34" charset="0"/>
              </a:rPr>
              <a:t>FITC-labeled dairy proteins </a:t>
            </a:r>
            <a:r>
              <a:rPr lang="fr-FR" sz="1400" kern="0" dirty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el-GR" sz="1400" kern="0" dirty="0">
                <a:solidFill>
                  <a:srgbClr val="0070C0"/>
                </a:solidFill>
                <a:latin typeface="Calibri" pitchFamily="34" charset="0"/>
              </a:rPr>
              <a:t>α</a:t>
            </a:r>
            <a:r>
              <a:rPr lang="fr-FR" sz="1400" kern="0" dirty="0">
                <a:solidFill>
                  <a:srgbClr val="0070C0"/>
                </a:solidFill>
                <a:latin typeface="Calibri" pitchFamily="34" charset="0"/>
              </a:rPr>
              <a:t>-LA, </a:t>
            </a:r>
            <a:r>
              <a:rPr lang="el-GR" sz="1400" kern="0" dirty="0">
                <a:solidFill>
                  <a:srgbClr val="0070C0"/>
                </a:solidFill>
                <a:latin typeface="Calibri" pitchFamily="34" charset="0"/>
              </a:rPr>
              <a:t>β</a:t>
            </a:r>
            <a:r>
              <a:rPr lang="fr-FR" sz="1400" kern="0" dirty="0">
                <a:solidFill>
                  <a:srgbClr val="0070C0"/>
                </a:solidFill>
                <a:latin typeface="Calibri" pitchFamily="34" charset="0"/>
              </a:rPr>
              <a:t>-LG and BSA)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70C0"/>
                </a:solidFill>
                <a:latin typeface="Calibri" pitchFamily="34" charset="0"/>
              </a:rPr>
              <a:t>- Rigid </a:t>
            </a:r>
            <a:r>
              <a:rPr lang="en-US" sz="1400" kern="0" dirty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en-US" sz="1400" b="1" kern="0" dirty="0">
                <a:solidFill>
                  <a:srgbClr val="0070C0"/>
                </a:solidFill>
                <a:latin typeface="Calibri" pitchFamily="34" charset="0"/>
              </a:rPr>
              <a:t> negatively charged </a:t>
            </a:r>
            <a:r>
              <a:rPr lang="en-US" sz="1400" kern="0" dirty="0">
                <a:solidFill>
                  <a:srgbClr val="0070C0"/>
                </a:solidFill>
                <a:latin typeface="Calibri" pitchFamily="34" charset="0"/>
              </a:rPr>
              <a:t>solutes</a:t>
            </a:r>
          </a:p>
        </p:txBody>
      </p:sp>
      <p:sp>
        <p:nvSpPr>
          <p:cNvPr id="26" name="Ellipse 25"/>
          <p:cNvSpPr/>
          <p:nvPr/>
        </p:nvSpPr>
        <p:spPr>
          <a:xfrm>
            <a:off x="3791533" y="2532585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endParaRPr lang="fr-F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541548" y="2564856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endParaRPr lang="fr-F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4073647" y="2496585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endParaRPr lang="fr-F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96" y="5729193"/>
            <a:ext cx="1052385" cy="109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96" y="5665258"/>
            <a:ext cx="1090443" cy="113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5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/>
      <p:bldP spid="13" grpId="0"/>
      <p:bldP spid="14" grpId="0"/>
      <p:bldP spid="15" grpId="0"/>
      <p:bldP spid="25" grpId="0" animBg="1"/>
      <p:bldP spid="2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11</a:t>
            </a:fld>
            <a:endParaRPr lang="pt-BR"/>
          </a:p>
        </p:txBody>
      </p:sp>
      <p:cxnSp>
        <p:nvCxnSpPr>
          <p:cNvPr id="4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13998" y="5907872"/>
            <a:ext cx="4206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Q</a:t>
            </a:r>
            <a:r>
              <a:rPr lang="fr-FR" b="1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uantification of </a:t>
            </a:r>
            <a:r>
              <a:rPr lang="fr-FR" b="1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relevant </a:t>
            </a:r>
            <a:r>
              <a:rPr lang="en-US" b="1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features…</a:t>
            </a:r>
            <a:endParaRPr lang="en-US" b="1" dirty="0">
              <a:solidFill>
                <a:srgbClr val="94B6D2">
                  <a:lumMod val="50000"/>
                </a:srgbClr>
              </a:solidFill>
              <a:latin typeface="Calibri" pitchFamily="34" charset="0"/>
            </a:endParaRPr>
          </a:p>
        </p:txBody>
      </p:sp>
      <p:pic>
        <p:nvPicPr>
          <p:cNvPr id="20" name="Picture 2" descr="C:\Users\Juliana\Documents\Juliana Valle\DREAM\Images\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2" y="2708920"/>
            <a:ext cx="3457011" cy="23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L:\resDavid\seg\02-lot2gelS2aspacer2gril4x2000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9193"/>
            <a:ext cx="3486194" cy="23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644008" y="4998429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Segmented </a:t>
            </a:r>
            <a:r>
              <a:rPr lang="fr-FR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binary</a:t>
            </a:r>
            <a:r>
              <a:rPr lang="fr-FR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 image of the UF-model </a:t>
            </a:r>
            <a:r>
              <a:rPr lang="fr-FR" sz="1400" b="1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cheese</a:t>
            </a:r>
            <a:endParaRPr lang="fr-FR" sz="1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26577" y="5013176"/>
            <a:ext cx="342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TEM micrograph of the UF-model cheese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3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Results and Discussion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0" y="1124744"/>
            <a:ext cx="91516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Influence of the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microstructure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of the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UF-model cheese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on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diffusion of solutes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51520" y="1938318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latin typeface="Calibri" pitchFamily="34" charset="0"/>
              </a:rPr>
              <a:t>Image Analysis of the UF-model cheese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41" name="Connecteur droit avec flèche 40"/>
          <p:cNvCxnSpPr>
            <a:stCxn id="20" idx="3"/>
            <a:endCxn id="9218" idx="1"/>
          </p:cNvCxnSpPr>
          <p:nvPr/>
        </p:nvCxnSpPr>
        <p:spPr>
          <a:xfrm flipV="1">
            <a:off x="3824423" y="3861257"/>
            <a:ext cx="103560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27" y="5478044"/>
            <a:ext cx="1169558" cy="121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02" y="5733256"/>
            <a:ext cx="889794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12</a:t>
            </a:fld>
            <a:endParaRPr lang="pt-BR"/>
          </a:p>
        </p:txBody>
      </p:sp>
      <p:cxnSp>
        <p:nvCxnSpPr>
          <p:cNvPr id="7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Results and Discussion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124744"/>
            <a:ext cx="91516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Influence of the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microstructure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of the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UF-model cheese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on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diffusion of solutes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56320"/>
            <a:ext cx="1805548" cy="120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923927" y="4351219"/>
            <a:ext cx="4392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 smtClean="0">
                <a:latin typeface="Calibri" pitchFamily="34" charset="0"/>
              </a:rPr>
              <a:t>Tortuosity</a:t>
            </a:r>
            <a:r>
              <a:rPr lang="fr-FR" sz="800" dirty="0" smtClean="0">
                <a:latin typeface="Calibri" pitchFamily="34" charset="0"/>
              </a:rPr>
              <a:t> distribution in the UF-model </a:t>
            </a:r>
            <a:r>
              <a:rPr lang="fr-FR" sz="800" dirty="0" err="1" smtClean="0">
                <a:latin typeface="Calibri" pitchFamily="34" charset="0"/>
              </a:rPr>
              <a:t>cheese</a:t>
            </a:r>
            <a:r>
              <a:rPr lang="fr-FR" sz="800" dirty="0" smtClean="0">
                <a:latin typeface="Calibri" pitchFamily="34" charset="0"/>
              </a:rPr>
              <a:t>. </a:t>
            </a:r>
          </a:p>
          <a:p>
            <a:pPr algn="ctr"/>
            <a:r>
              <a:rPr lang="fr-FR" sz="800" dirty="0" smtClean="0">
                <a:latin typeface="Calibri" pitchFamily="34" charset="0"/>
              </a:rPr>
              <a:t>Blue zones: </a:t>
            </a:r>
            <a:r>
              <a:rPr lang="fr-FR" sz="800" dirty="0" err="1" smtClean="0">
                <a:latin typeface="Calibri" pitchFamily="34" charset="0"/>
              </a:rPr>
              <a:t>low</a:t>
            </a:r>
            <a:r>
              <a:rPr lang="fr-FR" sz="800" dirty="0" smtClean="0">
                <a:latin typeface="Calibri" pitchFamily="34" charset="0"/>
              </a:rPr>
              <a:t> </a:t>
            </a:r>
            <a:r>
              <a:rPr lang="fr-FR" sz="800" dirty="0" err="1" smtClean="0">
                <a:latin typeface="Calibri" pitchFamily="34" charset="0"/>
              </a:rPr>
              <a:t>tortuosity</a:t>
            </a:r>
            <a:r>
              <a:rPr lang="fr-FR" sz="800" dirty="0" smtClean="0">
                <a:latin typeface="Calibri" pitchFamily="34" charset="0"/>
              </a:rPr>
              <a:t>. </a:t>
            </a:r>
            <a:r>
              <a:rPr lang="fr-FR" sz="800" dirty="0" err="1" smtClean="0">
                <a:latin typeface="Calibri" pitchFamily="34" charset="0"/>
              </a:rPr>
              <a:t>Yellow</a:t>
            </a:r>
            <a:r>
              <a:rPr lang="fr-FR" sz="800" dirty="0" smtClean="0">
                <a:latin typeface="Calibri" pitchFamily="34" charset="0"/>
              </a:rPr>
              <a:t>/orange zones: high </a:t>
            </a:r>
            <a:r>
              <a:rPr lang="fr-FR" sz="800" dirty="0" err="1" smtClean="0">
                <a:latin typeface="Calibri" pitchFamily="34" charset="0"/>
              </a:rPr>
              <a:t>tortuosity</a:t>
            </a:r>
            <a:endParaRPr lang="fr-FR" sz="800" dirty="0">
              <a:latin typeface="Calibr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9512" y="5571237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Under way…</a:t>
            </a:r>
            <a:endParaRPr lang="en-US" dirty="0" smtClean="0">
              <a:solidFill>
                <a:srgbClr val="94B6D2">
                  <a:lumMod val="50000"/>
                </a:srgbClr>
              </a:solidFill>
              <a:latin typeface="Calibri" pitchFamily="34" charset="0"/>
            </a:endParaRPr>
          </a:p>
          <a:p>
            <a:endParaRPr lang="en-US" sz="600" dirty="0" smtClean="0">
              <a:solidFill>
                <a:srgbClr val="94B6D2">
                  <a:lumMod val="50000"/>
                </a:srgbClr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To establish the </a:t>
            </a:r>
            <a:r>
              <a:rPr lang="en-US" sz="16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relationship </a:t>
            </a:r>
            <a:r>
              <a:rPr lang="en-US" sz="1600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between these </a:t>
            </a:r>
            <a:r>
              <a:rPr lang="en-US" sz="1600" b="1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microstructural parameters </a:t>
            </a:r>
            <a:r>
              <a:rPr lang="en-US" sz="1600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and </a:t>
            </a:r>
            <a:r>
              <a:rPr lang="en-US" sz="1600" b="1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diffusion properties </a:t>
            </a:r>
            <a:r>
              <a:rPr lang="en-US" sz="1600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by comparing results obtained in </a:t>
            </a:r>
            <a:r>
              <a:rPr lang="en-US" sz="1600" b="1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model matrices </a:t>
            </a:r>
            <a:r>
              <a:rPr lang="en-US" sz="1600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with </a:t>
            </a:r>
            <a:r>
              <a:rPr lang="en-US" sz="1600" b="1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different microstructures.</a:t>
            </a:r>
            <a:endParaRPr lang="en-US" sz="1600" dirty="0">
              <a:solidFill>
                <a:srgbClr val="94B6D2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449758" y="2564904"/>
            <a:ext cx="139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Porosity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ε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)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24128" y="2564904"/>
            <a:ext cx="150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Tortuosity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Cambria Math"/>
                <a:ea typeface="Cambria Math"/>
              </a:rPr>
              <a:t>τ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mbria Math"/>
                <a:ea typeface="Cambria Math"/>
              </a:rPr>
              <a:t>)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3" y="3263134"/>
            <a:ext cx="2046835" cy="12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2658175" y="3934790"/>
                <a:ext cx="1857623" cy="427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050" b="0" i="1" smtClean="0">
                          <a:latin typeface="Cambria Math"/>
                        </a:rPr>
                        <m:t>ε</m:t>
                      </m:r>
                      <m:r>
                        <a:rPr lang="fr-FR" sz="1050" b="0" i="1" smtClean="0">
                          <a:latin typeface="Cambria Math"/>
                        </a:rPr>
                        <m:t> </m:t>
                      </m:r>
                      <m:r>
                        <a:rPr lang="fr-FR" sz="105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105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050" b="0" i="1" smtClean="0">
                              <a:latin typeface="Cambria Math"/>
                              <a:ea typeface="Cambria Math"/>
                            </a:rPr>
                            <m:t>𝑆𝑢𝑟𝑓𝑎𝑐𝑒</m:t>
                          </m:r>
                          <m:r>
                            <a:rPr lang="fr-FR" sz="105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1050" i="1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fr-FR" sz="105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1050" i="1">
                              <a:latin typeface="Cambria Math"/>
                              <a:ea typeface="Cambria Math"/>
                            </a:rPr>
                            <m:t>𝑣𝑜𝑖𝑑</m:t>
                          </m:r>
                          <m:r>
                            <a:rPr lang="fr-FR" sz="105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1050" i="1">
                              <a:latin typeface="Cambria Math"/>
                              <a:ea typeface="Cambria Math"/>
                            </a:rPr>
                            <m:t>𝑠𝑝𝑎𝑐𝑒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</m:num>
                        <m:den>
                          <m:r>
                            <a:rPr lang="fr-FR" sz="1050" b="0" i="1" smtClean="0">
                              <a:latin typeface="Cambria Math"/>
                              <a:ea typeface="Cambria Math"/>
                            </a:rPr>
                            <m:t>𝑇𝑜𝑡𝑎𝑙</m:t>
                          </m:r>
                          <m:r>
                            <a:rPr lang="fr-FR" sz="105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1050" b="0" i="1" smtClean="0">
                              <a:latin typeface="Cambria Math"/>
                              <a:ea typeface="Cambria Math"/>
                            </a:rPr>
                            <m:t>𝑠𝑢𝑟𝑓𝑎𝑐𝑒</m:t>
                          </m:r>
                        </m:den>
                      </m:f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75" y="3934790"/>
                <a:ext cx="1857623" cy="42787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avec flèche 28"/>
          <p:cNvCxnSpPr/>
          <p:nvPr/>
        </p:nvCxnSpPr>
        <p:spPr>
          <a:xfrm>
            <a:off x="2433805" y="355601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697571" y="3366081"/>
            <a:ext cx="855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latin typeface="Calibri" pitchFamily="34" charset="0"/>
              </a:rPr>
              <a:t>Protein aggregate</a:t>
            </a:r>
            <a:endParaRPr lang="en-US" sz="1050" i="1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7485087" y="3976476"/>
                <a:ext cx="1270925" cy="404854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050" b="0" i="1" smtClean="0">
                          <a:latin typeface="Cambria Math"/>
                          <a:ea typeface="Cambria Math"/>
                        </a:rPr>
                        <m:t>τ</m:t>
                      </m:r>
                      <m:r>
                        <a:rPr lang="fr-FR" sz="105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05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0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05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105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0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05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fr-FR" sz="105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087" y="3976476"/>
                <a:ext cx="1270925" cy="4048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 w="63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7" y="2879919"/>
            <a:ext cx="1296147" cy="97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15616" y="4780202"/>
            <a:ext cx="1793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Calibri" pitchFamily="34" charset="0"/>
              </a:rPr>
              <a:t>ε</a:t>
            </a:r>
            <a:r>
              <a:rPr lang="fr-FR" sz="1600" b="1" dirty="0" smtClean="0">
                <a:latin typeface="Calibri" pitchFamily="34" charset="0"/>
              </a:rPr>
              <a:t> = 0.638 ± 0.007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80112" y="4797152"/>
            <a:ext cx="179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ea typeface="Cambria Math"/>
              </a:rPr>
              <a:t>τ = 1.085 </a:t>
            </a:r>
            <a:r>
              <a:rPr lang="fr-FR" sz="1600" b="1" dirty="0" smtClean="0">
                <a:latin typeface="Calibri" pitchFamily="34" charset="0"/>
              </a:rPr>
              <a:t>±</a:t>
            </a:r>
            <a:r>
              <a:rPr lang="fr-FR" sz="1600" b="1" dirty="0" smtClean="0">
                <a:latin typeface="Calibri" pitchFamily="34" charset="0"/>
                <a:ea typeface="Cambria Math"/>
              </a:rPr>
              <a:t> 0.008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1520" y="1938318"/>
            <a:ext cx="4022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latin typeface="Calibri" pitchFamily="34" charset="0"/>
              </a:rPr>
              <a:t>Image Analysis of the UF-model cheese</a:t>
            </a:r>
            <a:endParaRPr 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26" grpId="0"/>
      <p:bldP spid="28" grpId="0" animBg="1"/>
      <p:bldP spid="30" grpId="0"/>
      <p:bldP spid="3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3" name="ZoneTexte 6"/>
          <p:cNvSpPr txBox="1"/>
          <p:nvPr/>
        </p:nvSpPr>
        <p:spPr>
          <a:xfrm>
            <a:off x="-1" y="404664"/>
            <a:ext cx="500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Conclusions and Perspectives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4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/>
        </p:nvSpPr>
        <p:spPr>
          <a:xfrm>
            <a:off x="8048796" y="2380572"/>
            <a:ext cx="374416" cy="393405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7660699" y="2435988"/>
            <a:ext cx="324000" cy="324000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7326415" y="2484085"/>
            <a:ext cx="252000" cy="252000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7020272" y="2521977"/>
            <a:ext cx="180000" cy="180000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426070" y="3529136"/>
            <a:ext cx="180000" cy="180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+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176085" y="3561407"/>
            <a:ext cx="144000" cy="144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>
                    <a:lumMod val="85000"/>
                  </a:schemeClr>
                </a:solidFill>
              </a:rPr>
              <a:t>+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708184" y="3493136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+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8080856" y="2871042"/>
            <a:ext cx="374416" cy="393405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7692759" y="2926458"/>
            <a:ext cx="324000" cy="324000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7358475" y="2974555"/>
            <a:ext cx="252000" cy="252000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7052332" y="3012447"/>
            <a:ext cx="180000" cy="180000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016769" y="3429032"/>
            <a:ext cx="288000" cy="288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+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359" y="1574059"/>
            <a:ext cx="5710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physicochemical characteristics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of solutes influence their diffusion in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UF-model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cheese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6" y="2660719"/>
            <a:ext cx="6407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diffusion of other solutes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(flexible and negatively charged, rigid or flexible positively charged) may be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studied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to elucidate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solute-matrix interactions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6" y="4005064"/>
            <a:ext cx="543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Studies of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diffusion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structure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other model cheese matrices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are required to </a:t>
            </a:r>
            <a:r>
              <a:rPr lang="en-US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the development of </a:t>
            </a:r>
            <a:r>
              <a:rPr lang="en-US" b="1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predictive models</a:t>
            </a:r>
            <a:r>
              <a:rPr lang="en-US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 of diffusion of </a:t>
            </a:r>
            <a:r>
              <a:rPr lang="en-US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solutes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6422081" y="1658675"/>
            <a:ext cx="1166499" cy="494665"/>
            <a:chOff x="2304" y="575"/>
            <a:chExt cx="2996" cy="1094"/>
          </a:xfrm>
        </p:grpSpPr>
        <p:grpSp>
          <p:nvGrpSpPr>
            <p:cNvPr id="25" name="Group 18"/>
            <p:cNvGrpSpPr>
              <a:grpSpLocks/>
            </p:cNvGrpSpPr>
            <p:nvPr/>
          </p:nvGrpSpPr>
          <p:grpSpPr bwMode="auto">
            <a:xfrm>
              <a:off x="3744" y="575"/>
              <a:ext cx="1556" cy="1094"/>
              <a:chOff x="2318" y="1671"/>
              <a:chExt cx="798" cy="589"/>
            </a:xfrm>
          </p:grpSpPr>
          <p:grpSp>
            <p:nvGrpSpPr>
              <p:cNvPr id="39" name="Group 443"/>
              <p:cNvGrpSpPr>
                <a:grpSpLocks/>
              </p:cNvGrpSpPr>
              <p:nvPr/>
            </p:nvGrpSpPr>
            <p:grpSpPr bwMode="auto">
              <a:xfrm>
                <a:off x="2384" y="1686"/>
                <a:ext cx="281" cy="293"/>
                <a:chOff x="2480" y="3196"/>
                <a:chExt cx="796" cy="834"/>
              </a:xfrm>
            </p:grpSpPr>
            <p:sp>
              <p:nvSpPr>
                <p:cNvPr id="88" name="Oval 444"/>
                <p:cNvSpPr>
                  <a:spLocks noChangeArrowheads="1"/>
                </p:cNvSpPr>
                <p:nvPr/>
              </p:nvSpPr>
              <p:spPr bwMode="auto">
                <a:xfrm>
                  <a:off x="2562" y="3309"/>
                  <a:ext cx="635" cy="635"/>
                </a:xfrm>
                <a:prstGeom prst="ellipse">
                  <a:avLst/>
                </a:prstGeom>
                <a:solidFill>
                  <a:srgbClr val="EAEAEA"/>
                </a:solidFill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cs typeface="Times New Roman" pitchFamily="18" charset="0"/>
                  </a:endParaRPr>
                </a:p>
              </p:txBody>
            </p:sp>
            <p:sp>
              <p:nvSpPr>
                <p:cNvPr id="89" name="Freeform 445"/>
                <p:cNvSpPr>
                  <a:spLocks/>
                </p:cNvSpPr>
                <p:nvPr/>
              </p:nvSpPr>
              <p:spPr bwMode="auto">
                <a:xfrm>
                  <a:off x="2810" y="3246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" name="Freeform 446"/>
                <p:cNvSpPr>
                  <a:spLocks/>
                </p:cNvSpPr>
                <p:nvPr/>
              </p:nvSpPr>
              <p:spPr bwMode="auto">
                <a:xfrm>
                  <a:off x="2900" y="3196"/>
                  <a:ext cx="57" cy="149"/>
                </a:xfrm>
                <a:custGeom>
                  <a:avLst/>
                  <a:gdLst>
                    <a:gd name="T0" fmla="*/ 24 w 57"/>
                    <a:gd name="T1" fmla="*/ 149 h 149"/>
                    <a:gd name="T2" fmla="*/ 53 w 57"/>
                    <a:gd name="T3" fmla="*/ 25 h 149"/>
                    <a:gd name="T4" fmla="*/ 0 w 57"/>
                    <a:gd name="T5" fmla="*/ 1 h 149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149"/>
                    <a:gd name="T11" fmla="*/ 57 w 57"/>
                    <a:gd name="T12" fmla="*/ 149 h 1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149">
                      <a:moveTo>
                        <a:pt x="24" y="149"/>
                      </a:moveTo>
                      <a:cubicBezTo>
                        <a:pt x="40" y="99"/>
                        <a:pt x="57" y="50"/>
                        <a:pt x="53" y="25"/>
                      </a:cubicBezTo>
                      <a:cubicBezTo>
                        <a:pt x="49" y="0"/>
                        <a:pt x="24" y="0"/>
                        <a:pt x="0" y="1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" name="Freeform 447"/>
                <p:cNvSpPr>
                  <a:spLocks/>
                </p:cNvSpPr>
                <p:nvPr/>
              </p:nvSpPr>
              <p:spPr bwMode="auto">
                <a:xfrm>
                  <a:off x="2480" y="3467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" name="Freeform 448"/>
                <p:cNvSpPr>
                  <a:spLocks/>
                </p:cNvSpPr>
                <p:nvPr/>
              </p:nvSpPr>
              <p:spPr bwMode="auto">
                <a:xfrm>
                  <a:off x="2486" y="366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" name="Freeform 449"/>
                <p:cNvSpPr>
                  <a:spLocks/>
                </p:cNvSpPr>
                <p:nvPr/>
              </p:nvSpPr>
              <p:spPr bwMode="auto">
                <a:xfrm>
                  <a:off x="2858" y="3896"/>
                  <a:ext cx="38" cy="134"/>
                </a:xfrm>
                <a:custGeom>
                  <a:avLst/>
                  <a:gdLst>
                    <a:gd name="T0" fmla="*/ 0 w 38"/>
                    <a:gd name="T1" fmla="*/ 0 h 134"/>
                    <a:gd name="T2" fmla="*/ 14 w 38"/>
                    <a:gd name="T3" fmla="*/ 81 h 134"/>
                    <a:gd name="T4" fmla="*/ 38 w 38"/>
                    <a:gd name="T5" fmla="*/ 134 h 134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134"/>
                    <a:gd name="T11" fmla="*/ 38 w 38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134">
                      <a:moveTo>
                        <a:pt x="0" y="0"/>
                      </a:moveTo>
                      <a:cubicBezTo>
                        <a:pt x="4" y="29"/>
                        <a:pt x="8" y="59"/>
                        <a:pt x="14" y="81"/>
                      </a:cubicBezTo>
                      <a:cubicBezTo>
                        <a:pt x="20" y="103"/>
                        <a:pt x="29" y="118"/>
                        <a:pt x="38" y="13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4" name="Freeform 450"/>
                <p:cNvSpPr>
                  <a:spLocks/>
                </p:cNvSpPr>
                <p:nvPr/>
              </p:nvSpPr>
              <p:spPr bwMode="auto">
                <a:xfrm>
                  <a:off x="3064" y="3316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" name="Freeform 451"/>
                <p:cNvSpPr>
                  <a:spLocks/>
                </p:cNvSpPr>
                <p:nvPr/>
              </p:nvSpPr>
              <p:spPr bwMode="auto">
                <a:xfrm>
                  <a:off x="2936" y="3898"/>
                  <a:ext cx="90" cy="125"/>
                </a:xfrm>
                <a:custGeom>
                  <a:avLst/>
                  <a:gdLst>
                    <a:gd name="T0" fmla="*/ 38 w 90"/>
                    <a:gd name="T1" fmla="*/ 0 h 125"/>
                    <a:gd name="T2" fmla="*/ 9 w 90"/>
                    <a:gd name="T3" fmla="*/ 77 h 125"/>
                    <a:gd name="T4" fmla="*/ 90 w 90"/>
                    <a:gd name="T5" fmla="*/ 125 h 12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25"/>
                    <a:gd name="T11" fmla="*/ 90 w 90"/>
                    <a:gd name="T12" fmla="*/ 125 h 1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25">
                      <a:moveTo>
                        <a:pt x="38" y="0"/>
                      </a:moveTo>
                      <a:cubicBezTo>
                        <a:pt x="19" y="28"/>
                        <a:pt x="0" y="56"/>
                        <a:pt x="9" y="77"/>
                      </a:cubicBezTo>
                      <a:cubicBezTo>
                        <a:pt x="18" y="98"/>
                        <a:pt x="54" y="111"/>
                        <a:pt x="90" y="12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" name="Freeform 452"/>
                <p:cNvSpPr>
                  <a:spLocks/>
                </p:cNvSpPr>
                <p:nvPr/>
              </p:nvSpPr>
              <p:spPr bwMode="auto">
                <a:xfrm>
                  <a:off x="3038" y="3851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Freeform 453"/>
                <p:cNvSpPr>
                  <a:spLocks/>
                </p:cNvSpPr>
                <p:nvPr/>
              </p:nvSpPr>
              <p:spPr bwMode="auto">
                <a:xfrm>
                  <a:off x="2530" y="3548"/>
                  <a:ext cx="91" cy="63"/>
                </a:xfrm>
                <a:custGeom>
                  <a:avLst/>
                  <a:gdLst>
                    <a:gd name="T0" fmla="*/ 0 w 91"/>
                    <a:gd name="T1" fmla="*/ 0 h 63"/>
                    <a:gd name="T2" fmla="*/ 24 w 91"/>
                    <a:gd name="T3" fmla="*/ 62 h 63"/>
                    <a:gd name="T4" fmla="*/ 91 w 91"/>
                    <a:gd name="T5" fmla="*/ 5 h 63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63"/>
                    <a:gd name="T11" fmla="*/ 91 w 91"/>
                    <a:gd name="T12" fmla="*/ 63 h 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63">
                      <a:moveTo>
                        <a:pt x="0" y="0"/>
                      </a:moveTo>
                      <a:cubicBezTo>
                        <a:pt x="4" y="30"/>
                        <a:pt x="9" y="61"/>
                        <a:pt x="24" y="62"/>
                      </a:cubicBezTo>
                      <a:cubicBezTo>
                        <a:pt x="39" y="63"/>
                        <a:pt x="65" y="34"/>
                        <a:pt x="91" y="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Freeform 454"/>
                <p:cNvSpPr>
                  <a:spLocks/>
                </p:cNvSpPr>
                <p:nvPr/>
              </p:nvSpPr>
              <p:spPr bwMode="auto">
                <a:xfrm rot="3630145">
                  <a:off x="3149" y="3738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Freeform 455"/>
                <p:cNvSpPr>
                  <a:spLocks/>
                </p:cNvSpPr>
                <p:nvPr/>
              </p:nvSpPr>
              <p:spPr bwMode="auto">
                <a:xfrm>
                  <a:off x="2744" y="3238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Freeform 456"/>
                <p:cNvSpPr>
                  <a:spLocks/>
                </p:cNvSpPr>
                <p:nvPr/>
              </p:nvSpPr>
              <p:spPr bwMode="auto">
                <a:xfrm rot="-6784225">
                  <a:off x="3174" y="3668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Freeform 457"/>
                <p:cNvSpPr>
                  <a:spLocks/>
                </p:cNvSpPr>
                <p:nvPr/>
              </p:nvSpPr>
              <p:spPr bwMode="auto">
                <a:xfrm rot="-2436077">
                  <a:off x="2710" y="392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Freeform 458"/>
                <p:cNvSpPr>
                  <a:spLocks/>
                </p:cNvSpPr>
                <p:nvPr/>
              </p:nvSpPr>
              <p:spPr bwMode="auto">
                <a:xfrm rot="1124219">
                  <a:off x="3157" y="360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Freeform 459"/>
                <p:cNvSpPr>
                  <a:spLocks/>
                </p:cNvSpPr>
                <p:nvPr/>
              </p:nvSpPr>
              <p:spPr bwMode="auto">
                <a:xfrm rot="2112771">
                  <a:off x="2606" y="3798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" name="Freeform 460"/>
                <p:cNvSpPr>
                  <a:spLocks/>
                </p:cNvSpPr>
                <p:nvPr/>
              </p:nvSpPr>
              <p:spPr bwMode="auto">
                <a:xfrm>
                  <a:off x="2482" y="3748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" name="Freeform 461"/>
                <p:cNvSpPr>
                  <a:spLocks/>
                </p:cNvSpPr>
                <p:nvPr/>
              </p:nvSpPr>
              <p:spPr bwMode="auto">
                <a:xfrm rot="6115688">
                  <a:off x="2972" y="330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" name="Freeform 462"/>
                <p:cNvSpPr>
                  <a:spLocks/>
                </p:cNvSpPr>
                <p:nvPr/>
              </p:nvSpPr>
              <p:spPr bwMode="auto">
                <a:xfrm rot="10320640">
                  <a:off x="3146" y="3429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" name="Freeform 463"/>
                <p:cNvSpPr>
                  <a:spLocks/>
                </p:cNvSpPr>
                <p:nvPr/>
              </p:nvSpPr>
              <p:spPr bwMode="auto">
                <a:xfrm rot="8276140">
                  <a:off x="2639" y="388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8" name="Freeform 464"/>
                <p:cNvSpPr>
                  <a:spLocks/>
                </p:cNvSpPr>
                <p:nvPr/>
              </p:nvSpPr>
              <p:spPr bwMode="auto">
                <a:xfrm rot="2623405">
                  <a:off x="2590" y="3352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9" name="Freeform 465"/>
                <p:cNvSpPr>
                  <a:spLocks/>
                </p:cNvSpPr>
                <p:nvPr/>
              </p:nvSpPr>
              <p:spPr bwMode="auto">
                <a:xfrm rot="5763481">
                  <a:off x="3098" y="3829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0" name="Group 466"/>
              <p:cNvGrpSpPr>
                <a:grpSpLocks/>
              </p:cNvGrpSpPr>
              <p:nvPr/>
            </p:nvGrpSpPr>
            <p:grpSpPr bwMode="auto">
              <a:xfrm>
                <a:off x="2830" y="1671"/>
                <a:ext cx="281" cy="293"/>
                <a:chOff x="2480" y="3196"/>
                <a:chExt cx="796" cy="834"/>
              </a:xfrm>
            </p:grpSpPr>
            <p:sp>
              <p:nvSpPr>
                <p:cNvPr id="66" name="Oval 467"/>
                <p:cNvSpPr>
                  <a:spLocks noChangeArrowheads="1"/>
                </p:cNvSpPr>
                <p:nvPr/>
              </p:nvSpPr>
              <p:spPr bwMode="auto">
                <a:xfrm>
                  <a:off x="2562" y="3309"/>
                  <a:ext cx="635" cy="635"/>
                </a:xfrm>
                <a:prstGeom prst="ellipse">
                  <a:avLst/>
                </a:prstGeom>
                <a:solidFill>
                  <a:srgbClr val="EAEAEA"/>
                </a:solidFill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cs typeface="Times New Roman" pitchFamily="18" charset="0"/>
                  </a:endParaRPr>
                </a:p>
              </p:txBody>
            </p:sp>
            <p:sp>
              <p:nvSpPr>
                <p:cNvPr id="67" name="Freeform 468"/>
                <p:cNvSpPr>
                  <a:spLocks/>
                </p:cNvSpPr>
                <p:nvPr/>
              </p:nvSpPr>
              <p:spPr bwMode="auto">
                <a:xfrm>
                  <a:off x="2810" y="3246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" name="Freeform 469"/>
                <p:cNvSpPr>
                  <a:spLocks/>
                </p:cNvSpPr>
                <p:nvPr/>
              </p:nvSpPr>
              <p:spPr bwMode="auto">
                <a:xfrm>
                  <a:off x="2900" y="3196"/>
                  <a:ext cx="57" cy="149"/>
                </a:xfrm>
                <a:custGeom>
                  <a:avLst/>
                  <a:gdLst>
                    <a:gd name="T0" fmla="*/ 24 w 57"/>
                    <a:gd name="T1" fmla="*/ 149 h 149"/>
                    <a:gd name="T2" fmla="*/ 53 w 57"/>
                    <a:gd name="T3" fmla="*/ 25 h 149"/>
                    <a:gd name="T4" fmla="*/ 0 w 57"/>
                    <a:gd name="T5" fmla="*/ 1 h 149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149"/>
                    <a:gd name="T11" fmla="*/ 57 w 57"/>
                    <a:gd name="T12" fmla="*/ 149 h 1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149">
                      <a:moveTo>
                        <a:pt x="24" y="149"/>
                      </a:moveTo>
                      <a:cubicBezTo>
                        <a:pt x="40" y="99"/>
                        <a:pt x="57" y="50"/>
                        <a:pt x="53" y="25"/>
                      </a:cubicBezTo>
                      <a:cubicBezTo>
                        <a:pt x="49" y="0"/>
                        <a:pt x="24" y="0"/>
                        <a:pt x="0" y="1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" name="Freeform 470"/>
                <p:cNvSpPr>
                  <a:spLocks/>
                </p:cNvSpPr>
                <p:nvPr/>
              </p:nvSpPr>
              <p:spPr bwMode="auto">
                <a:xfrm>
                  <a:off x="2480" y="3467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" name="Freeform 471"/>
                <p:cNvSpPr>
                  <a:spLocks/>
                </p:cNvSpPr>
                <p:nvPr/>
              </p:nvSpPr>
              <p:spPr bwMode="auto">
                <a:xfrm>
                  <a:off x="2486" y="366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" name="Freeform 472"/>
                <p:cNvSpPr>
                  <a:spLocks/>
                </p:cNvSpPr>
                <p:nvPr/>
              </p:nvSpPr>
              <p:spPr bwMode="auto">
                <a:xfrm>
                  <a:off x="2858" y="3896"/>
                  <a:ext cx="38" cy="134"/>
                </a:xfrm>
                <a:custGeom>
                  <a:avLst/>
                  <a:gdLst>
                    <a:gd name="T0" fmla="*/ 0 w 38"/>
                    <a:gd name="T1" fmla="*/ 0 h 134"/>
                    <a:gd name="T2" fmla="*/ 14 w 38"/>
                    <a:gd name="T3" fmla="*/ 81 h 134"/>
                    <a:gd name="T4" fmla="*/ 38 w 38"/>
                    <a:gd name="T5" fmla="*/ 134 h 134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134"/>
                    <a:gd name="T11" fmla="*/ 38 w 38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134">
                      <a:moveTo>
                        <a:pt x="0" y="0"/>
                      </a:moveTo>
                      <a:cubicBezTo>
                        <a:pt x="4" y="29"/>
                        <a:pt x="8" y="59"/>
                        <a:pt x="14" y="81"/>
                      </a:cubicBezTo>
                      <a:cubicBezTo>
                        <a:pt x="20" y="103"/>
                        <a:pt x="29" y="118"/>
                        <a:pt x="38" y="13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" name="Freeform 473"/>
                <p:cNvSpPr>
                  <a:spLocks/>
                </p:cNvSpPr>
                <p:nvPr/>
              </p:nvSpPr>
              <p:spPr bwMode="auto">
                <a:xfrm>
                  <a:off x="3064" y="3316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" name="Freeform 474"/>
                <p:cNvSpPr>
                  <a:spLocks/>
                </p:cNvSpPr>
                <p:nvPr/>
              </p:nvSpPr>
              <p:spPr bwMode="auto">
                <a:xfrm>
                  <a:off x="2936" y="3898"/>
                  <a:ext cx="90" cy="125"/>
                </a:xfrm>
                <a:custGeom>
                  <a:avLst/>
                  <a:gdLst>
                    <a:gd name="T0" fmla="*/ 38 w 90"/>
                    <a:gd name="T1" fmla="*/ 0 h 125"/>
                    <a:gd name="T2" fmla="*/ 9 w 90"/>
                    <a:gd name="T3" fmla="*/ 77 h 125"/>
                    <a:gd name="T4" fmla="*/ 90 w 90"/>
                    <a:gd name="T5" fmla="*/ 125 h 12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25"/>
                    <a:gd name="T11" fmla="*/ 90 w 90"/>
                    <a:gd name="T12" fmla="*/ 125 h 1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25">
                      <a:moveTo>
                        <a:pt x="38" y="0"/>
                      </a:moveTo>
                      <a:cubicBezTo>
                        <a:pt x="19" y="28"/>
                        <a:pt x="0" y="56"/>
                        <a:pt x="9" y="77"/>
                      </a:cubicBezTo>
                      <a:cubicBezTo>
                        <a:pt x="18" y="98"/>
                        <a:pt x="54" y="111"/>
                        <a:pt x="90" y="12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" name="Freeform 475"/>
                <p:cNvSpPr>
                  <a:spLocks/>
                </p:cNvSpPr>
                <p:nvPr/>
              </p:nvSpPr>
              <p:spPr bwMode="auto">
                <a:xfrm>
                  <a:off x="3038" y="3851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" name="Freeform 476"/>
                <p:cNvSpPr>
                  <a:spLocks/>
                </p:cNvSpPr>
                <p:nvPr/>
              </p:nvSpPr>
              <p:spPr bwMode="auto">
                <a:xfrm>
                  <a:off x="2530" y="3548"/>
                  <a:ext cx="91" cy="63"/>
                </a:xfrm>
                <a:custGeom>
                  <a:avLst/>
                  <a:gdLst>
                    <a:gd name="T0" fmla="*/ 0 w 91"/>
                    <a:gd name="T1" fmla="*/ 0 h 63"/>
                    <a:gd name="T2" fmla="*/ 24 w 91"/>
                    <a:gd name="T3" fmla="*/ 62 h 63"/>
                    <a:gd name="T4" fmla="*/ 91 w 91"/>
                    <a:gd name="T5" fmla="*/ 5 h 63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63"/>
                    <a:gd name="T11" fmla="*/ 91 w 91"/>
                    <a:gd name="T12" fmla="*/ 63 h 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63">
                      <a:moveTo>
                        <a:pt x="0" y="0"/>
                      </a:moveTo>
                      <a:cubicBezTo>
                        <a:pt x="4" y="30"/>
                        <a:pt x="9" y="61"/>
                        <a:pt x="24" y="62"/>
                      </a:cubicBezTo>
                      <a:cubicBezTo>
                        <a:pt x="39" y="63"/>
                        <a:pt x="65" y="34"/>
                        <a:pt x="91" y="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" name="Freeform 477"/>
                <p:cNvSpPr>
                  <a:spLocks/>
                </p:cNvSpPr>
                <p:nvPr/>
              </p:nvSpPr>
              <p:spPr bwMode="auto">
                <a:xfrm rot="3630145">
                  <a:off x="3149" y="3738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" name="Freeform 478"/>
                <p:cNvSpPr>
                  <a:spLocks/>
                </p:cNvSpPr>
                <p:nvPr/>
              </p:nvSpPr>
              <p:spPr bwMode="auto">
                <a:xfrm>
                  <a:off x="2744" y="3238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" name="Freeform 479"/>
                <p:cNvSpPr>
                  <a:spLocks/>
                </p:cNvSpPr>
                <p:nvPr/>
              </p:nvSpPr>
              <p:spPr bwMode="auto">
                <a:xfrm rot="-6784225">
                  <a:off x="3174" y="3668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" name="Freeform 480"/>
                <p:cNvSpPr>
                  <a:spLocks/>
                </p:cNvSpPr>
                <p:nvPr/>
              </p:nvSpPr>
              <p:spPr bwMode="auto">
                <a:xfrm rot="-2436077">
                  <a:off x="2710" y="392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" name="Freeform 481"/>
                <p:cNvSpPr>
                  <a:spLocks/>
                </p:cNvSpPr>
                <p:nvPr/>
              </p:nvSpPr>
              <p:spPr bwMode="auto">
                <a:xfrm rot="1124219">
                  <a:off x="3157" y="360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" name="Freeform 482"/>
                <p:cNvSpPr>
                  <a:spLocks/>
                </p:cNvSpPr>
                <p:nvPr/>
              </p:nvSpPr>
              <p:spPr bwMode="auto">
                <a:xfrm rot="2112771">
                  <a:off x="2606" y="3798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" name="Freeform 483"/>
                <p:cNvSpPr>
                  <a:spLocks/>
                </p:cNvSpPr>
                <p:nvPr/>
              </p:nvSpPr>
              <p:spPr bwMode="auto">
                <a:xfrm>
                  <a:off x="2482" y="3748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" name="Freeform 484"/>
                <p:cNvSpPr>
                  <a:spLocks/>
                </p:cNvSpPr>
                <p:nvPr/>
              </p:nvSpPr>
              <p:spPr bwMode="auto">
                <a:xfrm rot="6115688">
                  <a:off x="2972" y="330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" name="Freeform 485"/>
                <p:cNvSpPr>
                  <a:spLocks/>
                </p:cNvSpPr>
                <p:nvPr/>
              </p:nvSpPr>
              <p:spPr bwMode="auto">
                <a:xfrm rot="10320640">
                  <a:off x="3146" y="3429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" name="Freeform 486"/>
                <p:cNvSpPr>
                  <a:spLocks/>
                </p:cNvSpPr>
                <p:nvPr/>
              </p:nvSpPr>
              <p:spPr bwMode="auto">
                <a:xfrm rot="8276140">
                  <a:off x="2639" y="388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" name="Freeform 487"/>
                <p:cNvSpPr>
                  <a:spLocks/>
                </p:cNvSpPr>
                <p:nvPr/>
              </p:nvSpPr>
              <p:spPr bwMode="auto">
                <a:xfrm rot="2623405">
                  <a:off x="2590" y="3352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" name="Freeform 488"/>
                <p:cNvSpPr>
                  <a:spLocks/>
                </p:cNvSpPr>
                <p:nvPr/>
              </p:nvSpPr>
              <p:spPr bwMode="auto">
                <a:xfrm rot="5763481">
                  <a:off x="3098" y="3829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1" name="Group 489"/>
              <p:cNvGrpSpPr>
                <a:grpSpLocks/>
              </p:cNvGrpSpPr>
              <p:nvPr/>
            </p:nvGrpSpPr>
            <p:grpSpPr bwMode="auto">
              <a:xfrm>
                <a:off x="2598" y="1967"/>
                <a:ext cx="281" cy="293"/>
                <a:chOff x="2480" y="3196"/>
                <a:chExt cx="796" cy="834"/>
              </a:xfrm>
            </p:grpSpPr>
            <p:sp>
              <p:nvSpPr>
                <p:cNvPr id="44" name="Oval 490"/>
                <p:cNvSpPr>
                  <a:spLocks noChangeArrowheads="1"/>
                </p:cNvSpPr>
                <p:nvPr/>
              </p:nvSpPr>
              <p:spPr bwMode="auto">
                <a:xfrm>
                  <a:off x="2562" y="3309"/>
                  <a:ext cx="635" cy="635"/>
                </a:xfrm>
                <a:prstGeom prst="ellipse">
                  <a:avLst/>
                </a:prstGeom>
                <a:solidFill>
                  <a:srgbClr val="EAEAEA"/>
                </a:solidFill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491"/>
                <p:cNvSpPr>
                  <a:spLocks/>
                </p:cNvSpPr>
                <p:nvPr/>
              </p:nvSpPr>
              <p:spPr bwMode="auto">
                <a:xfrm>
                  <a:off x="2810" y="3246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" name="Freeform 492"/>
                <p:cNvSpPr>
                  <a:spLocks/>
                </p:cNvSpPr>
                <p:nvPr/>
              </p:nvSpPr>
              <p:spPr bwMode="auto">
                <a:xfrm>
                  <a:off x="2900" y="3196"/>
                  <a:ext cx="57" cy="149"/>
                </a:xfrm>
                <a:custGeom>
                  <a:avLst/>
                  <a:gdLst>
                    <a:gd name="T0" fmla="*/ 24 w 57"/>
                    <a:gd name="T1" fmla="*/ 149 h 149"/>
                    <a:gd name="T2" fmla="*/ 53 w 57"/>
                    <a:gd name="T3" fmla="*/ 25 h 149"/>
                    <a:gd name="T4" fmla="*/ 0 w 57"/>
                    <a:gd name="T5" fmla="*/ 1 h 149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149"/>
                    <a:gd name="T11" fmla="*/ 57 w 57"/>
                    <a:gd name="T12" fmla="*/ 149 h 1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149">
                      <a:moveTo>
                        <a:pt x="24" y="149"/>
                      </a:moveTo>
                      <a:cubicBezTo>
                        <a:pt x="40" y="99"/>
                        <a:pt x="57" y="50"/>
                        <a:pt x="53" y="25"/>
                      </a:cubicBezTo>
                      <a:cubicBezTo>
                        <a:pt x="49" y="0"/>
                        <a:pt x="24" y="0"/>
                        <a:pt x="0" y="1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" name="Freeform 493"/>
                <p:cNvSpPr>
                  <a:spLocks/>
                </p:cNvSpPr>
                <p:nvPr/>
              </p:nvSpPr>
              <p:spPr bwMode="auto">
                <a:xfrm>
                  <a:off x="2480" y="3467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" name="Freeform 494"/>
                <p:cNvSpPr>
                  <a:spLocks/>
                </p:cNvSpPr>
                <p:nvPr/>
              </p:nvSpPr>
              <p:spPr bwMode="auto">
                <a:xfrm>
                  <a:off x="2486" y="366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" name="Freeform 495"/>
                <p:cNvSpPr>
                  <a:spLocks/>
                </p:cNvSpPr>
                <p:nvPr/>
              </p:nvSpPr>
              <p:spPr bwMode="auto">
                <a:xfrm>
                  <a:off x="2858" y="3896"/>
                  <a:ext cx="38" cy="134"/>
                </a:xfrm>
                <a:custGeom>
                  <a:avLst/>
                  <a:gdLst>
                    <a:gd name="T0" fmla="*/ 0 w 38"/>
                    <a:gd name="T1" fmla="*/ 0 h 134"/>
                    <a:gd name="T2" fmla="*/ 14 w 38"/>
                    <a:gd name="T3" fmla="*/ 81 h 134"/>
                    <a:gd name="T4" fmla="*/ 38 w 38"/>
                    <a:gd name="T5" fmla="*/ 134 h 134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134"/>
                    <a:gd name="T11" fmla="*/ 38 w 38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134">
                      <a:moveTo>
                        <a:pt x="0" y="0"/>
                      </a:moveTo>
                      <a:cubicBezTo>
                        <a:pt x="4" y="29"/>
                        <a:pt x="8" y="59"/>
                        <a:pt x="14" y="81"/>
                      </a:cubicBezTo>
                      <a:cubicBezTo>
                        <a:pt x="20" y="103"/>
                        <a:pt x="29" y="118"/>
                        <a:pt x="38" y="13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" name="Freeform 496"/>
                <p:cNvSpPr>
                  <a:spLocks/>
                </p:cNvSpPr>
                <p:nvPr/>
              </p:nvSpPr>
              <p:spPr bwMode="auto">
                <a:xfrm>
                  <a:off x="3064" y="3316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" name="Freeform 497"/>
                <p:cNvSpPr>
                  <a:spLocks/>
                </p:cNvSpPr>
                <p:nvPr/>
              </p:nvSpPr>
              <p:spPr bwMode="auto">
                <a:xfrm>
                  <a:off x="2936" y="3898"/>
                  <a:ext cx="90" cy="125"/>
                </a:xfrm>
                <a:custGeom>
                  <a:avLst/>
                  <a:gdLst>
                    <a:gd name="T0" fmla="*/ 38 w 90"/>
                    <a:gd name="T1" fmla="*/ 0 h 125"/>
                    <a:gd name="T2" fmla="*/ 9 w 90"/>
                    <a:gd name="T3" fmla="*/ 77 h 125"/>
                    <a:gd name="T4" fmla="*/ 90 w 90"/>
                    <a:gd name="T5" fmla="*/ 125 h 12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25"/>
                    <a:gd name="T11" fmla="*/ 90 w 90"/>
                    <a:gd name="T12" fmla="*/ 125 h 1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25">
                      <a:moveTo>
                        <a:pt x="38" y="0"/>
                      </a:moveTo>
                      <a:cubicBezTo>
                        <a:pt x="19" y="28"/>
                        <a:pt x="0" y="56"/>
                        <a:pt x="9" y="77"/>
                      </a:cubicBezTo>
                      <a:cubicBezTo>
                        <a:pt x="18" y="98"/>
                        <a:pt x="54" y="111"/>
                        <a:pt x="90" y="12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" name="Freeform 498"/>
                <p:cNvSpPr>
                  <a:spLocks/>
                </p:cNvSpPr>
                <p:nvPr/>
              </p:nvSpPr>
              <p:spPr bwMode="auto">
                <a:xfrm>
                  <a:off x="3038" y="3851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" name="Freeform 499"/>
                <p:cNvSpPr>
                  <a:spLocks/>
                </p:cNvSpPr>
                <p:nvPr/>
              </p:nvSpPr>
              <p:spPr bwMode="auto">
                <a:xfrm>
                  <a:off x="2530" y="3548"/>
                  <a:ext cx="91" cy="63"/>
                </a:xfrm>
                <a:custGeom>
                  <a:avLst/>
                  <a:gdLst>
                    <a:gd name="T0" fmla="*/ 0 w 91"/>
                    <a:gd name="T1" fmla="*/ 0 h 63"/>
                    <a:gd name="T2" fmla="*/ 24 w 91"/>
                    <a:gd name="T3" fmla="*/ 62 h 63"/>
                    <a:gd name="T4" fmla="*/ 91 w 91"/>
                    <a:gd name="T5" fmla="*/ 5 h 63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63"/>
                    <a:gd name="T11" fmla="*/ 91 w 91"/>
                    <a:gd name="T12" fmla="*/ 63 h 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63">
                      <a:moveTo>
                        <a:pt x="0" y="0"/>
                      </a:moveTo>
                      <a:cubicBezTo>
                        <a:pt x="4" y="30"/>
                        <a:pt x="9" y="61"/>
                        <a:pt x="24" y="62"/>
                      </a:cubicBezTo>
                      <a:cubicBezTo>
                        <a:pt x="39" y="63"/>
                        <a:pt x="65" y="34"/>
                        <a:pt x="91" y="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" name="Freeform 500"/>
                <p:cNvSpPr>
                  <a:spLocks/>
                </p:cNvSpPr>
                <p:nvPr/>
              </p:nvSpPr>
              <p:spPr bwMode="auto">
                <a:xfrm rot="3630145">
                  <a:off x="3149" y="3738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" name="Freeform 501"/>
                <p:cNvSpPr>
                  <a:spLocks/>
                </p:cNvSpPr>
                <p:nvPr/>
              </p:nvSpPr>
              <p:spPr bwMode="auto">
                <a:xfrm>
                  <a:off x="2744" y="3238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" name="Freeform 502"/>
                <p:cNvSpPr>
                  <a:spLocks/>
                </p:cNvSpPr>
                <p:nvPr/>
              </p:nvSpPr>
              <p:spPr bwMode="auto">
                <a:xfrm rot="-6784225">
                  <a:off x="3174" y="3668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" name="Freeform 503"/>
                <p:cNvSpPr>
                  <a:spLocks/>
                </p:cNvSpPr>
                <p:nvPr/>
              </p:nvSpPr>
              <p:spPr bwMode="auto">
                <a:xfrm rot="-2436077">
                  <a:off x="2710" y="392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" name="Freeform 504"/>
                <p:cNvSpPr>
                  <a:spLocks/>
                </p:cNvSpPr>
                <p:nvPr/>
              </p:nvSpPr>
              <p:spPr bwMode="auto">
                <a:xfrm rot="1124219">
                  <a:off x="3157" y="360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" name="Freeform 505"/>
                <p:cNvSpPr>
                  <a:spLocks/>
                </p:cNvSpPr>
                <p:nvPr/>
              </p:nvSpPr>
              <p:spPr bwMode="auto">
                <a:xfrm rot="2112771">
                  <a:off x="2606" y="3798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" name="Freeform 506"/>
                <p:cNvSpPr>
                  <a:spLocks/>
                </p:cNvSpPr>
                <p:nvPr/>
              </p:nvSpPr>
              <p:spPr bwMode="auto">
                <a:xfrm>
                  <a:off x="2482" y="3748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Freeform 507"/>
                <p:cNvSpPr>
                  <a:spLocks/>
                </p:cNvSpPr>
                <p:nvPr/>
              </p:nvSpPr>
              <p:spPr bwMode="auto">
                <a:xfrm rot="6115688">
                  <a:off x="2972" y="330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" name="Freeform 508"/>
                <p:cNvSpPr>
                  <a:spLocks/>
                </p:cNvSpPr>
                <p:nvPr/>
              </p:nvSpPr>
              <p:spPr bwMode="auto">
                <a:xfrm rot="10320640">
                  <a:off x="3146" y="3429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" name="Freeform 509"/>
                <p:cNvSpPr>
                  <a:spLocks/>
                </p:cNvSpPr>
                <p:nvPr/>
              </p:nvSpPr>
              <p:spPr bwMode="auto">
                <a:xfrm rot="8276140">
                  <a:off x="2639" y="388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" name="Freeform 510"/>
                <p:cNvSpPr>
                  <a:spLocks/>
                </p:cNvSpPr>
                <p:nvPr/>
              </p:nvSpPr>
              <p:spPr bwMode="auto">
                <a:xfrm rot="2623405">
                  <a:off x="2590" y="3352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" name="Freeform 511"/>
                <p:cNvSpPr>
                  <a:spLocks/>
                </p:cNvSpPr>
                <p:nvPr/>
              </p:nvSpPr>
              <p:spPr bwMode="auto">
                <a:xfrm rot="5763481">
                  <a:off x="3098" y="3829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2" name="Freeform 581"/>
              <p:cNvSpPr>
                <a:spLocks/>
              </p:cNvSpPr>
              <p:nvPr/>
            </p:nvSpPr>
            <p:spPr bwMode="auto">
              <a:xfrm>
                <a:off x="2352" y="1789"/>
                <a:ext cx="764" cy="362"/>
              </a:xfrm>
              <a:custGeom>
                <a:avLst/>
                <a:gdLst>
                  <a:gd name="T0" fmla="*/ 0 w 955"/>
                  <a:gd name="T1" fmla="*/ 53 h 454"/>
                  <a:gd name="T2" fmla="*/ 16 w 955"/>
                  <a:gd name="T3" fmla="*/ 79 h 454"/>
                  <a:gd name="T4" fmla="*/ 42 w 955"/>
                  <a:gd name="T5" fmla="*/ 55 h 454"/>
                  <a:gd name="T6" fmla="*/ 75 w 955"/>
                  <a:gd name="T7" fmla="*/ 48 h 454"/>
                  <a:gd name="T8" fmla="*/ 99 w 955"/>
                  <a:gd name="T9" fmla="*/ 25 h 454"/>
                  <a:gd name="T10" fmla="*/ 114 w 955"/>
                  <a:gd name="T11" fmla="*/ 0 h 454"/>
                  <a:gd name="T12" fmla="*/ 120 w 955"/>
                  <a:gd name="T13" fmla="*/ 37 h 454"/>
                  <a:gd name="T14" fmla="*/ 147 w 955"/>
                  <a:gd name="T15" fmla="*/ 53 h 454"/>
                  <a:gd name="T16" fmla="*/ 152 w 955"/>
                  <a:gd name="T17" fmla="*/ 76 h 454"/>
                  <a:gd name="T18" fmla="*/ 168 w 955"/>
                  <a:gd name="T19" fmla="*/ 92 h 454"/>
                  <a:gd name="T20" fmla="*/ 200 w 955"/>
                  <a:gd name="T21" fmla="*/ 62 h 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5"/>
                  <a:gd name="T34" fmla="*/ 0 h 454"/>
                  <a:gd name="T35" fmla="*/ 955 w 955"/>
                  <a:gd name="T36" fmla="*/ 454 h 4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5" h="454">
                    <a:moveTo>
                      <a:pt x="0" y="256"/>
                    </a:moveTo>
                    <a:lnTo>
                      <a:pt x="76" y="384"/>
                    </a:lnTo>
                    <a:lnTo>
                      <a:pt x="204" y="268"/>
                    </a:lnTo>
                    <a:lnTo>
                      <a:pt x="355" y="233"/>
                    </a:lnTo>
                    <a:lnTo>
                      <a:pt x="472" y="122"/>
                    </a:lnTo>
                    <a:lnTo>
                      <a:pt x="542" y="0"/>
                    </a:lnTo>
                    <a:lnTo>
                      <a:pt x="571" y="181"/>
                    </a:lnTo>
                    <a:lnTo>
                      <a:pt x="704" y="256"/>
                    </a:lnTo>
                    <a:lnTo>
                      <a:pt x="722" y="367"/>
                    </a:lnTo>
                    <a:lnTo>
                      <a:pt x="803" y="454"/>
                    </a:lnTo>
                    <a:lnTo>
                      <a:pt x="955" y="30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Oval 580"/>
              <p:cNvSpPr>
                <a:spLocks noChangeArrowheads="1"/>
              </p:cNvSpPr>
              <p:nvPr/>
            </p:nvSpPr>
            <p:spPr bwMode="auto">
              <a:xfrm>
                <a:off x="2318" y="1956"/>
                <a:ext cx="54" cy="5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Times New Roman" pitchFamily="18" charset="0"/>
                </a:endParaRPr>
              </a:p>
            </p:txBody>
          </p:sp>
        </p:grpSp>
        <p:sp>
          <p:nvSpPr>
            <p:cNvPr id="26" name="Line 90"/>
            <p:cNvSpPr>
              <a:spLocks noChangeShapeType="1"/>
            </p:cNvSpPr>
            <p:nvPr/>
          </p:nvSpPr>
          <p:spPr bwMode="auto">
            <a:xfrm>
              <a:off x="3168" y="1152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91"/>
            <p:cNvSpPr>
              <a:spLocks noChangeShapeType="1"/>
            </p:cNvSpPr>
            <p:nvPr/>
          </p:nvSpPr>
          <p:spPr bwMode="auto">
            <a:xfrm>
              <a:off x="3168" y="768"/>
              <a:ext cx="568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8" name="Group 88"/>
            <p:cNvGrpSpPr>
              <a:grpSpLocks/>
            </p:cNvGrpSpPr>
            <p:nvPr/>
          </p:nvGrpSpPr>
          <p:grpSpPr bwMode="auto">
            <a:xfrm>
              <a:off x="2544" y="624"/>
              <a:ext cx="624" cy="600"/>
              <a:chOff x="2160" y="528"/>
              <a:chExt cx="491" cy="456"/>
            </a:xfrm>
          </p:grpSpPr>
          <p:sp>
            <p:nvSpPr>
              <p:cNvPr id="37" name="Oval 615"/>
              <p:cNvSpPr>
                <a:spLocks noChangeArrowheads="1"/>
              </p:cNvSpPr>
              <p:nvPr/>
            </p:nvSpPr>
            <p:spPr bwMode="auto">
              <a:xfrm>
                <a:off x="2168" y="528"/>
                <a:ext cx="479" cy="453"/>
              </a:xfrm>
              <a:prstGeom prst="ellipse">
                <a:avLst/>
              </a:prstGeom>
              <a:solidFill>
                <a:srgbClr val="339966">
                  <a:alpha val="18039"/>
                </a:srgbClr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Times New Roman" pitchFamily="18" charset="0"/>
                </a:endParaRPr>
              </a:p>
            </p:txBody>
          </p:sp>
          <p:sp>
            <p:nvSpPr>
              <p:cNvPr id="38" name="Freeform 616"/>
              <p:cNvSpPr>
                <a:spLocks/>
              </p:cNvSpPr>
              <p:nvPr/>
            </p:nvSpPr>
            <p:spPr bwMode="auto">
              <a:xfrm>
                <a:off x="2160" y="528"/>
                <a:ext cx="491" cy="456"/>
              </a:xfrm>
              <a:custGeom>
                <a:avLst/>
                <a:gdLst>
                  <a:gd name="T0" fmla="*/ 607 w 407"/>
                  <a:gd name="T1" fmla="*/ 503 h 411"/>
                  <a:gd name="T2" fmla="*/ 1448 w 407"/>
                  <a:gd name="T3" fmla="*/ 266 h 411"/>
                  <a:gd name="T4" fmla="*/ 1334 w 407"/>
                  <a:gd name="T5" fmla="*/ 632 h 411"/>
                  <a:gd name="T6" fmla="*/ 531 w 407"/>
                  <a:gd name="T7" fmla="*/ 225 h 411"/>
                  <a:gd name="T8" fmla="*/ 1218 w 407"/>
                  <a:gd name="T9" fmla="*/ 75 h 411"/>
                  <a:gd name="T10" fmla="*/ 1028 w 407"/>
                  <a:gd name="T11" fmla="*/ 676 h 411"/>
                  <a:gd name="T12" fmla="*/ 188 w 407"/>
                  <a:gd name="T13" fmla="*/ 761 h 411"/>
                  <a:gd name="T14" fmla="*/ 188 w 407"/>
                  <a:gd name="T15" fmla="*/ 333 h 411"/>
                  <a:gd name="T16" fmla="*/ 1296 w 407"/>
                  <a:gd name="T17" fmla="*/ 802 h 411"/>
                  <a:gd name="T18" fmla="*/ 875 w 407"/>
                  <a:gd name="T19" fmla="*/ 997 h 411"/>
                  <a:gd name="T20" fmla="*/ 875 w 407"/>
                  <a:gd name="T21" fmla="*/ 183 h 411"/>
                  <a:gd name="T22" fmla="*/ 1867 w 407"/>
                  <a:gd name="T23" fmla="*/ 183 h 411"/>
                  <a:gd name="T24" fmla="*/ 1334 w 407"/>
                  <a:gd name="T25" fmla="*/ 439 h 411"/>
                  <a:gd name="T26" fmla="*/ 607 w 407"/>
                  <a:gd name="T27" fmla="*/ 503 h 4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7"/>
                  <a:gd name="T43" fmla="*/ 0 h 411"/>
                  <a:gd name="T44" fmla="*/ 407 w 407"/>
                  <a:gd name="T45" fmla="*/ 411 h 4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7" h="411">
                    <a:moveTo>
                      <a:pt x="127" y="188"/>
                    </a:moveTo>
                    <a:cubicBezTo>
                      <a:pt x="131" y="177"/>
                      <a:pt x="278" y="92"/>
                      <a:pt x="303" y="100"/>
                    </a:cubicBezTo>
                    <a:cubicBezTo>
                      <a:pt x="328" y="108"/>
                      <a:pt x="311" y="239"/>
                      <a:pt x="279" y="236"/>
                    </a:cubicBezTo>
                    <a:cubicBezTo>
                      <a:pt x="247" y="233"/>
                      <a:pt x="115" y="119"/>
                      <a:pt x="111" y="84"/>
                    </a:cubicBezTo>
                    <a:cubicBezTo>
                      <a:pt x="107" y="49"/>
                      <a:pt x="238" y="0"/>
                      <a:pt x="255" y="28"/>
                    </a:cubicBezTo>
                    <a:cubicBezTo>
                      <a:pt x="272" y="56"/>
                      <a:pt x="251" y="209"/>
                      <a:pt x="215" y="252"/>
                    </a:cubicBezTo>
                    <a:cubicBezTo>
                      <a:pt x="179" y="295"/>
                      <a:pt x="68" y="305"/>
                      <a:pt x="39" y="284"/>
                    </a:cubicBezTo>
                    <a:cubicBezTo>
                      <a:pt x="10" y="263"/>
                      <a:pt x="0" y="121"/>
                      <a:pt x="39" y="124"/>
                    </a:cubicBezTo>
                    <a:cubicBezTo>
                      <a:pt x="78" y="127"/>
                      <a:pt x="247" y="259"/>
                      <a:pt x="271" y="300"/>
                    </a:cubicBezTo>
                    <a:cubicBezTo>
                      <a:pt x="295" y="341"/>
                      <a:pt x="198" y="411"/>
                      <a:pt x="183" y="372"/>
                    </a:cubicBezTo>
                    <a:cubicBezTo>
                      <a:pt x="168" y="333"/>
                      <a:pt x="148" y="119"/>
                      <a:pt x="183" y="68"/>
                    </a:cubicBezTo>
                    <a:cubicBezTo>
                      <a:pt x="218" y="17"/>
                      <a:pt x="375" y="52"/>
                      <a:pt x="391" y="68"/>
                    </a:cubicBezTo>
                    <a:cubicBezTo>
                      <a:pt x="407" y="84"/>
                      <a:pt x="320" y="147"/>
                      <a:pt x="279" y="164"/>
                    </a:cubicBezTo>
                    <a:cubicBezTo>
                      <a:pt x="238" y="181"/>
                      <a:pt x="123" y="199"/>
                      <a:pt x="127" y="188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9" name="Group 91"/>
            <p:cNvGrpSpPr>
              <a:grpSpLocks/>
            </p:cNvGrpSpPr>
            <p:nvPr/>
          </p:nvGrpSpPr>
          <p:grpSpPr bwMode="auto">
            <a:xfrm>
              <a:off x="2304" y="783"/>
              <a:ext cx="240" cy="273"/>
              <a:chOff x="1824" y="656"/>
              <a:chExt cx="358" cy="385"/>
            </a:xfrm>
          </p:grpSpPr>
          <p:sp>
            <p:nvSpPr>
              <p:cNvPr id="30" name="Oval 617"/>
              <p:cNvSpPr>
                <a:spLocks noChangeArrowheads="1"/>
              </p:cNvSpPr>
              <p:nvPr/>
            </p:nvSpPr>
            <p:spPr bwMode="auto">
              <a:xfrm>
                <a:off x="1974" y="793"/>
                <a:ext cx="108" cy="10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Times New Roman" pitchFamily="18" charset="0"/>
                </a:endParaRPr>
              </a:p>
            </p:txBody>
          </p:sp>
          <p:sp>
            <p:nvSpPr>
              <p:cNvPr id="31" name="Line 618"/>
              <p:cNvSpPr>
                <a:spLocks noChangeShapeType="1"/>
              </p:cNvSpPr>
              <p:nvPr/>
            </p:nvSpPr>
            <p:spPr bwMode="auto">
              <a:xfrm flipV="1">
                <a:off x="2075" y="829"/>
                <a:ext cx="107" cy="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619"/>
              <p:cNvSpPr>
                <a:spLocks noChangeShapeType="1"/>
              </p:cNvSpPr>
              <p:nvPr/>
            </p:nvSpPr>
            <p:spPr bwMode="auto">
              <a:xfrm flipH="1">
                <a:off x="1845" y="924"/>
                <a:ext cx="94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Line 621"/>
              <p:cNvSpPr>
                <a:spLocks noChangeShapeType="1"/>
              </p:cNvSpPr>
              <p:nvPr/>
            </p:nvSpPr>
            <p:spPr bwMode="auto">
              <a:xfrm>
                <a:off x="1824" y="829"/>
                <a:ext cx="10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622"/>
              <p:cNvSpPr>
                <a:spLocks noChangeShapeType="1"/>
              </p:cNvSpPr>
              <p:nvPr/>
            </p:nvSpPr>
            <p:spPr bwMode="auto">
              <a:xfrm>
                <a:off x="1918" y="677"/>
                <a:ext cx="50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623"/>
              <p:cNvSpPr>
                <a:spLocks noChangeShapeType="1"/>
              </p:cNvSpPr>
              <p:nvPr/>
            </p:nvSpPr>
            <p:spPr bwMode="auto">
              <a:xfrm flipH="1">
                <a:off x="2062" y="656"/>
                <a:ext cx="5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624"/>
              <p:cNvSpPr>
                <a:spLocks noChangeShapeType="1"/>
              </p:cNvSpPr>
              <p:nvPr/>
            </p:nvSpPr>
            <p:spPr bwMode="auto">
              <a:xfrm>
                <a:off x="2025" y="939"/>
                <a:ext cx="7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09" name="Rectangle 208"/>
          <p:cNvSpPr/>
          <p:nvPr/>
        </p:nvSpPr>
        <p:spPr>
          <a:xfrm>
            <a:off x="381670" y="5301208"/>
            <a:ext cx="6616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 better understanding of the influence of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matrix microstructure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on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diffusion of solutes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should allow a more generic view 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cheese ripening kinetics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for future innovations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07" y="4185474"/>
            <a:ext cx="682084" cy="6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15" y="4154608"/>
            <a:ext cx="569218" cy="63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97394"/>
            <a:ext cx="628951" cy="62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35" y="5407261"/>
            <a:ext cx="1334805" cy="81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3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/>
      <p:bldP spid="22" grpId="0"/>
      <p:bldP spid="23" grpId="0"/>
      <p:bldP spid="2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Acknowledgements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4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5"/>
          <p:cNvSpPr txBox="1"/>
          <p:nvPr/>
        </p:nvSpPr>
        <p:spPr>
          <a:xfrm>
            <a:off x="971600" y="1973076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Juliane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Floury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Sylvie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Lortal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Anne-Thierry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Sophie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Jeanson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Valérie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Gagnaire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Chantal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Cauty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2870" y="1547500"/>
            <a:ext cx="305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My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research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team (MICRO):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71600" y="4437112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Platform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MRic</a:t>
            </a: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David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Legland</a:t>
            </a: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194" name="Picture 2" descr="http://www4.rennes.inra.fr/var/internet_rennes_stlo/storage/images/personnel/f/floury-juliane/40054-3-fre-FR/FLOURY-Juliane_inra_article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53" y="1369144"/>
            <a:ext cx="8191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4.rennes.inra.fr/var/internet_rennes_stlo/storage/images/personnel/t/thierry-anne/41365-2-fre-FR/THIERRY-Anne_inra_article_listi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69144"/>
            <a:ext cx="8191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4.rennes.inra.fr/var/internet_rennes_stlo/storage/images/personnel/l/lortal-sylvie/40757-2-fre-FR/LORTAL-Sylvie_inra_article_listit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69144"/>
            <a:ext cx="8191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4.rennes.inra.fr/var/internet_rennes_stlo/storage/images/personnel/j/jeanson-sophie/40434-3-fre-FR/JEANSON-Sophie_inra_article_listit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53" y="2770140"/>
            <a:ext cx="8191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4.rennes.inra.fr/var/internet_rennes_stlo/storage/images/personnel/g/gagnaire-soumet-valerie/40092-3-fre-FR/GAGNAIRE-SOUMET-Valerie_inra_article_listite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68197"/>
            <a:ext cx="8191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4.rennes.inra.fr/var/internet_rennes_stlo/storage/images/personnel/c/cauty-chantal/39731-3-fre-FR/CAUTY-Chantal_inra_article_listite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8570"/>
            <a:ext cx="8191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uliana\AppData\Local\Temp\dlegland-2013.06.07-w6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2391" y="54452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hISERUSEBIUFRUVFRUUFRYUFRQUFxcVFBUVFBYQFRQXHSYeFxkjGRUVHy8gIycpLCwsFx4xNTArNSYtLCkBCQoKDgwOGg8PGikkHyQsKSwpLCwsLCksLCwsLCkpLCwsKSwsKSwpKSksLCwpKSwsLCwpLCksLCwsLCwsLCwpLP/AABEIAKsBJwMBIgACEQEDEQH/xAAbAAEAAgMBAQAAAAAAAAAAAAAABQYCAwQBB//EAEcQAAIBAgMFBAYHBQYEBwAAAAECAAMRBBIhBQYxQVETImFxBzJSgZGhFCNCgrLB0VNicnOxJDM0Q5LwFaKz8RYlNWPC0uH/xAAYAQEBAQEBAAAAAAAAAAAAAAAAAgEDBP/EACERAQEAAgICAwEBAQAAAAAAAAABAhESITFBA1FhMhMi/9oADAMBAAIRAxEAPwD7jERAREQEREBERAREQEREBERAREQERNFfEhYk2zba9QDjOR8drZQT5azxKDPq2g6cz+k2DE0k0BA8vzMvSdsUxhvZgR5zrVrzlx6gpfoQR7zb85twp7sy61ts86boiJKiIiAiIgIiICIiAiIgIiICIiAiIgIiICIiAiIgImrEYhUUs5soFyZH43aVQUjURMtmX+9vqhIDPlU3W1xx1tfTlN0zaTdwBcmwHEnQDxmt8Uoy3PrkKvMEkEjUeAMhcTi89QJUBQ1EajUpseGa+Sqp4Mt8y5h7QvbhOdKVQYem1JS6k03yLqadVGBbIPYJDAryvppoN4s2mKG1wy5xTqBMpbOcgFgL8M2bl0mWGx7sVzUWVWFw11a2l+9l9W/vkfg8I1O4NN7hqgDtUHZhWZsrBC/DKRplEwwdNQ9MgUqRW+crVBDXQrkVByzEHW1rRqHawxMVcHUG/lrObFYm2g4yZNt3pliMVbQcZqWkF79TjyHT9TNdV1ooatTUgEgD8I8fGcGCxdR6y06guchLNwAcBWKKOdgy38xOkn0i1IktU8F6frMMVhQqztpVFuVUglbXAIuL8LjlObHm9lHM2+MS9ts6K5+qUdco/P8AKdOGGk5sZqyqOWv5D8520xpJvhs8soiJKiIiAiIgIiICIiAiIgIiICIiAiIgIiICIiAmFW9jltextfhfle3K8ziBWe0aoLgValQEiupOVAtiHoBScpOvdtc8CTrrh9Kp0aJqYgqtO2VsRiKmVWotqqqDrmK2GWw1HMyL369IWH2c7LSHa4uoq/Ug2RberVrEerodANSLcBYj5fiMLise/wBJ2jWJF+6DoiX+zSpjh8yeZMradLdtr0yUbLSwOGOKanYLXxAyJmXTtFS2dj/pkBiNvbbxly2Jeih+zQAoKPDOO/8AFptwGHAOTB0Cze0VzN529VffJqlubiKmteqq+Fy5HuHdHuMzVrdyKXV3Rzm+IxWc889Vqp+JJmP/AIJwv7VP9Df/AFn0SnuFS51XPkoE9fcSlydveP0Mrgzk+eUtz1Q3oYkKRwy1Gpn43Es+y9tbSwtiar1VH7Q9sLdMx1+BndidyHHqnN5Gx+DD85EvsurSPdZlPQ3Q/oZvC+mcpfKapelulnC7QoOozA9pSu6jKbjNTPete3At5S5bLqU66U6uCxCVKYWoHqqcz5nZHY5OTmx9bh04T5ZXqBu7iaQP7wAVvPo3ykemyq+Ff6Vs2sykccvMexVpnRh4EeUndbqPs2y6608wpKDVfvkE27NB6vaudc1jmI1N2M69mYk1OzeplBK5tNAS3qgAnjbW0p+7G/1PaNNsPiEWhirG1r5HJGtSkeIa17qTfxYXlkpMi02eogZi3ZlTxpoTamFXmD3Tcam+nCwqdxF6qWo96oW8bDyGkkJD7ErWBQkkpoW4rcsctPMfWYDLfx8ZLycvK8fD2IiSoiIgIiICIiAiIgIiICIiAiIgeEznq40CMY9hPMHQXKGtckA389bCVNa3U3e9NX/EOgJ9xj6cfZb4GZPtEXsozW58BMfpr+wPif0la/E7/Xg2j1v8JkNoiefTn9gfE/pI7F7QJdWFCocpIbuqVZDxtci5BAI05W5xx/Df6mFxgMpHpM9IpwSjD4WzYqqNOBFFDp2rDmx+yp8zoLGb2rvBhqNBq2U9FWxUs/JLctQb+RnyZKIao+Lr95ma4v8Aac8B/CB8AJNipduHZex1pA18STUq1CXsxJZmJuajsdffzlp2Zu49ciriSVX7KDQkdAPsL8z85s2DsjOfpFfUnVFPDwcjp0H/AOSxGtKxw35Zcm3DUUprlpqFUch/U9T4mbxVnCa087addI2kRiJkK0jRWma1pmjaSD3mvEYVXFmAI6Gcy1pvStAru1d3soJQZl5qdT7va/rK79CdWz0SfLjp08R4GfSdCJpwG7yVapY6AatbTMeXl4zbZZ/0zVl6VPYu7qYishy5GzAuB0GpZen5GXza+IotXTDlgtQoWUiwa3NFc8DYHhrbWSuF2XSpm9Omqm1rjjbznzX0l7Pq52qoxWohV1ZdCttUYeVvkZyl+l2fa34jBBTSWsVUKe0yqbU6VOnY6X9ZixQZj1NrSewmJzrmysoubZhYke1biAeh1lK3Z3jTaGEXFMAuIolaOI5imQwJrqh0tYlgTe1zxyywLSVX+pVjVSogclsxdHtdnYn1bZiOhQWEm9qnVTsRElRERAREQEREBERAREQEREBERA1YincTmwdbL3G+7+k7pyYzC3EqX1U37cxpdm/7p4fpO+mQeE46WI+xV9xP5+PjPGRqZvxXr08/1lWb8pl03bTVuybswSxFha1xcgFhcjUAkjxEjtlCl2rrTugCKOza6sW1JfI2vDKLjjc8bTLHV6bOnb27IK3rAlM5IF2PAWW9iep6SO2xtWlhaNfE0yHShh3qAZu0UVTpTVGJOW+oIB5jSZ4b5r5zv1txsbtQ4akfqsMez04NVNu1b3aJ909Z0bNwIr1bf5NEf6ug+8R8BKzurRKUKldzd3uMx4l3uWbz9Yz6Fs7Cdhhqa8Gf6xveNB7hYe4xhOVbldR1PVmpq00PVnNUxHSeqRw27TWnnayMasesw+kHqZumbS4rTNa0iExp5zpp4kHhGjaTWrOinWkWlSdFOpJ0pK06slNj4tVYhjbNbXxH/eQFKrOqm852N2uLVABckAdTwnzrfDawNYVLXpEdmT1A1J+dx5Tv2pSJpkry/wB/785D13WvhmViAwGlzbvLqpHnw+MyfH1uK596VjdzaH/DNqrmP1GJtRqezZz9VV6aMRr7LtPuWGwiILU1VR0UBRf3T4Dt/C9vgg32qd0PXLa6n4G33Z9l3D24cXs/D12N3KBan8ymTTc+9lJ984OqfiIgIicG2dsJhqRq1OFwFUes7n1UUdT8AASdAYHfE+b4jfbGObqadIclVM5Hgzue97lWdVDfrFZSpp0S/Kp31UDnejcknycDjwtY9P8APJHPFfolDobw429+1pt+61Ky+QysGX3ky07F20K6m65HSwdCb2vezK2mZDY2NhwIIBBAm42eWzKVJxK7j94qjMUwoWykq1VwWXMDZkpopBexuCxIAII71jbh/wCJYxdRWRvB6Iy+7IwI+JiY2t5RcIkFgt6FZKhqIUqUkaoyA5syKCc9JtMw0tqAQbXGoJqz73YxD27upUDO1EIuTLbMUV7Z81rgMTYnlraJjay5SPo0TxGuLz2SoiIgIiIHPXwoM40rNT0IzL8x5eHhJSa6lIHjKl9VNn0gDUprUd+0CG9lDEquTKpst9Ac2aVH0guz7OeghJFXEIBrcmmn1h732hnTjrLO1wxGeopz1Gq+uoVFzZBfgAe5w4zppVKNemlLFWLNmyZ9CwB0KtxzZSvib850vhznl8v2dsg5cPRtoWzN5Egf0Blt2y/eFuAH9SZbMFutQpnMRnI0BbkNdLDTnxnLvDsJMhqUxYrqRyKjjboRGFxlblLYotWpOZ3m3FCxnKTPVHDb0tPLzEmeEzWMrwGmN4vNHZQxntfH9Z306khJuoYkr4jp+kmxsqfp1J2UqkisPVDC4nbSac6uVKIbgg8xaVXBgLWswBGYrqL8dAZZKLys442rOR7V4w9mThxGFtVxVHkylwPIhh8nPwk56DMZ9RiaB/ysRmHgtVB/8qbfOcG0V/tw/fon8D/oJp9ETMMTtGmuhNKmw/iDVlB/5p5LO3onh9izT2V9tn0Thyy4c5ythem3aCpbQ3YA6N9rhpxk7SvYX42F/PnGiVnKL6RKhNbDryCVn+9ekgPmAWH3jL1KF6Qv8RQ/lVfx0pXx/wBROf8ANc+6e7lPE9q1YvZCqqqOycVzFyVIJOoA5C3jOBMOUaot79nUqoCeYpuygm3MhRe3O8svo89Sv/Gv4BIKv/e1/wCdiP8Aq1J0lvKosnGJN9jrTw2Hrozl37AVMzllbtgATlOiEMwIygcLcJjisQ1El6ZszYeugPRr0sjeas3zMk8Z/wCn4Xzwf9acjNuD1P5dX8eHnPfS9dpGtguzWnRpd3M60VNr5FCsxax4kJTa1+ZF76zbtTd5aVFqtKpVz01Z/rKj1FfKMxRlY2W9uKgW05aHftvELS7Ko17JWZ2tqcqYfEMbDrYGasamIrIUrlKdNvXp0wzOV50mqkgAHgcq6i4BHGZvtuoimNnoVV/a0hrzSuy0mU/dqXt1UdJEYfse0RzSb6MWUqhq3shYZWKdncoAQ3ZmobDTW2WWKnQ7auqLqKTLVqnkpTv06X8RYK1uSrrbMt6xSH9lpfyqX4UnSd1HiL7tzeSlhQM92dr5KaWLtbQtqQFUXF2JA8ybSuN6R6inM2HUUxq1qpLgDUkAoATa5tcecr21sf2lSriHuczORztTplhTUD+EXt1Zuss2zfR6GVTiqjXNi1KnlC250mexZuhKlb8rTOOOM/6OWVvS503uARwOo8jzieqttInJ1exEQE8M9iBA03oHN29Wzh3BDVmSwDsFAUMABltylP34xZprgXJJDVK63JJzC6mmSTxuqy27TxFjVZq2TI6KFHZrdCKZYgkZs1maxvpaVL0vUkbZqVaLFxh8TTYsWZzZw1M95uOtRJe9I1t9D2btBa1NXQ8QLjoehnJvHtJadJlv3nBUDz0Jny3ZW3mWnQqBiL9xrE8uF/cTJ3aG01qUze4cEHqDyNj5dekvDCW7TllZNIfFvczmMyZphPY85ERARPIgezbQpZjNU68AdYFr2FumXUOzZQeAtckdegE7NpbvmkpdWzKONxYjx8RLHgKqtTRl4FRb4cJljEJpuALkqwA63B0nivyXk9EwmlHNcICzHQf7tK3cu1+ZP9Z07QosDY3FjqD1E58PXCMGIuRqB48ifCeqTTjbtu2l/jl/dot+Gp+s5/RJTvitovyFGmupsLlqp1J4cJz08SWfEVmPq08t/FrC3wVpL+hqiyYXGYlULs9YIqjQsKSDmf3qjfAzxZf09U8Lauy6Lr9WKTEUCBkZbmrpY908dOPjLHQUhQDxAAPwleNCnWYfSQVJIsgoMgueANVlufcVlkEVkeyhekL/ABFH+VV/HSl9kFvPux9LyMtTs3TMASudSr5SVZQQeKqQQevWMLq7plNzSN9HnqV/41/AJAYhvra/87Ef9WpLxu5sEYWmVz52ZsztbKCbBQFW5sAANLnn1kVtDccvVd6dfIlRizL2eZgW9c03zAC5udVNiTx4S5lOVqbjdSMsaf8Ay/C+eD/rTkTtqp6v8ur+PDywb00AmEUKLLTqYf3ItWmt/cNfISu1ihZO2zCmUq03ZQSydoq5algCdGQa2NiQToDaZ3G3ymN4ENVFpLxd6iC/V8LiVHzInmMxZr0A1NipbK1szIbhgXosy95DcMhI1U35ibtiYIVWWt9Jp1lpk5eyTL3ypXNUu7ahXPd09a/SdWO3czM1SjU7JmN3BXPTY2tnKXBDcNVYX5gzN9t1WvYe0af9wtE0CFLqt1ZWAIDsrqdSCy3zWJzA66ykUn/s1P8AlUvwrLzsrd5qdTta1RXYKUUIhRQGILE3ZiScqjjYC/WR1LcSzqDWvRUqQmTv5VIK0mqZrFdAL5bkeOsqWTbLLdKhtbAmnUq4d7ixcDlelULGm6n+E2v7SsOUsuzfSFlVVxVJjawarTKlbDjUambMOpC5udukse293aWKA7S4Zb5Ki2Dre1wCQQVNhdSCDYaXAMrR9GzE5XxINM6MBRs5U8QGzlQSLi+XnK5Y5TtPGy9LwrXF4niJYWHAaDyHKJxdWUREBERAjcQoGITRACjksVUsxXKMmY8AAb+7wkNt3ZaYujisJTcuK1BwSXaoKdYG9M5iTl1IOUewNBLBtTDh6ZDBNO99YmdRbi2XmbXlfwmPp5lIqrlU+tUcILcxSw9MgC45trrzlTtN6r47utXNTDPSYWdO8AeIZLhl87ZpZ8PWzoG8NfMaGRm+2B+gbUGJpW7DGXrIR6uc27VfeSH+/wCE6qLBHsPUqd6mfP7P5fDrL+LLVZnNxuqLNJnRUE0sJ7XlYZozzyeQMs0yCnpOnAYA1GAAuSQAOpMvGF3DXL9Y5zdFAsPeeMjLOY+VTG3w+ekzKnWsZPbw7tmgeoPqsOduVuRlbKazZdzcZrSy7L3nqUhZW06EXHnblJLCb6VO0DOcy8CugFuo8ZSRM6bkGZcJfTeVj6ZtfZSYqn21C2a3lm/dPRhPn+Ow5p3JHC/x6fGTO7m8DUm6qfWXr4jxli27sSnikFalz1YDiwHHT2hOW7h169L1Mu3yrbWI7DA6+tVJc9co0X8z96fTN08CuC2fhsPUqmjUydq5suj1CXcMWUqBmfLrb1ZScNsJsftSmjL9RRIq1Byy0yMlL7zBR5Buk+lY6soeolQmm1UBVdrZDTBscrD1T3z61tWGvCefXbvb02oaxq0lNRXTvOWRSlwq5QrWYqQS4PLhJiR+zsCEeoyqEVioULYAhR69hpclj7gJITKQiImNIiIGrE4ZaiMjgMrAqwPAhhYj4SmYnd3E0TamprpfukMi1QOQcOVVj+8G16DneImy2eGWSq5uts2sj1atZOzzrTQISrN9WXJdshK/bAAudF5cJY4iLdk6IiJjSIiAiIgIiICIiB5aQ21C5cUadJihGZyLIrAm3Zl+Q01tc20A1vJqeWmy6ZZtV9790Tj8E9CqyCoD2lFlBC0qiiyjqV4qT0Y6DSfKdkI4Q4XEgo6MQL/YcaWv0P6GfdMbVsLCVTfXdAVaQq0h9eotpp2nPLf2hyPu6W2RlqkUKxN0cWddCOviP9+MycSNwW0Vrns6hKVkOVWIIII+w448fh8pJ0Ve+Sotm+TeIM9Hx/JvquOeHuNRWbaWEJk1s3d96p7ik9TyHmZasJu7Qw658QynwOi+VuLf70nTLORExtRG6Wyn7RHy91TqToOB4dTL5KhtTfMKMtAWHDMQPkvAe/4SIo75VlFs9/4gGPxM45YZZ9umOUx6WDfmuopIv2sxPusQT8xPm9U6zv2ltVqrFmYknmZHTthjxmnPLLd2AT2AJhnJYJTGdzwA/qZVsx7rJNtn0gqQFF2Y2UDU3PhLRsTeUYV1osc5cgOF17xsBlHMjh4/CVLH45cGpIOeuwsSNQt9MqdT4/Dxtfo63DqJfG44HtnB7Okf8pT9t/8A3COX2R4k28mXycr+PRMNRcauzkQvUpDKKurlNDe1g4PL9fOalwta7WIqdooTtHyg0wL3ugFmGpPieOnDtwzWY0zwN7fmIp3pvl5cR5TPwdmHoBFVFFgoCgeAFhNk8Bns5uhERAREQEREBERAREQEREBERAREQEREBERA4GF6qjzPwEz2hh2YDLrY3te3K09xNE3zLxE1nGVPZHzl/ViPvas7c3ATFP2wUUq2gL6d8D2wOJ6Hj58uunsLC4VB9KqhragNoPuqNTJGvjX5m3lp8+MiNpVKTqUqoHB4htfeDxB8RN2zTLF74Lly4RV062H+lOHx+EqG0t4GLHtc4b94H5eEg9ubrsrF8HiGXn2dUkjyWoNR7wfORK7yY2h3a1MuvkKq/K/zETPj4bcN+VhbFBvtD4zy46/OQSb7YZv7yggPhdD8ARNo3pwH7L/nf9Z0/wB79I/y/Uq1RRxYfGYLiAxsis56KCZFNvphF9SghPiS/wAiTPDvbi6oy4ekVU9AKa/E2Ey/PfTZ8UTr4JgL4iotFfZBDOfC3L3/AAmez8WKp7DBJx4m/eI9p3PAfASJ2duq1Zg2Nrm37Olz8DUYae4e+fSthGhQpinQpLTXnlGpPtMx1Y+JM5ct3dXx1OmewfR+lErWdlqVhqCdVQ9V6n963laWPLVH2b+RE5KVQHVbjy0nWtWqOYPmP0lJYLQqM4NrWINzbl4To2gvdB5gj56W/p8JiMY/sD4kflPGzva4AHGwjvez06sO2k2zCmlhM5zXCIiGkREBERAREQEREBERAREQEREBERAREQExKDpMogctbAK0jMTu9m4GTsQKZid0GPKRWJ3EY8jPpEQPkmI9HBbil/MXnKfRcv7Mf6RPssQPkVD0bZeCW8haSOH3DYcjPpkQKRhtzWHKS2G3atxlhiBxUNmBZ1hAJlEDHIOk9AnsQEREBERAREQEREBERAREQEREBERA/9k="/>
          <p:cNvSpPr>
            <a:spLocks noChangeAspect="1" noChangeArrowheads="1"/>
          </p:cNvSpPr>
          <p:nvPr/>
        </p:nvSpPr>
        <p:spPr bwMode="auto">
          <a:xfrm>
            <a:off x="155575" y="-776288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data:image/jpeg;base64,/9j/4AAQSkZJRgABAQAAAQABAAD/2wCEAAkGBhISERUSEBIUFRUVFRUUFRYUFRQUFxcVFBUVFBYQFRQXHSYeFxkjGRUVHy8gIycpLCwsFx4xNTArNSYtLCkBCQoKDgwOGg8PGikkHyQsKSwpLCwsLCksLCwsLCkpLCwsKSwsKSwpKSksLCwpKSwsLCwpLCksLCwsLCwsLCwpLP/AABEIAKsBJwMBIgACEQEDEQH/xAAbAAEAAgMBAQAAAAAAAAAAAAAABQYCAwQBB//EAEcQAAIBAgMFBAYHBQYEBwAAAAECAAMRBBIhBQYxQVETImFxBzJSgZGhFCNCgrLB0VNicnOxJDM0Q5LwFaKz8RYlNWPC0uH/xAAYAQEBAQEBAAAAAAAAAAAAAAAAAgEDBP/EACERAQEAAgICAwEBAQAAAAAAAAABAhESITFBA1FhMhMi/9oADAMBAAIRAxEAPwD7jERAREQEREBERAREQEREBERAREQERNFfEhYk2zba9QDjOR8drZQT5azxKDPq2g6cz+k2DE0k0BA8vzMvSdsUxhvZgR5zrVrzlx6gpfoQR7zb85twp7sy61ts86boiJKiIiAiIgIiICIiAiIgIiICIiAiIgIiICIiAiIgImrEYhUUs5soFyZH43aVQUjURMtmX+9vqhIDPlU3W1xx1tfTlN0zaTdwBcmwHEnQDxmt8Uoy3PrkKvMEkEjUeAMhcTi89QJUBQ1EajUpseGa+Sqp4Mt8y5h7QvbhOdKVQYem1JS6k03yLqadVGBbIPYJDAryvppoN4s2mKG1wy5xTqBMpbOcgFgL8M2bl0mWGx7sVzUWVWFw11a2l+9l9W/vkfg8I1O4NN7hqgDtUHZhWZsrBC/DKRplEwwdNQ9MgUqRW+crVBDXQrkVByzEHW1rRqHawxMVcHUG/lrObFYm2g4yZNt3pliMVbQcZqWkF79TjyHT9TNdV1ooatTUgEgD8I8fGcGCxdR6y06guchLNwAcBWKKOdgy38xOkn0i1IktU8F6frMMVhQqztpVFuVUglbXAIuL8LjlObHm9lHM2+MS9ts6K5+qUdco/P8AKdOGGk5sZqyqOWv5D8520xpJvhs8soiJKiIiAiIgIiICIiAiIgIiICIiAiIgIiICIiAmFW9jltextfhfle3K8ziBWe0aoLgValQEiupOVAtiHoBScpOvdtc8CTrrh9Kp0aJqYgqtO2VsRiKmVWotqqqDrmK2GWw1HMyL369IWH2c7LSHa4uoq/Ug2RberVrEerodANSLcBYj5fiMLise/wBJ2jWJF+6DoiX+zSpjh8yeZMradLdtr0yUbLSwOGOKanYLXxAyJmXTtFS2dj/pkBiNvbbxly2Jeih+zQAoKPDOO/8AFptwGHAOTB0Cze0VzN529VffJqlubiKmteqq+Fy5HuHdHuMzVrdyKXV3Rzm+IxWc889Vqp+JJmP/AIJwv7VP9Df/AFn0SnuFS51XPkoE9fcSlydveP0Mrgzk+eUtz1Q3oYkKRwy1Gpn43Es+y9tbSwtiar1VH7Q9sLdMx1+BndidyHHqnN5Gx+DD85EvsurSPdZlPQ3Q/oZvC+mcpfKapelulnC7QoOozA9pSu6jKbjNTPete3At5S5bLqU66U6uCxCVKYWoHqqcz5nZHY5OTmx9bh04T5ZXqBu7iaQP7wAVvPo3ykemyq+Ff6Vs2sykccvMexVpnRh4EeUndbqPs2y6608wpKDVfvkE27NB6vaudc1jmI1N2M69mYk1OzeplBK5tNAS3qgAnjbW0p+7G/1PaNNsPiEWhirG1r5HJGtSkeIa17qTfxYXlkpMi02eogZi3ZlTxpoTamFXmD3Tcam+nCwqdxF6qWo96oW8bDyGkkJD7ErWBQkkpoW4rcsctPMfWYDLfx8ZLycvK8fD2IiSoiIgIiICIiAiIgIiICIiAiIgeEznq40CMY9hPMHQXKGtckA389bCVNa3U3e9NX/EOgJ9xj6cfZb4GZPtEXsozW58BMfpr+wPif0la/E7/Xg2j1v8JkNoiefTn9gfE/pI7F7QJdWFCocpIbuqVZDxtci5BAI05W5xx/Df6mFxgMpHpM9IpwSjD4WzYqqNOBFFDp2rDmx+yp8zoLGb2rvBhqNBq2U9FWxUs/JLctQb+RnyZKIao+Lr95ma4v8Aac8B/CB8AJNipduHZex1pA18STUq1CXsxJZmJuajsdffzlp2Zu49ciriSVX7KDQkdAPsL8z85s2DsjOfpFfUnVFPDwcjp0H/AOSxGtKxw35Zcm3DUUprlpqFUch/U9T4mbxVnCa087addI2kRiJkK0jRWma1pmjaSD3mvEYVXFmAI6Gcy1pvStAru1d3soJQZl5qdT7va/rK79CdWz0SfLjp08R4GfSdCJpwG7yVapY6AatbTMeXl4zbZZ/0zVl6VPYu7qYishy5GzAuB0GpZen5GXza+IotXTDlgtQoWUiwa3NFc8DYHhrbWSuF2XSpm9Omqm1rjjbznzX0l7Pq52qoxWohV1ZdCttUYeVvkZyl+l2fa34jBBTSWsVUKe0yqbU6VOnY6X9ZixQZj1NrSewmJzrmysoubZhYke1biAeh1lK3Z3jTaGEXFMAuIolaOI5imQwJrqh0tYlgTe1zxyywLSVX+pVjVSogclsxdHtdnYn1bZiOhQWEm9qnVTsRElRERAREQEREBERAREQEREBERA1YincTmwdbL3G+7+k7pyYzC3EqX1U37cxpdm/7p4fpO+mQeE46WI+xV9xP5+PjPGRqZvxXr08/1lWb8pl03bTVuybswSxFha1xcgFhcjUAkjxEjtlCl2rrTugCKOza6sW1JfI2vDKLjjc8bTLHV6bOnb27IK3rAlM5IF2PAWW9iep6SO2xtWlhaNfE0yHShh3qAZu0UVTpTVGJOW+oIB5jSZ4b5r5zv1txsbtQ4akfqsMez04NVNu1b3aJ909Z0bNwIr1bf5NEf6ug+8R8BKzurRKUKldzd3uMx4l3uWbz9Yz6Fs7Cdhhqa8Gf6xveNB7hYe4xhOVbldR1PVmpq00PVnNUxHSeqRw27TWnnayMasesw+kHqZumbS4rTNa0iExp5zpp4kHhGjaTWrOinWkWlSdFOpJ0pK06slNj4tVYhjbNbXxH/eQFKrOqm852N2uLVABckAdTwnzrfDawNYVLXpEdmT1A1J+dx5Tv2pSJpkry/wB/785D13WvhmViAwGlzbvLqpHnw+MyfH1uK596VjdzaH/DNqrmP1GJtRqezZz9VV6aMRr7LtPuWGwiILU1VR0UBRf3T4Dt/C9vgg32qd0PXLa6n4G33Z9l3D24cXs/D12N3KBan8ymTTc+9lJ984OqfiIgIicG2dsJhqRq1OFwFUes7n1UUdT8AASdAYHfE+b4jfbGObqadIclVM5Hgzue97lWdVDfrFZSpp0S/Kp31UDnejcknycDjwtY9P8APJHPFfolDobw429+1pt+61Ky+QysGX3ky07F20K6m65HSwdCb2vezK2mZDY2NhwIIBBAm42eWzKVJxK7j94qjMUwoWykq1VwWXMDZkpopBexuCxIAII71jbh/wCJYxdRWRvB6Iy+7IwI+JiY2t5RcIkFgt6FZKhqIUqUkaoyA5syKCc9JtMw0tqAQbXGoJqz73YxD27upUDO1EIuTLbMUV7Z81rgMTYnlraJjay5SPo0TxGuLz2SoiIgIiIHPXwoM40rNT0IzL8x5eHhJSa6lIHjKl9VNn0gDUprUd+0CG9lDEquTKpst9Ac2aVH0guz7OeghJFXEIBrcmmn1h732hnTjrLO1wxGeopz1Gq+uoVFzZBfgAe5w4zppVKNemlLFWLNmyZ9CwB0KtxzZSvib850vhznl8v2dsg5cPRtoWzN5Egf0Blt2y/eFuAH9SZbMFutQpnMRnI0BbkNdLDTnxnLvDsJMhqUxYrqRyKjjboRGFxlblLYotWpOZ3m3FCxnKTPVHDb0tPLzEmeEzWMrwGmN4vNHZQxntfH9Z306khJuoYkr4jp+kmxsqfp1J2UqkisPVDC4nbSac6uVKIbgg8xaVXBgLWswBGYrqL8dAZZKLys442rOR7V4w9mThxGFtVxVHkylwPIhh8nPwk56DMZ9RiaB/ysRmHgtVB/8qbfOcG0V/tw/fon8D/oJp9ETMMTtGmuhNKmw/iDVlB/5p5LO3onh9izT2V9tn0Thyy4c5ythem3aCpbQ3YA6N9rhpxk7SvYX42F/PnGiVnKL6RKhNbDryCVn+9ekgPmAWH3jL1KF6Qv8RQ/lVfx0pXx/wBROf8ANc+6e7lPE9q1YvZCqqqOycVzFyVIJOoA5C3jOBMOUaot79nUqoCeYpuygm3MhRe3O8svo89Sv/Gv4BIKv/e1/wCdiP8Aq1J0lvKosnGJN9jrTw2Hrozl37AVMzllbtgATlOiEMwIygcLcJjisQ1El6ZszYeugPRr0sjeas3zMk8Z/wCn4Xzwf9acjNuD1P5dX8eHnPfS9dpGtguzWnRpd3M60VNr5FCsxax4kJTa1+ZF76zbtTd5aVFqtKpVz01Z/rKj1FfKMxRlY2W9uKgW05aHftvELS7Ko17JWZ2tqcqYfEMbDrYGasamIrIUrlKdNvXp0wzOV50mqkgAHgcq6i4BHGZvtuoimNnoVV/a0hrzSuy0mU/dqXt1UdJEYfse0RzSb6MWUqhq3shYZWKdncoAQ3ZmobDTW2WWKnQ7auqLqKTLVqnkpTv06X8RYK1uSrrbMt6xSH9lpfyqX4UnSd1HiL7tzeSlhQM92dr5KaWLtbQtqQFUXF2JA8ybSuN6R6inM2HUUxq1qpLgDUkAoATa5tcecr21sf2lSriHuczORztTplhTUD+EXt1Zuss2zfR6GVTiqjXNi1KnlC250mexZuhKlb8rTOOOM/6OWVvS503uARwOo8jzieqttInJ1exEQE8M9iBA03oHN29Wzh3BDVmSwDsFAUMABltylP34xZprgXJJDVK63JJzC6mmSTxuqy27TxFjVZq2TI6KFHZrdCKZYgkZs1maxvpaVL0vUkbZqVaLFxh8TTYsWZzZw1M95uOtRJe9I1t9D2btBa1NXQ8QLjoehnJvHtJadJlv3nBUDz0Jny3ZW3mWnQqBiL9xrE8uF/cTJ3aG01qUze4cEHqDyNj5dekvDCW7TllZNIfFvczmMyZphPY85ERARPIgezbQpZjNU68AdYFr2FumXUOzZQeAtckdegE7NpbvmkpdWzKONxYjx8RLHgKqtTRl4FRb4cJljEJpuALkqwA63B0nivyXk9EwmlHNcICzHQf7tK3cu1+ZP9Z07QosDY3FjqD1E58PXCMGIuRqB48ifCeqTTjbtu2l/jl/dot+Gp+s5/RJTvitovyFGmupsLlqp1J4cJz08SWfEVmPq08t/FrC3wVpL+hqiyYXGYlULs9YIqjQsKSDmf3qjfAzxZf09U8Lauy6Lr9WKTEUCBkZbmrpY908dOPjLHQUhQDxAAPwleNCnWYfSQVJIsgoMgueANVlufcVlkEVkeyhekL/ABFH+VV/HSl9kFvPux9LyMtTs3TMASudSr5SVZQQeKqQQevWMLq7plNzSN9HnqV/41/AJAYhvra/87Ef9WpLxu5sEYWmVz52ZsztbKCbBQFW5sAANLnn1kVtDccvVd6dfIlRizL2eZgW9c03zAC5udVNiTx4S5lOVqbjdSMsaf8Ay/C+eD/rTkTtqp6v8ur+PDywb00AmEUKLLTqYf3ItWmt/cNfISu1ihZO2zCmUq03ZQSydoq5algCdGQa2NiQToDaZ3G3ymN4ENVFpLxd6iC/V8LiVHzInmMxZr0A1NipbK1szIbhgXosy95DcMhI1U35ibtiYIVWWt9Jp1lpk5eyTL3ypXNUu7ahXPd09a/SdWO3czM1SjU7JmN3BXPTY2tnKXBDcNVYX5gzN9t1WvYe0af9wtE0CFLqt1ZWAIDsrqdSCy3zWJzA66ykUn/s1P8AlUvwrLzsrd5qdTta1RXYKUUIhRQGILE3ZiScqjjYC/WR1LcSzqDWvRUqQmTv5VIK0mqZrFdAL5bkeOsqWTbLLdKhtbAmnUq4d7ixcDlelULGm6n+E2v7SsOUsuzfSFlVVxVJjawarTKlbDjUambMOpC5udukse293aWKA7S4Zb5Ki2Dre1wCQQVNhdSCDYaXAMrR9GzE5XxINM6MBRs5U8QGzlQSLi+XnK5Y5TtPGy9LwrXF4niJYWHAaDyHKJxdWUREBERAjcQoGITRACjksVUsxXKMmY8AAb+7wkNt3ZaYujisJTcuK1BwSXaoKdYG9M5iTl1IOUewNBLBtTDh6ZDBNO99YmdRbi2XmbXlfwmPp5lIqrlU+tUcILcxSw9MgC45trrzlTtN6r47utXNTDPSYWdO8AeIZLhl87ZpZ8PWzoG8NfMaGRm+2B+gbUGJpW7DGXrIR6uc27VfeSH+/wCE6qLBHsPUqd6mfP7P5fDrL+LLVZnNxuqLNJnRUE0sJ7XlYZozzyeQMs0yCnpOnAYA1GAAuSQAOpMvGF3DXL9Y5zdFAsPeeMjLOY+VTG3w+ekzKnWsZPbw7tmgeoPqsOduVuRlbKazZdzcZrSy7L3nqUhZW06EXHnblJLCb6VO0DOcy8CugFuo8ZSRM6bkGZcJfTeVj6ZtfZSYqn21C2a3lm/dPRhPn+Ow5p3JHC/x6fGTO7m8DUm6qfWXr4jxli27sSnikFalz1YDiwHHT2hOW7h169L1Mu3yrbWI7DA6+tVJc9co0X8z96fTN08CuC2fhsPUqmjUydq5suj1CXcMWUqBmfLrb1ZScNsJsftSmjL9RRIq1Byy0yMlL7zBR5Buk+lY6soeolQmm1UBVdrZDTBscrD1T3z61tWGvCefXbvb02oaxq0lNRXTvOWRSlwq5QrWYqQS4PLhJiR+zsCEeoyqEVioULYAhR69hpclj7gJITKQiImNIiIGrE4ZaiMjgMrAqwPAhhYj4SmYnd3E0TamprpfukMi1QOQcOVVj+8G16DneImy2eGWSq5uts2sj1atZOzzrTQISrN9WXJdshK/bAAudF5cJY4iLdk6IiJjSIiAiIgIiICIiB5aQ21C5cUadJihGZyLIrAm3Zl+Q01tc20A1vJqeWmy6ZZtV9790Tj8E9CqyCoD2lFlBC0qiiyjqV4qT0Y6DSfKdkI4Q4XEgo6MQL/YcaWv0P6GfdMbVsLCVTfXdAVaQq0h9eotpp2nPLf2hyPu6W2RlqkUKxN0cWddCOviP9+MycSNwW0Vrns6hKVkOVWIIII+w448fh8pJ0Ve+Sotm+TeIM9Hx/JvquOeHuNRWbaWEJk1s3d96p7ik9TyHmZasJu7Qw658QynwOi+VuLf70nTLORExtRG6Wyn7RHy91TqToOB4dTL5KhtTfMKMtAWHDMQPkvAe/4SIo75VlFs9/4gGPxM45YZZ9umOUx6WDfmuopIv2sxPusQT8xPm9U6zv2ltVqrFmYknmZHTthjxmnPLLd2AT2AJhnJYJTGdzwA/qZVsx7rJNtn0gqQFF2Y2UDU3PhLRsTeUYV1osc5cgOF17xsBlHMjh4/CVLH45cGpIOeuwsSNQt9MqdT4/Dxtfo63DqJfG44HtnB7Okf8pT9t/8A3COX2R4k28mXycr+PRMNRcauzkQvUpDKKurlNDe1g4PL9fOalwta7WIqdooTtHyg0wL3ugFmGpPieOnDtwzWY0zwN7fmIp3pvl5cR5TPwdmHoBFVFFgoCgeAFhNk8Bns5uhERAREQEREBERAREQEREBERAREQEREBERA4GF6qjzPwEz2hh2YDLrY3te3K09xNE3zLxE1nGVPZHzl/ViPvas7c3ATFP2wUUq2gL6d8D2wOJ6Hj58uunsLC4VB9KqhragNoPuqNTJGvjX5m3lp8+MiNpVKTqUqoHB4htfeDxB8RN2zTLF74Lly4RV062H+lOHx+EqG0t4GLHtc4b94H5eEg9ubrsrF8HiGXn2dUkjyWoNR7wfORK7yY2h3a1MuvkKq/K/zETPj4bcN+VhbFBvtD4zy46/OQSb7YZv7yggPhdD8ARNo3pwH7L/nf9Z0/wB79I/y/Uq1RRxYfGYLiAxsis56KCZFNvphF9SghPiS/wAiTPDvbi6oy4ekVU9AKa/E2Ey/PfTZ8UTr4JgL4iotFfZBDOfC3L3/AAmez8WKp7DBJx4m/eI9p3PAfASJ2duq1Zg2Nrm37Olz8DUYae4e+fSthGhQpinQpLTXnlGpPtMx1Y+JM5ct3dXx1OmewfR+lErWdlqVhqCdVQ9V6n963laWPLVH2b+RE5KVQHVbjy0nWtWqOYPmP0lJYLQqM4NrWINzbl4To2gvdB5gj56W/p8JiMY/sD4kflPGzva4AHGwjvez06sO2k2zCmlhM5zXCIiGkREBERAREQEREBERAREQEREBERAREQExKDpMogctbAK0jMTu9m4GTsQKZid0GPKRWJ3EY8jPpEQPkmI9HBbil/MXnKfRcv7Mf6RPssQPkVD0bZeCW8haSOH3DYcjPpkQKRhtzWHKS2G3atxlhiBxUNmBZ1hAJlEDHIOk9AnsQEREBERAREQEREBERAREQEREBERA/9k="/>
          <p:cNvSpPr>
            <a:spLocks noChangeAspect="1" noChangeArrowheads="1"/>
          </p:cNvSpPr>
          <p:nvPr/>
        </p:nvSpPr>
        <p:spPr bwMode="auto">
          <a:xfrm>
            <a:off x="307975" y="-623888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Picture 6" descr="http://biosit.univ-rennes1.fr/digitalAssets/298/298917_Logo_MRic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13" y="4161918"/>
            <a:ext cx="1665859" cy="96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/>
        </p:nvSpPr>
        <p:spPr>
          <a:xfrm>
            <a:off x="503424" y="3218706"/>
            <a:ext cx="84969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 you for your attention!</a:t>
            </a:r>
          </a:p>
          <a:p>
            <a:pPr algn="ctr">
              <a:defRPr/>
            </a:pP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Juliana.ValleCostaSilva@rennes.inra.fr</a:t>
            </a:r>
          </a:p>
          <a:p>
            <a:pPr algn="ctr">
              <a:defRPr/>
            </a:pPr>
            <a:endParaRPr lang="fr-FR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Image 23" descr="INRA_rv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8640"/>
            <a:ext cx="2592288" cy="900568"/>
          </a:xfrm>
          <a:prstGeom prst="rect">
            <a:avLst/>
          </a:prstGeom>
        </p:spPr>
      </p:pic>
      <p:pic>
        <p:nvPicPr>
          <p:cNvPr id="25" name="Picture 2" descr="\\Asterix\biblio\Dossier logo STLO\Pack Impression bureautique\LogoSTLO-Coul-Buro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836080" cy="658116"/>
          </a:xfrm>
          <a:prstGeom prst="rect">
            <a:avLst/>
          </a:prstGeom>
          <a:noFill/>
        </p:spPr>
      </p:pic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26919"/>
              </p:ext>
            </p:extLst>
          </p:nvPr>
        </p:nvGraphicFramePr>
        <p:xfrm>
          <a:off x="107504" y="152623"/>
          <a:ext cx="12969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Image Photo Editor" r:id="rId5" imgW="4600000" imgH="3191320" progId="">
                  <p:embed/>
                </p:oleObj>
              </mc:Choice>
              <mc:Fallback>
                <p:oleObj name="Image Photo Editor" r:id="rId5" imgW="4600000" imgH="3191320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2623"/>
                        <a:ext cx="12969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369" name="Picture 4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39" y="2132856"/>
            <a:ext cx="16383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iana\Documents\Juliana Valle\Figures\chee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14" y="5756089"/>
            <a:ext cx="1619672" cy="8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conexaomedica.files.wordpress.com/2010/05/queij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49" y="5180900"/>
            <a:ext cx="745729" cy="72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57400" y="3820094"/>
            <a:ext cx="3657599" cy="238760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rgbClr val="FFFF00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0"/>
              </a:srgbClr>
            </a:outerShdw>
            <a:softEdge rad="63500"/>
          </a:effectLst>
          <a:scene3d>
            <a:camera prst="perspectiveRight"/>
            <a:lightRig rig="legacyFlat3" dir="b"/>
          </a:scene3d>
          <a:sp3d extrusionH="1801800" prstMaterial="legacyMatte">
            <a:bevelT w="13500" h="13500" prst="coolSlant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GB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4" name="Image 44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592" y="2103239"/>
            <a:ext cx="25368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24"/>
          <p:cNvGrpSpPr>
            <a:grpSpLocks/>
          </p:cNvGrpSpPr>
          <p:nvPr/>
        </p:nvGrpSpPr>
        <p:grpSpPr bwMode="auto">
          <a:xfrm>
            <a:off x="3471745" y="3903439"/>
            <a:ext cx="1116327" cy="1137801"/>
            <a:chOff x="179513" y="1065970"/>
            <a:chExt cx="4273803" cy="4163229"/>
          </a:xfrm>
        </p:grpSpPr>
        <p:sp>
          <p:nvSpPr>
            <p:cNvPr id="6" name="Oval 192" descr="5 %"/>
            <p:cNvSpPr>
              <a:spLocks noChangeArrowheads="1"/>
            </p:cNvSpPr>
            <p:nvPr/>
          </p:nvSpPr>
          <p:spPr bwMode="auto">
            <a:xfrm>
              <a:off x="179513" y="1065970"/>
              <a:ext cx="4273803" cy="4163229"/>
            </a:xfrm>
            <a:prstGeom prst="ellipse">
              <a:avLst/>
            </a:prstGeom>
            <a:pattFill prst="pct5">
              <a:fgClr>
                <a:srgbClr val="0066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" name="Oval 193" descr="10 %"/>
            <p:cNvSpPr>
              <a:spLocks noChangeArrowheads="1"/>
            </p:cNvSpPr>
            <p:nvPr/>
          </p:nvSpPr>
          <p:spPr bwMode="auto">
            <a:xfrm>
              <a:off x="477430" y="1452403"/>
              <a:ext cx="3677968" cy="3390363"/>
            </a:xfrm>
            <a:prstGeom prst="ellipse">
              <a:avLst/>
            </a:prstGeom>
            <a:pattFill prst="pct10">
              <a:fgClr>
                <a:srgbClr val="0066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" name="Oval 194" descr="20 %"/>
            <p:cNvSpPr>
              <a:spLocks noChangeArrowheads="1"/>
            </p:cNvSpPr>
            <p:nvPr/>
          </p:nvSpPr>
          <p:spPr bwMode="auto">
            <a:xfrm>
              <a:off x="777538" y="1646687"/>
              <a:ext cx="3079942" cy="3001795"/>
            </a:xfrm>
            <a:prstGeom prst="ellipse">
              <a:avLst/>
            </a:prstGeom>
            <a:pattFill prst="pct20">
              <a:fgClr>
                <a:srgbClr val="3366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9" name="Picture 195" descr="138-essai_pH-colonie_reduite_Lc-RT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4031" y="2033120"/>
              <a:ext cx="2297908" cy="219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196"/>
            <p:cNvSpPr>
              <a:spLocks noChangeArrowheads="1"/>
            </p:cNvSpPr>
            <p:nvPr/>
          </p:nvSpPr>
          <p:spPr bwMode="auto">
            <a:xfrm>
              <a:off x="4352549" y="348704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97"/>
            <p:cNvSpPr>
              <a:spLocks noChangeArrowheads="1"/>
            </p:cNvSpPr>
            <p:nvPr/>
          </p:nvSpPr>
          <p:spPr bwMode="auto">
            <a:xfrm>
              <a:off x="4054631" y="319668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98"/>
            <p:cNvSpPr>
              <a:spLocks noChangeArrowheads="1"/>
            </p:cNvSpPr>
            <p:nvPr/>
          </p:nvSpPr>
          <p:spPr bwMode="auto">
            <a:xfrm>
              <a:off x="676771" y="406776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3" name="Oval 199"/>
            <p:cNvSpPr>
              <a:spLocks noChangeArrowheads="1"/>
            </p:cNvSpPr>
            <p:nvPr/>
          </p:nvSpPr>
          <p:spPr bwMode="auto">
            <a:xfrm>
              <a:off x="3458796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4" name="Oval 200"/>
            <p:cNvSpPr>
              <a:spLocks noChangeArrowheads="1"/>
            </p:cNvSpPr>
            <p:nvPr/>
          </p:nvSpPr>
          <p:spPr bwMode="auto">
            <a:xfrm>
              <a:off x="477430" y="358312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5" name="Oval 201"/>
            <p:cNvSpPr>
              <a:spLocks noChangeArrowheads="1"/>
            </p:cNvSpPr>
            <p:nvPr/>
          </p:nvSpPr>
          <p:spPr bwMode="auto">
            <a:xfrm>
              <a:off x="280278" y="30984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6" name="Oval 202"/>
            <p:cNvSpPr>
              <a:spLocks noChangeArrowheads="1"/>
            </p:cNvSpPr>
            <p:nvPr/>
          </p:nvSpPr>
          <p:spPr bwMode="auto">
            <a:xfrm>
              <a:off x="4155397" y="271204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7" name="Oval 203"/>
            <p:cNvSpPr>
              <a:spLocks noChangeArrowheads="1"/>
            </p:cNvSpPr>
            <p:nvPr/>
          </p:nvSpPr>
          <p:spPr bwMode="auto">
            <a:xfrm>
              <a:off x="3658138" y="4454198"/>
              <a:ext cx="98576" cy="96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8" name="Oval 204"/>
            <p:cNvSpPr>
              <a:spLocks noChangeArrowheads="1"/>
            </p:cNvSpPr>
            <p:nvPr/>
          </p:nvSpPr>
          <p:spPr bwMode="auto">
            <a:xfrm>
              <a:off x="378854" y="242168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205"/>
            <p:cNvSpPr>
              <a:spLocks noChangeArrowheads="1"/>
            </p:cNvSpPr>
            <p:nvPr/>
          </p:nvSpPr>
          <p:spPr bwMode="auto">
            <a:xfrm>
              <a:off x="2267126" y="503491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Oval 206"/>
            <p:cNvSpPr>
              <a:spLocks noChangeArrowheads="1"/>
            </p:cNvSpPr>
            <p:nvPr/>
          </p:nvSpPr>
          <p:spPr bwMode="auto">
            <a:xfrm flipV="1">
              <a:off x="786876" y="1985083"/>
              <a:ext cx="89237" cy="143079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1" name="Oval 207"/>
            <p:cNvSpPr>
              <a:spLocks noChangeArrowheads="1"/>
            </p:cNvSpPr>
            <p:nvPr/>
          </p:nvSpPr>
          <p:spPr bwMode="auto">
            <a:xfrm>
              <a:off x="3458796" y="261383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2" name="Oval 208"/>
            <p:cNvSpPr>
              <a:spLocks noChangeArrowheads="1"/>
            </p:cNvSpPr>
            <p:nvPr/>
          </p:nvSpPr>
          <p:spPr bwMode="auto">
            <a:xfrm>
              <a:off x="3857480" y="222740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3" name="Oval 209"/>
            <p:cNvSpPr>
              <a:spLocks noChangeArrowheads="1"/>
            </p:cNvSpPr>
            <p:nvPr/>
          </p:nvSpPr>
          <p:spPr bwMode="auto">
            <a:xfrm>
              <a:off x="4054631" y="232347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4" name="Oval 210"/>
            <p:cNvSpPr>
              <a:spLocks noChangeArrowheads="1"/>
            </p:cNvSpPr>
            <p:nvPr/>
          </p:nvSpPr>
          <p:spPr bwMode="auto">
            <a:xfrm>
              <a:off x="1324085" y="489080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11"/>
            <p:cNvSpPr>
              <a:spLocks noChangeArrowheads="1"/>
            </p:cNvSpPr>
            <p:nvPr/>
          </p:nvSpPr>
          <p:spPr bwMode="auto">
            <a:xfrm>
              <a:off x="2961537" y="184097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6" name="Oval 212"/>
            <p:cNvSpPr>
              <a:spLocks noChangeArrowheads="1"/>
            </p:cNvSpPr>
            <p:nvPr/>
          </p:nvSpPr>
          <p:spPr bwMode="auto">
            <a:xfrm>
              <a:off x="1769866" y="135632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7" name="Oval 213"/>
            <p:cNvSpPr>
              <a:spLocks noChangeArrowheads="1"/>
            </p:cNvSpPr>
            <p:nvPr/>
          </p:nvSpPr>
          <p:spPr bwMode="auto">
            <a:xfrm>
              <a:off x="2961537" y="135632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15"/>
            <p:cNvSpPr>
              <a:spLocks noChangeArrowheads="1"/>
            </p:cNvSpPr>
            <p:nvPr/>
          </p:nvSpPr>
          <p:spPr bwMode="auto">
            <a:xfrm>
              <a:off x="2365701" y="11641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9" name="Oval 216"/>
            <p:cNvSpPr>
              <a:spLocks noChangeArrowheads="1"/>
            </p:cNvSpPr>
            <p:nvPr/>
          </p:nvSpPr>
          <p:spPr bwMode="auto">
            <a:xfrm>
              <a:off x="2562853" y="126025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0" name="Oval 217"/>
            <p:cNvSpPr>
              <a:spLocks noChangeArrowheads="1"/>
            </p:cNvSpPr>
            <p:nvPr/>
          </p:nvSpPr>
          <p:spPr bwMode="auto">
            <a:xfrm>
              <a:off x="578196" y="387348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1" name="Oval 218"/>
            <p:cNvSpPr>
              <a:spLocks noChangeArrowheads="1"/>
            </p:cNvSpPr>
            <p:nvPr/>
          </p:nvSpPr>
          <p:spPr bwMode="auto">
            <a:xfrm>
              <a:off x="578196" y="358098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2" name="Oval 219"/>
            <p:cNvSpPr>
              <a:spLocks noChangeArrowheads="1"/>
            </p:cNvSpPr>
            <p:nvPr/>
          </p:nvSpPr>
          <p:spPr bwMode="auto">
            <a:xfrm>
              <a:off x="578196" y="338883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3" name="Oval 220"/>
            <p:cNvSpPr>
              <a:spLocks noChangeArrowheads="1"/>
            </p:cNvSpPr>
            <p:nvPr/>
          </p:nvSpPr>
          <p:spPr bwMode="auto">
            <a:xfrm>
              <a:off x="378854" y="329062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4" name="Oval 221"/>
            <p:cNvSpPr>
              <a:spLocks noChangeArrowheads="1"/>
            </p:cNvSpPr>
            <p:nvPr/>
          </p:nvSpPr>
          <p:spPr bwMode="auto">
            <a:xfrm>
              <a:off x="280278" y="290419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5" name="Oval 222"/>
            <p:cNvSpPr>
              <a:spLocks noChangeArrowheads="1"/>
            </p:cNvSpPr>
            <p:nvPr/>
          </p:nvSpPr>
          <p:spPr bwMode="auto">
            <a:xfrm>
              <a:off x="477430" y="300027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6" name="Oval 223"/>
            <p:cNvSpPr>
              <a:spLocks noChangeArrowheads="1"/>
            </p:cNvSpPr>
            <p:nvPr/>
          </p:nvSpPr>
          <p:spPr bwMode="auto">
            <a:xfrm>
              <a:off x="1174031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7" name="Oval 224"/>
            <p:cNvSpPr>
              <a:spLocks noChangeArrowheads="1"/>
            </p:cNvSpPr>
            <p:nvPr/>
          </p:nvSpPr>
          <p:spPr bwMode="auto">
            <a:xfrm>
              <a:off x="2862961" y="503491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8" name="Oval 225"/>
            <p:cNvSpPr>
              <a:spLocks noChangeArrowheads="1"/>
            </p:cNvSpPr>
            <p:nvPr/>
          </p:nvSpPr>
          <p:spPr bwMode="auto">
            <a:xfrm>
              <a:off x="1075455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9" name="Oval 226"/>
            <p:cNvSpPr>
              <a:spLocks noChangeArrowheads="1"/>
            </p:cNvSpPr>
            <p:nvPr/>
          </p:nvSpPr>
          <p:spPr bwMode="auto">
            <a:xfrm>
              <a:off x="974689" y="425991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0" name="Oval 227"/>
            <p:cNvSpPr>
              <a:spLocks noChangeArrowheads="1"/>
            </p:cNvSpPr>
            <p:nvPr/>
          </p:nvSpPr>
          <p:spPr bwMode="auto">
            <a:xfrm>
              <a:off x="876113" y="387348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1" name="Oval 229"/>
            <p:cNvSpPr>
              <a:spLocks noChangeArrowheads="1"/>
            </p:cNvSpPr>
            <p:nvPr/>
          </p:nvSpPr>
          <p:spPr bwMode="auto">
            <a:xfrm>
              <a:off x="3956056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2" name="Oval 230"/>
            <p:cNvSpPr>
              <a:spLocks noChangeArrowheads="1"/>
            </p:cNvSpPr>
            <p:nvPr/>
          </p:nvSpPr>
          <p:spPr bwMode="auto">
            <a:xfrm>
              <a:off x="3956056" y="396955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3" name="Oval 231"/>
            <p:cNvSpPr>
              <a:spLocks noChangeArrowheads="1"/>
            </p:cNvSpPr>
            <p:nvPr/>
          </p:nvSpPr>
          <p:spPr bwMode="auto">
            <a:xfrm>
              <a:off x="3956056" y="377740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4" name="Oval 233"/>
            <p:cNvSpPr>
              <a:spLocks noChangeArrowheads="1"/>
            </p:cNvSpPr>
            <p:nvPr/>
          </p:nvSpPr>
          <p:spPr bwMode="auto">
            <a:xfrm>
              <a:off x="3658138" y="329276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5" name="Oval 235"/>
            <p:cNvSpPr>
              <a:spLocks noChangeArrowheads="1"/>
            </p:cNvSpPr>
            <p:nvPr/>
          </p:nvSpPr>
          <p:spPr bwMode="auto">
            <a:xfrm>
              <a:off x="1174031" y="242168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6" name="Oval 237"/>
            <p:cNvSpPr>
              <a:spLocks noChangeArrowheads="1"/>
            </p:cNvSpPr>
            <p:nvPr/>
          </p:nvSpPr>
          <p:spPr bwMode="auto">
            <a:xfrm>
              <a:off x="1570524" y="193704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7" name="Oval 238"/>
            <p:cNvSpPr>
              <a:spLocks noChangeArrowheads="1"/>
            </p:cNvSpPr>
            <p:nvPr/>
          </p:nvSpPr>
          <p:spPr bwMode="auto">
            <a:xfrm>
              <a:off x="974689" y="183883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8" name="Oval 239"/>
            <p:cNvSpPr>
              <a:spLocks noChangeArrowheads="1"/>
            </p:cNvSpPr>
            <p:nvPr/>
          </p:nvSpPr>
          <p:spPr bwMode="auto">
            <a:xfrm>
              <a:off x="1373373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9" name="Oval 240"/>
            <p:cNvSpPr>
              <a:spLocks noChangeArrowheads="1"/>
            </p:cNvSpPr>
            <p:nvPr/>
          </p:nvSpPr>
          <p:spPr bwMode="auto">
            <a:xfrm>
              <a:off x="1073265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0" name="Oval 241"/>
            <p:cNvSpPr>
              <a:spLocks noChangeArrowheads="1"/>
            </p:cNvSpPr>
            <p:nvPr/>
          </p:nvSpPr>
          <p:spPr bwMode="auto">
            <a:xfrm>
              <a:off x="876113" y="435812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1" name="Oval 242"/>
            <p:cNvSpPr>
              <a:spLocks noChangeArrowheads="1"/>
            </p:cNvSpPr>
            <p:nvPr/>
          </p:nvSpPr>
          <p:spPr bwMode="auto">
            <a:xfrm>
              <a:off x="876113" y="174276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2" name="Oval 243"/>
            <p:cNvSpPr>
              <a:spLocks noChangeArrowheads="1"/>
            </p:cNvSpPr>
            <p:nvPr/>
          </p:nvSpPr>
          <p:spPr bwMode="auto">
            <a:xfrm>
              <a:off x="1671290" y="493884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3" name="Oval 244"/>
            <p:cNvSpPr>
              <a:spLocks noChangeArrowheads="1"/>
            </p:cNvSpPr>
            <p:nvPr/>
          </p:nvSpPr>
          <p:spPr bwMode="auto">
            <a:xfrm>
              <a:off x="1373373" y="445419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4" name="Oval 245"/>
            <p:cNvSpPr>
              <a:spLocks noChangeArrowheads="1"/>
            </p:cNvSpPr>
            <p:nvPr/>
          </p:nvSpPr>
          <p:spPr bwMode="auto">
            <a:xfrm>
              <a:off x="1373373" y="183883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5" name="Oval 246"/>
            <p:cNvSpPr>
              <a:spLocks noChangeArrowheads="1"/>
            </p:cNvSpPr>
            <p:nvPr/>
          </p:nvSpPr>
          <p:spPr bwMode="auto">
            <a:xfrm>
              <a:off x="876113" y="348704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6" name="Oval 247"/>
            <p:cNvSpPr>
              <a:spLocks noChangeArrowheads="1"/>
            </p:cNvSpPr>
            <p:nvPr/>
          </p:nvSpPr>
          <p:spPr bwMode="auto">
            <a:xfrm>
              <a:off x="2067784" y="503491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7" name="Oval 248"/>
            <p:cNvSpPr>
              <a:spLocks noChangeArrowheads="1"/>
            </p:cNvSpPr>
            <p:nvPr/>
          </p:nvSpPr>
          <p:spPr bwMode="auto">
            <a:xfrm>
              <a:off x="1373373" y="406776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8" name="Oval 249"/>
            <p:cNvSpPr>
              <a:spLocks noChangeArrowheads="1"/>
            </p:cNvSpPr>
            <p:nvPr/>
          </p:nvSpPr>
          <p:spPr bwMode="auto">
            <a:xfrm>
              <a:off x="1373373" y="145240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59" name="Oval 250"/>
            <p:cNvSpPr>
              <a:spLocks noChangeArrowheads="1"/>
            </p:cNvSpPr>
            <p:nvPr/>
          </p:nvSpPr>
          <p:spPr bwMode="auto">
            <a:xfrm>
              <a:off x="3559562" y="396955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0" name="Oval 251"/>
            <p:cNvSpPr>
              <a:spLocks noChangeArrowheads="1"/>
            </p:cNvSpPr>
            <p:nvPr/>
          </p:nvSpPr>
          <p:spPr bwMode="auto">
            <a:xfrm>
              <a:off x="3559562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1" name="Oval 252"/>
            <p:cNvSpPr>
              <a:spLocks noChangeArrowheads="1"/>
            </p:cNvSpPr>
            <p:nvPr/>
          </p:nvSpPr>
          <p:spPr bwMode="auto">
            <a:xfrm>
              <a:off x="3261645" y="416383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2" name="Oval 253"/>
            <p:cNvSpPr>
              <a:spLocks noChangeArrowheads="1"/>
            </p:cNvSpPr>
            <p:nvPr/>
          </p:nvSpPr>
          <p:spPr bwMode="auto">
            <a:xfrm>
              <a:off x="3261645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3" name="Oval 254"/>
            <p:cNvSpPr>
              <a:spLocks noChangeArrowheads="1"/>
            </p:cNvSpPr>
            <p:nvPr/>
          </p:nvSpPr>
          <p:spPr bwMode="auto">
            <a:xfrm>
              <a:off x="3062303" y="474455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4" name="Oval 255"/>
            <p:cNvSpPr>
              <a:spLocks noChangeArrowheads="1"/>
            </p:cNvSpPr>
            <p:nvPr/>
          </p:nvSpPr>
          <p:spPr bwMode="auto">
            <a:xfrm>
              <a:off x="2565043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5" name="Oval 256"/>
            <p:cNvSpPr>
              <a:spLocks noChangeArrowheads="1"/>
            </p:cNvSpPr>
            <p:nvPr/>
          </p:nvSpPr>
          <p:spPr bwMode="auto">
            <a:xfrm>
              <a:off x="2267126" y="503705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6" name="Oval 257"/>
            <p:cNvSpPr>
              <a:spLocks noChangeArrowheads="1"/>
            </p:cNvSpPr>
            <p:nvPr/>
          </p:nvSpPr>
          <p:spPr bwMode="auto">
            <a:xfrm>
              <a:off x="1868442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7" name="Oval 258"/>
            <p:cNvSpPr>
              <a:spLocks noChangeArrowheads="1"/>
            </p:cNvSpPr>
            <p:nvPr/>
          </p:nvSpPr>
          <p:spPr bwMode="auto">
            <a:xfrm>
              <a:off x="2862961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259"/>
            <p:cNvSpPr>
              <a:spLocks noChangeArrowheads="1"/>
            </p:cNvSpPr>
            <p:nvPr/>
          </p:nvSpPr>
          <p:spPr bwMode="auto">
            <a:xfrm>
              <a:off x="1868442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69" name="Oval 260"/>
            <p:cNvSpPr>
              <a:spLocks noChangeArrowheads="1"/>
            </p:cNvSpPr>
            <p:nvPr/>
          </p:nvSpPr>
          <p:spPr bwMode="auto">
            <a:xfrm flipH="1" flipV="1">
              <a:off x="4253973" y="377740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0" name="Oval 261"/>
            <p:cNvSpPr>
              <a:spLocks noChangeArrowheads="1"/>
            </p:cNvSpPr>
            <p:nvPr/>
          </p:nvSpPr>
          <p:spPr bwMode="auto">
            <a:xfrm flipH="1" flipV="1">
              <a:off x="4354739" y="30984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1" name="Oval 262"/>
            <p:cNvSpPr>
              <a:spLocks noChangeArrowheads="1"/>
            </p:cNvSpPr>
            <p:nvPr/>
          </p:nvSpPr>
          <p:spPr bwMode="auto">
            <a:xfrm flipH="1" flipV="1">
              <a:off x="4354739" y="290633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2" name="Oval 263"/>
            <p:cNvSpPr>
              <a:spLocks noChangeArrowheads="1"/>
            </p:cNvSpPr>
            <p:nvPr/>
          </p:nvSpPr>
          <p:spPr bwMode="auto">
            <a:xfrm flipH="1" flipV="1">
              <a:off x="3458796" y="193704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3" name="Oval 264"/>
            <p:cNvSpPr>
              <a:spLocks noChangeArrowheads="1"/>
            </p:cNvSpPr>
            <p:nvPr/>
          </p:nvSpPr>
          <p:spPr bwMode="auto">
            <a:xfrm flipH="1" flipV="1">
              <a:off x="3658138" y="193704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4" name="Oval 265"/>
            <p:cNvSpPr>
              <a:spLocks noChangeArrowheads="1"/>
            </p:cNvSpPr>
            <p:nvPr/>
          </p:nvSpPr>
          <p:spPr bwMode="auto">
            <a:xfrm flipH="1" flipV="1">
              <a:off x="4253973" y="251776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5" name="Oval 266"/>
            <p:cNvSpPr>
              <a:spLocks noChangeArrowheads="1"/>
            </p:cNvSpPr>
            <p:nvPr/>
          </p:nvSpPr>
          <p:spPr bwMode="auto">
            <a:xfrm>
              <a:off x="2862961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6" name="Oval 267"/>
            <p:cNvSpPr>
              <a:spLocks noChangeArrowheads="1"/>
            </p:cNvSpPr>
            <p:nvPr/>
          </p:nvSpPr>
          <p:spPr bwMode="auto">
            <a:xfrm>
              <a:off x="3160878" y="455240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7" name="Oval 269"/>
            <p:cNvSpPr>
              <a:spLocks noChangeArrowheads="1"/>
            </p:cNvSpPr>
            <p:nvPr/>
          </p:nvSpPr>
          <p:spPr bwMode="auto">
            <a:xfrm>
              <a:off x="1969208" y="184097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8" name="Oval 270"/>
            <p:cNvSpPr>
              <a:spLocks noChangeArrowheads="1"/>
            </p:cNvSpPr>
            <p:nvPr/>
          </p:nvSpPr>
          <p:spPr bwMode="auto">
            <a:xfrm>
              <a:off x="1969208" y="125811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9" name="Oval 271"/>
            <p:cNvSpPr>
              <a:spLocks noChangeArrowheads="1"/>
            </p:cNvSpPr>
            <p:nvPr/>
          </p:nvSpPr>
          <p:spPr bwMode="auto">
            <a:xfrm>
              <a:off x="2267126" y="1452403"/>
              <a:ext cx="98576" cy="96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0" name="Oval 272"/>
            <p:cNvSpPr>
              <a:spLocks noChangeArrowheads="1"/>
            </p:cNvSpPr>
            <p:nvPr/>
          </p:nvSpPr>
          <p:spPr bwMode="auto">
            <a:xfrm>
              <a:off x="1870632" y="154634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1" name="Oval 273"/>
            <p:cNvSpPr>
              <a:spLocks noChangeArrowheads="1"/>
            </p:cNvSpPr>
            <p:nvPr/>
          </p:nvSpPr>
          <p:spPr bwMode="auto">
            <a:xfrm>
              <a:off x="676771" y="213133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2" name="Oval 274"/>
            <p:cNvSpPr>
              <a:spLocks noChangeArrowheads="1"/>
            </p:cNvSpPr>
            <p:nvPr/>
          </p:nvSpPr>
          <p:spPr bwMode="auto">
            <a:xfrm>
              <a:off x="578196" y="271204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3" name="Oval 275"/>
            <p:cNvSpPr>
              <a:spLocks noChangeArrowheads="1"/>
            </p:cNvSpPr>
            <p:nvPr/>
          </p:nvSpPr>
          <p:spPr bwMode="auto">
            <a:xfrm>
              <a:off x="578196" y="213133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4" name="Oval 276"/>
            <p:cNvSpPr>
              <a:spLocks noChangeArrowheads="1"/>
            </p:cNvSpPr>
            <p:nvPr/>
          </p:nvSpPr>
          <p:spPr bwMode="auto">
            <a:xfrm>
              <a:off x="578196" y="242168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5" name="Oval 277"/>
            <p:cNvSpPr>
              <a:spLocks noChangeArrowheads="1"/>
            </p:cNvSpPr>
            <p:nvPr/>
          </p:nvSpPr>
          <p:spPr bwMode="auto">
            <a:xfrm>
              <a:off x="974689" y="261383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6" name="Oval 278"/>
            <p:cNvSpPr>
              <a:spLocks noChangeArrowheads="1"/>
            </p:cNvSpPr>
            <p:nvPr/>
          </p:nvSpPr>
          <p:spPr bwMode="auto">
            <a:xfrm>
              <a:off x="876113" y="30984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7" name="Oval 279"/>
            <p:cNvSpPr>
              <a:spLocks noChangeArrowheads="1"/>
            </p:cNvSpPr>
            <p:nvPr/>
          </p:nvSpPr>
          <p:spPr bwMode="auto">
            <a:xfrm flipH="1" flipV="1">
              <a:off x="3658138" y="222740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8" name="Oval 281"/>
            <p:cNvSpPr>
              <a:spLocks noChangeArrowheads="1"/>
            </p:cNvSpPr>
            <p:nvPr/>
          </p:nvSpPr>
          <p:spPr bwMode="auto">
            <a:xfrm flipH="1" flipV="1">
              <a:off x="3458796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89" name="Oval 282"/>
            <p:cNvSpPr>
              <a:spLocks noChangeArrowheads="1"/>
            </p:cNvSpPr>
            <p:nvPr/>
          </p:nvSpPr>
          <p:spPr bwMode="auto">
            <a:xfrm>
              <a:off x="3956056" y="271204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0" name="Oval 283"/>
            <p:cNvSpPr>
              <a:spLocks noChangeArrowheads="1"/>
            </p:cNvSpPr>
            <p:nvPr/>
          </p:nvSpPr>
          <p:spPr bwMode="auto">
            <a:xfrm>
              <a:off x="477430" y="377740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1" name="Oval 284"/>
            <p:cNvSpPr>
              <a:spLocks noChangeArrowheads="1"/>
            </p:cNvSpPr>
            <p:nvPr/>
          </p:nvSpPr>
          <p:spPr bwMode="auto">
            <a:xfrm>
              <a:off x="378854" y="261383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2" name="Oval 285"/>
            <p:cNvSpPr>
              <a:spLocks noChangeArrowheads="1"/>
            </p:cNvSpPr>
            <p:nvPr/>
          </p:nvSpPr>
          <p:spPr bwMode="auto">
            <a:xfrm>
              <a:off x="1076248" y="167873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3" name="Oval 286"/>
            <p:cNvSpPr>
              <a:spLocks noChangeArrowheads="1"/>
            </p:cNvSpPr>
            <p:nvPr/>
          </p:nvSpPr>
          <p:spPr bwMode="auto">
            <a:xfrm>
              <a:off x="777538" y="251776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4" name="Oval 287"/>
            <p:cNvSpPr>
              <a:spLocks noChangeArrowheads="1"/>
            </p:cNvSpPr>
            <p:nvPr/>
          </p:nvSpPr>
          <p:spPr bwMode="auto">
            <a:xfrm>
              <a:off x="2267126" y="445419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5" name="Oval 289"/>
            <p:cNvSpPr>
              <a:spLocks noChangeArrowheads="1"/>
            </p:cNvSpPr>
            <p:nvPr/>
          </p:nvSpPr>
          <p:spPr bwMode="auto">
            <a:xfrm>
              <a:off x="3756714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6" name="Oval 290"/>
            <p:cNvSpPr>
              <a:spLocks noChangeArrowheads="1"/>
            </p:cNvSpPr>
            <p:nvPr/>
          </p:nvSpPr>
          <p:spPr bwMode="auto">
            <a:xfrm>
              <a:off x="3658138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7" name="Oval 291"/>
            <p:cNvSpPr>
              <a:spLocks noChangeArrowheads="1"/>
            </p:cNvSpPr>
            <p:nvPr/>
          </p:nvSpPr>
          <p:spPr bwMode="auto">
            <a:xfrm>
              <a:off x="2764385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8" name="Oval 292"/>
            <p:cNvSpPr>
              <a:spLocks noChangeArrowheads="1"/>
            </p:cNvSpPr>
            <p:nvPr/>
          </p:nvSpPr>
          <p:spPr bwMode="auto">
            <a:xfrm>
              <a:off x="2963727" y="484490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9" name="Oval 293"/>
            <p:cNvSpPr>
              <a:spLocks noChangeArrowheads="1"/>
            </p:cNvSpPr>
            <p:nvPr/>
          </p:nvSpPr>
          <p:spPr bwMode="auto">
            <a:xfrm>
              <a:off x="2067784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Oval 294"/>
            <p:cNvSpPr>
              <a:spLocks noChangeArrowheads="1"/>
            </p:cNvSpPr>
            <p:nvPr/>
          </p:nvSpPr>
          <p:spPr bwMode="auto">
            <a:xfrm>
              <a:off x="3559562" y="174276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Oval 295"/>
            <p:cNvSpPr>
              <a:spLocks noChangeArrowheads="1"/>
            </p:cNvSpPr>
            <p:nvPr/>
          </p:nvSpPr>
          <p:spPr bwMode="auto">
            <a:xfrm flipH="1" flipV="1">
              <a:off x="3756714" y="174276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Oval 296"/>
            <p:cNvSpPr>
              <a:spLocks noChangeArrowheads="1"/>
            </p:cNvSpPr>
            <p:nvPr/>
          </p:nvSpPr>
          <p:spPr bwMode="auto">
            <a:xfrm flipH="1" flipV="1">
              <a:off x="3857480" y="203312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Oval 297"/>
            <p:cNvSpPr>
              <a:spLocks noChangeArrowheads="1"/>
            </p:cNvSpPr>
            <p:nvPr/>
          </p:nvSpPr>
          <p:spPr bwMode="auto">
            <a:xfrm>
              <a:off x="4054631" y="348704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04" name="Text Box 115"/>
          <p:cNvSpPr txBox="1">
            <a:spLocks noChangeArrowheads="1"/>
          </p:cNvSpPr>
          <p:nvPr/>
        </p:nvSpPr>
        <p:spPr bwMode="auto">
          <a:xfrm>
            <a:off x="-108520" y="5880263"/>
            <a:ext cx="1423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Cheese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05" name="Connecteur droit avec flèche 264"/>
          <p:cNvCxnSpPr/>
          <p:nvPr/>
        </p:nvCxnSpPr>
        <p:spPr bwMode="auto">
          <a:xfrm rot="16200000" flipV="1">
            <a:off x="356468" y="4907825"/>
            <a:ext cx="481012" cy="190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06" name="Groupe 310"/>
          <p:cNvGrpSpPr/>
          <p:nvPr/>
        </p:nvGrpSpPr>
        <p:grpSpPr>
          <a:xfrm>
            <a:off x="2410346" y="4551511"/>
            <a:ext cx="1729606" cy="677689"/>
            <a:chOff x="2079998" y="3805238"/>
            <a:chExt cx="1729606" cy="677689"/>
          </a:xfrm>
        </p:grpSpPr>
        <p:cxnSp>
          <p:nvCxnSpPr>
            <p:cNvPr id="107" name="Connecteur droit avec flèche 17"/>
            <p:cNvCxnSpPr/>
            <p:nvPr/>
          </p:nvCxnSpPr>
          <p:spPr bwMode="auto">
            <a:xfrm flipV="1">
              <a:off x="3028950" y="3805238"/>
              <a:ext cx="425450" cy="298450"/>
            </a:xfrm>
            <a:prstGeom prst="straightConnector1">
              <a:avLst/>
            </a:prstGeom>
            <a:ln w="254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avec flèche 18"/>
            <p:cNvCxnSpPr/>
            <p:nvPr/>
          </p:nvCxnSpPr>
          <p:spPr bwMode="auto">
            <a:xfrm flipV="1">
              <a:off x="3070225" y="3935413"/>
              <a:ext cx="425450" cy="298450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 Box 141"/>
            <p:cNvSpPr txBox="1">
              <a:spLocks noChangeArrowheads="1"/>
            </p:cNvSpPr>
            <p:nvPr/>
          </p:nvSpPr>
          <p:spPr bwMode="auto">
            <a:xfrm>
              <a:off x="2079998" y="3963837"/>
              <a:ext cx="12255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 smtClean="0">
                  <a:solidFill>
                    <a:srgbClr val="FF0000"/>
                  </a:solidFill>
                  <a:latin typeface="Calibri" pitchFamily="34" charset="0"/>
                </a:rPr>
                <a:t>Substrates</a:t>
              </a:r>
              <a:endParaRPr lang="en-US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10" name="Text Box 142"/>
            <p:cNvSpPr txBox="1">
              <a:spLocks noChangeArrowheads="1"/>
            </p:cNvSpPr>
            <p:nvPr/>
          </p:nvSpPr>
          <p:spPr bwMode="auto">
            <a:xfrm>
              <a:off x="2441179" y="4175150"/>
              <a:ext cx="13684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</a:rPr>
                <a:t>Products</a:t>
              </a:r>
              <a:endParaRPr lang="en-US" sz="1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11" name="Groupe 24"/>
          <p:cNvGrpSpPr>
            <a:grpSpLocks/>
          </p:cNvGrpSpPr>
          <p:nvPr/>
        </p:nvGrpSpPr>
        <p:grpSpPr bwMode="auto">
          <a:xfrm>
            <a:off x="1619398" y="4931221"/>
            <a:ext cx="1239838" cy="1200150"/>
            <a:chOff x="179512" y="1065970"/>
            <a:chExt cx="4273803" cy="4163229"/>
          </a:xfrm>
        </p:grpSpPr>
        <p:sp>
          <p:nvSpPr>
            <p:cNvPr id="112" name="Oval 192" descr="5 %"/>
            <p:cNvSpPr>
              <a:spLocks noChangeArrowheads="1"/>
            </p:cNvSpPr>
            <p:nvPr/>
          </p:nvSpPr>
          <p:spPr bwMode="auto">
            <a:xfrm>
              <a:off x="179512" y="1065970"/>
              <a:ext cx="4273803" cy="4163229"/>
            </a:xfrm>
            <a:prstGeom prst="ellipse">
              <a:avLst/>
            </a:prstGeom>
            <a:pattFill prst="pct5">
              <a:fgClr>
                <a:srgbClr val="0066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3" name="Oval 193" descr="10 %"/>
            <p:cNvSpPr>
              <a:spLocks noChangeArrowheads="1"/>
            </p:cNvSpPr>
            <p:nvPr/>
          </p:nvSpPr>
          <p:spPr bwMode="auto">
            <a:xfrm>
              <a:off x="477430" y="1452403"/>
              <a:ext cx="3677968" cy="3390363"/>
            </a:xfrm>
            <a:prstGeom prst="ellipse">
              <a:avLst/>
            </a:prstGeom>
            <a:pattFill prst="pct10">
              <a:fgClr>
                <a:srgbClr val="0066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4" name="Oval 194" descr="20 %"/>
            <p:cNvSpPr>
              <a:spLocks noChangeArrowheads="1"/>
            </p:cNvSpPr>
            <p:nvPr/>
          </p:nvSpPr>
          <p:spPr bwMode="auto">
            <a:xfrm>
              <a:off x="777538" y="1646687"/>
              <a:ext cx="3079942" cy="3001795"/>
            </a:xfrm>
            <a:prstGeom prst="ellipse">
              <a:avLst/>
            </a:prstGeom>
            <a:pattFill prst="pct20">
              <a:fgClr>
                <a:srgbClr val="3366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pic>
          <p:nvPicPr>
            <p:cNvPr id="115" name="Picture 195" descr="138-essai_pH-colonie_reduite_Lc-RT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74031" y="2033120"/>
              <a:ext cx="2297908" cy="219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Oval 196"/>
            <p:cNvSpPr>
              <a:spLocks noChangeArrowheads="1"/>
            </p:cNvSpPr>
            <p:nvPr/>
          </p:nvSpPr>
          <p:spPr bwMode="auto">
            <a:xfrm>
              <a:off x="4352549" y="348704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7" name="Oval 197"/>
            <p:cNvSpPr>
              <a:spLocks noChangeArrowheads="1"/>
            </p:cNvSpPr>
            <p:nvPr/>
          </p:nvSpPr>
          <p:spPr bwMode="auto">
            <a:xfrm>
              <a:off x="4054631" y="319668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8" name="Oval 198"/>
            <p:cNvSpPr>
              <a:spLocks noChangeArrowheads="1"/>
            </p:cNvSpPr>
            <p:nvPr/>
          </p:nvSpPr>
          <p:spPr bwMode="auto">
            <a:xfrm>
              <a:off x="676771" y="406776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9" name="Oval 199"/>
            <p:cNvSpPr>
              <a:spLocks noChangeArrowheads="1"/>
            </p:cNvSpPr>
            <p:nvPr/>
          </p:nvSpPr>
          <p:spPr bwMode="auto">
            <a:xfrm>
              <a:off x="3458796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0" name="Oval 200"/>
            <p:cNvSpPr>
              <a:spLocks noChangeArrowheads="1"/>
            </p:cNvSpPr>
            <p:nvPr/>
          </p:nvSpPr>
          <p:spPr bwMode="auto">
            <a:xfrm>
              <a:off x="477430" y="358312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1" name="Oval 201"/>
            <p:cNvSpPr>
              <a:spLocks noChangeArrowheads="1"/>
            </p:cNvSpPr>
            <p:nvPr/>
          </p:nvSpPr>
          <p:spPr bwMode="auto">
            <a:xfrm>
              <a:off x="280278" y="30984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2" name="Oval 202"/>
            <p:cNvSpPr>
              <a:spLocks noChangeArrowheads="1"/>
            </p:cNvSpPr>
            <p:nvPr/>
          </p:nvSpPr>
          <p:spPr bwMode="auto">
            <a:xfrm>
              <a:off x="4155397" y="271204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3" name="Oval 203"/>
            <p:cNvSpPr>
              <a:spLocks noChangeArrowheads="1"/>
            </p:cNvSpPr>
            <p:nvPr/>
          </p:nvSpPr>
          <p:spPr bwMode="auto">
            <a:xfrm>
              <a:off x="3658138" y="4454198"/>
              <a:ext cx="98576" cy="96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4" name="Oval 204"/>
            <p:cNvSpPr>
              <a:spLocks noChangeArrowheads="1"/>
            </p:cNvSpPr>
            <p:nvPr/>
          </p:nvSpPr>
          <p:spPr bwMode="auto">
            <a:xfrm>
              <a:off x="378854" y="242168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5" name="Oval 205"/>
            <p:cNvSpPr>
              <a:spLocks noChangeArrowheads="1"/>
            </p:cNvSpPr>
            <p:nvPr/>
          </p:nvSpPr>
          <p:spPr bwMode="auto">
            <a:xfrm>
              <a:off x="2267126" y="503491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6" name="Oval 206"/>
            <p:cNvSpPr>
              <a:spLocks noChangeArrowheads="1"/>
            </p:cNvSpPr>
            <p:nvPr/>
          </p:nvSpPr>
          <p:spPr bwMode="auto">
            <a:xfrm flipV="1">
              <a:off x="786876" y="1985083"/>
              <a:ext cx="89237" cy="143079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7" name="Oval 207"/>
            <p:cNvSpPr>
              <a:spLocks noChangeArrowheads="1"/>
            </p:cNvSpPr>
            <p:nvPr/>
          </p:nvSpPr>
          <p:spPr bwMode="auto">
            <a:xfrm>
              <a:off x="3458796" y="261383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8" name="Oval 208"/>
            <p:cNvSpPr>
              <a:spLocks noChangeArrowheads="1"/>
            </p:cNvSpPr>
            <p:nvPr/>
          </p:nvSpPr>
          <p:spPr bwMode="auto">
            <a:xfrm>
              <a:off x="3857480" y="222740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9" name="Oval 209"/>
            <p:cNvSpPr>
              <a:spLocks noChangeArrowheads="1"/>
            </p:cNvSpPr>
            <p:nvPr/>
          </p:nvSpPr>
          <p:spPr bwMode="auto">
            <a:xfrm>
              <a:off x="4054631" y="232347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0" name="Oval 210"/>
            <p:cNvSpPr>
              <a:spLocks noChangeArrowheads="1"/>
            </p:cNvSpPr>
            <p:nvPr/>
          </p:nvSpPr>
          <p:spPr bwMode="auto">
            <a:xfrm>
              <a:off x="1324085" y="489080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1" name="Oval 211"/>
            <p:cNvSpPr>
              <a:spLocks noChangeArrowheads="1"/>
            </p:cNvSpPr>
            <p:nvPr/>
          </p:nvSpPr>
          <p:spPr bwMode="auto">
            <a:xfrm>
              <a:off x="2961537" y="184097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2" name="Oval 212"/>
            <p:cNvSpPr>
              <a:spLocks noChangeArrowheads="1"/>
            </p:cNvSpPr>
            <p:nvPr/>
          </p:nvSpPr>
          <p:spPr bwMode="auto">
            <a:xfrm>
              <a:off x="1769866" y="135632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3" name="Oval 213"/>
            <p:cNvSpPr>
              <a:spLocks noChangeArrowheads="1"/>
            </p:cNvSpPr>
            <p:nvPr/>
          </p:nvSpPr>
          <p:spPr bwMode="auto">
            <a:xfrm>
              <a:off x="2961537" y="135632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" name="Oval 215"/>
            <p:cNvSpPr>
              <a:spLocks noChangeArrowheads="1"/>
            </p:cNvSpPr>
            <p:nvPr/>
          </p:nvSpPr>
          <p:spPr bwMode="auto">
            <a:xfrm>
              <a:off x="2365701" y="11641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" name="Oval 216"/>
            <p:cNvSpPr>
              <a:spLocks noChangeArrowheads="1"/>
            </p:cNvSpPr>
            <p:nvPr/>
          </p:nvSpPr>
          <p:spPr bwMode="auto">
            <a:xfrm>
              <a:off x="2562853" y="126025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6" name="Oval 217"/>
            <p:cNvSpPr>
              <a:spLocks noChangeArrowheads="1"/>
            </p:cNvSpPr>
            <p:nvPr/>
          </p:nvSpPr>
          <p:spPr bwMode="auto">
            <a:xfrm>
              <a:off x="578196" y="387348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7" name="Oval 218"/>
            <p:cNvSpPr>
              <a:spLocks noChangeArrowheads="1"/>
            </p:cNvSpPr>
            <p:nvPr/>
          </p:nvSpPr>
          <p:spPr bwMode="auto">
            <a:xfrm>
              <a:off x="578196" y="358098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8" name="Oval 219"/>
            <p:cNvSpPr>
              <a:spLocks noChangeArrowheads="1"/>
            </p:cNvSpPr>
            <p:nvPr/>
          </p:nvSpPr>
          <p:spPr bwMode="auto">
            <a:xfrm>
              <a:off x="578196" y="338883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9" name="Oval 220"/>
            <p:cNvSpPr>
              <a:spLocks noChangeArrowheads="1"/>
            </p:cNvSpPr>
            <p:nvPr/>
          </p:nvSpPr>
          <p:spPr bwMode="auto">
            <a:xfrm>
              <a:off x="378854" y="329062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0" name="Oval 221"/>
            <p:cNvSpPr>
              <a:spLocks noChangeArrowheads="1"/>
            </p:cNvSpPr>
            <p:nvPr/>
          </p:nvSpPr>
          <p:spPr bwMode="auto">
            <a:xfrm>
              <a:off x="280278" y="290419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1" name="Oval 222"/>
            <p:cNvSpPr>
              <a:spLocks noChangeArrowheads="1"/>
            </p:cNvSpPr>
            <p:nvPr/>
          </p:nvSpPr>
          <p:spPr bwMode="auto">
            <a:xfrm>
              <a:off x="477430" y="300027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2" name="Oval 223"/>
            <p:cNvSpPr>
              <a:spLocks noChangeArrowheads="1"/>
            </p:cNvSpPr>
            <p:nvPr/>
          </p:nvSpPr>
          <p:spPr bwMode="auto">
            <a:xfrm>
              <a:off x="1174031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3" name="Oval 224"/>
            <p:cNvSpPr>
              <a:spLocks noChangeArrowheads="1"/>
            </p:cNvSpPr>
            <p:nvPr/>
          </p:nvSpPr>
          <p:spPr bwMode="auto">
            <a:xfrm>
              <a:off x="2862961" y="503491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4" name="Oval 225"/>
            <p:cNvSpPr>
              <a:spLocks noChangeArrowheads="1"/>
            </p:cNvSpPr>
            <p:nvPr/>
          </p:nvSpPr>
          <p:spPr bwMode="auto">
            <a:xfrm>
              <a:off x="1075455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5" name="Oval 226"/>
            <p:cNvSpPr>
              <a:spLocks noChangeArrowheads="1"/>
            </p:cNvSpPr>
            <p:nvPr/>
          </p:nvSpPr>
          <p:spPr bwMode="auto">
            <a:xfrm>
              <a:off x="974689" y="425991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6" name="Oval 227"/>
            <p:cNvSpPr>
              <a:spLocks noChangeArrowheads="1"/>
            </p:cNvSpPr>
            <p:nvPr/>
          </p:nvSpPr>
          <p:spPr bwMode="auto">
            <a:xfrm>
              <a:off x="876113" y="387348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7" name="Oval 229"/>
            <p:cNvSpPr>
              <a:spLocks noChangeArrowheads="1"/>
            </p:cNvSpPr>
            <p:nvPr/>
          </p:nvSpPr>
          <p:spPr bwMode="auto">
            <a:xfrm>
              <a:off x="3956056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8" name="Oval 230"/>
            <p:cNvSpPr>
              <a:spLocks noChangeArrowheads="1"/>
            </p:cNvSpPr>
            <p:nvPr/>
          </p:nvSpPr>
          <p:spPr bwMode="auto">
            <a:xfrm>
              <a:off x="3956056" y="396955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9" name="Oval 231"/>
            <p:cNvSpPr>
              <a:spLocks noChangeArrowheads="1"/>
            </p:cNvSpPr>
            <p:nvPr/>
          </p:nvSpPr>
          <p:spPr bwMode="auto">
            <a:xfrm>
              <a:off x="3956056" y="377740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0" name="Oval 233"/>
            <p:cNvSpPr>
              <a:spLocks noChangeArrowheads="1"/>
            </p:cNvSpPr>
            <p:nvPr/>
          </p:nvSpPr>
          <p:spPr bwMode="auto">
            <a:xfrm>
              <a:off x="3658138" y="329276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1" name="Oval 235"/>
            <p:cNvSpPr>
              <a:spLocks noChangeArrowheads="1"/>
            </p:cNvSpPr>
            <p:nvPr/>
          </p:nvSpPr>
          <p:spPr bwMode="auto">
            <a:xfrm>
              <a:off x="1174031" y="242168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2" name="Oval 237"/>
            <p:cNvSpPr>
              <a:spLocks noChangeArrowheads="1"/>
            </p:cNvSpPr>
            <p:nvPr/>
          </p:nvSpPr>
          <p:spPr bwMode="auto">
            <a:xfrm>
              <a:off x="1570524" y="193704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3" name="Oval 238"/>
            <p:cNvSpPr>
              <a:spLocks noChangeArrowheads="1"/>
            </p:cNvSpPr>
            <p:nvPr/>
          </p:nvSpPr>
          <p:spPr bwMode="auto">
            <a:xfrm>
              <a:off x="974689" y="183883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4" name="Oval 239"/>
            <p:cNvSpPr>
              <a:spLocks noChangeArrowheads="1"/>
            </p:cNvSpPr>
            <p:nvPr/>
          </p:nvSpPr>
          <p:spPr bwMode="auto">
            <a:xfrm>
              <a:off x="1373373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5" name="Oval 240"/>
            <p:cNvSpPr>
              <a:spLocks noChangeArrowheads="1"/>
            </p:cNvSpPr>
            <p:nvPr/>
          </p:nvSpPr>
          <p:spPr bwMode="auto">
            <a:xfrm>
              <a:off x="1073265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6" name="Oval 241"/>
            <p:cNvSpPr>
              <a:spLocks noChangeArrowheads="1"/>
            </p:cNvSpPr>
            <p:nvPr/>
          </p:nvSpPr>
          <p:spPr bwMode="auto">
            <a:xfrm>
              <a:off x="876113" y="435812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7" name="Oval 242"/>
            <p:cNvSpPr>
              <a:spLocks noChangeArrowheads="1"/>
            </p:cNvSpPr>
            <p:nvPr/>
          </p:nvSpPr>
          <p:spPr bwMode="auto">
            <a:xfrm>
              <a:off x="876113" y="174276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8" name="Oval 243"/>
            <p:cNvSpPr>
              <a:spLocks noChangeArrowheads="1"/>
            </p:cNvSpPr>
            <p:nvPr/>
          </p:nvSpPr>
          <p:spPr bwMode="auto">
            <a:xfrm>
              <a:off x="1671290" y="493884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9" name="Oval 244"/>
            <p:cNvSpPr>
              <a:spLocks noChangeArrowheads="1"/>
            </p:cNvSpPr>
            <p:nvPr/>
          </p:nvSpPr>
          <p:spPr bwMode="auto">
            <a:xfrm>
              <a:off x="1373373" y="445419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0" name="Oval 245"/>
            <p:cNvSpPr>
              <a:spLocks noChangeArrowheads="1"/>
            </p:cNvSpPr>
            <p:nvPr/>
          </p:nvSpPr>
          <p:spPr bwMode="auto">
            <a:xfrm>
              <a:off x="1373373" y="183883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1" name="Oval 246"/>
            <p:cNvSpPr>
              <a:spLocks noChangeArrowheads="1"/>
            </p:cNvSpPr>
            <p:nvPr/>
          </p:nvSpPr>
          <p:spPr bwMode="auto">
            <a:xfrm>
              <a:off x="876113" y="348704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2" name="Oval 247"/>
            <p:cNvSpPr>
              <a:spLocks noChangeArrowheads="1"/>
            </p:cNvSpPr>
            <p:nvPr/>
          </p:nvSpPr>
          <p:spPr bwMode="auto">
            <a:xfrm>
              <a:off x="2067784" y="503491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3" name="Oval 248"/>
            <p:cNvSpPr>
              <a:spLocks noChangeArrowheads="1"/>
            </p:cNvSpPr>
            <p:nvPr/>
          </p:nvSpPr>
          <p:spPr bwMode="auto">
            <a:xfrm>
              <a:off x="1373373" y="406776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4" name="Oval 249"/>
            <p:cNvSpPr>
              <a:spLocks noChangeArrowheads="1"/>
            </p:cNvSpPr>
            <p:nvPr/>
          </p:nvSpPr>
          <p:spPr bwMode="auto">
            <a:xfrm>
              <a:off x="1373373" y="145240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5" name="Oval 250"/>
            <p:cNvSpPr>
              <a:spLocks noChangeArrowheads="1"/>
            </p:cNvSpPr>
            <p:nvPr/>
          </p:nvSpPr>
          <p:spPr bwMode="auto">
            <a:xfrm>
              <a:off x="3559562" y="396955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6" name="Oval 251"/>
            <p:cNvSpPr>
              <a:spLocks noChangeArrowheads="1"/>
            </p:cNvSpPr>
            <p:nvPr/>
          </p:nvSpPr>
          <p:spPr bwMode="auto">
            <a:xfrm>
              <a:off x="3559562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7" name="Oval 252"/>
            <p:cNvSpPr>
              <a:spLocks noChangeArrowheads="1"/>
            </p:cNvSpPr>
            <p:nvPr/>
          </p:nvSpPr>
          <p:spPr bwMode="auto">
            <a:xfrm>
              <a:off x="3261645" y="416383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8" name="Oval 253"/>
            <p:cNvSpPr>
              <a:spLocks noChangeArrowheads="1"/>
            </p:cNvSpPr>
            <p:nvPr/>
          </p:nvSpPr>
          <p:spPr bwMode="auto">
            <a:xfrm>
              <a:off x="3261645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9" name="Oval 254"/>
            <p:cNvSpPr>
              <a:spLocks noChangeArrowheads="1"/>
            </p:cNvSpPr>
            <p:nvPr/>
          </p:nvSpPr>
          <p:spPr bwMode="auto">
            <a:xfrm>
              <a:off x="3062303" y="474455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0" name="Oval 255"/>
            <p:cNvSpPr>
              <a:spLocks noChangeArrowheads="1"/>
            </p:cNvSpPr>
            <p:nvPr/>
          </p:nvSpPr>
          <p:spPr bwMode="auto">
            <a:xfrm>
              <a:off x="2565043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1" name="Oval 256"/>
            <p:cNvSpPr>
              <a:spLocks noChangeArrowheads="1"/>
            </p:cNvSpPr>
            <p:nvPr/>
          </p:nvSpPr>
          <p:spPr bwMode="auto">
            <a:xfrm>
              <a:off x="2267126" y="503705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2" name="Oval 257"/>
            <p:cNvSpPr>
              <a:spLocks noChangeArrowheads="1"/>
            </p:cNvSpPr>
            <p:nvPr/>
          </p:nvSpPr>
          <p:spPr bwMode="auto">
            <a:xfrm>
              <a:off x="1868442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3" name="Oval 258"/>
            <p:cNvSpPr>
              <a:spLocks noChangeArrowheads="1"/>
            </p:cNvSpPr>
            <p:nvPr/>
          </p:nvSpPr>
          <p:spPr bwMode="auto">
            <a:xfrm>
              <a:off x="2862961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4" name="Oval 259"/>
            <p:cNvSpPr>
              <a:spLocks noChangeArrowheads="1"/>
            </p:cNvSpPr>
            <p:nvPr/>
          </p:nvSpPr>
          <p:spPr bwMode="auto">
            <a:xfrm>
              <a:off x="1868442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5" name="Oval 260"/>
            <p:cNvSpPr>
              <a:spLocks noChangeArrowheads="1"/>
            </p:cNvSpPr>
            <p:nvPr/>
          </p:nvSpPr>
          <p:spPr bwMode="auto">
            <a:xfrm flipH="1" flipV="1">
              <a:off x="4253973" y="377740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6" name="Oval 261"/>
            <p:cNvSpPr>
              <a:spLocks noChangeArrowheads="1"/>
            </p:cNvSpPr>
            <p:nvPr/>
          </p:nvSpPr>
          <p:spPr bwMode="auto">
            <a:xfrm flipH="1" flipV="1">
              <a:off x="4354739" y="30984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7" name="Oval 262"/>
            <p:cNvSpPr>
              <a:spLocks noChangeArrowheads="1"/>
            </p:cNvSpPr>
            <p:nvPr/>
          </p:nvSpPr>
          <p:spPr bwMode="auto">
            <a:xfrm flipH="1" flipV="1">
              <a:off x="4354739" y="290633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8" name="Oval 263"/>
            <p:cNvSpPr>
              <a:spLocks noChangeArrowheads="1"/>
            </p:cNvSpPr>
            <p:nvPr/>
          </p:nvSpPr>
          <p:spPr bwMode="auto">
            <a:xfrm flipH="1" flipV="1">
              <a:off x="3458796" y="193704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9" name="Oval 264"/>
            <p:cNvSpPr>
              <a:spLocks noChangeArrowheads="1"/>
            </p:cNvSpPr>
            <p:nvPr/>
          </p:nvSpPr>
          <p:spPr bwMode="auto">
            <a:xfrm flipH="1" flipV="1">
              <a:off x="3658138" y="193704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0" name="Oval 265"/>
            <p:cNvSpPr>
              <a:spLocks noChangeArrowheads="1"/>
            </p:cNvSpPr>
            <p:nvPr/>
          </p:nvSpPr>
          <p:spPr bwMode="auto">
            <a:xfrm flipH="1" flipV="1">
              <a:off x="4253973" y="251776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1" name="Oval 266"/>
            <p:cNvSpPr>
              <a:spLocks noChangeArrowheads="1"/>
            </p:cNvSpPr>
            <p:nvPr/>
          </p:nvSpPr>
          <p:spPr bwMode="auto">
            <a:xfrm>
              <a:off x="2862961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2" name="Oval 267"/>
            <p:cNvSpPr>
              <a:spLocks noChangeArrowheads="1"/>
            </p:cNvSpPr>
            <p:nvPr/>
          </p:nvSpPr>
          <p:spPr bwMode="auto">
            <a:xfrm>
              <a:off x="3160878" y="455240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3" name="Oval 269"/>
            <p:cNvSpPr>
              <a:spLocks noChangeArrowheads="1"/>
            </p:cNvSpPr>
            <p:nvPr/>
          </p:nvSpPr>
          <p:spPr bwMode="auto">
            <a:xfrm>
              <a:off x="1969208" y="184097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4" name="Oval 270"/>
            <p:cNvSpPr>
              <a:spLocks noChangeArrowheads="1"/>
            </p:cNvSpPr>
            <p:nvPr/>
          </p:nvSpPr>
          <p:spPr bwMode="auto">
            <a:xfrm>
              <a:off x="1969208" y="125811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5" name="Oval 271"/>
            <p:cNvSpPr>
              <a:spLocks noChangeArrowheads="1"/>
            </p:cNvSpPr>
            <p:nvPr/>
          </p:nvSpPr>
          <p:spPr bwMode="auto">
            <a:xfrm>
              <a:off x="2267126" y="1452403"/>
              <a:ext cx="98576" cy="96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6" name="Oval 272"/>
            <p:cNvSpPr>
              <a:spLocks noChangeArrowheads="1"/>
            </p:cNvSpPr>
            <p:nvPr/>
          </p:nvSpPr>
          <p:spPr bwMode="auto">
            <a:xfrm>
              <a:off x="1870632" y="154634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7" name="Oval 273"/>
            <p:cNvSpPr>
              <a:spLocks noChangeArrowheads="1"/>
            </p:cNvSpPr>
            <p:nvPr/>
          </p:nvSpPr>
          <p:spPr bwMode="auto">
            <a:xfrm>
              <a:off x="676771" y="213133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8" name="Oval 274"/>
            <p:cNvSpPr>
              <a:spLocks noChangeArrowheads="1"/>
            </p:cNvSpPr>
            <p:nvPr/>
          </p:nvSpPr>
          <p:spPr bwMode="auto">
            <a:xfrm>
              <a:off x="578196" y="271204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9" name="Oval 275"/>
            <p:cNvSpPr>
              <a:spLocks noChangeArrowheads="1"/>
            </p:cNvSpPr>
            <p:nvPr/>
          </p:nvSpPr>
          <p:spPr bwMode="auto">
            <a:xfrm>
              <a:off x="578196" y="213133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0" name="Oval 276"/>
            <p:cNvSpPr>
              <a:spLocks noChangeArrowheads="1"/>
            </p:cNvSpPr>
            <p:nvPr/>
          </p:nvSpPr>
          <p:spPr bwMode="auto">
            <a:xfrm>
              <a:off x="578196" y="242168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1" name="Oval 277"/>
            <p:cNvSpPr>
              <a:spLocks noChangeArrowheads="1"/>
            </p:cNvSpPr>
            <p:nvPr/>
          </p:nvSpPr>
          <p:spPr bwMode="auto">
            <a:xfrm>
              <a:off x="974689" y="261383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2" name="Oval 278"/>
            <p:cNvSpPr>
              <a:spLocks noChangeArrowheads="1"/>
            </p:cNvSpPr>
            <p:nvPr/>
          </p:nvSpPr>
          <p:spPr bwMode="auto">
            <a:xfrm>
              <a:off x="876113" y="30984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3" name="Oval 279"/>
            <p:cNvSpPr>
              <a:spLocks noChangeArrowheads="1"/>
            </p:cNvSpPr>
            <p:nvPr/>
          </p:nvSpPr>
          <p:spPr bwMode="auto">
            <a:xfrm flipH="1" flipV="1">
              <a:off x="3658138" y="222740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4" name="Oval 281"/>
            <p:cNvSpPr>
              <a:spLocks noChangeArrowheads="1"/>
            </p:cNvSpPr>
            <p:nvPr/>
          </p:nvSpPr>
          <p:spPr bwMode="auto">
            <a:xfrm flipH="1" flipV="1">
              <a:off x="3458796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5" name="Oval 282"/>
            <p:cNvSpPr>
              <a:spLocks noChangeArrowheads="1"/>
            </p:cNvSpPr>
            <p:nvPr/>
          </p:nvSpPr>
          <p:spPr bwMode="auto">
            <a:xfrm>
              <a:off x="3956056" y="271204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6" name="Oval 283"/>
            <p:cNvSpPr>
              <a:spLocks noChangeArrowheads="1"/>
            </p:cNvSpPr>
            <p:nvPr/>
          </p:nvSpPr>
          <p:spPr bwMode="auto">
            <a:xfrm>
              <a:off x="477430" y="377740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7" name="Oval 284"/>
            <p:cNvSpPr>
              <a:spLocks noChangeArrowheads="1"/>
            </p:cNvSpPr>
            <p:nvPr/>
          </p:nvSpPr>
          <p:spPr bwMode="auto">
            <a:xfrm>
              <a:off x="378854" y="261383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8" name="Oval 285"/>
            <p:cNvSpPr>
              <a:spLocks noChangeArrowheads="1"/>
            </p:cNvSpPr>
            <p:nvPr/>
          </p:nvSpPr>
          <p:spPr bwMode="auto">
            <a:xfrm>
              <a:off x="1076248" y="167873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9" name="Oval 286"/>
            <p:cNvSpPr>
              <a:spLocks noChangeArrowheads="1"/>
            </p:cNvSpPr>
            <p:nvPr/>
          </p:nvSpPr>
          <p:spPr bwMode="auto">
            <a:xfrm>
              <a:off x="777538" y="251776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0" name="Oval 287"/>
            <p:cNvSpPr>
              <a:spLocks noChangeArrowheads="1"/>
            </p:cNvSpPr>
            <p:nvPr/>
          </p:nvSpPr>
          <p:spPr bwMode="auto">
            <a:xfrm>
              <a:off x="2267126" y="445419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1" name="Oval 289"/>
            <p:cNvSpPr>
              <a:spLocks noChangeArrowheads="1"/>
            </p:cNvSpPr>
            <p:nvPr/>
          </p:nvSpPr>
          <p:spPr bwMode="auto">
            <a:xfrm>
              <a:off x="3756714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2" name="Oval 290"/>
            <p:cNvSpPr>
              <a:spLocks noChangeArrowheads="1"/>
            </p:cNvSpPr>
            <p:nvPr/>
          </p:nvSpPr>
          <p:spPr bwMode="auto">
            <a:xfrm>
              <a:off x="3658138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3" name="Oval 291"/>
            <p:cNvSpPr>
              <a:spLocks noChangeArrowheads="1"/>
            </p:cNvSpPr>
            <p:nvPr/>
          </p:nvSpPr>
          <p:spPr bwMode="auto">
            <a:xfrm>
              <a:off x="2764385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4" name="Oval 292"/>
            <p:cNvSpPr>
              <a:spLocks noChangeArrowheads="1"/>
            </p:cNvSpPr>
            <p:nvPr/>
          </p:nvSpPr>
          <p:spPr bwMode="auto">
            <a:xfrm>
              <a:off x="2963727" y="484490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5" name="Oval 293"/>
            <p:cNvSpPr>
              <a:spLocks noChangeArrowheads="1"/>
            </p:cNvSpPr>
            <p:nvPr/>
          </p:nvSpPr>
          <p:spPr bwMode="auto">
            <a:xfrm>
              <a:off x="2067784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6" name="Oval 294"/>
            <p:cNvSpPr>
              <a:spLocks noChangeArrowheads="1"/>
            </p:cNvSpPr>
            <p:nvPr/>
          </p:nvSpPr>
          <p:spPr bwMode="auto">
            <a:xfrm>
              <a:off x="3559562" y="174276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7" name="Oval 295"/>
            <p:cNvSpPr>
              <a:spLocks noChangeArrowheads="1"/>
            </p:cNvSpPr>
            <p:nvPr/>
          </p:nvSpPr>
          <p:spPr bwMode="auto">
            <a:xfrm flipH="1" flipV="1">
              <a:off x="3756714" y="174276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8" name="Oval 296"/>
            <p:cNvSpPr>
              <a:spLocks noChangeArrowheads="1"/>
            </p:cNvSpPr>
            <p:nvPr/>
          </p:nvSpPr>
          <p:spPr bwMode="auto">
            <a:xfrm flipH="1" flipV="1">
              <a:off x="3857480" y="203312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9" name="Oval 297"/>
            <p:cNvSpPr>
              <a:spLocks noChangeArrowheads="1"/>
            </p:cNvSpPr>
            <p:nvPr/>
          </p:nvSpPr>
          <p:spPr bwMode="auto">
            <a:xfrm>
              <a:off x="4054631" y="348704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cxnSp>
        <p:nvCxnSpPr>
          <p:cNvPr id="210" name="Connecteur droit avec flèche 448"/>
          <p:cNvCxnSpPr/>
          <p:nvPr/>
        </p:nvCxnSpPr>
        <p:spPr bwMode="auto">
          <a:xfrm flipV="1">
            <a:off x="1038225" y="5343599"/>
            <a:ext cx="317500" cy="1016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11" name="Groupe 305"/>
          <p:cNvGrpSpPr/>
          <p:nvPr/>
        </p:nvGrpSpPr>
        <p:grpSpPr>
          <a:xfrm>
            <a:off x="579512" y="2493764"/>
            <a:ext cx="3792393" cy="1673995"/>
            <a:chOff x="430213" y="2120900"/>
            <a:chExt cx="3792393" cy="1673995"/>
          </a:xfrm>
        </p:grpSpPr>
        <p:sp>
          <p:nvSpPr>
            <p:cNvPr id="212" name="ZoneTexte 265"/>
            <p:cNvSpPr txBox="1"/>
            <p:nvPr/>
          </p:nvSpPr>
          <p:spPr bwMode="auto">
            <a:xfrm>
              <a:off x="2967574" y="2442573"/>
              <a:ext cx="12550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</a:rPr>
                <a:t>Immobilized colonies</a:t>
              </a:r>
              <a:endParaRPr lang="en-US" sz="14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213" name="Groupe 304"/>
            <p:cNvGrpSpPr/>
            <p:nvPr/>
          </p:nvGrpSpPr>
          <p:grpSpPr>
            <a:xfrm>
              <a:off x="430213" y="2120900"/>
              <a:ext cx="2087562" cy="1611313"/>
              <a:chOff x="430213" y="2120900"/>
              <a:chExt cx="2087562" cy="1611313"/>
            </a:xfrm>
          </p:grpSpPr>
          <p:sp>
            <p:nvSpPr>
              <p:cNvPr id="216" name="Oval 16"/>
              <p:cNvSpPr>
                <a:spLocks noChangeArrowheads="1"/>
              </p:cNvSpPr>
              <p:nvPr/>
            </p:nvSpPr>
            <p:spPr bwMode="auto">
              <a:xfrm>
                <a:off x="430213" y="3340100"/>
                <a:ext cx="347662" cy="392113"/>
              </a:xfrm>
              <a:prstGeom prst="ellipse">
                <a:avLst/>
              </a:prstGeom>
              <a:noFill/>
              <a:ln w="34925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2000">
                  <a:solidFill>
                    <a:prstClr val="black"/>
                  </a:solidFill>
                  <a:latin typeface="Tw Cen MT" pitchFamily="34" charset="0"/>
                </a:endParaRPr>
              </a:p>
            </p:txBody>
          </p:sp>
          <p:sp>
            <p:nvSpPr>
              <p:cNvPr id="217" name="Oval 16"/>
              <p:cNvSpPr>
                <a:spLocks noChangeArrowheads="1"/>
              </p:cNvSpPr>
              <p:nvPr/>
            </p:nvSpPr>
            <p:spPr bwMode="auto">
              <a:xfrm>
                <a:off x="1573213" y="2120900"/>
                <a:ext cx="347662" cy="392113"/>
              </a:xfrm>
              <a:prstGeom prst="ellipse">
                <a:avLst/>
              </a:prstGeom>
              <a:noFill/>
              <a:ln w="34925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2000">
                  <a:solidFill>
                    <a:prstClr val="black"/>
                  </a:solidFill>
                  <a:latin typeface="Tw Cen MT" pitchFamily="34" charset="0"/>
                </a:endParaRPr>
              </a:p>
            </p:txBody>
          </p:sp>
          <p:sp>
            <p:nvSpPr>
              <p:cNvPr id="218" name="Oval 16"/>
              <p:cNvSpPr>
                <a:spLocks noChangeArrowheads="1"/>
              </p:cNvSpPr>
              <p:nvPr/>
            </p:nvSpPr>
            <p:spPr bwMode="auto">
              <a:xfrm>
                <a:off x="2170113" y="2616200"/>
                <a:ext cx="347662" cy="392113"/>
              </a:xfrm>
              <a:prstGeom prst="ellipse">
                <a:avLst/>
              </a:prstGeom>
              <a:noFill/>
              <a:ln w="34925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2000">
                  <a:solidFill>
                    <a:prstClr val="black"/>
                  </a:solidFill>
                  <a:latin typeface="Tw Cen MT" pitchFamily="34" charset="0"/>
                </a:endParaRPr>
              </a:p>
            </p:txBody>
          </p:sp>
        </p:grpSp>
        <p:cxnSp>
          <p:nvCxnSpPr>
            <p:cNvPr id="214" name="Connecteur droit avec flèche 454"/>
            <p:cNvCxnSpPr>
              <a:stCxn id="212" idx="2"/>
              <a:endCxn id="9" idx="0"/>
            </p:cNvCxnSpPr>
            <p:nvPr/>
          </p:nvCxnSpPr>
          <p:spPr bwMode="auto">
            <a:xfrm>
              <a:off x="3595090" y="2965793"/>
              <a:ext cx="287236" cy="82910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5" name="Connecteur droit avec flèche 433"/>
            <p:cNvCxnSpPr/>
            <p:nvPr/>
          </p:nvCxnSpPr>
          <p:spPr bwMode="auto">
            <a:xfrm flipH="1">
              <a:off x="2537084" y="2787491"/>
              <a:ext cx="598257" cy="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5" name="Text Box 141"/>
          <p:cNvSpPr txBox="1">
            <a:spLocks noChangeArrowheads="1"/>
          </p:cNvSpPr>
          <p:nvPr/>
        </p:nvSpPr>
        <p:spPr bwMode="auto">
          <a:xfrm>
            <a:off x="5336985" y="2129404"/>
            <a:ext cx="168328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Substrates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Lactose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Proteins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Fat</a:t>
            </a:r>
            <a:endParaRPr lang="en-US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6" name="Text Box 142"/>
          <p:cNvSpPr txBox="1">
            <a:spLocks noChangeArrowheads="1"/>
          </p:cNvSpPr>
          <p:nvPr/>
        </p:nvSpPr>
        <p:spPr bwMode="auto">
          <a:xfrm>
            <a:off x="7092280" y="2129404"/>
            <a:ext cx="20132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Products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 Sugars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 Peptides and amino acids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 Fatty acids</a:t>
            </a:r>
            <a:endParaRPr lang="en-US" sz="1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30" name="Groupe 24"/>
          <p:cNvGrpSpPr>
            <a:grpSpLocks/>
          </p:cNvGrpSpPr>
          <p:nvPr/>
        </p:nvGrpSpPr>
        <p:grpSpPr bwMode="auto">
          <a:xfrm>
            <a:off x="6171961" y="991603"/>
            <a:ext cx="1116327" cy="1137801"/>
            <a:chOff x="179512" y="1065970"/>
            <a:chExt cx="4273803" cy="4163229"/>
          </a:xfrm>
        </p:grpSpPr>
        <p:sp>
          <p:nvSpPr>
            <p:cNvPr id="231" name="Oval 192" descr="5 %"/>
            <p:cNvSpPr>
              <a:spLocks noChangeArrowheads="1"/>
            </p:cNvSpPr>
            <p:nvPr/>
          </p:nvSpPr>
          <p:spPr bwMode="auto">
            <a:xfrm>
              <a:off x="179512" y="1065970"/>
              <a:ext cx="4273803" cy="4163229"/>
            </a:xfrm>
            <a:prstGeom prst="ellipse">
              <a:avLst/>
            </a:prstGeom>
            <a:pattFill prst="pct5">
              <a:fgClr>
                <a:srgbClr val="0066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2" name="Oval 193" descr="10 %"/>
            <p:cNvSpPr>
              <a:spLocks noChangeArrowheads="1"/>
            </p:cNvSpPr>
            <p:nvPr/>
          </p:nvSpPr>
          <p:spPr bwMode="auto">
            <a:xfrm>
              <a:off x="477430" y="1452403"/>
              <a:ext cx="3677968" cy="3390363"/>
            </a:xfrm>
            <a:prstGeom prst="ellipse">
              <a:avLst/>
            </a:prstGeom>
            <a:pattFill prst="pct10">
              <a:fgClr>
                <a:srgbClr val="0066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3" name="Oval 194" descr="20 %"/>
            <p:cNvSpPr>
              <a:spLocks noChangeArrowheads="1"/>
            </p:cNvSpPr>
            <p:nvPr/>
          </p:nvSpPr>
          <p:spPr bwMode="auto">
            <a:xfrm>
              <a:off x="777538" y="1646687"/>
              <a:ext cx="3079942" cy="3001795"/>
            </a:xfrm>
            <a:prstGeom prst="ellipse">
              <a:avLst/>
            </a:prstGeom>
            <a:pattFill prst="pct20">
              <a:fgClr>
                <a:srgbClr val="3366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pic>
          <p:nvPicPr>
            <p:cNvPr id="234" name="Picture 195" descr="138-essai_pH-colonie_reduite_Lc-RT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4031" y="2033120"/>
              <a:ext cx="2297908" cy="219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" name="Oval 196"/>
            <p:cNvSpPr>
              <a:spLocks noChangeArrowheads="1"/>
            </p:cNvSpPr>
            <p:nvPr/>
          </p:nvSpPr>
          <p:spPr bwMode="auto">
            <a:xfrm>
              <a:off x="4352549" y="348704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6" name="Oval 197"/>
            <p:cNvSpPr>
              <a:spLocks noChangeArrowheads="1"/>
            </p:cNvSpPr>
            <p:nvPr/>
          </p:nvSpPr>
          <p:spPr bwMode="auto">
            <a:xfrm>
              <a:off x="4054631" y="319668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7" name="Oval 198"/>
            <p:cNvSpPr>
              <a:spLocks noChangeArrowheads="1"/>
            </p:cNvSpPr>
            <p:nvPr/>
          </p:nvSpPr>
          <p:spPr bwMode="auto">
            <a:xfrm>
              <a:off x="676771" y="406776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8" name="Oval 199"/>
            <p:cNvSpPr>
              <a:spLocks noChangeArrowheads="1"/>
            </p:cNvSpPr>
            <p:nvPr/>
          </p:nvSpPr>
          <p:spPr bwMode="auto">
            <a:xfrm>
              <a:off x="3458796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9" name="Oval 200"/>
            <p:cNvSpPr>
              <a:spLocks noChangeArrowheads="1"/>
            </p:cNvSpPr>
            <p:nvPr/>
          </p:nvSpPr>
          <p:spPr bwMode="auto">
            <a:xfrm>
              <a:off x="477430" y="358312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0" name="Oval 201"/>
            <p:cNvSpPr>
              <a:spLocks noChangeArrowheads="1"/>
            </p:cNvSpPr>
            <p:nvPr/>
          </p:nvSpPr>
          <p:spPr bwMode="auto">
            <a:xfrm>
              <a:off x="280278" y="30984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1" name="Oval 202"/>
            <p:cNvSpPr>
              <a:spLocks noChangeArrowheads="1"/>
            </p:cNvSpPr>
            <p:nvPr/>
          </p:nvSpPr>
          <p:spPr bwMode="auto">
            <a:xfrm>
              <a:off x="4155397" y="271204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2" name="Oval 203"/>
            <p:cNvSpPr>
              <a:spLocks noChangeArrowheads="1"/>
            </p:cNvSpPr>
            <p:nvPr/>
          </p:nvSpPr>
          <p:spPr bwMode="auto">
            <a:xfrm>
              <a:off x="3658138" y="4454198"/>
              <a:ext cx="98576" cy="96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3" name="Oval 204"/>
            <p:cNvSpPr>
              <a:spLocks noChangeArrowheads="1"/>
            </p:cNvSpPr>
            <p:nvPr/>
          </p:nvSpPr>
          <p:spPr bwMode="auto">
            <a:xfrm>
              <a:off x="378854" y="242168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4" name="Oval 205"/>
            <p:cNvSpPr>
              <a:spLocks noChangeArrowheads="1"/>
            </p:cNvSpPr>
            <p:nvPr/>
          </p:nvSpPr>
          <p:spPr bwMode="auto">
            <a:xfrm>
              <a:off x="2267126" y="503491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5" name="Oval 206"/>
            <p:cNvSpPr>
              <a:spLocks noChangeArrowheads="1"/>
            </p:cNvSpPr>
            <p:nvPr/>
          </p:nvSpPr>
          <p:spPr bwMode="auto">
            <a:xfrm flipV="1">
              <a:off x="786876" y="1985083"/>
              <a:ext cx="89237" cy="143079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6" name="Oval 207"/>
            <p:cNvSpPr>
              <a:spLocks noChangeArrowheads="1"/>
            </p:cNvSpPr>
            <p:nvPr/>
          </p:nvSpPr>
          <p:spPr bwMode="auto">
            <a:xfrm>
              <a:off x="3458796" y="261383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7" name="Oval 208"/>
            <p:cNvSpPr>
              <a:spLocks noChangeArrowheads="1"/>
            </p:cNvSpPr>
            <p:nvPr/>
          </p:nvSpPr>
          <p:spPr bwMode="auto">
            <a:xfrm>
              <a:off x="3857480" y="222740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8" name="Oval 209"/>
            <p:cNvSpPr>
              <a:spLocks noChangeArrowheads="1"/>
            </p:cNvSpPr>
            <p:nvPr/>
          </p:nvSpPr>
          <p:spPr bwMode="auto">
            <a:xfrm>
              <a:off x="4054631" y="232347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9" name="Oval 210"/>
            <p:cNvSpPr>
              <a:spLocks noChangeArrowheads="1"/>
            </p:cNvSpPr>
            <p:nvPr/>
          </p:nvSpPr>
          <p:spPr bwMode="auto">
            <a:xfrm>
              <a:off x="1324085" y="489080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0" name="Oval 211"/>
            <p:cNvSpPr>
              <a:spLocks noChangeArrowheads="1"/>
            </p:cNvSpPr>
            <p:nvPr/>
          </p:nvSpPr>
          <p:spPr bwMode="auto">
            <a:xfrm>
              <a:off x="2961537" y="184097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1" name="Oval 212"/>
            <p:cNvSpPr>
              <a:spLocks noChangeArrowheads="1"/>
            </p:cNvSpPr>
            <p:nvPr/>
          </p:nvSpPr>
          <p:spPr bwMode="auto">
            <a:xfrm>
              <a:off x="1769866" y="135632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2" name="Oval 213"/>
            <p:cNvSpPr>
              <a:spLocks noChangeArrowheads="1"/>
            </p:cNvSpPr>
            <p:nvPr/>
          </p:nvSpPr>
          <p:spPr bwMode="auto">
            <a:xfrm>
              <a:off x="2961537" y="135632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3" name="Oval 215"/>
            <p:cNvSpPr>
              <a:spLocks noChangeArrowheads="1"/>
            </p:cNvSpPr>
            <p:nvPr/>
          </p:nvSpPr>
          <p:spPr bwMode="auto">
            <a:xfrm>
              <a:off x="2365701" y="11641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4" name="Oval 216"/>
            <p:cNvSpPr>
              <a:spLocks noChangeArrowheads="1"/>
            </p:cNvSpPr>
            <p:nvPr/>
          </p:nvSpPr>
          <p:spPr bwMode="auto">
            <a:xfrm>
              <a:off x="2562853" y="126025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5" name="Oval 217"/>
            <p:cNvSpPr>
              <a:spLocks noChangeArrowheads="1"/>
            </p:cNvSpPr>
            <p:nvPr/>
          </p:nvSpPr>
          <p:spPr bwMode="auto">
            <a:xfrm>
              <a:off x="578196" y="387348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6" name="Oval 218"/>
            <p:cNvSpPr>
              <a:spLocks noChangeArrowheads="1"/>
            </p:cNvSpPr>
            <p:nvPr/>
          </p:nvSpPr>
          <p:spPr bwMode="auto">
            <a:xfrm>
              <a:off x="578196" y="358098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7" name="Oval 219"/>
            <p:cNvSpPr>
              <a:spLocks noChangeArrowheads="1"/>
            </p:cNvSpPr>
            <p:nvPr/>
          </p:nvSpPr>
          <p:spPr bwMode="auto">
            <a:xfrm>
              <a:off x="578196" y="338883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8" name="Oval 220"/>
            <p:cNvSpPr>
              <a:spLocks noChangeArrowheads="1"/>
            </p:cNvSpPr>
            <p:nvPr/>
          </p:nvSpPr>
          <p:spPr bwMode="auto">
            <a:xfrm>
              <a:off x="378854" y="329062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9" name="Oval 221"/>
            <p:cNvSpPr>
              <a:spLocks noChangeArrowheads="1"/>
            </p:cNvSpPr>
            <p:nvPr/>
          </p:nvSpPr>
          <p:spPr bwMode="auto">
            <a:xfrm>
              <a:off x="280278" y="290419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0" name="Oval 222"/>
            <p:cNvSpPr>
              <a:spLocks noChangeArrowheads="1"/>
            </p:cNvSpPr>
            <p:nvPr/>
          </p:nvSpPr>
          <p:spPr bwMode="auto">
            <a:xfrm>
              <a:off x="477430" y="300027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1" name="Oval 223"/>
            <p:cNvSpPr>
              <a:spLocks noChangeArrowheads="1"/>
            </p:cNvSpPr>
            <p:nvPr/>
          </p:nvSpPr>
          <p:spPr bwMode="auto">
            <a:xfrm>
              <a:off x="1174031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2" name="Oval 224"/>
            <p:cNvSpPr>
              <a:spLocks noChangeArrowheads="1"/>
            </p:cNvSpPr>
            <p:nvPr/>
          </p:nvSpPr>
          <p:spPr bwMode="auto">
            <a:xfrm>
              <a:off x="2862961" y="503491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3" name="Oval 225"/>
            <p:cNvSpPr>
              <a:spLocks noChangeArrowheads="1"/>
            </p:cNvSpPr>
            <p:nvPr/>
          </p:nvSpPr>
          <p:spPr bwMode="auto">
            <a:xfrm>
              <a:off x="1075455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4" name="Oval 226"/>
            <p:cNvSpPr>
              <a:spLocks noChangeArrowheads="1"/>
            </p:cNvSpPr>
            <p:nvPr/>
          </p:nvSpPr>
          <p:spPr bwMode="auto">
            <a:xfrm>
              <a:off x="974689" y="425991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5" name="Oval 227"/>
            <p:cNvSpPr>
              <a:spLocks noChangeArrowheads="1"/>
            </p:cNvSpPr>
            <p:nvPr/>
          </p:nvSpPr>
          <p:spPr bwMode="auto">
            <a:xfrm>
              <a:off x="876113" y="387348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6" name="Oval 229"/>
            <p:cNvSpPr>
              <a:spLocks noChangeArrowheads="1"/>
            </p:cNvSpPr>
            <p:nvPr/>
          </p:nvSpPr>
          <p:spPr bwMode="auto">
            <a:xfrm>
              <a:off x="3956056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7" name="Oval 230"/>
            <p:cNvSpPr>
              <a:spLocks noChangeArrowheads="1"/>
            </p:cNvSpPr>
            <p:nvPr/>
          </p:nvSpPr>
          <p:spPr bwMode="auto">
            <a:xfrm>
              <a:off x="3956056" y="396955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8" name="Oval 231"/>
            <p:cNvSpPr>
              <a:spLocks noChangeArrowheads="1"/>
            </p:cNvSpPr>
            <p:nvPr/>
          </p:nvSpPr>
          <p:spPr bwMode="auto">
            <a:xfrm>
              <a:off x="3956056" y="377740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9" name="Oval 233"/>
            <p:cNvSpPr>
              <a:spLocks noChangeArrowheads="1"/>
            </p:cNvSpPr>
            <p:nvPr/>
          </p:nvSpPr>
          <p:spPr bwMode="auto">
            <a:xfrm>
              <a:off x="3658138" y="329276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0" name="Oval 235"/>
            <p:cNvSpPr>
              <a:spLocks noChangeArrowheads="1"/>
            </p:cNvSpPr>
            <p:nvPr/>
          </p:nvSpPr>
          <p:spPr bwMode="auto">
            <a:xfrm>
              <a:off x="1174031" y="242168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1" name="Oval 237"/>
            <p:cNvSpPr>
              <a:spLocks noChangeArrowheads="1"/>
            </p:cNvSpPr>
            <p:nvPr/>
          </p:nvSpPr>
          <p:spPr bwMode="auto">
            <a:xfrm>
              <a:off x="1570524" y="193704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2" name="Oval 238"/>
            <p:cNvSpPr>
              <a:spLocks noChangeArrowheads="1"/>
            </p:cNvSpPr>
            <p:nvPr/>
          </p:nvSpPr>
          <p:spPr bwMode="auto">
            <a:xfrm>
              <a:off x="974689" y="183883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3" name="Oval 239"/>
            <p:cNvSpPr>
              <a:spLocks noChangeArrowheads="1"/>
            </p:cNvSpPr>
            <p:nvPr/>
          </p:nvSpPr>
          <p:spPr bwMode="auto">
            <a:xfrm>
              <a:off x="1373373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4" name="Oval 240"/>
            <p:cNvSpPr>
              <a:spLocks noChangeArrowheads="1"/>
            </p:cNvSpPr>
            <p:nvPr/>
          </p:nvSpPr>
          <p:spPr bwMode="auto">
            <a:xfrm>
              <a:off x="1073265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5" name="Oval 241"/>
            <p:cNvSpPr>
              <a:spLocks noChangeArrowheads="1"/>
            </p:cNvSpPr>
            <p:nvPr/>
          </p:nvSpPr>
          <p:spPr bwMode="auto">
            <a:xfrm>
              <a:off x="876113" y="435812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6" name="Oval 242"/>
            <p:cNvSpPr>
              <a:spLocks noChangeArrowheads="1"/>
            </p:cNvSpPr>
            <p:nvPr/>
          </p:nvSpPr>
          <p:spPr bwMode="auto">
            <a:xfrm>
              <a:off x="876113" y="174276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7" name="Oval 243"/>
            <p:cNvSpPr>
              <a:spLocks noChangeArrowheads="1"/>
            </p:cNvSpPr>
            <p:nvPr/>
          </p:nvSpPr>
          <p:spPr bwMode="auto">
            <a:xfrm>
              <a:off x="1671290" y="493884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8" name="Oval 244"/>
            <p:cNvSpPr>
              <a:spLocks noChangeArrowheads="1"/>
            </p:cNvSpPr>
            <p:nvPr/>
          </p:nvSpPr>
          <p:spPr bwMode="auto">
            <a:xfrm>
              <a:off x="1373373" y="445419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9" name="Oval 245"/>
            <p:cNvSpPr>
              <a:spLocks noChangeArrowheads="1"/>
            </p:cNvSpPr>
            <p:nvPr/>
          </p:nvSpPr>
          <p:spPr bwMode="auto">
            <a:xfrm>
              <a:off x="1373373" y="183883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0" name="Oval 246"/>
            <p:cNvSpPr>
              <a:spLocks noChangeArrowheads="1"/>
            </p:cNvSpPr>
            <p:nvPr/>
          </p:nvSpPr>
          <p:spPr bwMode="auto">
            <a:xfrm>
              <a:off x="876113" y="348704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1" name="Oval 247"/>
            <p:cNvSpPr>
              <a:spLocks noChangeArrowheads="1"/>
            </p:cNvSpPr>
            <p:nvPr/>
          </p:nvSpPr>
          <p:spPr bwMode="auto">
            <a:xfrm>
              <a:off x="2067784" y="503491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2" name="Oval 248"/>
            <p:cNvSpPr>
              <a:spLocks noChangeArrowheads="1"/>
            </p:cNvSpPr>
            <p:nvPr/>
          </p:nvSpPr>
          <p:spPr bwMode="auto">
            <a:xfrm>
              <a:off x="1373373" y="406776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3" name="Oval 249"/>
            <p:cNvSpPr>
              <a:spLocks noChangeArrowheads="1"/>
            </p:cNvSpPr>
            <p:nvPr/>
          </p:nvSpPr>
          <p:spPr bwMode="auto">
            <a:xfrm>
              <a:off x="1373373" y="145240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4" name="Oval 250"/>
            <p:cNvSpPr>
              <a:spLocks noChangeArrowheads="1"/>
            </p:cNvSpPr>
            <p:nvPr/>
          </p:nvSpPr>
          <p:spPr bwMode="auto">
            <a:xfrm>
              <a:off x="3559562" y="3969555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5" name="Oval 251"/>
            <p:cNvSpPr>
              <a:spLocks noChangeArrowheads="1"/>
            </p:cNvSpPr>
            <p:nvPr/>
          </p:nvSpPr>
          <p:spPr bwMode="auto">
            <a:xfrm>
              <a:off x="3559562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6" name="Oval 252"/>
            <p:cNvSpPr>
              <a:spLocks noChangeArrowheads="1"/>
            </p:cNvSpPr>
            <p:nvPr/>
          </p:nvSpPr>
          <p:spPr bwMode="auto">
            <a:xfrm>
              <a:off x="3261645" y="416383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7" name="Oval 253"/>
            <p:cNvSpPr>
              <a:spLocks noChangeArrowheads="1"/>
            </p:cNvSpPr>
            <p:nvPr/>
          </p:nvSpPr>
          <p:spPr bwMode="auto">
            <a:xfrm>
              <a:off x="3261645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8" name="Oval 254"/>
            <p:cNvSpPr>
              <a:spLocks noChangeArrowheads="1"/>
            </p:cNvSpPr>
            <p:nvPr/>
          </p:nvSpPr>
          <p:spPr bwMode="auto">
            <a:xfrm>
              <a:off x="3062303" y="474455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9" name="Oval 255"/>
            <p:cNvSpPr>
              <a:spLocks noChangeArrowheads="1"/>
            </p:cNvSpPr>
            <p:nvPr/>
          </p:nvSpPr>
          <p:spPr bwMode="auto">
            <a:xfrm>
              <a:off x="2565043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0" name="Oval 256"/>
            <p:cNvSpPr>
              <a:spLocks noChangeArrowheads="1"/>
            </p:cNvSpPr>
            <p:nvPr/>
          </p:nvSpPr>
          <p:spPr bwMode="auto">
            <a:xfrm>
              <a:off x="2267126" y="503705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1" name="Oval 257"/>
            <p:cNvSpPr>
              <a:spLocks noChangeArrowheads="1"/>
            </p:cNvSpPr>
            <p:nvPr/>
          </p:nvSpPr>
          <p:spPr bwMode="auto">
            <a:xfrm>
              <a:off x="1868442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2" name="Oval 258"/>
            <p:cNvSpPr>
              <a:spLocks noChangeArrowheads="1"/>
            </p:cNvSpPr>
            <p:nvPr/>
          </p:nvSpPr>
          <p:spPr bwMode="auto">
            <a:xfrm>
              <a:off x="2862961" y="464848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3" name="Oval 259"/>
            <p:cNvSpPr>
              <a:spLocks noChangeArrowheads="1"/>
            </p:cNvSpPr>
            <p:nvPr/>
          </p:nvSpPr>
          <p:spPr bwMode="auto">
            <a:xfrm>
              <a:off x="1868442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4" name="Oval 260"/>
            <p:cNvSpPr>
              <a:spLocks noChangeArrowheads="1"/>
            </p:cNvSpPr>
            <p:nvPr/>
          </p:nvSpPr>
          <p:spPr bwMode="auto">
            <a:xfrm flipH="1" flipV="1">
              <a:off x="4253973" y="377740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5" name="Oval 261"/>
            <p:cNvSpPr>
              <a:spLocks noChangeArrowheads="1"/>
            </p:cNvSpPr>
            <p:nvPr/>
          </p:nvSpPr>
          <p:spPr bwMode="auto">
            <a:xfrm flipH="1" flipV="1">
              <a:off x="4354739" y="30984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6" name="Oval 262"/>
            <p:cNvSpPr>
              <a:spLocks noChangeArrowheads="1"/>
            </p:cNvSpPr>
            <p:nvPr/>
          </p:nvSpPr>
          <p:spPr bwMode="auto">
            <a:xfrm flipH="1" flipV="1">
              <a:off x="4354739" y="290633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7" name="Oval 263"/>
            <p:cNvSpPr>
              <a:spLocks noChangeArrowheads="1"/>
            </p:cNvSpPr>
            <p:nvPr/>
          </p:nvSpPr>
          <p:spPr bwMode="auto">
            <a:xfrm flipH="1" flipV="1">
              <a:off x="3458796" y="193704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8" name="Oval 264"/>
            <p:cNvSpPr>
              <a:spLocks noChangeArrowheads="1"/>
            </p:cNvSpPr>
            <p:nvPr/>
          </p:nvSpPr>
          <p:spPr bwMode="auto">
            <a:xfrm flipH="1" flipV="1">
              <a:off x="3658138" y="193704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9" name="Oval 265"/>
            <p:cNvSpPr>
              <a:spLocks noChangeArrowheads="1"/>
            </p:cNvSpPr>
            <p:nvPr/>
          </p:nvSpPr>
          <p:spPr bwMode="auto">
            <a:xfrm flipH="1" flipV="1">
              <a:off x="4253973" y="251776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0" name="Oval 266"/>
            <p:cNvSpPr>
              <a:spLocks noChangeArrowheads="1"/>
            </p:cNvSpPr>
            <p:nvPr/>
          </p:nvSpPr>
          <p:spPr bwMode="auto">
            <a:xfrm>
              <a:off x="2862961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1" name="Oval 267"/>
            <p:cNvSpPr>
              <a:spLocks noChangeArrowheads="1"/>
            </p:cNvSpPr>
            <p:nvPr/>
          </p:nvSpPr>
          <p:spPr bwMode="auto">
            <a:xfrm>
              <a:off x="3160878" y="455240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2" name="Oval 269"/>
            <p:cNvSpPr>
              <a:spLocks noChangeArrowheads="1"/>
            </p:cNvSpPr>
            <p:nvPr/>
          </p:nvSpPr>
          <p:spPr bwMode="auto">
            <a:xfrm>
              <a:off x="1969208" y="184097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3" name="Oval 270"/>
            <p:cNvSpPr>
              <a:spLocks noChangeArrowheads="1"/>
            </p:cNvSpPr>
            <p:nvPr/>
          </p:nvSpPr>
          <p:spPr bwMode="auto">
            <a:xfrm>
              <a:off x="1969208" y="125811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4" name="Oval 271"/>
            <p:cNvSpPr>
              <a:spLocks noChangeArrowheads="1"/>
            </p:cNvSpPr>
            <p:nvPr/>
          </p:nvSpPr>
          <p:spPr bwMode="auto">
            <a:xfrm>
              <a:off x="2267126" y="1452403"/>
              <a:ext cx="98576" cy="96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5" name="Oval 272"/>
            <p:cNvSpPr>
              <a:spLocks noChangeArrowheads="1"/>
            </p:cNvSpPr>
            <p:nvPr/>
          </p:nvSpPr>
          <p:spPr bwMode="auto">
            <a:xfrm>
              <a:off x="1870632" y="154634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6" name="Oval 273"/>
            <p:cNvSpPr>
              <a:spLocks noChangeArrowheads="1"/>
            </p:cNvSpPr>
            <p:nvPr/>
          </p:nvSpPr>
          <p:spPr bwMode="auto">
            <a:xfrm>
              <a:off x="676771" y="213133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7" name="Oval 274"/>
            <p:cNvSpPr>
              <a:spLocks noChangeArrowheads="1"/>
            </p:cNvSpPr>
            <p:nvPr/>
          </p:nvSpPr>
          <p:spPr bwMode="auto">
            <a:xfrm>
              <a:off x="578196" y="271204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8" name="Oval 275"/>
            <p:cNvSpPr>
              <a:spLocks noChangeArrowheads="1"/>
            </p:cNvSpPr>
            <p:nvPr/>
          </p:nvSpPr>
          <p:spPr bwMode="auto">
            <a:xfrm>
              <a:off x="578196" y="213133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9" name="Oval 276"/>
            <p:cNvSpPr>
              <a:spLocks noChangeArrowheads="1"/>
            </p:cNvSpPr>
            <p:nvPr/>
          </p:nvSpPr>
          <p:spPr bwMode="auto">
            <a:xfrm>
              <a:off x="578196" y="242168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0" name="Oval 277"/>
            <p:cNvSpPr>
              <a:spLocks noChangeArrowheads="1"/>
            </p:cNvSpPr>
            <p:nvPr/>
          </p:nvSpPr>
          <p:spPr bwMode="auto">
            <a:xfrm>
              <a:off x="974689" y="261383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1" name="Oval 278"/>
            <p:cNvSpPr>
              <a:spLocks noChangeArrowheads="1"/>
            </p:cNvSpPr>
            <p:nvPr/>
          </p:nvSpPr>
          <p:spPr bwMode="auto">
            <a:xfrm>
              <a:off x="876113" y="309848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2" name="Oval 279"/>
            <p:cNvSpPr>
              <a:spLocks noChangeArrowheads="1"/>
            </p:cNvSpPr>
            <p:nvPr/>
          </p:nvSpPr>
          <p:spPr bwMode="auto">
            <a:xfrm flipH="1" flipV="1">
              <a:off x="3658138" y="2227404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3" name="Oval 281"/>
            <p:cNvSpPr>
              <a:spLocks noChangeArrowheads="1"/>
            </p:cNvSpPr>
            <p:nvPr/>
          </p:nvSpPr>
          <p:spPr bwMode="auto">
            <a:xfrm flipH="1" flipV="1">
              <a:off x="3458796" y="154847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4" name="Oval 282"/>
            <p:cNvSpPr>
              <a:spLocks noChangeArrowheads="1"/>
            </p:cNvSpPr>
            <p:nvPr/>
          </p:nvSpPr>
          <p:spPr bwMode="auto">
            <a:xfrm>
              <a:off x="3956056" y="271204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5" name="Oval 283"/>
            <p:cNvSpPr>
              <a:spLocks noChangeArrowheads="1"/>
            </p:cNvSpPr>
            <p:nvPr/>
          </p:nvSpPr>
          <p:spPr bwMode="auto">
            <a:xfrm>
              <a:off x="477430" y="377740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6" name="Oval 284"/>
            <p:cNvSpPr>
              <a:spLocks noChangeArrowheads="1"/>
            </p:cNvSpPr>
            <p:nvPr/>
          </p:nvSpPr>
          <p:spPr bwMode="auto">
            <a:xfrm>
              <a:off x="378854" y="2613837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7" name="Oval 285"/>
            <p:cNvSpPr>
              <a:spLocks noChangeArrowheads="1"/>
            </p:cNvSpPr>
            <p:nvPr/>
          </p:nvSpPr>
          <p:spPr bwMode="auto">
            <a:xfrm>
              <a:off x="1076248" y="167873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8" name="Oval 286"/>
            <p:cNvSpPr>
              <a:spLocks noChangeArrowheads="1"/>
            </p:cNvSpPr>
            <p:nvPr/>
          </p:nvSpPr>
          <p:spPr bwMode="auto">
            <a:xfrm>
              <a:off x="777538" y="2517763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9" name="Oval 287"/>
            <p:cNvSpPr>
              <a:spLocks noChangeArrowheads="1"/>
            </p:cNvSpPr>
            <p:nvPr/>
          </p:nvSpPr>
          <p:spPr bwMode="auto">
            <a:xfrm>
              <a:off x="2267126" y="445419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0" name="Oval 289"/>
            <p:cNvSpPr>
              <a:spLocks noChangeArrowheads="1"/>
            </p:cNvSpPr>
            <p:nvPr/>
          </p:nvSpPr>
          <p:spPr bwMode="auto">
            <a:xfrm>
              <a:off x="3756714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1" name="Oval 290"/>
            <p:cNvSpPr>
              <a:spLocks noChangeArrowheads="1"/>
            </p:cNvSpPr>
            <p:nvPr/>
          </p:nvSpPr>
          <p:spPr bwMode="auto">
            <a:xfrm>
              <a:off x="3658138" y="4262049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2" name="Oval 291"/>
            <p:cNvSpPr>
              <a:spLocks noChangeArrowheads="1"/>
            </p:cNvSpPr>
            <p:nvPr/>
          </p:nvSpPr>
          <p:spPr bwMode="auto">
            <a:xfrm>
              <a:off x="2764385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3" name="Oval 292"/>
            <p:cNvSpPr>
              <a:spLocks noChangeArrowheads="1"/>
            </p:cNvSpPr>
            <p:nvPr/>
          </p:nvSpPr>
          <p:spPr bwMode="auto">
            <a:xfrm>
              <a:off x="2963727" y="4844901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4" name="Oval 293"/>
            <p:cNvSpPr>
              <a:spLocks noChangeArrowheads="1"/>
            </p:cNvSpPr>
            <p:nvPr/>
          </p:nvSpPr>
          <p:spPr bwMode="auto">
            <a:xfrm>
              <a:off x="2067784" y="4842766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5" name="Oval 294"/>
            <p:cNvSpPr>
              <a:spLocks noChangeArrowheads="1"/>
            </p:cNvSpPr>
            <p:nvPr/>
          </p:nvSpPr>
          <p:spPr bwMode="auto">
            <a:xfrm>
              <a:off x="3559562" y="174276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6" name="Oval 295"/>
            <p:cNvSpPr>
              <a:spLocks noChangeArrowheads="1"/>
            </p:cNvSpPr>
            <p:nvPr/>
          </p:nvSpPr>
          <p:spPr bwMode="auto">
            <a:xfrm flipH="1" flipV="1">
              <a:off x="3756714" y="1742762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7" name="Oval 296"/>
            <p:cNvSpPr>
              <a:spLocks noChangeArrowheads="1"/>
            </p:cNvSpPr>
            <p:nvPr/>
          </p:nvSpPr>
          <p:spPr bwMode="auto">
            <a:xfrm flipH="1" flipV="1">
              <a:off x="3857480" y="2033120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8" name="Oval 297"/>
            <p:cNvSpPr>
              <a:spLocks noChangeArrowheads="1"/>
            </p:cNvSpPr>
            <p:nvPr/>
          </p:nvSpPr>
          <p:spPr bwMode="auto">
            <a:xfrm>
              <a:off x="4054631" y="3487048"/>
              <a:ext cx="98576" cy="9607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333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Context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345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avec flèche 17"/>
          <p:cNvCxnSpPr/>
          <p:nvPr/>
        </p:nvCxnSpPr>
        <p:spPr bwMode="auto">
          <a:xfrm flipV="1">
            <a:off x="6012160" y="1719236"/>
            <a:ext cx="447833" cy="410168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avec flèche 18"/>
          <p:cNvCxnSpPr/>
          <p:nvPr/>
        </p:nvCxnSpPr>
        <p:spPr bwMode="auto">
          <a:xfrm flipH="1" flipV="1">
            <a:off x="7002769" y="1732405"/>
            <a:ext cx="425578" cy="39664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ector de seta reta 351"/>
          <p:cNvCxnSpPr/>
          <p:nvPr/>
        </p:nvCxnSpPr>
        <p:spPr>
          <a:xfrm>
            <a:off x="5537525" y="3284984"/>
            <a:ext cx="24482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ector de seta reta 353"/>
          <p:cNvCxnSpPr/>
          <p:nvPr/>
        </p:nvCxnSpPr>
        <p:spPr>
          <a:xfrm flipH="1">
            <a:off x="5509428" y="3825891"/>
            <a:ext cx="2448272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CaixaDeTexto 354"/>
          <p:cNvSpPr txBox="1"/>
          <p:nvPr/>
        </p:nvSpPr>
        <p:spPr>
          <a:xfrm>
            <a:off x="4716016" y="33686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Diffusion phenomena of solutes in cheese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62" name="CaixaDeTexto 361"/>
          <p:cNvSpPr txBox="1"/>
          <p:nvPr/>
        </p:nvSpPr>
        <p:spPr>
          <a:xfrm>
            <a:off x="5285496" y="3966439"/>
            <a:ext cx="2952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Microbial and enzyme activities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Development of flavor and texture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4" name="CaixaDeTexto 363"/>
          <p:cNvSpPr txBox="1"/>
          <p:nvPr/>
        </p:nvSpPr>
        <p:spPr>
          <a:xfrm>
            <a:off x="5580112" y="535906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Final quality of cheese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9" name="Espace réservé du numéro de diapositive 2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224" name="Rectangle 235"/>
          <p:cNvSpPr/>
          <p:nvPr/>
        </p:nvSpPr>
        <p:spPr>
          <a:xfrm>
            <a:off x="356015" y="1054490"/>
            <a:ext cx="2157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Cheese ripening…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9" name="Rectangle 235"/>
          <p:cNvSpPr/>
          <p:nvPr/>
        </p:nvSpPr>
        <p:spPr>
          <a:xfrm>
            <a:off x="677633" y="1412776"/>
            <a:ext cx="368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</a:rPr>
              <a:t>- Key step of cheese making technology</a:t>
            </a: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</a:rPr>
              <a:t>- Complex and specific of each variety of cheese</a:t>
            </a:r>
          </a:p>
        </p:txBody>
      </p:sp>
      <p:pic>
        <p:nvPicPr>
          <p:cNvPr id="1034" name="Picture 8" descr="http://www.staceyreid.com/news/wp-content/uploads/2011/08/chees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92" y="2271072"/>
            <a:ext cx="838794" cy="5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Flèche vers le bas 1023"/>
          <p:cNvSpPr/>
          <p:nvPr/>
        </p:nvSpPr>
        <p:spPr>
          <a:xfrm>
            <a:off x="6496909" y="4582549"/>
            <a:ext cx="363335" cy="74379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0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26" grpId="0"/>
      <p:bldP spid="355" grpId="0"/>
      <p:bldP spid="362" grpId="0"/>
      <p:bldP spid="364" grpId="0"/>
      <p:bldP spid="10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4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Objective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5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00" y="4875759"/>
            <a:ext cx="1209401" cy="63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Imag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1" y="3796610"/>
            <a:ext cx="576064" cy="588667"/>
          </a:xfrm>
          <a:prstGeom prst="rect">
            <a:avLst/>
          </a:prstGeom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33" y="3796610"/>
            <a:ext cx="576460" cy="59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CaixaDeTexto 97"/>
          <p:cNvSpPr txBox="1"/>
          <p:nvPr/>
        </p:nvSpPr>
        <p:spPr>
          <a:xfrm>
            <a:off x="1983179" y="5514913"/>
            <a:ext cx="1253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Composition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07" name="CaixaDeTexto 98"/>
          <p:cNvSpPr txBox="1"/>
          <p:nvPr/>
        </p:nvSpPr>
        <p:spPr>
          <a:xfrm>
            <a:off x="1097833" y="4406747"/>
            <a:ext cx="151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Structure</a:t>
            </a:r>
          </a:p>
        </p:txBody>
      </p: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4" y="1191868"/>
            <a:ext cx="1872208" cy="145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0" name="Conector de seta reta 351"/>
          <p:cNvCxnSpPr/>
          <p:nvPr/>
        </p:nvCxnSpPr>
        <p:spPr>
          <a:xfrm>
            <a:off x="5004048" y="1268760"/>
            <a:ext cx="24482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de seta reta 353"/>
          <p:cNvCxnSpPr/>
          <p:nvPr/>
        </p:nvCxnSpPr>
        <p:spPr>
          <a:xfrm flipH="1">
            <a:off x="4975951" y="1809667"/>
            <a:ext cx="2448272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ixaDeTexto 354"/>
          <p:cNvSpPr txBox="1"/>
          <p:nvPr/>
        </p:nvSpPr>
        <p:spPr>
          <a:xfrm>
            <a:off x="4067944" y="13524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Diffusion phenomena of solutes in cheese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23" name="Image 122" descr="File:Protein LALBA PDB 1a4v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9851" y="4520843"/>
            <a:ext cx="587917" cy="4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il_fi" descr="http://upload.wikimedia.org/wikipedia/commons/thumb/e/ec/3blg.png/300px-3blg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3550" y="5025558"/>
            <a:ext cx="612413" cy="38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Image 124" descr="http://upload.wikimedia.org/wikipedia/en/4/41/Bovine_serum_albumin_3v03_crystal_structure.jpg"/>
          <p:cNvPicPr/>
          <p:nvPr/>
        </p:nvPicPr>
        <p:blipFill>
          <a:blip r:embed="rId9" cstate="print"/>
          <a:srcRect t="13913" b="18261"/>
          <a:stretch>
            <a:fillRect/>
          </a:stretch>
        </p:blipFill>
        <p:spPr bwMode="auto">
          <a:xfrm>
            <a:off x="6278211" y="3930672"/>
            <a:ext cx="588417" cy="3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6" name="Group 11"/>
          <p:cNvGrpSpPr>
            <a:grpSpLocks/>
          </p:cNvGrpSpPr>
          <p:nvPr/>
        </p:nvGrpSpPr>
        <p:grpSpPr bwMode="auto">
          <a:xfrm>
            <a:off x="5862718" y="2025982"/>
            <a:ext cx="1180977" cy="503216"/>
            <a:chOff x="2304" y="575"/>
            <a:chExt cx="2996" cy="1094"/>
          </a:xfrm>
        </p:grpSpPr>
        <p:grpSp>
          <p:nvGrpSpPr>
            <p:cNvPr id="127" name="Group 18"/>
            <p:cNvGrpSpPr>
              <a:grpSpLocks/>
            </p:cNvGrpSpPr>
            <p:nvPr/>
          </p:nvGrpSpPr>
          <p:grpSpPr bwMode="auto">
            <a:xfrm>
              <a:off x="3744" y="575"/>
              <a:ext cx="1556" cy="1094"/>
              <a:chOff x="2318" y="1671"/>
              <a:chExt cx="798" cy="589"/>
            </a:xfrm>
          </p:grpSpPr>
          <p:grpSp>
            <p:nvGrpSpPr>
              <p:cNvPr id="141" name="Group 443"/>
              <p:cNvGrpSpPr>
                <a:grpSpLocks/>
              </p:cNvGrpSpPr>
              <p:nvPr/>
            </p:nvGrpSpPr>
            <p:grpSpPr bwMode="auto">
              <a:xfrm>
                <a:off x="2384" y="1686"/>
                <a:ext cx="281" cy="293"/>
                <a:chOff x="2480" y="3196"/>
                <a:chExt cx="796" cy="834"/>
              </a:xfrm>
            </p:grpSpPr>
            <p:sp>
              <p:nvSpPr>
                <p:cNvPr id="190" name="Oval 444"/>
                <p:cNvSpPr>
                  <a:spLocks noChangeArrowheads="1"/>
                </p:cNvSpPr>
                <p:nvPr/>
              </p:nvSpPr>
              <p:spPr bwMode="auto">
                <a:xfrm>
                  <a:off x="2562" y="3309"/>
                  <a:ext cx="635" cy="635"/>
                </a:xfrm>
                <a:prstGeom prst="ellipse">
                  <a:avLst/>
                </a:prstGeom>
                <a:solidFill>
                  <a:srgbClr val="EAEAEA"/>
                </a:solidFill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cs typeface="Times New Roman" pitchFamily="18" charset="0"/>
                  </a:endParaRPr>
                </a:p>
              </p:txBody>
            </p:sp>
            <p:sp>
              <p:nvSpPr>
                <p:cNvPr id="191" name="Freeform 445"/>
                <p:cNvSpPr>
                  <a:spLocks/>
                </p:cNvSpPr>
                <p:nvPr/>
              </p:nvSpPr>
              <p:spPr bwMode="auto">
                <a:xfrm>
                  <a:off x="2810" y="3246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Freeform 446"/>
                <p:cNvSpPr>
                  <a:spLocks/>
                </p:cNvSpPr>
                <p:nvPr/>
              </p:nvSpPr>
              <p:spPr bwMode="auto">
                <a:xfrm>
                  <a:off x="2900" y="3196"/>
                  <a:ext cx="57" cy="149"/>
                </a:xfrm>
                <a:custGeom>
                  <a:avLst/>
                  <a:gdLst>
                    <a:gd name="T0" fmla="*/ 24 w 57"/>
                    <a:gd name="T1" fmla="*/ 149 h 149"/>
                    <a:gd name="T2" fmla="*/ 53 w 57"/>
                    <a:gd name="T3" fmla="*/ 25 h 149"/>
                    <a:gd name="T4" fmla="*/ 0 w 57"/>
                    <a:gd name="T5" fmla="*/ 1 h 149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149"/>
                    <a:gd name="T11" fmla="*/ 57 w 57"/>
                    <a:gd name="T12" fmla="*/ 149 h 1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149">
                      <a:moveTo>
                        <a:pt x="24" y="149"/>
                      </a:moveTo>
                      <a:cubicBezTo>
                        <a:pt x="40" y="99"/>
                        <a:pt x="57" y="50"/>
                        <a:pt x="53" y="25"/>
                      </a:cubicBezTo>
                      <a:cubicBezTo>
                        <a:pt x="49" y="0"/>
                        <a:pt x="24" y="0"/>
                        <a:pt x="0" y="1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3" name="Freeform 447"/>
                <p:cNvSpPr>
                  <a:spLocks/>
                </p:cNvSpPr>
                <p:nvPr/>
              </p:nvSpPr>
              <p:spPr bwMode="auto">
                <a:xfrm>
                  <a:off x="2480" y="3467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" name="Freeform 448"/>
                <p:cNvSpPr>
                  <a:spLocks/>
                </p:cNvSpPr>
                <p:nvPr/>
              </p:nvSpPr>
              <p:spPr bwMode="auto">
                <a:xfrm>
                  <a:off x="2486" y="366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" name="Freeform 449"/>
                <p:cNvSpPr>
                  <a:spLocks/>
                </p:cNvSpPr>
                <p:nvPr/>
              </p:nvSpPr>
              <p:spPr bwMode="auto">
                <a:xfrm>
                  <a:off x="2858" y="3896"/>
                  <a:ext cx="38" cy="134"/>
                </a:xfrm>
                <a:custGeom>
                  <a:avLst/>
                  <a:gdLst>
                    <a:gd name="T0" fmla="*/ 0 w 38"/>
                    <a:gd name="T1" fmla="*/ 0 h 134"/>
                    <a:gd name="T2" fmla="*/ 14 w 38"/>
                    <a:gd name="T3" fmla="*/ 81 h 134"/>
                    <a:gd name="T4" fmla="*/ 38 w 38"/>
                    <a:gd name="T5" fmla="*/ 134 h 134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134"/>
                    <a:gd name="T11" fmla="*/ 38 w 38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134">
                      <a:moveTo>
                        <a:pt x="0" y="0"/>
                      </a:moveTo>
                      <a:cubicBezTo>
                        <a:pt x="4" y="29"/>
                        <a:pt x="8" y="59"/>
                        <a:pt x="14" y="81"/>
                      </a:cubicBezTo>
                      <a:cubicBezTo>
                        <a:pt x="20" y="103"/>
                        <a:pt x="29" y="118"/>
                        <a:pt x="38" y="13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6" name="Freeform 450"/>
                <p:cNvSpPr>
                  <a:spLocks/>
                </p:cNvSpPr>
                <p:nvPr/>
              </p:nvSpPr>
              <p:spPr bwMode="auto">
                <a:xfrm>
                  <a:off x="3064" y="3316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7" name="Freeform 451"/>
                <p:cNvSpPr>
                  <a:spLocks/>
                </p:cNvSpPr>
                <p:nvPr/>
              </p:nvSpPr>
              <p:spPr bwMode="auto">
                <a:xfrm>
                  <a:off x="2936" y="3898"/>
                  <a:ext cx="90" cy="125"/>
                </a:xfrm>
                <a:custGeom>
                  <a:avLst/>
                  <a:gdLst>
                    <a:gd name="T0" fmla="*/ 38 w 90"/>
                    <a:gd name="T1" fmla="*/ 0 h 125"/>
                    <a:gd name="T2" fmla="*/ 9 w 90"/>
                    <a:gd name="T3" fmla="*/ 77 h 125"/>
                    <a:gd name="T4" fmla="*/ 90 w 90"/>
                    <a:gd name="T5" fmla="*/ 125 h 12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25"/>
                    <a:gd name="T11" fmla="*/ 90 w 90"/>
                    <a:gd name="T12" fmla="*/ 125 h 1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25">
                      <a:moveTo>
                        <a:pt x="38" y="0"/>
                      </a:moveTo>
                      <a:cubicBezTo>
                        <a:pt x="19" y="28"/>
                        <a:pt x="0" y="56"/>
                        <a:pt x="9" y="77"/>
                      </a:cubicBezTo>
                      <a:cubicBezTo>
                        <a:pt x="18" y="98"/>
                        <a:pt x="54" y="111"/>
                        <a:pt x="90" y="12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8" name="Freeform 452"/>
                <p:cNvSpPr>
                  <a:spLocks/>
                </p:cNvSpPr>
                <p:nvPr/>
              </p:nvSpPr>
              <p:spPr bwMode="auto">
                <a:xfrm>
                  <a:off x="3038" y="3851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9" name="Freeform 453"/>
                <p:cNvSpPr>
                  <a:spLocks/>
                </p:cNvSpPr>
                <p:nvPr/>
              </p:nvSpPr>
              <p:spPr bwMode="auto">
                <a:xfrm>
                  <a:off x="2530" y="3548"/>
                  <a:ext cx="91" cy="63"/>
                </a:xfrm>
                <a:custGeom>
                  <a:avLst/>
                  <a:gdLst>
                    <a:gd name="T0" fmla="*/ 0 w 91"/>
                    <a:gd name="T1" fmla="*/ 0 h 63"/>
                    <a:gd name="T2" fmla="*/ 24 w 91"/>
                    <a:gd name="T3" fmla="*/ 62 h 63"/>
                    <a:gd name="T4" fmla="*/ 91 w 91"/>
                    <a:gd name="T5" fmla="*/ 5 h 63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63"/>
                    <a:gd name="T11" fmla="*/ 91 w 91"/>
                    <a:gd name="T12" fmla="*/ 63 h 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63">
                      <a:moveTo>
                        <a:pt x="0" y="0"/>
                      </a:moveTo>
                      <a:cubicBezTo>
                        <a:pt x="4" y="30"/>
                        <a:pt x="9" y="61"/>
                        <a:pt x="24" y="62"/>
                      </a:cubicBezTo>
                      <a:cubicBezTo>
                        <a:pt x="39" y="63"/>
                        <a:pt x="65" y="34"/>
                        <a:pt x="91" y="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0" name="Freeform 454"/>
                <p:cNvSpPr>
                  <a:spLocks/>
                </p:cNvSpPr>
                <p:nvPr/>
              </p:nvSpPr>
              <p:spPr bwMode="auto">
                <a:xfrm rot="3630145">
                  <a:off x="3149" y="3738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1" name="Freeform 455"/>
                <p:cNvSpPr>
                  <a:spLocks/>
                </p:cNvSpPr>
                <p:nvPr/>
              </p:nvSpPr>
              <p:spPr bwMode="auto">
                <a:xfrm>
                  <a:off x="2744" y="3238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2" name="Freeform 456"/>
                <p:cNvSpPr>
                  <a:spLocks/>
                </p:cNvSpPr>
                <p:nvPr/>
              </p:nvSpPr>
              <p:spPr bwMode="auto">
                <a:xfrm rot="-6784225">
                  <a:off x="3174" y="3668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Freeform 457"/>
                <p:cNvSpPr>
                  <a:spLocks/>
                </p:cNvSpPr>
                <p:nvPr/>
              </p:nvSpPr>
              <p:spPr bwMode="auto">
                <a:xfrm rot="-2436077">
                  <a:off x="2710" y="392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Freeform 458"/>
                <p:cNvSpPr>
                  <a:spLocks/>
                </p:cNvSpPr>
                <p:nvPr/>
              </p:nvSpPr>
              <p:spPr bwMode="auto">
                <a:xfrm rot="1124219">
                  <a:off x="3157" y="360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" name="Freeform 459"/>
                <p:cNvSpPr>
                  <a:spLocks/>
                </p:cNvSpPr>
                <p:nvPr/>
              </p:nvSpPr>
              <p:spPr bwMode="auto">
                <a:xfrm rot="2112771">
                  <a:off x="2606" y="3798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" name="Freeform 460"/>
                <p:cNvSpPr>
                  <a:spLocks/>
                </p:cNvSpPr>
                <p:nvPr/>
              </p:nvSpPr>
              <p:spPr bwMode="auto">
                <a:xfrm>
                  <a:off x="2482" y="3748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" name="Freeform 461"/>
                <p:cNvSpPr>
                  <a:spLocks/>
                </p:cNvSpPr>
                <p:nvPr/>
              </p:nvSpPr>
              <p:spPr bwMode="auto">
                <a:xfrm rot="6115688">
                  <a:off x="2972" y="330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" name="Freeform 462"/>
                <p:cNvSpPr>
                  <a:spLocks/>
                </p:cNvSpPr>
                <p:nvPr/>
              </p:nvSpPr>
              <p:spPr bwMode="auto">
                <a:xfrm rot="10320640">
                  <a:off x="3146" y="3429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9" name="Freeform 463"/>
                <p:cNvSpPr>
                  <a:spLocks/>
                </p:cNvSpPr>
                <p:nvPr/>
              </p:nvSpPr>
              <p:spPr bwMode="auto">
                <a:xfrm rot="8276140">
                  <a:off x="2639" y="388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0" name="Freeform 464"/>
                <p:cNvSpPr>
                  <a:spLocks/>
                </p:cNvSpPr>
                <p:nvPr/>
              </p:nvSpPr>
              <p:spPr bwMode="auto">
                <a:xfrm rot="2623405">
                  <a:off x="2590" y="3352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1" name="Freeform 465"/>
                <p:cNvSpPr>
                  <a:spLocks/>
                </p:cNvSpPr>
                <p:nvPr/>
              </p:nvSpPr>
              <p:spPr bwMode="auto">
                <a:xfrm rot="5763481">
                  <a:off x="3098" y="3829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2" name="Group 466"/>
              <p:cNvGrpSpPr>
                <a:grpSpLocks/>
              </p:cNvGrpSpPr>
              <p:nvPr/>
            </p:nvGrpSpPr>
            <p:grpSpPr bwMode="auto">
              <a:xfrm>
                <a:off x="2830" y="1671"/>
                <a:ext cx="281" cy="293"/>
                <a:chOff x="2480" y="3196"/>
                <a:chExt cx="796" cy="834"/>
              </a:xfrm>
            </p:grpSpPr>
            <p:sp>
              <p:nvSpPr>
                <p:cNvPr id="168" name="Oval 467"/>
                <p:cNvSpPr>
                  <a:spLocks noChangeArrowheads="1"/>
                </p:cNvSpPr>
                <p:nvPr/>
              </p:nvSpPr>
              <p:spPr bwMode="auto">
                <a:xfrm>
                  <a:off x="2562" y="3309"/>
                  <a:ext cx="635" cy="635"/>
                </a:xfrm>
                <a:prstGeom prst="ellipse">
                  <a:avLst/>
                </a:prstGeom>
                <a:solidFill>
                  <a:srgbClr val="EAEAEA"/>
                </a:solidFill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cs typeface="Times New Roman" pitchFamily="18" charset="0"/>
                  </a:endParaRPr>
                </a:p>
              </p:txBody>
            </p:sp>
            <p:sp>
              <p:nvSpPr>
                <p:cNvPr id="169" name="Freeform 468"/>
                <p:cNvSpPr>
                  <a:spLocks/>
                </p:cNvSpPr>
                <p:nvPr/>
              </p:nvSpPr>
              <p:spPr bwMode="auto">
                <a:xfrm>
                  <a:off x="2810" y="3246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0" name="Freeform 469"/>
                <p:cNvSpPr>
                  <a:spLocks/>
                </p:cNvSpPr>
                <p:nvPr/>
              </p:nvSpPr>
              <p:spPr bwMode="auto">
                <a:xfrm>
                  <a:off x="2900" y="3196"/>
                  <a:ext cx="57" cy="149"/>
                </a:xfrm>
                <a:custGeom>
                  <a:avLst/>
                  <a:gdLst>
                    <a:gd name="T0" fmla="*/ 24 w 57"/>
                    <a:gd name="T1" fmla="*/ 149 h 149"/>
                    <a:gd name="T2" fmla="*/ 53 w 57"/>
                    <a:gd name="T3" fmla="*/ 25 h 149"/>
                    <a:gd name="T4" fmla="*/ 0 w 57"/>
                    <a:gd name="T5" fmla="*/ 1 h 149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149"/>
                    <a:gd name="T11" fmla="*/ 57 w 57"/>
                    <a:gd name="T12" fmla="*/ 149 h 1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149">
                      <a:moveTo>
                        <a:pt x="24" y="149"/>
                      </a:moveTo>
                      <a:cubicBezTo>
                        <a:pt x="40" y="99"/>
                        <a:pt x="57" y="50"/>
                        <a:pt x="53" y="25"/>
                      </a:cubicBezTo>
                      <a:cubicBezTo>
                        <a:pt x="49" y="0"/>
                        <a:pt x="24" y="0"/>
                        <a:pt x="0" y="1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1" name="Freeform 470"/>
                <p:cNvSpPr>
                  <a:spLocks/>
                </p:cNvSpPr>
                <p:nvPr/>
              </p:nvSpPr>
              <p:spPr bwMode="auto">
                <a:xfrm>
                  <a:off x="2480" y="3467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2" name="Freeform 471"/>
                <p:cNvSpPr>
                  <a:spLocks/>
                </p:cNvSpPr>
                <p:nvPr/>
              </p:nvSpPr>
              <p:spPr bwMode="auto">
                <a:xfrm>
                  <a:off x="2486" y="366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3" name="Freeform 472"/>
                <p:cNvSpPr>
                  <a:spLocks/>
                </p:cNvSpPr>
                <p:nvPr/>
              </p:nvSpPr>
              <p:spPr bwMode="auto">
                <a:xfrm>
                  <a:off x="2858" y="3896"/>
                  <a:ext cx="38" cy="134"/>
                </a:xfrm>
                <a:custGeom>
                  <a:avLst/>
                  <a:gdLst>
                    <a:gd name="T0" fmla="*/ 0 w 38"/>
                    <a:gd name="T1" fmla="*/ 0 h 134"/>
                    <a:gd name="T2" fmla="*/ 14 w 38"/>
                    <a:gd name="T3" fmla="*/ 81 h 134"/>
                    <a:gd name="T4" fmla="*/ 38 w 38"/>
                    <a:gd name="T5" fmla="*/ 134 h 134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134"/>
                    <a:gd name="T11" fmla="*/ 38 w 38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134">
                      <a:moveTo>
                        <a:pt x="0" y="0"/>
                      </a:moveTo>
                      <a:cubicBezTo>
                        <a:pt x="4" y="29"/>
                        <a:pt x="8" y="59"/>
                        <a:pt x="14" y="81"/>
                      </a:cubicBezTo>
                      <a:cubicBezTo>
                        <a:pt x="20" y="103"/>
                        <a:pt x="29" y="118"/>
                        <a:pt x="38" y="13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" name="Freeform 473"/>
                <p:cNvSpPr>
                  <a:spLocks/>
                </p:cNvSpPr>
                <p:nvPr/>
              </p:nvSpPr>
              <p:spPr bwMode="auto">
                <a:xfrm>
                  <a:off x="3064" y="3316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5" name="Freeform 474"/>
                <p:cNvSpPr>
                  <a:spLocks/>
                </p:cNvSpPr>
                <p:nvPr/>
              </p:nvSpPr>
              <p:spPr bwMode="auto">
                <a:xfrm>
                  <a:off x="2936" y="3898"/>
                  <a:ext cx="90" cy="125"/>
                </a:xfrm>
                <a:custGeom>
                  <a:avLst/>
                  <a:gdLst>
                    <a:gd name="T0" fmla="*/ 38 w 90"/>
                    <a:gd name="T1" fmla="*/ 0 h 125"/>
                    <a:gd name="T2" fmla="*/ 9 w 90"/>
                    <a:gd name="T3" fmla="*/ 77 h 125"/>
                    <a:gd name="T4" fmla="*/ 90 w 90"/>
                    <a:gd name="T5" fmla="*/ 125 h 12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25"/>
                    <a:gd name="T11" fmla="*/ 90 w 90"/>
                    <a:gd name="T12" fmla="*/ 125 h 1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25">
                      <a:moveTo>
                        <a:pt x="38" y="0"/>
                      </a:moveTo>
                      <a:cubicBezTo>
                        <a:pt x="19" y="28"/>
                        <a:pt x="0" y="56"/>
                        <a:pt x="9" y="77"/>
                      </a:cubicBezTo>
                      <a:cubicBezTo>
                        <a:pt x="18" y="98"/>
                        <a:pt x="54" y="111"/>
                        <a:pt x="90" y="12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" name="Freeform 475"/>
                <p:cNvSpPr>
                  <a:spLocks/>
                </p:cNvSpPr>
                <p:nvPr/>
              </p:nvSpPr>
              <p:spPr bwMode="auto">
                <a:xfrm>
                  <a:off x="3038" y="3851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7" name="Freeform 476"/>
                <p:cNvSpPr>
                  <a:spLocks/>
                </p:cNvSpPr>
                <p:nvPr/>
              </p:nvSpPr>
              <p:spPr bwMode="auto">
                <a:xfrm>
                  <a:off x="2530" y="3548"/>
                  <a:ext cx="91" cy="63"/>
                </a:xfrm>
                <a:custGeom>
                  <a:avLst/>
                  <a:gdLst>
                    <a:gd name="T0" fmla="*/ 0 w 91"/>
                    <a:gd name="T1" fmla="*/ 0 h 63"/>
                    <a:gd name="T2" fmla="*/ 24 w 91"/>
                    <a:gd name="T3" fmla="*/ 62 h 63"/>
                    <a:gd name="T4" fmla="*/ 91 w 91"/>
                    <a:gd name="T5" fmla="*/ 5 h 63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63"/>
                    <a:gd name="T11" fmla="*/ 91 w 91"/>
                    <a:gd name="T12" fmla="*/ 63 h 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63">
                      <a:moveTo>
                        <a:pt x="0" y="0"/>
                      </a:moveTo>
                      <a:cubicBezTo>
                        <a:pt x="4" y="30"/>
                        <a:pt x="9" y="61"/>
                        <a:pt x="24" y="62"/>
                      </a:cubicBezTo>
                      <a:cubicBezTo>
                        <a:pt x="39" y="63"/>
                        <a:pt x="65" y="34"/>
                        <a:pt x="91" y="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8" name="Freeform 477"/>
                <p:cNvSpPr>
                  <a:spLocks/>
                </p:cNvSpPr>
                <p:nvPr/>
              </p:nvSpPr>
              <p:spPr bwMode="auto">
                <a:xfrm rot="3630145">
                  <a:off x="3149" y="3738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9" name="Freeform 478"/>
                <p:cNvSpPr>
                  <a:spLocks/>
                </p:cNvSpPr>
                <p:nvPr/>
              </p:nvSpPr>
              <p:spPr bwMode="auto">
                <a:xfrm>
                  <a:off x="2744" y="3238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" name="Freeform 479"/>
                <p:cNvSpPr>
                  <a:spLocks/>
                </p:cNvSpPr>
                <p:nvPr/>
              </p:nvSpPr>
              <p:spPr bwMode="auto">
                <a:xfrm rot="-6784225">
                  <a:off x="3174" y="3668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Freeform 480"/>
                <p:cNvSpPr>
                  <a:spLocks/>
                </p:cNvSpPr>
                <p:nvPr/>
              </p:nvSpPr>
              <p:spPr bwMode="auto">
                <a:xfrm rot="-2436077">
                  <a:off x="2710" y="392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Freeform 481"/>
                <p:cNvSpPr>
                  <a:spLocks/>
                </p:cNvSpPr>
                <p:nvPr/>
              </p:nvSpPr>
              <p:spPr bwMode="auto">
                <a:xfrm rot="1124219">
                  <a:off x="3157" y="360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Freeform 482"/>
                <p:cNvSpPr>
                  <a:spLocks/>
                </p:cNvSpPr>
                <p:nvPr/>
              </p:nvSpPr>
              <p:spPr bwMode="auto">
                <a:xfrm rot="2112771">
                  <a:off x="2606" y="3798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Freeform 483"/>
                <p:cNvSpPr>
                  <a:spLocks/>
                </p:cNvSpPr>
                <p:nvPr/>
              </p:nvSpPr>
              <p:spPr bwMode="auto">
                <a:xfrm>
                  <a:off x="2482" y="3748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" name="Freeform 484"/>
                <p:cNvSpPr>
                  <a:spLocks/>
                </p:cNvSpPr>
                <p:nvPr/>
              </p:nvSpPr>
              <p:spPr bwMode="auto">
                <a:xfrm rot="6115688">
                  <a:off x="2972" y="330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6" name="Freeform 485"/>
                <p:cNvSpPr>
                  <a:spLocks/>
                </p:cNvSpPr>
                <p:nvPr/>
              </p:nvSpPr>
              <p:spPr bwMode="auto">
                <a:xfrm rot="10320640">
                  <a:off x="3146" y="3429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7" name="Freeform 486"/>
                <p:cNvSpPr>
                  <a:spLocks/>
                </p:cNvSpPr>
                <p:nvPr/>
              </p:nvSpPr>
              <p:spPr bwMode="auto">
                <a:xfrm rot="8276140">
                  <a:off x="2639" y="388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8" name="Freeform 487"/>
                <p:cNvSpPr>
                  <a:spLocks/>
                </p:cNvSpPr>
                <p:nvPr/>
              </p:nvSpPr>
              <p:spPr bwMode="auto">
                <a:xfrm rot="2623405">
                  <a:off x="2590" y="3352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" name="Freeform 488"/>
                <p:cNvSpPr>
                  <a:spLocks/>
                </p:cNvSpPr>
                <p:nvPr/>
              </p:nvSpPr>
              <p:spPr bwMode="auto">
                <a:xfrm rot="5763481">
                  <a:off x="3098" y="3829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3" name="Group 489"/>
              <p:cNvGrpSpPr>
                <a:grpSpLocks/>
              </p:cNvGrpSpPr>
              <p:nvPr/>
            </p:nvGrpSpPr>
            <p:grpSpPr bwMode="auto">
              <a:xfrm>
                <a:off x="2598" y="1967"/>
                <a:ext cx="281" cy="293"/>
                <a:chOff x="2480" y="3196"/>
                <a:chExt cx="796" cy="834"/>
              </a:xfrm>
            </p:grpSpPr>
            <p:sp>
              <p:nvSpPr>
                <p:cNvPr id="146" name="Oval 490"/>
                <p:cNvSpPr>
                  <a:spLocks noChangeArrowheads="1"/>
                </p:cNvSpPr>
                <p:nvPr/>
              </p:nvSpPr>
              <p:spPr bwMode="auto">
                <a:xfrm>
                  <a:off x="2562" y="3309"/>
                  <a:ext cx="635" cy="635"/>
                </a:xfrm>
                <a:prstGeom prst="ellipse">
                  <a:avLst/>
                </a:prstGeom>
                <a:solidFill>
                  <a:srgbClr val="EAEAEA"/>
                </a:solidFill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cs typeface="Times New Roman" pitchFamily="18" charset="0"/>
                  </a:endParaRPr>
                </a:p>
              </p:txBody>
            </p:sp>
            <p:sp>
              <p:nvSpPr>
                <p:cNvPr id="147" name="Freeform 491"/>
                <p:cNvSpPr>
                  <a:spLocks/>
                </p:cNvSpPr>
                <p:nvPr/>
              </p:nvSpPr>
              <p:spPr bwMode="auto">
                <a:xfrm>
                  <a:off x="2810" y="3246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8" name="Freeform 492"/>
                <p:cNvSpPr>
                  <a:spLocks/>
                </p:cNvSpPr>
                <p:nvPr/>
              </p:nvSpPr>
              <p:spPr bwMode="auto">
                <a:xfrm>
                  <a:off x="2900" y="3196"/>
                  <a:ext cx="57" cy="149"/>
                </a:xfrm>
                <a:custGeom>
                  <a:avLst/>
                  <a:gdLst>
                    <a:gd name="T0" fmla="*/ 24 w 57"/>
                    <a:gd name="T1" fmla="*/ 149 h 149"/>
                    <a:gd name="T2" fmla="*/ 53 w 57"/>
                    <a:gd name="T3" fmla="*/ 25 h 149"/>
                    <a:gd name="T4" fmla="*/ 0 w 57"/>
                    <a:gd name="T5" fmla="*/ 1 h 149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149"/>
                    <a:gd name="T11" fmla="*/ 57 w 57"/>
                    <a:gd name="T12" fmla="*/ 149 h 1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149">
                      <a:moveTo>
                        <a:pt x="24" y="149"/>
                      </a:moveTo>
                      <a:cubicBezTo>
                        <a:pt x="40" y="99"/>
                        <a:pt x="57" y="50"/>
                        <a:pt x="53" y="25"/>
                      </a:cubicBezTo>
                      <a:cubicBezTo>
                        <a:pt x="49" y="0"/>
                        <a:pt x="24" y="0"/>
                        <a:pt x="0" y="1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9" name="Freeform 493"/>
                <p:cNvSpPr>
                  <a:spLocks/>
                </p:cNvSpPr>
                <p:nvPr/>
              </p:nvSpPr>
              <p:spPr bwMode="auto">
                <a:xfrm>
                  <a:off x="2480" y="3467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0" name="Freeform 494"/>
                <p:cNvSpPr>
                  <a:spLocks/>
                </p:cNvSpPr>
                <p:nvPr/>
              </p:nvSpPr>
              <p:spPr bwMode="auto">
                <a:xfrm>
                  <a:off x="2486" y="366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1" name="Freeform 495"/>
                <p:cNvSpPr>
                  <a:spLocks/>
                </p:cNvSpPr>
                <p:nvPr/>
              </p:nvSpPr>
              <p:spPr bwMode="auto">
                <a:xfrm>
                  <a:off x="2858" y="3896"/>
                  <a:ext cx="38" cy="134"/>
                </a:xfrm>
                <a:custGeom>
                  <a:avLst/>
                  <a:gdLst>
                    <a:gd name="T0" fmla="*/ 0 w 38"/>
                    <a:gd name="T1" fmla="*/ 0 h 134"/>
                    <a:gd name="T2" fmla="*/ 14 w 38"/>
                    <a:gd name="T3" fmla="*/ 81 h 134"/>
                    <a:gd name="T4" fmla="*/ 38 w 38"/>
                    <a:gd name="T5" fmla="*/ 134 h 134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134"/>
                    <a:gd name="T11" fmla="*/ 38 w 38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134">
                      <a:moveTo>
                        <a:pt x="0" y="0"/>
                      </a:moveTo>
                      <a:cubicBezTo>
                        <a:pt x="4" y="29"/>
                        <a:pt x="8" y="59"/>
                        <a:pt x="14" y="81"/>
                      </a:cubicBezTo>
                      <a:cubicBezTo>
                        <a:pt x="20" y="103"/>
                        <a:pt x="29" y="118"/>
                        <a:pt x="38" y="13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2" name="Freeform 496"/>
                <p:cNvSpPr>
                  <a:spLocks/>
                </p:cNvSpPr>
                <p:nvPr/>
              </p:nvSpPr>
              <p:spPr bwMode="auto">
                <a:xfrm>
                  <a:off x="3064" y="3316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Freeform 497"/>
                <p:cNvSpPr>
                  <a:spLocks/>
                </p:cNvSpPr>
                <p:nvPr/>
              </p:nvSpPr>
              <p:spPr bwMode="auto">
                <a:xfrm>
                  <a:off x="2936" y="3898"/>
                  <a:ext cx="90" cy="125"/>
                </a:xfrm>
                <a:custGeom>
                  <a:avLst/>
                  <a:gdLst>
                    <a:gd name="T0" fmla="*/ 38 w 90"/>
                    <a:gd name="T1" fmla="*/ 0 h 125"/>
                    <a:gd name="T2" fmla="*/ 9 w 90"/>
                    <a:gd name="T3" fmla="*/ 77 h 125"/>
                    <a:gd name="T4" fmla="*/ 90 w 90"/>
                    <a:gd name="T5" fmla="*/ 125 h 12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25"/>
                    <a:gd name="T11" fmla="*/ 90 w 90"/>
                    <a:gd name="T12" fmla="*/ 125 h 1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25">
                      <a:moveTo>
                        <a:pt x="38" y="0"/>
                      </a:moveTo>
                      <a:cubicBezTo>
                        <a:pt x="19" y="28"/>
                        <a:pt x="0" y="56"/>
                        <a:pt x="9" y="77"/>
                      </a:cubicBezTo>
                      <a:cubicBezTo>
                        <a:pt x="18" y="98"/>
                        <a:pt x="54" y="111"/>
                        <a:pt x="90" y="12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4" name="Freeform 498"/>
                <p:cNvSpPr>
                  <a:spLocks/>
                </p:cNvSpPr>
                <p:nvPr/>
              </p:nvSpPr>
              <p:spPr bwMode="auto">
                <a:xfrm>
                  <a:off x="3038" y="3851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5" name="Freeform 499"/>
                <p:cNvSpPr>
                  <a:spLocks/>
                </p:cNvSpPr>
                <p:nvPr/>
              </p:nvSpPr>
              <p:spPr bwMode="auto">
                <a:xfrm>
                  <a:off x="2530" y="3548"/>
                  <a:ext cx="91" cy="63"/>
                </a:xfrm>
                <a:custGeom>
                  <a:avLst/>
                  <a:gdLst>
                    <a:gd name="T0" fmla="*/ 0 w 91"/>
                    <a:gd name="T1" fmla="*/ 0 h 63"/>
                    <a:gd name="T2" fmla="*/ 24 w 91"/>
                    <a:gd name="T3" fmla="*/ 62 h 63"/>
                    <a:gd name="T4" fmla="*/ 91 w 91"/>
                    <a:gd name="T5" fmla="*/ 5 h 63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63"/>
                    <a:gd name="T11" fmla="*/ 91 w 91"/>
                    <a:gd name="T12" fmla="*/ 63 h 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63">
                      <a:moveTo>
                        <a:pt x="0" y="0"/>
                      </a:moveTo>
                      <a:cubicBezTo>
                        <a:pt x="4" y="30"/>
                        <a:pt x="9" y="61"/>
                        <a:pt x="24" y="62"/>
                      </a:cubicBezTo>
                      <a:cubicBezTo>
                        <a:pt x="39" y="63"/>
                        <a:pt x="65" y="34"/>
                        <a:pt x="91" y="5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6" name="Freeform 500"/>
                <p:cNvSpPr>
                  <a:spLocks/>
                </p:cNvSpPr>
                <p:nvPr/>
              </p:nvSpPr>
              <p:spPr bwMode="auto">
                <a:xfrm rot="3630145">
                  <a:off x="3149" y="3738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7" name="Freeform 501"/>
                <p:cNvSpPr>
                  <a:spLocks/>
                </p:cNvSpPr>
                <p:nvPr/>
              </p:nvSpPr>
              <p:spPr bwMode="auto">
                <a:xfrm>
                  <a:off x="2744" y="3238"/>
                  <a:ext cx="12" cy="140"/>
                </a:xfrm>
                <a:custGeom>
                  <a:avLst/>
                  <a:gdLst>
                    <a:gd name="T0" fmla="*/ 0 w 12"/>
                    <a:gd name="T1" fmla="*/ 0 h 140"/>
                    <a:gd name="T2" fmla="*/ 10 w 12"/>
                    <a:gd name="T3" fmla="*/ 48 h 140"/>
                    <a:gd name="T4" fmla="*/ 10 w 12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40"/>
                    <a:gd name="T11" fmla="*/ 12 w 12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40">
                      <a:moveTo>
                        <a:pt x="0" y="0"/>
                      </a:moveTo>
                      <a:cubicBezTo>
                        <a:pt x="4" y="12"/>
                        <a:pt x="8" y="25"/>
                        <a:pt x="10" y="48"/>
                      </a:cubicBezTo>
                      <a:cubicBezTo>
                        <a:pt x="12" y="71"/>
                        <a:pt x="11" y="105"/>
                        <a:pt x="10" y="1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8" name="Freeform 502"/>
                <p:cNvSpPr>
                  <a:spLocks/>
                </p:cNvSpPr>
                <p:nvPr/>
              </p:nvSpPr>
              <p:spPr bwMode="auto">
                <a:xfrm rot="-6784225">
                  <a:off x="3174" y="3668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9" name="Freeform 503"/>
                <p:cNvSpPr>
                  <a:spLocks/>
                </p:cNvSpPr>
                <p:nvPr/>
              </p:nvSpPr>
              <p:spPr bwMode="auto">
                <a:xfrm rot="-2436077">
                  <a:off x="2710" y="392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0" name="Freeform 504"/>
                <p:cNvSpPr>
                  <a:spLocks/>
                </p:cNvSpPr>
                <p:nvPr/>
              </p:nvSpPr>
              <p:spPr bwMode="auto">
                <a:xfrm rot="1124219">
                  <a:off x="3157" y="360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1" name="Freeform 505"/>
                <p:cNvSpPr>
                  <a:spLocks/>
                </p:cNvSpPr>
                <p:nvPr/>
              </p:nvSpPr>
              <p:spPr bwMode="auto">
                <a:xfrm rot="2112771">
                  <a:off x="2606" y="3798"/>
                  <a:ext cx="59" cy="96"/>
                </a:xfrm>
                <a:custGeom>
                  <a:avLst/>
                  <a:gdLst>
                    <a:gd name="T0" fmla="*/ 25 w 59"/>
                    <a:gd name="T1" fmla="*/ 0 h 96"/>
                    <a:gd name="T2" fmla="*/ 6 w 59"/>
                    <a:gd name="T3" fmla="*/ 62 h 96"/>
                    <a:gd name="T4" fmla="*/ 59 w 59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96"/>
                    <a:gd name="T11" fmla="*/ 59 w 59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96">
                      <a:moveTo>
                        <a:pt x="25" y="0"/>
                      </a:moveTo>
                      <a:cubicBezTo>
                        <a:pt x="12" y="23"/>
                        <a:pt x="0" y="46"/>
                        <a:pt x="6" y="62"/>
                      </a:cubicBezTo>
                      <a:cubicBezTo>
                        <a:pt x="12" y="78"/>
                        <a:pt x="35" y="87"/>
                        <a:pt x="59" y="96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2" name="Freeform 506"/>
                <p:cNvSpPr>
                  <a:spLocks/>
                </p:cNvSpPr>
                <p:nvPr/>
              </p:nvSpPr>
              <p:spPr bwMode="auto">
                <a:xfrm>
                  <a:off x="2482" y="3748"/>
                  <a:ext cx="144" cy="40"/>
                </a:xfrm>
                <a:custGeom>
                  <a:avLst/>
                  <a:gdLst>
                    <a:gd name="T0" fmla="*/ 144 w 144"/>
                    <a:gd name="T1" fmla="*/ 26 h 40"/>
                    <a:gd name="T2" fmla="*/ 72 w 144"/>
                    <a:gd name="T3" fmla="*/ 2 h 40"/>
                    <a:gd name="T4" fmla="*/ 0 w 14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40"/>
                    <a:gd name="T11" fmla="*/ 144 w 14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40">
                      <a:moveTo>
                        <a:pt x="144" y="26"/>
                      </a:moveTo>
                      <a:cubicBezTo>
                        <a:pt x="120" y="13"/>
                        <a:pt x="96" y="0"/>
                        <a:pt x="72" y="2"/>
                      </a:cubicBezTo>
                      <a:cubicBezTo>
                        <a:pt x="48" y="4"/>
                        <a:pt x="24" y="22"/>
                        <a:pt x="0" y="4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3" name="Freeform 507"/>
                <p:cNvSpPr>
                  <a:spLocks/>
                </p:cNvSpPr>
                <p:nvPr/>
              </p:nvSpPr>
              <p:spPr bwMode="auto">
                <a:xfrm rot="6115688">
                  <a:off x="2972" y="3304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" name="Freeform 508"/>
                <p:cNvSpPr>
                  <a:spLocks/>
                </p:cNvSpPr>
                <p:nvPr/>
              </p:nvSpPr>
              <p:spPr bwMode="auto">
                <a:xfrm rot="10320640">
                  <a:off x="3146" y="3429"/>
                  <a:ext cx="90" cy="115"/>
                </a:xfrm>
                <a:custGeom>
                  <a:avLst/>
                  <a:gdLst>
                    <a:gd name="T0" fmla="*/ 0 w 90"/>
                    <a:gd name="T1" fmla="*/ 115 h 115"/>
                    <a:gd name="T2" fmla="*/ 76 w 90"/>
                    <a:gd name="T3" fmla="*/ 67 h 115"/>
                    <a:gd name="T4" fmla="*/ 81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5" name="Freeform 509"/>
                <p:cNvSpPr>
                  <a:spLocks/>
                </p:cNvSpPr>
                <p:nvPr/>
              </p:nvSpPr>
              <p:spPr bwMode="auto">
                <a:xfrm rot="8276140">
                  <a:off x="2639" y="3885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6" name="Freeform 510"/>
                <p:cNvSpPr>
                  <a:spLocks/>
                </p:cNvSpPr>
                <p:nvPr/>
              </p:nvSpPr>
              <p:spPr bwMode="auto">
                <a:xfrm rot="2623405">
                  <a:off x="2590" y="3352"/>
                  <a:ext cx="116" cy="35"/>
                </a:xfrm>
                <a:custGeom>
                  <a:avLst/>
                  <a:gdLst>
                    <a:gd name="T0" fmla="*/ 116 w 116"/>
                    <a:gd name="T1" fmla="*/ 0 h 35"/>
                    <a:gd name="T2" fmla="*/ 68 w 116"/>
                    <a:gd name="T3" fmla="*/ 33 h 35"/>
                    <a:gd name="T4" fmla="*/ 0 w 116"/>
                    <a:gd name="T5" fmla="*/ 14 h 35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5"/>
                    <a:gd name="T11" fmla="*/ 116 w 116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5">
                      <a:moveTo>
                        <a:pt x="116" y="0"/>
                      </a:moveTo>
                      <a:cubicBezTo>
                        <a:pt x="101" y="15"/>
                        <a:pt x="87" y="31"/>
                        <a:pt x="68" y="33"/>
                      </a:cubicBezTo>
                      <a:cubicBezTo>
                        <a:pt x="49" y="35"/>
                        <a:pt x="24" y="24"/>
                        <a:pt x="0" y="14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7" name="Freeform 511"/>
                <p:cNvSpPr>
                  <a:spLocks/>
                </p:cNvSpPr>
                <p:nvPr/>
              </p:nvSpPr>
              <p:spPr bwMode="auto">
                <a:xfrm rot="5763481">
                  <a:off x="3098" y="3829"/>
                  <a:ext cx="81" cy="96"/>
                </a:xfrm>
                <a:custGeom>
                  <a:avLst/>
                  <a:gdLst>
                    <a:gd name="T0" fmla="*/ 0 w 90"/>
                    <a:gd name="T1" fmla="*/ 33 h 115"/>
                    <a:gd name="T2" fmla="*/ 36 w 90"/>
                    <a:gd name="T3" fmla="*/ 19 h 115"/>
                    <a:gd name="T4" fmla="*/ 39 w 90"/>
                    <a:gd name="T5" fmla="*/ 0 h 115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115"/>
                    <a:gd name="T11" fmla="*/ 90 w 90"/>
                    <a:gd name="T12" fmla="*/ 115 h 1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115">
                      <a:moveTo>
                        <a:pt x="0" y="115"/>
                      </a:moveTo>
                      <a:cubicBezTo>
                        <a:pt x="31" y="100"/>
                        <a:pt x="62" y="86"/>
                        <a:pt x="76" y="67"/>
                      </a:cubicBezTo>
                      <a:cubicBezTo>
                        <a:pt x="90" y="48"/>
                        <a:pt x="85" y="24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4" name="Freeform 581"/>
              <p:cNvSpPr>
                <a:spLocks/>
              </p:cNvSpPr>
              <p:nvPr/>
            </p:nvSpPr>
            <p:spPr bwMode="auto">
              <a:xfrm>
                <a:off x="2352" y="1789"/>
                <a:ext cx="764" cy="362"/>
              </a:xfrm>
              <a:custGeom>
                <a:avLst/>
                <a:gdLst>
                  <a:gd name="T0" fmla="*/ 0 w 955"/>
                  <a:gd name="T1" fmla="*/ 53 h 454"/>
                  <a:gd name="T2" fmla="*/ 16 w 955"/>
                  <a:gd name="T3" fmla="*/ 79 h 454"/>
                  <a:gd name="T4" fmla="*/ 42 w 955"/>
                  <a:gd name="T5" fmla="*/ 55 h 454"/>
                  <a:gd name="T6" fmla="*/ 75 w 955"/>
                  <a:gd name="T7" fmla="*/ 48 h 454"/>
                  <a:gd name="T8" fmla="*/ 99 w 955"/>
                  <a:gd name="T9" fmla="*/ 25 h 454"/>
                  <a:gd name="T10" fmla="*/ 114 w 955"/>
                  <a:gd name="T11" fmla="*/ 0 h 454"/>
                  <a:gd name="T12" fmla="*/ 120 w 955"/>
                  <a:gd name="T13" fmla="*/ 37 h 454"/>
                  <a:gd name="T14" fmla="*/ 147 w 955"/>
                  <a:gd name="T15" fmla="*/ 53 h 454"/>
                  <a:gd name="T16" fmla="*/ 152 w 955"/>
                  <a:gd name="T17" fmla="*/ 76 h 454"/>
                  <a:gd name="T18" fmla="*/ 168 w 955"/>
                  <a:gd name="T19" fmla="*/ 92 h 454"/>
                  <a:gd name="T20" fmla="*/ 200 w 955"/>
                  <a:gd name="T21" fmla="*/ 62 h 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5"/>
                  <a:gd name="T34" fmla="*/ 0 h 454"/>
                  <a:gd name="T35" fmla="*/ 955 w 955"/>
                  <a:gd name="T36" fmla="*/ 454 h 4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5" h="454">
                    <a:moveTo>
                      <a:pt x="0" y="256"/>
                    </a:moveTo>
                    <a:lnTo>
                      <a:pt x="76" y="384"/>
                    </a:lnTo>
                    <a:lnTo>
                      <a:pt x="204" y="268"/>
                    </a:lnTo>
                    <a:lnTo>
                      <a:pt x="355" y="233"/>
                    </a:lnTo>
                    <a:lnTo>
                      <a:pt x="472" y="122"/>
                    </a:lnTo>
                    <a:lnTo>
                      <a:pt x="542" y="0"/>
                    </a:lnTo>
                    <a:lnTo>
                      <a:pt x="571" y="181"/>
                    </a:lnTo>
                    <a:lnTo>
                      <a:pt x="704" y="256"/>
                    </a:lnTo>
                    <a:lnTo>
                      <a:pt x="722" y="367"/>
                    </a:lnTo>
                    <a:lnTo>
                      <a:pt x="803" y="454"/>
                    </a:lnTo>
                    <a:lnTo>
                      <a:pt x="955" y="30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Oval 580"/>
              <p:cNvSpPr>
                <a:spLocks noChangeArrowheads="1"/>
              </p:cNvSpPr>
              <p:nvPr/>
            </p:nvSpPr>
            <p:spPr bwMode="auto">
              <a:xfrm>
                <a:off x="2318" y="1956"/>
                <a:ext cx="54" cy="5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Times New Roman" pitchFamily="18" charset="0"/>
                </a:endParaRPr>
              </a:p>
            </p:txBody>
          </p:sp>
        </p:grpSp>
        <p:sp>
          <p:nvSpPr>
            <p:cNvPr id="128" name="Line 90"/>
            <p:cNvSpPr>
              <a:spLocks noChangeShapeType="1"/>
            </p:cNvSpPr>
            <p:nvPr/>
          </p:nvSpPr>
          <p:spPr bwMode="auto">
            <a:xfrm>
              <a:off x="3168" y="1152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Line 91"/>
            <p:cNvSpPr>
              <a:spLocks noChangeShapeType="1"/>
            </p:cNvSpPr>
            <p:nvPr/>
          </p:nvSpPr>
          <p:spPr bwMode="auto">
            <a:xfrm>
              <a:off x="3168" y="768"/>
              <a:ext cx="568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0" name="Group 88"/>
            <p:cNvGrpSpPr>
              <a:grpSpLocks/>
            </p:cNvGrpSpPr>
            <p:nvPr/>
          </p:nvGrpSpPr>
          <p:grpSpPr bwMode="auto">
            <a:xfrm>
              <a:off x="2544" y="624"/>
              <a:ext cx="624" cy="600"/>
              <a:chOff x="2160" y="528"/>
              <a:chExt cx="491" cy="456"/>
            </a:xfrm>
          </p:grpSpPr>
          <p:sp>
            <p:nvSpPr>
              <p:cNvPr id="139" name="Oval 615"/>
              <p:cNvSpPr>
                <a:spLocks noChangeArrowheads="1"/>
              </p:cNvSpPr>
              <p:nvPr/>
            </p:nvSpPr>
            <p:spPr bwMode="auto">
              <a:xfrm>
                <a:off x="2168" y="528"/>
                <a:ext cx="479" cy="453"/>
              </a:xfrm>
              <a:prstGeom prst="ellipse">
                <a:avLst/>
              </a:prstGeom>
              <a:solidFill>
                <a:srgbClr val="339966">
                  <a:alpha val="18039"/>
                </a:srgbClr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Times New Roman" pitchFamily="18" charset="0"/>
                </a:endParaRPr>
              </a:p>
            </p:txBody>
          </p:sp>
          <p:sp>
            <p:nvSpPr>
              <p:cNvPr id="140" name="Freeform 616"/>
              <p:cNvSpPr>
                <a:spLocks/>
              </p:cNvSpPr>
              <p:nvPr/>
            </p:nvSpPr>
            <p:spPr bwMode="auto">
              <a:xfrm>
                <a:off x="2160" y="528"/>
                <a:ext cx="491" cy="456"/>
              </a:xfrm>
              <a:custGeom>
                <a:avLst/>
                <a:gdLst>
                  <a:gd name="T0" fmla="*/ 607 w 407"/>
                  <a:gd name="T1" fmla="*/ 503 h 411"/>
                  <a:gd name="T2" fmla="*/ 1448 w 407"/>
                  <a:gd name="T3" fmla="*/ 266 h 411"/>
                  <a:gd name="T4" fmla="*/ 1334 w 407"/>
                  <a:gd name="T5" fmla="*/ 632 h 411"/>
                  <a:gd name="T6" fmla="*/ 531 w 407"/>
                  <a:gd name="T7" fmla="*/ 225 h 411"/>
                  <a:gd name="T8" fmla="*/ 1218 w 407"/>
                  <a:gd name="T9" fmla="*/ 75 h 411"/>
                  <a:gd name="T10" fmla="*/ 1028 w 407"/>
                  <a:gd name="T11" fmla="*/ 676 h 411"/>
                  <a:gd name="T12" fmla="*/ 188 w 407"/>
                  <a:gd name="T13" fmla="*/ 761 h 411"/>
                  <a:gd name="T14" fmla="*/ 188 w 407"/>
                  <a:gd name="T15" fmla="*/ 333 h 411"/>
                  <a:gd name="T16" fmla="*/ 1296 w 407"/>
                  <a:gd name="T17" fmla="*/ 802 h 411"/>
                  <a:gd name="T18" fmla="*/ 875 w 407"/>
                  <a:gd name="T19" fmla="*/ 997 h 411"/>
                  <a:gd name="T20" fmla="*/ 875 w 407"/>
                  <a:gd name="T21" fmla="*/ 183 h 411"/>
                  <a:gd name="T22" fmla="*/ 1867 w 407"/>
                  <a:gd name="T23" fmla="*/ 183 h 411"/>
                  <a:gd name="T24" fmla="*/ 1334 w 407"/>
                  <a:gd name="T25" fmla="*/ 439 h 411"/>
                  <a:gd name="T26" fmla="*/ 607 w 407"/>
                  <a:gd name="T27" fmla="*/ 503 h 4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7"/>
                  <a:gd name="T43" fmla="*/ 0 h 411"/>
                  <a:gd name="T44" fmla="*/ 407 w 407"/>
                  <a:gd name="T45" fmla="*/ 411 h 4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7" h="411">
                    <a:moveTo>
                      <a:pt x="127" y="188"/>
                    </a:moveTo>
                    <a:cubicBezTo>
                      <a:pt x="131" y="177"/>
                      <a:pt x="278" y="92"/>
                      <a:pt x="303" y="100"/>
                    </a:cubicBezTo>
                    <a:cubicBezTo>
                      <a:pt x="328" y="108"/>
                      <a:pt x="311" y="239"/>
                      <a:pt x="279" y="236"/>
                    </a:cubicBezTo>
                    <a:cubicBezTo>
                      <a:pt x="247" y="233"/>
                      <a:pt x="115" y="119"/>
                      <a:pt x="111" y="84"/>
                    </a:cubicBezTo>
                    <a:cubicBezTo>
                      <a:pt x="107" y="49"/>
                      <a:pt x="238" y="0"/>
                      <a:pt x="255" y="28"/>
                    </a:cubicBezTo>
                    <a:cubicBezTo>
                      <a:pt x="272" y="56"/>
                      <a:pt x="251" y="209"/>
                      <a:pt x="215" y="252"/>
                    </a:cubicBezTo>
                    <a:cubicBezTo>
                      <a:pt x="179" y="295"/>
                      <a:pt x="68" y="305"/>
                      <a:pt x="39" y="284"/>
                    </a:cubicBezTo>
                    <a:cubicBezTo>
                      <a:pt x="10" y="263"/>
                      <a:pt x="0" y="121"/>
                      <a:pt x="39" y="124"/>
                    </a:cubicBezTo>
                    <a:cubicBezTo>
                      <a:pt x="78" y="127"/>
                      <a:pt x="247" y="259"/>
                      <a:pt x="271" y="300"/>
                    </a:cubicBezTo>
                    <a:cubicBezTo>
                      <a:pt x="295" y="341"/>
                      <a:pt x="198" y="411"/>
                      <a:pt x="183" y="372"/>
                    </a:cubicBezTo>
                    <a:cubicBezTo>
                      <a:pt x="168" y="333"/>
                      <a:pt x="148" y="119"/>
                      <a:pt x="183" y="68"/>
                    </a:cubicBezTo>
                    <a:cubicBezTo>
                      <a:pt x="218" y="17"/>
                      <a:pt x="375" y="52"/>
                      <a:pt x="391" y="68"/>
                    </a:cubicBezTo>
                    <a:cubicBezTo>
                      <a:pt x="407" y="84"/>
                      <a:pt x="320" y="147"/>
                      <a:pt x="279" y="164"/>
                    </a:cubicBezTo>
                    <a:cubicBezTo>
                      <a:pt x="238" y="181"/>
                      <a:pt x="123" y="199"/>
                      <a:pt x="127" y="188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1" name="Group 91"/>
            <p:cNvGrpSpPr>
              <a:grpSpLocks/>
            </p:cNvGrpSpPr>
            <p:nvPr/>
          </p:nvGrpSpPr>
          <p:grpSpPr bwMode="auto">
            <a:xfrm>
              <a:off x="2304" y="783"/>
              <a:ext cx="240" cy="273"/>
              <a:chOff x="1824" y="656"/>
              <a:chExt cx="358" cy="385"/>
            </a:xfrm>
          </p:grpSpPr>
          <p:sp>
            <p:nvSpPr>
              <p:cNvPr id="132" name="Oval 617"/>
              <p:cNvSpPr>
                <a:spLocks noChangeArrowheads="1"/>
              </p:cNvSpPr>
              <p:nvPr/>
            </p:nvSpPr>
            <p:spPr bwMode="auto">
              <a:xfrm>
                <a:off x="1974" y="793"/>
                <a:ext cx="108" cy="10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Times New Roman" pitchFamily="18" charset="0"/>
                </a:endParaRPr>
              </a:p>
            </p:txBody>
          </p:sp>
          <p:sp>
            <p:nvSpPr>
              <p:cNvPr id="133" name="Line 618"/>
              <p:cNvSpPr>
                <a:spLocks noChangeShapeType="1"/>
              </p:cNvSpPr>
              <p:nvPr/>
            </p:nvSpPr>
            <p:spPr bwMode="auto">
              <a:xfrm flipV="1">
                <a:off x="2075" y="829"/>
                <a:ext cx="107" cy="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Line 619"/>
              <p:cNvSpPr>
                <a:spLocks noChangeShapeType="1"/>
              </p:cNvSpPr>
              <p:nvPr/>
            </p:nvSpPr>
            <p:spPr bwMode="auto">
              <a:xfrm flipH="1">
                <a:off x="1845" y="924"/>
                <a:ext cx="94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Line 621"/>
              <p:cNvSpPr>
                <a:spLocks noChangeShapeType="1"/>
              </p:cNvSpPr>
              <p:nvPr/>
            </p:nvSpPr>
            <p:spPr bwMode="auto">
              <a:xfrm>
                <a:off x="1824" y="829"/>
                <a:ext cx="10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Line 622"/>
              <p:cNvSpPr>
                <a:spLocks noChangeShapeType="1"/>
              </p:cNvSpPr>
              <p:nvPr/>
            </p:nvSpPr>
            <p:spPr bwMode="auto">
              <a:xfrm>
                <a:off x="1918" y="677"/>
                <a:ext cx="50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Line 623"/>
              <p:cNvSpPr>
                <a:spLocks noChangeShapeType="1"/>
              </p:cNvSpPr>
              <p:nvPr/>
            </p:nvSpPr>
            <p:spPr bwMode="auto">
              <a:xfrm flipH="1">
                <a:off x="2062" y="656"/>
                <a:ext cx="5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Line 624"/>
              <p:cNvSpPr>
                <a:spLocks noChangeShapeType="1"/>
              </p:cNvSpPr>
              <p:nvPr/>
            </p:nvSpPr>
            <p:spPr bwMode="auto">
              <a:xfrm>
                <a:off x="2025" y="939"/>
                <a:ext cx="7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5" name="ZoneTexte 14"/>
          <p:cNvSpPr txBox="1"/>
          <p:nvPr/>
        </p:nvSpPr>
        <p:spPr>
          <a:xfrm>
            <a:off x="2771800" y="6093296"/>
            <a:ext cx="635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To enable a better understanding of the </a:t>
            </a:r>
            <a:r>
              <a:rPr lang="en-US" b="1" dirty="0" smtClean="0">
                <a:latin typeface="Calibri" pitchFamily="34" charset="0"/>
              </a:rPr>
              <a:t>ripening mechanisms</a:t>
            </a:r>
            <a:r>
              <a:rPr lang="en-US" dirty="0" smtClean="0">
                <a:latin typeface="Calibri" pitchFamily="34" charset="0"/>
              </a:rPr>
              <a:t>…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13" name="Grupo 104"/>
          <p:cNvGrpSpPr/>
          <p:nvPr/>
        </p:nvGrpSpPr>
        <p:grpSpPr>
          <a:xfrm>
            <a:off x="3545313" y="1798882"/>
            <a:ext cx="1872208" cy="1837048"/>
            <a:chOff x="3775267" y="258152"/>
            <a:chExt cx="1556128" cy="1556128"/>
          </a:xfrm>
          <a:scene3d>
            <a:camera prst="orthographicFront"/>
            <a:lightRig rig="chilly" dir="t"/>
          </a:scene3d>
        </p:grpSpPr>
        <p:sp>
          <p:nvSpPr>
            <p:cNvPr id="214" name=" 3"/>
            <p:cNvSpPr/>
            <p:nvPr/>
          </p:nvSpPr>
          <p:spPr>
            <a:xfrm rot="20700000">
              <a:off x="3775267" y="258152"/>
              <a:ext cx="1556128" cy="1556128"/>
            </a:xfrm>
            <a:prstGeom prst="gear6">
              <a:avLst/>
            </a:prstGeom>
            <a:solidFill>
              <a:srgbClr val="C0504D">
                <a:hueOff val="4681519"/>
                <a:satOff val="-5839"/>
                <a:lumOff val="1373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15" name=" 4"/>
            <p:cNvSpPr/>
            <p:nvPr/>
          </p:nvSpPr>
          <p:spPr>
            <a:xfrm>
              <a:off x="4135032" y="574811"/>
              <a:ext cx="873519" cy="87351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Diffusion properties</a:t>
              </a:r>
            </a:p>
          </p:txBody>
        </p:sp>
      </p:grpSp>
      <p:grpSp>
        <p:nvGrpSpPr>
          <p:cNvPr id="216" name="Grupo 108"/>
          <p:cNvGrpSpPr/>
          <p:nvPr/>
        </p:nvGrpSpPr>
        <p:grpSpPr>
          <a:xfrm>
            <a:off x="2465193" y="3167034"/>
            <a:ext cx="1944216" cy="1944216"/>
            <a:chOff x="2813846" y="1270017"/>
            <a:chExt cx="1588217" cy="1588217"/>
          </a:xfrm>
          <a:scene3d>
            <a:camera prst="orthographicFront"/>
            <a:lightRig rig="chilly" dir="t"/>
          </a:scene3d>
        </p:grpSpPr>
        <p:sp>
          <p:nvSpPr>
            <p:cNvPr id="217" name=" 3"/>
            <p:cNvSpPr/>
            <p:nvPr/>
          </p:nvSpPr>
          <p:spPr>
            <a:xfrm>
              <a:off x="2813846" y="1270017"/>
              <a:ext cx="1588217" cy="1588217"/>
            </a:xfrm>
            <a:prstGeom prst="gear6">
              <a:avLst/>
            </a:prstGeom>
            <a:solidFill>
              <a:srgbClr val="C0504D">
                <a:hueOff val="2340759"/>
                <a:satOff val="-2919"/>
                <a:lumOff val="686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18" name=" 4"/>
            <p:cNvSpPr/>
            <p:nvPr/>
          </p:nvSpPr>
          <p:spPr>
            <a:xfrm>
              <a:off x="3167430" y="1653084"/>
              <a:ext cx="940519" cy="7837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Structure/</a:t>
              </a:r>
            </a:p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composition </a:t>
              </a:r>
            </a:p>
          </p:txBody>
        </p:sp>
      </p:grpSp>
      <p:grpSp>
        <p:nvGrpSpPr>
          <p:cNvPr id="219" name="Grupo 104"/>
          <p:cNvGrpSpPr/>
          <p:nvPr/>
        </p:nvGrpSpPr>
        <p:grpSpPr>
          <a:xfrm>
            <a:off x="4409409" y="3347933"/>
            <a:ext cx="2089024" cy="2051349"/>
            <a:chOff x="3777230" y="317749"/>
            <a:chExt cx="1556128" cy="1556128"/>
          </a:xfrm>
          <a:scene3d>
            <a:camera prst="orthographicFront"/>
            <a:lightRig rig="chilly" dir="t"/>
          </a:scene3d>
        </p:grpSpPr>
        <p:sp>
          <p:nvSpPr>
            <p:cNvPr id="220" name=" 3"/>
            <p:cNvSpPr/>
            <p:nvPr/>
          </p:nvSpPr>
          <p:spPr>
            <a:xfrm rot="20700000">
              <a:off x="3777230" y="317749"/>
              <a:ext cx="1556128" cy="1556128"/>
            </a:xfrm>
            <a:prstGeom prst="gear6">
              <a:avLst/>
            </a:prstGeom>
            <a:solidFill>
              <a:srgbClr val="C0504D">
                <a:lumMod val="7500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21" name=" 4"/>
            <p:cNvSpPr/>
            <p:nvPr/>
          </p:nvSpPr>
          <p:spPr>
            <a:xfrm>
              <a:off x="3992377" y="684072"/>
              <a:ext cx="1152687" cy="87351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Physicochemical</a:t>
              </a:r>
            </a:p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characteristics </a:t>
              </a:r>
            </a:p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of solutes</a:t>
              </a:r>
            </a:p>
          </p:txBody>
        </p:sp>
      </p:grpSp>
      <p:sp>
        <p:nvSpPr>
          <p:cNvPr id="3" name="Accolade ouvrante 2"/>
          <p:cNvSpPr/>
          <p:nvPr/>
        </p:nvSpPr>
        <p:spPr>
          <a:xfrm rot="2280470">
            <a:off x="3156659" y="1557468"/>
            <a:ext cx="314671" cy="206569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18500026">
            <a:off x="2036766" y="2227767"/>
            <a:ext cx="19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Image analysis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22" grpId="0"/>
      <p:bldP spid="15" grpId="0"/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1763688" y="3933055"/>
            <a:ext cx="5783681" cy="216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3" name="ZoneTexte 2"/>
          <p:cNvSpPr txBox="1"/>
          <p:nvPr/>
        </p:nvSpPr>
        <p:spPr>
          <a:xfrm>
            <a:off x="1094699" y="1436557"/>
            <a:ext cx="729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How can you understand and control the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ripening mechanisms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of…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Strategy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5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4.bp.blogspot.com/_I0nWXM6CzBA/Sd1IWXYLW7I/AAAAAAAAAZ8/-nXwC-dkbr0/s320/d%C3%BAvida+desenho+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0" y="1268760"/>
            <a:ext cx="719547" cy="67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heese piece food 3d model - Cheese 03 by 3DRivers... by 3DRiv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82" y="422781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009501" y="5589240"/>
            <a:ext cx="1728192" cy="36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Model cheese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1475656" y="195504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Different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cheeses…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475656" y="2500607"/>
            <a:ext cx="2685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Of different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microstructures…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475656" y="3059668"/>
            <a:ext cx="6752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With different and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complex steps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of production and development…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9" name="Picture 4" descr="cheese piece food 3d model - Cheese 03 by 3DRivers... by 3DRiv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84" y="422781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ZoneTexte 129"/>
          <p:cNvSpPr txBox="1"/>
          <p:nvPr/>
        </p:nvSpPr>
        <p:spPr>
          <a:xfrm>
            <a:off x="5640341" y="5523957"/>
            <a:ext cx="179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Calibri" pitchFamily="34" charset="0"/>
              </a:rPr>
              <a:t>Cheese model</a:t>
            </a: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32" name="Connecteur droit avec flèche 131"/>
          <p:cNvCxnSpPr/>
          <p:nvPr/>
        </p:nvCxnSpPr>
        <p:spPr>
          <a:xfrm>
            <a:off x="3431926" y="4875885"/>
            <a:ext cx="237095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4.bp.blogspot.com/_knQkjTzD8RA/SeSXTvMPaOI/AAAAAAAAAYA/SRXlEHg5QQw/s400/mouse%2520dream%2520chee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72" y="4963430"/>
            <a:ext cx="698666" cy="7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nra.dam.front.pad.brainsonic.com/ressources/afile/226812-4476c-picture_thumbnail-dream.htm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00" y="4308827"/>
            <a:ext cx="1073210" cy="4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93" y="2544964"/>
            <a:ext cx="420563" cy="43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56" y="2544964"/>
            <a:ext cx="424671" cy="42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84" y="2544964"/>
            <a:ext cx="426478" cy="42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6" descr="http://2.bp.blogspot.com/-E0-0GSsUeeI/Tjb5kbFVngI/AAAAAAAAA_w/zEuc9GQCXT8/s1600/Cheese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96530"/>
            <a:ext cx="1512168" cy="112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36823" y="6237312"/>
            <a:ext cx="135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Homogeneous</a:t>
            </a:r>
            <a:r>
              <a:rPr lang="en-US" sz="1200" dirty="0" smtClean="0">
                <a:latin typeface="Calibri" pitchFamily="34" charset="0"/>
              </a:rPr>
              <a:t> and </a:t>
            </a:r>
            <a:r>
              <a:rPr lang="en-US" sz="1200" b="1" dirty="0" smtClean="0">
                <a:latin typeface="Calibri" pitchFamily="34" charset="0"/>
              </a:rPr>
              <a:t>reproducible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771800" y="5958550"/>
            <a:ext cx="0" cy="278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85" y="1827976"/>
            <a:ext cx="1134471" cy="60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1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1" grpId="0"/>
      <p:bldP spid="111" grpId="0"/>
      <p:bldP spid="112" grpId="0"/>
      <p:bldP spid="113" grpId="0"/>
      <p:bldP spid="13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4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Materials and Methods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5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heese piece food 3d model - Cheese 03 by 3DRivers... by 3DRiv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1" y="5756407"/>
            <a:ext cx="1056969" cy="10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01" y="2307976"/>
            <a:ext cx="909188" cy="79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ZoneTexte 95"/>
          <p:cNvSpPr txBox="1">
            <a:spLocks noChangeArrowheads="1"/>
          </p:cNvSpPr>
          <p:nvPr/>
        </p:nvSpPr>
        <p:spPr bwMode="auto">
          <a:xfrm>
            <a:off x="3986823" y="3104374"/>
            <a:ext cx="17216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050" b="1" dirty="0">
                <a:latin typeface="Calibri" pitchFamily="34" charset="0"/>
              </a:rPr>
              <a:t>Microfiltration (0.8 </a:t>
            </a:r>
            <a:r>
              <a:rPr lang="el-GR" sz="1050" b="1" dirty="0">
                <a:latin typeface="Calibri" pitchFamily="34" charset="0"/>
              </a:rPr>
              <a:t>μ</a:t>
            </a:r>
            <a:r>
              <a:rPr lang="fr-FR" sz="1050" b="1" dirty="0">
                <a:latin typeface="Calibri" pitchFamily="34" charset="0"/>
              </a:rPr>
              <a:t>m)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050" b="1" dirty="0">
                <a:latin typeface="Calibri" pitchFamily="34" charset="0"/>
              </a:rPr>
              <a:t>Ultrafiltration (8 </a:t>
            </a:r>
            <a:r>
              <a:rPr lang="fr-FR" sz="1050" b="1" dirty="0" err="1">
                <a:latin typeface="Calibri" pitchFamily="34" charset="0"/>
              </a:rPr>
              <a:t>kD</a:t>
            </a:r>
            <a:r>
              <a:rPr lang="fr-FR" sz="1050" b="1" dirty="0">
                <a:latin typeface="Calibri" pitchFamily="34" charset="0"/>
              </a:rPr>
              <a:t>)</a:t>
            </a:r>
          </a:p>
        </p:txBody>
      </p:sp>
      <p:pic>
        <p:nvPicPr>
          <p:cNvPr id="178" name="Picture 3" descr="C:\Users\Juliana\Documents\Juliana Valle\Figures\mil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70" y="1812229"/>
            <a:ext cx="608659" cy="60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ZoneTexte 4"/>
          <p:cNvSpPr txBox="1">
            <a:spLocks noChangeArrowheads="1"/>
          </p:cNvSpPr>
          <p:nvPr/>
        </p:nvSpPr>
        <p:spPr bwMode="auto">
          <a:xfrm>
            <a:off x="2658713" y="2630752"/>
            <a:ext cx="9246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UF milk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retentate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84C6A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80" name="ZoneTexte 98"/>
          <p:cNvSpPr txBox="1">
            <a:spLocks noChangeArrowheads="1"/>
          </p:cNvSpPr>
          <p:nvPr/>
        </p:nvSpPr>
        <p:spPr bwMode="auto">
          <a:xfrm>
            <a:off x="3316254" y="1537047"/>
            <a:ext cx="1039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Skim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milk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</p:txBody>
      </p:sp>
      <p:pic>
        <p:nvPicPr>
          <p:cNvPr id="18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21" y="4240252"/>
            <a:ext cx="547295" cy="6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ZoneTexte 100"/>
          <p:cNvSpPr txBox="1">
            <a:spLocks noChangeArrowheads="1"/>
          </p:cNvSpPr>
          <p:nvPr/>
        </p:nvSpPr>
        <p:spPr bwMode="auto">
          <a:xfrm>
            <a:off x="5665023" y="2564904"/>
            <a:ext cx="12832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UF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milk 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284C6A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latin typeface="Calibri" pitchFamily="34" charset="0"/>
              </a:rPr>
              <a:t>u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ltrafiltrate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(aqueous phase)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84C6A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83" name="ZoneTexte 101"/>
          <p:cNvSpPr txBox="1">
            <a:spLocks noChangeArrowheads="1"/>
          </p:cNvSpPr>
          <p:nvPr/>
        </p:nvSpPr>
        <p:spPr bwMode="auto">
          <a:xfrm>
            <a:off x="1860725" y="3140968"/>
            <a:ext cx="1215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Heat treatment 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(93°C for 15 min)</a:t>
            </a:r>
          </a:p>
        </p:txBody>
      </p:sp>
      <p:pic>
        <p:nvPicPr>
          <p:cNvPr id="18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71" y="3308894"/>
            <a:ext cx="495683" cy="68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5" name="Connecteur droit avec flèche 184"/>
          <p:cNvCxnSpPr/>
          <p:nvPr/>
        </p:nvCxnSpPr>
        <p:spPr>
          <a:xfrm>
            <a:off x="4075129" y="2108138"/>
            <a:ext cx="258475" cy="312750"/>
          </a:xfrm>
          <a:prstGeom prst="straightConnector1">
            <a:avLst/>
          </a:prstGeom>
          <a:noFill/>
          <a:ln w="9525" cap="flat" cmpd="sng" algn="ctr">
            <a:solidFill>
              <a:srgbClr val="A5B592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6" name="Connecteur droit avec flèche 185"/>
          <p:cNvCxnSpPr/>
          <p:nvPr/>
        </p:nvCxnSpPr>
        <p:spPr>
          <a:xfrm>
            <a:off x="3099613" y="4931876"/>
            <a:ext cx="0" cy="801380"/>
          </a:xfrm>
          <a:prstGeom prst="straightConnector1">
            <a:avLst/>
          </a:prstGeom>
          <a:noFill/>
          <a:ln w="9525" cap="flat" cmpd="sng" algn="ctr">
            <a:solidFill>
              <a:srgbClr val="A5B592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89" name="ZoneTexte 64"/>
          <p:cNvSpPr txBox="1">
            <a:spLocks noChangeArrowheads="1"/>
          </p:cNvSpPr>
          <p:nvPr/>
        </p:nvSpPr>
        <p:spPr bwMode="auto">
          <a:xfrm>
            <a:off x="1807861" y="3495492"/>
            <a:ext cx="12543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Melting ice for 3 min</a:t>
            </a:r>
          </a:p>
        </p:txBody>
      </p:sp>
      <p:cxnSp>
        <p:nvCxnSpPr>
          <p:cNvPr id="190" name="Connecteur droit avec flèche 189"/>
          <p:cNvCxnSpPr/>
          <p:nvPr/>
        </p:nvCxnSpPr>
        <p:spPr>
          <a:xfrm flipH="1">
            <a:off x="3533126" y="2995791"/>
            <a:ext cx="670904" cy="0"/>
          </a:xfrm>
          <a:prstGeom prst="straightConnector1">
            <a:avLst/>
          </a:prstGeom>
          <a:noFill/>
          <a:ln w="9525" cap="flat" cmpd="sng" algn="ctr">
            <a:solidFill>
              <a:srgbClr val="A5B592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93" name="ZoneTexte 15"/>
          <p:cNvSpPr txBox="1">
            <a:spLocks noChangeArrowheads="1"/>
          </p:cNvSpPr>
          <p:nvPr/>
        </p:nvSpPr>
        <p:spPr bwMode="auto">
          <a:xfrm>
            <a:off x="1548635" y="5301208"/>
            <a:ext cx="15306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Coagulation at 30°C (1h)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Incubation at 19°C (2h)</a:t>
            </a:r>
          </a:p>
        </p:txBody>
      </p:sp>
      <p:sp>
        <p:nvSpPr>
          <p:cNvPr id="194" name="Rectangle 29"/>
          <p:cNvSpPr>
            <a:spLocks noChangeArrowheads="1"/>
          </p:cNvSpPr>
          <p:nvPr/>
        </p:nvSpPr>
        <p:spPr bwMode="auto">
          <a:xfrm>
            <a:off x="1259632" y="4941168"/>
            <a:ext cx="1803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84C6A"/>
                </a:solidFill>
                <a:latin typeface="Calibri" pitchFamily="34" charset="0"/>
                <a:cs typeface="Arial" pitchFamily="34" charset="0"/>
              </a:rPr>
              <a:t>Sodium </a:t>
            </a:r>
            <a:r>
              <a:rPr lang="en-US" sz="1000" dirty="0" err="1">
                <a:solidFill>
                  <a:srgbClr val="284C6A"/>
                </a:solidFill>
                <a:latin typeface="Calibri" pitchFamily="34" charset="0"/>
                <a:cs typeface="Arial" pitchFamily="34" charset="0"/>
              </a:rPr>
              <a:t>azide</a:t>
            </a:r>
            <a:r>
              <a:rPr lang="en-US" sz="1000" dirty="0">
                <a:solidFill>
                  <a:srgbClr val="284C6A"/>
                </a:solidFill>
                <a:latin typeface="Calibri" pitchFamily="34" charset="0"/>
                <a:cs typeface="Arial" pitchFamily="34" charset="0"/>
              </a:rPr>
              <a:t> (0.05% </a:t>
            </a:r>
            <a:r>
              <a:rPr lang="en-US" sz="1000" dirty="0" err="1">
                <a:solidFill>
                  <a:srgbClr val="284C6A"/>
                </a:solidFill>
                <a:latin typeface="Calibri" pitchFamily="34" charset="0"/>
                <a:cs typeface="Arial" pitchFamily="34" charset="0"/>
              </a:rPr>
              <a:t>wt</a:t>
            </a:r>
            <a:r>
              <a:rPr lang="en-US" sz="1000" dirty="0">
                <a:solidFill>
                  <a:srgbClr val="284C6A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en-US" sz="1000" dirty="0" err="1">
                <a:solidFill>
                  <a:srgbClr val="284C6A"/>
                </a:solidFill>
                <a:latin typeface="Calibri" pitchFamily="34" charset="0"/>
                <a:cs typeface="Arial" pitchFamily="34" charset="0"/>
              </a:rPr>
              <a:t>wt</a:t>
            </a:r>
            <a:r>
              <a:rPr lang="en-US" sz="1000" dirty="0">
                <a:solidFill>
                  <a:srgbClr val="284C6A"/>
                </a:solidFill>
                <a:latin typeface="Calibri" pitchFamily="34" charset="0"/>
                <a:cs typeface="Arial" pitchFamily="34" charset="0"/>
              </a:rPr>
              <a:t>)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284C6A"/>
                </a:solidFill>
                <a:latin typeface="Calibri" pitchFamily="34" charset="0"/>
                <a:cs typeface="Arial" pitchFamily="34" charset="0"/>
              </a:rPr>
              <a:t>Coagulant agent </a:t>
            </a:r>
            <a:r>
              <a:rPr lang="en-US" sz="1000" dirty="0">
                <a:solidFill>
                  <a:srgbClr val="284C6A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284C6A"/>
                </a:solidFill>
                <a:latin typeface="Calibri" pitchFamily="34" charset="0"/>
                <a:cs typeface="Arial" pitchFamily="34" charset="0"/>
              </a:rPr>
              <a:t>0.03% v/v)</a:t>
            </a:r>
            <a:endParaRPr lang="en-US" sz="1000" dirty="0">
              <a:solidFill>
                <a:srgbClr val="284C6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6" name="ZoneTexte 6"/>
          <p:cNvSpPr txBox="1">
            <a:spLocks noChangeArrowheads="1"/>
          </p:cNvSpPr>
          <p:nvPr/>
        </p:nvSpPr>
        <p:spPr bwMode="auto">
          <a:xfrm>
            <a:off x="2267744" y="5695005"/>
            <a:ext cx="16400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UF-model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cheese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84C6A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8" name="ZoneTexte 129"/>
          <p:cNvSpPr txBox="1">
            <a:spLocks noChangeArrowheads="1"/>
          </p:cNvSpPr>
          <p:nvPr/>
        </p:nvSpPr>
        <p:spPr bwMode="auto">
          <a:xfrm>
            <a:off x="2195736" y="3717032"/>
            <a:ext cx="1791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Heat-treated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84C6A"/>
                </a:solidFill>
                <a:effectLst/>
                <a:uLnTx/>
                <a:uFillTx/>
                <a:latin typeface="Calibri" pitchFamily="34" charset="0"/>
              </a:rPr>
              <a:t>retentate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84C6A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200" name="Connecteur droit avec flèche 199"/>
          <p:cNvCxnSpPr/>
          <p:nvPr/>
        </p:nvCxnSpPr>
        <p:spPr>
          <a:xfrm>
            <a:off x="3121787" y="3148557"/>
            <a:ext cx="1" cy="579935"/>
          </a:xfrm>
          <a:prstGeom prst="straightConnector1">
            <a:avLst/>
          </a:prstGeom>
          <a:noFill/>
          <a:ln w="9525" cap="flat" cmpd="sng" algn="ctr">
            <a:solidFill>
              <a:srgbClr val="A5B592">
                <a:lumMod val="75000"/>
              </a:srgbClr>
            </a:solidFill>
            <a:prstDash val="solid"/>
            <a:tailEnd type="arrow"/>
          </a:ln>
          <a:effectLst/>
        </p:spPr>
      </p:cxnSp>
      <p:pic>
        <p:nvPicPr>
          <p:cNvPr id="24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3604" y="3509622"/>
            <a:ext cx="625981" cy="4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Connecteur droit avec flèche 34"/>
          <p:cNvCxnSpPr/>
          <p:nvPr/>
        </p:nvCxnSpPr>
        <p:spPr>
          <a:xfrm>
            <a:off x="5117313" y="2979249"/>
            <a:ext cx="678823" cy="0"/>
          </a:xfrm>
          <a:prstGeom prst="straightConnector1">
            <a:avLst/>
          </a:prstGeom>
          <a:noFill/>
          <a:ln w="9525" cap="flat" cmpd="sng" algn="ctr">
            <a:solidFill>
              <a:srgbClr val="A5B592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48" name="ZoneTexte 47"/>
          <p:cNvSpPr txBox="1"/>
          <p:nvPr/>
        </p:nvSpPr>
        <p:spPr>
          <a:xfrm>
            <a:off x="0" y="1124744"/>
            <a:ext cx="91516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UF-model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heese manufacture</a:t>
            </a:r>
          </a:p>
        </p:txBody>
      </p:sp>
    </p:spTree>
    <p:extLst>
      <p:ext uri="{BB962C8B-B14F-4D97-AF65-F5344CB8AC3E}">
        <p14:creationId xmlns:p14="http://schemas.microsoft.com/office/powerpoint/2010/main" val="7618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3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Materials and Methods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4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0" y="1124744"/>
            <a:ext cx="91516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Diffusion of solutes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through the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UF-model cheese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and in the </a:t>
            </a: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u</a:t>
            </a:r>
            <a:r>
              <a:rPr lang="en-US" sz="1600" b="1" dirty="0" err="1" smtClean="0">
                <a:solidFill>
                  <a:schemeClr val="tx1"/>
                </a:solidFill>
                <a:latin typeface="Calibri" pitchFamily="34" charset="0"/>
              </a:rPr>
              <a:t>ltrafiltrate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using the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FRAP technique</a:t>
            </a:r>
          </a:p>
        </p:txBody>
      </p:sp>
      <p:grpSp>
        <p:nvGrpSpPr>
          <p:cNvPr id="7" name="Groupe 1987"/>
          <p:cNvGrpSpPr/>
          <p:nvPr/>
        </p:nvGrpSpPr>
        <p:grpSpPr>
          <a:xfrm>
            <a:off x="3909413" y="1586974"/>
            <a:ext cx="2390779" cy="2061341"/>
            <a:chOff x="3864528" y="442848"/>
            <a:chExt cx="2879172" cy="2427352"/>
          </a:xfrm>
        </p:grpSpPr>
        <p:grpSp>
          <p:nvGrpSpPr>
            <p:cNvPr id="8" name="Groupe 1981"/>
            <p:cNvGrpSpPr/>
            <p:nvPr/>
          </p:nvGrpSpPr>
          <p:grpSpPr>
            <a:xfrm>
              <a:off x="4584700" y="442848"/>
              <a:ext cx="2159000" cy="2427352"/>
              <a:chOff x="4584700" y="442848"/>
              <a:chExt cx="2159000" cy="2427352"/>
            </a:xfrm>
          </p:grpSpPr>
          <p:sp>
            <p:nvSpPr>
              <p:cNvPr id="10" name="Rectangle 1815"/>
              <p:cNvSpPr/>
              <p:nvPr/>
            </p:nvSpPr>
            <p:spPr>
              <a:xfrm>
                <a:off x="4584700" y="850900"/>
                <a:ext cx="2159000" cy="20193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solidFill>
                  <a:srgbClr val="C0504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1" name="Ellipse 1816"/>
              <p:cNvSpPr/>
              <p:nvPr/>
            </p:nvSpPr>
            <p:spPr>
              <a:xfrm>
                <a:off x="5041900" y="1308100"/>
                <a:ext cx="1181100" cy="1181100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" name="Ellipse 1817"/>
              <p:cNvSpPr/>
              <p:nvPr/>
            </p:nvSpPr>
            <p:spPr>
              <a:xfrm>
                <a:off x="4876800" y="13843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" name="Ellipse 1818"/>
              <p:cNvSpPr/>
              <p:nvPr/>
            </p:nvSpPr>
            <p:spPr>
              <a:xfrm>
                <a:off x="4737100" y="16256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" name="Ellipse 1819"/>
              <p:cNvSpPr/>
              <p:nvPr/>
            </p:nvSpPr>
            <p:spPr>
              <a:xfrm>
                <a:off x="4749800" y="1968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5" name="Ellipse 1820"/>
              <p:cNvSpPr/>
              <p:nvPr/>
            </p:nvSpPr>
            <p:spPr>
              <a:xfrm>
                <a:off x="5384800" y="21717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6" name="Ellipse 1821"/>
              <p:cNvSpPr/>
              <p:nvPr/>
            </p:nvSpPr>
            <p:spPr>
              <a:xfrm>
                <a:off x="5054600" y="17907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7" name="Ellipse 1822"/>
              <p:cNvSpPr/>
              <p:nvPr/>
            </p:nvSpPr>
            <p:spPr>
              <a:xfrm>
                <a:off x="5105400" y="12700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8" name="Ellipse 1823"/>
              <p:cNvSpPr/>
              <p:nvPr/>
            </p:nvSpPr>
            <p:spPr>
              <a:xfrm>
                <a:off x="5372100" y="14351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9" name="Ellipse 1824"/>
              <p:cNvSpPr/>
              <p:nvPr/>
            </p:nvSpPr>
            <p:spPr>
              <a:xfrm>
                <a:off x="4991100" y="9271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0" name="Ellipse 1825"/>
              <p:cNvSpPr/>
              <p:nvPr/>
            </p:nvSpPr>
            <p:spPr>
              <a:xfrm>
                <a:off x="5435600" y="939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1" name="Ellipse 1826"/>
              <p:cNvSpPr/>
              <p:nvPr/>
            </p:nvSpPr>
            <p:spPr>
              <a:xfrm>
                <a:off x="5765800" y="901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2" name="Ellipse 1827"/>
              <p:cNvSpPr/>
              <p:nvPr/>
            </p:nvSpPr>
            <p:spPr>
              <a:xfrm>
                <a:off x="5295900" y="17526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3" name="Ellipse 1828"/>
              <p:cNvSpPr/>
              <p:nvPr/>
            </p:nvSpPr>
            <p:spPr>
              <a:xfrm>
                <a:off x="6286500" y="1409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4" name="Ellipse 1829"/>
              <p:cNvSpPr/>
              <p:nvPr/>
            </p:nvSpPr>
            <p:spPr>
              <a:xfrm>
                <a:off x="6146800" y="939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5" name="Ellipse 1830"/>
              <p:cNvSpPr/>
              <p:nvPr/>
            </p:nvSpPr>
            <p:spPr>
              <a:xfrm>
                <a:off x="6019800" y="12319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6" name="Ellipse 1831"/>
              <p:cNvSpPr/>
              <p:nvPr/>
            </p:nvSpPr>
            <p:spPr>
              <a:xfrm>
                <a:off x="5588000" y="11557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7" name="Ellipse 1832"/>
              <p:cNvSpPr/>
              <p:nvPr/>
            </p:nvSpPr>
            <p:spPr>
              <a:xfrm>
                <a:off x="5727700" y="14224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8" name="Ellipse 1833"/>
              <p:cNvSpPr/>
              <p:nvPr/>
            </p:nvSpPr>
            <p:spPr>
              <a:xfrm>
                <a:off x="5930900" y="1917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9" name="Ellipse 1834"/>
              <p:cNvSpPr/>
              <p:nvPr/>
            </p:nvSpPr>
            <p:spPr>
              <a:xfrm>
                <a:off x="5803900" y="24384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0" name="Ellipse 1835"/>
              <p:cNvSpPr/>
              <p:nvPr/>
            </p:nvSpPr>
            <p:spPr>
              <a:xfrm>
                <a:off x="6375400" y="25019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1" name="Ellipse 1836"/>
              <p:cNvSpPr/>
              <p:nvPr/>
            </p:nvSpPr>
            <p:spPr>
              <a:xfrm>
                <a:off x="4775200" y="2476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2" name="Ellipse 1837"/>
              <p:cNvSpPr/>
              <p:nvPr/>
            </p:nvSpPr>
            <p:spPr>
              <a:xfrm>
                <a:off x="5334000" y="2476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3" name="Ellipse 1838"/>
              <p:cNvSpPr/>
              <p:nvPr/>
            </p:nvSpPr>
            <p:spPr>
              <a:xfrm>
                <a:off x="5765800" y="16129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4" name="Ellipse 1839"/>
              <p:cNvSpPr/>
              <p:nvPr/>
            </p:nvSpPr>
            <p:spPr>
              <a:xfrm>
                <a:off x="5549900" y="18415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5" name="Ellipse 1840"/>
              <p:cNvSpPr/>
              <p:nvPr/>
            </p:nvSpPr>
            <p:spPr>
              <a:xfrm>
                <a:off x="6438900" y="18923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6" name="Ellipse 1841"/>
              <p:cNvSpPr/>
              <p:nvPr/>
            </p:nvSpPr>
            <p:spPr>
              <a:xfrm>
                <a:off x="6121400" y="22860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7" name="Ellipse 1842"/>
              <p:cNvSpPr/>
              <p:nvPr/>
            </p:nvSpPr>
            <p:spPr>
              <a:xfrm>
                <a:off x="4914900" y="22479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8" name="Ellipse 1843"/>
              <p:cNvSpPr/>
              <p:nvPr/>
            </p:nvSpPr>
            <p:spPr>
              <a:xfrm>
                <a:off x="4648200" y="10033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9" name="Ellipse 1844"/>
              <p:cNvSpPr/>
              <p:nvPr/>
            </p:nvSpPr>
            <p:spPr>
              <a:xfrm>
                <a:off x="6426200" y="10922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0" name="Ellipse 1845"/>
              <p:cNvSpPr/>
              <p:nvPr/>
            </p:nvSpPr>
            <p:spPr>
              <a:xfrm>
                <a:off x="6197600" y="17018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1" name="Ellipse 1846"/>
              <p:cNvSpPr/>
              <p:nvPr/>
            </p:nvSpPr>
            <p:spPr>
              <a:xfrm>
                <a:off x="5740400" y="20828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2" name="ZoneTexte 1939"/>
              <p:cNvSpPr txBox="1"/>
              <p:nvPr/>
            </p:nvSpPr>
            <p:spPr>
              <a:xfrm>
                <a:off x="5016501" y="442848"/>
                <a:ext cx="165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600" b="1" kern="0" dirty="0" err="1" smtClean="0">
                    <a:solidFill>
                      <a:sysClr val="windowText" lastClr="000000"/>
                    </a:solidFill>
                    <a:latin typeface="Calibri"/>
                  </a:rPr>
                  <a:t>Recovery</a:t>
                </a:r>
                <a:endParaRPr lang="fr-FR" sz="16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cxnSp>
          <p:nvCxnSpPr>
            <p:cNvPr id="9" name="Connecteur droit avec flèche 1957"/>
            <p:cNvCxnSpPr/>
            <p:nvPr/>
          </p:nvCxnSpPr>
          <p:spPr>
            <a:xfrm flipV="1">
              <a:off x="3864528" y="668405"/>
              <a:ext cx="1050372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43" name="Groupe 1988"/>
          <p:cNvGrpSpPr/>
          <p:nvPr/>
        </p:nvGrpSpPr>
        <p:grpSpPr>
          <a:xfrm>
            <a:off x="5868144" y="1789571"/>
            <a:ext cx="2316841" cy="1855453"/>
            <a:chOff x="6201472" y="685295"/>
            <a:chExt cx="2790129" cy="2184905"/>
          </a:xfrm>
        </p:grpSpPr>
        <p:grpSp>
          <p:nvGrpSpPr>
            <p:cNvPr id="44" name="Groupe 1982"/>
            <p:cNvGrpSpPr/>
            <p:nvPr/>
          </p:nvGrpSpPr>
          <p:grpSpPr>
            <a:xfrm>
              <a:off x="6832600" y="850900"/>
              <a:ext cx="2159000" cy="2019300"/>
              <a:chOff x="6832600" y="850900"/>
              <a:chExt cx="2159000" cy="2019300"/>
            </a:xfrm>
          </p:grpSpPr>
          <p:sp>
            <p:nvSpPr>
              <p:cNvPr id="46" name="Rectangle 1847"/>
              <p:cNvSpPr/>
              <p:nvPr/>
            </p:nvSpPr>
            <p:spPr>
              <a:xfrm>
                <a:off x="6832600" y="850900"/>
                <a:ext cx="2159000" cy="20193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solidFill>
                  <a:srgbClr val="C0504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7" name="Ellipse 1848"/>
              <p:cNvSpPr/>
              <p:nvPr/>
            </p:nvSpPr>
            <p:spPr>
              <a:xfrm>
                <a:off x="7289800" y="1308100"/>
                <a:ext cx="1181100" cy="1181100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8" name="Ellipse 1849"/>
              <p:cNvSpPr/>
              <p:nvPr/>
            </p:nvSpPr>
            <p:spPr>
              <a:xfrm>
                <a:off x="7366000" y="1714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9" name="Ellipse 1850"/>
              <p:cNvSpPr/>
              <p:nvPr/>
            </p:nvSpPr>
            <p:spPr>
              <a:xfrm>
                <a:off x="6985000" y="16256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0" name="Ellipse 1851"/>
              <p:cNvSpPr/>
              <p:nvPr/>
            </p:nvSpPr>
            <p:spPr>
              <a:xfrm>
                <a:off x="6908800" y="2044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1" name="Ellipse 1852"/>
              <p:cNvSpPr/>
              <p:nvPr/>
            </p:nvSpPr>
            <p:spPr>
              <a:xfrm>
                <a:off x="7886700" y="25781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2" name="Ellipse 1853"/>
              <p:cNvSpPr/>
              <p:nvPr/>
            </p:nvSpPr>
            <p:spPr>
              <a:xfrm>
                <a:off x="7708900" y="18034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3" name="Ellipse 1854"/>
              <p:cNvSpPr/>
              <p:nvPr/>
            </p:nvSpPr>
            <p:spPr>
              <a:xfrm>
                <a:off x="7150100" y="8890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4" name="Ellipse 1855"/>
              <p:cNvSpPr/>
              <p:nvPr/>
            </p:nvSpPr>
            <p:spPr>
              <a:xfrm>
                <a:off x="7620000" y="14351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5" name="Ellipse 1856"/>
              <p:cNvSpPr/>
              <p:nvPr/>
            </p:nvSpPr>
            <p:spPr>
              <a:xfrm>
                <a:off x="7213600" y="1193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6" name="Ellipse 1857"/>
              <p:cNvSpPr/>
              <p:nvPr/>
            </p:nvSpPr>
            <p:spPr>
              <a:xfrm>
                <a:off x="7683500" y="939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7" name="Ellipse 1858"/>
              <p:cNvSpPr/>
              <p:nvPr/>
            </p:nvSpPr>
            <p:spPr>
              <a:xfrm>
                <a:off x="8013700" y="901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8" name="Ellipse 1859"/>
              <p:cNvSpPr/>
              <p:nvPr/>
            </p:nvSpPr>
            <p:spPr>
              <a:xfrm>
                <a:off x="7505700" y="2044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9" name="Ellipse 1860"/>
              <p:cNvSpPr/>
              <p:nvPr/>
            </p:nvSpPr>
            <p:spPr>
              <a:xfrm>
                <a:off x="8242300" y="1333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0" name="Ellipse 1861"/>
              <p:cNvSpPr/>
              <p:nvPr/>
            </p:nvSpPr>
            <p:spPr>
              <a:xfrm>
                <a:off x="8394700" y="939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1" name="Ellipse 1862"/>
              <p:cNvSpPr/>
              <p:nvPr/>
            </p:nvSpPr>
            <p:spPr>
              <a:xfrm>
                <a:off x="8674100" y="8890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2" name="Ellipse 1863"/>
              <p:cNvSpPr/>
              <p:nvPr/>
            </p:nvSpPr>
            <p:spPr>
              <a:xfrm>
                <a:off x="7835900" y="11557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3" name="Ellipse 1864"/>
              <p:cNvSpPr/>
              <p:nvPr/>
            </p:nvSpPr>
            <p:spPr>
              <a:xfrm>
                <a:off x="7975600" y="1536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4" name="Ellipse 1865"/>
              <p:cNvSpPr/>
              <p:nvPr/>
            </p:nvSpPr>
            <p:spPr>
              <a:xfrm>
                <a:off x="8166100" y="1828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5" name="Ellipse 1866"/>
              <p:cNvSpPr/>
              <p:nvPr/>
            </p:nvSpPr>
            <p:spPr>
              <a:xfrm>
                <a:off x="8267700" y="25781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6" name="Ellipse 1867"/>
              <p:cNvSpPr/>
              <p:nvPr/>
            </p:nvSpPr>
            <p:spPr>
              <a:xfrm>
                <a:off x="8623300" y="25019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7" name="Ellipse 1868"/>
              <p:cNvSpPr/>
              <p:nvPr/>
            </p:nvSpPr>
            <p:spPr>
              <a:xfrm>
                <a:off x="7124700" y="2222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8" name="Ellipse 1869"/>
              <p:cNvSpPr/>
              <p:nvPr/>
            </p:nvSpPr>
            <p:spPr>
              <a:xfrm>
                <a:off x="7581900" y="2476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9" name="Ellipse 1870"/>
              <p:cNvSpPr/>
              <p:nvPr/>
            </p:nvSpPr>
            <p:spPr>
              <a:xfrm>
                <a:off x="8610600" y="21590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0" name="Ellipse 1871"/>
              <p:cNvSpPr/>
              <p:nvPr/>
            </p:nvSpPr>
            <p:spPr>
              <a:xfrm>
                <a:off x="6858000" y="13462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1" name="Ellipse 1872"/>
              <p:cNvSpPr/>
              <p:nvPr/>
            </p:nvSpPr>
            <p:spPr>
              <a:xfrm>
                <a:off x="8686800" y="18923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2" name="Ellipse 1873"/>
              <p:cNvSpPr/>
              <p:nvPr/>
            </p:nvSpPr>
            <p:spPr>
              <a:xfrm>
                <a:off x="8369300" y="22860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3" name="Ellipse 1874"/>
              <p:cNvSpPr/>
              <p:nvPr/>
            </p:nvSpPr>
            <p:spPr>
              <a:xfrm>
                <a:off x="7010400" y="25400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4" name="Ellipse 1875"/>
              <p:cNvSpPr/>
              <p:nvPr/>
            </p:nvSpPr>
            <p:spPr>
              <a:xfrm>
                <a:off x="6896100" y="10033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5" name="Ellipse 1876"/>
              <p:cNvSpPr/>
              <p:nvPr/>
            </p:nvSpPr>
            <p:spPr>
              <a:xfrm>
                <a:off x="8674100" y="10922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6" name="Ellipse 1877"/>
              <p:cNvSpPr/>
              <p:nvPr/>
            </p:nvSpPr>
            <p:spPr>
              <a:xfrm>
                <a:off x="8585200" y="15875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7" name="Ellipse 1878"/>
              <p:cNvSpPr/>
              <p:nvPr/>
            </p:nvSpPr>
            <p:spPr>
              <a:xfrm>
                <a:off x="7988300" y="20828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cxnSp>
          <p:nvCxnSpPr>
            <p:cNvPr id="45" name="Connecteur droit avec flèche 1958"/>
            <p:cNvCxnSpPr/>
            <p:nvPr/>
          </p:nvCxnSpPr>
          <p:spPr>
            <a:xfrm>
              <a:off x="6201472" y="685295"/>
              <a:ext cx="2790129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78" name="Groupe 1985"/>
          <p:cNvGrpSpPr/>
          <p:nvPr/>
        </p:nvGrpSpPr>
        <p:grpSpPr>
          <a:xfrm>
            <a:off x="2133617" y="1586974"/>
            <a:ext cx="3014447" cy="2428386"/>
            <a:chOff x="1760956" y="442848"/>
            <a:chExt cx="3630244" cy="2859567"/>
          </a:xfrm>
        </p:grpSpPr>
        <p:grpSp>
          <p:nvGrpSpPr>
            <p:cNvPr id="79" name="Groupe 1966"/>
            <p:cNvGrpSpPr/>
            <p:nvPr/>
          </p:nvGrpSpPr>
          <p:grpSpPr>
            <a:xfrm>
              <a:off x="1760956" y="442848"/>
              <a:ext cx="2825586" cy="2427352"/>
              <a:chOff x="1760956" y="442848"/>
              <a:chExt cx="2825586" cy="2427352"/>
            </a:xfrm>
          </p:grpSpPr>
          <p:sp>
            <p:nvSpPr>
              <p:cNvPr id="82" name="Rectangle 1783"/>
              <p:cNvSpPr/>
              <p:nvPr/>
            </p:nvSpPr>
            <p:spPr>
              <a:xfrm>
                <a:off x="2336800" y="850900"/>
                <a:ext cx="2159000" cy="20193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solidFill>
                  <a:srgbClr val="C0504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3" name="Ellipse 1812"/>
              <p:cNvSpPr/>
              <p:nvPr/>
            </p:nvSpPr>
            <p:spPr>
              <a:xfrm>
                <a:off x="2794000" y="1308100"/>
                <a:ext cx="1181100" cy="11811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4" name="Ellipse 1784"/>
              <p:cNvSpPr/>
              <p:nvPr/>
            </p:nvSpPr>
            <p:spPr>
              <a:xfrm>
                <a:off x="2616200" y="1206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5" name="Ellipse 1785"/>
              <p:cNvSpPr/>
              <p:nvPr/>
            </p:nvSpPr>
            <p:spPr>
              <a:xfrm>
                <a:off x="2489200" y="16256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6" name="Ellipse 1786"/>
              <p:cNvSpPr/>
              <p:nvPr/>
            </p:nvSpPr>
            <p:spPr>
              <a:xfrm>
                <a:off x="2501900" y="1968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7" name="Ellipse 1787"/>
              <p:cNvSpPr/>
              <p:nvPr/>
            </p:nvSpPr>
            <p:spPr>
              <a:xfrm>
                <a:off x="2971800" y="21082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8" name="Ellipse 1788"/>
              <p:cNvSpPr/>
              <p:nvPr/>
            </p:nvSpPr>
            <p:spPr>
              <a:xfrm>
                <a:off x="2806700" y="17907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9" name="Ellipse 1789"/>
              <p:cNvSpPr/>
              <p:nvPr/>
            </p:nvSpPr>
            <p:spPr>
              <a:xfrm>
                <a:off x="2921000" y="14859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0" name="Ellipse 1790"/>
              <p:cNvSpPr/>
              <p:nvPr/>
            </p:nvSpPr>
            <p:spPr>
              <a:xfrm>
                <a:off x="2942928" y="1088837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1" name="Ellipse 1791"/>
              <p:cNvSpPr/>
              <p:nvPr/>
            </p:nvSpPr>
            <p:spPr>
              <a:xfrm>
                <a:off x="2743200" y="9271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2" name="Ellipse 1792"/>
              <p:cNvSpPr/>
              <p:nvPr/>
            </p:nvSpPr>
            <p:spPr>
              <a:xfrm>
                <a:off x="3187700" y="939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3" name="Ellipse 1793"/>
              <p:cNvSpPr/>
              <p:nvPr/>
            </p:nvSpPr>
            <p:spPr>
              <a:xfrm>
                <a:off x="3517900" y="901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4" name="Ellipse 1794"/>
              <p:cNvSpPr/>
              <p:nvPr/>
            </p:nvSpPr>
            <p:spPr>
              <a:xfrm>
                <a:off x="3797300" y="12446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5" name="Ellipse 1795"/>
              <p:cNvSpPr/>
              <p:nvPr/>
            </p:nvSpPr>
            <p:spPr>
              <a:xfrm>
                <a:off x="4038600" y="1409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6" name="Ellipse 1796"/>
              <p:cNvSpPr/>
              <p:nvPr/>
            </p:nvSpPr>
            <p:spPr>
              <a:xfrm>
                <a:off x="3898900" y="939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7" name="Ellipse 1797"/>
              <p:cNvSpPr/>
              <p:nvPr/>
            </p:nvSpPr>
            <p:spPr>
              <a:xfrm>
                <a:off x="3314700" y="13208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8" name="Ellipse 1798"/>
              <p:cNvSpPr/>
              <p:nvPr/>
            </p:nvSpPr>
            <p:spPr>
              <a:xfrm>
                <a:off x="3543300" y="15367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9" name="Ellipse 1799"/>
              <p:cNvSpPr/>
              <p:nvPr/>
            </p:nvSpPr>
            <p:spPr>
              <a:xfrm>
                <a:off x="3975100" y="1714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0" name="Ellipse 1800"/>
              <p:cNvSpPr/>
              <p:nvPr/>
            </p:nvSpPr>
            <p:spPr>
              <a:xfrm>
                <a:off x="3987800" y="2171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1" name="Ellipse 1801"/>
              <p:cNvSpPr/>
              <p:nvPr/>
            </p:nvSpPr>
            <p:spPr>
              <a:xfrm>
                <a:off x="3556000" y="24384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2" name="Ellipse 1802"/>
              <p:cNvSpPr/>
              <p:nvPr/>
            </p:nvSpPr>
            <p:spPr>
              <a:xfrm>
                <a:off x="4127500" y="25019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3" name="Ellipse 1803"/>
              <p:cNvSpPr/>
              <p:nvPr/>
            </p:nvSpPr>
            <p:spPr>
              <a:xfrm>
                <a:off x="2527300" y="2476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4" name="Ellipse 1804"/>
              <p:cNvSpPr/>
              <p:nvPr/>
            </p:nvSpPr>
            <p:spPr>
              <a:xfrm>
                <a:off x="3086100" y="2476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5" name="Ellipse 1805"/>
              <p:cNvSpPr/>
              <p:nvPr/>
            </p:nvSpPr>
            <p:spPr>
              <a:xfrm>
                <a:off x="3378200" y="18288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6" name="Ellipse 1806"/>
              <p:cNvSpPr/>
              <p:nvPr/>
            </p:nvSpPr>
            <p:spPr>
              <a:xfrm>
                <a:off x="3251200" y="21844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7" name="Ellipse 1807"/>
              <p:cNvSpPr/>
              <p:nvPr/>
            </p:nvSpPr>
            <p:spPr>
              <a:xfrm>
                <a:off x="4191000" y="18923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8" name="Ellipse 1808"/>
              <p:cNvSpPr/>
              <p:nvPr/>
            </p:nvSpPr>
            <p:spPr>
              <a:xfrm>
                <a:off x="3784600" y="2552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9" name="Ellipse 1809"/>
              <p:cNvSpPr/>
              <p:nvPr/>
            </p:nvSpPr>
            <p:spPr>
              <a:xfrm>
                <a:off x="3200400" y="16256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10" name="Ellipse 1810"/>
              <p:cNvSpPr/>
              <p:nvPr/>
            </p:nvSpPr>
            <p:spPr>
              <a:xfrm>
                <a:off x="2400300" y="10033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11" name="Ellipse 1811"/>
              <p:cNvSpPr/>
              <p:nvPr/>
            </p:nvSpPr>
            <p:spPr>
              <a:xfrm>
                <a:off x="4178300" y="10922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12" name="Ellipse 1813"/>
              <p:cNvSpPr/>
              <p:nvPr/>
            </p:nvSpPr>
            <p:spPr>
              <a:xfrm>
                <a:off x="3695700" y="18288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13" name="Ellipse 1814"/>
              <p:cNvSpPr/>
              <p:nvPr/>
            </p:nvSpPr>
            <p:spPr>
              <a:xfrm>
                <a:off x="3492500" y="2082800"/>
                <a:ext cx="254000" cy="254000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14" name="ZoneTexte 1938"/>
              <p:cNvSpPr txBox="1"/>
              <p:nvPr/>
            </p:nvSpPr>
            <p:spPr>
              <a:xfrm>
                <a:off x="2935542" y="442848"/>
                <a:ext cx="165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600" b="1" kern="0" dirty="0" err="1" smtClean="0">
                    <a:solidFill>
                      <a:sysClr val="windowText" lastClr="000000"/>
                    </a:solidFill>
                    <a:latin typeface="Calibri"/>
                  </a:rPr>
                  <a:t>Bleach</a:t>
                </a:r>
                <a:endParaRPr lang="fr-FR" sz="16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cxnSp>
            <p:nvCxnSpPr>
              <p:cNvPr id="115" name="Connecteur droit avec flèche 1963"/>
              <p:cNvCxnSpPr/>
              <p:nvPr/>
            </p:nvCxnSpPr>
            <p:spPr>
              <a:xfrm>
                <a:off x="1760956" y="668405"/>
                <a:ext cx="1109244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80" name="Connecteur droit avec flèche 1970"/>
            <p:cNvCxnSpPr/>
            <p:nvPr/>
          </p:nvCxnSpPr>
          <p:spPr>
            <a:xfrm rot="16200000" flipV="1">
              <a:off x="3187703" y="2552703"/>
              <a:ext cx="684894" cy="2295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1" name="ZoneTexte 1973"/>
            <p:cNvSpPr txBox="1"/>
            <p:nvPr/>
          </p:nvSpPr>
          <p:spPr>
            <a:xfrm>
              <a:off x="3105200" y="2984899"/>
              <a:ext cx="2286000" cy="317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Calibri" pitchFamily="34" charset="0"/>
                </a:rPr>
                <a:t>Bleached molecule</a:t>
              </a:r>
              <a:endParaRPr lang="en-US" sz="11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16" name="Groupe 1979"/>
          <p:cNvGrpSpPr/>
          <p:nvPr/>
        </p:nvGrpSpPr>
        <p:grpSpPr>
          <a:xfrm>
            <a:off x="323528" y="1586974"/>
            <a:ext cx="2207081" cy="2418090"/>
            <a:chOff x="-422747" y="442847"/>
            <a:chExt cx="2657947" cy="2847442"/>
          </a:xfrm>
        </p:grpSpPr>
        <p:grpSp>
          <p:nvGrpSpPr>
            <p:cNvPr id="117" name="Groupe 1964"/>
            <p:cNvGrpSpPr/>
            <p:nvPr/>
          </p:nvGrpSpPr>
          <p:grpSpPr>
            <a:xfrm>
              <a:off x="76200" y="442847"/>
              <a:ext cx="2159000" cy="2427353"/>
              <a:chOff x="76200" y="442847"/>
              <a:chExt cx="2159000" cy="2427353"/>
            </a:xfrm>
          </p:grpSpPr>
          <p:sp>
            <p:nvSpPr>
              <p:cNvPr id="120" name="Rectangle 1591"/>
              <p:cNvSpPr/>
              <p:nvPr/>
            </p:nvSpPr>
            <p:spPr>
              <a:xfrm>
                <a:off x="76200" y="850900"/>
                <a:ext cx="2159000" cy="20193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solidFill>
                  <a:srgbClr val="C0504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1" name="Ellipse 1755"/>
              <p:cNvSpPr/>
              <p:nvPr/>
            </p:nvSpPr>
            <p:spPr>
              <a:xfrm>
                <a:off x="355600" y="1206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2" name="Ellipse 1756"/>
              <p:cNvSpPr/>
              <p:nvPr/>
            </p:nvSpPr>
            <p:spPr>
              <a:xfrm>
                <a:off x="228600" y="16256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3" name="Ellipse 1757"/>
              <p:cNvSpPr/>
              <p:nvPr/>
            </p:nvSpPr>
            <p:spPr>
              <a:xfrm>
                <a:off x="241300" y="1968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4" name="Ellipse 1758"/>
              <p:cNvSpPr/>
              <p:nvPr/>
            </p:nvSpPr>
            <p:spPr>
              <a:xfrm>
                <a:off x="571500" y="21209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5" name="Ellipse 1759"/>
              <p:cNvSpPr/>
              <p:nvPr/>
            </p:nvSpPr>
            <p:spPr>
              <a:xfrm>
                <a:off x="546100" y="1790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6" name="Ellipse 1760"/>
              <p:cNvSpPr/>
              <p:nvPr/>
            </p:nvSpPr>
            <p:spPr>
              <a:xfrm>
                <a:off x="571500" y="14859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7" name="Ellipse 1761"/>
              <p:cNvSpPr/>
              <p:nvPr/>
            </p:nvSpPr>
            <p:spPr>
              <a:xfrm>
                <a:off x="685800" y="11684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8" name="Ellipse 1762"/>
              <p:cNvSpPr/>
              <p:nvPr/>
            </p:nvSpPr>
            <p:spPr>
              <a:xfrm>
                <a:off x="482600" y="9271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9" name="Ellipse 1763"/>
              <p:cNvSpPr/>
              <p:nvPr/>
            </p:nvSpPr>
            <p:spPr>
              <a:xfrm>
                <a:off x="927100" y="939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0" name="Ellipse 1764"/>
              <p:cNvSpPr/>
              <p:nvPr/>
            </p:nvSpPr>
            <p:spPr>
              <a:xfrm>
                <a:off x="1257300" y="901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1" name="Ellipse 1765"/>
              <p:cNvSpPr/>
              <p:nvPr/>
            </p:nvSpPr>
            <p:spPr>
              <a:xfrm>
                <a:off x="1409700" y="12573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2" name="Ellipse 1766"/>
              <p:cNvSpPr/>
              <p:nvPr/>
            </p:nvSpPr>
            <p:spPr>
              <a:xfrm>
                <a:off x="1778000" y="1409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3" name="Ellipse 1767"/>
              <p:cNvSpPr/>
              <p:nvPr/>
            </p:nvSpPr>
            <p:spPr>
              <a:xfrm>
                <a:off x="1638300" y="939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4" name="Ellipse 1768"/>
              <p:cNvSpPr/>
              <p:nvPr/>
            </p:nvSpPr>
            <p:spPr>
              <a:xfrm>
                <a:off x="1054100" y="1320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5" name="Ellipse 1769"/>
              <p:cNvSpPr/>
              <p:nvPr/>
            </p:nvSpPr>
            <p:spPr>
              <a:xfrm>
                <a:off x="1206500" y="16510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6" name="Ellipse 1770"/>
              <p:cNvSpPr/>
              <p:nvPr/>
            </p:nvSpPr>
            <p:spPr>
              <a:xfrm>
                <a:off x="1574800" y="18034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7" name="Ellipse 1771"/>
              <p:cNvSpPr/>
              <p:nvPr/>
            </p:nvSpPr>
            <p:spPr>
              <a:xfrm>
                <a:off x="1727200" y="2171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8" name="Ellipse 1772"/>
              <p:cNvSpPr/>
              <p:nvPr/>
            </p:nvSpPr>
            <p:spPr>
              <a:xfrm>
                <a:off x="1308100" y="23241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9" name="Ellipse 1773"/>
              <p:cNvSpPr/>
              <p:nvPr/>
            </p:nvSpPr>
            <p:spPr>
              <a:xfrm>
                <a:off x="1866900" y="25019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0" name="Ellipse 1774"/>
              <p:cNvSpPr/>
              <p:nvPr/>
            </p:nvSpPr>
            <p:spPr>
              <a:xfrm>
                <a:off x="266700" y="2476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1" name="Ellipse 1775"/>
              <p:cNvSpPr/>
              <p:nvPr/>
            </p:nvSpPr>
            <p:spPr>
              <a:xfrm>
                <a:off x="825500" y="24765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2" name="Ellipse 1776"/>
              <p:cNvSpPr/>
              <p:nvPr/>
            </p:nvSpPr>
            <p:spPr>
              <a:xfrm>
                <a:off x="977900" y="20320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3" name="Ellipse 1777"/>
              <p:cNvSpPr/>
              <p:nvPr/>
            </p:nvSpPr>
            <p:spPr>
              <a:xfrm>
                <a:off x="1257300" y="20193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4" name="Ellipse 1778"/>
              <p:cNvSpPr/>
              <p:nvPr/>
            </p:nvSpPr>
            <p:spPr>
              <a:xfrm>
                <a:off x="1892300" y="18288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5" name="Ellipse 1779"/>
              <p:cNvSpPr/>
              <p:nvPr/>
            </p:nvSpPr>
            <p:spPr>
              <a:xfrm>
                <a:off x="1524000" y="25527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6" name="Ellipse 1780"/>
              <p:cNvSpPr/>
              <p:nvPr/>
            </p:nvSpPr>
            <p:spPr>
              <a:xfrm>
                <a:off x="901700" y="16891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7" name="Ellipse 1781"/>
              <p:cNvSpPr/>
              <p:nvPr/>
            </p:nvSpPr>
            <p:spPr>
              <a:xfrm>
                <a:off x="139700" y="10033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8" name="Ellipse 1782"/>
              <p:cNvSpPr/>
              <p:nvPr/>
            </p:nvSpPr>
            <p:spPr>
              <a:xfrm>
                <a:off x="1917700" y="1092200"/>
                <a:ext cx="254000" cy="2540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9" name="ZoneTexte 1937"/>
              <p:cNvSpPr txBox="1"/>
              <p:nvPr/>
            </p:nvSpPr>
            <p:spPr>
              <a:xfrm>
                <a:off x="523852" y="442847"/>
                <a:ext cx="165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600" b="1" kern="0" dirty="0" err="1" smtClean="0">
                    <a:solidFill>
                      <a:sysClr val="windowText" lastClr="000000"/>
                    </a:solidFill>
                    <a:latin typeface="Calibri"/>
                  </a:rPr>
                  <a:t>Prebleach</a:t>
                </a:r>
                <a:endParaRPr lang="fr-FR" sz="16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cxnSp>
          <p:nvCxnSpPr>
            <p:cNvPr id="118" name="Connecteur droit avec flèche 1968"/>
            <p:cNvCxnSpPr>
              <a:endCxn id="141" idx="3"/>
            </p:cNvCxnSpPr>
            <p:nvPr/>
          </p:nvCxnSpPr>
          <p:spPr>
            <a:xfrm rot="5400000" flipH="1" flipV="1">
              <a:off x="654050" y="2788554"/>
              <a:ext cx="303897" cy="113397"/>
            </a:xfrm>
            <a:prstGeom prst="straightConnector1">
              <a:avLst/>
            </a:prstGeom>
            <a:noFill/>
            <a:ln w="25400" cap="flat" cmpd="sng" algn="ctr">
              <a:solidFill>
                <a:srgbClr val="00CC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9" name="ZoneTexte 1975"/>
            <p:cNvSpPr txBox="1"/>
            <p:nvPr/>
          </p:nvSpPr>
          <p:spPr>
            <a:xfrm>
              <a:off x="-422747" y="2972773"/>
              <a:ext cx="2336799" cy="317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Calibri" pitchFamily="34" charset="0"/>
                </a:rPr>
                <a:t>Fluorescent molecule</a:t>
              </a:r>
              <a:endParaRPr lang="en-US" sz="11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2" y="4081135"/>
            <a:ext cx="2320028" cy="16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50"/>
          <p:cNvSpPr/>
          <p:nvPr/>
        </p:nvSpPr>
        <p:spPr>
          <a:xfrm>
            <a:off x="179512" y="6136331"/>
            <a:ext cx="4692603" cy="6601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108047" y="6093296"/>
                <a:ext cx="2087689" cy="639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fr-FR" sz="1600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𝐞𝐟𝐟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fr-FR" sz="1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𝒐𝒓</m:t>
                      </m:r>
                      <m:sSub>
                        <m:sSub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fr-FR" sz="1600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𝐚𝐪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sub>
                            <m:sup>
                              <m:r>
                                <a:rPr lang="fr-FR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  <m:sSub>
                            <m:sSubPr>
                              <m:ctrlPr>
                                <a:rPr lang="fr-FR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7" y="6093296"/>
                <a:ext cx="2087689" cy="63940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Rectangle 61"/>
          <p:cNvSpPr>
            <a:spLocks noChangeArrowheads="1"/>
          </p:cNvSpPr>
          <p:nvPr/>
        </p:nvSpPr>
        <p:spPr bwMode="auto">
          <a:xfrm>
            <a:off x="2224784" y="6136330"/>
            <a:ext cx="3205761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fr-FR" sz="9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</a:t>
            </a:r>
            <a:r>
              <a:rPr lang="fr-FR" sz="900" baseline="-25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eff</a:t>
            </a:r>
            <a:r>
              <a:rPr lang="fr-FR" sz="9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effectif diffusion </a:t>
            </a:r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coefficient in the UF-model 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cheese</a:t>
            </a:r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el-GR" sz="900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μ</a:t>
            </a:r>
            <a:r>
              <a:rPr lang="fr-FR" sz="900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m</a:t>
            </a:r>
            <a:r>
              <a:rPr lang="fr-FR" sz="900" i="1" baseline="300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2</a:t>
            </a:r>
            <a:r>
              <a:rPr lang="fr-FR" sz="900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/s</a:t>
            </a:r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)</a:t>
            </a:r>
          </a:p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fr-FR" sz="900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D</a:t>
            </a:r>
            <a:r>
              <a:rPr lang="fr-FR" sz="900" i="1" baseline="-250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aq</a:t>
            </a:r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: diffusion coefficient in the 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aqueous</a:t>
            </a:r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phase (</a:t>
            </a:r>
            <a:r>
              <a:rPr lang="fr-FR" sz="900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ultrafiltrate</a:t>
            </a:r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)</a:t>
            </a:r>
            <a:endParaRPr lang="fr-FR" sz="900" i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fr-FR" sz="900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</a:t>
            </a:r>
            <a:r>
              <a:rPr lang="fr-FR" sz="900" i="1" baseline="-250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</a:t>
            </a:r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n-US" sz="900" i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profile width in the radial direction (m)</a:t>
            </a:r>
            <a:endParaRPr lang="fr-FR" sz="900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</a:pPr>
            <a:r>
              <a:rPr lang="el-GR" sz="900" i="1" dirty="0" smtClean="0">
                <a:solidFill>
                  <a:schemeClr val="tx2">
                    <a:lumMod val="75000"/>
                  </a:schemeClr>
                </a:solidFill>
                <a:latin typeface="Cambria Math"/>
                <a:ea typeface="Cambria Math"/>
              </a:rPr>
              <a:t>τ</a:t>
            </a:r>
            <a:r>
              <a:rPr lang="fr-FR" sz="900" i="1" baseline="-25000" dirty="0" smtClean="0">
                <a:solidFill>
                  <a:schemeClr val="tx2">
                    <a:lumMod val="75000"/>
                  </a:schemeClr>
                </a:solidFill>
                <a:latin typeface="Cambria Math"/>
                <a:ea typeface="Cambria Math"/>
              </a:rPr>
              <a:t>D</a:t>
            </a:r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Cambria Math"/>
                <a:ea typeface="Cambria Math"/>
              </a:rPr>
              <a:t>: 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mbria Math"/>
              </a:rPr>
              <a:t>characteristic</a:t>
            </a:r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mbria Math"/>
              </a:rPr>
              <a:t> time of diffusion</a:t>
            </a:r>
            <a:endParaRPr lang="fr-FR" sz="900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7" name="ZoneTexte 156"/>
          <p:cNvSpPr txBox="1"/>
          <p:nvPr/>
        </p:nvSpPr>
        <p:spPr>
          <a:xfrm>
            <a:off x="5055022" y="3988802"/>
            <a:ext cx="3765450" cy="1600438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Fluorescent solutes: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FITC-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dextrans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(4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kDa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 to 2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MDa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Flexible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and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neutral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solutes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70C0"/>
                </a:solidFill>
                <a:latin typeface="Calibri" pitchFamily="34" charset="0"/>
              </a:rPr>
              <a:t>FITC-labeled dairy proteins </a:t>
            </a:r>
            <a:r>
              <a:rPr lang="fr-FR" sz="1400" kern="0" dirty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el-GR" sz="1400" kern="0" dirty="0">
                <a:solidFill>
                  <a:srgbClr val="0070C0"/>
                </a:solidFill>
                <a:latin typeface="Calibri" pitchFamily="34" charset="0"/>
              </a:rPr>
              <a:t>α</a:t>
            </a:r>
            <a:r>
              <a:rPr lang="fr-FR" sz="1400" kern="0" dirty="0">
                <a:solidFill>
                  <a:srgbClr val="0070C0"/>
                </a:solidFill>
                <a:latin typeface="Calibri" pitchFamily="34" charset="0"/>
              </a:rPr>
              <a:t>-LA, </a:t>
            </a:r>
            <a:r>
              <a:rPr lang="el-GR" sz="1400" kern="0" dirty="0">
                <a:solidFill>
                  <a:srgbClr val="0070C0"/>
                </a:solidFill>
                <a:latin typeface="Calibri" pitchFamily="34" charset="0"/>
              </a:rPr>
              <a:t>β</a:t>
            </a:r>
            <a:r>
              <a:rPr lang="fr-FR" sz="1400" kern="0" dirty="0">
                <a:solidFill>
                  <a:srgbClr val="0070C0"/>
                </a:solidFill>
                <a:latin typeface="Calibri" pitchFamily="34" charset="0"/>
              </a:rPr>
              <a:t>-LG and BSA)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b="1" kern="0" dirty="0" smtClean="0">
                <a:solidFill>
                  <a:srgbClr val="0070C0"/>
                </a:solidFill>
                <a:latin typeface="Calibri" pitchFamily="34" charset="0"/>
              </a:rPr>
              <a:t>Rigid </a:t>
            </a:r>
            <a:r>
              <a:rPr lang="en-US" sz="1400" kern="0" dirty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en-US" sz="1400" b="1" kern="0" dirty="0">
                <a:solidFill>
                  <a:srgbClr val="0070C0"/>
                </a:solidFill>
                <a:latin typeface="Calibri" pitchFamily="34" charset="0"/>
              </a:rPr>
              <a:t> negatively charged </a:t>
            </a:r>
            <a:r>
              <a:rPr lang="en-US" sz="1400" kern="0" dirty="0" smtClean="0">
                <a:solidFill>
                  <a:srgbClr val="0070C0"/>
                </a:solidFill>
                <a:latin typeface="Calibri" pitchFamily="34" charset="0"/>
              </a:rPr>
              <a:t>solutes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6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67" y="4005064"/>
            <a:ext cx="1061481" cy="5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95" y="5668449"/>
            <a:ext cx="1052385" cy="109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95" y="5604514"/>
            <a:ext cx="1090443" cy="113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" name="ZoneTexte 150"/>
          <p:cNvSpPr txBox="1">
            <a:spLocks noChangeArrowheads="1"/>
          </p:cNvSpPr>
          <p:nvPr/>
        </p:nvSpPr>
        <p:spPr bwMode="auto">
          <a:xfrm>
            <a:off x="969160" y="5745508"/>
            <a:ext cx="31895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84C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i="1" dirty="0">
                <a:solidFill>
                  <a:schemeClr val="tx1"/>
                </a:solidFill>
              </a:rPr>
              <a:t>Typical</a:t>
            </a:r>
            <a:r>
              <a:rPr lang="fr-FR" sz="900" i="1" dirty="0">
                <a:solidFill>
                  <a:schemeClr val="tx1"/>
                </a:solidFill>
              </a:rPr>
              <a:t> </a:t>
            </a:r>
            <a:r>
              <a:rPr lang="en-US" sz="900" i="1" dirty="0">
                <a:solidFill>
                  <a:schemeClr val="tx1"/>
                </a:solidFill>
              </a:rPr>
              <a:t>recovery</a:t>
            </a:r>
            <a:r>
              <a:rPr lang="fr-FR" sz="900" i="1" dirty="0">
                <a:solidFill>
                  <a:schemeClr val="tx1"/>
                </a:solidFill>
              </a:rPr>
              <a:t> </a:t>
            </a:r>
            <a:r>
              <a:rPr lang="en-US" sz="900" i="1" dirty="0">
                <a:solidFill>
                  <a:schemeClr val="tx1"/>
                </a:solidFill>
              </a:rPr>
              <a:t>curve</a:t>
            </a:r>
            <a:r>
              <a:rPr lang="fr-FR" sz="900" i="1" dirty="0">
                <a:solidFill>
                  <a:schemeClr val="tx1"/>
                </a:solidFill>
              </a:rPr>
              <a:t> of fluorescence in </a:t>
            </a:r>
            <a:r>
              <a:rPr lang="en-US" sz="900" i="1" dirty="0" smtClean="0">
                <a:solidFill>
                  <a:schemeClr val="tx1"/>
                </a:solidFill>
              </a:rPr>
              <a:t>function</a:t>
            </a:r>
            <a:r>
              <a:rPr lang="fr-FR" sz="900" i="1" dirty="0" smtClean="0">
                <a:solidFill>
                  <a:schemeClr val="tx1"/>
                </a:solidFill>
              </a:rPr>
              <a:t> </a:t>
            </a:r>
            <a:r>
              <a:rPr lang="fr-FR" sz="900" i="1" dirty="0">
                <a:solidFill>
                  <a:schemeClr val="tx1"/>
                </a:solidFill>
              </a:rPr>
              <a:t>of time</a:t>
            </a:r>
          </a:p>
        </p:txBody>
      </p:sp>
    </p:spTree>
    <p:extLst>
      <p:ext uri="{BB962C8B-B14F-4D97-AF65-F5344CB8AC3E}">
        <p14:creationId xmlns:p14="http://schemas.microsoft.com/office/powerpoint/2010/main" val="22871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/>
      <p:bldP spid="157" grpId="0" animBg="1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3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Materials and Methods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4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0" y="1124744"/>
            <a:ext cx="91516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Study of the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microstructure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of the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UF-model 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heese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using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TEM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162880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Freeze-substitution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low-temperature embedding protocol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Protects the structure of dairy constituents </a:t>
            </a:r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2" y="2636526"/>
            <a:ext cx="709597" cy="7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9" y="3821984"/>
            <a:ext cx="451544" cy="77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59803" y="3349513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>
                <a:latin typeface="Calibri" pitchFamily="34" charset="0"/>
              </a:rPr>
              <a:t>Leica</a:t>
            </a:r>
            <a:r>
              <a:rPr lang="fr-FR" sz="800" dirty="0" smtClean="0">
                <a:latin typeface="Calibri" pitchFamily="34" charset="0"/>
              </a:rPr>
              <a:t> EM PACT</a:t>
            </a:r>
            <a:endParaRPr lang="fr-FR" sz="800" dirty="0">
              <a:latin typeface="Calibr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58857" y="2420888"/>
            <a:ext cx="518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High-pressure freezing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- Samples are frozen in liquid nitrogen (-196°C) at high-pressure (2100 bars) 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- Advantage: at 2 100 bars the melting point of water decreases because the water becomes 1 500 times more viscous. The increase in viscosity reduces the ice crystal growth rate.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25355" y="2420888"/>
            <a:ext cx="141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Cryo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-fixation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58857" y="3789040"/>
            <a:ext cx="2538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- The sample is immersed in a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solvent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- Substitution of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ice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by the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solvent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65956" y="3755116"/>
            <a:ext cx="2253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Freeze-substitution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58857" y="4984753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The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solvent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is replaced with a low-temperature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resin: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Ethanol 3:1 resin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Ethanol 1:1 resin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Ethanol 1:3 resin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100% resin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94381" y="5114897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Embedding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94381" y="6257094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Sectioning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67775" y="6247222"/>
            <a:ext cx="518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Thin sections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(90nm thick)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of embedded material are cut with a diamond knife using a Reichert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ultramicrotome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23528" y="459565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>
                <a:latin typeface="Calibri" pitchFamily="34" charset="0"/>
              </a:rPr>
              <a:t>Leica</a:t>
            </a:r>
            <a:r>
              <a:rPr lang="fr-FR" sz="800" dirty="0" smtClean="0">
                <a:latin typeface="Calibri" pitchFamily="34" charset="0"/>
              </a:rPr>
              <a:t> EM AFS2</a:t>
            </a:r>
            <a:endParaRPr lang="fr-FR" sz="800" dirty="0">
              <a:latin typeface="Calibri" pitchFamily="34" charset="0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2117307" y="2790220"/>
            <a:ext cx="1" cy="964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2117306" y="4150001"/>
            <a:ext cx="1" cy="964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29" idx="2"/>
          </p:cNvCxnSpPr>
          <p:nvPr/>
        </p:nvCxnSpPr>
        <p:spPr>
          <a:xfrm flipH="1">
            <a:off x="2117310" y="5484229"/>
            <a:ext cx="6410" cy="753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3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Materials and Methods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4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0" y="1124744"/>
            <a:ext cx="91516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Quantitative analysis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of the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microstructure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of the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UF-Model Cheese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3652" y="1628800"/>
            <a:ext cx="1771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Image pre-processing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7151" y="2565209"/>
            <a:ext cx="1261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Segmentation </a:t>
            </a:r>
            <a:endParaRPr lang="fr-FR" sz="1400" b="1" dirty="0">
              <a:solidFill>
                <a:srgbClr val="94B6D2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7071" y="3635731"/>
            <a:ext cx="2753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Quantification of relevant </a:t>
            </a:r>
            <a:r>
              <a:rPr lang="en-US" sz="1400" b="1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features</a:t>
            </a:r>
          </a:p>
        </p:txBody>
      </p:sp>
      <p:cxnSp>
        <p:nvCxnSpPr>
          <p:cNvPr id="17" name="Connecteur droit avec flèche 16"/>
          <p:cNvCxnSpPr>
            <a:stCxn id="5" idx="2"/>
            <a:endCxn id="6" idx="0"/>
          </p:cNvCxnSpPr>
          <p:nvPr/>
        </p:nvCxnSpPr>
        <p:spPr>
          <a:xfrm flipH="1">
            <a:off x="3747965" y="1936577"/>
            <a:ext cx="1667" cy="628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15" idx="0"/>
          </p:cNvCxnSpPr>
          <p:nvPr/>
        </p:nvCxnSpPr>
        <p:spPr>
          <a:xfrm>
            <a:off x="3756056" y="2872986"/>
            <a:ext cx="17802" cy="762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73743" y="199000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Remove noise </a:t>
            </a:r>
          </a:p>
          <a:p>
            <a:pPr marL="285750" indent="-285750">
              <a:buFontTx/>
              <a:buChar char="-"/>
            </a:pPr>
            <a:r>
              <a:rPr lang="en-US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Mean filter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73743" y="290636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100" dirty="0" err="1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Thresholding</a:t>
            </a:r>
            <a:endParaRPr lang="en-US" sz="1100" dirty="0">
              <a:solidFill>
                <a:srgbClr val="94B6D2">
                  <a:lumMod val="50000"/>
                </a:srgbClr>
              </a:solidFill>
              <a:latin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Most </a:t>
            </a:r>
            <a:r>
              <a:rPr lang="fr-FR" sz="1100" dirty="0" err="1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critical</a:t>
            </a:r>
            <a:r>
              <a:rPr lang="fr-FR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 </a:t>
            </a:r>
            <a:r>
              <a:rPr lang="fr-FR" sz="1100" dirty="0" err="1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step</a:t>
            </a:r>
            <a:r>
              <a:rPr lang="fr-FR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; care must </a:t>
            </a:r>
            <a:r>
              <a:rPr lang="fr-FR" sz="1100" dirty="0" err="1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be</a:t>
            </a:r>
            <a:r>
              <a:rPr lang="fr-FR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 </a:t>
            </a:r>
            <a:r>
              <a:rPr lang="fr-FR" sz="1100" dirty="0" err="1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taken</a:t>
            </a:r>
            <a:endParaRPr lang="fr-FR" sz="1100" dirty="0">
              <a:solidFill>
                <a:srgbClr val="94B6D2">
                  <a:lumMod val="50000"/>
                </a:srgbClr>
              </a:solidFill>
              <a:latin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The image </a:t>
            </a:r>
            <a:r>
              <a:rPr lang="fr-FR" sz="1100" dirty="0" err="1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is</a:t>
            </a:r>
            <a:r>
              <a:rPr lang="fr-FR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 </a:t>
            </a:r>
            <a:r>
              <a:rPr lang="en-US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processed</a:t>
            </a:r>
            <a:r>
              <a:rPr lang="fr-FR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 to mark relevant </a:t>
            </a:r>
            <a:r>
              <a:rPr lang="en-US" sz="1100" dirty="0">
                <a:solidFill>
                  <a:srgbClr val="94B6D2">
                    <a:lumMod val="50000"/>
                  </a:srgbClr>
                </a:solidFill>
                <a:latin typeface="Calibri" pitchFamily="34" charset="0"/>
              </a:rPr>
              <a:t>features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7" y="1687535"/>
            <a:ext cx="1169558" cy="121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02" y="1942747"/>
            <a:ext cx="889794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5" y="4747258"/>
            <a:ext cx="723623" cy="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467544" y="4152190"/>
            <a:ext cx="3009647" cy="3569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100" b="1" kern="0" dirty="0" smtClean="0">
                <a:latin typeface="Calibri"/>
              </a:rPr>
              <a:t>Porosity</a:t>
            </a:r>
            <a:r>
              <a:rPr lang="en-US" sz="1100" kern="0" dirty="0" smtClean="0">
                <a:latin typeface="Calibri"/>
              </a:rPr>
              <a:t> → Reduction of the available volume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4106240" y="4152190"/>
            <a:ext cx="2912747" cy="3569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100" b="1" kern="0" dirty="0" smtClean="0">
                <a:latin typeface="Calibri"/>
              </a:rPr>
              <a:t>Tortuosity (</a:t>
            </a:r>
            <a:r>
              <a:rPr lang="el-GR" sz="1100" b="1" kern="0" dirty="0" smtClean="0">
                <a:latin typeface="Cambria Math"/>
                <a:ea typeface="Cambria Math"/>
              </a:rPr>
              <a:t>τ</a:t>
            </a:r>
            <a:r>
              <a:rPr lang="fr-FR" sz="1100" b="1" kern="0" dirty="0" smtClean="0">
                <a:latin typeface="Cambria Math"/>
                <a:ea typeface="Cambria Math"/>
              </a:rPr>
              <a:t>)</a:t>
            </a:r>
            <a:r>
              <a:rPr lang="en-US" sz="1100" kern="0" dirty="0" smtClean="0">
                <a:latin typeface="Calibri"/>
              </a:rPr>
              <a:t> → Increase of the path length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8061"/>
            <a:ext cx="290327" cy="40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cheese piece food 3d model - Cheese 03 by 3DRivers... by 3DRiv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934" y="5275773"/>
            <a:ext cx="432599" cy="4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avec flèche 45"/>
          <p:cNvCxnSpPr>
            <a:endCxn id="21" idx="3"/>
          </p:cNvCxnSpPr>
          <p:nvPr/>
        </p:nvCxnSpPr>
        <p:spPr>
          <a:xfrm flipH="1">
            <a:off x="3477191" y="3879294"/>
            <a:ext cx="302724" cy="451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29" idx="1"/>
          </p:cNvCxnSpPr>
          <p:nvPr/>
        </p:nvCxnSpPr>
        <p:spPr>
          <a:xfrm>
            <a:off x="3779915" y="3879294"/>
            <a:ext cx="326325" cy="451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228" name="ZoneTexte 9227"/>
          <p:cNvSpPr txBox="1"/>
          <p:nvPr/>
        </p:nvSpPr>
        <p:spPr>
          <a:xfrm>
            <a:off x="3851920" y="6359466"/>
            <a:ext cx="303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itchFamily="34" charset="0"/>
              </a:rPr>
              <a:t>Shortest path containing a point x in the matrix, connecting two opposite edges of the image (</a:t>
            </a:r>
            <a:r>
              <a:rPr lang="en-US" sz="900" dirty="0" err="1" smtClean="0">
                <a:latin typeface="Calibri" pitchFamily="34" charset="0"/>
              </a:rPr>
              <a:t>Delarue</a:t>
            </a:r>
            <a:r>
              <a:rPr lang="en-US" sz="900" dirty="0" smtClean="0">
                <a:latin typeface="Calibri" pitchFamily="34" charset="0"/>
              </a:rPr>
              <a:t> et al. , 2003).</a:t>
            </a:r>
            <a:endParaRPr lang="en-US" sz="9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0" name="ZoneTexte 9229"/>
              <p:cNvSpPr txBox="1"/>
              <p:nvPr/>
            </p:nvSpPr>
            <p:spPr>
              <a:xfrm>
                <a:off x="6372200" y="5850416"/>
                <a:ext cx="2736304" cy="416974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00" b="0" i="1" smtClean="0">
                          <a:latin typeface="Cambria Math"/>
                        </a:rPr>
                        <m:t>𝑇𝑜𝑟𝑡𝑢𝑜𝑠𝑖𝑡𝑦</m:t>
                      </m:r>
                      <m:r>
                        <a:rPr lang="fr-FR" sz="1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FR" sz="1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10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fr-FR" sz="1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sz="1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1000" b="0" i="1" smtClean="0">
                                  <a:latin typeface="Cambria Math"/>
                                </a:rPr>
                                <m:t>𝑎𝑐𝑡𝑢𝑎𝑙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1000" b="0" i="1" smtClean="0">
                                  <a:latin typeface="Cambria Math"/>
                                </a:rPr>
                                <m:t>𝐸𝑢𝑐𝑙𝑖𝑑𝑖𝑎𝑛</m:t>
                              </m:r>
                            </m:sub>
                          </m:sSub>
                        </m:den>
                      </m:f>
                      <m:r>
                        <a:rPr lang="fr-FR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0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sz="1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1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0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sz="1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fr-FR" sz="1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fr-FR" sz="1000" dirty="0"/>
              </a:p>
            </p:txBody>
          </p:sp>
        </mc:Choice>
        <mc:Fallback xmlns="">
          <p:sp>
            <p:nvSpPr>
              <p:cNvPr id="9230" name="ZoneTexte 9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850416"/>
                <a:ext cx="2736304" cy="41697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  <a:ln w="63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7" y="4774227"/>
            <a:ext cx="2046835" cy="12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34" name="ZoneTexte 9233"/>
              <p:cNvSpPr txBox="1"/>
              <p:nvPr/>
            </p:nvSpPr>
            <p:spPr>
              <a:xfrm>
                <a:off x="395536" y="6121581"/>
                <a:ext cx="2610843" cy="443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𝑃𝑜𝑟𝑜𝑠𝑖𝑡𝑦</m:t>
                      </m:r>
                      <m:r>
                        <a:rPr lang="fr-FR" sz="11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FR" sz="11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fr-FR" sz="11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100" b="0" i="1" smtClean="0">
                              <a:latin typeface="Cambria Math"/>
                              <a:ea typeface="Cambria Math"/>
                            </a:rPr>
                            <m:t>𝑆𝑢𝑟𝑓𝑎𝑐𝑒</m:t>
                          </m:r>
                          <m:r>
                            <a:rPr lang="fr-FR" sz="11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1100" i="1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fr-FR" sz="11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1100" i="1">
                              <a:latin typeface="Cambria Math"/>
                              <a:ea typeface="Cambria Math"/>
                            </a:rPr>
                            <m:t>𝑣𝑜𝑖𝑑</m:t>
                          </m:r>
                          <m:r>
                            <a:rPr lang="fr-FR" sz="11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1100" i="1">
                              <a:latin typeface="Cambria Math"/>
                              <a:ea typeface="Cambria Math"/>
                            </a:rPr>
                            <m:t>𝑠𝑝𝑎𝑐𝑒</m:t>
                          </m:r>
                          <m:r>
                            <m:rPr>
                              <m:nor/>
                            </m:rPr>
                            <a:rPr lang="fr-FR" sz="1100" dirty="0"/>
                            <m:t> </m:t>
                          </m:r>
                        </m:num>
                        <m:den>
                          <m:r>
                            <a:rPr lang="fr-FR" sz="1100" b="0" i="1" smtClean="0">
                              <a:latin typeface="Cambria Math"/>
                              <a:ea typeface="Cambria Math"/>
                            </a:rPr>
                            <m:t>𝑇𝑜𝑡𝑎𝑙</m:t>
                          </m:r>
                          <m:r>
                            <a:rPr lang="fr-FR" sz="11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1100" b="0" i="1" smtClean="0">
                              <a:latin typeface="Cambria Math"/>
                              <a:ea typeface="Cambria Math"/>
                            </a:rPr>
                            <m:t>𝑠𝑢𝑟𝑓𝑎𝑐𝑒</m:t>
                          </m:r>
                        </m:den>
                      </m:f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9234" name="ZoneTexte 9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121581"/>
                <a:ext cx="2610843" cy="443839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12" y="4710208"/>
            <a:ext cx="5969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36" name="Connecteur droit avec flèche 9235"/>
          <p:cNvCxnSpPr/>
          <p:nvPr/>
        </p:nvCxnSpPr>
        <p:spPr>
          <a:xfrm>
            <a:off x="2574331" y="501317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37" name="ZoneTexte 9236"/>
          <p:cNvSpPr txBox="1"/>
          <p:nvPr/>
        </p:nvSpPr>
        <p:spPr>
          <a:xfrm>
            <a:off x="2790355" y="4877174"/>
            <a:ext cx="855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latin typeface="Calibri" pitchFamily="34" charset="0"/>
              </a:rPr>
              <a:t>Protein aggregate</a:t>
            </a:r>
            <a:endParaRPr lang="en-US" sz="1050" i="1" dirty="0">
              <a:latin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24" y="4475306"/>
            <a:ext cx="2483768" cy="186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5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9" grpId="0"/>
      <p:bldP spid="21" grpId="0" animBg="1"/>
      <p:bldP spid="29" grpId="0" animBg="1"/>
      <p:bldP spid="9228" grpId="0"/>
      <p:bldP spid="9230" grpId="0" animBg="1"/>
      <p:bldP spid="9234" grpId="0" animBg="1"/>
      <p:bldP spid="92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64872"/>
            <a:ext cx="4500735" cy="331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57C3-CE12-4FC5-9729-512046EFA7A5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" name="ZoneTexte 2"/>
          <p:cNvSpPr txBox="1"/>
          <p:nvPr/>
        </p:nvSpPr>
        <p:spPr>
          <a:xfrm>
            <a:off x="218805" y="5877272"/>
            <a:ext cx="4357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 smtClean="0">
                <a:solidFill>
                  <a:srgbClr val="284C6A"/>
                </a:solidFill>
                <a:latin typeface="Arial"/>
                <a:cs typeface="Arial" pitchFamily="34" charset="0"/>
              </a:rPr>
              <a:t>Figure 1.</a:t>
            </a:r>
            <a:r>
              <a:rPr lang="fr-FR" sz="900" dirty="0" smtClean="0">
                <a:solidFill>
                  <a:srgbClr val="284C6A"/>
                </a:solidFill>
                <a:latin typeface="Arial"/>
                <a:cs typeface="Arial" pitchFamily="34" charset="0"/>
              </a:rPr>
              <a:t> </a:t>
            </a:r>
            <a:r>
              <a:rPr lang="en-US" sz="900" dirty="0">
                <a:solidFill>
                  <a:srgbClr val="284C6A"/>
                </a:solidFill>
                <a:latin typeface="Arial"/>
                <a:cs typeface="Arial" pitchFamily="34" charset="0"/>
              </a:rPr>
              <a:t>Logarithmic plots of experimental diffusion coefficients of FITC-</a:t>
            </a:r>
            <a:r>
              <a:rPr lang="en-US" sz="900" dirty="0" err="1">
                <a:solidFill>
                  <a:srgbClr val="284C6A"/>
                </a:solidFill>
                <a:latin typeface="Arial"/>
                <a:cs typeface="Arial" pitchFamily="34" charset="0"/>
              </a:rPr>
              <a:t>dextrans</a:t>
            </a:r>
            <a:r>
              <a:rPr lang="en-US" sz="900" dirty="0">
                <a:solidFill>
                  <a:srgbClr val="284C6A"/>
                </a:solidFill>
                <a:latin typeface="Arial"/>
                <a:cs typeface="Arial" pitchFamily="34" charset="0"/>
              </a:rPr>
              <a:t> in the UF-model </a:t>
            </a:r>
            <a:r>
              <a:rPr lang="en-US" sz="900" dirty="0" smtClean="0">
                <a:solidFill>
                  <a:srgbClr val="284C6A"/>
                </a:solidFill>
                <a:latin typeface="Arial"/>
                <a:cs typeface="Arial" pitchFamily="34" charset="0"/>
              </a:rPr>
              <a:t>cheese (</a:t>
            </a:r>
            <a:r>
              <a:rPr lang="en-US" sz="900" dirty="0" smtClean="0">
                <a:solidFill>
                  <a:srgbClr val="C00000"/>
                </a:solidFill>
                <a:latin typeface="Arial"/>
                <a:cs typeface="Arial" pitchFamily="34" charset="0"/>
                <a:sym typeface="Wingdings"/>
              </a:rPr>
              <a:t></a:t>
            </a:r>
            <a:r>
              <a:rPr lang="en-US" sz="900" dirty="0" smtClean="0">
                <a:solidFill>
                  <a:srgbClr val="284C6A"/>
                </a:solidFill>
                <a:latin typeface="Arial"/>
                <a:cs typeface="Arial" pitchFamily="34" charset="0"/>
                <a:sym typeface="Wingdings 2"/>
              </a:rPr>
              <a:t>) </a:t>
            </a:r>
            <a:r>
              <a:rPr lang="en-US" sz="900" dirty="0" smtClean="0">
                <a:solidFill>
                  <a:srgbClr val="284C6A"/>
                </a:solidFill>
                <a:latin typeface="Arial"/>
                <a:cs typeface="Arial" pitchFamily="34" charset="0"/>
              </a:rPr>
              <a:t>and </a:t>
            </a:r>
            <a:r>
              <a:rPr lang="en-US" sz="900" dirty="0">
                <a:solidFill>
                  <a:srgbClr val="284C6A"/>
                </a:solidFill>
                <a:latin typeface="Arial"/>
                <a:cs typeface="Arial" pitchFamily="34" charset="0"/>
              </a:rPr>
              <a:t>in the ultrafiltrate </a:t>
            </a:r>
            <a:r>
              <a:rPr lang="en-US" sz="900" dirty="0" smtClean="0">
                <a:solidFill>
                  <a:srgbClr val="284C6A"/>
                </a:solidFill>
                <a:latin typeface="Arial"/>
                <a:cs typeface="Arial" pitchFamily="34" charset="0"/>
              </a:rPr>
              <a:t>(</a:t>
            </a:r>
            <a:r>
              <a:rPr lang="en-US" sz="900" dirty="0" smtClean="0">
                <a:solidFill>
                  <a:srgbClr val="92D050"/>
                </a:solidFill>
                <a:latin typeface="Arial"/>
                <a:cs typeface="Arial" pitchFamily="34" charset="0"/>
                <a:sym typeface="Wingdings 3"/>
              </a:rPr>
              <a:t></a:t>
            </a:r>
            <a:r>
              <a:rPr lang="en-US" sz="900" dirty="0" smtClean="0">
                <a:solidFill>
                  <a:srgbClr val="284C6A"/>
                </a:solidFill>
                <a:latin typeface="Arial"/>
                <a:cs typeface="Arial" pitchFamily="34" charset="0"/>
              </a:rPr>
              <a:t>) as a </a:t>
            </a:r>
            <a:r>
              <a:rPr lang="en-US" sz="900" dirty="0">
                <a:solidFill>
                  <a:srgbClr val="284C6A"/>
                </a:solidFill>
                <a:latin typeface="Arial"/>
                <a:cs typeface="Arial" pitchFamily="34" charset="0"/>
              </a:rPr>
              <a:t>function of their molecular </a:t>
            </a:r>
            <a:r>
              <a:rPr lang="en-US" sz="900" dirty="0" smtClean="0">
                <a:solidFill>
                  <a:srgbClr val="284C6A"/>
                </a:solidFill>
                <a:latin typeface="Arial"/>
                <a:cs typeface="Arial" pitchFamily="34" charset="0"/>
              </a:rPr>
              <a:t>weight.</a:t>
            </a:r>
            <a:endParaRPr lang="fr-FR" sz="900" dirty="0">
              <a:solidFill>
                <a:srgbClr val="284C6A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ZoneTexte 6"/>
          <p:cNvSpPr txBox="1"/>
          <p:nvPr/>
        </p:nvSpPr>
        <p:spPr>
          <a:xfrm>
            <a:off x="-1" y="404664"/>
            <a:ext cx="38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DD8047">
                    <a:lumMod val="75000"/>
                  </a:srgbClr>
                </a:solidFill>
                <a:latin typeface="Calibri" pitchFamily="34" charset="0"/>
              </a:rPr>
              <a:t>Results and Discussion</a:t>
            </a:r>
            <a:endParaRPr lang="en-US" sz="2800" b="1" kern="0" dirty="0">
              <a:solidFill>
                <a:srgbClr val="DD8047">
                  <a:lumMod val="75000"/>
                </a:srgbClr>
              </a:solidFill>
              <a:latin typeface="Calibri" pitchFamily="34" charset="0"/>
            </a:endParaRPr>
          </a:p>
        </p:txBody>
      </p:sp>
      <p:cxnSp>
        <p:nvCxnSpPr>
          <p:cNvPr id="9" name="Conector reto 34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0" y="1124744"/>
            <a:ext cx="91516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Influence of different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physicochemical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haracteristics of solutes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on diffusion in the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UF-model cheese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2050" y="2276872"/>
            <a:ext cx="2952328" cy="523220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FITC-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dextrans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(4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kDa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 to 2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MDa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- Flexible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and</a:t>
            </a:r>
            <a:r>
              <a:rPr lang="en-US" sz="1400" b="1" kern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neutral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solutes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42520" y="1774316"/>
            <a:ext cx="2899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libri" pitchFamily="34" charset="0"/>
              </a:rPr>
              <a:t>Influence of the solute</a:t>
            </a:r>
            <a:r>
              <a:rPr lang="en-US" sz="1600" b="1" dirty="0" smtClean="0">
                <a:latin typeface="Calibri" pitchFamily="34" charset="0"/>
              </a:rPr>
              <a:t> size…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30" y="3560468"/>
            <a:ext cx="265912" cy="3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cheese piece food 3d model - Cheese 03 by 3DRivers... by 3DRiv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716016" y="4941168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The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pore sizes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of this model cheese were believed to be sufficiently large when compared to the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size of the solute molecules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03" y="4065262"/>
            <a:ext cx="723623" cy="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292080" y="4243026"/>
                <a:ext cx="1150610" cy="3329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809EC2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809EC2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𝐷</m:t>
                      </m:r>
                      <m:r>
                        <m:rPr>
                          <m:sty m:val="p"/>
                        </m:rPr>
                        <a:rPr kumimoji="0" lang="fr-FR" sz="16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809EC2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eff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809EC2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809EC2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fr-FR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809EC2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𝐷</m:t>
                      </m:r>
                      <m:r>
                        <m:rPr>
                          <m:sty m:val="p"/>
                        </m:rPr>
                        <a:rPr kumimoji="0" lang="fr-FR" sz="16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809EC2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aq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809EC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243026"/>
                <a:ext cx="1150610" cy="33291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5263"/>
                </a:stretch>
              </a:blipFill>
              <a:ln w="12700" cap="flat" cmpd="sng" algn="ctr">
                <a:solidFill>
                  <a:srgbClr val="809EC2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75966"/>
            <a:ext cx="510377" cy="81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215950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The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larger FITC-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dextrans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were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no more hindered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by the structure of the UF-model cheese when compared to the smaller ones.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0522" y="3266981"/>
            <a:ext cx="4211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The mobility of FITC-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dextrans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in the UF-model cheese was reduced by a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constant obstruction factor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k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= 0.42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Connecteur droit avec flèche 9"/>
          <p:cNvCxnSpPr>
            <a:stCxn id="31" idx="3"/>
          </p:cNvCxnSpPr>
          <p:nvPr/>
        </p:nvCxnSpPr>
        <p:spPr>
          <a:xfrm>
            <a:off x="6442690" y="4409482"/>
            <a:ext cx="4489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895368" y="4221072"/>
                <a:ext cx="1609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𝑘</m:t>
                      </m:r>
                      <m:r>
                        <a:rPr lang="fr-FR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fr-FR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r-FR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fr-FR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fr-FR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,…)</m:t>
                      </m:r>
                    </m:oMath>
                  </m:oMathPara>
                </a14:m>
                <a:endParaRPr lang="fr-FR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68" y="4221072"/>
                <a:ext cx="1609800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e libre 41"/>
          <p:cNvSpPr/>
          <p:nvPr/>
        </p:nvSpPr>
        <p:spPr>
          <a:xfrm>
            <a:off x="4053568" y="2171499"/>
            <a:ext cx="374416" cy="393405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3665471" y="2226915"/>
            <a:ext cx="324000" cy="324000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/>
          <p:cNvSpPr/>
          <p:nvPr/>
        </p:nvSpPr>
        <p:spPr>
          <a:xfrm>
            <a:off x="3331187" y="2275012"/>
            <a:ext cx="252000" cy="252000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>
            <a:off x="3025044" y="2312904"/>
            <a:ext cx="180000" cy="180000"/>
          </a:xfrm>
          <a:custGeom>
            <a:avLst/>
            <a:gdLst>
              <a:gd name="connsiteX0" fmla="*/ 96143 w 374416"/>
              <a:gd name="connsiteY0" fmla="*/ 31898 h 393405"/>
              <a:gd name="connsiteX1" fmla="*/ 96143 w 374416"/>
              <a:gd name="connsiteY1" fmla="*/ 31898 h 393405"/>
              <a:gd name="connsiteX2" fmla="*/ 450 w 374416"/>
              <a:gd name="connsiteY2" fmla="*/ 116958 h 393405"/>
              <a:gd name="connsiteX3" fmla="*/ 11082 w 374416"/>
              <a:gd name="connsiteY3" fmla="*/ 170121 h 393405"/>
              <a:gd name="connsiteX4" fmla="*/ 64245 w 374416"/>
              <a:gd name="connsiteY4" fmla="*/ 223284 h 393405"/>
              <a:gd name="connsiteX5" fmla="*/ 106776 w 374416"/>
              <a:gd name="connsiteY5" fmla="*/ 233916 h 393405"/>
              <a:gd name="connsiteX6" fmla="*/ 138673 w 374416"/>
              <a:gd name="connsiteY6" fmla="*/ 223284 h 393405"/>
              <a:gd name="connsiteX7" fmla="*/ 149306 w 374416"/>
              <a:gd name="connsiteY7" fmla="*/ 191386 h 393405"/>
              <a:gd name="connsiteX8" fmla="*/ 181203 w 374416"/>
              <a:gd name="connsiteY8" fmla="*/ 148856 h 393405"/>
              <a:gd name="connsiteX9" fmla="*/ 149306 w 374416"/>
              <a:gd name="connsiteY9" fmla="*/ 53163 h 393405"/>
              <a:gd name="connsiteX10" fmla="*/ 117408 w 374416"/>
              <a:gd name="connsiteY10" fmla="*/ 31898 h 393405"/>
              <a:gd name="connsiteX11" fmla="*/ 42980 w 374416"/>
              <a:gd name="connsiteY11" fmla="*/ 63795 h 393405"/>
              <a:gd name="connsiteX12" fmla="*/ 32348 w 374416"/>
              <a:gd name="connsiteY12" fmla="*/ 95693 h 393405"/>
              <a:gd name="connsiteX13" fmla="*/ 53613 w 374416"/>
              <a:gd name="connsiteY13" fmla="*/ 202019 h 393405"/>
              <a:gd name="connsiteX14" fmla="*/ 74878 w 374416"/>
              <a:gd name="connsiteY14" fmla="*/ 233916 h 393405"/>
              <a:gd name="connsiteX15" fmla="*/ 106776 w 374416"/>
              <a:gd name="connsiteY15" fmla="*/ 244549 h 393405"/>
              <a:gd name="connsiteX16" fmla="*/ 159938 w 374416"/>
              <a:gd name="connsiteY16" fmla="*/ 233916 h 393405"/>
              <a:gd name="connsiteX17" fmla="*/ 191836 w 374416"/>
              <a:gd name="connsiteY17" fmla="*/ 170121 h 393405"/>
              <a:gd name="connsiteX18" fmla="*/ 181203 w 374416"/>
              <a:gd name="connsiteY18" fmla="*/ 127591 h 393405"/>
              <a:gd name="connsiteX19" fmla="*/ 96143 w 374416"/>
              <a:gd name="connsiteY19" fmla="*/ 127591 h 393405"/>
              <a:gd name="connsiteX20" fmla="*/ 96143 w 374416"/>
              <a:gd name="connsiteY20" fmla="*/ 233916 h 393405"/>
              <a:gd name="connsiteX21" fmla="*/ 117408 w 374416"/>
              <a:gd name="connsiteY21" fmla="*/ 255182 h 393405"/>
              <a:gd name="connsiteX22" fmla="*/ 128041 w 374416"/>
              <a:gd name="connsiteY22" fmla="*/ 287079 h 393405"/>
              <a:gd name="connsiteX23" fmla="*/ 266264 w 374416"/>
              <a:gd name="connsiteY23" fmla="*/ 308344 h 393405"/>
              <a:gd name="connsiteX24" fmla="*/ 298162 w 374416"/>
              <a:gd name="connsiteY24" fmla="*/ 276447 h 393405"/>
              <a:gd name="connsiteX25" fmla="*/ 255631 w 374416"/>
              <a:gd name="connsiteY25" fmla="*/ 180754 h 393405"/>
              <a:gd name="connsiteX26" fmla="*/ 191836 w 374416"/>
              <a:gd name="connsiteY26" fmla="*/ 212651 h 393405"/>
              <a:gd name="connsiteX27" fmla="*/ 181203 w 374416"/>
              <a:gd name="connsiteY27" fmla="*/ 244549 h 393405"/>
              <a:gd name="connsiteX28" fmla="*/ 159938 w 374416"/>
              <a:gd name="connsiteY28" fmla="*/ 276447 h 393405"/>
              <a:gd name="connsiteX29" fmla="*/ 191836 w 374416"/>
              <a:gd name="connsiteY29" fmla="*/ 350875 h 393405"/>
              <a:gd name="connsiteX30" fmla="*/ 223734 w 374416"/>
              <a:gd name="connsiteY30" fmla="*/ 361507 h 393405"/>
              <a:gd name="connsiteX31" fmla="*/ 287529 w 374416"/>
              <a:gd name="connsiteY31" fmla="*/ 393405 h 393405"/>
              <a:gd name="connsiteX32" fmla="*/ 340692 w 374416"/>
              <a:gd name="connsiteY32" fmla="*/ 382772 h 393405"/>
              <a:gd name="connsiteX33" fmla="*/ 361957 w 374416"/>
              <a:gd name="connsiteY33" fmla="*/ 350875 h 393405"/>
              <a:gd name="connsiteX34" fmla="*/ 361957 w 374416"/>
              <a:gd name="connsiteY34" fmla="*/ 223284 h 393405"/>
              <a:gd name="connsiteX35" fmla="*/ 340692 w 374416"/>
              <a:gd name="connsiteY35" fmla="*/ 191386 h 393405"/>
              <a:gd name="connsiteX36" fmla="*/ 276896 w 374416"/>
              <a:gd name="connsiteY36" fmla="*/ 148856 h 393405"/>
              <a:gd name="connsiteX37" fmla="*/ 244999 w 374416"/>
              <a:gd name="connsiteY37" fmla="*/ 159488 h 393405"/>
              <a:gd name="connsiteX38" fmla="*/ 223734 w 374416"/>
              <a:gd name="connsiteY38" fmla="*/ 223284 h 393405"/>
              <a:gd name="connsiteX39" fmla="*/ 255631 w 374416"/>
              <a:gd name="connsiteY39" fmla="*/ 233916 h 393405"/>
              <a:gd name="connsiteX40" fmla="*/ 298162 w 374416"/>
              <a:gd name="connsiteY40" fmla="*/ 191386 h 393405"/>
              <a:gd name="connsiteX41" fmla="*/ 330059 w 374416"/>
              <a:gd name="connsiteY41" fmla="*/ 159488 h 393405"/>
              <a:gd name="connsiteX42" fmla="*/ 319427 w 374416"/>
              <a:gd name="connsiteY42" fmla="*/ 85061 h 393405"/>
              <a:gd name="connsiteX43" fmla="*/ 244999 w 374416"/>
              <a:gd name="connsiteY43" fmla="*/ 31898 h 393405"/>
              <a:gd name="connsiteX44" fmla="*/ 149306 w 374416"/>
              <a:gd name="connsiteY44" fmla="*/ 42530 h 393405"/>
              <a:gd name="connsiteX45" fmla="*/ 117408 w 374416"/>
              <a:gd name="connsiteY45" fmla="*/ 63795 h 393405"/>
              <a:gd name="connsiteX46" fmla="*/ 128041 w 374416"/>
              <a:gd name="connsiteY46" fmla="*/ 106326 h 393405"/>
              <a:gd name="connsiteX47" fmla="*/ 159938 w 374416"/>
              <a:gd name="connsiteY47" fmla="*/ 127591 h 393405"/>
              <a:gd name="connsiteX48" fmla="*/ 191836 w 374416"/>
              <a:gd name="connsiteY48" fmla="*/ 116958 h 393405"/>
              <a:gd name="connsiteX49" fmla="*/ 202469 w 374416"/>
              <a:gd name="connsiteY49" fmla="*/ 21265 h 393405"/>
              <a:gd name="connsiteX50" fmla="*/ 170571 w 374416"/>
              <a:gd name="connsiteY50" fmla="*/ 0 h 393405"/>
              <a:gd name="connsiteX51" fmla="*/ 74878 w 374416"/>
              <a:gd name="connsiteY51" fmla="*/ 10633 h 393405"/>
              <a:gd name="connsiteX52" fmla="*/ 53613 w 374416"/>
              <a:gd name="connsiteY52" fmla="*/ 42530 h 393405"/>
              <a:gd name="connsiteX53" fmla="*/ 42980 w 374416"/>
              <a:gd name="connsiteY53" fmla="*/ 10632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416" h="393405">
                <a:moveTo>
                  <a:pt x="96143" y="31898"/>
                </a:moveTo>
                <a:lnTo>
                  <a:pt x="96143" y="31898"/>
                </a:lnTo>
                <a:cubicBezTo>
                  <a:pt x="92580" y="34443"/>
                  <a:pt x="4567" y="84022"/>
                  <a:pt x="450" y="116958"/>
                </a:cubicBezTo>
                <a:cubicBezTo>
                  <a:pt x="-1792" y="134890"/>
                  <a:pt x="4737" y="153200"/>
                  <a:pt x="11082" y="170121"/>
                </a:cubicBezTo>
                <a:cubicBezTo>
                  <a:pt x="20130" y="194250"/>
                  <a:pt x="41021" y="213331"/>
                  <a:pt x="64245" y="223284"/>
                </a:cubicBezTo>
                <a:cubicBezTo>
                  <a:pt x="77677" y="229040"/>
                  <a:pt x="92599" y="230372"/>
                  <a:pt x="106776" y="233916"/>
                </a:cubicBezTo>
                <a:cubicBezTo>
                  <a:pt x="117408" y="230372"/>
                  <a:pt x="130748" y="231209"/>
                  <a:pt x="138673" y="223284"/>
                </a:cubicBezTo>
                <a:cubicBezTo>
                  <a:pt x="146598" y="215359"/>
                  <a:pt x="143745" y="201117"/>
                  <a:pt x="149306" y="191386"/>
                </a:cubicBezTo>
                <a:cubicBezTo>
                  <a:pt x="158098" y="176000"/>
                  <a:pt x="170571" y="163033"/>
                  <a:pt x="181203" y="148856"/>
                </a:cubicBezTo>
                <a:cubicBezTo>
                  <a:pt x="174075" y="106087"/>
                  <a:pt x="179207" y="83064"/>
                  <a:pt x="149306" y="53163"/>
                </a:cubicBezTo>
                <a:cubicBezTo>
                  <a:pt x="140270" y="44127"/>
                  <a:pt x="128041" y="38986"/>
                  <a:pt x="117408" y="31898"/>
                </a:cubicBezTo>
                <a:cubicBezTo>
                  <a:pt x="91870" y="38282"/>
                  <a:pt x="61337" y="40849"/>
                  <a:pt x="42980" y="63795"/>
                </a:cubicBezTo>
                <a:cubicBezTo>
                  <a:pt x="35979" y="72547"/>
                  <a:pt x="35892" y="85060"/>
                  <a:pt x="32348" y="95693"/>
                </a:cubicBezTo>
                <a:cubicBezTo>
                  <a:pt x="36267" y="123126"/>
                  <a:pt x="38766" y="172325"/>
                  <a:pt x="53613" y="202019"/>
                </a:cubicBezTo>
                <a:cubicBezTo>
                  <a:pt x="59328" y="213448"/>
                  <a:pt x="64900" y="225933"/>
                  <a:pt x="74878" y="233916"/>
                </a:cubicBezTo>
                <a:cubicBezTo>
                  <a:pt x="83630" y="240917"/>
                  <a:pt x="96143" y="241005"/>
                  <a:pt x="106776" y="244549"/>
                </a:cubicBezTo>
                <a:cubicBezTo>
                  <a:pt x="124497" y="241005"/>
                  <a:pt x="144247" y="242882"/>
                  <a:pt x="159938" y="233916"/>
                </a:cubicBezTo>
                <a:cubicBezTo>
                  <a:pt x="176912" y="224216"/>
                  <a:pt x="186378" y="186494"/>
                  <a:pt x="191836" y="170121"/>
                </a:cubicBezTo>
                <a:cubicBezTo>
                  <a:pt x="188292" y="155944"/>
                  <a:pt x="191536" y="137924"/>
                  <a:pt x="181203" y="127591"/>
                </a:cubicBezTo>
                <a:cubicBezTo>
                  <a:pt x="158519" y="104907"/>
                  <a:pt x="118827" y="121920"/>
                  <a:pt x="96143" y="127591"/>
                </a:cubicBezTo>
                <a:cubicBezTo>
                  <a:pt x="81227" y="172336"/>
                  <a:pt x="75780" y="172827"/>
                  <a:pt x="96143" y="233916"/>
                </a:cubicBezTo>
                <a:cubicBezTo>
                  <a:pt x="99313" y="243426"/>
                  <a:pt x="110320" y="248093"/>
                  <a:pt x="117408" y="255182"/>
                </a:cubicBezTo>
                <a:cubicBezTo>
                  <a:pt x="120952" y="265814"/>
                  <a:pt x="121824" y="277754"/>
                  <a:pt x="128041" y="287079"/>
                </a:cubicBezTo>
                <a:cubicBezTo>
                  <a:pt x="167287" y="345947"/>
                  <a:pt x="187229" y="316248"/>
                  <a:pt x="266264" y="308344"/>
                </a:cubicBezTo>
                <a:cubicBezTo>
                  <a:pt x="276897" y="297712"/>
                  <a:pt x="295213" y="291192"/>
                  <a:pt x="298162" y="276447"/>
                </a:cubicBezTo>
                <a:cubicBezTo>
                  <a:pt x="312065" y="206931"/>
                  <a:pt x="294949" y="206965"/>
                  <a:pt x="255631" y="180754"/>
                </a:cubicBezTo>
                <a:cubicBezTo>
                  <a:pt x="234618" y="187758"/>
                  <a:pt x="206826" y="193913"/>
                  <a:pt x="191836" y="212651"/>
                </a:cubicBezTo>
                <a:cubicBezTo>
                  <a:pt x="184834" y="221403"/>
                  <a:pt x="186215" y="234524"/>
                  <a:pt x="181203" y="244549"/>
                </a:cubicBezTo>
                <a:cubicBezTo>
                  <a:pt x="175488" y="255979"/>
                  <a:pt x="167026" y="265814"/>
                  <a:pt x="159938" y="276447"/>
                </a:cubicBezTo>
                <a:cubicBezTo>
                  <a:pt x="166323" y="301984"/>
                  <a:pt x="168891" y="332519"/>
                  <a:pt x="191836" y="350875"/>
                </a:cubicBezTo>
                <a:cubicBezTo>
                  <a:pt x="200588" y="357876"/>
                  <a:pt x="213101" y="357963"/>
                  <a:pt x="223734" y="361507"/>
                </a:cubicBezTo>
                <a:cubicBezTo>
                  <a:pt x="239861" y="372259"/>
                  <a:pt x="265519" y="393405"/>
                  <a:pt x="287529" y="393405"/>
                </a:cubicBezTo>
                <a:cubicBezTo>
                  <a:pt x="305601" y="393405"/>
                  <a:pt x="322971" y="386316"/>
                  <a:pt x="340692" y="382772"/>
                </a:cubicBezTo>
                <a:cubicBezTo>
                  <a:pt x="347780" y="372140"/>
                  <a:pt x="356242" y="362305"/>
                  <a:pt x="361957" y="350875"/>
                </a:cubicBezTo>
                <a:cubicBezTo>
                  <a:pt x="382747" y="309295"/>
                  <a:pt x="373800" y="270655"/>
                  <a:pt x="361957" y="223284"/>
                </a:cubicBezTo>
                <a:cubicBezTo>
                  <a:pt x="358858" y="210887"/>
                  <a:pt x="350309" y="199801"/>
                  <a:pt x="340692" y="191386"/>
                </a:cubicBezTo>
                <a:cubicBezTo>
                  <a:pt x="321458" y="174556"/>
                  <a:pt x="276896" y="148856"/>
                  <a:pt x="276896" y="148856"/>
                </a:cubicBezTo>
                <a:cubicBezTo>
                  <a:pt x="266264" y="152400"/>
                  <a:pt x="251513" y="150368"/>
                  <a:pt x="244999" y="159488"/>
                </a:cubicBezTo>
                <a:cubicBezTo>
                  <a:pt x="231970" y="177728"/>
                  <a:pt x="223734" y="223284"/>
                  <a:pt x="223734" y="223284"/>
                </a:cubicBezTo>
                <a:cubicBezTo>
                  <a:pt x="234366" y="226828"/>
                  <a:pt x="244424" y="233916"/>
                  <a:pt x="255631" y="233916"/>
                </a:cubicBezTo>
                <a:cubicBezTo>
                  <a:pt x="302887" y="233916"/>
                  <a:pt x="279259" y="219740"/>
                  <a:pt x="298162" y="191386"/>
                </a:cubicBezTo>
                <a:cubicBezTo>
                  <a:pt x="306503" y="178875"/>
                  <a:pt x="319427" y="170121"/>
                  <a:pt x="330059" y="159488"/>
                </a:cubicBezTo>
                <a:cubicBezTo>
                  <a:pt x="326515" y="134679"/>
                  <a:pt x="329797" y="107876"/>
                  <a:pt x="319427" y="85061"/>
                </a:cubicBezTo>
                <a:cubicBezTo>
                  <a:pt x="301407" y="45417"/>
                  <a:pt x="277785" y="42826"/>
                  <a:pt x="244999" y="31898"/>
                </a:cubicBezTo>
                <a:cubicBezTo>
                  <a:pt x="213101" y="35442"/>
                  <a:pt x="180442" y="34746"/>
                  <a:pt x="149306" y="42530"/>
                </a:cubicBezTo>
                <a:cubicBezTo>
                  <a:pt x="136909" y="45629"/>
                  <a:pt x="121449" y="51672"/>
                  <a:pt x="117408" y="63795"/>
                </a:cubicBezTo>
                <a:cubicBezTo>
                  <a:pt x="112787" y="77658"/>
                  <a:pt x="119935" y="94167"/>
                  <a:pt x="128041" y="106326"/>
                </a:cubicBezTo>
                <a:cubicBezTo>
                  <a:pt x="135129" y="116958"/>
                  <a:pt x="149306" y="120503"/>
                  <a:pt x="159938" y="127591"/>
                </a:cubicBezTo>
                <a:cubicBezTo>
                  <a:pt x="170571" y="124047"/>
                  <a:pt x="183084" y="123959"/>
                  <a:pt x="191836" y="116958"/>
                </a:cubicBezTo>
                <a:cubicBezTo>
                  <a:pt x="222583" y="92361"/>
                  <a:pt x="219380" y="55088"/>
                  <a:pt x="202469" y="21265"/>
                </a:cubicBezTo>
                <a:cubicBezTo>
                  <a:pt x="196754" y="9835"/>
                  <a:pt x="181204" y="7088"/>
                  <a:pt x="170571" y="0"/>
                </a:cubicBezTo>
                <a:cubicBezTo>
                  <a:pt x="138673" y="3544"/>
                  <a:pt x="105040" y="-335"/>
                  <a:pt x="74878" y="10633"/>
                </a:cubicBezTo>
                <a:cubicBezTo>
                  <a:pt x="62869" y="15000"/>
                  <a:pt x="59328" y="31101"/>
                  <a:pt x="53613" y="42530"/>
                </a:cubicBezTo>
                <a:cubicBezTo>
                  <a:pt x="39618" y="70520"/>
                  <a:pt x="42980" y="76497"/>
                  <a:pt x="42980" y="106326"/>
                </a:cubicBezTo>
              </a:path>
            </a:pathLst>
          </a:cu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3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0" grpId="0"/>
      <p:bldP spid="45" grpId="0"/>
      <p:bldP spid="31" grpId="0" animBg="1"/>
      <p:bldP spid="5" grpId="0"/>
      <p:bldP spid="6" grpId="0"/>
      <p:bldP spid="11" grpId="0" animBg="1"/>
      <p:bldP spid="42" grpId="0" animBg="1"/>
      <p:bldP spid="46" grpId="0" animBg="1"/>
      <p:bldP spid="47" grpId="0" animBg="1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5532</TotalTime>
  <Words>1284</Words>
  <Application>Microsoft Office PowerPoint</Application>
  <PresentationFormat>Affichage à l'écran (4:3)</PresentationFormat>
  <Paragraphs>221</Paragraphs>
  <Slides>15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Urbano</vt:lpstr>
      <vt:lpstr>2_Thème Office</vt:lpstr>
      <vt:lpstr>Tema do Office</vt:lpstr>
      <vt:lpstr>Image Photo Editor</vt:lpstr>
      <vt:lpstr>“Image analysis of cheese microstructure and diffusion properties of solutes: An important link to understand cheese ripening mechanisms”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Juliana</dc:creator>
  <cp:lastModifiedBy>Juliana</cp:lastModifiedBy>
  <cp:revision>230</cp:revision>
  <cp:lastPrinted>2013-06-10T16:38:39Z</cp:lastPrinted>
  <dcterms:created xsi:type="dcterms:W3CDTF">2013-05-27T15:02:08Z</dcterms:created>
  <dcterms:modified xsi:type="dcterms:W3CDTF">2013-06-24T06:39:40Z</dcterms:modified>
</cp:coreProperties>
</file>