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4" r:id="rId3"/>
    <p:sldMasterId id="2147483696" r:id="rId4"/>
  </p:sldMasterIdLst>
  <p:notesMasterIdLst>
    <p:notesMasterId r:id="rId22"/>
  </p:notesMasterIdLst>
  <p:sldIdLst>
    <p:sldId id="256" r:id="rId5"/>
    <p:sldId id="288" r:id="rId6"/>
    <p:sldId id="289" r:id="rId7"/>
    <p:sldId id="290" r:id="rId8"/>
    <p:sldId id="291" r:id="rId9"/>
    <p:sldId id="267" r:id="rId10"/>
    <p:sldId id="266" r:id="rId11"/>
    <p:sldId id="293" r:id="rId12"/>
    <p:sldId id="292" r:id="rId13"/>
    <p:sldId id="269" r:id="rId14"/>
    <p:sldId id="271" r:id="rId15"/>
    <p:sldId id="294" r:id="rId16"/>
    <p:sldId id="277" r:id="rId17"/>
    <p:sldId id="278" r:id="rId18"/>
    <p:sldId id="279" r:id="rId19"/>
    <p:sldId id="276" r:id="rId20"/>
    <p:sldId id="281"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LABATUT" initials="JL" lastIdx="18" clrIdx="0"/>
  <p:cmAuthor id="1" name="exp1" initials="exp1" lastIdx="16" clrIdx="1"/>
  <p:cmAuthor id="2" name="Elsa BERTHET" initials="EB"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D20"/>
    <a:srgbClr val="C5D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40" autoAdjust="0"/>
    <p:restoredTop sz="69628" autoAdjust="0"/>
  </p:normalViewPr>
  <p:slideViewPr>
    <p:cSldViewPr>
      <p:cViewPr varScale="1">
        <p:scale>
          <a:sx n="46" d="100"/>
          <a:sy n="46" d="100"/>
        </p:scale>
        <p:origin x="-1758" y="-102"/>
      </p:cViewPr>
      <p:guideLst>
        <p:guide orient="horz" pos="2160"/>
        <p:guide pos="88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207DED-7FF1-4B7C-B2EA-2FAB7E344AFA}" type="datetimeFigureOut">
              <a:rPr lang="fr-FR" smtClean="0"/>
              <a:pPr/>
              <a:t>07/02/2013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217672-C9AB-417B-ABF1-B3E41B43B288}" type="slidenum">
              <a:rPr lang="fr-FR" smtClean="0"/>
              <a:pPr/>
              <a:t>‹N°›</a:t>
            </a:fld>
            <a:endParaRPr lang="fr-FR"/>
          </a:p>
        </p:txBody>
      </p:sp>
    </p:spTree>
    <p:extLst>
      <p:ext uri="{BB962C8B-B14F-4D97-AF65-F5344CB8AC3E}">
        <p14:creationId xmlns:p14="http://schemas.microsoft.com/office/powerpoint/2010/main" val="369400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1</a:t>
            </a:fld>
            <a:endParaRPr lang="fr-FR"/>
          </a:p>
        </p:txBody>
      </p:sp>
    </p:spTree>
    <p:extLst>
      <p:ext uri="{BB962C8B-B14F-4D97-AF65-F5344CB8AC3E}">
        <p14:creationId xmlns:p14="http://schemas.microsoft.com/office/powerpoint/2010/main" val="1777236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JMM: J’ai mis des chèvres corses !!!</a:t>
            </a:r>
            <a:r>
              <a:rPr lang="fr-FR" baseline="0" dirty="0" smtClean="0"/>
              <a:t> (ça change des brebis…)</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10</a:t>
            </a:fld>
            <a:endParaRPr lang="fr-FR"/>
          </a:p>
        </p:txBody>
      </p:sp>
    </p:spTree>
    <p:extLst>
      <p:ext uri="{BB962C8B-B14F-4D97-AF65-F5344CB8AC3E}">
        <p14:creationId xmlns:p14="http://schemas.microsoft.com/office/powerpoint/2010/main" val="185116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JMM : OK; changement de titre très pertinent</a:t>
            </a:r>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11</a:t>
            </a:fld>
            <a:endParaRPr lang="fr-FR"/>
          </a:p>
        </p:txBody>
      </p:sp>
    </p:spTree>
    <p:extLst>
      <p:ext uri="{BB962C8B-B14F-4D97-AF65-F5344CB8AC3E}">
        <p14:creationId xmlns:p14="http://schemas.microsoft.com/office/powerpoint/2010/main" val="1540065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t>Réorganisation</a:t>
            </a:r>
            <a:r>
              <a:rPr lang="fr-FR" baseline="0" dirty="0" smtClean="0"/>
              <a:t> (pour coller avec les deux idées définies par Jean-Marc)</a:t>
            </a:r>
            <a:endParaRPr lang="fr-FR" dirty="0" smtClean="0"/>
          </a:p>
          <a:p>
            <a:pPr marL="228600" indent="-228600">
              <a:buAutoNum type="arabicParenR"/>
            </a:pPr>
            <a:r>
              <a:rPr lang="fr-FR" dirty="0" err="1" smtClean="0"/>
              <a:t>Farmers</a:t>
            </a:r>
            <a:r>
              <a:rPr lang="fr-FR" dirty="0" smtClean="0"/>
              <a:t> au centre</a:t>
            </a:r>
          </a:p>
          <a:p>
            <a:pPr marL="228600" indent="-228600">
              <a:buAutoNum type="arabicParenR"/>
            </a:pPr>
            <a:r>
              <a:rPr lang="fr-FR" dirty="0" smtClean="0"/>
              <a:t>Font appel à une R&amp;D externe</a:t>
            </a:r>
          </a:p>
          <a:p>
            <a:pPr marL="228600" indent="-228600">
              <a:buAutoNum type="arabicParenR"/>
            </a:pPr>
            <a:r>
              <a:rPr lang="fr-FR" dirty="0" smtClean="0"/>
              <a:t>Articulations</a:t>
            </a:r>
            <a:r>
              <a:rPr lang="fr-FR" baseline="0" dirty="0" smtClean="0"/>
              <a:t> entre ces acteurs, que ce soit pour financement, </a:t>
            </a:r>
            <a:r>
              <a:rPr lang="fr-FR" baseline="0" dirty="0" err="1" smtClean="0"/>
              <a:t>expé</a:t>
            </a:r>
            <a:r>
              <a:rPr lang="fr-FR" baseline="0" dirty="0" smtClean="0"/>
              <a:t>, appli…</a:t>
            </a:r>
            <a:endParaRPr lang="fr-FR" dirty="0" smtClean="0"/>
          </a:p>
          <a:p>
            <a:endParaRPr lang="fr-FR" dirty="0" smtClean="0"/>
          </a:p>
          <a:p>
            <a:r>
              <a:rPr lang="fr-FR" dirty="0" smtClean="0"/>
              <a:t>JMM ce qui</a:t>
            </a:r>
            <a:r>
              <a:rPr lang="fr-FR" baseline="0" dirty="0" smtClean="0"/>
              <a:t> est important, et réellement spécifique, c’est </a:t>
            </a:r>
          </a:p>
          <a:p>
            <a:pPr marL="285750" indent="-285750">
              <a:buAutoNum type="romanLcParenBoth"/>
            </a:pPr>
            <a:r>
              <a:rPr lang="fr-FR" baseline="0" dirty="0" smtClean="0"/>
              <a:t>qu’une partie de la conception (</a:t>
            </a:r>
            <a:r>
              <a:rPr lang="fr-FR" baseline="0" dirty="0" err="1" smtClean="0"/>
              <a:t>cropping</a:t>
            </a:r>
            <a:r>
              <a:rPr lang="fr-FR" baseline="0" dirty="0" smtClean="0"/>
              <a:t> et </a:t>
            </a:r>
            <a:r>
              <a:rPr lang="fr-FR" baseline="0" dirty="0" err="1" smtClean="0"/>
              <a:t>farming</a:t>
            </a:r>
            <a:r>
              <a:rPr lang="fr-FR" baseline="0" dirty="0" smtClean="0"/>
              <a:t> </a:t>
            </a:r>
            <a:r>
              <a:rPr lang="fr-FR" baseline="0" dirty="0" err="1" smtClean="0"/>
              <a:t>systems</a:t>
            </a:r>
            <a:r>
              <a:rPr lang="fr-FR" baseline="0" dirty="0" smtClean="0"/>
              <a:t>, paysages) est </a:t>
            </a:r>
            <a:r>
              <a:rPr lang="fr-FR" baseline="0" dirty="0" err="1" smtClean="0"/>
              <a:t>fairte</a:t>
            </a:r>
            <a:r>
              <a:rPr lang="fr-FR" baseline="0" dirty="0" smtClean="0"/>
              <a:t> par des acteurs qui n’ont pas de R&amp;D interne, et qu’ils font donc appel à une R&amp;D externe (ITA, INRA en particulier mais pas seulement); donc la connaissance nécessaire à la conception est distribuée</a:t>
            </a:r>
          </a:p>
          <a:p>
            <a:pPr marL="285750" indent="-285750">
              <a:buAutoNum type="romanLcParenBoth"/>
            </a:pPr>
            <a:r>
              <a:rPr lang="fr-FR" dirty="0" smtClean="0"/>
              <a:t>Que d’autre part, la conception de certains objets (OAD, paysages) met</a:t>
            </a:r>
            <a:r>
              <a:rPr lang="fr-FR" baseline="0" dirty="0" smtClean="0"/>
              <a:t> en jeu des interactions, des arrangements, des concertations entre acteurs divers (coopératives et ITA pour les OAD, coops, chambres d’agriculture, agriculteurs, pouvoirs publics locaux pour les conceptions au niveau paysage. La conception elle-même est distribuée</a:t>
            </a:r>
          </a:p>
          <a:p>
            <a:pPr marL="0" indent="0">
              <a:buNone/>
            </a:pPr>
            <a:endParaRPr lang="fr-FR" dirty="0" smtClean="0"/>
          </a:p>
          <a:p>
            <a:endParaRPr lang="fr-FR" dirty="0" smtClean="0"/>
          </a:p>
          <a:p>
            <a:r>
              <a:rPr lang="fr-FR" dirty="0" smtClean="0"/>
              <a:t>EB:</a:t>
            </a:r>
            <a:r>
              <a:rPr lang="fr-FR" baseline="0" dirty="0" smtClean="0"/>
              <a:t> je trouve que ce schéma représente plus le processus de conception linéaire (qui aujourd’hui est remis en cause) que le fait que la conception soit distribuée. Effectivement, c’est bien de montrer qu’il y a plein d’acteurs en charge de la conception d’objets variés, mais justement montrer qu’on passe d’une organisation linéaire de la conception avec une distribution « amont-aval » des acteurs à une organisation plus complexe, avec beaucoup d’interactions entre acteurs variés.</a:t>
            </a:r>
          </a:p>
          <a:p>
            <a:r>
              <a:rPr lang="fr-FR" baseline="0" dirty="0" smtClean="0"/>
              <a:t>Peut-être dire aussi que le secteur agricole se distingue du secteur industriel notamment par le fait qu’il est moins structuré par de grandes entreprises et organisations: acteurs très dispersés, et conflits fréquents entre agriculteurs et autres types d’acteurs (notamment riverains, consommateurs ou associations).</a:t>
            </a:r>
          </a:p>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12</a:t>
            </a:fld>
            <a:endParaRPr lang="fr-FR"/>
          </a:p>
        </p:txBody>
      </p:sp>
    </p:spTree>
    <p:extLst>
      <p:ext uri="{BB962C8B-B14F-4D97-AF65-F5344CB8AC3E}">
        <p14:creationId xmlns:p14="http://schemas.microsoft.com/office/powerpoint/2010/main" val="68742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JMM: Je suis un peu gêné par le fait que nous donnions la conception de paysages incluant des prairies 2 fois come exemple, alors que nous ne donnons aucun exemple portant sur des systèmes de culture, ni sur des outils d’aide à la décision. Pourtant, la conception est également collective, et pour la conception de SDC, le changement d’échelle également nécessaire. Si (ce qui constitue l’option la plus pragmatique) on garde cet exemple, il faudrait dire que des travaux analogues sont conduits en grande culture (par exemple thèse Laure </a:t>
            </a:r>
            <a:r>
              <a:rPr lang="fr-FR" baseline="0" dirty="0" err="1" smtClean="0"/>
              <a:t>Hossard</a:t>
            </a:r>
            <a:r>
              <a:rPr lang="fr-FR" baseline="0" dirty="0" smtClean="0"/>
              <a:t>)</a:t>
            </a:r>
          </a:p>
          <a:p>
            <a:endParaRPr lang="fr-FR" baseline="0" dirty="0" smtClean="0"/>
          </a:p>
          <a:p>
            <a:r>
              <a:rPr lang="fr-FR" baseline="0" dirty="0" smtClean="0"/>
              <a:t>Idem Elsa, si tu as une petite photo pour mettre sur la gauche… </a:t>
            </a:r>
            <a:r>
              <a:rPr lang="fr-FR" baseline="0" dirty="0" err="1" smtClean="0"/>
              <a:t>pê</a:t>
            </a:r>
            <a:r>
              <a:rPr lang="fr-FR" baseline="0" dirty="0" smtClean="0"/>
              <a:t> un truc où on voit un groupe ? Dans une prairie ?</a:t>
            </a:r>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13</a:t>
            </a:fld>
            <a:endParaRPr lang="fr-FR"/>
          </a:p>
        </p:txBody>
      </p:sp>
    </p:spTree>
    <p:extLst>
      <p:ext uri="{BB962C8B-B14F-4D97-AF65-F5344CB8AC3E}">
        <p14:creationId xmlns:p14="http://schemas.microsoft.com/office/powerpoint/2010/main" val="109943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JMM</a:t>
            </a:r>
            <a:r>
              <a:rPr lang="fr-FR" baseline="0" dirty="0" smtClean="0"/>
              <a:t> OK avec la reformulation de Julie</a:t>
            </a:r>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14</a:t>
            </a:fld>
            <a:endParaRPr lang="fr-FR"/>
          </a:p>
        </p:txBody>
      </p:sp>
    </p:spTree>
    <p:extLst>
      <p:ext uri="{BB962C8B-B14F-4D97-AF65-F5344CB8AC3E}">
        <p14:creationId xmlns:p14="http://schemas.microsoft.com/office/powerpoint/2010/main" val="363722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a:pPr>
            <a:r>
              <a:rPr lang="fr-FR" dirty="0" smtClean="0"/>
              <a:t>JMM J’ai mis des photos de Saint Laurent de la Prée pour égayer</a:t>
            </a:r>
          </a:p>
          <a:p>
            <a:pPr marL="228600" indent="-228600">
              <a:buAutoNum type="arabicPeriod"/>
            </a:pPr>
            <a:endParaRPr lang="fr-FR" dirty="0" smtClean="0"/>
          </a:p>
          <a:p>
            <a:pPr marL="228600" indent="-228600">
              <a:buAutoNum type="arabicPeriod"/>
            </a:pPr>
            <a:r>
              <a:rPr lang="fr-FR" dirty="0" smtClean="0"/>
              <a:t>Détail pour l’oral</a:t>
            </a:r>
            <a:r>
              <a:rPr lang="fr-FR" baseline="0" dirty="0" smtClean="0"/>
              <a:t> : </a:t>
            </a:r>
            <a:r>
              <a:rPr lang="en-US" baseline="0" dirty="0" smtClean="0"/>
              <a:t>Design in agriculture: strongly collective, based on distributed organizations, sometimes on communities. And the new stakes and scales of design in agriculture amplify the need to imagine new design organizations. How to make more visible the collective dynamics of design in CK reasoning ?</a:t>
            </a:r>
          </a:p>
          <a:p>
            <a:pPr lvl="0"/>
            <a:r>
              <a:rPr lang="fr-FR" sz="1200" kern="1200" dirty="0" smtClean="0">
                <a:solidFill>
                  <a:schemeClr val="tx1"/>
                </a:solidFill>
                <a:effectLst/>
                <a:latin typeface="+mn-lt"/>
                <a:ea typeface="+mn-ea"/>
                <a:cs typeface="+mn-cs"/>
              </a:rPr>
              <a:t>« La théorie CK nous  dit qu’il peut être utile de confronter différents arbres CK propres aux différents acteurs des </a:t>
            </a:r>
            <a:r>
              <a:rPr lang="fr-FR" sz="1200" kern="1200" dirty="0" err="1" smtClean="0">
                <a:solidFill>
                  <a:schemeClr val="tx1"/>
                </a:solidFill>
                <a:effectLst/>
                <a:latin typeface="+mn-lt"/>
                <a:ea typeface="+mn-ea"/>
                <a:cs typeface="+mn-cs"/>
              </a:rPr>
              <a:t>agro-écosystèmes</a:t>
            </a:r>
            <a:r>
              <a:rPr lang="fr-FR" sz="1200" kern="1200" dirty="0" smtClean="0">
                <a:solidFill>
                  <a:schemeClr val="tx1"/>
                </a:solidFill>
                <a:effectLst/>
                <a:latin typeface="+mn-lt"/>
                <a:ea typeface="+mn-ea"/>
                <a:cs typeface="+mn-cs"/>
              </a:rPr>
              <a:t>, dans lesquels les concepts sont formulés par rapport à leur base K ; mais elle ne dit rien sur les acteurs associés à ces bases de connaissances, et sur la façon dont leurs relations (parfois conflictuelles)  peuvent influencer la confrontation de connaissances hétérogènes, ni la construction d’espaces de conception communs. »</a:t>
            </a:r>
            <a:endParaRPr lang="en-US" sz="1200" kern="1200" dirty="0" smtClean="0">
              <a:solidFill>
                <a:schemeClr val="tx1"/>
              </a:solidFill>
              <a:effectLst/>
              <a:latin typeface="+mn-lt"/>
              <a:ea typeface="+mn-ea"/>
              <a:cs typeface="+mn-cs"/>
            </a:endParaRPr>
          </a:p>
          <a:p>
            <a:pPr marL="228600" indent="-228600">
              <a:buAutoNum type="arabicPeriod"/>
            </a:pPr>
            <a:endParaRPr lang="en-US" baseline="0" dirty="0" smtClean="0"/>
          </a:p>
          <a:p>
            <a:pPr marL="0" indent="0">
              <a:buNone/>
            </a:pPr>
            <a:r>
              <a:rPr lang="fr-FR" baseline="0" dirty="0" smtClean="0"/>
              <a:t>3. Détail pour l’oral: </a:t>
            </a:r>
            <a:r>
              <a:rPr lang="en-US" baseline="0" dirty="0" smtClean="0"/>
              <a:t>Design in agriculture: takes on board political dimensions (choices relative to the future of human beings), use the dynamic building of the C space / K space to make visible the choices and explore this political dimension of design</a:t>
            </a:r>
          </a:p>
          <a:p>
            <a:pPr marL="228600" indent="-228600">
              <a:buAutoNum type="arabicPeriod"/>
            </a:pPr>
            <a:endParaRPr lang="en-US" baseline="0" dirty="0" smtClean="0"/>
          </a:p>
          <a:p>
            <a:pPr marL="228600" indent="-228600">
              <a:buAutoNum type="arabicPeriod"/>
            </a:pPr>
            <a:endParaRPr lang="fr-FR" dirty="0" smtClean="0"/>
          </a:p>
          <a:p>
            <a:endParaRPr lang="fr-FR" dirty="0" smtClean="0"/>
          </a:p>
          <a:p>
            <a:endParaRPr lang="fr-FR" dirty="0" smtClean="0"/>
          </a:p>
          <a:p>
            <a:r>
              <a:rPr lang="fr-FR" dirty="0" smtClean="0"/>
              <a:t>EB: OK avec les changements de Julie en bleu. Je pense qu’il faut</a:t>
            </a:r>
            <a:r>
              <a:rPr lang="fr-FR" baseline="0" dirty="0" smtClean="0"/>
              <a:t> rester dans les questions et les propositions plutôt qu’être trop catégorique.</a:t>
            </a:r>
          </a:p>
          <a:p>
            <a:r>
              <a:rPr lang="fr-FR" baseline="0" dirty="0" smtClean="0"/>
              <a:t>Je ne comprends pas non plus « catch the </a:t>
            </a:r>
            <a:r>
              <a:rPr lang="fr-FR" baseline="0" dirty="0" err="1" smtClean="0"/>
              <a:t>operational</a:t>
            </a:r>
            <a:r>
              <a:rPr lang="fr-FR" baseline="0" dirty="0" smtClean="0"/>
              <a:t> </a:t>
            </a:r>
            <a:r>
              <a:rPr lang="fr-FR" baseline="0" dirty="0" err="1" smtClean="0"/>
              <a:t>boundaries</a:t>
            </a:r>
            <a:r>
              <a:rPr lang="fr-FR" baseline="0" dirty="0" smtClean="0"/>
              <a:t> in the real ».</a:t>
            </a:r>
          </a:p>
          <a:p>
            <a:r>
              <a:rPr lang="fr-FR" baseline="0" dirty="0" smtClean="0"/>
              <a:t>Je dirais simplement: la théorie CK rend compte de l’expansion conjointe des connaissances et des concepts. Dans le domaine de l’agriculture, on a vu que l’acquisition des connaissances et la formulation de nouveaux concepts sont étroitement liées aux interactions entre acteurs, donc au périmètre des communautés impliquées dans la conception et des interactions biophysiques prises en compte. D’où notre question: Comment rendre compte davantage du rôle de ces interactions et des situations d’action dans les dynamiques d’expansion des connaissances et des concepts? </a:t>
            </a:r>
          </a:p>
          <a:p>
            <a:endParaRPr lang="fr-FR" baseline="0" dirty="0" smtClean="0"/>
          </a:p>
          <a:p>
            <a:r>
              <a:rPr lang="fr-FR" baseline="0" dirty="0" smtClean="0"/>
              <a:t>JMM OK avec Elsa</a:t>
            </a:r>
          </a:p>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15</a:t>
            </a:fld>
            <a:endParaRPr lang="fr-FR"/>
          </a:p>
        </p:txBody>
      </p:sp>
    </p:spTree>
    <p:extLst>
      <p:ext uri="{BB962C8B-B14F-4D97-AF65-F5344CB8AC3E}">
        <p14:creationId xmlns:p14="http://schemas.microsoft.com/office/powerpoint/2010/main" val="3523095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JMM J’illustre la diversité des </a:t>
            </a:r>
            <a:r>
              <a:rPr lang="fr-FR" dirty="0" err="1" smtClean="0"/>
              <a:t>situtions</a:t>
            </a:r>
            <a:r>
              <a:rPr lang="fr-FR" dirty="0" smtClean="0"/>
              <a:t> d’usage avec des photos de vignobles différents, dans des environnements contrastés</a:t>
            </a:r>
          </a:p>
          <a:p>
            <a:endParaRPr lang="fr-FR" dirty="0" smtClean="0"/>
          </a:p>
          <a:p>
            <a:endParaRPr lang="fr-FR" dirty="0" smtClean="0"/>
          </a:p>
          <a:p>
            <a:r>
              <a:rPr lang="fr-FR" dirty="0" smtClean="0"/>
              <a:t>Dire que ce point là est assez</a:t>
            </a:r>
            <a:r>
              <a:rPr lang="fr-FR" baseline="0" dirty="0" smtClean="0"/>
              <a:t> exploratoire pour nous, qu’il part d’une intuition relative aux intenses interactions que nos objets entretiennent avec les situations dans lesquels ils sont mis en </a:t>
            </a:r>
            <a:r>
              <a:rPr lang="fr-FR" baseline="0" dirty="0" err="1" smtClean="0"/>
              <a:t>oeuvre</a:t>
            </a:r>
            <a:r>
              <a:rPr lang="fr-FR" baseline="0" dirty="0" smtClean="0"/>
              <a:t> ou utilisés.</a:t>
            </a:r>
            <a:endParaRPr lang="fr-FR" dirty="0" smtClean="0"/>
          </a:p>
          <a:p>
            <a:r>
              <a:rPr lang="fr-FR" dirty="0" smtClean="0"/>
              <a:t>Détails pour l’oral</a:t>
            </a:r>
          </a:p>
          <a:p>
            <a:pPr marL="171450" indent="-171450">
              <a:buFontTx/>
              <a:buChar char="-"/>
            </a:pPr>
            <a:r>
              <a:rPr lang="fr-FR" dirty="0" smtClean="0"/>
              <a:t>Première puce:</a:t>
            </a:r>
            <a:r>
              <a:rPr lang="fr-FR" baseline="0" dirty="0" smtClean="0"/>
              <a:t> </a:t>
            </a:r>
            <a:r>
              <a:rPr lang="fr-FR" baseline="0" dirty="0" err="1" smtClean="0"/>
              <a:t>unknown</a:t>
            </a:r>
            <a:r>
              <a:rPr lang="fr-FR" baseline="0" dirty="0" smtClean="0"/>
              <a:t> and </a:t>
            </a:r>
            <a:r>
              <a:rPr lang="fr-FR" baseline="0" dirty="0" err="1" smtClean="0"/>
              <a:t>unknowable</a:t>
            </a:r>
            <a:r>
              <a:rPr lang="fr-FR" baseline="0" dirty="0" smtClean="0"/>
              <a:t> </a:t>
            </a:r>
            <a:r>
              <a:rPr lang="fr-FR" baseline="0" dirty="0" err="1" smtClean="0"/>
              <a:t>because</a:t>
            </a:r>
            <a:r>
              <a:rPr lang="fr-FR" baseline="0" dirty="0" smtClean="0"/>
              <a:t> links and interactions </a:t>
            </a:r>
            <a:r>
              <a:rPr lang="fr-FR" baseline="0" dirty="0" err="1" smtClean="0"/>
              <a:t>with</a:t>
            </a:r>
            <a:r>
              <a:rPr lang="fr-FR" baseline="0" dirty="0" smtClean="0"/>
              <a:t> an open and </a:t>
            </a:r>
            <a:r>
              <a:rPr lang="fr-FR" baseline="0" dirty="0" err="1" smtClean="0"/>
              <a:t>unpredictable</a:t>
            </a:r>
            <a:r>
              <a:rPr lang="fr-FR" baseline="0" dirty="0" smtClean="0"/>
              <a:t> </a:t>
            </a:r>
            <a:r>
              <a:rPr lang="fr-FR" baseline="0" dirty="0" err="1" smtClean="0"/>
              <a:t>environment</a:t>
            </a:r>
            <a:r>
              <a:rPr lang="fr-FR" baseline="0" dirty="0" smtClean="0"/>
              <a:t>. An important part of the design </a:t>
            </a:r>
            <a:r>
              <a:rPr lang="fr-FR" baseline="0" dirty="0" err="1" smtClean="0"/>
              <a:t>process</a:t>
            </a:r>
            <a:r>
              <a:rPr lang="fr-FR" baseline="0" dirty="0" smtClean="0"/>
              <a:t> </a:t>
            </a:r>
            <a:r>
              <a:rPr lang="fr-FR" baseline="0" dirty="0" err="1" smtClean="0"/>
              <a:t>is</a:t>
            </a:r>
            <a:r>
              <a:rPr lang="fr-FR" baseline="0" dirty="0" smtClean="0"/>
              <a:t> </a:t>
            </a:r>
            <a:r>
              <a:rPr lang="fr-FR" baseline="0" dirty="0" err="1" smtClean="0"/>
              <a:t>done</a:t>
            </a:r>
            <a:r>
              <a:rPr lang="fr-FR" baseline="0" dirty="0" smtClean="0"/>
              <a:t> </a:t>
            </a:r>
            <a:r>
              <a:rPr lang="fr-FR" baseline="0" dirty="0" err="1" smtClean="0"/>
              <a:t>through</a:t>
            </a:r>
            <a:r>
              <a:rPr lang="fr-FR" baseline="0" dirty="0" smtClean="0"/>
              <a:t> the action of the user (the </a:t>
            </a:r>
            <a:r>
              <a:rPr lang="fr-FR" baseline="0" dirty="0" err="1" smtClean="0"/>
              <a:t>farmer</a:t>
            </a:r>
            <a:r>
              <a:rPr lang="fr-FR" baseline="0" dirty="0" smtClean="0"/>
              <a:t>) in the ‘use’ situation</a:t>
            </a:r>
          </a:p>
          <a:p>
            <a:pPr marL="171450" indent="-171450">
              <a:buFontTx/>
              <a:buChar char="-"/>
            </a:pPr>
            <a:r>
              <a:rPr lang="fr-FR" baseline="0" dirty="0" smtClean="0"/>
              <a:t>Deuxième puce: </a:t>
            </a:r>
          </a:p>
          <a:p>
            <a:pPr marL="171450" indent="-171450">
              <a:buFontTx/>
              <a:buChar char="-"/>
            </a:pPr>
            <a:endParaRPr lang="fr-FR" dirty="0" smtClean="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16</a:t>
            </a:fld>
            <a:endParaRPr lang="fr-FR"/>
          </a:p>
        </p:txBody>
      </p:sp>
    </p:spTree>
    <p:extLst>
      <p:ext uri="{BB962C8B-B14F-4D97-AF65-F5344CB8AC3E}">
        <p14:creationId xmlns:p14="http://schemas.microsoft.com/office/powerpoint/2010/main" val="73170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17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Lorène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Commentaire : </a:t>
            </a:r>
            <a:r>
              <a:rPr lang="fr-FR" baseline="0" dirty="0" err="1" smtClean="0"/>
              <a:t>our</a:t>
            </a:r>
            <a:r>
              <a:rPr lang="fr-FR" baseline="0" dirty="0" smtClean="0"/>
              <a:t> goal in </a:t>
            </a:r>
            <a:r>
              <a:rPr lang="fr-FR" baseline="0" dirty="0" err="1" smtClean="0"/>
              <a:t>this</a:t>
            </a:r>
            <a:r>
              <a:rPr lang="fr-FR" baseline="0" dirty="0" smtClean="0"/>
              <a:t> </a:t>
            </a:r>
            <a:r>
              <a:rPr lang="fr-FR" baseline="0" dirty="0" err="1" smtClean="0"/>
              <a:t>presentation</a:t>
            </a:r>
            <a:r>
              <a:rPr lang="fr-FR" baseline="0" dirty="0" smtClean="0"/>
              <a:t>… </a:t>
            </a:r>
            <a:r>
              <a:rPr lang="en-US" sz="1200" dirty="0" smtClean="0">
                <a:solidFill>
                  <a:prstClr val="white"/>
                </a:solidFill>
                <a:cs typeface="Arial" pitchFamily="34" charset="0"/>
              </a:rPr>
              <a:t>Theoretical work about innovative design has been mostly based on the industrial sector. Our goal: explore the specificities of innovative design in agriculture to discuss if it can help to advance design theory about innovative design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prstClr val="white"/>
                </a:solidFill>
                <a:cs typeface="Arial" pitchFamily="34" charset="0"/>
              </a:rPr>
              <a:t>Je remonterais</a:t>
            </a:r>
            <a:r>
              <a:rPr lang="fr-FR" sz="1200" baseline="0" dirty="0" smtClean="0">
                <a:solidFill>
                  <a:prstClr val="white"/>
                </a:solidFill>
                <a:cs typeface="Arial" pitchFamily="34" charset="0"/>
              </a:rPr>
              <a:t> bien ici l’accroche de Julie : </a:t>
            </a:r>
            <a:r>
              <a:rPr lang="en-US" sz="1200" b="1" dirty="0" smtClean="0">
                <a:latin typeface="Browallia New" pitchFamily="34" charset="-34"/>
                <a:cs typeface="Browallia New" pitchFamily="34" charset="-34"/>
              </a:rPr>
              <a:t>Is it more unusual to talk about « design » when it comes to agriculture and environment than when it comes to Ferrari or Apple?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white"/>
              </a:solidFill>
              <a:cs typeface="Arial" pitchFamily="34" charset="0"/>
            </a:endParaRPr>
          </a:p>
          <a:p>
            <a:r>
              <a:rPr lang="en-US" dirty="0" smtClean="0"/>
              <a:t>Elsa: </a:t>
            </a:r>
            <a:r>
              <a:rPr lang="en-US" dirty="0" err="1" smtClean="0"/>
              <a:t>peut-être</a:t>
            </a:r>
            <a:r>
              <a:rPr lang="en-US" dirty="0" smtClean="0"/>
              <a:t> </a:t>
            </a:r>
            <a:r>
              <a:rPr lang="en-US" dirty="0" err="1" smtClean="0"/>
              <a:t>ajouter</a:t>
            </a:r>
            <a:r>
              <a:rPr lang="en-US" dirty="0" smtClean="0"/>
              <a:t> des illustrations</a:t>
            </a:r>
            <a:r>
              <a:rPr lang="en-US" baseline="0" dirty="0" smtClean="0"/>
              <a:t> (</a:t>
            </a:r>
            <a:r>
              <a:rPr lang="en-US" baseline="0" dirty="0" err="1" smtClean="0"/>
              <a:t>entreprise</a:t>
            </a:r>
            <a:r>
              <a:rPr lang="en-US" baseline="0" dirty="0" smtClean="0"/>
              <a:t>/</a:t>
            </a:r>
            <a:r>
              <a:rPr lang="en-US" baseline="0" dirty="0" err="1" smtClean="0"/>
              <a:t>fermier</a:t>
            </a:r>
            <a:r>
              <a:rPr lang="en-US" baseline="0" dirty="0" smtClean="0"/>
              <a:t>)? </a:t>
            </a:r>
            <a:r>
              <a:rPr lang="en-US" baseline="0" dirty="0" err="1" smtClean="0"/>
              <a:t>Plutôt</a:t>
            </a:r>
            <a:r>
              <a:rPr lang="en-US" baseline="0" dirty="0" smtClean="0"/>
              <a:t> </a:t>
            </a:r>
            <a:r>
              <a:rPr lang="en-US" baseline="0" dirty="0" err="1" smtClean="0"/>
              <a:t>que</a:t>
            </a:r>
            <a:r>
              <a:rPr lang="en-US" baseline="0" dirty="0" smtClean="0"/>
              <a:t> </a:t>
            </a:r>
            <a:r>
              <a:rPr lang="en-US" baseline="0" dirty="0" err="1" smtClean="0"/>
              <a:t>l’éclair</a:t>
            </a:r>
            <a:r>
              <a:rPr lang="en-US" baseline="0" dirty="0" smtClean="0"/>
              <a:t>, je </a:t>
            </a:r>
            <a:r>
              <a:rPr lang="en-US" baseline="0" dirty="0" err="1" smtClean="0"/>
              <a:t>mettrais</a:t>
            </a:r>
            <a:r>
              <a:rPr lang="en-US" baseline="0" dirty="0" smtClean="0"/>
              <a:t> </a:t>
            </a:r>
            <a:r>
              <a:rPr lang="en-US" baseline="0" dirty="0" err="1" smtClean="0"/>
              <a:t>une</a:t>
            </a:r>
            <a:r>
              <a:rPr lang="en-US" baseline="0" dirty="0" smtClean="0"/>
              <a:t> </a:t>
            </a:r>
            <a:r>
              <a:rPr lang="en-US" baseline="0" dirty="0" err="1" smtClean="0"/>
              <a:t>flèche</a:t>
            </a:r>
            <a:r>
              <a:rPr lang="en-US" baseline="0" dirty="0" smtClean="0"/>
              <a:t> </a:t>
            </a:r>
            <a:r>
              <a:rPr lang="en-US" baseline="0" dirty="0" err="1" smtClean="0"/>
              <a:t>pointillée</a:t>
            </a:r>
            <a:endParaRPr lang="en-US" baseline="0" dirty="0" smtClean="0"/>
          </a:p>
          <a:p>
            <a:endParaRPr lang="en-US" baseline="0" dirty="0" smtClean="0"/>
          </a:p>
          <a:p>
            <a:r>
              <a:rPr lang="en-US" baseline="0" dirty="0" smtClean="0"/>
              <a:t>MHJ: ne </a:t>
            </a:r>
            <a:r>
              <a:rPr lang="en-US" baseline="0" dirty="0" err="1" smtClean="0"/>
              <a:t>faut-il</a:t>
            </a:r>
            <a:r>
              <a:rPr lang="en-US" baseline="0" dirty="0" smtClean="0"/>
              <a:t> pas </a:t>
            </a:r>
            <a:r>
              <a:rPr lang="en-US" baseline="0" dirty="0" err="1" smtClean="0"/>
              <a:t>aussi</a:t>
            </a:r>
            <a:r>
              <a:rPr lang="en-US" baseline="0" dirty="0" smtClean="0"/>
              <a:t> </a:t>
            </a:r>
            <a:r>
              <a:rPr lang="en-US" baseline="0" dirty="0" err="1" smtClean="0"/>
              <a:t>rajouter</a:t>
            </a:r>
            <a:r>
              <a:rPr lang="en-US" baseline="0" dirty="0" smtClean="0"/>
              <a:t> des </a:t>
            </a:r>
            <a:r>
              <a:rPr lang="en-US" baseline="0" dirty="0" err="1" smtClean="0"/>
              <a:t>flêches</a:t>
            </a:r>
            <a:r>
              <a:rPr lang="en-US" baseline="0" dirty="0" smtClean="0"/>
              <a:t> </a:t>
            </a:r>
            <a:r>
              <a:rPr lang="en-US" baseline="0" dirty="0" err="1" smtClean="0"/>
              <a:t>dans</a:t>
            </a:r>
            <a:r>
              <a:rPr lang="en-US" baseline="0" dirty="0" smtClean="0"/>
              <a:t> </a:t>
            </a:r>
            <a:r>
              <a:rPr lang="en-US" baseline="0" dirty="0" err="1" smtClean="0"/>
              <a:t>l’autre</a:t>
            </a:r>
            <a:r>
              <a:rPr lang="en-US" baseline="0" dirty="0" smtClean="0"/>
              <a:t> </a:t>
            </a:r>
            <a:r>
              <a:rPr lang="en-US" baseline="0" dirty="0" err="1" smtClean="0"/>
              <a:t>sens</a:t>
            </a:r>
            <a:r>
              <a:rPr lang="en-US" baseline="0" dirty="0" smtClean="0"/>
              <a:t>: les </a:t>
            </a:r>
            <a:r>
              <a:rPr lang="en-US" baseline="0" dirty="0" err="1" smtClean="0"/>
              <a:t>travaux</a:t>
            </a:r>
            <a:r>
              <a:rPr lang="en-US" baseline="0" dirty="0" smtClean="0"/>
              <a:t> </a:t>
            </a:r>
            <a:r>
              <a:rPr lang="en-US" baseline="0" dirty="0" err="1" smtClean="0"/>
              <a:t>théoriques</a:t>
            </a:r>
            <a:r>
              <a:rPr lang="en-US" baseline="0" dirty="0" smtClean="0"/>
              <a:t> </a:t>
            </a:r>
            <a:r>
              <a:rPr lang="en-US" baseline="0" dirty="0" err="1" smtClean="0"/>
              <a:t>permettent</a:t>
            </a:r>
            <a:r>
              <a:rPr lang="en-US" baseline="0" dirty="0" smtClean="0"/>
              <a:t> de </a:t>
            </a:r>
            <a:r>
              <a:rPr lang="en-US" baseline="0" dirty="0" err="1" smtClean="0"/>
              <a:t>revenir</a:t>
            </a:r>
            <a:r>
              <a:rPr lang="en-US" baseline="0" dirty="0" smtClean="0"/>
              <a:t> </a:t>
            </a:r>
            <a:r>
              <a:rPr lang="en-US" baseline="0" dirty="0" err="1" smtClean="0"/>
              <a:t>dans</a:t>
            </a:r>
            <a:r>
              <a:rPr lang="en-US" baseline="0" dirty="0" smtClean="0"/>
              <a:t> </a:t>
            </a:r>
            <a:r>
              <a:rPr lang="en-US" baseline="0" dirty="0" err="1" smtClean="0"/>
              <a:t>l’industrie</a:t>
            </a:r>
            <a:r>
              <a:rPr lang="en-US" baseline="0" dirty="0" smtClean="0"/>
              <a:t> pour </a:t>
            </a:r>
            <a:r>
              <a:rPr lang="en-US" baseline="0" dirty="0" err="1" smtClean="0"/>
              <a:t>mettre</a:t>
            </a:r>
            <a:r>
              <a:rPr lang="en-US" baseline="0" dirty="0" smtClean="0"/>
              <a:t> en oeuvre de </a:t>
            </a:r>
            <a:r>
              <a:rPr lang="en-US" baseline="0" dirty="0" err="1" smtClean="0"/>
              <a:t>nouvelles</a:t>
            </a:r>
            <a:r>
              <a:rPr lang="en-US" baseline="0" dirty="0" smtClean="0"/>
              <a:t> </a:t>
            </a:r>
            <a:r>
              <a:rPr lang="en-US" baseline="0" dirty="0" err="1" smtClean="0"/>
              <a:t>formes</a:t>
            </a:r>
            <a:r>
              <a:rPr lang="en-US" baseline="0" dirty="0" smtClean="0"/>
              <a:t> de conception, et en agriculture </a:t>
            </a:r>
            <a:r>
              <a:rPr lang="en-US" baseline="0" dirty="0" err="1" smtClean="0"/>
              <a:t>aussi</a:t>
            </a:r>
            <a:r>
              <a:rPr lang="en-US" baseline="0" dirty="0" smtClean="0"/>
              <a:t>, on </a:t>
            </a:r>
            <a:r>
              <a:rPr lang="en-US" baseline="0" dirty="0" err="1" smtClean="0"/>
              <a:t>espère</a:t>
            </a:r>
            <a:r>
              <a:rPr lang="en-US" baseline="0" dirty="0" smtClean="0"/>
              <a:t> </a:t>
            </a:r>
            <a:r>
              <a:rPr lang="en-US" baseline="0" dirty="0" err="1" smtClean="0"/>
              <a:t>que</a:t>
            </a:r>
            <a:r>
              <a:rPr lang="en-US" baseline="0" dirty="0" smtClean="0"/>
              <a:t> les </a:t>
            </a:r>
            <a:r>
              <a:rPr lang="en-US" baseline="0" dirty="0" err="1" smtClean="0"/>
              <a:t>avancées</a:t>
            </a:r>
            <a:r>
              <a:rPr lang="en-US" baseline="0" dirty="0" smtClean="0"/>
              <a:t> </a:t>
            </a:r>
            <a:r>
              <a:rPr lang="en-US" baseline="0" dirty="0" err="1" smtClean="0"/>
              <a:t>théoriques</a:t>
            </a:r>
            <a:r>
              <a:rPr lang="en-US" baseline="0" dirty="0" smtClean="0"/>
              <a:t> </a:t>
            </a:r>
            <a:r>
              <a:rPr lang="en-US" baseline="0" dirty="0" err="1" smtClean="0"/>
              <a:t>aideront</a:t>
            </a:r>
            <a:r>
              <a:rPr lang="en-US" baseline="0" dirty="0" smtClean="0"/>
              <a:t> à </a:t>
            </a:r>
            <a:r>
              <a:rPr lang="en-US" baseline="0" dirty="0" err="1" smtClean="0"/>
              <a:t>améliorer</a:t>
            </a:r>
            <a:r>
              <a:rPr lang="en-US" baseline="0" dirty="0" smtClean="0"/>
              <a:t> </a:t>
            </a:r>
            <a:r>
              <a:rPr lang="en-US" baseline="0" dirty="0" err="1" smtClean="0"/>
              <a:t>nos</a:t>
            </a:r>
            <a:r>
              <a:rPr lang="en-US" baseline="0" dirty="0" smtClean="0"/>
              <a:t> </a:t>
            </a:r>
            <a:r>
              <a:rPr lang="en-US" baseline="0" dirty="0" err="1" smtClean="0"/>
              <a:t>dispositifs</a:t>
            </a:r>
            <a:r>
              <a:rPr lang="en-US" baseline="0" dirty="0" smtClean="0"/>
              <a:t> de conception en agriculture.</a:t>
            </a:r>
          </a:p>
          <a:p>
            <a:endParaRPr lang="en-US" baseline="0" dirty="0" smtClean="0"/>
          </a:p>
          <a:p>
            <a:r>
              <a:rPr lang="en-US" baseline="0" dirty="0" smtClean="0"/>
              <a:t>JMM OK Pour la proposition de </a:t>
            </a:r>
            <a:r>
              <a:rPr lang="en-US" baseline="0" dirty="0" err="1" smtClean="0"/>
              <a:t>Làrène</a:t>
            </a:r>
            <a:endParaRPr lang="en-US"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2</a:t>
            </a:fld>
            <a:endParaRPr lang="fr-FR"/>
          </a:p>
        </p:txBody>
      </p:sp>
    </p:spTree>
    <p:extLst>
      <p:ext uri="{BB962C8B-B14F-4D97-AF65-F5344CB8AC3E}">
        <p14:creationId xmlns:p14="http://schemas.microsoft.com/office/powerpoint/2010/main" val="205447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err="1" smtClean="0">
                <a:latin typeface="Browallia New" pitchFamily="34" charset="-34"/>
                <a:cs typeface="Browallia New" pitchFamily="34" charset="-34"/>
              </a:rPr>
              <a:t>During</a:t>
            </a:r>
            <a:r>
              <a:rPr lang="fr-FR" sz="1200" dirty="0" smtClean="0">
                <a:latin typeface="Browallia New" pitchFamily="34" charset="-34"/>
                <a:cs typeface="Browallia New" pitchFamily="34" charset="-34"/>
              </a:rPr>
              <a:t> the </a:t>
            </a:r>
            <a:r>
              <a:rPr lang="fr-FR" sz="1200" dirty="0" err="1" smtClean="0">
                <a:latin typeface="Browallia New" pitchFamily="34" charset="-34"/>
                <a:cs typeface="Browallia New" pitchFamily="34" charset="-34"/>
              </a:rPr>
              <a:t>XXth</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century</a:t>
            </a:r>
            <a:r>
              <a:rPr lang="fr-FR" sz="1200" dirty="0" smtClean="0">
                <a:latin typeface="Browallia New" pitchFamily="34" charset="-34"/>
                <a:cs typeface="Browallia New" pitchFamily="34" charset="-34"/>
              </a:rPr>
              <a:t>, design </a:t>
            </a:r>
            <a:r>
              <a:rPr lang="fr-FR" sz="1200" dirty="0" err="1" smtClean="0">
                <a:latin typeface="Browallia New" pitchFamily="34" charset="-34"/>
                <a:cs typeface="Browallia New" pitchFamily="34" charset="-34"/>
              </a:rPr>
              <a:t>was</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mainly</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centralized</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Knowledge</a:t>
            </a:r>
            <a:r>
              <a:rPr lang="fr-FR" sz="1200" dirty="0" smtClean="0">
                <a:latin typeface="Browallia New" pitchFamily="34" charset="-34"/>
                <a:cs typeface="Browallia New" pitchFamily="34" charset="-34"/>
              </a:rPr>
              <a:t> production and design </a:t>
            </a:r>
            <a:r>
              <a:rPr lang="fr-FR" sz="1200" dirty="0" err="1" smtClean="0">
                <a:latin typeface="Browallia New" pitchFamily="34" charset="-34"/>
                <a:cs typeface="Browallia New" pitchFamily="34" charset="-34"/>
              </a:rPr>
              <a:t>led</a:t>
            </a:r>
            <a:r>
              <a:rPr lang="fr-FR" sz="1200" dirty="0" smtClean="0">
                <a:latin typeface="Browallia New" pitchFamily="34" charset="-34"/>
                <a:cs typeface="Browallia New" pitchFamily="34" charset="-34"/>
              </a:rPr>
              <a:t> by INRA) </a:t>
            </a:r>
            <a:r>
              <a:rPr lang="fr-FR" sz="1200" dirty="0" err="1" smtClean="0">
                <a:latin typeface="Browallia New" pitchFamily="34" charset="-34"/>
                <a:cs typeface="Browallia New" pitchFamily="34" charset="-34"/>
              </a:rPr>
              <a:t>then</a:t>
            </a:r>
            <a:r>
              <a:rPr lang="fr-FR" sz="1200" dirty="0" smtClean="0">
                <a:latin typeface="Browallia New" pitchFamily="34" charset="-34"/>
                <a:cs typeface="Browallia New" pitchFamily="34" charset="-34"/>
              </a:rPr>
              <a:t> innovations </a:t>
            </a:r>
            <a:r>
              <a:rPr lang="fr-FR" sz="1200" dirty="0" err="1" smtClean="0">
                <a:latin typeface="Browallia New" pitchFamily="34" charset="-34"/>
                <a:cs typeface="Browallia New" pitchFamily="34" charset="-34"/>
              </a:rPr>
              <a:t>were</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spread</a:t>
            </a:r>
            <a:r>
              <a:rPr lang="fr-FR" sz="1200" dirty="0" smtClean="0">
                <a:latin typeface="Browallia New" pitchFamily="34" charset="-34"/>
                <a:cs typeface="Browallia New" pitchFamily="34" charset="-34"/>
              </a:rPr>
              <a:t> over the country)</a:t>
            </a:r>
          </a:p>
          <a:p>
            <a:r>
              <a:rPr lang="fr-FR" sz="1200" dirty="0" smtClean="0">
                <a:latin typeface="Browallia New" pitchFamily="34" charset="-34"/>
                <a:cs typeface="Browallia New" pitchFamily="34" charset="-34"/>
              </a:rPr>
              <a:t>Ex: plant </a:t>
            </a:r>
            <a:r>
              <a:rPr lang="fr-FR" sz="1200" dirty="0" err="1" smtClean="0">
                <a:latin typeface="Browallia New" pitchFamily="34" charset="-34"/>
                <a:cs typeface="Browallia New" pitchFamily="34" charset="-34"/>
              </a:rPr>
              <a:t>selection</a:t>
            </a:r>
            <a:endParaRPr lang="fr-FR" sz="1200" dirty="0" smtClean="0">
              <a:latin typeface="Browallia New" pitchFamily="34" charset="-34"/>
              <a:cs typeface="Browallia New" pitchFamily="34" charset="-34"/>
            </a:endParaRPr>
          </a:p>
          <a:p>
            <a:pPr marL="342900" indent="-342900">
              <a:buFont typeface="Symbol" pitchFamily="18" charset="2"/>
              <a:buChar char="Þ"/>
            </a:pPr>
            <a:r>
              <a:rPr lang="fr-FR" sz="1200" dirty="0" smtClean="0">
                <a:latin typeface="Browallia New" pitchFamily="34" charset="-34"/>
                <a:cs typeface="Browallia New" pitchFamily="34" charset="-34"/>
              </a:rPr>
              <a:t>The </a:t>
            </a:r>
            <a:r>
              <a:rPr lang="fr-FR" sz="1200" dirty="0" err="1" smtClean="0">
                <a:latin typeface="Browallia New" pitchFamily="34" charset="-34"/>
                <a:cs typeface="Browallia New" pitchFamily="34" charset="-34"/>
              </a:rPr>
              <a:t>logic</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was</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then</a:t>
            </a:r>
            <a:r>
              <a:rPr lang="fr-FR" sz="1200" dirty="0" smtClean="0">
                <a:latin typeface="Browallia New" pitchFamily="34" charset="-34"/>
                <a:cs typeface="Browallia New" pitchFamily="34" charset="-34"/>
              </a:rPr>
              <a:t> to </a:t>
            </a:r>
            <a:r>
              <a:rPr lang="fr-FR" sz="1200" dirty="0" err="1" smtClean="0">
                <a:latin typeface="Browallia New" pitchFamily="34" charset="-34"/>
                <a:cs typeface="Browallia New" pitchFamily="34" charset="-34"/>
              </a:rPr>
              <a:t>adapt</a:t>
            </a:r>
            <a:r>
              <a:rPr lang="fr-FR" sz="1200" dirty="0" smtClean="0">
                <a:latin typeface="Browallia New" pitchFamily="34" charset="-34"/>
                <a:cs typeface="Browallia New" pitchFamily="34" charset="-34"/>
              </a:rPr>
              <a:t> the </a:t>
            </a:r>
            <a:r>
              <a:rPr lang="fr-FR" sz="1200" dirty="0" err="1" smtClean="0">
                <a:latin typeface="Browallia New" pitchFamily="34" charset="-34"/>
                <a:cs typeface="Browallia New" pitchFamily="34" charset="-34"/>
              </a:rPr>
              <a:t>environment</a:t>
            </a:r>
            <a:r>
              <a:rPr lang="fr-FR" sz="1200" dirty="0" smtClean="0">
                <a:latin typeface="Browallia New" pitchFamily="34" charset="-34"/>
                <a:cs typeface="Browallia New" pitchFamily="34" charset="-34"/>
              </a:rPr>
              <a:t> to the </a:t>
            </a:r>
            <a:r>
              <a:rPr lang="fr-FR" sz="1200" dirty="0" err="1" smtClean="0">
                <a:latin typeface="Browallia New" pitchFamily="34" charset="-34"/>
                <a:cs typeface="Browallia New" pitchFamily="34" charset="-34"/>
              </a:rPr>
              <a:t>designed</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objects</a:t>
            </a:r>
            <a:endParaRPr lang="fr-FR" sz="1200" dirty="0" smtClean="0">
              <a:latin typeface="Browallia New" pitchFamily="34" charset="-34"/>
              <a:cs typeface="Browallia New" pitchFamily="34" charset="-34"/>
            </a:endParaRPr>
          </a:p>
          <a:p>
            <a:r>
              <a:rPr lang="fr-FR" sz="1200" dirty="0" smtClean="0">
                <a:latin typeface="Browallia New" pitchFamily="34" charset="-34"/>
                <a:cs typeface="Browallia New" pitchFamily="34" charset="-34"/>
              </a:rPr>
              <a:t>An efficient design system, </a:t>
            </a:r>
            <a:r>
              <a:rPr lang="fr-FR" sz="1200" dirty="0" err="1" smtClean="0">
                <a:latin typeface="Browallia New" pitchFamily="34" charset="-34"/>
                <a:cs typeface="Browallia New" pitchFamily="34" charset="-34"/>
              </a:rPr>
              <a:t>that</a:t>
            </a:r>
            <a:r>
              <a:rPr lang="fr-FR" sz="1200" dirty="0" smtClean="0">
                <a:latin typeface="Browallia New" pitchFamily="34" charset="-34"/>
                <a:cs typeface="Browallia New" pitchFamily="34" charset="-34"/>
              </a:rPr>
              <a:t> has met </a:t>
            </a:r>
            <a:r>
              <a:rPr lang="fr-FR" sz="1200" dirty="0" err="1" smtClean="0">
                <a:latin typeface="Browallia New" pitchFamily="34" charset="-34"/>
                <a:cs typeface="Browallia New" pitchFamily="34" charset="-34"/>
              </a:rPr>
              <a:t>its</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limits</a:t>
            </a:r>
            <a:r>
              <a:rPr lang="fr-FR" sz="1200" dirty="0" smtClean="0">
                <a:latin typeface="Browallia New" pitchFamily="34" charset="-34"/>
                <a:cs typeface="Browallia New" pitchFamily="34" charset="-34"/>
              </a:rPr>
              <a:t>:</a:t>
            </a:r>
          </a:p>
          <a:p>
            <a:pPr marL="342900" indent="-342900">
              <a:buFontTx/>
              <a:buChar char="-"/>
            </a:pPr>
            <a:r>
              <a:rPr lang="fr-FR" sz="1200" dirty="0" err="1" smtClean="0">
                <a:latin typeface="Browallia New" pitchFamily="34" charset="-34"/>
                <a:cs typeface="Browallia New" pitchFamily="34" charset="-34"/>
              </a:rPr>
              <a:t>Environmental</a:t>
            </a:r>
            <a:r>
              <a:rPr lang="fr-FR" sz="1200" dirty="0" smtClean="0">
                <a:latin typeface="Browallia New" pitchFamily="34" charset="-34"/>
                <a:cs typeface="Browallia New" pitchFamily="34" charset="-34"/>
              </a:rPr>
              <a:t> </a:t>
            </a:r>
            <a:r>
              <a:rPr lang="fr-FR" sz="1200" dirty="0" smtClean="0">
                <a:solidFill>
                  <a:srgbClr val="FF0000"/>
                </a:solidFill>
                <a:latin typeface="Browallia New" pitchFamily="34" charset="-34"/>
                <a:cs typeface="Browallia New" pitchFamily="34" charset="-34"/>
              </a:rPr>
              <a:t>and social </a:t>
            </a:r>
            <a:r>
              <a:rPr lang="fr-FR" sz="1200" dirty="0" smtClean="0">
                <a:latin typeface="Browallia New" pitchFamily="34" charset="-34"/>
                <a:cs typeface="Browallia New" pitchFamily="34" charset="-34"/>
              </a:rPr>
              <a:t>damages</a:t>
            </a:r>
          </a:p>
          <a:p>
            <a:pPr marL="342900" indent="-342900">
              <a:buFontTx/>
              <a:buChar char="-"/>
            </a:pPr>
            <a:r>
              <a:rPr lang="fr-FR" sz="1200" dirty="0" smtClean="0">
                <a:latin typeface="Browallia New" pitchFamily="34" charset="-34"/>
                <a:cs typeface="Browallia New" pitchFamily="34" charset="-34"/>
              </a:rPr>
              <a:t>High production </a:t>
            </a:r>
            <a:r>
              <a:rPr lang="fr-FR" sz="1200" dirty="0" err="1" smtClean="0">
                <a:latin typeface="Browallia New" pitchFamily="34" charset="-34"/>
                <a:cs typeface="Browallia New" pitchFamily="34" charset="-34"/>
              </a:rPr>
              <a:t>costs</a:t>
            </a:r>
            <a:r>
              <a:rPr lang="fr-FR" sz="1200" dirty="0" smtClean="0">
                <a:latin typeface="Browallia New" pitchFamily="34" charset="-34"/>
                <a:cs typeface="Browallia New" pitchFamily="34" charset="-34"/>
              </a:rPr>
              <a:t>, </a:t>
            </a:r>
          </a:p>
          <a:p>
            <a:pPr marL="342900" indent="-342900">
              <a:buFontTx/>
              <a:buChar char="-"/>
            </a:pPr>
            <a:r>
              <a:rPr lang="en-US" sz="1200" dirty="0" smtClean="0">
                <a:solidFill>
                  <a:srgbClr val="FF0000"/>
                </a:solidFill>
                <a:latin typeface="Browallia New" pitchFamily="34" charset="-34"/>
                <a:cs typeface="Browallia New" pitchFamily="34" charset="-34"/>
              </a:rPr>
              <a:t>evolution of the role of agriculture in the territories (farmers : managers of space and natural resources)</a:t>
            </a:r>
            <a:endParaRPr lang="fr-FR" sz="1200" dirty="0" smtClean="0">
              <a:latin typeface="Browallia New" pitchFamily="34" charset="-34"/>
              <a:cs typeface="Browallia New" pitchFamily="34" charset="-34"/>
            </a:endParaRPr>
          </a:p>
          <a:p>
            <a:r>
              <a:rPr lang="fr-FR" sz="1200" dirty="0" err="1" smtClean="0">
                <a:latin typeface="Browallia New" pitchFamily="34" charset="-34"/>
                <a:cs typeface="Browallia New" pitchFamily="34" charset="-34"/>
              </a:rPr>
              <a:t>Today</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agriculture’s</a:t>
            </a:r>
            <a:r>
              <a:rPr lang="fr-FR" sz="1200" dirty="0" smtClean="0">
                <a:latin typeface="Browallia New" pitchFamily="34" charset="-34"/>
                <a:cs typeface="Browallia New" pitchFamily="34" charset="-34"/>
              </a:rPr>
              <a:t> challenge </a:t>
            </a:r>
            <a:r>
              <a:rPr lang="fr-FR" sz="1200" dirty="0" err="1" smtClean="0">
                <a:latin typeface="Browallia New" pitchFamily="34" charset="-34"/>
                <a:cs typeface="Browallia New" pitchFamily="34" charset="-34"/>
              </a:rPr>
              <a:t>is</a:t>
            </a:r>
            <a:r>
              <a:rPr lang="fr-FR" sz="1200" dirty="0" smtClean="0">
                <a:latin typeface="Browallia New" pitchFamily="34" charset="-34"/>
                <a:cs typeface="Browallia New" pitchFamily="34" charset="-34"/>
              </a:rPr>
              <a:t> to design </a:t>
            </a:r>
            <a:r>
              <a:rPr lang="fr-FR" sz="1200" dirty="0" err="1" smtClean="0">
                <a:latin typeface="Browallia New" pitchFamily="34" charset="-34"/>
                <a:cs typeface="Browallia New" pitchFamily="34" charset="-34"/>
              </a:rPr>
              <a:t>objects</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adapted</a:t>
            </a:r>
            <a:r>
              <a:rPr lang="fr-FR" sz="1200" dirty="0" smtClean="0">
                <a:latin typeface="Browallia New" pitchFamily="34" charset="-34"/>
                <a:cs typeface="Browallia New" pitchFamily="34" charset="-34"/>
              </a:rPr>
              <a:t> to </a:t>
            </a:r>
            <a:r>
              <a:rPr lang="fr-FR" sz="1200" dirty="0" err="1" smtClean="0">
                <a:latin typeface="Browallia New" pitchFamily="34" charset="-34"/>
                <a:cs typeface="Browallia New" pitchFamily="34" charset="-34"/>
              </a:rPr>
              <a:t>their</a:t>
            </a:r>
            <a:r>
              <a:rPr lang="fr-FR" sz="1200" dirty="0" smtClean="0">
                <a:latin typeface="Browallia New" pitchFamily="34" charset="-34"/>
                <a:cs typeface="Browallia New" pitchFamily="34" charset="-34"/>
              </a:rPr>
              <a:t> local </a:t>
            </a:r>
            <a:r>
              <a:rPr lang="fr-FR" sz="1200" dirty="0" err="1" smtClean="0">
                <a:latin typeface="Browallia New" pitchFamily="34" charset="-34"/>
                <a:cs typeface="Browallia New" pitchFamily="34" charset="-34"/>
              </a:rPr>
              <a:t>environment</a:t>
            </a:r>
            <a:endParaRPr lang="fr-FR" sz="1200" dirty="0" smtClean="0">
              <a:latin typeface="Browallia New" pitchFamily="34" charset="-34"/>
              <a:cs typeface="Browallia New" pitchFamily="34" charset="-34"/>
            </a:endParaRPr>
          </a:p>
          <a:p>
            <a:endParaRPr lang="fr-FR" sz="1200" dirty="0" smtClean="0">
              <a:latin typeface="Browallia New" pitchFamily="34" charset="-34"/>
              <a:cs typeface="Browallia New" pitchFamily="34" charset="-34"/>
            </a:endParaRPr>
          </a:p>
          <a:p>
            <a:endParaRPr lang="fr-FR" sz="1200" dirty="0" smtClean="0">
              <a:latin typeface="Browallia New" pitchFamily="34" charset="-34"/>
              <a:cs typeface="Browallia New" pitchFamily="34" charset="-34"/>
            </a:endParaRPr>
          </a:p>
          <a:p>
            <a:r>
              <a:rPr lang="fr-FR" sz="1200" dirty="0" smtClean="0">
                <a:latin typeface="Browallia New" pitchFamily="34" charset="-34"/>
                <a:cs typeface="Browallia New" pitchFamily="34" charset="-34"/>
              </a:rPr>
              <a:t>MHJ: </a:t>
            </a:r>
            <a:r>
              <a:rPr lang="fr-FR" sz="1200" dirty="0" err="1" smtClean="0">
                <a:latin typeface="Browallia New" pitchFamily="34" charset="-34"/>
                <a:cs typeface="Browallia New" pitchFamily="34" charset="-34"/>
              </a:rPr>
              <a:t>peut-etre</a:t>
            </a:r>
            <a:r>
              <a:rPr lang="fr-FR" sz="1200" dirty="0" smtClean="0">
                <a:latin typeface="Browallia New" pitchFamily="34" charset="-34"/>
                <a:cs typeface="Browallia New" pitchFamily="34" charset="-34"/>
              </a:rPr>
              <a:t> mettre une </a:t>
            </a:r>
            <a:r>
              <a:rPr lang="fr-FR" sz="1200" dirty="0" err="1" smtClean="0">
                <a:latin typeface="Browallia New" pitchFamily="34" charset="-34"/>
                <a:cs typeface="Browallia New" pitchFamily="34" charset="-34"/>
              </a:rPr>
              <a:t>fleche</a:t>
            </a:r>
            <a:r>
              <a:rPr lang="fr-FR" sz="1200" dirty="0" smtClean="0">
                <a:latin typeface="Browallia New" pitchFamily="34" charset="-34"/>
                <a:cs typeface="Browallia New" pitchFamily="34" charset="-34"/>
              </a:rPr>
              <a:t> entre ‘</a:t>
            </a:r>
            <a:r>
              <a:rPr lang="fr-FR" sz="1200" dirty="0" err="1" smtClean="0">
                <a:latin typeface="Browallia New" pitchFamily="34" charset="-34"/>
                <a:cs typeface="Browallia New" pitchFamily="34" charset="-34"/>
              </a:rPr>
              <a:t>centralized</a:t>
            </a:r>
            <a:r>
              <a:rPr lang="fr-FR" sz="1200" dirty="0" smtClean="0">
                <a:latin typeface="Browallia New" pitchFamily="34" charset="-34"/>
                <a:cs typeface="Browallia New" pitchFamily="34" charset="-34"/>
              </a:rPr>
              <a:t> design’ et ‘innovations </a:t>
            </a:r>
            <a:r>
              <a:rPr lang="fr-FR" sz="1200" dirty="0" err="1" smtClean="0">
                <a:latin typeface="Browallia New" pitchFamily="34" charset="-34"/>
                <a:cs typeface="Browallia New" pitchFamily="34" charset="-34"/>
              </a:rPr>
              <a:t>spread</a:t>
            </a:r>
            <a:r>
              <a:rPr lang="fr-FR" sz="1200" baseline="0" dirty="0" smtClean="0">
                <a:latin typeface="Browallia New" pitchFamily="34" charset="-34"/>
                <a:cs typeface="Browallia New" pitchFamily="34" charset="-34"/>
              </a:rPr>
              <a:t> over’, pour bien montrer cette idée de «’transfert’</a:t>
            </a:r>
          </a:p>
          <a:p>
            <a:r>
              <a:rPr lang="fr-FR" sz="1200" baseline="0" dirty="0" err="1" smtClean="0">
                <a:latin typeface="Browallia New" pitchFamily="34" charset="-34"/>
                <a:cs typeface="Browallia New" pitchFamily="34" charset="-34"/>
              </a:rPr>
              <a:t>Peut-etre</a:t>
            </a:r>
            <a:r>
              <a:rPr lang="fr-FR" sz="1200" baseline="0" dirty="0" smtClean="0">
                <a:latin typeface="Browallia New" pitchFamily="34" charset="-34"/>
                <a:cs typeface="Browallia New" pitchFamily="34" charset="-34"/>
              </a:rPr>
              <a:t> aussi mettre un exemple à « </a:t>
            </a:r>
            <a:r>
              <a:rPr lang="fr-FR" sz="1200" baseline="0" dirty="0" err="1" smtClean="0">
                <a:latin typeface="Browallia New" pitchFamily="34" charset="-34"/>
                <a:cs typeface="Browallia New" pitchFamily="34" charset="-34"/>
              </a:rPr>
              <a:t>adapt</a:t>
            </a:r>
            <a:r>
              <a:rPr lang="fr-FR" sz="1200" baseline="0" dirty="0" smtClean="0">
                <a:latin typeface="Browallia New" pitchFamily="34" charset="-34"/>
                <a:cs typeface="Browallia New" pitchFamily="34" charset="-34"/>
              </a:rPr>
              <a:t> the </a:t>
            </a:r>
            <a:r>
              <a:rPr lang="fr-FR" sz="1200" baseline="0" dirty="0" err="1" smtClean="0">
                <a:latin typeface="Browallia New" pitchFamily="34" charset="-34"/>
                <a:cs typeface="Browallia New" pitchFamily="34" charset="-34"/>
              </a:rPr>
              <a:t>environment</a:t>
            </a:r>
            <a:r>
              <a:rPr lang="fr-FR" sz="1200" baseline="0" dirty="0" smtClean="0">
                <a:latin typeface="Browallia New" pitchFamily="34" charset="-34"/>
                <a:cs typeface="Browallia New" pitchFamily="34" charset="-34"/>
              </a:rPr>
              <a:t> to the </a:t>
            </a:r>
            <a:r>
              <a:rPr lang="fr-FR" sz="1200" baseline="0" dirty="0" err="1" smtClean="0">
                <a:latin typeface="Browallia New" pitchFamily="34" charset="-34"/>
                <a:cs typeface="Browallia New" pitchFamily="34" charset="-34"/>
              </a:rPr>
              <a:t>designed</a:t>
            </a:r>
            <a:r>
              <a:rPr lang="fr-FR" sz="1200" baseline="0" dirty="0" smtClean="0">
                <a:latin typeface="Browallia New" pitchFamily="34" charset="-34"/>
                <a:cs typeface="Browallia New" pitchFamily="34" charset="-34"/>
              </a:rPr>
              <a:t> objets » car pas évident. Si tu continues sur l’exemple de la sélection, tu pourrais mettre :</a:t>
            </a:r>
          </a:p>
          <a:p>
            <a:r>
              <a:rPr lang="fr-FR" sz="1200" baseline="0" dirty="0" err="1" smtClean="0">
                <a:latin typeface="Browallia New" pitchFamily="34" charset="-34"/>
                <a:cs typeface="Browallia New" pitchFamily="34" charset="-34"/>
              </a:rPr>
              <a:t>Adapt</a:t>
            </a:r>
            <a:r>
              <a:rPr lang="fr-FR" sz="1200" baseline="0" dirty="0" smtClean="0">
                <a:latin typeface="Browallia New" pitchFamily="34" charset="-34"/>
                <a:cs typeface="Browallia New" pitchFamily="34" charset="-34"/>
              </a:rPr>
              <a:t> the environnement (irrigation, </a:t>
            </a:r>
            <a:r>
              <a:rPr lang="fr-FR" sz="1200" baseline="0" dirty="0" err="1" smtClean="0">
                <a:latin typeface="Browallia New" pitchFamily="34" charset="-34"/>
                <a:cs typeface="Browallia New" pitchFamily="34" charset="-34"/>
              </a:rPr>
              <a:t>high</a:t>
            </a:r>
            <a:r>
              <a:rPr lang="fr-FR" sz="1200" baseline="0" dirty="0" smtClean="0">
                <a:latin typeface="Browallia New" pitchFamily="34" charset="-34"/>
                <a:cs typeface="Browallia New" pitchFamily="34" charset="-34"/>
              </a:rPr>
              <a:t> N inputs, </a:t>
            </a:r>
            <a:r>
              <a:rPr lang="fr-FR" sz="1200" baseline="0" dirty="0" err="1" smtClean="0">
                <a:latin typeface="Browallia New" pitchFamily="34" charset="-34"/>
                <a:cs typeface="Browallia New" pitchFamily="34" charset="-34"/>
              </a:rPr>
              <a:t>high</a:t>
            </a:r>
            <a:r>
              <a:rPr lang="fr-FR" sz="1200" baseline="0" dirty="0" smtClean="0">
                <a:latin typeface="Browallia New" pitchFamily="34" charset="-34"/>
                <a:cs typeface="Browallia New" pitchFamily="34" charset="-34"/>
              </a:rPr>
              <a:t> pesticide use) to the </a:t>
            </a:r>
            <a:r>
              <a:rPr lang="fr-FR" sz="1200" baseline="0" dirty="0" err="1" smtClean="0">
                <a:latin typeface="Browallia New" pitchFamily="34" charset="-34"/>
                <a:cs typeface="Browallia New" pitchFamily="34" charset="-34"/>
              </a:rPr>
              <a:t>designed</a:t>
            </a:r>
            <a:r>
              <a:rPr lang="fr-FR" sz="1200" baseline="0" dirty="0" smtClean="0">
                <a:latin typeface="Browallia New" pitchFamily="34" charset="-34"/>
                <a:cs typeface="Browallia New" pitchFamily="34" charset="-34"/>
              </a:rPr>
              <a:t> </a:t>
            </a:r>
            <a:r>
              <a:rPr lang="fr-FR" sz="1200" baseline="0" dirty="0" err="1" smtClean="0">
                <a:latin typeface="Browallia New" pitchFamily="34" charset="-34"/>
                <a:cs typeface="Browallia New" pitchFamily="34" charset="-34"/>
              </a:rPr>
              <a:t>objectfs</a:t>
            </a:r>
            <a:r>
              <a:rPr lang="fr-FR" sz="1200" baseline="0" dirty="0" smtClean="0">
                <a:latin typeface="Browallia New" pitchFamily="34" charset="-34"/>
                <a:cs typeface="Browallia New" pitchFamily="34" charset="-34"/>
              </a:rPr>
              <a:t> (</a:t>
            </a:r>
            <a:r>
              <a:rPr lang="fr-FR" sz="1200" baseline="0" dirty="0" err="1" smtClean="0">
                <a:latin typeface="Browallia New" pitchFamily="34" charset="-34"/>
                <a:cs typeface="Browallia New" pitchFamily="34" charset="-34"/>
              </a:rPr>
              <a:t>varietes</a:t>
            </a:r>
            <a:r>
              <a:rPr lang="fr-FR" sz="1200" baseline="0" dirty="0" smtClean="0">
                <a:latin typeface="Browallia New" pitchFamily="34" charset="-34"/>
                <a:cs typeface="Browallia New" pitchFamily="34" charset="-34"/>
              </a:rPr>
              <a:t> </a:t>
            </a:r>
            <a:r>
              <a:rPr lang="fr-FR" sz="1200" baseline="0" dirty="0" err="1" smtClean="0">
                <a:latin typeface="Browallia New" pitchFamily="34" charset="-34"/>
                <a:cs typeface="Browallia New" pitchFamily="34" charset="-34"/>
              </a:rPr>
              <a:t>with</a:t>
            </a:r>
            <a:r>
              <a:rPr lang="fr-FR" sz="1200" baseline="0" dirty="0" smtClean="0">
                <a:latin typeface="Browallia New" pitchFamily="34" charset="-34"/>
                <a:cs typeface="Browallia New" pitchFamily="34" charset="-34"/>
              </a:rPr>
              <a:t> </a:t>
            </a:r>
            <a:r>
              <a:rPr lang="fr-FR" sz="1200" baseline="0" dirty="0" err="1" smtClean="0">
                <a:latin typeface="Browallia New" pitchFamily="34" charset="-34"/>
                <a:cs typeface="Browallia New" pitchFamily="34" charset="-34"/>
              </a:rPr>
              <a:t>high</a:t>
            </a:r>
            <a:r>
              <a:rPr lang="fr-FR" sz="1200" baseline="0" dirty="0" smtClean="0">
                <a:latin typeface="Browallia New" pitchFamily="34" charset="-34"/>
                <a:cs typeface="Browallia New" pitchFamily="34" charset="-34"/>
              </a:rPr>
              <a:t> </a:t>
            </a:r>
            <a:r>
              <a:rPr lang="fr-FR" sz="1200" baseline="0" dirty="0" err="1" smtClean="0">
                <a:latin typeface="Browallia New" pitchFamily="34" charset="-34"/>
                <a:cs typeface="Browallia New" pitchFamily="34" charset="-34"/>
              </a:rPr>
              <a:t>yield</a:t>
            </a:r>
            <a:r>
              <a:rPr lang="fr-FR" sz="1200" baseline="0" dirty="0" smtClean="0">
                <a:latin typeface="Browallia New" pitchFamily="34" charset="-34"/>
                <a:cs typeface="Browallia New" pitchFamily="34" charset="-34"/>
              </a:rPr>
              <a:t> </a:t>
            </a:r>
            <a:r>
              <a:rPr lang="fr-FR" sz="1200" baseline="0" dirty="0" err="1" smtClean="0">
                <a:latin typeface="Browallia New" pitchFamily="34" charset="-34"/>
                <a:cs typeface="Browallia New" pitchFamily="34" charset="-34"/>
              </a:rPr>
              <a:t>potential</a:t>
            </a:r>
            <a:r>
              <a:rPr lang="fr-FR" sz="1200" baseline="0" dirty="0" smtClean="0">
                <a:latin typeface="Browallia New" pitchFamily="34" charset="-34"/>
                <a:cs typeface="Browallia New" pitchFamily="34" charset="-34"/>
              </a:rPr>
              <a:t>, but sensitive to water, N and </a:t>
            </a:r>
            <a:r>
              <a:rPr lang="fr-FR" sz="1200" baseline="0" dirty="0" err="1" smtClean="0">
                <a:latin typeface="Browallia New" pitchFamily="34" charset="-34"/>
                <a:cs typeface="Browallia New" pitchFamily="34" charset="-34"/>
              </a:rPr>
              <a:t>disease</a:t>
            </a:r>
            <a:r>
              <a:rPr lang="fr-FR" sz="1200" baseline="0" dirty="0" smtClean="0">
                <a:latin typeface="Browallia New" pitchFamily="34" charset="-34"/>
                <a:cs typeface="Browallia New" pitchFamily="34" charset="-34"/>
              </a:rPr>
              <a:t> stress).</a:t>
            </a:r>
            <a:br>
              <a:rPr lang="fr-FR" sz="1200" baseline="0" dirty="0" smtClean="0">
                <a:latin typeface="Browallia New" pitchFamily="34" charset="-34"/>
                <a:cs typeface="Browallia New" pitchFamily="34" charset="-34"/>
              </a:rPr>
            </a:br>
            <a:r>
              <a:rPr lang="fr-FR" sz="1200" baseline="0" dirty="0" smtClean="0">
                <a:latin typeface="Browallia New" pitchFamily="34" charset="-34"/>
                <a:cs typeface="Browallia New" pitchFamily="34" charset="-34"/>
              </a:rPr>
              <a:t>Rajouter « </a:t>
            </a:r>
            <a:r>
              <a:rPr lang="fr-FR" sz="1200" baseline="0" dirty="0" err="1" smtClean="0">
                <a:latin typeface="Browallia New" pitchFamily="34" charset="-34"/>
                <a:cs typeface="Browallia New" pitchFamily="34" charset="-34"/>
              </a:rPr>
              <a:t>today</a:t>
            </a:r>
            <a:r>
              <a:rPr lang="fr-FR" sz="1200" baseline="0" dirty="0" smtClean="0">
                <a:latin typeface="Browallia New" pitchFamily="34" charset="-34"/>
                <a:cs typeface="Browallia New" pitchFamily="34" charset="-34"/>
              </a:rPr>
              <a:t> » au dessus de la seconde cas verte ?</a:t>
            </a:r>
          </a:p>
          <a:p>
            <a:r>
              <a:rPr lang="fr-FR" sz="1200" baseline="0" dirty="0" smtClean="0">
                <a:latin typeface="Browallia New" pitchFamily="34" charset="-34"/>
                <a:cs typeface="Browallia New" pitchFamily="34" charset="-34"/>
              </a:rPr>
              <a:t>Rajouter une </a:t>
            </a:r>
            <a:r>
              <a:rPr lang="fr-FR" sz="1200" baseline="0" dirty="0" err="1" smtClean="0">
                <a:latin typeface="Browallia New" pitchFamily="34" charset="-34"/>
                <a:cs typeface="Browallia New" pitchFamily="34" charset="-34"/>
              </a:rPr>
              <a:t>fleche</a:t>
            </a:r>
            <a:r>
              <a:rPr lang="fr-FR" sz="1200" baseline="0" dirty="0" smtClean="0">
                <a:latin typeface="Browallia New" pitchFamily="34" charset="-34"/>
                <a:cs typeface="Browallia New" pitchFamily="34" charset="-34"/>
              </a:rPr>
              <a:t> entre la première case verte et les </a:t>
            </a:r>
            <a:r>
              <a:rPr lang="fr-FR" sz="1200" baseline="0" dirty="0" err="1" smtClean="0">
                <a:latin typeface="Browallia New" pitchFamily="34" charset="-34"/>
                <a:cs typeface="Browallia New" pitchFamily="34" charset="-34"/>
              </a:rPr>
              <a:t>csq</a:t>
            </a:r>
            <a:r>
              <a:rPr lang="fr-FR" sz="1200" baseline="0" dirty="0" smtClean="0">
                <a:latin typeface="Browallia New" pitchFamily="34" charset="-34"/>
                <a:cs typeface="Browallia New" pitchFamily="34" charset="-34"/>
              </a:rPr>
              <a:t> en bas ? (</a:t>
            </a:r>
            <a:r>
              <a:rPr lang="fr-FR" sz="1200" baseline="0" dirty="0" err="1" smtClean="0">
                <a:latin typeface="Browallia New" pitchFamily="34" charset="-34"/>
                <a:cs typeface="Browallia New" pitchFamily="34" charset="-34"/>
              </a:rPr>
              <a:t>cf</a:t>
            </a:r>
            <a:r>
              <a:rPr lang="fr-FR" sz="1200" baseline="0" dirty="0" smtClean="0">
                <a:latin typeface="Browallia New" pitchFamily="34" charset="-34"/>
                <a:cs typeface="Browallia New" pitchFamily="34" charset="-34"/>
              </a:rPr>
              <a:t> ma </a:t>
            </a:r>
            <a:r>
              <a:rPr lang="fr-FR" sz="1200" baseline="0" dirty="0" err="1" smtClean="0">
                <a:latin typeface="Browallia New" pitchFamily="34" charset="-34"/>
                <a:cs typeface="Browallia New" pitchFamily="34" charset="-34"/>
              </a:rPr>
              <a:t>propoistion</a:t>
            </a:r>
            <a:r>
              <a:rPr lang="fr-FR" sz="1200" baseline="0" dirty="0" smtClean="0">
                <a:latin typeface="Browallia New" pitchFamily="34" charset="-34"/>
                <a:cs typeface="Browallia New" pitchFamily="34" charset="-34"/>
              </a:rPr>
              <a:t>, mais attention à l’animation)</a:t>
            </a:r>
          </a:p>
          <a:p>
            <a:endParaRPr lang="fr-FR" sz="1200" baseline="0" dirty="0" smtClean="0">
              <a:latin typeface="Browallia New" pitchFamily="34" charset="-34"/>
              <a:cs typeface="Browallia New" pitchFamily="34" charset="-34"/>
            </a:endParaRPr>
          </a:p>
          <a:p>
            <a:r>
              <a:rPr lang="fr-FR" sz="1200" baseline="0" dirty="0" smtClean="0">
                <a:latin typeface="Browallia New" pitchFamily="34" charset="-34"/>
                <a:cs typeface="Browallia New" pitchFamily="34" charset="-34"/>
              </a:rPr>
              <a:t>OK avec Marie-Hélène</a:t>
            </a:r>
            <a:endParaRPr lang="fr-FR" sz="1200" dirty="0" smtClean="0">
              <a:latin typeface="Browallia New" pitchFamily="34" charset="-34"/>
              <a:cs typeface="Browallia New" pitchFamily="34" charset="-34"/>
            </a:endParaRPr>
          </a:p>
          <a:p>
            <a:endParaRPr lang="en-US"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3</a:t>
            </a:fld>
            <a:endParaRPr lang="fr-FR"/>
          </a:p>
        </p:txBody>
      </p:sp>
    </p:spTree>
    <p:extLst>
      <p:ext uri="{BB962C8B-B14F-4D97-AF65-F5344CB8AC3E}">
        <p14:creationId xmlns:p14="http://schemas.microsoft.com/office/powerpoint/2010/main" val="171018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err="1" smtClean="0">
                <a:latin typeface="Browallia New" pitchFamily="34" charset="-34"/>
                <a:cs typeface="Browallia New" pitchFamily="34" charset="-34"/>
              </a:rPr>
              <a:t>Today</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agriculture’s</a:t>
            </a:r>
            <a:r>
              <a:rPr lang="fr-FR" sz="1200" dirty="0" smtClean="0">
                <a:latin typeface="Browallia New" pitchFamily="34" charset="-34"/>
                <a:cs typeface="Browallia New" pitchFamily="34" charset="-34"/>
              </a:rPr>
              <a:t> challenge </a:t>
            </a:r>
            <a:r>
              <a:rPr lang="fr-FR" sz="1200" dirty="0" err="1" smtClean="0">
                <a:latin typeface="Browallia New" pitchFamily="34" charset="-34"/>
                <a:cs typeface="Browallia New" pitchFamily="34" charset="-34"/>
              </a:rPr>
              <a:t>is</a:t>
            </a:r>
            <a:r>
              <a:rPr lang="fr-FR" sz="1200" dirty="0" smtClean="0">
                <a:latin typeface="Browallia New" pitchFamily="34" charset="-34"/>
                <a:cs typeface="Browallia New" pitchFamily="34" charset="-34"/>
              </a:rPr>
              <a:t> to design </a:t>
            </a:r>
            <a:r>
              <a:rPr lang="fr-FR" sz="1200" dirty="0" err="1" smtClean="0">
                <a:latin typeface="Browallia New" pitchFamily="34" charset="-34"/>
                <a:cs typeface="Browallia New" pitchFamily="34" charset="-34"/>
              </a:rPr>
              <a:t>objects</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adapted</a:t>
            </a:r>
            <a:r>
              <a:rPr lang="fr-FR" sz="1200" dirty="0" smtClean="0">
                <a:latin typeface="Browallia New" pitchFamily="34" charset="-34"/>
                <a:cs typeface="Browallia New" pitchFamily="34" charset="-34"/>
              </a:rPr>
              <a:t> to </a:t>
            </a:r>
            <a:r>
              <a:rPr lang="fr-FR" sz="1200" dirty="0" err="1" smtClean="0">
                <a:latin typeface="Browallia New" pitchFamily="34" charset="-34"/>
                <a:cs typeface="Browallia New" pitchFamily="34" charset="-34"/>
              </a:rPr>
              <a:t>their</a:t>
            </a:r>
            <a:r>
              <a:rPr lang="fr-FR" sz="1200" dirty="0" smtClean="0">
                <a:latin typeface="Browallia New" pitchFamily="34" charset="-34"/>
                <a:cs typeface="Browallia New" pitchFamily="34" charset="-34"/>
              </a:rPr>
              <a:t> local </a:t>
            </a:r>
            <a:r>
              <a:rPr lang="fr-FR" sz="1200" dirty="0" err="1" smtClean="0">
                <a:latin typeface="Browallia New" pitchFamily="34" charset="-34"/>
                <a:cs typeface="Browallia New" pitchFamily="34" charset="-34"/>
              </a:rPr>
              <a:t>environment</a:t>
            </a:r>
            <a:endParaRPr lang="fr-FR" sz="1200" dirty="0" smtClean="0">
              <a:latin typeface="Browallia New" pitchFamily="34" charset="-34"/>
              <a:cs typeface="Browallia New" pitchFamily="34" charset="-34"/>
            </a:endParaRPr>
          </a:p>
          <a:p>
            <a:pPr marL="342900" indent="-342900">
              <a:buFont typeface="Symbol" pitchFamily="18" charset="2"/>
              <a:buChar char="Þ"/>
            </a:pPr>
            <a:r>
              <a:rPr lang="fr-FR" sz="1200" dirty="0" smtClean="0">
                <a:latin typeface="Browallia New" pitchFamily="34" charset="-34"/>
                <a:cs typeface="Browallia New" pitchFamily="34" charset="-34"/>
              </a:rPr>
              <a:t>A </a:t>
            </a:r>
            <a:r>
              <a:rPr lang="fr-FR" sz="1200" dirty="0" err="1" smtClean="0">
                <a:latin typeface="Browallia New" pitchFamily="34" charset="-34"/>
                <a:cs typeface="Browallia New" pitchFamily="34" charset="-34"/>
              </a:rPr>
              <a:t>need</a:t>
            </a:r>
            <a:r>
              <a:rPr lang="fr-FR" sz="1200" dirty="0" smtClean="0">
                <a:latin typeface="Browallia New" pitchFamily="34" charset="-34"/>
                <a:cs typeface="Browallia New" pitchFamily="34" charset="-34"/>
              </a:rPr>
              <a:t> to </a:t>
            </a:r>
            <a:r>
              <a:rPr lang="fr-FR" sz="1200" dirty="0" err="1" smtClean="0">
                <a:latin typeface="Browallia New" pitchFamily="34" charset="-34"/>
                <a:cs typeface="Browallia New" pitchFamily="34" charset="-34"/>
              </a:rPr>
              <a:t>revise</a:t>
            </a:r>
            <a:r>
              <a:rPr lang="fr-FR" sz="1200" dirty="0" smtClean="0">
                <a:latin typeface="Browallia New" pitchFamily="34" charset="-34"/>
                <a:cs typeface="Browallia New" pitchFamily="34" charset="-34"/>
              </a:rPr>
              <a:t> the </a:t>
            </a:r>
            <a:r>
              <a:rPr lang="fr-FR" sz="1200" dirty="0" err="1" smtClean="0">
                <a:latin typeface="Browallia New" pitchFamily="34" charset="-34"/>
                <a:cs typeface="Browallia New" pitchFamily="34" charset="-34"/>
              </a:rPr>
              <a:t>identity</a:t>
            </a:r>
            <a:r>
              <a:rPr lang="fr-FR" sz="1200" dirty="0" smtClean="0">
                <a:latin typeface="Browallia New" pitchFamily="34" charset="-34"/>
                <a:cs typeface="Browallia New" pitchFamily="34" charset="-34"/>
              </a:rPr>
              <a:t> of </a:t>
            </a:r>
            <a:r>
              <a:rPr lang="fr-FR" sz="1200" dirty="0" err="1" smtClean="0">
                <a:latin typeface="Browallia New" pitchFamily="34" charset="-34"/>
                <a:cs typeface="Browallia New" pitchFamily="34" charset="-34"/>
              </a:rPr>
              <a:t>objects</a:t>
            </a:r>
            <a:r>
              <a:rPr lang="fr-FR" sz="1200" dirty="0" smtClean="0">
                <a:latin typeface="Browallia New" pitchFamily="34" charset="-34"/>
                <a:cs typeface="Browallia New" pitchFamily="34" charset="-34"/>
              </a:rPr>
              <a:t> (objectives and performance </a:t>
            </a:r>
            <a:r>
              <a:rPr lang="fr-FR" sz="1200" dirty="0" err="1" smtClean="0">
                <a:latin typeface="Browallia New" pitchFamily="34" charset="-34"/>
                <a:cs typeface="Browallia New" pitchFamily="34" charset="-34"/>
              </a:rPr>
              <a:t>criteria</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need</a:t>
            </a:r>
            <a:r>
              <a:rPr lang="fr-FR" sz="1200" dirty="0" smtClean="0">
                <a:latin typeface="Browallia New" pitchFamily="34" charset="-34"/>
                <a:cs typeface="Browallia New" pitchFamily="34" charset="-34"/>
              </a:rPr>
              <a:t> to </a:t>
            </a:r>
            <a:r>
              <a:rPr lang="fr-FR" sz="1200" dirty="0" err="1" smtClean="0">
                <a:latin typeface="Browallia New" pitchFamily="34" charset="-34"/>
                <a:cs typeface="Browallia New" pitchFamily="34" charset="-34"/>
              </a:rPr>
              <a:t>be</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renewed</a:t>
            </a:r>
            <a:r>
              <a:rPr lang="fr-FR" sz="1200" dirty="0" smtClean="0">
                <a:latin typeface="Browallia New" pitchFamily="34" charset="-34"/>
                <a:cs typeface="Browallia New" pitchFamily="34" charset="-34"/>
              </a:rPr>
              <a:t> and </a:t>
            </a:r>
            <a:r>
              <a:rPr lang="fr-FR" sz="1200" dirty="0" err="1" smtClean="0">
                <a:latin typeface="Browallia New" pitchFamily="34" charset="-34"/>
                <a:cs typeface="Browallia New" pitchFamily="34" charset="-34"/>
              </a:rPr>
              <a:t>diversified</a:t>
            </a:r>
            <a:r>
              <a:rPr lang="fr-FR" sz="1200" dirty="0" smtClean="0">
                <a:latin typeface="Browallia New" pitchFamily="34" charset="-34"/>
                <a:cs typeface="Browallia New" pitchFamily="34" charset="-34"/>
              </a:rPr>
              <a:t>)</a:t>
            </a:r>
          </a:p>
          <a:p>
            <a:pPr marL="342900" indent="-342900">
              <a:buFont typeface="Symbol" pitchFamily="18" charset="2"/>
              <a:buChar char="Þ"/>
            </a:pPr>
            <a:r>
              <a:rPr lang="fr-FR" sz="1200" dirty="0" smtClean="0">
                <a:latin typeface="Browallia New" pitchFamily="34" charset="-34"/>
                <a:cs typeface="Browallia New" pitchFamily="34" charset="-34"/>
              </a:rPr>
              <a:t>A </a:t>
            </a:r>
            <a:r>
              <a:rPr lang="fr-FR" sz="1200" dirty="0" err="1" smtClean="0">
                <a:latin typeface="Browallia New" pitchFamily="34" charset="-34"/>
                <a:cs typeface="Browallia New" pitchFamily="34" charset="-34"/>
              </a:rPr>
              <a:t>need</a:t>
            </a:r>
            <a:r>
              <a:rPr lang="fr-FR" sz="1200" dirty="0" smtClean="0">
                <a:latin typeface="Browallia New" pitchFamily="34" charset="-34"/>
                <a:cs typeface="Browallia New" pitchFamily="34" charset="-34"/>
              </a:rPr>
              <a:t> to </a:t>
            </a:r>
            <a:r>
              <a:rPr lang="fr-FR" sz="1200" dirty="0" err="1" smtClean="0">
                <a:latin typeface="Browallia New" pitchFamily="34" charset="-34"/>
                <a:cs typeface="Browallia New" pitchFamily="34" charset="-34"/>
              </a:rPr>
              <a:t>revise</a:t>
            </a:r>
            <a:r>
              <a:rPr lang="fr-FR" sz="1200" dirty="0" smtClean="0">
                <a:latin typeface="Browallia New" pitchFamily="34" charset="-34"/>
                <a:cs typeface="Browallia New" pitchFamily="34" charset="-34"/>
              </a:rPr>
              <a:t> the design </a:t>
            </a:r>
            <a:r>
              <a:rPr lang="fr-FR" sz="1200" dirty="0" err="1" smtClean="0">
                <a:latin typeface="Browallia New" pitchFamily="34" charset="-34"/>
                <a:cs typeface="Browallia New" pitchFamily="34" charset="-34"/>
              </a:rPr>
              <a:t>regime</a:t>
            </a:r>
            <a:r>
              <a:rPr lang="fr-FR" sz="1200" dirty="0" smtClean="0">
                <a:latin typeface="Browallia New" pitchFamily="34" charset="-34"/>
                <a:cs typeface="Browallia New" pitchFamily="34" charset="-34"/>
              </a:rPr>
              <a:t> and </a:t>
            </a:r>
            <a:r>
              <a:rPr lang="fr-FR" sz="1200" dirty="0" err="1" smtClean="0">
                <a:latin typeface="Browallia New" pitchFamily="34" charset="-34"/>
                <a:cs typeface="Browallia New" pitchFamily="34" charset="-34"/>
              </a:rPr>
              <a:t>organization</a:t>
            </a:r>
            <a:r>
              <a:rPr lang="fr-FR" sz="1200" dirty="0" smtClean="0">
                <a:latin typeface="Browallia New" pitchFamily="34" charset="-34"/>
                <a:cs typeface="Browallia New" pitchFamily="34" charset="-34"/>
              </a:rPr>
              <a:t> (</a:t>
            </a:r>
            <a:r>
              <a:rPr lang="fr-FR" sz="1200" dirty="0" err="1" smtClean="0">
                <a:latin typeface="Browallia New" pitchFamily="34" charset="-34"/>
                <a:cs typeface="Browallia New" pitchFamily="34" charset="-34"/>
              </a:rPr>
              <a:t>towards</a:t>
            </a:r>
            <a:r>
              <a:rPr lang="fr-FR" sz="1200" dirty="0" smtClean="0">
                <a:latin typeface="Browallia New" pitchFamily="34" charset="-34"/>
                <a:cs typeface="Browallia New" pitchFamily="34" charset="-34"/>
              </a:rPr>
              <a:t> an </a:t>
            </a:r>
            <a:r>
              <a:rPr lang="fr-FR" sz="1200" dirty="0" err="1" smtClean="0">
                <a:latin typeface="Browallia New" pitchFamily="34" charset="-34"/>
                <a:cs typeface="Browallia New" pitchFamily="34" charset="-34"/>
              </a:rPr>
              <a:t>innovative</a:t>
            </a:r>
            <a:r>
              <a:rPr lang="fr-FR" sz="1200" dirty="0" smtClean="0">
                <a:latin typeface="Browallia New" pitchFamily="34" charset="-34"/>
                <a:cs typeface="Browallia New" pitchFamily="34" charset="-34"/>
              </a:rPr>
              <a:t> design </a:t>
            </a:r>
            <a:r>
              <a:rPr lang="fr-FR" sz="1200" dirty="0" err="1" smtClean="0">
                <a:latin typeface="Browallia New" pitchFamily="34" charset="-34"/>
                <a:cs typeface="Browallia New" pitchFamily="34" charset="-34"/>
              </a:rPr>
              <a:t>regime</a:t>
            </a:r>
            <a:r>
              <a:rPr lang="fr-FR" sz="1200" dirty="0" smtClean="0">
                <a:latin typeface="Browallia New" pitchFamily="34" charset="-34"/>
                <a:cs typeface="Browallia New" pitchFamily="34" charset="-34"/>
              </a:rPr>
              <a:t>)</a:t>
            </a:r>
          </a:p>
          <a:p>
            <a:endParaRPr lang="en-US"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4</a:t>
            </a:fld>
            <a:endParaRPr lang="fr-FR"/>
          </a:p>
        </p:txBody>
      </p:sp>
    </p:spTree>
    <p:extLst>
      <p:ext uri="{BB962C8B-B14F-4D97-AF65-F5344CB8AC3E}">
        <p14:creationId xmlns:p14="http://schemas.microsoft.com/office/powerpoint/2010/main" val="171018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Clr>
                <a:srgbClr val="C5DD01"/>
              </a:buClr>
              <a:buFont typeface="Wingdings" pitchFamily="2" charset="2"/>
              <a:buChar char="v"/>
            </a:pPr>
            <a:r>
              <a:rPr lang="en-US" sz="1200" b="0" dirty="0" smtClean="0">
                <a:latin typeface="Browallia New" pitchFamily="34" charset="-34"/>
                <a:cs typeface="Browallia New" pitchFamily="34" charset="-34"/>
              </a:rPr>
              <a:t>What does « innovative design » imply when it comes to biotechnical systems while innovative design theory and methods have been developed mainly for industrial sectors?</a:t>
            </a:r>
          </a:p>
          <a:p>
            <a:pPr marL="171450" indent="-171450">
              <a:buClr>
                <a:srgbClr val="C5DD01"/>
              </a:buClr>
              <a:buFont typeface="Wingdings" pitchFamily="2" charset="2"/>
              <a:buChar char="v"/>
            </a:pPr>
            <a:r>
              <a:rPr lang="fr-FR" sz="1200" b="0" dirty="0" smtClean="0">
                <a:latin typeface="Browallia New" pitchFamily="34" charset="-34"/>
                <a:cs typeface="Browallia New" pitchFamily="34" charset="-34"/>
              </a:rPr>
              <a:t>To explore </a:t>
            </a:r>
            <a:r>
              <a:rPr lang="fr-FR" sz="1200" b="0" dirty="0" err="1" smtClean="0">
                <a:latin typeface="Browallia New" pitchFamily="34" charset="-34"/>
                <a:cs typeface="Browallia New" pitchFamily="34" charset="-34"/>
              </a:rPr>
              <a:t>that</a:t>
            </a:r>
            <a:r>
              <a:rPr lang="fr-FR" sz="1200" b="0" dirty="0" smtClean="0">
                <a:latin typeface="Browallia New" pitchFamily="34" charset="-34"/>
                <a:cs typeface="Browallia New" pitchFamily="34" charset="-34"/>
              </a:rPr>
              <a:t>, double focus : on the</a:t>
            </a:r>
            <a:r>
              <a:rPr lang="fr-FR" sz="1200" b="0" baseline="0" dirty="0" smtClean="0">
                <a:latin typeface="Browallia New" pitchFamily="34" charset="-34"/>
                <a:cs typeface="Browallia New" pitchFamily="34" charset="-34"/>
              </a:rPr>
              <a:t> nature of </a:t>
            </a:r>
            <a:r>
              <a:rPr lang="fr-FR" sz="1200" b="0" baseline="0" dirty="0" err="1" smtClean="0">
                <a:latin typeface="Browallia New" pitchFamily="34" charset="-34"/>
                <a:cs typeface="Browallia New" pitchFamily="34" charset="-34"/>
              </a:rPr>
              <a:t>our</a:t>
            </a:r>
            <a:r>
              <a:rPr lang="fr-FR" sz="1200" b="0" baseline="0" dirty="0" smtClean="0">
                <a:latin typeface="Browallia New" pitchFamily="34" charset="-34"/>
                <a:cs typeface="Browallia New" pitchFamily="34" charset="-34"/>
              </a:rPr>
              <a:t> </a:t>
            </a:r>
            <a:r>
              <a:rPr lang="fr-FR" sz="1200" b="0" baseline="0" dirty="0" err="1" smtClean="0">
                <a:latin typeface="Browallia New" pitchFamily="34" charset="-34"/>
                <a:cs typeface="Browallia New" pitchFamily="34" charset="-34"/>
              </a:rPr>
              <a:t>objects</a:t>
            </a:r>
            <a:r>
              <a:rPr lang="fr-FR" sz="1200" b="0" baseline="0" dirty="0" smtClean="0">
                <a:latin typeface="Browallia New" pitchFamily="34" charset="-34"/>
                <a:cs typeface="Browallia New" pitchFamily="34" charset="-34"/>
              </a:rPr>
              <a:t> / on </a:t>
            </a:r>
            <a:r>
              <a:rPr lang="fr-FR" sz="1200" b="0" baseline="0" dirty="0" err="1" smtClean="0">
                <a:latin typeface="Browallia New" pitchFamily="34" charset="-34"/>
                <a:cs typeface="Browallia New" pitchFamily="34" charset="-34"/>
              </a:rPr>
              <a:t>our</a:t>
            </a:r>
            <a:r>
              <a:rPr lang="fr-FR" sz="1200" b="0" baseline="0" dirty="0" smtClean="0">
                <a:latin typeface="Browallia New" pitchFamily="34" charset="-34"/>
                <a:cs typeface="Browallia New" pitchFamily="34" charset="-34"/>
              </a:rPr>
              <a:t> design </a:t>
            </a:r>
            <a:r>
              <a:rPr lang="fr-FR" sz="1200" b="0" baseline="0" dirty="0" err="1" smtClean="0">
                <a:latin typeface="Browallia New" pitchFamily="34" charset="-34"/>
                <a:cs typeface="Browallia New" pitchFamily="34" charset="-34"/>
              </a:rPr>
              <a:t>organization</a:t>
            </a:r>
            <a:endParaRPr lang="en-US" sz="1200" b="0" dirty="0" smtClean="0">
              <a:latin typeface="Browallia New" pitchFamily="34" charset="-34"/>
              <a:cs typeface="Browallia New" pitchFamily="34" charset="-34"/>
            </a:endParaRPr>
          </a:p>
          <a:p>
            <a:pPr marL="171450" indent="-171450">
              <a:buClr>
                <a:srgbClr val="C5DD01"/>
              </a:buClr>
              <a:buFont typeface="Wingdings" pitchFamily="2" charset="2"/>
              <a:buChar char="v"/>
            </a:pPr>
            <a:endParaRPr lang="en-US" sz="1200" b="1" dirty="0" smtClean="0">
              <a:latin typeface="Browallia New" pitchFamily="34" charset="-34"/>
              <a:cs typeface="Browallia New" pitchFamily="34" charset="-34"/>
            </a:endParaRPr>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5</a:t>
            </a:fld>
            <a:endParaRPr lang="fr-FR"/>
          </a:p>
        </p:txBody>
      </p:sp>
    </p:spTree>
    <p:extLst>
      <p:ext uri="{BB962C8B-B14F-4D97-AF65-F5344CB8AC3E}">
        <p14:creationId xmlns:p14="http://schemas.microsoft.com/office/powerpoint/2010/main" val="171018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6</a:t>
            </a:fld>
            <a:endParaRPr lang="fr-FR"/>
          </a:p>
        </p:txBody>
      </p:sp>
    </p:spTree>
    <p:extLst>
      <p:ext uri="{BB962C8B-B14F-4D97-AF65-F5344CB8AC3E}">
        <p14:creationId xmlns:p14="http://schemas.microsoft.com/office/powerpoint/2010/main" val="342965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Browallia New" pitchFamily="34" charset="-34"/>
                <a:cs typeface="Browallia New" pitchFamily="34" charset="-34"/>
                <a:sym typeface="Wingdings" pitchFamily="2" charset="2"/>
              </a:rPr>
              <a:t>‘Living objets’ </a:t>
            </a:r>
            <a:r>
              <a:rPr lang="fr-FR" sz="1200" dirty="0" err="1" smtClean="0">
                <a:latin typeface="Browallia New" pitchFamily="34" charset="-34"/>
                <a:cs typeface="Browallia New" pitchFamily="34" charset="-34"/>
                <a:sym typeface="Wingdings" pitchFamily="2" charset="2"/>
              </a:rPr>
              <a:t>does</a:t>
            </a:r>
            <a:r>
              <a:rPr lang="fr-FR" sz="1200" dirty="0" smtClean="0">
                <a:latin typeface="Browallia New" pitchFamily="34" charset="-34"/>
                <a:cs typeface="Browallia New" pitchFamily="34" charset="-34"/>
                <a:sym typeface="Wingdings" pitchFamily="2" charset="2"/>
              </a:rPr>
              <a:t> not </a:t>
            </a:r>
            <a:r>
              <a:rPr lang="fr-FR" sz="1200" dirty="0" err="1" smtClean="0">
                <a:latin typeface="Browallia New" pitchFamily="34" charset="-34"/>
                <a:cs typeface="Browallia New" pitchFamily="34" charset="-34"/>
                <a:sym typeface="Wingdings" pitchFamily="2" charset="2"/>
              </a:rPr>
              <a:t>mean</a:t>
            </a:r>
            <a:r>
              <a:rPr lang="fr-FR" sz="1200" dirty="0" smtClean="0">
                <a:latin typeface="Browallia New" pitchFamily="34" charset="-34"/>
                <a:cs typeface="Browallia New" pitchFamily="34" charset="-34"/>
                <a:sym typeface="Wingdings" pitchFamily="2" charset="2"/>
              </a:rPr>
              <a:t> ‘</a:t>
            </a:r>
            <a:r>
              <a:rPr lang="fr-FR" sz="1200" dirty="0" err="1" smtClean="0">
                <a:latin typeface="Browallia New" pitchFamily="34" charset="-34"/>
                <a:cs typeface="Browallia New" pitchFamily="34" charset="-34"/>
                <a:sym typeface="Wingdings" pitchFamily="2" charset="2"/>
              </a:rPr>
              <a:t>natural</a:t>
            </a:r>
            <a:r>
              <a:rPr lang="fr-FR" sz="1200" dirty="0" smtClean="0">
                <a:latin typeface="Browallia New" pitchFamily="34" charset="-34"/>
                <a:cs typeface="Browallia New" pitchFamily="34" charset="-34"/>
                <a:sym typeface="Wingdings" pitchFamily="2" charset="2"/>
              </a:rPr>
              <a:t> </a:t>
            </a:r>
            <a:r>
              <a:rPr lang="fr-FR" sz="1200" dirty="0" err="1" smtClean="0">
                <a:latin typeface="Browallia New" pitchFamily="34" charset="-34"/>
                <a:cs typeface="Browallia New" pitchFamily="34" charset="-34"/>
                <a:sym typeface="Wingdings" pitchFamily="2" charset="2"/>
              </a:rPr>
              <a:t>objects</a:t>
            </a:r>
            <a:r>
              <a:rPr lang="fr-FR" sz="1200" dirty="0" smtClean="0">
                <a:latin typeface="Browallia New" pitchFamily="34" charset="-34"/>
                <a:cs typeface="Browallia New" pitchFamily="34" charset="-34"/>
                <a:sym typeface="Wingdings" pitchFamily="2" charset="2"/>
              </a:rPr>
              <a:t>’ : ou plutôt « </a:t>
            </a:r>
            <a:r>
              <a:rPr lang="fr-FR" sz="1200" dirty="0" err="1" smtClean="0">
                <a:latin typeface="Browallia New" pitchFamily="34" charset="-34"/>
                <a:cs typeface="Browallia New" pitchFamily="34" charset="-34"/>
                <a:sym typeface="Wingdings" pitchFamily="2" charset="2"/>
              </a:rPr>
              <a:t>natural</a:t>
            </a:r>
            <a:r>
              <a:rPr lang="fr-FR" sz="1200" dirty="0" smtClean="0">
                <a:latin typeface="Browallia New" pitchFamily="34" charset="-34"/>
                <a:cs typeface="Browallia New" pitchFamily="34" charset="-34"/>
                <a:sym typeface="Wingdings" pitchFamily="2" charset="2"/>
              </a:rPr>
              <a:t> </a:t>
            </a:r>
            <a:r>
              <a:rPr lang="fr-FR" sz="1200" dirty="0" err="1" smtClean="0">
                <a:latin typeface="Browallia New" pitchFamily="34" charset="-34"/>
                <a:cs typeface="Browallia New" pitchFamily="34" charset="-34"/>
                <a:sym typeface="Wingdings" pitchFamily="2" charset="2"/>
              </a:rPr>
              <a:t>objects</a:t>
            </a:r>
            <a:r>
              <a:rPr lang="fr-FR" sz="1200" dirty="0" smtClean="0">
                <a:latin typeface="Browallia New" pitchFamily="34" charset="-34"/>
                <a:cs typeface="Browallia New" pitchFamily="34" charset="-34"/>
                <a:sym typeface="Wingdings" pitchFamily="2" charset="2"/>
              </a:rPr>
              <a:t> » </a:t>
            </a:r>
            <a:r>
              <a:rPr lang="fr-FR" sz="1200" dirty="0" err="1" smtClean="0">
                <a:latin typeface="Browallia New" pitchFamily="34" charset="-34"/>
                <a:cs typeface="Browallia New" pitchFamily="34" charset="-34"/>
                <a:sym typeface="Wingdings" pitchFamily="2" charset="2"/>
              </a:rPr>
              <a:t>does</a:t>
            </a:r>
            <a:r>
              <a:rPr lang="fr-FR" sz="1200" dirty="0" smtClean="0">
                <a:latin typeface="Browallia New" pitchFamily="34" charset="-34"/>
                <a:cs typeface="Browallia New" pitchFamily="34" charset="-34"/>
                <a:sym typeface="Wingdings" pitchFamily="2" charset="2"/>
              </a:rPr>
              <a:t> not </a:t>
            </a:r>
            <a:r>
              <a:rPr lang="fr-FR" sz="1200" dirty="0" err="1" smtClean="0">
                <a:latin typeface="Browallia New" pitchFamily="34" charset="-34"/>
                <a:cs typeface="Browallia New" pitchFamily="34" charset="-34"/>
                <a:sym typeface="Wingdings" pitchFamily="2" charset="2"/>
              </a:rPr>
              <a:t>mean</a:t>
            </a:r>
            <a:r>
              <a:rPr lang="fr-FR" sz="1200" dirty="0" smtClean="0">
                <a:latin typeface="Browallia New" pitchFamily="34" charset="-34"/>
                <a:cs typeface="Browallia New" pitchFamily="34" charset="-34"/>
                <a:sym typeface="Wingdings" pitchFamily="2" charset="2"/>
              </a:rPr>
              <a:t> « </a:t>
            </a:r>
            <a:r>
              <a:rPr lang="fr-FR" sz="1200" dirty="0" err="1" smtClean="0">
                <a:latin typeface="Browallia New" pitchFamily="34" charset="-34"/>
                <a:cs typeface="Browallia New" pitchFamily="34" charset="-34"/>
                <a:sym typeface="Wingdings" pitchFamily="2" charset="2"/>
              </a:rPr>
              <a:t>given</a:t>
            </a:r>
            <a:r>
              <a:rPr lang="fr-FR" sz="1200" dirty="0" smtClean="0">
                <a:latin typeface="Browallia New" pitchFamily="34" charset="-34"/>
                <a:cs typeface="Browallia New" pitchFamily="34" charset="-34"/>
                <a:sym typeface="Wingdings" pitchFamily="2" charset="2"/>
              </a:rPr>
              <a:t> and not</a:t>
            </a:r>
            <a:r>
              <a:rPr lang="fr-FR" sz="1200" baseline="0" dirty="0" smtClean="0">
                <a:latin typeface="Browallia New" pitchFamily="34" charset="-34"/>
                <a:cs typeface="Browallia New" pitchFamily="34" charset="-34"/>
                <a:sym typeface="Wingdings" pitchFamily="2" charset="2"/>
              </a:rPr>
              <a:t> </a:t>
            </a:r>
            <a:r>
              <a:rPr lang="fr-FR" sz="1200" baseline="0" dirty="0" err="1" smtClean="0">
                <a:latin typeface="Browallia New" pitchFamily="34" charset="-34"/>
                <a:cs typeface="Browallia New" pitchFamily="34" charset="-34"/>
                <a:sym typeface="Wingdings" pitchFamily="2" charset="2"/>
              </a:rPr>
              <a:t>designed</a:t>
            </a:r>
            <a:r>
              <a:rPr lang="fr-FR" sz="1200" baseline="0" dirty="0" smtClean="0">
                <a:latin typeface="Browallia New" pitchFamily="34" charset="-34"/>
                <a:cs typeface="Browallia New" pitchFamily="34" charset="-34"/>
                <a:sym typeface="Wingdings"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Browallia New" pitchFamily="34" charset="-34"/>
              <a:cs typeface="Browallia New" pitchFamily="34" charset="-34"/>
            </a:endParaRPr>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7</a:t>
            </a:fld>
            <a:endParaRPr lang="fr-FR"/>
          </a:p>
        </p:txBody>
      </p:sp>
    </p:spTree>
    <p:extLst>
      <p:ext uri="{BB962C8B-B14F-4D97-AF65-F5344CB8AC3E}">
        <p14:creationId xmlns:p14="http://schemas.microsoft.com/office/powerpoint/2010/main" val="3794525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Lorène : Bon j’ai </a:t>
            </a:r>
            <a:r>
              <a:rPr lang="fr-FR" dirty="0" err="1" smtClean="0"/>
              <a:t>tjs</a:t>
            </a:r>
            <a:r>
              <a:rPr lang="fr-FR" dirty="0" smtClean="0"/>
              <a:t> du mal avec</a:t>
            </a:r>
            <a:r>
              <a:rPr lang="fr-FR" baseline="0" dirty="0" smtClean="0"/>
              <a:t> l’</a:t>
            </a:r>
            <a:r>
              <a:rPr lang="fr-FR" baseline="0" dirty="0" err="1" smtClean="0"/>
              <a:t>orga</a:t>
            </a:r>
            <a:r>
              <a:rPr lang="fr-FR" baseline="0" dirty="0" smtClean="0"/>
              <a:t> de ces deux diapos. Il me semble que du schéma, découlent deux idées : 1) qu’il faut prévoir que la conception se terminera sur le terrain, et 2) ce qu’aide à illustrer l’ex d’Elsa, c’est qu’on est amenés à sortir des frontières de la seule parcelle pour embarquer des systèmes plus larges (</a:t>
            </a:r>
            <a:r>
              <a:rPr lang="fr-FR" baseline="0" dirty="0" err="1" smtClean="0"/>
              <a:t>agroécosyst</a:t>
            </a:r>
            <a:r>
              <a:rPr lang="fr-FR" baseline="0" dirty="0" smtClean="0"/>
              <a:t>) ce qui nous demande de pouvoir faire de la conception systémique et qu’il faut être attentif aux frontières qu’on établit lorsqu’on définit ce qu’on conçoit. </a:t>
            </a:r>
          </a:p>
          <a:p>
            <a:r>
              <a:rPr lang="fr-FR" baseline="0" dirty="0" smtClean="0"/>
              <a:t>Elsa: OK</a:t>
            </a:r>
          </a:p>
          <a:p>
            <a:endParaRPr lang="fr-FR" baseline="0" dirty="0" smtClean="0"/>
          </a:p>
          <a:p>
            <a:r>
              <a:rPr lang="fr-FR" baseline="0" dirty="0" smtClean="0"/>
              <a:t>MHJ= OK, mais pourquoi tu dis ‘la conception se </a:t>
            </a:r>
            <a:r>
              <a:rPr lang="fr-FR" u="sng" baseline="0" dirty="0" smtClean="0"/>
              <a:t>terminera</a:t>
            </a:r>
            <a:r>
              <a:rPr lang="fr-FR" u="none" baseline="0" dirty="0" smtClean="0"/>
              <a:t> sur le terrain’? Dans nos histoires de </a:t>
            </a:r>
            <a:r>
              <a:rPr lang="fr-FR" u="none" baseline="0" dirty="0" err="1" smtClean="0"/>
              <a:t>co</a:t>
            </a:r>
            <a:r>
              <a:rPr lang="fr-FR" u="none" baseline="0" dirty="0" smtClean="0"/>
              <a:t>-conception, elle démarre aussi directement sur le terrain, non !? Tous les travaux faits autour des ateliers de conception, s’ils visent à produire des choses utilisables sur le terrain, embarquent les acteurs concernés, donc se font sur le terrain directement, me semble-t-il.</a:t>
            </a:r>
          </a:p>
          <a:p>
            <a:r>
              <a:rPr lang="fr-FR" u="none" baseline="0" dirty="0" smtClean="0"/>
              <a:t>Par ailleurs, on ne voit pas ces deux </a:t>
            </a:r>
            <a:r>
              <a:rPr lang="fr-FR" u="none" baseline="0" dirty="0" err="1" smtClean="0"/>
              <a:t>csq</a:t>
            </a:r>
            <a:r>
              <a:rPr lang="fr-FR" u="none" baseline="0" dirty="0" smtClean="0"/>
              <a:t> sur la diapo: je ne sais pas si tu les dis ??</a:t>
            </a:r>
          </a:p>
          <a:p>
            <a:r>
              <a:rPr lang="fr-FR" u="none" baseline="0" dirty="0" smtClean="0"/>
              <a:t>J’ai grossi les signes « appartient ».</a:t>
            </a:r>
          </a:p>
          <a:p>
            <a:endParaRPr lang="fr-FR" dirty="0"/>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8</a:t>
            </a:fld>
            <a:endParaRPr lang="fr-FR"/>
          </a:p>
        </p:txBody>
      </p:sp>
    </p:spTree>
    <p:extLst>
      <p:ext uri="{BB962C8B-B14F-4D97-AF65-F5344CB8AC3E}">
        <p14:creationId xmlns:p14="http://schemas.microsoft.com/office/powerpoint/2010/main" val="342662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Clr>
                <a:srgbClr val="C5DD01"/>
              </a:buClr>
              <a:buFont typeface="Wingdings" pitchFamily="2" charset="2"/>
              <a:buChar char="v"/>
            </a:pPr>
            <a:r>
              <a:rPr lang="fr-FR" sz="2000" dirty="0" smtClean="0">
                <a:latin typeface="Browallia New" pitchFamily="34" charset="-34"/>
                <a:cs typeface="Browallia New" pitchFamily="34" charset="-34"/>
              </a:rPr>
              <a:t>Ex. : the case of </a:t>
            </a:r>
            <a:r>
              <a:rPr lang="fr-FR" sz="2000" dirty="0" err="1" smtClean="0">
                <a:latin typeface="Browallia New" pitchFamily="34" charset="-34"/>
                <a:cs typeface="Browallia New" pitchFamily="34" charset="-34"/>
              </a:rPr>
              <a:t>biodiversity</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erosion</a:t>
            </a:r>
            <a:r>
              <a:rPr lang="fr-FR" sz="2000" dirty="0" smtClean="0">
                <a:latin typeface="Browallia New" pitchFamily="34" charset="-34"/>
                <a:cs typeface="Browallia New" pitchFamily="34" charset="-34"/>
              </a:rPr>
              <a:t> due to agricultural intensification in a </a:t>
            </a:r>
            <a:r>
              <a:rPr lang="fr-FR" sz="2000" dirty="0" err="1" smtClean="0">
                <a:latin typeface="Browallia New" pitchFamily="34" charset="-34"/>
                <a:cs typeface="Browallia New" pitchFamily="34" charset="-34"/>
              </a:rPr>
              <a:t>cereal</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crop</a:t>
            </a:r>
            <a:r>
              <a:rPr lang="fr-FR" sz="2000" dirty="0" smtClean="0">
                <a:latin typeface="Browallia New" pitchFamily="34" charset="-34"/>
                <a:cs typeface="Browallia New" pitchFamily="34" charset="-34"/>
              </a:rPr>
              <a:t> plain in the West of France</a:t>
            </a:r>
          </a:p>
          <a:p>
            <a:pPr marL="171450" indent="-171450">
              <a:buClr>
                <a:srgbClr val="C5DD01"/>
              </a:buClr>
              <a:buFont typeface="Wingdings" pitchFamily="2" charset="2"/>
              <a:buChar char="v"/>
            </a:pPr>
            <a:r>
              <a:rPr lang="fr-FR" sz="2000" dirty="0" smtClean="0">
                <a:latin typeface="Browallia New" pitchFamily="34" charset="-34"/>
                <a:cs typeface="Browallia New" pitchFamily="34" charset="-34"/>
              </a:rPr>
              <a:t>Agricultural </a:t>
            </a:r>
            <a:r>
              <a:rPr lang="fr-FR" sz="2000" dirty="0" err="1" smtClean="0">
                <a:latin typeface="Browallia New" pitchFamily="34" charset="-34"/>
                <a:cs typeface="Browallia New" pitchFamily="34" charset="-34"/>
              </a:rPr>
              <a:t>production’s</a:t>
            </a:r>
            <a:r>
              <a:rPr lang="fr-FR" sz="2000" dirty="0" smtClean="0">
                <a:latin typeface="Browallia New" pitchFamily="34" charset="-34"/>
                <a:cs typeface="Browallia New" pitchFamily="34" charset="-34"/>
              </a:rPr>
              <a:t> performance </a:t>
            </a:r>
            <a:r>
              <a:rPr lang="fr-FR" sz="2000" dirty="0" err="1" smtClean="0">
                <a:latin typeface="Browallia New" pitchFamily="34" charset="-34"/>
                <a:cs typeface="Browallia New" pitchFamily="34" charset="-34"/>
              </a:rPr>
              <a:t>is</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assessed</a:t>
            </a:r>
            <a:r>
              <a:rPr lang="fr-FR" sz="2000" dirty="0" smtClean="0">
                <a:latin typeface="Browallia New" pitchFamily="34" charset="-34"/>
                <a:cs typeface="Browallia New" pitchFamily="34" charset="-34"/>
              </a:rPr>
              <a:t> by </a:t>
            </a:r>
            <a:r>
              <a:rPr lang="fr-FR" sz="2000" dirty="0" err="1" smtClean="0">
                <a:latin typeface="Browallia New" pitchFamily="34" charset="-34"/>
                <a:cs typeface="Browallia New" pitchFamily="34" charset="-34"/>
              </a:rPr>
              <a:t>farmers</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at</a:t>
            </a:r>
            <a:r>
              <a:rPr lang="fr-FR" sz="2000" dirty="0" smtClean="0">
                <a:latin typeface="Browallia New" pitchFamily="34" charset="-34"/>
                <a:cs typeface="Browallia New" pitchFamily="34" charset="-34"/>
              </a:rPr>
              <a:t> the </a:t>
            </a:r>
            <a:r>
              <a:rPr lang="fr-FR" sz="2000" dirty="0" err="1" smtClean="0">
                <a:latin typeface="Browallia New" pitchFamily="34" charset="-34"/>
                <a:cs typeface="Browallia New" pitchFamily="34" charset="-34"/>
              </a:rPr>
              <a:t>field</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scale</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yield</a:t>
            </a:r>
            <a:r>
              <a:rPr lang="fr-FR" sz="2000" dirty="0" smtClean="0">
                <a:latin typeface="Browallia New" pitchFamily="34" charset="-34"/>
                <a:cs typeface="Browallia New" pitchFamily="34" charset="-34"/>
              </a:rPr>
              <a:t> per hectare). </a:t>
            </a:r>
          </a:p>
          <a:p>
            <a:pPr marL="628650" lvl="1" indent="-171450">
              <a:buClr>
                <a:srgbClr val="C5DD01"/>
              </a:buClr>
              <a:buFont typeface="Wingdings" pitchFamily="2" charset="2"/>
              <a:buChar char="v"/>
            </a:pPr>
            <a:r>
              <a:rPr lang="fr-FR" sz="2000" dirty="0" smtClean="0">
                <a:latin typeface="Browallia New" pitchFamily="34" charset="-34"/>
                <a:cs typeface="Browallia New" pitchFamily="34" charset="-34"/>
              </a:rPr>
              <a:t>The impacts of agricultural practices on water </a:t>
            </a:r>
            <a:r>
              <a:rPr lang="fr-FR" sz="2000" dirty="0" err="1" smtClean="0">
                <a:latin typeface="Browallia New" pitchFamily="34" charset="-34"/>
                <a:cs typeface="Browallia New" pitchFamily="34" charset="-34"/>
              </a:rPr>
              <a:t>quality</a:t>
            </a:r>
            <a:r>
              <a:rPr lang="fr-FR" sz="2000" dirty="0" smtClean="0">
                <a:latin typeface="Browallia New" pitchFamily="34" charset="-34"/>
                <a:cs typeface="Browallia New" pitchFamily="34" charset="-34"/>
              </a:rPr>
              <a:t> or </a:t>
            </a:r>
            <a:r>
              <a:rPr lang="fr-FR" sz="2000" dirty="0" err="1" smtClean="0">
                <a:latin typeface="Browallia New" pitchFamily="34" charset="-34"/>
                <a:cs typeface="Browallia New" pitchFamily="34" charset="-34"/>
              </a:rPr>
              <a:t>biodiversity</a:t>
            </a:r>
            <a:r>
              <a:rPr lang="fr-FR" sz="2000" dirty="0" smtClean="0">
                <a:latin typeface="Browallia New" pitchFamily="34" charset="-34"/>
                <a:cs typeface="Browallia New" pitchFamily="34" charset="-34"/>
              </a:rPr>
              <a:t> are </a:t>
            </a:r>
            <a:r>
              <a:rPr lang="fr-FR" sz="2000" dirty="0" err="1" smtClean="0">
                <a:latin typeface="Browallia New" pitchFamily="34" charset="-34"/>
                <a:cs typeface="Browallia New" pitchFamily="34" charset="-34"/>
              </a:rPr>
              <a:t>considered</a:t>
            </a:r>
            <a:r>
              <a:rPr lang="fr-FR" sz="2000" dirty="0" smtClean="0">
                <a:latin typeface="Browallia New" pitchFamily="34" charset="-34"/>
                <a:cs typeface="Browallia New" pitchFamily="34" charset="-34"/>
              </a:rPr>
              <a:t> as « </a:t>
            </a:r>
            <a:r>
              <a:rPr lang="fr-FR" sz="2000" dirty="0" err="1" smtClean="0">
                <a:latin typeface="Browallia New" pitchFamily="34" charset="-34"/>
                <a:cs typeface="Browallia New" pitchFamily="34" charset="-34"/>
              </a:rPr>
              <a:t>externalities</a:t>
            </a:r>
            <a:r>
              <a:rPr lang="fr-FR" sz="2000" dirty="0" smtClean="0">
                <a:latin typeface="Browallia New" pitchFamily="34" charset="-34"/>
                <a:cs typeface="Browallia New" pitchFamily="34" charset="-34"/>
              </a:rPr>
              <a:t> »</a:t>
            </a:r>
          </a:p>
          <a:p>
            <a:pPr marL="171450" indent="-171450">
              <a:buClr>
                <a:srgbClr val="C5DD01"/>
              </a:buClr>
              <a:buFont typeface="Wingdings" pitchFamily="2" charset="2"/>
              <a:buChar char="v"/>
            </a:pPr>
            <a:r>
              <a:rPr lang="fr-FR" sz="2000" b="1" dirty="0" err="1" smtClean="0">
                <a:solidFill>
                  <a:srgbClr val="FF0000"/>
                </a:solidFill>
                <a:latin typeface="Browallia New" pitchFamily="34" charset="-34"/>
                <a:cs typeface="Browallia New" pitchFamily="34" charset="-34"/>
              </a:rPr>
              <a:t>Agroecology</a:t>
            </a:r>
            <a:r>
              <a:rPr lang="fr-FR" sz="2000" b="1" dirty="0" smtClean="0">
                <a:solidFill>
                  <a:srgbClr val="FF0000"/>
                </a:solidFill>
                <a:latin typeface="Browallia New" pitchFamily="34" charset="-34"/>
                <a:cs typeface="Browallia New" pitchFamily="34" charset="-34"/>
              </a:rPr>
              <a:t> </a:t>
            </a:r>
            <a:r>
              <a:rPr lang="fr-FR" sz="2000" dirty="0" err="1" smtClean="0">
                <a:latin typeface="Browallia New" pitchFamily="34" charset="-34"/>
                <a:cs typeface="Browallia New" pitchFamily="34" charset="-34"/>
              </a:rPr>
              <a:t>introduce</a:t>
            </a:r>
            <a:r>
              <a:rPr lang="fr-FR" sz="2000" dirty="0" smtClean="0">
                <a:latin typeface="Browallia New" pitchFamily="34" charset="-34"/>
                <a:cs typeface="Browallia New" pitchFamily="34" charset="-34"/>
              </a:rPr>
              <a:t> a new </a:t>
            </a:r>
            <a:r>
              <a:rPr lang="fr-FR" sz="2000" dirty="0" err="1" smtClean="0">
                <a:latin typeface="Browallia New" pitchFamily="34" charset="-34"/>
                <a:cs typeface="Browallia New" pitchFamily="34" charset="-34"/>
              </a:rPr>
              <a:t>object</a:t>
            </a:r>
            <a:r>
              <a:rPr lang="fr-FR" sz="2000" dirty="0" smtClean="0">
                <a:latin typeface="Browallia New" pitchFamily="34" charset="-34"/>
                <a:cs typeface="Browallia New" pitchFamily="34" charset="-34"/>
              </a:rPr>
              <a:t>, the agro-</a:t>
            </a:r>
            <a:r>
              <a:rPr lang="fr-FR" sz="2000" dirty="0" err="1" smtClean="0">
                <a:latin typeface="Browallia New" pitchFamily="34" charset="-34"/>
                <a:cs typeface="Browallia New" pitchFamily="34" charset="-34"/>
              </a:rPr>
              <a:t>ecosystem</a:t>
            </a:r>
            <a:r>
              <a:rPr lang="fr-FR" sz="2000" dirty="0" smtClean="0">
                <a:latin typeface="Browallia New" pitchFamily="34" charset="-34"/>
                <a:cs typeface="Browallia New" pitchFamily="34" charset="-34"/>
              </a:rPr>
              <a:t>, to </a:t>
            </a:r>
            <a:r>
              <a:rPr lang="fr-FR" sz="2000" dirty="0" err="1" smtClean="0">
                <a:latin typeface="Browallia New" pitchFamily="34" charset="-34"/>
                <a:cs typeface="Browallia New" pitchFamily="34" charset="-34"/>
              </a:rPr>
              <a:t>make</a:t>
            </a:r>
            <a:r>
              <a:rPr lang="fr-FR" sz="2000" dirty="0" smtClean="0">
                <a:latin typeface="Browallia New" pitchFamily="34" charset="-34"/>
                <a:cs typeface="Browallia New" pitchFamily="34" charset="-34"/>
              </a:rPr>
              <a:t> visible a bundle of </a:t>
            </a:r>
            <a:r>
              <a:rPr lang="fr-FR" sz="2000" dirty="0" err="1" smtClean="0">
                <a:latin typeface="Browallia New" pitchFamily="34" charset="-34"/>
                <a:cs typeface="Browallia New" pitchFamily="34" charset="-34"/>
              </a:rPr>
              <a:t>ecological</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regulation</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loops</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altered</a:t>
            </a:r>
            <a:r>
              <a:rPr lang="fr-FR" sz="2000" dirty="0" smtClean="0">
                <a:latin typeface="Browallia New" pitchFamily="34" charset="-34"/>
                <a:cs typeface="Browallia New" pitchFamily="34" charset="-34"/>
              </a:rPr>
              <a:t> by agricultural practices</a:t>
            </a:r>
          </a:p>
          <a:p>
            <a:pPr marL="171450" indent="-171450">
              <a:buClr>
                <a:srgbClr val="C5DD01"/>
              </a:buClr>
              <a:buFont typeface="Wingdings" pitchFamily="2" charset="2"/>
              <a:buChar char="v"/>
            </a:pPr>
            <a:r>
              <a:rPr lang="fr-FR" sz="2000" dirty="0" err="1" smtClean="0">
                <a:latin typeface="Browallia New" pitchFamily="34" charset="-34"/>
                <a:cs typeface="Browallia New" pitchFamily="34" charset="-34"/>
              </a:rPr>
              <a:t>Considering</a:t>
            </a:r>
            <a:r>
              <a:rPr lang="fr-FR" sz="2000" dirty="0" smtClean="0">
                <a:latin typeface="Browallia New" pitchFamily="34" charset="-34"/>
                <a:cs typeface="Browallia New" pitchFamily="34" charset="-34"/>
              </a:rPr>
              <a:t> the agro-</a:t>
            </a:r>
            <a:r>
              <a:rPr lang="fr-FR" sz="2000" dirty="0" err="1" smtClean="0">
                <a:latin typeface="Browallia New" pitchFamily="34" charset="-34"/>
                <a:cs typeface="Browallia New" pitchFamily="34" charset="-34"/>
              </a:rPr>
              <a:t>ecosystem</a:t>
            </a:r>
            <a:r>
              <a:rPr lang="fr-FR" sz="2000" dirty="0" smtClean="0">
                <a:latin typeface="Browallia New" pitchFamily="34" charset="-34"/>
                <a:cs typeface="Browallia New" pitchFamily="34" charset="-34"/>
              </a:rPr>
              <a:t> as a new </a:t>
            </a:r>
            <a:r>
              <a:rPr lang="fr-FR" sz="2000" dirty="0" err="1" smtClean="0">
                <a:latin typeface="Browallia New" pitchFamily="34" charset="-34"/>
                <a:cs typeface="Browallia New" pitchFamily="34" charset="-34"/>
              </a:rPr>
              <a:t>object</a:t>
            </a:r>
            <a:r>
              <a:rPr lang="fr-FR" sz="2000" dirty="0" smtClean="0">
                <a:latin typeface="Browallia New" pitchFamily="34" charset="-34"/>
                <a:cs typeface="Browallia New" pitchFamily="34" charset="-34"/>
              </a:rPr>
              <a:t> for design </a:t>
            </a:r>
            <a:r>
              <a:rPr lang="fr-FR" sz="2000" dirty="0" err="1" smtClean="0">
                <a:latin typeface="Browallia New" pitchFamily="34" charset="-34"/>
                <a:cs typeface="Browallia New" pitchFamily="34" charset="-34"/>
              </a:rPr>
              <a:t>makes</a:t>
            </a:r>
            <a:r>
              <a:rPr lang="fr-FR" sz="2000" dirty="0" smtClean="0">
                <a:latin typeface="Browallia New" pitchFamily="34" charset="-34"/>
                <a:cs typeface="Browallia New" pitchFamily="34" charset="-34"/>
              </a:rPr>
              <a:t> visible </a:t>
            </a:r>
            <a:r>
              <a:rPr lang="fr-FR" sz="2000" dirty="0" err="1" smtClean="0">
                <a:latin typeface="Browallia New" pitchFamily="34" charset="-34"/>
                <a:cs typeface="Browallia New" pitchFamily="34" charset="-34"/>
              </a:rPr>
              <a:t>both</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ecological</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processes</a:t>
            </a:r>
            <a:r>
              <a:rPr lang="fr-FR" sz="2000" dirty="0" smtClean="0">
                <a:latin typeface="Browallia New" pitchFamily="34" charset="-34"/>
                <a:cs typeface="Browallia New" pitchFamily="34" charset="-34"/>
              </a:rPr>
              <a:t> and </a:t>
            </a:r>
            <a:r>
              <a:rPr lang="fr-FR" sz="2000" dirty="0" err="1" smtClean="0">
                <a:latin typeface="Browallia New" pitchFamily="34" charset="-34"/>
                <a:cs typeface="Browallia New" pitchFamily="34" charset="-34"/>
              </a:rPr>
              <a:t>interdependences</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between</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farmers</a:t>
            </a:r>
            <a:endParaRPr lang="fr-FR" sz="2000" dirty="0" smtClean="0">
              <a:latin typeface="Browallia New" pitchFamily="34" charset="-34"/>
              <a:cs typeface="Browallia New" pitchFamily="34" charset="-34"/>
            </a:endParaRPr>
          </a:p>
          <a:p>
            <a:pPr marL="628650" lvl="1" indent="-171450">
              <a:buClr>
                <a:srgbClr val="C5DD01"/>
              </a:buClr>
              <a:buFont typeface="Wingdings" pitchFamily="2" charset="2"/>
              <a:buChar char="v"/>
            </a:pPr>
            <a:r>
              <a:rPr lang="fr-FR" sz="2000" dirty="0" err="1" smtClean="0">
                <a:latin typeface="Browallia New" pitchFamily="34" charset="-34"/>
                <a:cs typeface="Browallia New" pitchFamily="34" charset="-34"/>
              </a:rPr>
              <a:t>Grasslands</a:t>
            </a:r>
            <a:r>
              <a:rPr lang="fr-FR" sz="2000" dirty="0" smtClean="0">
                <a:latin typeface="Browallia New" pitchFamily="34" charset="-34"/>
                <a:cs typeface="Browallia New" pitchFamily="34" charset="-34"/>
              </a:rPr>
              <a:t> are </a:t>
            </a:r>
            <a:r>
              <a:rPr lang="fr-FR" sz="2000" dirty="0" err="1" smtClean="0">
                <a:latin typeface="Browallia New" pitchFamily="34" charset="-34"/>
                <a:cs typeface="Browallia New" pitchFamily="34" charset="-34"/>
              </a:rPr>
              <a:t>identified</a:t>
            </a:r>
            <a:r>
              <a:rPr lang="fr-FR" sz="2000" dirty="0" smtClean="0">
                <a:latin typeface="Browallia New" pitchFamily="34" charset="-34"/>
                <a:cs typeface="Browallia New" pitchFamily="34" charset="-34"/>
              </a:rPr>
              <a:t> as a design </a:t>
            </a:r>
            <a:r>
              <a:rPr lang="fr-FR" sz="2000" dirty="0" err="1" smtClean="0">
                <a:latin typeface="Browallia New" pitchFamily="34" charset="-34"/>
                <a:cs typeface="Browallia New" pitchFamily="34" charset="-34"/>
              </a:rPr>
              <a:t>parameter</a:t>
            </a:r>
            <a:r>
              <a:rPr lang="fr-FR" sz="2000" dirty="0" smtClean="0">
                <a:latin typeface="Browallia New" pitchFamily="34" charset="-34"/>
                <a:cs typeface="Browallia New" pitchFamily="34" charset="-34"/>
              </a:rPr>
              <a:t> to design new agro-</a:t>
            </a:r>
            <a:r>
              <a:rPr lang="fr-FR" sz="2000" dirty="0" err="1" smtClean="0">
                <a:latin typeface="Browallia New" pitchFamily="34" charset="-34"/>
                <a:cs typeface="Browallia New" pitchFamily="34" charset="-34"/>
              </a:rPr>
              <a:t>ecosystems</a:t>
            </a:r>
            <a:r>
              <a:rPr lang="fr-FR" sz="2000" dirty="0" smtClean="0">
                <a:latin typeface="Browallia New" pitchFamily="34" charset="-34"/>
                <a:cs typeface="Browallia New" pitchFamily="34" charset="-34"/>
              </a:rPr>
              <a:t> in </a:t>
            </a:r>
            <a:r>
              <a:rPr lang="fr-FR" sz="2000" dirty="0" err="1" smtClean="0">
                <a:latin typeface="Browallia New" pitchFamily="34" charset="-34"/>
                <a:cs typeface="Browallia New" pitchFamily="34" charset="-34"/>
              </a:rPr>
              <a:t>which</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some</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ecological</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regulations</a:t>
            </a:r>
            <a:r>
              <a:rPr lang="fr-FR" sz="2000" dirty="0" smtClean="0">
                <a:latin typeface="Browallia New" pitchFamily="34" charset="-34"/>
                <a:cs typeface="Browallia New" pitchFamily="34" charset="-34"/>
              </a:rPr>
              <a:t> are </a:t>
            </a:r>
            <a:r>
              <a:rPr lang="fr-FR" sz="2000" dirty="0" err="1" smtClean="0">
                <a:latin typeface="Browallia New" pitchFamily="34" charset="-34"/>
                <a:cs typeface="Browallia New" pitchFamily="34" charset="-34"/>
              </a:rPr>
              <a:t>restored</a:t>
            </a:r>
            <a:r>
              <a:rPr lang="fr-FR" sz="2000" dirty="0" smtClean="0">
                <a:latin typeface="Browallia New" pitchFamily="34" charset="-34"/>
                <a:cs typeface="Browallia New" pitchFamily="34" charset="-34"/>
              </a:rPr>
              <a:t> (ex.: reproduction of </a:t>
            </a:r>
            <a:r>
              <a:rPr lang="fr-FR" sz="2000" dirty="0" err="1" smtClean="0">
                <a:latin typeface="Browallia New" pitchFamily="34" charset="-34"/>
                <a:cs typeface="Browallia New" pitchFamily="34" charset="-34"/>
              </a:rPr>
              <a:t>insects</a:t>
            </a:r>
            <a:r>
              <a:rPr lang="fr-FR" sz="2000" dirty="0" smtClean="0">
                <a:latin typeface="Browallia New" pitchFamily="34" charset="-34"/>
                <a:cs typeface="Browallia New" pitchFamily="34" charset="-34"/>
              </a:rPr>
              <a:t> </a:t>
            </a:r>
            <a:r>
              <a:rPr lang="fr-FR" sz="2000" dirty="0" err="1" smtClean="0">
                <a:latin typeface="Browallia New" pitchFamily="34" charset="-34"/>
                <a:cs typeface="Browallia New" pitchFamily="34" charset="-34"/>
              </a:rPr>
              <a:t>that</a:t>
            </a:r>
            <a:r>
              <a:rPr lang="fr-FR" sz="2000" dirty="0" smtClean="0">
                <a:latin typeface="Browallia New" pitchFamily="34" charset="-34"/>
                <a:cs typeface="Browallia New" pitchFamily="34" charset="-34"/>
              </a:rPr>
              <a:t> are </a:t>
            </a:r>
            <a:r>
              <a:rPr lang="fr-FR" sz="2000" dirty="0" err="1" smtClean="0">
                <a:latin typeface="Browallia New" pitchFamily="34" charset="-34"/>
                <a:cs typeface="Browallia New" pitchFamily="34" charset="-34"/>
              </a:rPr>
              <a:t>at</a:t>
            </a:r>
            <a:r>
              <a:rPr lang="fr-FR" sz="2000" dirty="0" smtClean="0">
                <a:latin typeface="Browallia New" pitchFamily="34" charset="-34"/>
                <a:cs typeface="Browallia New" pitchFamily="34" charset="-34"/>
              </a:rPr>
              <a:t> the basis of a </a:t>
            </a:r>
            <a:r>
              <a:rPr lang="fr-FR" sz="2000" dirty="0" err="1" smtClean="0">
                <a:latin typeface="Browallia New" pitchFamily="34" charset="-34"/>
                <a:cs typeface="Browallia New" pitchFamily="34" charset="-34"/>
              </a:rPr>
              <a:t>trophic</a:t>
            </a:r>
            <a:r>
              <a:rPr lang="fr-FR" sz="2000" dirty="0" smtClean="0">
                <a:latin typeface="Browallia New" pitchFamily="34" charset="-34"/>
                <a:cs typeface="Browallia New" pitchFamily="34" charset="-34"/>
              </a:rPr>
              <a:t> web).</a:t>
            </a:r>
          </a:p>
        </p:txBody>
      </p:sp>
      <p:sp>
        <p:nvSpPr>
          <p:cNvPr id="4" name="Espace réservé du numéro de diapositive 3"/>
          <p:cNvSpPr>
            <a:spLocks noGrp="1"/>
          </p:cNvSpPr>
          <p:nvPr>
            <p:ph type="sldNum" sz="quarter" idx="10"/>
          </p:nvPr>
        </p:nvSpPr>
        <p:spPr/>
        <p:txBody>
          <a:bodyPr/>
          <a:lstStyle/>
          <a:p>
            <a:fld id="{1A217672-C9AB-417B-ABF1-B3E41B43B288}" type="slidenum">
              <a:rPr lang="fr-FR" smtClean="0"/>
              <a:pPr/>
              <a:t>9</a:t>
            </a:fld>
            <a:endParaRPr lang="fr-FR"/>
          </a:p>
        </p:txBody>
      </p:sp>
    </p:spTree>
    <p:extLst>
      <p:ext uri="{BB962C8B-B14F-4D97-AF65-F5344CB8AC3E}">
        <p14:creationId xmlns:p14="http://schemas.microsoft.com/office/powerpoint/2010/main" val="342662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36DEA1E2-CC32-4FAB-B525-64403AD59155}" type="datetime1">
              <a:rPr lang="fr-FR" smtClean="0"/>
              <a:pPr/>
              <a:t>07/02/2013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8E3FD4C-FDA4-4E45-8768-A38836BF5EDA}" type="datetime1">
              <a:rPr lang="fr-FR" smtClean="0"/>
              <a:pPr/>
              <a:t>07/02/2013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13B36F8-2051-4548-9295-0EE6DFA17F99}" type="datetime1">
              <a:rPr lang="fr-FR" smtClean="0"/>
              <a:pPr/>
              <a:t>07/02/2013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36DEA1E2-CC32-4FAB-B525-64403AD59155}"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046164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8B453-C4D0-4208-B89D-A8C8087F4E56}"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3626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F49EB5-991C-4E2C-BB33-75B6CAD6EFA6}"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006515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42FEF0B-3C48-4BE6-88C4-488485D10619}" type="datetime1">
              <a:rPr lang="fr-FR" smtClean="0">
                <a:solidFill>
                  <a:prstClr val="black">
                    <a:tint val="75000"/>
                  </a:prstClr>
                </a:solidFill>
              </a:rPr>
              <a:pPr/>
              <a:t>07/02/2013</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15897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201F0922-3EB3-4708-BC25-E74FACA475BE}" type="datetime1">
              <a:rPr lang="fr-FR" smtClean="0">
                <a:solidFill>
                  <a:prstClr val="black">
                    <a:tint val="75000"/>
                  </a:prstClr>
                </a:solidFill>
              </a:rPr>
              <a:pPr/>
              <a:t>07/02/2013</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1693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41F78DFF-1532-413A-A3D0-B70A940A62A7}" type="datetime1">
              <a:rPr lang="fr-FR" smtClean="0">
                <a:solidFill>
                  <a:prstClr val="black">
                    <a:tint val="75000"/>
                  </a:prstClr>
                </a:solidFill>
              </a:rPr>
              <a:pPr/>
              <a:t>07/02/2013</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095732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F3E2A2-E5EC-4928-A91E-740CB122AF29}" type="datetime1">
              <a:rPr lang="fr-FR" smtClean="0">
                <a:solidFill>
                  <a:prstClr val="black">
                    <a:tint val="75000"/>
                  </a:prstClr>
                </a:solidFill>
              </a:rPr>
              <a:pPr/>
              <a:t>07/02/2013</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66918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560601-0378-4E8C-B357-F80A1CAFFDB2}" type="datetime1">
              <a:rPr lang="fr-FR" smtClean="0">
                <a:solidFill>
                  <a:prstClr val="black">
                    <a:tint val="75000"/>
                  </a:prstClr>
                </a:solidFill>
              </a:rPr>
              <a:pPr/>
              <a:t>07/02/2013</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99431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8B453-C4D0-4208-B89D-A8C8087F4E56}" type="datetime1">
              <a:rPr lang="fr-FR" smtClean="0"/>
              <a:pPr/>
              <a:t>07/02/2013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3B6D5C-CD06-42B6-8C26-F27C0E8E54A5}" type="datetime1">
              <a:rPr lang="fr-FR" smtClean="0">
                <a:solidFill>
                  <a:prstClr val="black">
                    <a:tint val="75000"/>
                  </a:prstClr>
                </a:solidFill>
              </a:rPr>
              <a:pPr/>
              <a:t>07/02/2013</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930814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8E3FD4C-FDA4-4E45-8768-A38836BF5EDA}"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98396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13B36F8-2051-4548-9295-0EE6DFA17F99}"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20832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36DEA1E2-CC32-4FAB-B525-64403AD59155}"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839552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8B453-C4D0-4208-B89D-A8C8087F4E56}"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19800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F49EB5-991C-4E2C-BB33-75B6CAD6EFA6}"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981079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42FEF0B-3C48-4BE6-88C4-488485D10619}" type="datetime1">
              <a:rPr lang="fr-FR" smtClean="0">
                <a:solidFill>
                  <a:prstClr val="black">
                    <a:tint val="75000"/>
                  </a:prstClr>
                </a:solidFill>
              </a:rPr>
              <a:pPr/>
              <a:t>07/02/2013</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928656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201F0922-3EB3-4708-BC25-E74FACA475BE}" type="datetime1">
              <a:rPr lang="fr-FR" smtClean="0">
                <a:solidFill>
                  <a:prstClr val="black">
                    <a:tint val="75000"/>
                  </a:prstClr>
                </a:solidFill>
              </a:rPr>
              <a:pPr/>
              <a:t>07/02/2013</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737906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41F78DFF-1532-413A-A3D0-B70A940A62A7}" type="datetime1">
              <a:rPr lang="fr-FR" smtClean="0">
                <a:solidFill>
                  <a:prstClr val="black">
                    <a:tint val="75000"/>
                  </a:prstClr>
                </a:solidFill>
              </a:rPr>
              <a:pPr/>
              <a:t>07/02/2013</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585694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F3E2A2-E5EC-4928-A91E-740CB122AF29}" type="datetime1">
              <a:rPr lang="fr-FR" smtClean="0">
                <a:solidFill>
                  <a:prstClr val="black">
                    <a:tint val="75000"/>
                  </a:prstClr>
                </a:solidFill>
              </a:rPr>
              <a:pPr/>
              <a:t>07/02/2013</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6656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F49EB5-991C-4E2C-BB33-75B6CAD6EFA6}" type="datetime1">
              <a:rPr lang="fr-FR" smtClean="0"/>
              <a:pPr/>
              <a:t>07/02/2013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560601-0378-4E8C-B357-F80A1CAFFDB2}" type="datetime1">
              <a:rPr lang="fr-FR" smtClean="0">
                <a:solidFill>
                  <a:prstClr val="black">
                    <a:tint val="75000"/>
                  </a:prstClr>
                </a:solidFill>
              </a:rPr>
              <a:pPr/>
              <a:t>07/02/2013</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38236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3B6D5C-CD06-42B6-8C26-F27C0E8E54A5}" type="datetime1">
              <a:rPr lang="fr-FR" smtClean="0">
                <a:solidFill>
                  <a:prstClr val="black">
                    <a:tint val="75000"/>
                  </a:prstClr>
                </a:solidFill>
              </a:rPr>
              <a:pPr/>
              <a:t>07/02/2013</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92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8E3FD4C-FDA4-4E45-8768-A38836BF5EDA}"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961932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13B36F8-2051-4548-9295-0EE6DFA17F99}"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888393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36DEA1E2-CC32-4FAB-B525-64403AD59155}"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103968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8B453-C4D0-4208-B89D-A8C8087F4E56}"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368415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F49EB5-991C-4E2C-BB33-75B6CAD6EFA6}"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095929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42FEF0B-3C48-4BE6-88C4-488485D10619}" type="datetime1">
              <a:rPr lang="fr-FR" smtClean="0">
                <a:solidFill>
                  <a:prstClr val="black">
                    <a:tint val="75000"/>
                  </a:prstClr>
                </a:solidFill>
              </a:rPr>
              <a:pPr/>
              <a:t>07/02/2013</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60303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201F0922-3EB3-4708-BC25-E74FACA475BE}" type="datetime1">
              <a:rPr lang="fr-FR" smtClean="0">
                <a:solidFill>
                  <a:prstClr val="black">
                    <a:tint val="75000"/>
                  </a:prstClr>
                </a:solidFill>
              </a:rPr>
              <a:pPr/>
              <a:t>07/02/2013</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824105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41F78DFF-1532-413A-A3D0-B70A940A62A7}" type="datetime1">
              <a:rPr lang="fr-FR" smtClean="0">
                <a:solidFill>
                  <a:prstClr val="black">
                    <a:tint val="75000"/>
                  </a:prstClr>
                </a:solidFill>
              </a:rPr>
              <a:pPr/>
              <a:t>07/02/2013</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35629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42FEF0B-3C48-4BE6-88C4-488485D10619}" type="datetime1">
              <a:rPr lang="fr-FR" smtClean="0"/>
              <a:pPr/>
              <a:t>07/02/2013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F3E2A2-E5EC-4928-A91E-740CB122AF29}" type="datetime1">
              <a:rPr lang="fr-FR" smtClean="0">
                <a:solidFill>
                  <a:prstClr val="black">
                    <a:tint val="75000"/>
                  </a:prstClr>
                </a:solidFill>
              </a:rPr>
              <a:pPr/>
              <a:t>07/02/2013</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22561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560601-0378-4E8C-B357-F80A1CAFFDB2}" type="datetime1">
              <a:rPr lang="fr-FR" smtClean="0">
                <a:solidFill>
                  <a:prstClr val="black">
                    <a:tint val="75000"/>
                  </a:prstClr>
                </a:solidFill>
              </a:rPr>
              <a:pPr/>
              <a:t>07/02/2013</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79382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3B6D5C-CD06-42B6-8C26-F27C0E8E54A5}" type="datetime1">
              <a:rPr lang="fr-FR" smtClean="0">
                <a:solidFill>
                  <a:prstClr val="black">
                    <a:tint val="75000"/>
                  </a:prstClr>
                </a:solidFill>
              </a:rPr>
              <a:pPr/>
              <a:t>07/02/2013</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453086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8E3FD4C-FDA4-4E45-8768-A38836BF5EDA}"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599992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13B36F8-2051-4548-9295-0EE6DFA17F99}"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57751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201F0922-3EB3-4708-BC25-E74FACA475BE}" type="datetime1">
              <a:rPr lang="fr-FR" smtClean="0"/>
              <a:pPr/>
              <a:t>07/02/2013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41F78DFF-1532-413A-A3D0-B70A940A62A7}" type="datetime1">
              <a:rPr lang="fr-FR" smtClean="0"/>
              <a:pPr/>
              <a:t>07/02/2013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F3E2A2-E5EC-4928-A91E-740CB122AF29}" type="datetime1">
              <a:rPr lang="fr-FR" smtClean="0"/>
              <a:pPr/>
              <a:t>07/02/2013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560601-0378-4E8C-B357-F80A1CAFFDB2}" type="datetime1">
              <a:rPr lang="fr-FR" smtClean="0"/>
              <a:pPr/>
              <a:t>07/02/2013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C3B6D5C-CD06-42B6-8C26-F27C0E8E54A5}" type="datetime1">
              <a:rPr lang="fr-FR" smtClean="0"/>
              <a:pPr/>
              <a:t>07/02/2013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C3B47-89EC-4AF0-9835-E01F0DAB90C5}" type="datetime1">
              <a:rPr lang="fr-FR" smtClean="0"/>
              <a:pPr/>
              <a:t>07/02/2013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C3B47-89EC-4AF0-9835-E01F0DAB90C5}"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999585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C3B47-89EC-4AF0-9835-E01F0DAB90C5}"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08161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C3B47-89EC-4AF0-9835-E01F0DAB90C5}" type="datetime1">
              <a:rPr lang="fr-FR" smtClean="0">
                <a:solidFill>
                  <a:prstClr val="black">
                    <a:tint val="75000"/>
                  </a:prstClr>
                </a:solidFill>
              </a:rPr>
              <a:pPr/>
              <a:t>07/02/2013</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764568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4.pn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4.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9D20"/>
        </a:solidFill>
        <a:effectLst/>
      </p:bgPr>
    </p:bg>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08" y="1700808"/>
            <a:ext cx="2160000" cy="894449"/>
          </a:xfrm>
          <a:prstGeom prst="rect">
            <a:avLst/>
          </a:prstGeom>
        </p:spPr>
      </p:pic>
      <p:sp>
        <p:nvSpPr>
          <p:cNvPr id="5" name="ZoneTexte 4"/>
          <p:cNvSpPr txBox="1"/>
          <p:nvPr/>
        </p:nvSpPr>
        <p:spPr>
          <a:xfrm>
            <a:off x="1299196" y="2852936"/>
            <a:ext cx="7449268" cy="1200329"/>
          </a:xfrm>
          <a:prstGeom prst="rect">
            <a:avLst/>
          </a:prstGeom>
          <a:noFill/>
        </p:spPr>
        <p:txBody>
          <a:bodyPr wrap="square" rtlCol="0">
            <a:spAutoFit/>
          </a:bodyPr>
          <a:lstStyle/>
          <a:p>
            <a:pPr algn="ctr"/>
            <a:r>
              <a:rPr lang="en-US" sz="3600" b="1" dirty="0">
                <a:solidFill>
                  <a:schemeClr val="bg1"/>
                </a:solidFill>
                <a:latin typeface="Arial" pitchFamily="34" charset="0"/>
                <a:cs typeface="Arial" pitchFamily="34" charset="0"/>
              </a:rPr>
              <a:t>Specific characteristics of innovative design in agriculture</a:t>
            </a:r>
            <a:endParaRPr lang="fr-FR" sz="3600" b="1" dirty="0">
              <a:solidFill>
                <a:schemeClr val="bg1"/>
              </a:solidFill>
              <a:latin typeface="Arial" pitchFamily="34" charset="0"/>
              <a:cs typeface="Arial" pitchFamily="34" charset="0"/>
            </a:endParaRP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5201436"/>
            <a:ext cx="1260000" cy="638514"/>
          </a:xfrm>
          <a:prstGeom prst="rect">
            <a:avLst/>
          </a:prstGeom>
        </p:spPr>
      </p:pic>
      <p:sp>
        <p:nvSpPr>
          <p:cNvPr id="12" name="ZoneTexte 11"/>
          <p:cNvSpPr txBox="1"/>
          <p:nvPr/>
        </p:nvSpPr>
        <p:spPr>
          <a:xfrm>
            <a:off x="1299196" y="5949280"/>
            <a:ext cx="7844804" cy="646331"/>
          </a:xfrm>
          <a:prstGeom prst="rect">
            <a:avLst/>
          </a:prstGeom>
          <a:noFill/>
        </p:spPr>
        <p:txBody>
          <a:bodyPr wrap="square" rtlCol="0">
            <a:spAutoFit/>
          </a:bodyPr>
          <a:lstStyle/>
          <a:p>
            <a:r>
              <a:rPr lang="fr-FR" b="1" dirty="0">
                <a:solidFill>
                  <a:schemeClr val="bg1"/>
                </a:solidFill>
                <a:latin typeface="Arial" pitchFamily="34" charset="0"/>
                <a:cs typeface="Arial" pitchFamily="34" charset="0"/>
              </a:rPr>
              <a:t>Lorène </a:t>
            </a:r>
            <a:r>
              <a:rPr lang="fr-FR" b="1" dirty="0" smtClean="0">
                <a:solidFill>
                  <a:schemeClr val="bg1"/>
                </a:solidFill>
                <a:latin typeface="Arial" pitchFamily="34" charset="0"/>
                <a:cs typeface="Arial" pitchFamily="34" charset="0"/>
              </a:rPr>
              <a:t>PROST, </a:t>
            </a:r>
            <a:r>
              <a:rPr lang="fr-FR" b="1" dirty="0">
                <a:solidFill>
                  <a:schemeClr val="bg1"/>
                </a:solidFill>
                <a:latin typeface="Arial" pitchFamily="34" charset="0"/>
                <a:cs typeface="Arial" pitchFamily="34" charset="0"/>
              </a:rPr>
              <a:t>Elsa </a:t>
            </a:r>
            <a:r>
              <a:rPr lang="fr-FR" b="1" dirty="0" smtClean="0">
                <a:solidFill>
                  <a:schemeClr val="bg1"/>
                </a:solidFill>
                <a:latin typeface="Arial" pitchFamily="34" charset="0"/>
                <a:cs typeface="Arial" pitchFamily="34" charset="0"/>
              </a:rPr>
              <a:t>BERTHET, </a:t>
            </a:r>
            <a:r>
              <a:rPr lang="fr-FR" b="1" dirty="0">
                <a:solidFill>
                  <a:schemeClr val="bg1"/>
                </a:solidFill>
                <a:latin typeface="Arial" pitchFamily="34" charset="0"/>
                <a:cs typeface="Arial" pitchFamily="34" charset="0"/>
              </a:rPr>
              <a:t>Marianne </a:t>
            </a:r>
            <a:r>
              <a:rPr lang="fr-FR" b="1" dirty="0" smtClean="0">
                <a:solidFill>
                  <a:schemeClr val="bg1"/>
                </a:solidFill>
                <a:latin typeface="Arial" pitchFamily="34" charset="0"/>
                <a:cs typeface="Arial" pitchFamily="34" charset="0"/>
              </a:rPr>
              <a:t>CERF, </a:t>
            </a:r>
            <a:r>
              <a:rPr lang="fr-FR" b="1" dirty="0">
                <a:solidFill>
                  <a:schemeClr val="bg1"/>
                </a:solidFill>
                <a:latin typeface="Arial" pitchFamily="34" charset="0"/>
                <a:cs typeface="Arial" pitchFamily="34" charset="0"/>
              </a:rPr>
              <a:t>Marie-Hélène </a:t>
            </a:r>
            <a:r>
              <a:rPr lang="fr-FR" b="1" dirty="0" smtClean="0">
                <a:solidFill>
                  <a:schemeClr val="bg1"/>
                </a:solidFill>
                <a:latin typeface="Arial" pitchFamily="34" charset="0"/>
                <a:cs typeface="Arial" pitchFamily="34" charset="0"/>
              </a:rPr>
              <a:t>JEUFFROY, </a:t>
            </a:r>
            <a:r>
              <a:rPr lang="fr-FR" b="1" dirty="0">
                <a:solidFill>
                  <a:schemeClr val="bg1"/>
                </a:solidFill>
                <a:latin typeface="Arial" pitchFamily="34" charset="0"/>
                <a:cs typeface="Arial" pitchFamily="34" charset="0"/>
              </a:rPr>
              <a:t>Julie </a:t>
            </a:r>
            <a:r>
              <a:rPr lang="fr-FR" b="1" dirty="0" smtClean="0">
                <a:solidFill>
                  <a:schemeClr val="bg1"/>
                </a:solidFill>
                <a:latin typeface="Arial" pitchFamily="34" charset="0"/>
                <a:cs typeface="Arial" pitchFamily="34" charset="0"/>
              </a:rPr>
              <a:t>LABATUT, </a:t>
            </a:r>
            <a:r>
              <a:rPr lang="fr-FR" b="1" dirty="0">
                <a:solidFill>
                  <a:schemeClr val="bg1"/>
                </a:solidFill>
                <a:latin typeface="Arial" pitchFamily="34" charset="0"/>
                <a:cs typeface="Arial" pitchFamily="34" charset="0"/>
              </a:rPr>
              <a:t>Jean Marc </a:t>
            </a:r>
            <a:r>
              <a:rPr lang="fr-FR" b="1" dirty="0" smtClean="0">
                <a:solidFill>
                  <a:schemeClr val="bg1"/>
                </a:solidFill>
                <a:latin typeface="Arial" pitchFamily="34" charset="0"/>
                <a:cs typeface="Arial" pitchFamily="34" charset="0"/>
              </a:rPr>
              <a:t>MEYNARD</a:t>
            </a:r>
            <a:endParaRPr lang="fr-FR" b="1" dirty="0">
              <a:solidFill>
                <a:srgbClr val="C5DD01"/>
              </a:solidFill>
              <a:latin typeface="Arial" pitchFamily="34" charset="0"/>
              <a:cs typeface="Arial" pitchFamily="34" charset="0"/>
            </a:endParaRPr>
          </a:p>
        </p:txBody>
      </p:sp>
      <p:sp>
        <p:nvSpPr>
          <p:cNvPr id="8" name="ZoneTexte 7"/>
          <p:cNvSpPr txBox="1"/>
          <p:nvPr/>
        </p:nvSpPr>
        <p:spPr>
          <a:xfrm>
            <a:off x="1299196" y="4221088"/>
            <a:ext cx="6768752" cy="830997"/>
          </a:xfrm>
          <a:prstGeom prst="rect">
            <a:avLst/>
          </a:prstGeom>
          <a:noFill/>
        </p:spPr>
        <p:txBody>
          <a:bodyPr wrap="square" rtlCol="0">
            <a:spAutoFit/>
          </a:bodyPr>
          <a:lstStyle/>
          <a:p>
            <a:pPr algn="ctr"/>
            <a:r>
              <a:rPr lang="fr-FR" sz="2400" b="1" dirty="0" smtClean="0">
                <a:solidFill>
                  <a:srgbClr val="C5DD01"/>
                </a:solidFill>
                <a:latin typeface="Arial" pitchFamily="34" charset="0"/>
                <a:cs typeface="Arial" pitchFamily="34" charset="0"/>
              </a:rPr>
              <a:t>How </a:t>
            </a:r>
            <a:r>
              <a:rPr lang="fr-FR" sz="2400" b="1" dirty="0" err="1" smtClean="0">
                <a:solidFill>
                  <a:srgbClr val="C5DD01"/>
                </a:solidFill>
                <a:latin typeface="Arial" pitchFamily="34" charset="0"/>
                <a:cs typeface="Arial" pitchFamily="34" charset="0"/>
              </a:rPr>
              <a:t>may</a:t>
            </a:r>
            <a:r>
              <a:rPr lang="fr-FR" sz="2400" b="1" dirty="0" smtClean="0">
                <a:solidFill>
                  <a:srgbClr val="C5DD01"/>
                </a:solidFill>
                <a:latin typeface="Arial" pitchFamily="34" charset="0"/>
                <a:cs typeface="Arial" pitchFamily="34" charset="0"/>
              </a:rPr>
              <a:t> design in agriculture challenge design </a:t>
            </a:r>
            <a:r>
              <a:rPr lang="fr-FR" sz="2400" b="1" dirty="0" err="1" smtClean="0">
                <a:solidFill>
                  <a:srgbClr val="C5DD01"/>
                </a:solidFill>
                <a:latin typeface="Arial" pitchFamily="34" charset="0"/>
                <a:cs typeface="Arial" pitchFamily="34" charset="0"/>
              </a:rPr>
              <a:t>theory</a:t>
            </a:r>
            <a:r>
              <a:rPr lang="fr-FR" sz="2400" b="1" dirty="0" smtClean="0">
                <a:solidFill>
                  <a:srgbClr val="C5DD01"/>
                </a:solidFill>
                <a:latin typeface="Arial" pitchFamily="34" charset="0"/>
                <a:cs typeface="Arial" pitchFamily="34" charset="0"/>
              </a:rPr>
              <a:t>?</a:t>
            </a:r>
            <a:endParaRPr lang="fr-FR" sz="2400" b="1" dirty="0">
              <a:solidFill>
                <a:srgbClr val="C5DD01"/>
              </a:solidFill>
              <a:latin typeface="Arial" pitchFamily="34" charset="0"/>
              <a:cs typeface="Arial" pitchFamily="34" charset="0"/>
            </a:endParaRPr>
          </a:p>
        </p:txBody>
      </p:sp>
    </p:spTree>
    <p:extLst>
      <p:ext uri="{BB962C8B-B14F-4D97-AF65-F5344CB8AC3E}">
        <p14:creationId xmlns:p14="http://schemas.microsoft.com/office/powerpoint/2010/main" val="3025787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6120399"/>
            <a:ext cx="9144000" cy="737601"/>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11" name="ZoneTexte 10"/>
          <p:cNvSpPr txBox="1"/>
          <p:nvPr/>
        </p:nvSpPr>
        <p:spPr>
          <a:xfrm>
            <a:off x="971600" y="980728"/>
            <a:ext cx="8172400" cy="4933595"/>
          </a:xfrm>
          <a:prstGeom prst="rect">
            <a:avLst/>
          </a:prstGeom>
          <a:noFill/>
        </p:spPr>
        <p:txBody>
          <a:bodyPr wrap="square" rtlCol="0">
            <a:spAutoFit/>
          </a:bodyPr>
          <a:lstStyle/>
          <a:p>
            <a:pPr marL="171450" indent="-171450">
              <a:lnSpc>
                <a:spcPct val="120000"/>
              </a:lnSpc>
              <a:buClr>
                <a:srgbClr val="C5DD01"/>
              </a:buClr>
              <a:buFont typeface="Wingdings" pitchFamily="2" charset="2"/>
              <a:buChar char="v"/>
            </a:pPr>
            <a:r>
              <a:rPr lang="en-GB" sz="2200" b="1" dirty="0" smtClean="0">
                <a:latin typeface="Arial" pitchFamily="34" charset="0"/>
                <a:cs typeface="Arial" pitchFamily="34" charset="0"/>
              </a:rPr>
              <a:t>In agriculture, many objects are managed as common goods </a:t>
            </a:r>
          </a:p>
          <a:p>
            <a:pPr marL="628650" lvl="1" indent="-171450">
              <a:lnSpc>
                <a:spcPct val="120000"/>
              </a:lnSpc>
              <a:buClr>
                <a:srgbClr val="C5DD01"/>
              </a:buClr>
              <a:buFont typeface="Wingdings" pitchFamily="2" charset="2"/>
              <a:buChar char="§"/>
            </a:pPr>
            <a:r>
              <a:rPr lang="en-GB" sz="2000" dirty="0" smtClean="0">
                <a:latin typeface="Arial" pitchFamily="34" charset="0"/>
                <a:cs typeface="Arial" pitchFamily="34" charset="0"/>
              </a:rPr>
              <a:t> Example : ANIMAL BREEDS</a:t>
            </a:r>
          </a:p>
          <a:p>
            <a:pPr marL="1085850" lvl="2" indent="-171450">
              <a:lnSpc>
                <a:spcPct val="120000"/>
              </a:lnSpc>
              <a:buClr>
                <a:srgbClr val="C5DD01"/>
              </a:buClr>
              <a:buFont typeface="Wingdings" pitchFamily="2" charset="2"/>
              <a:buChar char="§"/>
            </a:pPr>
            <a:r>
              <a:rPr lang="en-GB" sz="2000" dirty="0" smtClean="0">
                <a:latin typeface="Arial" pitchFamily="34" charset="0"/>
                <a:cs typeface="Arial" pitchFamily="34" charset="0"/>
              </a:rPr>
              <a:t>are designed thanks to scientific tools, farmers’ practices, processing industries… </a:t>
            </a:r>
          </a:p>
          <a:p>
            <a:pPr marL="1085850" lvl="2" indent="-171450">
              <a:lnSpc>
                <a:spcPct val="120000"/>
              </a:lnSpc>
              <a:buClr>
                <a:srgbClr val="C5DD01"/>
              </a:buClr>
              <a:buFont typeface="Wingdings" pitchFamily="2" charset="2"/>
              <a:buChar char="§"/>
            </a:pPr>
            <a:r>
              <a:rPr lang="en-GB" sz="2000" dirty="0" smtClean="0">
                <a:latin typeface="Arial" pitchFamily="34" charset="0"/>
                <a:cs typeface="Arial" pitchFamily="34" charset="0"/>
              </a:rPr>
              <a:t>BUT are farmers’ collective property</a:t>
            </a:r>
          </a:p>
          <a:p>
            <a:pPr marL="1085850" lvl="2" indent="-171450">
              <a:lnSpc>
                <a:spcPct val="120000"/>
              </a:lnSpc>
              <a:buClr>
                <a:srgbClr val="C5DD01"/>
              </a:buClr>
            </a:pPr>
            <a:endParaRPr lang="en-GB" sz="2000" dirty="0" smtClean="0">
              <a:latin typeface="Arial" pitchFamily="34" charset="0"/>
              <a:cs typeface="Arial" pitchFamily="34" charset="0"/>
            </a:endParaRPr>
          </a:p>
          <a:p>
            <a:pPr marL="1085850" lvl="2" indent="-171450">
              <a:lnSpc>
                <a:spcPct val="120000"/>
              </a:lnSpc>
              <a:buClr>
                <a:srgbClr val="C5DD01"/>
              </a:buClr>
              <a:buFont typeface="Symbol"/>
              <a:buChar char="Þ"/>
            </a:pPr>
            <a:r>
              <a:rPr lang="en-GB" sz="2000" dirty="0" smtClean="0">
                <a:latin typeface="Arial" pitchFamily="34" charset="0"/>
                <a:cs typeface="Arial" pitchFamily="34" charset="0"/>
              </a:rPr>
              <a:t>The design process cannot be “privatized” and managed by a single organization</a:t>
            </a:r>
          </a:p>
          <a:p>
            <a:pPr marL="1085850" lvl="2" indent="-171450">
              <a:lnSpc>
                <a:spcPct val="120000"/>
              </a:lnSpc>
              <a:buClr>
                <a:srgbClr val="C5DD01"/>
              </a:buClr>
              <a:buFont typeface="Wingdings" pitchFamily="2" charset="2"/>
              <a:buChar char="§"/>
            </a:pPr>
            <a:r>
              <a:rPr lang="en-GB" sz="2000" dirty="0" smtClean="0">
                <a:latin typeface="Arial" pitchFamily="34" charset="0"/>
                <a:cs typeface="Arial" pitchFamily="34" charset="0"/>
              </a:rPr>
              <a:t>Designing such a resource =&gt; designing the governance structure to go with it, involving distributed « owners » (</a:t>
            </a:r>
            <a:r>
              <a:rPr lang="en-GB" sz="2000" dirty="0" err="1" smtClean="0">
                <a:latin typeface="Arial" pitchFamily="34" charset="0"/>
                <a:cs typeface="Arial" pitchFamily="34" charset="0"/>
              </a:rPr>
              <a:t>Schlager</a:t>
            </a:r>
            <a:r>
              <a:rPr lang="en-GB" sz="2000" dirty="0" smtClean="0">
                <a:latin typeface="Arial" pitchFamily="34" charset="0"/>
                <a:cs typeface="Arial" pitchFamily="34" charset="0"/>
              </a:rPr>
              <a:t> and </a:t>
            </a:r>
            <a:r>
              <a:rPr lang="en-GB" sz="2000" dirty="0" err="1" smtClean="0">
                <a:latin typeface="Arial" pitchFamily="34" charset="0"/>
                <a:cs typeface="Arial" pitchFamily="34" charset="0"/>
              </a:rPr>
              <a:t>Ostrom</a:t>
            </a:r>
            <a:r>
              <a:rPr lang="en-GB" sz="2000" dirty="0" smtClean="0">
                <a:latin typeface="Arial" pitchFamily="34" charset="0"/>
                <a:cs typeface="Arial" pitchFamily="34" charset="0"/>
              </a:rPr>
              <a:t> 1992)</a:t>
            </a:r>
          </a:p>
          <a:p>
            <a:pPr marL="1085850" lvl="2" indent="-171450">
              <a:lnSpc>
                <a:spcPct val="120000"/>
              </a:lnSpc>
              <a:buClr>
                <a:srgbClr val="C5DD01"/>
              </a:buClr>
              <a:buFont typeface="Wingdings" pitchFamily="2" charset="2"/>
              <a:buChar char="§"/>
            </a:pPr>
            <a:endParaRPr lang="en-GB" sz="2000" dirty="0" smtClean="0">
              <a:latin typeface="Arial" pitchFamily="34" charset="0"/>
              <a:cs typeface="Arial" pitchFamily="34" charset="0"/>
            </a:endParaRPr>
          </a:p>
        </p:txBody>
      </p:sp>
      <p:sp>
        <p:nvSpPr>
          <p:cNvPr id="5" name="ZoneTexte 4"/>
          <p:cNvSpPr txBox="1"/>
          <p:nvPr/>
        </p:nvSpPr>
        <p:spPr>
          <a:xfrm>
            <a:off x="1299196" y="260648"/>
            <a:ext cx="7953324" cy="523220"/>
          </a:xfrm>
          <a:prstGeom prst="rect">
            <a:avLst/>
          </a:prstGeom>
          <a:solidFill>
            <a:schemeClr val="bg1"/>
          </a:solidFill>
        </p:spPr>
        <p:txBody>
          <a:bodyPr wrap="square" rtlCol="0">
            <a:spAutoFit/>
          </a:bodyPr>
          <a:lstStyle/>
          <a:p>
            <a:r>
              <a:rPr lang="en-US" sz="2800" b="1" dirty="0">
                <a:solidFill>
                  <a:srgbClr val="6F9D20"/>
                </a:solidFill>
                <a:latin typeface="Arial" pitchFamily="34" charset="0"/>
                <a:cs typeface="Arial" pitchFamily="34" charset="0"/>
              </a:rPr>
              <a:t>Objects often related to common goods</a:t>
            </a: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10</a:t>
            </a:fld>
            <a:endParaRPr lang="fr-BE" sz="1600" dirty="0">
              <a:solidFill>
                <a:schemeClr val="bg1"/>
              </a:solidFill>
              <a:latin typeface="Arial" pitchFamily="34" charset="0"/>
              <a:cs typeface="Arial" pitchFamily="34" charset="0"/>
            </a:endParaRPr>
          </a:p>
        </p:txBody>
      </p:sp>
      <p:sp>
        <p:nvSpPr>
          <p:cNvPr id="13" name="Rectangle à coins arrondis 12"/>
          <p:cNvSpPr/>
          <p:nvPr/>
        </p:nvSpPr>
        <p:spPr>
          <a:xfrm>
            <a:off x="1763688" y="5157192"/>
            <a:ext cx="5682897" cy="936104"/>
          </a:xfrm>
          <a:prstGeom prst="roundRect">
            <a:avLst/>
          </a:prstGeom>
          <a:solidFill>
            <a:srgbClr val="6F9D2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latin typeface="Arial" pitchFamily="34" charset="0"/>
                <a:cs typeface="Arial" pitchFamily="34" charset="0"/>
              </a:rPr>
              <a:t>DESIGNING OBJECTS AND ORGANIZATIONS</a:t>
            </a:r>
          </a:p>
        </p:txBody>
      </p:sp>
      <p:sp>
        <p:nvSpPr>
          <p:cNvPr id="14" name="ZoneTexte 13"/>
          <p:cNvSpPr txBox="1"/>
          <p:nvPr/>
        </p:nvSpPr>
        <p:spPr>
          <a:xfrm>
            <a:off x="7115622"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05/ 02/ 2013</a:t>
            </a:r>
            <a:endParaRPr lang="fr-FR" sz="800" b="1" dirty="0">
              <a:solidFill>
                <a:schemeClr val="bg1"/>
              </a:solidFill>
              <a:latin typeface="Arial" pitchFamily="34" charset="0"/>
              <a:cs typeface="Arial"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 y="2220912"/>
            <a:ext cx="18367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F9D20"/>
        </a:solid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5" name="ZoneTexte 4"/>
          <p:cNvSpPr txBox="1"/>
          <p:nvPr/>
        </p:nvSpPr>
        <p:spPr>
          <a:xfrm>
            <a:off x="1299196" y="4365104"/>
            <a:ext cx="6768752" cy="1569660"/>
          </a:xfrm>
          <a:prstGeom prst="rect">
            <a:avLst/>
          </a:prstGeom>
          <a:noFill/>
        </p:spPr>
        <p:txBody>
          <a:bodyPr wrap="square" rtlCol="0">
            <a:spAutoFit/>
          </a:bodyPr>
          <a:lstStyle/>
          <a:p>
            <a:r>
              <a:rPr lang="en-US" sz="3200" b="1" dirty="0">
                <a:solidFill>
                  <a:schemeClr val="bg1"/>
                </a:solidFill>
                <a:latin typeface="Arial" pitchFamily="34" charset="0"/>
                <a:cs typeface="Arial" pitchFamily="34" charset="0"/>
              </a:rPr>
              <a:t>D</a:t>
            </a:r>
            <a:r>
              <a:rPr lang="en-US" sz="3200" b="1" dirty="0" smtClean="0">
                <a:solidFill>
                  <a:schemeClr val="bg1"/>
                </a:solidFill>
                <a:latin typeface="Arial" pitchFamily="34" charset="0"/>
                <a:cs typeface="Arial" pitchFamily="34" charset="0"/>
              </a:rPr>
              <a:t>istributed design as an organizational characteristic </a:t>
            </a:r>
            <a:r>
              <a:rPr lang="en-US" sz="3200" b="1" dirty="0">
                <a:solidFill>
                  <a:schemeClr val="bg1"/>
                </a:solidFill>
                <a:latin typeface="Arial" pitchFamily="34" charset="0"/>
                <a:cs typeface="Arial" pitchFamily="34" charset="0"/>
              </a:rPr>
              <a:t>of the agricultural </a:t>
            </a:r>
            <a:r>
              <a:rPr lang="en-US" sz="3200" b="1" dirty="0" smtClean="0">
                <a:solidFill>
                  <a:schemeClr val="bg1"/>
                </a:solidFill>
                <a:latin typeface="Arial" pitchFamily="34" charset="0"/>
                <a:cs typeface="Arial" pitchFamily="34" charset="0"/>
              </a:rPr>
              <a:t>sector </a:t>
            </a:r>
            <a:endParaRPr lang="en-US" sz="3200" b="1" dirty="0">
              <a:solidFill>
                <a:schemeClr val="bg1"/>
              </a:solidFill>
              <a:latin typeface="Arial" pitchFamily="34" charset="0"/>
              <a:cs typeface="Arial" pitchFamily="34" charset="0"/>
            </a:endParaRPr>
          </a:p>
        </p:txBody>
      </p:sp>
      <p:sp>
        <p:nvSpPr>
          <p:cNvPr id="13" name="ZoneTexte 12"/>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05/ 02/ 2013</a:t>
            </a:r>
            <a:endParaRPr lang="fr-FR" sz="800" b="1" dirty="0">
              <a:solidFill>
                <a:prstClr val="white"/>
              </a:solidFill>
              <a:latin typeface="Arial" pitchFamily="34" charset="0"/>
              <a:cs typeface="Arial" pitchFamily="34"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9" name="ZoneTexte 8"/>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2" name="ZoneTexte 1"/>
          <p:cNvSpPr txBox="1"/>
          <p:nvPr/>
        </p:nvSpPr>
        <p:spPr>
          <a:xfrm>
            <a:off x="827584" y="3429000"/>
            <a:ext cx="2376264" cy="1015663"/>
          </a:xfrm>
          <a:prstGeom prst="rect">
            <a:avLst/>
          </a:prstGeom>
          <a:noFill/>
        </p:spPr>
        <p:txBody>
          <a:bodyPr wrap="square" rtlCol="0">
            <a:spAutoFit/>
          </a:bodyPr>
          <a:lstStyle/>
          <a:p>
            <a:r>
              <a:rPr lang="fr-FR" sz="6000" dirty="0" smtClean="0">
                <a:solidFill>
                  <a:srgbClr val="C5DD01"/>
                </a:solidFill>
                <a:latin typeface="Arial" pitchFamily="34" charset="0"/>
                <a:cs typeface="Arial" pitchFamily="34" charset="0"/>
              </a:rPr>
              <a:t>_02</a:t>
            </a:r>
            <a:endParaRPr lang="fr-FR" sz="6000" dirty="0">
              <a:solidFill>
                <a:srgbClr val="C5DD01"/>
              </a:solidFill>
              <a:latin typeface="Arial" pitchFamily="34" charset="0"/>
              <a:cs typeface="Arial" pitchFamily="34" charset="0"/>
            </a:endParaRPr>
          </a:p>
        </p:txBody>
      </p:sp>
      <p:sp>
        <p:nvSpPr>
          <p:cNvPr id="15"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11</a:t>
            </a:fld>
            <a:endParaRPr lang="fr-BE" sz="1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249290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6120399"/>
            <a:ext cx="9144000" cy="737601"/>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5" name="ZoneTexte 4"/>
          <p:cNvSpPr txBox="1"/>
          <p:nvPr/>
        </p:nvSpPr>
        <p:spPr>
          <a:xfrm>
            <a:off x="1299196" y="260648"/>
            <a:ext cx="7953324" cy="954107"/>
          </a:xfrm>
          <a:prstGeom prst="rect">
            <a:avLst/>
          </a:prstGeom>
          <a:solidFill>
            <a:schemeClr val="bg1"/>
          </a:solidFill>
        </p:spPr>
        <p:txBody>
          <a:bodyPr wrap="square" rtlCol="0">
            <a:spAutoFit/>
          </a:bodyPr>
          <a:lstStyle/>
          <a:p>
            <a:r>
              <a:rPr lang="en-US" sz="2800" b="1" dirty="0" smtClean="0">
                <a:solidFill>
                  <a:srgbClr val="6F9D20"/>
                </a:solidFill>
                <a:latin typeface="Arial" pitchFamily="34" charset="0"/>
                <a:cs typeface="Arial" pitchFamily="34" charset="0"/>
              </a:rPr>
              <a:t>Design knowledge and design actors are distributed in agriculture</a:t>
            </a:r>
            <a:endParaRPr lang="en-US" sz="2800" b="1" dirty="0">
              <a:solidFill>
                <a:srgbClr val="6F9D20"/>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12</a:t>
            </a:fld>
            <a:endParaRPr lang="fr-BE" sz="1600" dirty="0">
              <a:solidFill>
                <a:schemeClr val="bg1"/>
              </a:solidFill>
              <a:latin typeface="Arial" pitchFamily="34" charset="0"/>
              <a:cs typeface="Arial" pitchFamily="34" charset="0"/>
            </a:endParaRPr>
          </a:p>
        </p:txBody>
      </p:sp>
      <p:sp>
        <p:nvSpPr>
          <p:cNvPr id="30" name="Rectangle à coins arrondis 29"/>
          <p:cNvSpPr/>
          <p:nvPr/>
        </p:nvSpPr>
        <p:spPr>
          <a:xfrm>
            <a:off x="3752844" y="2941623"/>
            <a:ext cx="1638312" cy="936104"/>
          </a:xfrm>
          <a:prstGeom prst="roundRect">
            <a:avLst/>
          </a:prstGeom>
          <a:solidFill>
            <a:srgbClr val="6F9D2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dirty="0" err="1" smtClean="0"/>
              <a:t>Farmers</a:t>
            </a:r>
            <a:endParaRPr lang="en-US" sz="2000" dirty="0"/>
          </a:p>
        </p:txBody>
      </p:sp>
      <p:sp>
        <p:nvSpPr>
          <p:cNvPr id="31" name="Rectangle à coins arrondis 30"/>
          <p:cNvSpPr/>
          <p:nvPr/>
        </p:nvSpPr>
        <p:spPr>
          <a:xfrm>
            <a:off x="899592" y="2132856"/>
            <a:ext cx="1638312" cy="936104"/>
          </a:xfrm>
          <a:prstGeom prst="roundRect">
            <a:avLst/>
          </a:prstGeom>
          <a:solidFill>
            <a:srgbClr val="6F9D2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dirty="0" smtClean="0"/>
              <a:t>Basic </a:t>
            </a:r>
            <a:r>
              <a:rPr lang="fr-FR" sz="2000" dirty="0" err="1" smtClean="0"/>
              <a:t>research</a:t>
            </a:r>
            <a:endParaRPr lang="en-US" sz="2000" dirty="0"/>
          </a:p>
        </p:txBody>
      </p:sp>
      <p:sp>
        <p:nvSpPr>
          <p:cNvPr id="32" name="Rectangle à coins arrondis 31"/>
          <p:cNvSpPr/>
          <p:nvPr/>
        </p:nvSpPr>
        <p:spPr>
          <a:xfrm>
            <a:off x="3756220" y="1412776"/>
            <a:ext cx="1638312" cy="936104"/>
          </a:xfrm>
          <a:prstGeom prst="roundRect">
            <a:avLst/>
          </a:prstGeom>
          <a:solidFill>
            <a:srgbClr val="6F9D2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dirty="0" err="1" smtClean="0"/>
              <a:t>Applied</a:t>
            </a:r>
            <a:r>
              <a:rPr lang="fr-FR" sz="2000" dirty="0" smtClean="0"/>
              <a:t> </a:t>
            </a:r>
            <a:r>
              <a:rPr lang="fr-FR" sz="2000" dirty="0" err="1" smtClean="0"/>
              <a:t>research</a:t>
            </a:r>
            <a:endParaRPr lang="en-US" sz="2000" dirty="0"/>
          </a:p>
        </p:txBody>
      </p:sp>
      <p:sp>
        <p:nvSpPr>
          <p:cNvPr id="33" name="Rectangle à coins arrondis 32"/>
          <p:cNvSpPr/>
          <p:nvPr/>
        </p:nvSpPr>
        <p:spPr>
          <a:xfrm>
            <a:off x="6606096" y="2204864"/>
            <a:ext cx="1638312" cy="936104"/>
          </a:xfrm>
          <a:prstGeom prst="roundRect">
            <a:avLst/>
          </a:prstGeom>
          <a:solidFill>
            <a:srgbClr val="6F9D2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dirty="0" err="1" smtClean="0"/>
              <a:t>Advisory</a:t>
            </a:r>
            <a:r>
              <a:rPr lang="fr-FR" sz="2000" dirty="0" smtClean="0"/>
              <a:t> services</a:t>
            </a:r>
            <a:endParaRPr lang="en-US" sz="2000" dirty="0"/>
          </a:p>
        </p:txBody>
      </p:sp>
      <p:sp>
        <p:nvSpPr>
          <p:cNvPr id="34" name="Rectangle à coins arrondis 33"/>
          <p:cNvSpPr/>
          <p:nvPr/>
        </p:nvSpPr>
        <p:spPr>
          <a:xfrm>
            <a:off x="1403648" y="4581128"/>
            <a:ext cx="1638312" cy="936104"/>
          </a:xfrm>
          <a:prstGeom prst="roundRect">
            <a:avLst/>
          </a:prstGeom>
          <a:solidFill>
            <a:srgbClr val="6F9D2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dirty="0" smtClean="0"/>
              <a:t>Training</a:t>
            </a:r>
            <a:endParaRPr lang="en-US" sz="2000" dirty="0"/>
          </a:p>
        </p:txBody>
      </p:sp>
      <p:sp>
        <p:nvSpPr>
          <p:cNvPr id="35" name="Rectangle à coins arrondis 34"/>
          <p:cNvSpPr/>
          <p:nvPr/>
        </p:nvSpPr>
        <p:spPr>
          <a:xfrm>
            <a:off x="6174048" y="4581128"/>
            <a:ext cx="1638312" cy="936104"/>
          </a:xfrm>
          <a:prstGeom prst="roundRect">
            <a:avLst/>
          </a:prstGeom>
          <a:solidFill>
            <a:srgbClr val="6F9D2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dirty="0" smtClean="0"/>
              <a:t>Information </a:t>
            </a:r>
            <a:r>
              <a:rPr lang="fr-FR" sz="2000" dirty="0" err="1" smtClean="0"/>
              <a:t>awareness</a:t>
            </a:r>
            <a:endParaRPr lang="en-US" sz="2000" dirty="0"/>
          </a:p>
        </p:txBody>
      </p:sp>
      <p:sp>
        <p:nvSpPr>
          <p:cNvPr id="7" name="Rectangle 6"/>
          <p:cNvSpPr/>
          <p:nvPr/>
        </p:nvSpPr>
        <p:spPr>
          <a:xfrm>
            <a:off x="6030416" y="3140968"/>
            <a:ext cx="2989858" cy="1200329"/>
          </a:xfrm>
          <a:prstGeom prst="rect">
            <a:avLst/>
          </a:prstGeom>
        </p:spPr>
        <p:txBody>
          <a:bodyPr wrap="square">
            <a:spAutoFit/>
          </a:bodyPr>
          <a:lstStyle/>
          <a:p>
            <a:r>
              <a:rPr lang="fr-FR" b="1" dirty="0" err="1">
                <a:solidFill>
                  <a:srgbClr val="6F9D20"/>
                </a:solidFill>
              </a:rPr>
              <a:t>Regional</a:t>
            </a:r>
            <a:r>
              <a:rPr lang="fr-FR" b="1" dirty="0">
                <a:solidFill>
                  <a:srgbClr val="6F9D20"/>
                </a:solidFill>
              </a:rPr>
              <a:t> and </a:t>
            </a:r>
            <a:r>
              <a:rPr lang="fr-FR" b="1" dirty="0" err="1">
                <a:solidFill>
                  <a:srgbClr val="6F9D20"/>
                </a:solidFill>
              </a:rPr>
              <a:t>departmental</a:t>
            </a:r>
            <a:r>
              <a:rPr lang="fr-FR" b="1" dirty="0">
                <a:solidFill>
                  <a:srgbClr val="6F9D20"/>
                </a:solidFill>
              </a:rPr>
              <a:t> </a:t>
            </a:r>
            <a:r>
              <a:rPr lang="fr-FR" b="1" dirty="0" err="1" smtClean="0">
                <a:solidFill>
                  <a:srgbClr val="6F9D20"/>
                </a:solidFill>
              </a:rPr>
              <a:t>chambers</a:t>
            </a:r>
            <a:r>
              <a:rPr lang="fr-FR" b="1" dirty="0" smtClean="0">
                <a:solidFill>
                  <a:srgbClr val="6F9D20"/>
                </a:solidFill>
              </a:rPr>
              <a:t> </a:t>
            </a:r>
            <a:r>
              <a:rPr lang="fr-FR" b="1" dirty="0">
                <a:solidFill>
                  <a:srgbClr val="6F9D20"/>
                </a:solidFill>
              </a:rPr>
              <a:t>of Agriculture</a:t>
            </a:r>
          </a:p>
          <a:p>
            <a:r>
              <a:rPr lang="fr-FR" b="1" dirty="0" err="1">
                <a:solidFill>
                  <a:srgbClr val="6F9D20"/>
                </a:solidFill>
              </a:rPr>
              <a:t>Private</a:t>
            </a:r>
            <a:r>
              <a:rPr lang="fr-FR" b="1" dirty="0">
                <a:solidFill>
                  <a:srgbClr val="6F9D20"/>
                </a:solidFill>
              </a:rPr>
              <a:t> </a:t>
            </a:r>
            <a:r>
              <a:rPr lang="fr-FR" b="1" dirty="0" err="1">
                <a:solidFill>
                  <a:srgbClr val="6F9D20"/>
                </a:solidFill>
              </a:rPr>
              <a:t>advisors</a:t>
            </a:r>
            <a:endParaRPr lang="fr-FR" b="1" dirty="0">
              <a:solidFill>
                <a:srgbClr val="6F9D20"/>
              </a:solidFill>
            </a:endParaRPr>
          </a:p>
          <a:p>
            <a:r>
              <a:rPr lang="fr-FR" b="1" dirty="0">
                <a:solidFill>
                  <a:srgbClr val="6F9D20"/>
                </a:solidFill>
              </a:rPr>
              <a:t>Agricultural </a:t>
            </a:r>
            <a:r>
              <a:rPr lang="fr-FR" b="1" dirty="0" err="1">
                <a:solidFill>
                  <a:srgbClr val="6F9D20"/>
                </a:solidFill>
              </a:rPr>
              <a:t>cooperatives</a:t>
            </a:r>
            <a:endParaRPr lang="en-US" b="1" dirty="0">
              <a:solidFill>
                <a:srgbClr val="6F9D20"/>
              </a:solidFill>
            </a:endParaRPr>
          </a:p>
        </p:txBody>
      </p:sp>
      <p:sp>
        <p:nvSpPr>
          <p:cNvPr id="37" name="Rectangle 36"/>
          <p:cNvSpPr/>
          <p:nvPr/>
        </p:nvSpPr>
        <p:spPr>
          <a:xfrm>
            <a:off x="5436096" y="1412776"/>
            <a:ext cx="2989858" cy="369332"/>
          </a:xfrm>
          <a:prstGeom prst="rect">
            <a:avLst/>
          </a:prstGeom>
        </p:spPr>
        <p:txBody>
          <a:bodyPr wrap="square">
            <a:spAutoFit/>
          </a:bodyPr>
          <a:lstStyle/>
          <a:p>
            <a:r>
              <a:rPr lang="fr-FR" b="1" dirty="0" smtClean="0">
                <a:solidFill>
                  <a:srgbClr val="6F9D20"/>
                </a:solidFill>
              </a:rPr>
              <a:t>National </a:t>
            </a:r>
            <a:r>
              <a:rPr lang="fr-FR" b="1" dirty="0" err="1" smtClean="0">
                <a:solidFill>
                  <a:srgbClr val="6F9D20"/>
                </a:solidFill>
              </a:rPr>
              <a:t>technical</a:t>
            </a:r>
            <a:r>
              <a:rPr lang="fr-FR" b="1" dirty="0" smtClean="0">
                <a:solidFill>
                  <a:srgbClr val="6F9D20"/>
                </a:solidFill>
              </a:rPr>
              <a:t> institutes</a:t>
            </a:r>
            <a:endParaRPr lang="en-US" b="1" dirty="0">
              <a:solidFill>
                <a:srgbClr val="6F9D20"/>
              </a:solidFill>
            </a:endParaRPr>
          </a:p>
        </p:txBody>
      </p:sp>
      <p:sp>
        <p:nvSpPr>
          <p:cNvPr id="11" name="Rectangle 10"/>
          <p:cNvSpPr/>
          <p:nvPr/>
        </p:nvSpPr>
        <p:spPr>
          <a:xfrm>
            <a:off x="2708573" y="1868890"/>
            <a:ext cx="667170" cy="369332"/>
          </a:xfrm>
          <a:prstGeom prst="rect">
            <a:avLst/>
          </a:prstGeom>
        </p:spPr>
        <p:txBody>
          <a:bodyPr wrap="none">
            <a:spAutoFit/>
          </a:bodyPr>
          <a:lstStyle/>
          <a:p>
            <a:r>
              <a:rPr lang="fr-FR" b="1" dirty="0">
                <a:solidFill>
                  <a:srgbClr val="6F9D20"/>
                </a:solidFill>
              </a:rPr>
              <a:t>INRA</a:t>
            </a:r>
            <a:endParaRPr lang="en-US" dirty="0"/>
          </a:p>
        </p:txBody>
      </p:sp>
      <p:cxnSp>
        <p:nvCxnSpPr>
          <p:cNvPr id="39" name="Connecteur droit 38"/>
          <p:cNvCxnSpPr>
            <a:stCxn id="31" idx="3"/>
            <a:endCxn id="32" idx="1"/>
          </p:cNvCxnSpPr>
          <p:nvPr/>
        </p:nvCxnSpPr>
        <p:spPr>
          <a:xfrm flipV="1">
            <a:off x="2537904" y="1880828"/>
            <a:ext cx="1218316" cy="720080"/>
          </a:xfrm>
          <a:prstGeom prst="line">
            <a:avLst/>
          </a:prstGeom>
        </p:spPr>
        <p:style>
          <a:lnRef idx="3">
            <a:schemeClr val="accent3"/>
          </a:lnRef>
          <a:fillRef idx="0">
            <a:schemeClr val="accent3"/>
          </a:fillRef>
          <a:effectRef idx="2">
            <a:schemeClr val="accent3"/>
          </a:effectRef>
          <a:fontRef idx="minor">
            <a:schemeClr val="tx1"/>
          </a:fontRef>
        </p:style>
      </p:cxnSp>
      <p:cxnSp>
        <p:nvCxnSpPr>
          <p:cNvPr id="40" name="Connecteur droit 39"/>
          <p:cNvCxnSpPr>
            <a:stCxn id="31" idx="2"/>
            <a:endCxn id="34" idx="0"/>
          </p:cNvCxnSpPr>
          <p:nvPr/>
        </p:nvCxnSpPr>
        <p:spPr>
          <a:xfrm>
            <a:off x="1718748" y="3068960"/>
            <a:ext cx="504056" cy="1512168"/>
          </a:xfrm>
          <a:prstGeom prst="line">
            <a:avLst/>
          </a:prstGeom>
        </p:spPr>
        <p:style>
          <a:lnRef idx="3">
            <a:schemeClr val="accent3"/>
          </a:lnRef>
          <a:fillRef idx="0">
            <a:schemeClr val="accent3"/>
          </a:fillRef>
          <a:effectRef idx="2">
            <a:schemeClr val="accent3"/>
          </a:effectRef>
          <a:fontRef idx="minor">
            <a:schemeClr val="tx1"/>
          </a:fontRef>
        </p:style>
      </p:cxnSp>
      <p:cxnSp>
        <p:nvCxnSpPr>
          <p:cNvPr id="43" name="Connecteur droit 42"/>
          <p:cNvCxnSpPr>
            <a:stCxn id="34" idx="2"/>
            <a:endCxn id="35" idx="2"/>
          </p:cNvCxnSpPr>
          <p:nvPr/>
        </p:nvCxnSpPr>
        <p:spPr>
          <a:xfrm>
            <a:off x="2222804" y="5517232"/>
            <a:ext cx="47704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46" name="Connecteur droit 45"/>
          <p:cNvCxnSpPr>
            <a:stCxn id="7" idx="0"/>
            <a:endCxn id="35" idx="0"/>
          </p:cNvCxnSpPr>
          <p:nvPr/>
        </p:nvCxnSpPr>
        <p:spPr>
          <a:xfrm flipH="1">
            <a:off x="6993204" y="3140968"/>
            <a:ext cx="532141" cy="1440160"/>
          </a:xfrm>
          <a:prstGeom prst="line">
            <a:avLst/>
          </a:prstGeom>
        </p:spPr>
        <p:style>
          <a:lnRef idx="3">
            <a:schemeClr val="accent3"/>
          </a:lnRef>
          <a:fillRef idx="0">
            <a:schemeClr val="accent3"/>
          </a:fillRef>
          <a:effectRef idx="2">
            <a:schemeClr val="accent3"/>
          </a:effectRef>
          <a:fontRef idx="minor">
            <a:schemeClr val="tx1"/>
          </a:fontRef>
        </p:style>
      </p:cxnSp>
      <p:cxnSp>
        <p:nvCxnSpPr>
          <p:cNvPr id="49" name="Connecteur droit 48"/>
          <p:cNvCxnSpPr>
            <a:stCxn id="32" idx="3"/>
            <a:endCxn id="33" idx="0"/>
          </p:cNvCxnSpPr>
          <p:nvPr/>
        </p:nvCxnSpPr>
        <p:spPr>
          <a:xfrm>
            <a:off x="5394532" y="1880828"/>
            <a:ext cx="2030720" cy="324036"/>
          </a:xfrm>
          <a:prstGeom prst="line">
            <a:avLst/>
          </a:prstGeom>
        </p:spPr>
        <p:style>
          <a:lnRef idx="3">
            <a:schemeClr val="accent3"/>
          </a:lnRef>
          <a:fillRef idx="0">
            <a:schemeClr val="accent3"/>
          </a:fillRef>
          <a:effectRef idx="2">
            <a:schemeClr val="accent3"/>
          </a:effectRef>
          <a:fontRef idx="minor">
            <a:schemeClr val="tx1"/>
          </a:fontRef>
        </p:style>
      </p:cxnSp>
      <p:cxnSp>
        <p:nvCxnSpPr>
          <p:cNvPr id="52" name="Connecteur droit 51"/>
          <p:cNvCxnSpPr>
            <a:stCxn id="31" idx="3"/>
            <a:endCxn id="30" idx="1"/>
          </p:cNvCxnSpPr>
          <p:nvPr/>
        </p:nvCxnSpPr>
        <p:spPr>
          <a:xfrm>
            <a:off x="2537904" y="2600908"/>
            <a:ext cx="1214940" cy="808767"/>
          </a:xfrm>
          <a:prstGeom prst="line">
            <a:avLst/>
          </a:prstGeom>
        </p:spPr>
        <p:style>
          <a:lnRef idx="3">
            <a:schemeClr val="accent3"/>
          </a:lnRef>
          <a:fillRef idx="0">
            <a:schemeClr val="accent3"/>
          </a:fillRef>
          <a:effectRef idx="2">
            <a:schemeClr val="accent3"/>
          </a:effectRef>
          <a:fontRef idx="minor">
            <a:schemeClr val="tx1"/>
          </a:fontRef>
        </p:style>
      </p:cxnSp>
      <p:cxnSp>
        <p:nvCxnSpPr>
          <p:cNvPr id="55" name="Connecteur droit 54"/>
          <p:cNvCxnSpPr>
            <a:stCxn id="30" idx="2"/>
            <a:endCxn id="34" idx="3"/>
          </p:cNvCxnSpPr>
          <p:nvPr/>
        </p:nvCxnSpPr>
        <p:spPr>
          <a:xfrm flipH="1">
            <a:off x="3041960" y="3877727"/>
            <a:ext cx="1530040" cy="1171453"/>
          </a:xfrm>
          <a:prstGeom prst="line">
            <a:avLst/>
          </a:prstGeom>
        </p:spPr>
        <p:style>
          <a:lnRef idx="3">
            <a:schemeClr val="accent3"/>
          </a:lnRef>
          <a:fillRef idx="0">
            <a:schemeClr val="accent3"/>
          </a:fillRef>
          <a:effectRef idx="2">
            <a:schemeClr val="accent3"/>
          </a:effectRef>
          <a:fontRef idx="minor">
            <a:schemeClr val="tx1"/>
          </a:fontRef>
        </p:style>
      </p:cxnSp>
      <p:cxnSp>
        <p:nvCxnSpPr>
          <p:cNvPr id="58" name="Connecteur droit 57"/>
          <p:cNvCxnSpPr>
            <a:stCxn id="12" idx="0"/>
            <a:endCxn id="12" idx="3"/>
          </p:cNvCxnSpPr>
          <p:nvPr/>
        </p:nvCxnSpPr>
        <p:spPr>
          <a:xfrm>
            <a:off x="4626043" y="3933056"/>
            <a:ext cx="1494203" cy="378565"/>
          </a:xfrm>
          <a:prstGeom prst="line">
            <a:avLst/>
          </a:prstGeom>
        </p:spPr>
        <p:style>
          <a:lnRef idx="3">
            <a:schemeClr val="accent3"/>
          </a:lnRef>
          <a:fillRef idx="0">
            <a:schemeClr val="accent3"/>
          </a:fillRef>
          <a:effectRef idx="2">
            <a:schemeClr val="accent3"/>
          </a:effectRef>
          <a:fontRef idx="minor">
            <a:schemeClr val="tx1"/>
          </a:fontRef>
        </p:style>
      </p:cxnSp>
      <p:cxnSp>
        <p:nvCxnSpPr>
          <p:cNvPr id="61" name="Connecteur droit 60"/>
          <p:cNvCxnSpPr>
            <a:stCxn id="30" idx="3"/>
            <a:endCxn id="33" idx="1"/>
          </p:cNvCxnSpPr>
          <p:nvPr/>
        </p:nvCxnSpPr>
        <p:spPr>
          <a:xfrm flipV="1">
            <a:off x="5391156" y="2672916"/>
            <a:ext cx="1214940" cy="736759"/>
          </a:xfrm>
          <a:prstGeom prst="line">
            <a:avLst/>
          </a:prstGeom>
        </p:spPr>
        <p:style>
          <a:lnRef idx="3">
            <a:schemeClr val="accent3"/>
          </a:lnRef>
          <a:fillRef idx="0">
            <a:schemeClr val="accent3"/>
          </a:fillRef>
          <a:effectRef idx="2">
            <a:schemeClr val="accent3"/>
          </a:effectRef>
          <a:fontRef idx="minor">
            <a:schemeClr val="tx1"/>
          </a:fontRef>
        </p:style>
      </p:cxnSp>
      <p:cxnSp>
        <p:nvCxnSpPr>
          <p:cNvPr id="64" name="Connecteur droit 63"/>
          <p:cNvCxnSpPr>
            <a:stCxn id="32" idx="2"/>
            <a:endCxn id="30" idx="0"/>
          </p:cNvCxnSpPr>
          <p:nvPr/>
        </p:nvCxnSpPr>
        <p:spPr>
          <a:xfrm flipH="1">
            <a:off x="4572000" y="2348880"/>
            <a:ext cx="3376" cy="592743"/>
          </a:xfrm>
          <a:prstGeom prst="line">
            <a:avLst/>
          </a:prstGeom>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3131840" y="3933056"/>
            <a:ext cx="2988406" cy="757130"/>
          </a:xfrm>
          <a:prstGeom prst="rect">
            <a:avLst/>
          </a:prstGeom>
        </p:spPr>
        <p:txBody>
          <a:bodyPr wrap="square">
            <a:spAutoFit/>
          </a:bodyPr>
          <a:lstStyle/>
          <a:p>
            <a:pPr algn="ctr">
              <a:lnSpc>
                <a:spcPct val="80000"/>
              </a:lnSpc>
              <a:buClr>
                <a:srgbClr val="C5DD01"/>
              </a:buClr>
            </a:pPr>
            <a:r>
              <a:rPr lang="en-US" b="1" dirty="0" smtClean="0">
                <a:cs typeface="Arial" pitchFamily="34" charset="0"/>
              </a:rPr>
              <a:t>micro </a:t>
            </a:r>
            <a:r>
              <a:rPr lang="en-US" b="1" dirty="0">
                <a:cs typeface="Arial" pitchFamily="34" charset="0"/>
              </a:rPr>
              <a:t>entrepreneurs who design their production </a:t>
            </a:r>
            <a:r>
              <a:rPr lang="en-US" b="1" dirty="0" smtClean="0">
                <a:cs typeface="Arial" pitchFamily="34" charset="0"/>
              </a:rPr>
              <a:t>process</a:t>
            </a:r>
            <a:endParaRPr lang="en-US" b="1" dirty="0">
              <a:cs typeface="Arial" pitchFamily="34" charset="0"/>
            </a:endParaRPr>
          </a:p>
        </p:txBody>
      </p:sp>
      <p:sp>
        <p:nvSpPr>
          <p:cNvPr id="36" name="ZoneTexte 35"/>
          <p:cNvSpPr txBox="1"/>
          <p:nvPr/>
        </p:nvSpPr>
        <p:spPr>
          <a:xfrm>
            <a:off x="7115622"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05/ 02/ 2013</a:t>
            </a:r>
            <a:endParaRPr lang="fr-FR" sz="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9991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7" grpId="0"/>
      <p:bldP spid="37" grpId="0"/>
      <p:bldP spid="11" grpId="0"/>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6120399"/>
            <a:ext cx="9144000" cy="737601"/>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11" name="ZoneTexte 10"/>
          <p:cNvSpPr txBox="1"/>
          <p:nvPr/>
        </p:nvSpPr>
        <p:spPr>
          <a:xfrm>
            <a:off x="1115616" y="908720"/>
            <a:ext cx="8136904" cy="4598182"/>
          </a:xfrm>
          <a:prstGeom prst="rect">
            <a:avLst/>
          </a:prstGeom>
          <a:noFill/>
        </p:spPr>
        <p:txBody>
          <a:bodyPr wrap="square" rtlCol="0">
            <a:spAutoFit/>
          </a:bodyPr>
          <a:lstStyle/>
          <a:p>
            <a:pPr marL="171450" indent="-171450">
              <a:lnSpc>
                <a:spcPct val="120000"/>
              </a:lnSpc>
              <a:buClr>
                <a:srgbClr val="C5DD01"/>
              </a:buClr>
              <a:buFont typeface="Wingdings" pitchFamily="2" charset="2"/>
              <a:buChar char="v"/>
            </a:pPr>
            <a:r>
              <a:rPr lang="en-US" sz="2200" b="1" dirty="0" smtClean="0">
                <a:latin typeface="Arial" pitchFamily="34" charset="0"/>
                <a:cs typeface="Arial" pitchFamily="34" charset="0"/>
              </a:rPr>
              <a:t> Taking into account more stakes and wider scales requires the creation of new design collectives</a:t>
            </a:r>
            <a:endParaRPr lang="fr-FR" sz="2200" dirty="0">
              <a:latin typeface="Arial" pitchFamily="34" charset="0"/>
              <a:cs typeface="Arial" pitchFamily="34" charset="0"/>
            </a:endParaRPr>
          </a:p>
          <a:p>
            <a:pPr>
              <a:lnSpc>
                <a:spcPct val="120000"/>
              </a:lnSpc>
              <a:buClr>
                <a:srgbClr val="C5DD01"/>
              </a:buClr>
            </a:pPr>
            <a:endParaRPr lang="en-US" sz="2000" dirty="0" smtClean="0">
              <a:latin typeface="Arial" pitchFamily="34" charset="0"/>
              <a:cs typeface="Arial" pitchFamily="34" charset="0"/>
            </a:endParaRPr>
          </a:p>
          <a:p>
            <a:pPr>
              <a:lnSpc>
                <a:spcPct val="120000"/>
              </a:lnSpc>
              <a:buClr>
                <a:srgbClr val="C5DD01"/>
              </a:buClr>
            </a:pPr>
            <a:r>
              <a:rPr lang="en-US" sz="2000" dirty="0" smtClean="0">
                <a:latin typeface="Arial" pitchFamily="34" charset="0"/>
                <a:cs typeface="Arial" pitchFamily="34" charset="0"/>
              </a:rPr>
              <a:t>Ex: collective </a:t>
            </a:r>
            <a:r>
              <a:rPr lang="en-US" sz="2000" dirty="0">
                <a:latin typeface="Arial" pitchFamily="34" charset="0"/>
                <a:cs typeface="Arial" pitchFamily="34" charset="0"/>
              </a:rPr>
              <a:t>design of a </a:t>
            </a:r>
            <a:r>
              <a:rPr lang="en-US" sz="2000" dirty="0" smtClean="0">
                <a:latin typeface="Arial" pitchFamily="34" charset="0"/>
                <a:cs typeface="Arial" pitchFamily="34" charset="0"/>
              </a:rPr>
              <a:t>sustainable cereal cropped agro-ecosystem (grasslands) </a:t>
            </a:r>
          </a:p>
          <a:p>
            <a:pPr marL="628650" lvl="1" indent="-171450">
              <a:lnSpc>
                <a:spcPct val="120000"/>
              </a:lnSpc>
              <a:buClr>
                <a:srgbClr val="C5DD01"/>
              </a:buClr>
              <a:buFont typeface="Wingdings" pitchFamily="2" charset="2"/>
              <a:buChar char="§"/>
            </a:pPr>
            <a:r>
              <a:rPr lang="en-US" sz="2000" dirty="0" smtClean="0">
                <a:latin typeface="Arial" pitchFamily="34" charset="0"/>
                <a:cs typeface="Arial" pitchFamily="34" charset="0"/>
              </a:rPr>
              <a:t>Who </a:t>
            </a:r>
            <a:r>
              <a:rPr lang="en-US" sz="2000" dirty="0">
                <a:latin typeface="Arial" pitchFamily="34" charset="0"/>
                <a:cs typeface="Arial" pitchFamily="34" charset="0"/>
              </a:rPr>
              <a:t>can be in charge of grassland distribution management?</a:t>
            </a:r>
          </a:p>
          <a:p>
            <a:pPr marL="628650" lvl="1" indent="-171450">
              <a:lnSpc>
                <a:spcPct val="120000"/>
              </a:lnSpc>
              <a:buClr>
                <a:srgbClr val="C5DD01"/>
              </a:buClr>
              <a:buFont typeface="Wingdings" pitchFamily="2" charset="2"/>
              <a:buChar char="§"/>
            </a:pPr>
            <a:r>
              <a:rPr lang="en-US" sz="2000" dirty="0">
                <a:latin typeface="Arial" pitchFamily="34" charset="0"/>
                <a:cs typeface="Arial" pitchFamily="34" charset="0"/>
              </a:rPr>
              <a:t>An agricultural cooperative </a:t>
            </a:r>
            <a:r>
              <a:rPr lang="en-US" sz="2000" dirty="0" smtClean="0">
                <a:latin typeface="Arial" pitchFamily="34" charset="0"/>
                <a:cs typeface="Arial" pitchFamily="34" charset="0"/>
              </a:rPr>
              <a:t>created an </a:t>
            </a:r>
            <a:r>
              <a:rPr lang="en-US" sz="2000" dirty="0">
                <a:latin typeface="Arial" pitchFamily="34" charset="0"/>
                <a:cs typeface="Arial" pitchFamily="34" charset="0"/>
              </a:rPr>
              <a:t>ad-hoc </a:t>
            </a:r>
            <a:r>
              <a:rPr lang="en-US" sz="2000" dirty="0" smtClean="0">
                <a:latin typeface="Arial" pitchFamily="34" charset="0"/>
                <a:cs typeface="Arial" pitchFamily="34" charset="0"/>
              </a:rPr>
              <a:t>group :naturalists, water syndicates, local authorities, farmers, extension services</a:t>
            </a:r>
          </a:p>
          <a:p>
            <a:pPr marL="628650" lvl="1" indent="-171450">
              <a:lnSpc>
                <a:spcPct val="120000"/>
              </a:lnSpc>
              <a:buClr>
                <a:srgbClr val="C5DD01"/>
              </a:buClr>
              <a:buFont typeface="Wingdings" pitchFamily="2" charset="2"/>
              <a:buChar char="§"/>
            </a:pPr>
            <a:r>
              <a:rPr lang="en-US" sz="2000" dirty="0" smtClean="0">
                <a:latin typeface="Arial" pitchFamily="34" charset="0"/>
                <a:cs typeface="Arial" pitchFamily="34" charset="0"/>
              </a:rPr>
              <a:t>Their aim : solve the </a:t>
            </a:r>
            <a:r>
              <a:rPr lang="en-US" sz="2000" dirty="0">
                <a:latin typeface="Arial" pitchFamily="34" charset="0"/>
                <a:cs typeface="Arial" pitchFamily="34" charset="0"/>
              </a:rPr>
              <a:t>conflicting </a:t>
            </a:r>
            <a:r>
              <a:rPr lang="en-US" sz="2000" dirty="0" smtClean="0">
                <a:latin typeface="Arial" pitchFamily="34" charset="0"/>
                <a:cs typeface="Arial" pitchFamily="34" charset="0"/>
              </a:rPr>
              <a:t>situation by exploring the potential trajectory of the agro-ecosystem</a:t>
            </a:r>
            <a:endParaRPr lang="en-US" sz="2000" dirty="0">
              <a:latin typeface="Arial" pitchFamily="34" charset="0"/>
              <a:cs typeface="Arial" pitchFamily="34" charset="0"/>
            </a:endParaRPr>
          </a:p>
          <a:p>
            <a:pPr marL="628650" lvl="1" indent="-171450">
              <a:lnSpc>
                <a:spcPct val="120000"/>
              </a:lnSpc>
              <a:buClr>
                <a:srgbClr val="C5DD01"/>
              </a:buClr>
              <a:buFont typeface="Wingdings" pitchFamily="2" charset="2"/>
              <a:buChar char="§"/>
            </a:pPr>
            <a:endParaRPr lang="fr-FR" sz="2000" dirty="0" smtClean="0">
              <a:latin typeface="Arial" pitchFamily="34" charset="0"/>
              <a:cs typeface="Arial" pitchFamily="34" charset="0"/>
            </a:endParaRPr>
          </a:p>
          <a:p>
            <a:pPr marL="628650" lvl="1" indent="-171450">
              <a:lnSpc>
                <a:spcPct val="120000"/>
              </a:lnSpc>
              <a:buClr>
                <a:srgbClr val="C5DD01"/>
              </a:buClr>
              <a:buFont typeface="Wingdings" pitchFamily="2" charset="2"/>
              <a:buChar char="§"/>
            </a:pPr>
            <a:endParaRPr lang="fr-FR" sz="2000" dirty="0" smtClean="0">
              <a:latin typeface="Arial" pitchFamily="34" charset="0"/>
              <a:cs typeface="Arial" pitchFamily="34" charset="0"/>
            </a:endParaRPr>
          </a:p>
        </p:txBody>
      </p:sp>
      <p:sp>
        <p:nvSpPr>
          <p:cNvPr id="5" name="ZoneTexte 4"/>
          <p:cNvSpPr txBox="1"/>
          <p:nvPr/>
        </p:nvSpPr>
        <p:spPr>
          <a:xfrm>
            <a:off x="1403648" y="235546"/>
            <a:ext cx="6768752" cy="523220"/>
          </a:xfrm>
          <a:prstGeom prst="rect">
            <a:avLst/>
          </a:prstGeom>
          <a:solidFill>
            <a:schemeClr val="bg1"/>
          </a:solidFill>
        </p:spPr>
        <p:txBody>
          <a:bodyPr wrap="square" rtlCol="0">
            <a:spAutoFit/>
          </a:bodyPr>
          <a:lstStyle/>
          <a:p>
            <a:r>
              <a:rPr lang="en-US" sz="2800" b="1" dirty="0" smtClean="0">
                <a:solidFill>
                  <a:srgbClr val="6F9D20"/>
                </a:solidFill>
                <a:latin typeface="Arial" pitchFamily="34" charset="0"/>
                <a:cs typeface="Arial" pitchFamily="34" charset="0"/>
              </a:rPr>
              <a:t>Towards new design organizations</a:t>
            </a:r>
            <a:endParaRPr lang="en-US" sz="2800" b="1" dirty="0">
              <a:solidFill>
                <a:srgbClr val="6F9D20"/>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13</a:t>
            </a:fld>
            <a:endParaRPr lang="fr-BE" sz="1600" dirty="0">
              <a:solidFill>
                <a:schemeClr val="bg1"/>
              </a:solidFill>
              <a:latin typeface="Arial" pitchFamily="34" charset="0"/>
              <a:cs typeface="Arial" pitchFamily="34" charset="0"/>
            </a:endParaRPr>
          </a:p>
        </p:txBody>
      </p:sp>
      <p:pic>
        <p:nvPicPr>
          <p:cNvPr id="9218" name="Picture 2" descr="http://www.zaplainevaldesevre.fr/img/reu1.jpg"/>
          <p:cNvPicPr>
            <a:picLocks noChangeAspect="1" noChangeArrowheads="1"/>
          </p:cNvPicPr>
          <p:nvPr/>
        </p:nvPicPr>
        <p:blipFill>
          <a:blip r:embed="rId5" cstate="print"/>
          <a:srcRect l="33264"/>
          <a:stretch>
            <a:fillRect/>
          </a:stretch>
        </p:blipFill>
        <p:spPr bwMode="auto">
          <a:xfrm>
            <a:off x="467544" y="4928312"/>
            <a:ext cx="3096344" cy="1085680"/>
          </a:xfrm>
          <a:prstGeom prst="rect">
            <a:avLst/>
          </a:prstGeom>
          <a:noFill/>
        </p:spPr>
      </p:pic>
      <p:pic>
        <p:nvPicPr>
          <p:cNvPr id="13" name="Picture 3"/>
          <p:cNvPicPr>
            <a:picLocks noChangeAspect="1" noChangeArrowheads="1"/>
          </p:cNvPicPr>
          <p:nvPr/>
        </p:nvPicPr>
        <p:blipFill>
          <a:blip r:embed="rId6" cstate="print"/>
          <a:srcRect/>
          <a:stretch>
            <a:fillRect/>
          </a:stretch>
        </p:blipFill>
        <p:spPr bwMode="auto">
          <a:xfrm>
            <a:off x="3502780" y="4928312"/>
            <a:ext cx="1608770" cy="1080120"/>
          </a:xfrm>
          <a:prstGeom prst="rect">
            <a:avLst/>
          </a:prstGeom>
          <a:noFill/>
          <a:ln w="9525">
            <a:noFill/>
            <a:miter lim="800000"/>
            <a:headEnd/>
            <a:tailEnd/>
          </a:ln>
        </p:spPr>
      </p:pic>
      <p:pic>
        <p:nvPicPr>
          <p:cNvPr id="15" name="Picture 7"/>
          <p:cNvPicPr>
            <a:picLocks noChangeAspect="1" noChangeArrowheads="1"/>
          </p:cNvPicPr>
          <p:nvPr/>
        </p:nvPicPr>
        <p:blipFill>
          <a:blip r:embed="rId7" cstate="print"/>
          <a:srcRect l="9569" t="7132" r="7495" b="10850"/>
          <a:stretch>
            <a:fillRect/>
          </a:stretch>
        </p:blipFill>
        <p:spPr bwMode="auto">
          <a:xfrm>
            <a:off x="5091012" y="4928312"/>
            <a:ext cx="1224136" cy="1082890"/>
          </a:xfrm>
          <a:prstGeom prst="rect">
            <a:avLst/>
          </a:prstGeom>
          <a:noFill/>
          <a:ln w="9525">
            <a:noFill/>
            <a:miter lim="800000"/>
            <a:headEnd/>
            <a:tailEnd/>
          </a:ln>
        </p:spPr>
      </p:pic>
      <p:pic>
        <p:nvPicPr>
          <p:cNvPr id="21" name="Picture 3"/>
          <p:cNvPicPr>
            <a:picLocks noChangeAspect="1" noChangeArrowheads="1"/>
          </p:cNvPicPr>
          <p:nvPr/>
        </p:nvPicPr>
        <p:blipFill>
          <a:blip r:embed="rId8" cstate="print"/>
          <a:srcRect l="36667"/>
          <a:stretch>
            <a:fillRect/>
          </a:stretch>
        </p:blipFill>
        <p:spPr bwMode="auto">
          <a:xfrm>
            <a:off x="7884368" y="4928312"/>
            <a:ext cx="1008112" cy="1080120"/>
          </a:xfrm>
          <a:prstGeom prst="rect">
            <a:avLst/>
          </a:prstGeom>
          <a:noFill/>
          <a:ln w="9525">
            <a:noFill/>
            <a:miter lim="800000"/>
            <a:headEnd/>
            <a:tailEnd/>
          </a:ln>
        </p:spPr>
      </p:pic>
      <p:pic>
        <p:nvPicPr>
          <p:cNvPr id="9220" name="Picture 4" descr="http://www.champagrica.fr/IMG/jpg/LUZERNE.jpg"/>
          <p:cNvPicPr>
            <a:picLocks noChangeAspect="1" noChangeArrowheads="1"/>
          </p:cNvPicPr>
          <p:nvPr/>
        </p:nvPicPr>
        <p:blipFill>
          <a:blip r:embed="rId9" cstate="print"/>
          <a:srcRect/>
          <a:stretch>
            <a:fillRect/>
          </a:stretch>
        </p:blipFill>
        <p:spPr bwMode="auto">
          <a:xfrm>
            <a:off x="6300192" y="4928312"/>
            <a:ext cx="1621714" cy="1083600"/>
          </a:xfrm>
          <a:prstGeom prst="rect">
            <a:avLst/>
          </a:prstGeom>
          <a:noFill/>
        </p:spPr>
      </p:pic>
      <p:sp>
        <p:nvSpPr>
          <p:cNvPr id="22" name="ZoneTexte 21"/>
          <p:cNvSpPr txBox="1"/>
          <p:nvPr/>
        </p:nvSpPr>
        <p:spPr>
          <a:xfrm>
            <a:off x="7115622"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05/ 02/ 2013</a:t>
            </a:r>
            <a:endParaRPr lang="fr-FR" sz="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0580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F9D20"/>
        </a:solid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5" name="ZoneTexte 4"/>
          <p:cNvSpPr txBox="1"/>
          <p:nvPr/>
        </p:nvSpPr>
        <p:spPr>
          <a:xfrm>
            <a:off x="1299196" y="4336132"/>
            <a:ext cx="6768752" cy="1569660"/>
          </a:xfrm>
          <a:prstGeom prst="rect">
            <a:avLst/>
          </a:prstGeom>
          <a:noFill/>
        </p:spPr>
        <p:txBody>
          <a:bodyPr wrap="square" rtlCol="0">
            <a:spAutoFit/>
          </a:bodyPr>
          <a:lstStyle/>
          <a:p>
            <a:r>
              <a:rPr lang="en-US" sz="3200" b="1" dirty="0">
                <a:solidFill>
                  <a:prstClr val="white"/>
                </a:solidFill>
                <a:latin typeface="Arial" pitchFamily="34" charset="0"/>
                <a:cs typeface="Arial" pitchFamily="34" charset="0"/>
              </a:rPr>
              <a:t>Discussion: </a:t>
            </a:r>
            <a:r>
              <a:rPr lang="en-US" sz="3200" b="1" dirty="0" smtClean="0">
                <a:solidFill>
                  <a:prstClr val="white"/>
                </a:solidFill>
                <a:latin typeface="Arial" pitchFamily="34" charset="0"/>
                <a:cs typeface="Arial" pitchFamily="34" charset="0"/>
              </a:rPr>
              <a:t>how </a:t>
            </a:r>
            <a:r>
              <a:rPr lang="en-US" sz="3200" b="1" dirty="0">
                <a:solidFill>
                  <a:prstClr val="white"/>
                </a:solidFill>
                <a:latin typeface="Arial" pitchFamily="34" charset="0"/>
                <a:cs typeface="Arial" pitchFamily="34" charset="0"/>
              </a:rPr>
              <a:t>to learn more about design theory in studying agricultural systems and objects?</a:t>
            </a:r>
          </a:p>
        </p:txBody>
      </p:sp>
      <p:sp>
        <p:nvSpPr>
          <p:cNvPr id="13" name="ZoneTexte 12"/>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05/ 02/ 2013</a:t>
            </a:r>
            <a:endParaRPr lang="fr-FR" sz="800" b="1" dirty="0">
              <a:solidFill>
                <a:prstClr val="white"/>
              </a:solidFill>
              <a:latin typeface="Arial" pitchFamily="34" charset="0"/>
              <a:cs typeface="Arial" pitchFamily="34"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9" name="ZoneTexte 8"/>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2" name="ZoneTexte 1"/>
          <p:cNvSpPr txBox="1"/>
          <p:nvPr/>
        </p:nvSpPr>
        <p:spPr>
          <a:xfrm>
            <a:off x="827584" y="3429000"/>
            <a:ext cx="2376264" cy="1015663"/>
          </a:xfrm>
          <a:prstGeom prst="rect">
            <a:avLst/>
          </a:prstGeom>
          <a:noFill/>
        </p:spPr>
        <p:txBody>
          <a:bodyPr wrap="square" rtlCol="0">
            <a:spAutoFit/>
          </a:bodyPr>
          <a:lstStyle/>
          <a:p>
            <a:r>
              <a:rPr lang="fr-FR" sz="6000" dirty="0" smtClean="0">
                <a:solidFill>
                  <a:srgbClr val="C5DD01"/>
                </a:solidFill>
                <a:latin typeface="Arial" pitchFamily="34" charset="0"/>
                <a:cs typeface="Arial" pitchFamily="34" charset="0"/>
              </a:rPr>
              <a:t>_04</a:t>
            </a:r>
            <a:endParaRPr lang="fr-FR" sz="6000" dirty="0">
              <a:solidFill>
                <a:srgbClr val="C5DD01"/>
              </a:solidFill>
              <a:latin typeface="Arial" pitchFamily="34" charset="0"/>
              <a:cs typeface="Arial" pitchFamily="34" charset="0"/>
            </a:endParaRPr>
          </a:p>
        </p:txBody>
      </p:sp>
      <p:sp>
        <p:nvSpPr>
          <p:cNvPr id="15"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14</a:t>
            </a:fld>
            <a:endParaRPr lang="fr-BE" sz="1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292893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6120399"/>
            <a:ext cx="9144000" cy="737601"/>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11" name="ZoneTexte 10"/>
          <p:cNvSpPr txBox="1"/>
          <p:nvPr/>
        </p:nvSpPr>
        <p:spPr>
          <a:xfrm>
            <a:off x="2056110" y="1340768"/>
            <a:ext cx="7087890" cy="3748719"/>
          </a:xfrm>
          <a:prstGeom prst="rect">
            <a:avLst/>
          </a:prstGeom>
          <a:noFill/>
        </p:spPr>
        <p:txBody>
          <a:bodyPr wrap="square" rtlCol="0">
            <a:spAutoFit/>
          </a:bodyPr>
          <a:lstStyle/>
          <a:p>
            <a:pPr marL="457200" indent="-457200">
              <a:lnSpc>
                <a:spcPct val="120000"/>
              </a:lnSpc>
              <a:buClr>
                <a:srgbClr val="C5DD01"/>
              </a:buClr>
              <a:buFont typeface="+mj-lt"/>
              <a:buAutoNum type="arabicPeriod"/>
            </a:pPr>
            <a:r>
              <a:rPr lang="en-US" sz="2200" b="1" dirty="0" smtClean="0">
                <a:latin typeface="Arial" pitchFamily="34" charset="0"/>
                <a:cs typeface="Arial" pitchFamily="34" charset="0"/>
              </a:rPr>
              <a:t>Put into question design categories (natural/designed, breeds/brands, etc.)</a:t>
            </a:r>
          </a:p>
          <a:p>
            <a:pPr marL="457200" indent="-457200">
              <a:lnSpc>
                <a:spcPct val="120000"/>
              </a:lnSpc>
              <a:buClr>
                <a:srgbClr val="C5DD01"/>
              </a:buClr>
              <a:buFont typeface="+mj-lt"/>
              <a:buAutoNum type="arabicPeriod"/>
            </a:pPr>
            <a:endParaRPr lang="en-US" sz="2200" b="1" dirty="0" smtClean="0">
              <a:latin typeface="Arial" pitchFamily="34" charset="0"/>
              <a:cs typeface="Arial" pitchFamily="34" charset="0"/>
            </a:endParaRPr>
          </a:p>
          <a:p>
            <a:pPr marL="457200" indent="-457200">
              <a:lnSpc>
                <a:spcPct val="120000"/>
              </a:lnSpc>
              <a:buClr>
                <a:srgbClr val="C5DD01"/>
              </a:buClr>
              <a:buFont typeface="+mj-lt"/>
              <a:buAutoNum type="arabicPeriod"/>
            </a:pPr>
            <a:r>
              <a:rPr lang="en-US" sz="2200" b="1" dirty="0" smtClean="0">
                <a:latin typeface="Arial" pitchFamily="34" charset="0"/>
                <a:cs typeface="Arial" pitchFamily="34" charset="0"/>
              </a:rPr>
              <a:t>Importance of making more visible collective dynamics, conflicts and controversies in design reasoning</a:t>
            </a:r>
          </a:p>
          <a:p>
            <a:pPr marL="457200" indent="-457200">
              <a:lnSpc>
                <a:spcPct val="120000"/>
              </a:lnSpc>
              <a:buClr>
                <a:srgbClr val="C5DD01"/>
              </a:buClr>
              <a:buFont typeface="+mj-lt"/>
              <a:buAutoNum type="arabicPeriod"/>
            </a:pPr>
            <a:endParaRPr lang="en-US" sz="2200" b="1" dirty="0" smtClean="0">
              <a:latin typeface="Arial" pitchFamily="34" charset="0"/>
              <a:cs typeface="Arial" pitchFamily="34" charset="0"/>
            </a:endParaRPr>
          </a:p>
          <a:p>
            <a:pPr marL="457200" indent="-457200">
              <a:lnSpc>
                <a:spcPct val="120000"/>
              </a:lnSpc>
              <a:buClr>
                <a:srgbClr val="C5DD01"/>
              </a:buClr>
              <a:buFont typeface="+mj-lt"/>
              <a:buAutoNum type="arabicPeriod"/>
            </a:pPr>
            <a:r>
              <a:rPr lang="en-US" sz="2200" b="1" dirty="0" smtClean="0">
                <a:latin typeface="Arial" pitchFamily="34" charset="0"/>
                <a:cs typeface="Arial" pitchFamily="34" charset="0"/>
              </a:rPr>
              <a:t>Use </a:t>
            </a:r>
            <a:r>
              <a:rPr lang="en-US" sz="2200" b="1" dirty="0">
                <a:latin typeface="Arial" pitchFamily="34" charset="0"/>
                <a:cs typeface="Arial" pitchFamily="34" charset="0"/>
              </a:rPr>
              <a:t>the C space to catch the political dimension of design </a:t>
            </a:r>
            <a:r>
              <a:rPr lang="en-US" sz="2200" dirty="0" smtClean="0">
                <a:latin typeface="Arial" pitchFamily="34" charset="0"/>
                <a:cs typeface="Arial" pitchFamily="34" charset="0"/>
              </a:rPr>
              <a:t> </a:t>
            </a:r>
            <a:endParaRPr lang="en-US" sz="2200" dirty="0">
              <a:latin typeface="Arial" pitchFamily="34" charset="0"/>
              <a:cs typeface="Arial" pitchFamily="34" charset="0"/>
            </a:endParaRPr>
          </a:p>
        </p:txBody>
      </p:sp>
      <p:sp>
        <p:nvSpPr>
          <p:cNvPr id="5" name="ZoneTexte 4"/>
          <p:cNvSpPr txBox="1"/>
          <p:nvPr/>
        </p:nvSpPr>
        <p:spPr>
          <a:xfrm>
            <a:off x="1835696" y="260648"/>
            <a:ext cx="4968552" cy="523220"/>
          </a:xfrm>
          <a:prstGeom prst="rect">
            <a:avLst/>
          </a:prstGeom>
          <a:solidFill>
            <a:schemeClr val="bg1"/>
          </a:solidFill>
        </p:spPr>
        <p:txBody>
          <a:bodyPr wrap="square" rtlCol="0">
            <a:spAutoFit/>
          </a:bodyPr>
          <a:lstStyle/>
          <a:p>
            <a:r>
              <a:rPr lang="en-US" sz="2800" b="1" dirty="0" smtClean="0">
                <a:solidFill>
                  <a:srgbClr val="6F9D20"/>
                </a:solidFill>
                <a:latin typeface="Arial" pitchFamily="34" charset="0"/>
                <a:cs typeface="Arial" pitchFamily="34" charset="0"/>
              </a:rPr>
              <a:t>Discussion</a:t>
            </a:r>
            <a:endParaRPr lang="en-US" sz="2800" b="1" dirty="0">
              <a:solidFill>
                <a:srgbClr val="6F9D20"/>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15</a:t>
            </a:fld>
            <a:endParaRPr lang="fr-BE" sz="1600" dirty="0">
              <a:solidFill>
                <a:schemeClr val="bg1"/>
              </a:solidFill>
              <a:latin typeface="Arial" pitchFamily="34" charset="0"/>
              <a:cs typeface="Arial" pitchFamily="34" charset="0"/>
            </a:endParaRPr>
          </a:p>
        </p:txBody>
      </p:sp>
      <p:sp>
        <p:nvSpPr>
          <p:cNvPr id="12" name="ZoneTexte 11"/>
          <p:cNvSpPr txBox="1"/>
          <p:nvPr/>
        </p:nvSpPr>
        <p:spPr>
          <a:xfrm>
            <a:off x="7115622"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05/ 02/ 2013</a:t>
            </a:r>
            <a:endParaRPr lang="fr-FR" sz="800" b="1" dirty="0">
              <a:solidFill>
                <a:schemeClr val="bg1"/>
              </a:solidFill>
              <a:latin typeface="Arial" pitchFamily="34" charset="0"/>
              <a:cs typeface="Arial"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073" y="4812104"/>
            <a:ext cx="2773363"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65" y="3255897"/>
            <a:ext cx="17145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8" y="557767"/>
            <a:ext cx="1722437" cy="258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536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6120399"/>
            <a:ext cx="9144000" cy="737601"/>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11" name="ZoneTexte 10"/>
          <p:cNvSpPr txBox="1"/>
          <p:nvPr/>
        </p:nvSpPr>
        <p:spPr>
          <a:xfrm>
            <a:off x="2411760" y="1186874"/>
            <a:ext cx="6608514" cy="4844403"/>
          </a:xfrm>
          <a:prstGeom prst="rect">
            <a:avLst/>
          </a:prstGeom>
          <a:noFill/>
        </p:spPr>
        <p:txBody>
          <a:bodyPr wrap="square" rtlCol="0">
            <a:spAutoFit/>
          </a:bodyPr>
          <a:lstStyle/>
          <a:p>
            <a:pPr marL="457200" indent="-457200">
              <a:lnSpc>
                <a:spcPct val="120000"/>
              </a:lnSpc>
              <a:spcAft>
                <a:spcPts val="1200"/>
              </a:spcAft>
              <a:buClr>
                <a:srgbClr val="C5DD01"/>
              </a:buClr>
              <a:buFont typeface="+mj-lt"/>
              <a:buAutoNum type="arabicPeriod" startAt="4"/>
            </a:pPr>
            <a:r>
              <a:rPr lang="en-US" sz="2200" b="1" dirty="0" smtClean="0">
                <a:latin typeface="Arial" pitchFamily="34" charset="0"/>
                <a:cs typeface="Arial" pitchFamily="34" charset="0"/>
              </a:rPr>
              <a:t>Importance of “use” situations that would not be reducible to knowledge elements</a:t>
            </a:r>
          </a:p>
          <a:p>
            <a:pPr marL="628650" lvl="1" indent="-171450">
              <a:lnSpc>
                <a:spcPct val="120000"/>
              </a:lnSpc>
              <a:spcAft>
                <a:spcPts val="1200"/>
              </a:spcAft>
              <a:buClr>
                <a:srgbClr val="C5DD01"/>
              </a:buClr>
              <a:buFont typeface="Wingdings" pitchFamily="2" charset="2"/>
              <a:buChar char="§"/>
            </a:pPr>
            <a:r>
              <a:rPr lang="en-US" sz="2000" dirty="0" smtClean="0">
                <a:solidFill>
                  <a:prstClr val="black"/>
                </a:solidFill>
                <a:latin typeface="Arial" pitchFamily="34" charset="0"/>
                <a:cs typeface="Arial" pitchFamily="34" charset="0"/>
              </a:rPr>
              <a:t>Interactions with environment </a:t>
            </a:r>
            <a:r>
              <a:rPr lang="en-US" sz="2000" dirty="0" smtClean="0">
                <a:solidFill>
                  <a:prstClr val="black"/>
                </a:solidFill>
                <a:latin typeface="Arial" pitchFamily="34" charset="0"/>
                <a:cs typeface="Arial" pitchFamily="34" charset="0"/>
                <a:sym typeface="Wingdings" pitchFamily="2" charset="2"/>
              </a:rPr>
              <a:t> </a:t>
            </a:r>
            <a:r>
              <a:rPr lang="en-US" sz="2000" dirty="0" smtClean="0">
                <a:latin typeface="Arial" pitchFamily="34" charset="0"/>
                <a:cs typeface="Arial" pitchFamily="34" charset="0"/>
              </a:rPr>
              <a:t>some unknown and unknowable in the design process </a:t>
            </a:r>
            <a:r>
              <a:rPr lang="en-US" sz="2000" dirty="0" smtClean="0">
                <a:latin typeface="Arial" pitchFamily="34" charset="0"/>
                <a:cs typeface="Arial" pitchFamily="34" charset="0"/>
                <a:sym typeface="Wingdings" pitchFamily="2" charset="2"/>
              </a:rPr>
              <a:t> </a:t>
            </a:r>
            <a:r>
              <a:rPr lang="en-US" sz="2000" dirty="0" smtClean="0">
                <a:latin typeface="Arial" pitchFamily="34" charset="0"/>
                <a:cs typeface="Arial" pitchFamily="34" charset="0"/>
              </a:rPr>
              <a:t>large part of design is done in “use” situation</a:t>
            </a:r>
          </a:p>
          <a:p>
            <a:pPr marL="628650" lvl="1" indent="-171450">
              <a:lnSpc>
                <a:spcPct val="120000"/>
              </a:lnSpc>
              <a:spcAft>
                <a:spcPts val="1200"/>
              </a:spcAft>
              <a:buClr>
                <a:srgbClr val="C5DD01"/>
              </a:buClr>
              <a:buFont typeface="Wingdings" pitchFamily="2" charset="2"/>
              <a:buChar char="§"/>
            </a:pPr>
            <a:r>
              <a:rPr lang="en-US" sz="2000" dirty="0" smtClean="0">
                <a:solidFill>
                  <a:prstClr val="black"/>
                </a:solidFill>
                <a:latin typeface="Arial" pitchFamily="34" charset="0"/>
                <a:cs typeface="Arial" pitchFamily="34" charset="0"/>
                <a:sym typeface="Wingdings" pitchFamily="2" charset="2"/>
              </a:rPr>
              <a:t>In CK theory, the “use” situation is described in K space.  </a:t>
            </a:r>
          </a:p>
          <a:p>
            <a:pPr lvl="2">
              <a:lnSpc>
                <a:spcPct val="120000"/>
              </a:lnSpc>
              <a:spcAft>
                <a:spcPts val="1200"/>
              </a:spcAft>
              <a:buClr>
                <a:srgbClr val="C5DD01"/>
              </a:buClr>
            </a:pPr>
            <a:r>
              <a:rPr lang="en-US" sz="2000" dirty="0" smtClean="0">
                <a:solidFill>
                  <a:prstClr val="black"/>
                </a:solidFill>
                <a:latin typeface="Arial" pitchFamily="34" charset="0"/>
                <a:cs typeface="Arial" pitchFamily="34" charset="0"/>
                <a:sym typeface="Wingdings" pitchFamily="2" charset="2"/>
              </a:rPr>
              <a:t> specificities ? Long time, life adaptability</a:t>
            </a:r>
          </a:p>
          <a:p>
            <a:pPr marL="628650" lvl="1" indent="-171450">
              <a:lnSpc>
                <a:spcPct val="120000"/>
              </a:lnSpc>
              <a:spcAft>
                <a:spcPts val="1200"/>
              </a:spcAft>
              <a:buClr>
                <a:srgbClr val="C5DD01"/>
              </a:buClr>
              <a:buFont typeface="Wingdings" pitchFamily="2" charset="2"/>
              <a:buChar char="§"/>
            </a:pPr>
            <a:r>
              <a:rPr lang="en-US" sz="2000" dirty="0" smtClean="0">
                <a:solidFill>
                  <a:prstClr val="black"/>
                </a:solidFill>
                <a:latin typeface="Arial" pitchFamily="34" charset="0"/>
                <a:cs typeface="Arial" pitchFamily="34" charset="0"/>
                <a:sym typeface="Wingdings" pitchFamily="2" charset="2"/>
              </a:rPr>
              <a:t> Add a third space to understand how the “real” interacts with knowledge and concept in the design process?</a:t>
            </a:r>
            <a:endParaRPr lang="en-US" sz="2000" dirty="0">
              <a:solidFill>
                <a:prstClr val="black"/>
              </a:solidFill>
              <a:latin typeface="Arial" pitchFamily="34" charset="0"/>
              <a:cs typeface="Arial" pitchFamily="34" charset="0"/>
            </a:endParaRPr>
          </a:p>
        </p:txBody>
      </p:sp>
      <p:sp>
        <p:nvSpPr>
          <p:cNvPr id="5" name="ZoneTexte 4"/>
          <p:cNvSpPr txBox="1"/>
          <p:nvPr/>
        </p:nvSpPr>
        <p:spPr>
          <a:xfrm>
            <a:off x="2267744" y="326139"/>
            <a:ext cx="4640956" cy="523220"/>
          </a:xfrm>
          <a:prstGeom prst="rect">
            <a:avLst/>
          </a:prstGeom>
          <a:solidFill>
            <a:schemeClr val="bg1"/>
          </a:solidFill>
        </p:spPr>
        <p:txBody>
          <a:bodyPr wrap="square" rtlCol="0">
            <a:spAutoFit/>
          </a:bodyPr>
          <a:lstStyle/>
          <a:p>
            <a:r>
              <a:rPr lang="en-US" sz="2800" b="1" dirty="0" smtClean="0">
                <a:solidFill>
                  <a:srgbClr val="6F9D20"/>
                </a:solidFill>
                <a:latin typeface="Arial" pitchFamily="34" charset="0"/>
                <a:cs typeface="Arial" pitchFamily="34" charset="0"/>
              </a:rPr>
              <a:t>Discussion</a:t>
            </a:r>
            <a:endParaRPr lang="en-US" sz="2800" b="1" dirty="0">
              <a:solidFill>
                <a:srgbClr val="6F9D20"/>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16</a:t>
            </a:fld>
            <a:endParaRPr lang="fr-BE" sz="1600" dirty="0">
              <a:solidFill>
                <a:schemeClr val="bg1"/>
              </a:solidFill>
              <a:latin typeface="Arial" pitchFamily="34" charset="0"/>
              <a:cs typeface="Arial" pitchFamily="34" charset="0"/>
            </a:endParaRPr>
          </a:p>
        </p:txBody>
      </p:sp>
      <p:sp>
        <p:nvSpPr>
          <p:cNvPr id="12" name="ZoneTexte 11"/>
          <p:cNvSpPr txBox="1"/>
          <p:nvPr/>
        </p:nvSpPr>
        <p:spPr>
          <a:xfrm>
            <a:off x="7115622"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05/ 02/ 2013</a:t>
            </a:r>
            <a:endParaRPr lang="fr-FR" sz="800" b="1" dirty="0">
              <a:solidFill>
                <a:schemeClr val="bg1"/>
              </a:solidFill>
              <a:latin typeface="Arial" pitchFamily="34" charset="0"/>
              <a:cs typeface="Arial"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 y="44624"/>
            <a:ext cx="2293937"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58" y="1442343"/>
            <a:ext cx="2255837"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30" y="2905135"/>
            <a:ext cx="2255837"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5" b="-5"/>
          <a:stretch/>
        </p:blipFill>
        <p:spPr bwMode="auto">
          <a:xfrm>
            <a:off x="-2381" y="4509120"/>
            <a:ext cx="227012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805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F9D20"/>
        </a:solidFill>
        <a:effectLst/>
      </p:bgPr>
    </p:bg>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08" y="1700808"/>
            <a:ext cx="2160000" cy="894449"/>
          </a:xfrm>
          <a:prstGeom prst="rect">
            <a:avLst/>
          </a:prstGeom>
        </p:spPr>
      </p:pic>
      <p:sp>
        <p:nvSpPr>
          <p:cNvPr id="5" name="ZoneTexte 4"/>
          <p:cNvSpPr txBox="1"/>
          <p:nvPr/>
        </p:nvSpPr>
        <p:spPr>
          <a:xfrm>
            <a:off x="1299196" y="2852936"/>
            <a:ext cx="7449268" cy="646331"/>
          </a:xfrm>
          <a:prstGeom prst="rect">
            <a:avLst/>
          </a:prstGeom>
          <a:noFill/>
        </p:spPr>
        <p:txBody>
          <a:bodyPr wrap="square" rtlCol="0">
            <a:spAutoFit/>
          </a:bodyPr>
          <a:lstStyle/>
          <a:p>
            <a:r>
              <a:rPr lang="en-US" sz="3600" b="1" dirty="0" smtClean="0">
                <a:solidFill>
                  <a:prstClr val="white"/>
                </a:solidFill>
                <a:latin typeface="Arial" pitchFamily="34" charset="0"/>
                <a:cs typeface="Arial" pitchFamily="34" charset="0"/>
              </a:rPr>
              <a:t>Thank you for your attention</a:t>
            </a:r>
            <a:endParaRPr lang="fr-FR" sz="3600" b="1" dirty="0">
              <a:solidFill>
                <a:prstClr val="white"/>
              </a:solidFill>
              <a:latin typeface="Arial" pitchFamily="34" charset="0"/>
              <a:cs typeface="Arial" pitchFamily="34" charset="0"/>
            </a:endParaRP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3933056"/>
            <a:ext cx="1260000" cy="638514"/>
          </a:xfrm>
          <a:prstGeom prst="rect">
            <a:avLst/>
          </a:prstGeom>
        </p:spPr>
      </p:pic>
      <p:sp>
        <p:nvSpPr>
          <p:cNvPr id="12" name="ZoneTexte 11"/>
          <p:cNvSpPr txBox="1"/>
          <p:nvPr/>
        </p:nvSpPr>
        <p:spPr>
          <a:xfrm>
            <a:off x="1299196" y="4797152"/>
            <a:ext cx="7844804" cy="1754326"/>
          </a:xfrm>
          <a:prstGeom prst="rect">
            <a:avLst/>
          </a:prstGeom>
          <a:noFill/>
        </p:spPr>
        <p:txBody>
          <a:bodyPr wrap="square" rtlCol="0">
            <a:spAutoFit/>
          </a:bodyPr>
          <a:lstStyle/>
          <a:p>
            <a:r>
              <a:rPr lang="fr-FR" b="1" dirty="0">
                <a:solidFill>
                  <a:prstClr val="white"/>
                </a:solidFill>
                <a:latin typeface="Arial" pitchFamily="34" charset="0"/>
                <a:cs typeface="Arial" pitchFamily="34" charset="0"/>
              </a:rPr>
              <a:t>Lorène </a:t>
            </a:r>
            <a:r>
              <a:rPr lang="fr-FR" b="1" dirty="0" smtClean="0">
                <a:solidFill>
                  <a:prstClr val="white"/>
                </a:solidFill>
                <a:latin typeface="Arial" pitchFamily="34" charset="0"/>
                <a:cs typeface="Arial" pitchFamily="34" charset="0"/>
              </a:rPr>
              <a:t>PROST - UR </a:t>
            </a:r>
            <a:r>
              <a:rPr lang="fr-FR" b="1" dirty="0" err="1" smtClean="0">
                <a:solidFill>
                  <a:prstClr val="white"/>
                </a:solidFill>
                <a:latin typeface="Arial" pitchFamily="34" charset="0"/>
                <a:cs typeface="Arial" pitchFamily="34" charset="0"/>
              </a:rPr>
              <a:t>SenS</a:t>
            </a:r>
            <a:endParaRPr lang="fr-FR" b="1" dirty="0" smtClean="0">
              <a:solidFill>
                <a:prstClr val="white"/>
              </a:solidFill>
              <a:latin typeface="Arial" pitchFamily="34" charset="0"/>
              <a:cs typeface="Arial" pitchFamily="34" charset="0"/>
            </a:endParaRPr>
          </a:p>
          <a:p>
            <a:r>
              <a:rPr lang="fr-FR" b="1" dirty="0" smtClean="0">
                <a:solidFill>
                  <a:schemeClr val="bg1"/>
                </a:solidFill>
                <a:latin typeface="Arial" pitchFamily="34" charset="0"/>
                <a:cs typeface="Arial" pitchFamily="34" charset="0"/>
              </a:rPr>
              <a:t>Elsa BERTHET - UMR SADAPT &amp; CGS Mines </a:t>
            </a:r>
            <a:r>
              <a:rPr lang="fr-FR" b="1" dirty="0" err="1" smtClean="0">
                <a:solidFill>
                  <a:schemeClr val="bg1"/>
                </a:solidFill>
                <a:latin typeface="Arial" pitchFamily="34" charset="0"/>
                <a:cs typeface="Arial" pitchFamily="34" charset="0"/>
              </a:rPr>
              <a:t>Paristech</a:t>
            </a:r>
            <a:r>
              <a:rPr lang="fr-FR" b="1" dirty="0" smtClean="0">
                <a:solidFill>
                  <a:schemeClr val="bg1"/>
                </a:solidFill>
                <a:latin typeface="Arial" pitchFamily="34" charset="0"/>
                <a:cs typeface="Arial" pitchFamily="34" charset="0"/>
              </a:rPr>
              <a:t> </a:t>
            </a:r>
          </a:p>
          <a:p>
            <a:r>
              <a:rPr lang="fr-FR" b="1" dirty="0" smtClean="0">
                <a:solidFill>
                  <a:prstClr val="white"/>
                </a:solidFill>
                <a:latin typeface="Arial" pitchFamily="34" charset="0"/>
                <a:cs typeface="Arial" pitchFamily="34" charset="0"/>
              </a:rPr>
              <a:t>Marianne CERF - UR </a:t>
            </a:r>
            <a:r>
              <a:rPr lang="fr-FR" b="1" dirty="0" err="1" smtClean="0">
                <a:solidFill>
                  <a:prstClr val="white"/>
                </a:solidFill>
                <a:latin typeface="Arial" pitchFamily="34" charset="0"/>
                <a:cs typeface="Arial" pitchFamily="34" charset="0"/>
              </a:rPr>
              <a:t>SenS</a:t>
            </a:r>
            <a:endParaRPr lang="fr-FR" b="1" dirty="0" smtClean="0">
              <a:solidFill>
                <a:prstClr val="white"/>
              </a:solidFill>
              <a:latin typeface="Arial" pitchFamily="34" charset="0"/>
              <a:cs typeface="Arial" pitchFamily="34" charset="0"/>
            </a:endParaRPr>
          </a:p>
          <a:p>
            <a:r>
              <a:rPr lang="fr-FR" b="1" dirty="0" smtClean="0">
                <a:solidFill>
                  <a:prstClr val="white"/>
                </a:solidFill>
                <a:latin typeface="Arial" pitchFamily="34" charset="0"/>
                <a:cs typeface="Arial" pitchFamily="34" charset="0"/>
              </a:rPr>
              <a:t>Marie-Hélène JEUFFROY - UMR Agronomie</a:t>
            </a:r>
          </a:p>
          <a:p>
            <a:r>
              <a:rPr lang="fr-FR" b="1" dirty="0" smtClean="0">
                <a:solidFill>
                  <a:prstClr val="white"/>
                </a:solidFill>
                <a:latin typeface="Arial" pitchFamily="34" charset="0"/>
                <a:cs typeface="Arial" pitchFamily="34" charset="0"/>
              </a:rPr>
              <a:t>Julie LABATUT - UMR Agir</a:t>
            </a:r>
          </a:p>
          <a:p>
            <a:r>
              <a:rPr lang="fr-FR" b="1" dirty="0" smtClean="0">
                <a:solidFill>
                  <a:prstClr val="white"/>
                </a:solidFill>
                <a:latin typeface="Arial" pitchFamily="34" charset="0"/>
                <a:cs typeface="Arial" pitchFamily="34" charset="0"/>
              </a:rPr>
              <a:t>Jean </a:t>
            </a:r>
            <a:r>
              <a:rPr lang="fr-FR" b="1" dirty="0">
                <a:solidFill>
                  <a:prstClr val="white"/>
                </a:solidFill>
                <a:latin typeface="Arial" pitchFamily="34" charset="0"/>
                <a:cs typeface="Arial" pitchFamily="34" charset="0"/>
              </a:rPr>
              <a:t>Marc </a:t>
            </a:r>
            <a:r>
              <a:rPr lang="fr-FR" b="1" dirty="0" smtClean="0">
                <a:solidFill>
                  <a:prstClr val="white"/>
                </a:solidFill>
                <a:latin typeface="Arial" pitchFamily="34" charset="0"/>
                <a:cs typeface="Arial" pitchFamily="34" charset="0"/>
              </a:rPr>
              <a:t>MEYNARD - </a:t>
            </a:r>
            <a:r>
              <a:rPr lang="fr-FR" b="1" dirty="0" err="1" smtClean="0">
                <a:solidFill>
                  <a:prstClr val="white"/>
                </a:solidFill>
                <a:latin typeface="Arial" pitchFamily="34" charset="0"/>
                <a:cs typeface="Arial" pitchFamily="34" charset="0"/>
              </a:rPr>
              <a:t>Dept</a:t>
            </a:r>
            <a:r>
              <a:rPr lang="fr-FR" b="1" dirty="0" smtClean="0">
                <a:solidFill>
                  <a:prstClr val="white"/>
                </a:solidFill>
                <a:latin typeface="Arial" pitchFamily="34" charset="0"/>
                <a:cs typeface="Arial" pitchFamily="34" charset="0"/>
              </a:rPr>
              <a:t>. SAD</a:t>
            </a:r>
            <a:endParaRPr lang="fr-FR" b="1" dirty="0">
              <a:solidFill>
                <a:srgbClr val="C5DD01"/>
              </a:solidFill>
              <a:latin typeface="Arial" pitchFamily="34" charset="0"/>
              <a:cs typeface="Arial" pitchFamily="34" charset="0"/>
            </a:endParaRPr>
          </a:p>
        </p:txBody>
      </p:sp>
    </p:spTree>
    <p:extLst>
      <p:ext uri="{BB962C8B-B14F-4D97-AF65-F5344CB8AC3E}">
        <p14:creationId xmlns:p14="http://schemas.microsoft.com/office/powerpoint/2010/main" val="3721915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6120399"/>
            <a:ext cx="9144000" cy="737601"/>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05/ 02/ 2013</a:t>
            </a:r>
            <a:endParaRPr lang="fr-FR" sz="800" b="1" dirty="0">
              <a:solidFill>
                <a:schemeClr val="bg1"/>
              </a:solidFill>
              <a:latin typeface="Arial" pitchFamily="34" charset="0"/>
              <a:cs typeface="Arial" pitchFamily="34" charset="0"/>
            </a:endParaRPr>
          </a:p>
        </p:txBody>
      </p:sp>
      <p:sp>
        <p:nvSpPr>
          <p:cNvPr id="5" name="ZoneTexte 4"/>
          <p:cNvSpPr txBox="1"/>
          <p:nvPr/>
        </p:nvSpPr>
        <p:spPr>
          <a:xfrm>
            <a:off x="1299196" y="260648"/>
            <a:ext cx="7953324" cy="523220"/>
          </a:xfrm>
          <a:prstGeom prst="rect">
            <a:avLst/>
          </a:prstGeom>
          <a:solidFill>
            <a:schemeClr val="bg1"/>
          </a:solidFill>
        </p:spPr>
        <p:txBody>
          <a:bodyPr wrap="square" rtlCol="0">
            <a:spAutoFit/>
          </a:bodyPr>
          <a:lstStyle/>
          <a:p>
            <a:r>
              <a:rPr lang="en-US" sz="2800" b="1" dirty="0" smtClean="0">
                <a:solidFill>
                  <a:srgbClr val="6F9D20"/>
                </a:solidFill>
                <a:latin typeface="Arial" pitchFamily="34" charset="0"/>
                <a:cs typeface="Arial" pitchFamily="34" charset="0"/>
              </a:rPr>
              <a:t>Introduction</a:t>
            </a:r>
            <a:endParaRPr lang="en-US" sz="2800" b="1" dirty="0">
              <a:solidFill>
                <a:srgbClr val="6F9D20"/>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2</a:t>
            </a:fld>
            <a:endParaRPr lang="fr-BE" sz="1600" dirty="0">
              <a:solidFill>
                <a:schemeClr val="bg1"/>
              </a:solidFill>
              <a:latin typeface="Arial" pitchFamily="34" charset="0"/>
              <a:cs typeface="Arial" pitchFamily="34" charset="0"/>
            </a:endParaRPr>
          </a:p>
        </p:txBody>
      </p:sp>
      <p:sp>
        <p:nvSpPr>
          <p:cNvPr id="13" name="Rectangle à coins arrondis 12"/>
          <p:cNvSpPr/>
          <p:nvPr/>
        </p:nvSpPr>
        <p:spPr>
          <a:xfrm>
            <a:off x="4932040" y="3531452"/>
            <a:ext cx="3600400" cy="1512168"/>
          </a:xfrm>
          <a:prstGeom prst="roundRect">
            <a:avLst/>
          </a:prstGeom>
          <a:solidFill>
            <a:srgbClr val="6F9D2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2800" dirty="0" err="1" smtClean="0"/>
              <a:t>Theoretical</a:t>
            </a:r>
            <a:r>
              <a:rPr lang="fr-FR" sz="2800" dirty="0" smtClean="0"/>
              <a:t> </a:t>
            </a:r>
            <a:r>
              <a:rPr lang="fr-FR" sz="2800" dirty="0" err="1" smtClean="0"/>
              <a:t>work</a:t>
            </a:r>
            <a:r>
              <a:rPr lang="fr-FR" sz="2800" dirty="0" smtClean="0"/>
              <a:t> about </a:t>
            </a:r>
            <a:r>
              <a:rPr lang="fr-FR" sz="2800" dirty="0" err="1" smtClean="0"/>
              <a:t>innovative</a:t>
            </a:r>
            <a:r>
              <a:rPr lang="fr-FR" sz="2800" dirty="0" smtClean="0"/>
              <a:t> design</a:t>
            </a:r>
            <a:endParaRPr lang="en-US" sz="2800" dirty="0"/>
          </a:p>
        </p:txBody>
      </p:sp>
      <p:sp>
        <p:nvSpPr>
          <p:cNvPr id="14" name="Ellipse 13"/>
          <p:cNvSpPr/>
          <p:nvPr/>
        </p:nvSpPr>
        <p:spPr>
          <a:xfrm>
            <a:off x="1248512" y="3429000"/>
            <a:ext cx="2720142" cy="1728192"/>
          </a:xfrm>
          <a:prstGeom prst="ellipse">
            <a:avLst/>
          </a:prstGeom>
          <a:solidFill>
            <a:srgbClr val="6F9D2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2800" dirty="0" smtClean="0"/>
              <a:t>Ex </a:t>
            </a:r>
            <a:r>
              <a:rPr lang="fr-FR" sz="2800" dirty="0" err="1" smtClean="0"/>
              <a:t>from</a:t>
            </a:r>
            <a:r>
              <a:rPr lang="fr-FR" sz="2800" dirty="0" smtClean="0"/>
              <a:t> the </a:t>
            </a:r>
            <a:r>
              <a:rPr lang="fr-FR" sz="2800" dirty="0" err="1" smtClean="0"/>
              <a:t>industrial</a:t>
            </a:r>
            <a:r>
              <a:rPr lang="fr-FR" sz="2800" dirty="0" smtClean="0"/>
              <a:t> </a:t>
            </a:r>
            <a:r>
              <a:rPr lang="fr-FR" sz="2800" dirty="0" err="1" smtClean="0"/>
              <a:t>sector</a:t>
            </a:r>
            <a:endParaRPr lang="en-US" sz="2800" dirty="0"/>
          </a:p>
        </p:txBody>
      </p:sp>
      <p:cxnSp>
        <p:nvCxnSpPr>
          <p:cNvPr id="15" name="Connecteur droit avec flèche 14"/>
          <p:cNvCxnSpPr/>
          <p:nvPr/>
        </p:nvCxnSpPr>
        <p:spPr>
          <a:xfrm flipV="1">
            <a:off x="3968654" y="4077072"/>
            <a:ext cx="963386"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5372169" y="1052736"/>
            <a:ext cx="2720142" cy="1728192"/>
          </a:xfrm>
          <a:prstGeom prst="ellipse">
            <a:avLst/>
          </a:prstGeom>
          <a:solidFill>
            <a:srgbClr val="6F9D2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2800" dirty="0" smtClean="0"/>
              <a:t>Ex </a:t>
            </a:r>
            <a:r>
              <a:rPr lang="fr-FR" sz="2800" dirty="0" err="1" smtClean="0"/>
              <a:t>from</a:t>
            </a:r>
            <a:r>
              <a:rPr lang="fr-FR" sz="2800" dirty="0" smtClean="0"/>
              <a:t> the agricultural world</a:t>
            </a:r>
            <a:endParaRPr lang="en-US" sz="2800" dirty="0"/>
          </a:p>
        </p:txBody>
      </p:sp>
      <p:sp>
        <p:nvSpPr>
          <p:cNvPr id="22" name="Éclair 21"/>
          <p:cNvSpPr/>
          <p:nvPr/>
        </p:nvSpPr>
        <p:spPr>
          <a:xfrm>
            <a:off x="6413764" y="2564904"/>
            <a:ext cx="636952" cy="1152128"/>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ZoneTexte 22"/>
          <p:cNvSpPr txBox="1"/>
          <p:nvPr/>
        </p:nvSpPr>
        <p:spPr>
          <a:xfrm>
            <a:off x="6937144" y="2852936"/>
            <a:ext cx="504056" cy="646331"/>
          </a:xfrm>
          <a:prstGeom prst="rect">
            <a:avLst/>
          </a:prstGeom>
          <a:noFill/>
        </p:spPr>
        <p:txBody>
          <a:bodyPr wrap="square" rtlCol="0">
            <a:spAutoFit/>
          </a:bodyPr>
          <a:lstStyle/>
          <a:p>
            <a:r>
              <a:rPr lang="fr-FR" sz="3600" b="1" dirty="0" smtClean="0"/>
              <a:t>?</a:t>
            </a:r>
            <a:endParaRPr lang="en-US" sz="3600" b="1" dirty="0"/>
          </a:p>
        </p:txBody>
      </p:sp>
      <p:cxnSp>
        <p:nvCxnSpPr>
          <p:cNvPr id="24" name="Connecteur droit avec flèche 23"/>
          <p:cNvCxnSpPr/>
          <p:nvPr/>
        </p:nvCxnSpPr>
        <p:spPr>
          <a:xfrm flipH="1">
            <a:off x="3896646" y="4437112"/>
            <a:ext cx="963386" cy="556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rot="120000" flipH="1" flipV="1">
            <a:off x="7441200" y="2780928"/>
            <a:ext cx="355680" cy="718339"/>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17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6120399"/>
            <a:ext cx="9144000" cy="737601"/>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05/ 02/ 2013</a:t>
            </a:r>
            <a:endParaRPr lang="fr-FR" sz="800" b="1" dirty="0">
              <a:solidFill>
                <a:schemeClr val="bg1"/>
              </a:solidFill>
              <a:latin typeface="Arial" pitchFamily="34" charset="0"/>
              <a:cs typeface="Arial" pitchFamily="34" charset="0"/>
            </a:endParaRPr>
          </a:p>
        </p:txBody>
      </p:sp>
      <p:sp>
        <p:nvSpPr>
          <p:cNvPr id="11" name="ZoneTexte 10"/>
          <p:cNvSpPr txBox="1"/>
          <p:nvPr/>
        </p:nvSpPr>
        <p:spPr>
          <a:xfrm>
            <a:off x="755576" y="908720"/>
            <a:ext cx="8169349" cy="867482"/>
          </a:xfrm>
          <a:prstGeom prst="rect">
            <a:avLst/>
          </a:prstGeom>
          <a:noFill/>
        </p:spPr>
        <p:txBody>
          <a:bodyPr wrap="square" rtlCol="0">
            <a:spAutoFit/>
          </a:bodyPr>
          <a:lstStyle/>
          <a:p>
            <a:pPr marL="171450" indent="-171450">
              <a:lnSpc>
                <a:spcPct val="120000"/>
              </a:lnSpc>
              <a:buClr>
                <a:srgbClr val="C5DD01"/>
              </a:buClr>
              <a:buFont typeface="Wingdings" pitchFamily="2" charset="2"/>
              <a:buChar char="v"/>
            </a:pPr>
            <a:r>
              <a:rPr lang="en-US" sz="2200" b="1" dirty="0" smtClean="0">
                <a:latin typeface="Arial" pitchFamily="34" charset="0"/>
                <a:cs typeface="Arial" pitchFamily="34" charset="0"/>
              </a:rPr>
              <a:t>Why do we speak of  INNOVATIVE DESIGN in agriculture?</a:t>
            </a:r>
          </a:p>
          <a:p>
            <a:pPr marL="628650" lvl="1" indent="-171450">
              <a:lnSpc>
                <a:spcPct val="120000"/>
              </a:lnSpc>
              <a:buClr>
                <a:srgbClr val="C5DD01"/>
              </a:buClr>
              <a:buFont typeface="Wingdings" pitchFamily="2" charset="2"/>
              <a:buChar char="§"/>
            </a:pPr>
            <a:r>
              <a:rPr lang="en-US" sz="2200" dirty="0" smtClean="0">
                <a:latin typeface="Arial" pitchFamily="34" charset="0"/>
                <a:cs typeface="Arial" pitchFamily="34" charset="0"/>
              </a:rPr>
              <a:t>Agriculture is facing new challenges</a:t>
            </a:r>
            <a:endParaRPr lang="en-US" sz="2200" b="1" dirty="0" smtClean="0">
              <a:solidFill>
                <a:srgbClr val="FF0000"/>
              </a:solidFill>
              <a:latin typeface="Arial" pitchFamily="34" charset="0"/>
              <a:cs typeface="Arial" pitchFamily="34" charset="0"/>
            </a:endParaRPr>
          </a:p>
        </p:txBody>
      </p:sp>
      <p:sp>
        <p:nvSpPr>
          <p:cNvPr id="5" name="ZoneTexte 4"/>
          <p:cNvSpPr txBox="1"/>
          <p:nvPr/>
        </p:nvSpPr>
        <p:spPr>
          <a:xfrm>
            <a:off x="1299196" y="260648"/>
            <a:ext cx="7953324" cy="523220"/>
          </a:xfrm>
          <a:prstGeom prst="rect">
            <a:avLst/>
          </a:prstGeom>
          <a:solidFill>
            <a:schemeClr val="bg1"/>
          </a:solidFill>
        </p:spPr>
        <p:txBody>
          <a:bodyPr wrap="square" rtlCol="0">
            <a:spAutoFit/>
          </a:bodyPr>
          <a:lstStyle/>
          <a:p>
            <a:r>
              <a:rPr lang="en-US" sz="2800" b="1" dirty="0" smtClean="0">
                <a:solidFill>
                  <a:srgbClr val="6F9D20"/>
                </a:solidFill>
                <a:latin typeface="Arial" pitchFamily="34" charset="0"/>
                <a:cs typeface="Arial" pitchFamily="34" charset="0"/>
              </a:rPr>
              <a:t>Introduction</a:t>
            </a:r>
            <a:endParaRPr lang="en-US" sz="2800" b="1" dirty="0">
              <a:solidFill>
                <a:srgbClr val="6F9D20"/>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3</a:t>
            </a:fld>
            <a:endParaRPr lang="fr-BE" sz="1600" dirty="0">
              <a:solidFill>
                <a:schemeClr val="bg1"/>
              </a:solidFill>
              <a:latin typeface="Arial" pitchFamily="34" charset="0"/>
              <a:cs typeface="Arial" pitchFamily="34" charset="0"/>
            </a:endParaRPr>
          </a:p>
        </p:txBody>
      </p:sp>
      <p:sp>
        <p:nvSpPr>
          <p:cNvPr id="3" name="Rectangle à coins arrondis 2"/>
          <p:cNvSpPr/>
          <p:nvPr/>
        </p:nvSpPr>
        <p:spPr>
          <a:xfrm>
            <a:off x="159730" y="2636912"/>
            <a:ext cx="3260142" cy="1944216"/>
          </a:xfrm>
          <a:prstGeom prst="roundRect">
            <a:avLst/>
          </a:prstGeom>
          <a:solidFill>
            <a:srgbClr val="6F9D2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dirty="0" err="1" smtClean="0"/>
              <a:t>Centralized</a:t>
            </a:r>
            <a:r>
              <a:rPr lang="fr-FR" sz="2000" dirty="0" smtClean="0"/>
              <a:t> design </a:t>
            </a:r>
          </a:p>
          <a:p>
            <a:pPr algn="ctr"/>
            <a:r>
              <a:rPr lang="fr-FR" sz="2000" dirty="0" smtClean="0"/>
              <a:t>ADAPT THE ENVIRONMENT TO THE DESIGNED OBJECTS</a:t>
            </a:r>
            <a:endParaRPr lang="en-US" sz="2000" dirty="0"/>
          </a:p>
        </p:txBody>
      </p:sp>
      <p:sp>
        <p:nvSpPr>
          <p:cNvPr id="4" name="ZoneTexte 3"/>
          <p:cNvSpPr txBox="1"/>
          <p:nvPr/>
        </p:nvSpPr>
        <p:spPr>
          <a:xfrm>
            <a:off x="1133872" y="2204864"/>
            <a:ext cx="2141984" cy="369332"/>
          </a:xfrm>
          <a:prstGeom prst="rect">
            <a:avLst/>
          </a:prstGeom>
          <a:noFill/>
        </p:spPr>
        <p:txBody>
          <a:bodyPr wrap="square" rtlCol="0">
            <a:spAutoFit/>
          </a:bodyPr>
          <a:lstStyle/>
          <a:p>
            <a:r>
              <a:rPr lang="fr-FR" dirty="0" err="1" smtClean="0">
                <a:solidFill>
                  <a:srgbClr val="0000FF"/>
                </a:solidFill>
              </a:rPr>
              <a:t>XXth</a:t>
            </a:r>
            <a:r>
              <a:rPr lang="fr-FR" dirty="0" smtClean="0">
                <a:solidFill>
                  <a:srgbClr val="0000FF"/>
                </a:solidFill>
              </a:rPr>
              <a:t> CENTURY</a:t>
            </a:r>
            <a:endParaRPr lang="en-US" dirty="0">
              <a:solidFill>
                <a:srgbClr val="0000FF"/>
              </a:solidFill>
            </a:endParaRPr>
          </a:p>
        </p:txBody>
      </p:sp>
      <p:sp>
        <p:nvSpPr>
          <p:cNvPr id="10" name="ZoneTexte 9"/>
          <p:cNvSpPr txBox="1"/>
          <p:nvPr/>
        </p:nvSpPr>
        <p:spPr>
          <a:xfrm>
            <a:off x="2339752" y="5085184"/>
            <a:ext cx="4588694" cy="867482"/>
          </a:xfrm>
          <a:prstGeom prst="rect">
            <a:avLst/>
          </a:prstGeom>
          <a:noFill/>
        </p:spPr>
        <p:txBody>
          <a:bodyPr wrap="square" rtlCol="0">
            <a:spAutoFit/>
          </a:bodyPr>
          <a:lstStyle/>
          <a:p>
            <a:pPr algn="ctr">
              <a:lnSpc>
                <a:spcPct val="120000"/>
              </a:lnSpc>
            </a:pPr>
            <a:r>
              <a:rPr lang="en-US" sz="2200" dirty="0" smtClean="0">
                <a:latin typeface="Arial" pitchFamily="34" charset="0"/>
                <a:cs typeface="Arial" pitchFamily="34" charset="0"/>
              </a:rPr>
              <a:t>High productivity / </a:t>
            </a:r>
          </a:p>
          <a:p>
            <a:pPr algn="ctr">
              <a:lnSpc>
                <a:spcPct val="120000"/>
              </a:lnSpc>
            </a:pPr>
            <a:r>
              <a:rPr lang="en-US" sz="2200" dirty="0" smtClean="0">
                <a:latin typeface="Arial" pitchFamily="34" charset="0"/>
                <a:cs typeface="Arial" pitchFamily="34" charset="0"/>
              </a:rPr>
              <a:t>Environmental and social damages</a:t>
            </a:r>
          </a:p>
        </p:txBody>
      </p:sp>
      <p:sp>
        <p:nvSpPr>
          <p:cNvPr id="22" name="Rectangle à coins arrondis 21"/>
          <p:cNvSpPr/>
          <p:nvPr/>
        </p:nvSpPr>
        <p:spPr>
          <a:xfrm>
            <a:off x="5644569" y="2636912"/>
            <a:ext cx="3260142" cy="1944216"/>
          </a:xfrm>
          <a:prstGeom prst="roundRect">
            <a:avLst/>
          </a:prstGeom>
          <a:solidFill>
            <a:srgbClr val="6F9D2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dirty="0" smtClean="0"/>
              <a:t>ADAPT THE DESIGNED OBJECTS TO THEIR ENVIRONMENT</a:t>
            </a:r>
            <a:endParaRPr lang="en-US" sz="2000" dirty="0"/>
          </a:p>
        </p:txBody>
      </p:sp>
      <p:sp>
        <p:nvSpPr>
          <p:cNvPr id="12" name="Flèche courbée vers le haut 11"/>
          <p:cNvSpPr/>
          <p:nvPr/>
        </p:nvSpPr>
        <p:spPr>
          <a:xfrm>
            <a:off x="3419872" y="3573016"/>
            <a:ext cx="2369713" cy="540060"/>
          </a:xfrm>
          <a:prstGeom prst="curvedUpArrow">
            <a:avLst/>
          </a:prstGeom>
          <a:solidFill>
            <a:srgbClr val="6F9D2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1" name="ZoneTexte 20"/>
          <p:cNvSpPr txBox="1"/>
          <p:nvPr/>
        </p:nvSpPr>
        <p:spPr>
          <a:xfrm>
            <a:off x="6534472" y="2204864"/>
            <a:ext cx="2141984" cy="369332"/>
          </a:xfrm>
          <a:prstGeom prst="rect">
            <a:avLst/>
          </a:prstGeom>
          <a:noFill/>
        </p:spPr>
        <p:txBody>
          <a:bodyPr wrap="square" rtlCol="0">
            <a:spAutoFit/>
          </a:bodyPr>
          <a:lstStyle/>
          <a:p>
            <a:r>
              <a:rPr lang="fr-FR" dirty="0" smtClean="0">
                <a:solidFill>
                  <a:srgbClr val="FF0000"/>
                </a:solidFill>
              </a:rPr>
              <a:t>TODAY</a:t>
            </a:r>
            <a:endParaRPr lang="en-US" dirty="0">
              <a:solidFill>
                <a:srgbClr val="FF0000"/>
              </a:solidFill>
            </a:endParaRPr>
          </a:p>
        </p:txBody>
      </p:sp>
      <p:sp>
        <p:nvSpPr>
          <p:cNvPr id="6" name="Flèche à angle droit 5"/>
          <p:cNvSpPr/>
          <p:nvPr/>
        </p:nvSpPr>
        <p:spPr>
          <a:xfrm rot="5400000">
            <a:off x="1151620" y="4545124"/>
            <a:ext cx="1152128" cy="1224136"/>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12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animBg="1"/>
      <p:bldP spid="12" grpId="0" animBg="1"/>
      <p:bldP spid="21"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6120399"/>
            <a:ext cx="9144000" cy="737601"/>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11" name="ZoneTexte 10"/>
          <p:cNvSpPr txBox="1"/>
          <p:nvPr/>
        </p:nvSpPr>
        <p:spPr>
          <a:xfrm>
            <a:off x="899592" y="980728"/>
            <a:ext cx="8244408" cy="3342453"/>
          </a:xfrm>
          <a:prstGeom prst="rect">
            <a:avLst/>
          </a:prstGeom>
          <a:noFill/>
        </p:spPr>
        <p:txBody>
          <a:bodyPr wrap="square" rtlCol="0">
            <a:spAutoFit/>
          </a:bodyPr>
          <a:lstStyle/>
          <a:p>
            <a:pPr marL="171450" indent="-171450">
              <a:lnSpc>
                <a:spcPct val="120000"/>
              </a:lnSpc>
              <a:buClr>
                <a:srgbClr val="C5DD01"/>
              </a:buClr>
              <a:buFont typeface="Wingdings" pitchFamily="2" charset="2"/>
              <a:buChar char="v"/>
            </a:pPr>
            <a:r>
              <a:rPr lang="en-US" sz="2200" b="1" dirty="0" smtClean="0">
                <a:latin typeface="Arial" pitchFamily="34" charset="0"/>
                <a:cs typeface="Arial" pitchFamily="34" charset="0"/>
              </a:rPr>
              <a:t>Why do we speak of  INNOVATIVE DESIGN in agriculture?</a:t>
            </a:r>
          </a:p>
          <a:p>
            <a:pPr marL="628650" lvl="1" indent="-171450">
              <a:lnSpc>
                <a:spcPct val="120000"/>
              </a:lnSpc>
              <a:buClr>
                <a:srgbClr val="C5DD01"/>
              </a:buClr>
              <a:buFont typeface="Wingdings" pitchFamily="2" charset="2"/>
              <a:buChar char="§"/>
            </a:pPr>
            <a:r>
              <a:rPr lang="en-US" sz="2200" dirty="0" smtClean="0">
                <a:latin typeface="Arial" pitchFamily="34" charset="0"/>
                <a:cs typeface="Arial" pitchFamily="34" charset="0"/>
              </a:rPr>
              <a:t>Agriculture is facing new challenges</a:t>
            </a:r>
          </a:p>
          <a:p>
            <a:pPr marL="628650" lvl="1" indent="-171450">
              <a:lnSpc>
                <a:spcPct val="120000"/>
              </a:lnSpc>
              <a:buClr>
                <a:srgbClr val="C5DD01"/>
              </a:buClr>
              <a:buFont typeface="Wingdings" pitchFamily="2" charset="2"/>
              <a:buChar char="§"/>
            </a:pPr>
            <a:r>
              <a:rPr lang="en-US" sz="2200" dirty="0" smtClean="0">
                <a:latin typeface="Arial" pitchFamily="34" charset="0"/>
                <a:cs typeface="Arial" pitchFamily="34" charset="0"/>
              </a:rPr>
              <a:t>This requires innovative design as defined by Le Masson et al (2006):</a:t>
            </a:r>
          </a:p>
          <a:p>
            <a:pPr>
              <a:lnSpc>
                <a:spcPct val="120000"/>
              </a:lnSpc>
            </a:pPr>
            <a:r>
              <a:rPr lang="en-US" sz="2200" dirty="0" smtClean="0">
                <a:latin typeface="Arial" pitchFamily="34" charset="0"/>
                <a:cs typeface="Arial" pitchFamily="34" charset="0"/>
              </a:rPr>
              <a:t>- Revise the identity of objects (objectives, performance criteria)</a:t>
            </a:r>
          </a:p>
          <a:p>
            <a:pPr>
              <a:lnSpc>
                <a:spcPct val="120000"/>
              </a:lnSpc>
            </a:pPr>
            <a:r>
              <a:rPr lang="en-US" sz="2200" dirty="0" smtClean="0">
                <a:latin typeface="Arial" pitchFamily="34" charset="0"/>
                <a:cs typeface="Arial" pitchFamily="34" charset="0"/>
              </a:rPr>
              <a:t>- Revise the design regime and organization</a:t>
            </a:r>
          </a:p>
          <a:p>
            <a:pPr marL="628650" lvl="1" indent="-171450">
              <a:lnSpc>
                <a:spcPct val="120000"/>
              </a:lnSpc>
              <a:buClr>
                <a:srgbClr val="C5DD01"/>
              </a:buClr>
              <a:buFont typeface="Wingdings" pitchFamily="2" charset="2"/>
              <a:buChar char="§"/>
            </a:pPr>
            <a:endParaRPr lang="en-US" sz="2200" dirty="0" smtClean="0">
              <a:latin typeface="Arial" pitchFamily="34" charset="0"/>
              <a:cs typeface="Arial" pitchFamily="34" charset="0"/>
            </a:endParaRPr>
          </a:p>
          <a:p>
            <a:pPr marL="628650" lvl="1" indent="-171450">
              <a:lnSpc>
                <a:spcPct val="120000"/>
              </a:lnSpc>
              <a:buClr>
                <a:srgbClr val="C5DD01"/>
              </a:buClr>
              <a:buFont typeface="Wingdings" pitchFamily="2" charset="2"/>
              <a:buChar char="§"/>
            </a:pPr>
            <a:endParaRPr lang="en-US" sz="2200" b="1" dirty="0" smtClean="0">
              <a:solidFill>
                <a:srgbClr val="FF0000"/>
              </a:solidFill>
              <a:latin typeface="Arial" pitchFamily="34" charset="0"/>
              <a:cs typeface="Arial" pitchFamily="34" charset="0"/>
            </a:endParaRPr>
          </a:p>
        </p:txBody>
      </p:sp>
      <p:sp>
        <p:nvSpPr>
          <p:cNvPr id="5" name="ZoneTexte 4"/>
          <p:cNvSpPr txBox="1"/>
          <p:nvPr/>
        </p:nvSpPr>
        <p:spPr>
          <a:xfrm>
            <a:off x="1299196" y="260648"/>
            <a:ext cx="7953324" cy="523220"/>
          </a:xfrm>
          <a:prstGeom prst="rect">
            <a:avLst/>
          </a:prstGeom>
          <a:solidFill>
            <a:schemeClr val="bg1"/>
          </a:solidFill>
        </p:spPr>
        <p:txBody>
          <a:bodyPr wrap="square" rtlCol="0">
            <a:spAutoFit/>
          </a:bodyPr>
          <a:lstStyle/>
          <a:p>
            <a:r>
              <a:rPr lang="en-US" sz="2800" b="1" dirty="0" smtClean="0">
                <a:solidFill>
                  <a:srgbClr val="6F9D20"/>
                </a:solidFill>
                <a:latin typeface="Arial" pitchFamily="34" charset="0"/>
                <a:cs typeface="Arial" pitchFamily="34" charset="0"/>
              </a:rPr>
              <a:t>Introduction</a:t>
            </a:r>
            <a:endParaRPr lang="en-US" sz="2800" b="1" dirty="0">
              <a:solidFill>
                <a:srgbClr val="6F9D20"/>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4</a:t>
            </a:fld>
            <a:endParaRPr lang="fr-BE" sz="1600" dirty="0">
              <a:solidFill>
                <a:schemeClr val="bg1"/>
              </a:solidFill>
              <a:latin typeface="Arial" pitchFamily="34" charset="0"/>
              <a:cs typeface="Arial" pitchFamily="34" charset="0"/>
            </a:endParaRPr>
          </a:p>
        </p:txBody>
      </p:sp>
      <p:sp>
        <p:nvSpPr>
          <p:cNvPr id="6" name="ZoneTexte 5"/>
          <p:cNvSpPr txBox="1"/>
          <p:nvPr/>
        </p:nvSpPr>
        <p:spPr>
          <a:xfrm>
            <a:off x="3324610" y="4820525"/>
            <a:ext cx="1396538" cy="646331"/>
          </a:xfrm>
          <a:prstGeom prst="rect">
            <a:avLst/>
          </a:prstGeom>
          <a:noFill/>
        </p:spPr>
        <p:txBody>
          <a:bodyPr wrap="square" rtlCol="0">
            <a:spAutoFit/>
          </a:bodyPr>
          <a:lstStyle/>
          <a:p>
            <a:pPr algn="ctr"/>
            <a:r>
              <a:rPr lang="fr-FR" i="1" dirty="0" smtClean="0"/>
              <a:t>Agro-</a:t>
            </a:r>
            <a:r>
              <a:rPr lang="fr-FR" i="1" dirty="0" err="1" smtClean="0"/>
              <a:t>ecology</a:t>
            </a:r>
            <a:endParaRPr lang="en-US" i="1" dirty="0"/>
          </a:p>
        </p:txBody>
      </p:sp>
      <p:sp>
        <p:nvSpPr>
          <p:cNvPr id="21" name="ZoneTexte 20"/>
          <p:cNvSpPr txBox="1"/>
          <p:nvPr/>
        </p:nvSpPr>
        <p:spPr>
          <a:xfrm>
            <a:off x="6713662" y="4959025"/>
            <a:ext cx="2304256" cy="369332"/>
          </a:xfrm>
          <a:prstGeom prst="rect">
            <a:avLst/>
          </a:prstGeom>
          <a:noFill/>
        </p:spPr>
        <p:txBody>
          <a:bodyPr wrap="square" rtlCol="0">
            <a:spAutoFit/>
          </a:bodyPr>
          <a:lstStyle/>
          <a:p>
            <a:r>
              <a:rPr lang="fr-FR" i="1" dirty="0" err="1" smtClean="0"/>
              <a:t>Genomics</a:t>
            </a:r>
            <a:endParaRPr lang="en-US" i="1" dirty="0"/>
          </a:p>
        </p:txBody>
      </p:sp>
      <p:sp>
        <p:nvSpPr>
          <p:cNvPr id="13" name="AutoShape 4" descr="http://www.thewebofhope.com/wp-content/uploads/2011/04/agroecology.jpg"/>
          <p:cNvSpPr>
            <a:spLocks noChangeAspect="1" noChangeArrowheads="1"/>
          </p:cNvSpPr>
          <p:nvPr/>
        </p:nvSpPr>
        <p:spPr bwMode="auto">
          <a:xfrm>
            <a:off x="63500" y="-136525"/>
            <a:ext cx="3248025" cy="2085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ZoneTexte 21"/>
          <p:cNvSpPr txBox="1"/>
          <p:nvPr/>
        </p:nvSpPr>
        <p:spPr>
          <a:xfrm>
            <a:off x="7115622"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05/ 02/ 2013</a:t>
            </a:r>
            <a:endParaRPr lang="fr-FR" sz="800" b="1" dirty="0">
              <a:solidFill>
                <a:schemeClr val="bg1"/>
              </a:solidFill>
              <a:latin typeface="Arial" pitchFamily="34" charset="0"/>
              <a:cs typeface="Arial" pitchFamily="34" charset="0"/>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04" y="4699707"/>
            <a:ext cx="269716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0963" y="4495990"/>
            <a:ext cx="7921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9334" y="4131382"/>
            <a:ext cx="1355725"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26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6120399"/>
            <a:ext cx="9144000" cy="737601"/>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11" name="ZoneTexte 10"/>
          <p:cNvSpPr txBox="1"/>
          <p:nvPr/>
        </p:nvSpPr>
        <p:spPr>
          <a:xfrm>
            <a:off x="899592" y="1124744"/>
            <a:ext cx="7953324" cy="2800767"/>
          </a:xfrm>
          <a:prstGeom prst="rect">
            <a:avLst/>
          </a:prstGeom>
          <a:noFill/>
        </p:spPr>
        <p:txBody>
          <a:bodyPr wrap="square" rtlCol="0">
            <a:spAutoFit/>
          </a:bodyPr>
          <a:lstStyle/>
          <a:p>
            <a:pPr marL="171450" indent="-171450">
              <a:buClr>
                <a:srgbClr val="C5DD01"/>
              </a:buClr>
              <a:buFont typeface="Wingdings" pitchFamily="2" charset="2"/>
              <a:buChar char="v"/>
            </a:pPr>
            <a:r>
              <a:rPr lang="en-US" sz="2200" b="1" dirty="0" smtClean="0">
                <a:latin typeface="Arial" pitchFamily="34" charset="0"/>
                <a:cs typeface="Arial" pitchFamily="34" charset="0"/>
              </a:rPr>
              <a:t>What does « innovative design » imply when it comes to biotechnical systems?</a:t>
            </a:r>
          </a:p>
          <a:p>
            <a:pPr marL="171450" indent="-171450">
              <a:buClr>
                <a:srgbClr val="C5DD01"/>
              </a:buClr>
              <a:buFont typeface="Wingdings" pitchFamily="2" charset="2"/>
              <a:buChar char="v"/>
            </a:pPr>
            <a:endParaRPr lang="en-US" sz="2200" b="1" dirty="0" smtClean="0">
              <a:latin typeface="Arial" pitchFamily="34" charset="0"/>
              <a:cs typeface="Arial" pitchFamily="34" charset="0"/>
            </a:endParaRPr>
          </a:p>
          <a:p>
            <a:pPr marL="171450" indent="-171450">
              <a:buClr>
                <a:srgbClr val="C5DD01"/>
              </a:buClr>
              <a:buFont typeface="Wingdings" pitchFamily="2" charset="2"/>
              <a:buChar char="v"/>
            </a:pPr>
            <a:endParaRPr lang="en-US" sz="2200" b="1" dirty="0" smtClean="0">
              <a:latin typeface="Arial" pitchFamily="34" charset="0"/>
              <a:cs typeface="Arial" pitchFamily="34" charset="0"/>
            </a:endParaRPr>
          </a:p>
          <a:p>
            <a:pPr marL="171450" indent="-171450">
              <a:buClr>
                <a:srgbClr val="C5DD01"/>
              </a:buClr>
              <a:buFont typeface="Wingdings" pitchFamily="2" charset="2"/>
              <a:buChar char="v"/>
            </a:pPr>
            <a:r>
              <a:rPr lang="en-US" sz="2200" b="1" dirty="0" smtClean="0">
                <a:latin typeface="Arial" pitchFamily="34" charset="0"/>
                <a:cs typeface="Arial" pitchFamily="34" charset="0"/>
              </a:rPr>
              <a:t>Focus on the nature of our objects + on the characteristics of our design organization</a:t>
            </a:r>
          </a:p>
          <a:p>
            <a:pPr marL="628650" lvl="1" indent="-171450">
              <a:buClr>
                <a:srgbClr val="C5DD01"/>
              </a:buClr>
              <a:buFont typeface="Wingdings" pitchFamily="2" charset="2"/>
              <a:buChar char="§"/>
            </a:pPr>
            <a:endParaRPr lang="en-US" sz="2200" dirty="0" smtClean="0">
              <a:latin typeface="Arial" pitchFamily="34" charset="0"/>
              <a:cs typeface="Arial" pitchFamily="34" charset="0"/>
            </a:endParaRPr>
          </a:p>
          <a:p>
            <a:pPr marL="628650" lvl="1" indent="-171450">
              <a:buClr>
                <a:srgbClr val="C5DD01"/>
              </a:buClr>
              <a:buFont typeface="Wingdings" pitchFamily="2" charset="2"/>
              <a:buChar char="§"/>
            </a:pPr>
            <a:endParaRPr lang="en-US" sz="2200" b="1" dirty="0" smtClean="0">
              <a:solidFill>
                <a:srgbClr val="FF0000"/>
              </a:solidFill>
              <a:latin typeface="Arial" pitchFamily="34" charset="0"/>
              <a:cs typeface="Arial" pitchFamily="34" charset="0"/>
            </a:endParaRPr>
          </a:p>
        </p:txBody>
      </p:sp>
      <p:sp>
        <p:nvSpPr>
          <p:cNvPr id="5" name="ZoneTexte 4"/>
          <p:cNvSpPr txBox="1"/>
          <p:nvPr/>
        </p:nvSpPr>
        <p:spPr>
          <a:xfrm>
            <a:off x="1299196" y="260648"/>
            <a:ext cx="7953324" cy="523220"/>
          </a:xfrm>
          <a:prstGeom prst="rect">
            <a:avLst/>
          </a:prstGeom>
          <a:solidFill>
            <a:schemeClr val="bg1"/>
          </a:solidFill>
        </p:spPr>
        <p:txBody>
          <a:bodyPr wrap="square" rtlCol="0">
            <a:spAutoFit/>
          </a:bodyPr>
          <a:lstStyle/>
          <a:p>
            <a:r>
              <a:rPr lang="en-US" sz="2800" b="1" dirty="0" smtClean="0">
                <a:solidFill>
                  <a:srgbClr val="6F9D20"/>
                </a:solidFill>
                <a:latin typeface="Arial" pitchFamily="34" charset="0"/>
                <a:cs typeface="Arial" pitchFamily="34" charset="0"/>
              </a:rPr>
              <a:t>Introduction</a:t>
            </a:r>
            <a:endParaRPr lang="en-US" sz="2800" b="1" dirty="0">
              <a:solidFill>
                <a:srgbClr val="6F9D20"/>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5</a:t>
            </a:fld>
            <a:endParaRPr lang="fr-BE" sz="1600" dirty="0">
              <a:solidFill>
                <a:schemeClr val="bg1"/>
              </a:solidFill>
              <a:latin typeface="Arial" pitchFamily="34" charset="0"/>
              <a:cs typeface="Arial" pitchFamily="34" charset="0"/>
            </a:endParaRPr>
          </a:p>
        </p:txBody>
      </p:sp>
      <p:sp>
        <p:nvSpPr>
          <p:cNvPr id="12" name="ZoneTexte 11"/>
          <p:cNvSpPr txBox="1"/>
          <p:nvPr/>
        </p:nvSpPr>
        <p:spPr>
          <a:xfrm>
            <a:off x="7115622"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05/ 02/ 2013</a:t>
            </a:r>
            <a:endParaRPr lang="fr-FR" sz="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67340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F9D20"/>
        </a:solid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5" name="ZoneTexte 4"/>
          <p:cNvSpPr txBox="1"/>
          <p:nvPr/>
        </p:nvSpPr>
        <p:spPr>
          <a:xfrm>
            <a:off x="1299196" y="4365104"/>
            <a:ext cx="6768752" cy="584775"/>
          </a:xfrm>
          <a:prstGeom prst="rect">
            <a:avLst/>
          </a:prstGeom>
          <a:noFill/>
        </p:spPr>
        <p:txBody>
          <a:bodyPr wrap="square" rtlCol="0">
            <a:spAutoFit/>
          </a:bodyPr>
          <a:lstStyle/>
          <a:p>
            <a:r>
              <a:rPr lang="en-US" sz="3200" b="1" dirty="0" smtClean="0">
                <a:solidFill>
                  <a:prstClr val="white"/>
                </a:solidFill>
                <a:latin typeface="Arial" pitchFamily="34" charset="0"/>
                <a:cs typeface="Arial" pitchFamily="34" charset="0"/>
              </a:rPr>
              <a:t>Designing </a:t>
            </a:r>
            <a:r>
              <a:rPr lang="en-US" sz="3200" b="1" dirty="0">
                <a:solidFill>
                  <a:prstClr val="white"/>
                </a:solidFill>
                <a:latin typeface="Arial" pitchFamily="34" charset="0"/>
                <a:cs typeface="Arial" pitchFamily="34" charset="0"/>
              </a:rPr>
              <a:t>biotechnical </a:t>
            </a:r>
            <a:r>
              <a:rPr lang="en-US" sz="3200" b="1" dirty="0" smtClean="0">
                <a:solidFill>
                  <a:prstClr val="white"/>
                </a:solidFill>
                <a:latin typeface="Arial" pitchFamily="34" charset="0"/>
                <a:cs typeface="Arial" pitchFamily="34" charset="0"/>
              </a:rPr>
              <a:t>systems</a:t>
            </a:r>
            <a:endParaRPr lang="en-US" sz="3200" b="1" dirty="0">
              <a:solidFill>
                <a:prstClr val="white"/>
              </a:solidFill>
              <a:latin typeface="Arial" pitchFamily="34" charset="0"/>
              <a:cs typeface="Arial" pitchFamily="34" charset="0"/>
            </a:endParaRPr>
          </a:p>
        </p:txBody>
      </p:sp>
      <p:sp>
        <p:nvSpPr>
          <p:cNvPr id="13" name="ZoneTexte 12"/>
          <p:cNvSpPr txBox="1"/>
          <p:nvPr/>
        </p:nvSpPr>
        <p:spPr>
          <a:xfrm>
            <a:off x="7115622" y="6468467"/>
            <a:ext cx="1904652" cy="215444"/>
          </a:xfrm>
          <a:prstGeom prst="rect">
            <a:avLst/>
          </a:prstGeom>
          <a:noFill/>
        </p:spPr>
        <p:txBody>
          <a:bodyPr wrap="square" rtlCol="0">
            <a:spAutoFit/>
          </a:bodyPr>
          <a:lstStyle/>
          <a:p>
            <a:pPr algn="r"/>
            <a:r>
              <a:rPr lang="fr-FR" sz="800" b="1" dirty="0" smtClean="0">
                <a:solidFill>
                  <a:prstClr val="white"/>
                </a:solidFill>
                <a:latin typeface="Arial" pitchFamily="34" charset="0"/>
                <a:cs typeface="Arial" pitchFamily="34" charset="0"/>
              </a:rPr>
              <a:t>05/ 02/ 2013</a:t>
            </a:r>
            <a:endParaRPr lang="fr-FR" sz="800" b="1" dirty="0">
              <a:solidFill>
                <a:prstClr val="white"/>
              </a:solidFill>
              <a:latin typeface="Arial" pitchFamily="34" charset="0"/>
              <a:cs typeface="Arial" pitchFamily="34"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9" name="ZoneTexte 8"/>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2" name="ZoneTexte 1"/>
          <p:cNvSpPr txBox="1"/>
          <p:nvPr/>
        </p:nvSpPr>
        <p:spPr>
          <a:xfrm>
            <a:off x="827584" y="3429000"/>
            <a:ext cx="2376264" cy="1015663"/>
          </a:xfrm>
          <a:prstGeom prst="rect">
            <a:avLst/>
          </a:prstGeom>
          <a:noFill/>
        </p:spPr>
        <p:txBody>
          <a:bodyPr wrap="square" rtlCol="0">
            <a:spAutoFit/>
          </a:bodyPr>
          <a:lstStyle/>
          <a:p>
            <a:r>
              <a:rPr lang="fr-FR" sz="6000" dirty="0" smtClean="0">
                <a:solidFill>
                  <a:srgbClr val="C5DD01"/>
                </a:solidFill>
                <a:latin typeface="Arial" pitchFamily="34" charset="0"/>
                <a:cs typeface="Arial" pitchFamily="34" charset="0"/>
              </a:rPr>
              <a:t>_01</a:t>
            </a:r>
            <a:endParaRPr lang="fr-FR" sz="6000" dirty="0">
              <a:solidFill>
                <a:srgbClr val="C5DD01"/>
              </a:solidFill>
              <a:latin typeface="Arial" pitchFamily="34" charset="0"/>
              <a:cs typeface="Arial" pitchFamily="34" charset="0"/>
            </a:endParaRPr>
          </a:p>
        </p:txBody>
      </p:sp>
      <p:sp>
        <p:nvSpPr>
          <p:cNvPr id="15" name="Espace réservé du numéro de diapositive 3"/>
          <p:cNvSpPr>
            <a:spLocks noGrp="1"/>
          </p:cNvSpPr>
          <p:nvPr>
            <p:ph type="sldNum" sz="quarter" idx="12"/>
          </p:nvPr>
        </p:nvSpPr>
        <p:spPr>
          <a:xfrm>
            <a:off x="7884367" y="6246000"/>
            <a:ext cx="1123727" cy="249385"/>
          </a:xfrm>
        </p:spPr>
        <p:txBody>
          <a:bodyPr/>
          <a:lstStyle/>
          <a:p>
            <a:r>
              <a:rPr lang="fr-BE" sz="1600" dirty="0">
                <a:solidFill>
                  <a:prstClr val="white"/>
                </a:solidFill>
                <a:latin typeface="Arial" pitchFamily="34" charset="0"/>
                <a:cs typeface="Arial" pitchFamily="34" charset="0"/>
              </a:rPr>
              <a:t>.</a:t>
            </a:r>
            <a:r>
              <a:rPr lang="fr-BE" sz="1600" dirty="0" smtClean="0">
                <a:solidFill>
                  <a:prstClr val="white"/>
                </a:solidFill>
                <a:latin typeface="Arial" pitchFamily="34" charset="0"/>
                <a:cs typeface="Arial" pitchFamily="34" charset="0"/>
              </a:rPr>
              <a:t>0</a:t>
            </a:r>
            <a:fld id="{CF4668DC-857F-487D-BFFA-8C0CA5037977}" type="slidenum">
              <a:rPr lang="fr-BE" sz="1600" smtClean="0">
                <a:solidFill>
                  <a:prstClr val="white"/>
                </a:solidFill>
                <a:latin typeface="Arial" pitchFamily="34" charset="0"/>
                <a:cs typeface="Arial" pitchFamily="34" charset="0"/>
              </a:rPr>
              <a:pPr/>
              <a:t>6</a:t>
            </a:fld>
            <a:endParaRPr lang="fr-BE" sz="1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11266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6120399"/>
            <a:ext cx="9144000" cy="737601"/>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5" name="ZoneTexte 4"/>
          <p:cNvSpPr txBox="1"/>
          <p:nvPr/>
        </p:nvSpPr>
        <p:spPr>
          <a:xfrm>
            <a:off x="1299196" y="260648"/>
            <a:ext cx="7721078" cy="523220"/>
          </a:xfrm>
          <a:prstGeom prst="rect">
            <a:avLst/>
          </a:prstGeom>
          <a:solidFill>
            <a:schemeClr val="bg1"/>
          </a:solidFill>
        </p:spPr>
        <p:txBody>
          <a:bodyPr wrap="square" rtlCol="0">
            <a:spAutoFit/>
          </a:bodyPr>
          <a:lstStyle/>
          <a:p>
            <a:r>
              <a:rPr lang="en-US" sz="2800" b="1" dirty="0">
                <a:solidFill>
                  <a:srgbClr val="6F9D20"/>
                </a:solidFill>
                <a:latin typeface="Arial" pitchFamily="34" charset="0"/>
                <a:cs typeface="Arial" pitchFamily="34" charset="0"/>
              </a:rPr>
              <a:t>What is “designed” in agriculture? </a:t>
            </a:r>
          </a:p>
        </p:txBody>
      </p:sp>
      <p:sp>
        <p:nvSpPr>
          <p:cNvPr id="8" name="ZoneTexte 7"/>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9" name="ZoneTexte 8"/>
          <p:cNvSpPr txBox="1"/>
          <p:nvPr/>
        </p:nvSpPr>
        <p:spPr>
          <a:xfrm>
            <a:off x="7115622"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05/ 02/ 2013</a:t>
            </a:r>
            <a:endParaRPr lang="fr-FR" sz="800" b="1" dirty="0">
              <a:solidFill>
                <a:schemeClr val="bg1"/>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46000"/>
            <a:ext cx="1123727" cy="249385"/>
          </a:xfr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7</a:t>
            </a:fld>
            <a:endParaRPr lang="fr-BE" sz="1600" dirty="0">
              <a:solidFill>
                <a:schemeClr val="bg1"/>
              </a:solidFill>
              <a:latin typeface="Arial" pitchFamily="34" charset="0"/>
              <a:cs typeface="Arial" pitchFamily="34" charset="0"/>
            </a:endParaRPr>
          </a:p>
        </p:txBody>
      </p:sp>
      <p:grpSp>
        <p:nvGrpSpPr>
          <p:cNvPr id="12" name="Groupe 11"/>
          <p:cNvGrpSpPr/>
          <p:nvPr/>
        </p:nvGrpSpPr>
        <p:grpSpPr>
          <a:xfrm>
            <a:off x="5724128" y="1400845"/>
            <a:ext cx="1905000" cy="1308075"/>
            <a:chOff x="6372200" y="1730126"/>
            <a:chExt cx="1905000" cy="1308075"/>
          </a:xfrm>
        </p:grpSpPr>
        <p:pic>
          <p:nvPicPr>
            <p:cNvPr id="1028" name="Picture 4" descr="Tête de mouton de race Ile de France. Race à aptitude bouchère élévée le plus souvent en bergerie, elle fut obtenu par croisement d'animaux Dishley et Mérinos de Rambouillet puis de De Montcha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1730126"/>
              <a:ext cx="1905000" cy="126682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612732" y="2807369"/>
              <a:ext cx="664467" cy="230832"/>
            </a:xfrm>
            <a:prstGeom prst="rect">
              <a:avLst/>
            </a:prstGeom>
            <a:noFill/>
          </p:spPr>
          <p:txBody>
            <a:bodyPr wrap="square" rtlCol="0">
              <a:spAutoFit/>
            </a:bodyPr>
            <a:lstStyle/>
            <a:p>
              <a:r>
                <a:rPr lang="fr-FR" sz="900" dirty="0" smtClean="0"/>
                <a:t>©INRA</a:t>
              </a:r>
              <a:endParaRPr lang="en-US" sz="900" dirty="0"/>
            </a:p>
          </p:txBody>
        </p:sp>
      </p:grpSp>
      <p:grpSp>
        <p:nvGrpSpPr>
          <p:cNvPr id="13" name="Groupe 12"/>
          <p:cNvGrpSpPr/>
          <p:nvPr/>
        </p:nvGrpSpPr>
        <p:grpSpPr>
          <a:xfrm>
            <a:off x="2125010" y="1196752"/>
            <a:ext cx="1150846" cy="1451724"/>
            <a:chOff x="1299196" y="1562632"/>
            <a:chExt cx="1150846" cy="1451724"/>
          </a:xfrm>
        </p:grpSpPr>
        <p:pic>
          <p:nvPicPr>
            <p:cNvPr id="1026" name="Picture 2" descr="http://www.inra.fr/var/plain/storage/images/les_partenariats/collaborations_et_partenaires/entreprises/en_direct_des_labos/koreli_une_nouvelle_variete_de_ble_panifiable/112141-5-fre-FR/koreli_une_nouvelle_variete_de_ble_panifiable_inra_article_fu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9196" y="1562632"/>
              <a:ext cx="1047750" cy="1400175"/>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1497542" y="2783524"/>
              <a:ext cx="952500" cy="230832"/>
            </a:xfrm>
            <a:prstGeom prst="rect">
              <a:avLst/>
            </a:prstGeom>
            <a:noFill/>
          </p:spPr>
          <p:txBody>
            <a:bodyPr wrap="square" rtlCol="0">
              <a:spAutoFit/>
            </a:bodyPr>
            <a:lstStyle/>
            <a:p>
              <a:r>
                <a:rPr lang="fr-FR" sz="900" dirty="0" smtClean="0"/>
                <a:t>©</a:t>
              </a:r>
              <a:r>
                <a:rPr lang="fr-FR" sz="900" dirty="0" err="1" smtClean="0"/>
                <a:t>JWeber</a:t>
              </a:r>
              <a:r>
                <a:rPr lang="fr-FR" sz="900" dirty="0" smtClean="0"/>
                <a:t>, INRA</a:t>
              </a:r>
              <a:endParaRPr lang="en-US" sz="900" dirty="0"/>
            </a:p>
          </p:txBody>
        </p:sp>
      </p:grpSp>
      <p:grpSp>
        <p:nvGrpSpPr>
          <p:cNvPr id="11" name="Groupe 10"/>
          <p:cNvGrpSpPr/>
          <p:nvPr/>
        </p:nvGrpSpPr>
        <p:grpSpPr>
          <a:xfrm>
            <a:off x="7385043" y="3789040"/>
            <a:ext cx="1635231" cy="1843147"/>
            <a:chOff x="7385043" y="3602077"/>
            <a:chExt cx="1635231" cy="1843147"/>
          </a:xfrm>
        </p:grpSpPr>
        <p:pic>
          <p:nvPicPr>
            <p:cNvPr id="1031" name="Picture 7" descr="Ntes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5043" y="3602077"/>
              <a:ext cx="1635231" cy="184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p:cNvSpPr txBox="1"/>
            <p:nvPr/>
          </p:nvSpPr>
          <p:spPr>
            <a:xfrm>
              <a:off x="8355807" y="5214392"/>
              <a:ext cx="664467" cy="230832"/>
            </a:xfrm>
            <a:prstGeom prst="rect">
              <a:avLst/>
            </a:prstGeom>
            <a:noFill/>
          </p:spPr>
          <p:txBody>
            <a:bodyPr wrap="square" rtlCol="0">
              <a:spAutoFit/>
            </a:bodyPr>
            <a:lstStyle/>
            <a:p>
              <a:r>
                <a:rPr lang="fr-FR" sz="900" dirty="0" smtClean="0">
                  <a:solidFill>
                    <a:schemeClr val="bg1"/>
                  </a:solidFill>
                </a:rPr>
                <a:t>©</a:t>
              </a:r>
              <a:r>
                <a:rPr lang="fr-FR" sz="900" dirty="0" err="1" smtClean="0">
                  <a:solidFill>
                    <a:schemeClr val="bg1"/>
                  </a:solidFill>
                </a:rPr>
                <a:t>Yara</a:t>
              </a:r>
              <a:endParaRPr lang="en-US" sz="900" dirty="0">
                <a:solidFill>
                  <a:schemeClr val="bg1"/>
                </a:solidFill>
              </a:endParaRPr>
            </a:p>
          </p:txBody>
        </p:sp>
      </p:grpSp>
      <p:grpSp>
        <p:nvGrpSpPr>
          <p:cNvPr id="10" name="Groupe 9"/>
          <p:cNvGrpSpPr/>
          <p:nvPr/>
        </p:nvGrpSpPr>
        <p:grpSpPr>
          <a:xfrm>
            <a:off x="1708448" y="4769937"/>
            <a:ext cx="2000250" cy="1350462"/>
            <a:chOff x="5164038" y="4667820"/>
            <a:chExt cx="2000250" cy="1350462"/>
          </a:xfrm>
        </p:grpSpPr>
        <p:pic>
          <p:nvPicPr>
            <p:cNvPr id="1033" name="Picture 9" descr="http://www.inra.fr/var/plain/storage/htmlarea/22577/file/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64038" y="4667820"/>
              <a:ext cx="2000250" cy="1323975"/>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6496396" y="5787450"/>
              <a:ext cx="664467" cy="230832"/>
            </a:xfrm>
            <a:prstGeom prst="rect">
              <a:avLst/>
            </a:prstGeom>
            <a:noFill/>
          </p:spPr>
          <p:txBody>
            <a:bodyPr wrap="square" rtlCol="0">
              <a:spAutoFit/>
            </a:bodyPr>
            <a:lstStyle/>
            <a:p>
              <a:r>
                <a:rPr lang="fr-FR" sz="900" dirty="0" smtClean="0"/>
                <a:t>©CAREN</a:t>
              </a:r>
              <a:endParaRPr lang="en-US" sz="900" dirty="0"/>
            </a:p>
          </p:txBody>
        </p:sp>
      </p:grpSp>
      <p:sp>
        <p:nvSpPr>
          <p:cNvPr id="6" name="ZoneTexte 5"/>
          <p:cNvSpPr txBox="1"/>
          <p:nvPr/>
        </p:nvSpPr>
        <p:spPr>
          <a:xfrm>
            <a:off x="2987824" y="1628800"/>
            <a:ext cx="2744457" cy="1166410"/>
          </a:xfrm>
          <a:prstGeom prst="rect">
            <a:avLst/>
          </a:prstGeom>
          <a:noFill/>
        </p:spPr>
        <p:txBody>
          <a:bodyPr wrap="square" rtlCol="0">
            <a:spAutoFit/>
          </a:bodyPr>
          <a:lstStyle/>
          <a:p>
            <a:pPr marL="171450" indent="-171450" algn="ctr">
              <a:lnSpc>
                <a:spcPct val="120000"/>
              </a:lnSpc>
              <a:buClr>
                <a:srgbClr val="C5DD01"/>
              </a:buClr>
              <a:buFont typeface="Wingdings" pitchFamily="2" charset="2"/>
              <a:buChar char="§"/>
            </a:pPr>
            <a:r>
              <a:rPr lang="en-US" sz="2000" dirty="0" smtClean="0">
                <a:solidFill>
                  <a:prstClr val="black"/>
                </a:solidFill>
                <a:latin typeface="Arial" pitchFamily="34" charset="0"/>
                <a:cs typeface="Arial" pitchFamily="34" charset="0"/>
              </a:rPr>
              <a:t>Varieties / Animal breeds</a:t>
            </a:r>
            <a:endParaRPr lang="en-US" sz="2000" dirty="0" smtClean="0">
              <a:latin typeface="Arial" pitchFamily="34" charset="0"/>
              <a:cs typeface="Arial" pitchFamily="34" charset="0"/>
            </a:endParaRPr>
          </a:p>
          <a:p>
            <a:pPr algn="ctr">
              <a:lnSpc>
                <a:spcPct val="120000"/>
              </a:lnSpc>
            </a:pPr>
            <a:endParaRPr lang="en-US" sz="2000" dirty="0">
              <a:latin typeface="Arial" pitchFamily="34" charset="0"/>
              <a:cs typeface="Arial" pitchFamily="34" charset="0"/>
            </a:endParaRPr>
          </a:p>
        </p:txBody>
      </p:sp>
      <p:sp>
        <p:nvSpPr>
          <p:cNvPr id="7" name="ZoneTexte 6"/>
          <p:cNvSpPr txBox="1"/>
          <p:nvPr/>
        </p:nvSpPr>
        <p:spPr>
          <a:xfrm>
            <a:off x="1907704" y="2996952"/>
            <a:ext cx="5544616" cy="1535741"/>
          </a:xfrm>
          <a:prstGeom prst="rect">
            <a:avLst/>
          </a:prstGeom>
          <a:noFill/>
        </p:spPr>
        <p:txBody>
          <a:bodyPr wrap="square" rtlCol="0">
            <a:spAutoFit/>
          </a:bodyPr>
          <a:lstStyle>
            <a:defPPr>
              <a:defRPr lang="fr-FR"/>
            </a:defPPr>
            <a:lvl1pPr marL="171450" indent="-171450" algn="ctr">
              <a:buClr>
                <a:srgbClr val="C5DD01"/>
              </a:buClr>
              <a:buFont typeface="Wingdings" pitchFamily="2" charset="2"/>
              <a:buChar char="§"/>
              <a:defRPr sz="2200">
                <a:solidFill>
                  <a:prstClr val="black"/>
                </a:solidFill>
                <a:latin typeface="Arial" pitchFamily="34" charset="0"/>
                <a:cs typeface="Arial" pitchFamily="34" charset="0"/>
              </a:defRPr>
            </a:lvl1pPr>
          </a:lstStyle>
          <a:p>
            <a:pPr algn="l">
              <a:lnSpc>
                <a:spcPct val="120000"/>
              </a:lnSpc>
            </a:pPr>
            <a:r>
              <a:rPr lang="en-US" sz="2000" dirty="0">
                <a:sym typeface="Wingdings" pitchFamily="2" charset="2"/>
              </a:rPr>
              <a:t>Processes: cropping system, livestock system, farming system = combination of practices</a:t>
            </a:r>
          </a:p>
          <a:p>
            <a:pPr algn="l">
              <a:lnSpc>
                <a:spcPct val="120000"/>
              </a:lnSpc>
            </a:pPr>
            <a:endParaRPr lang="en-US" sz="2000" dirty="0"/>
          </a:p>
        </p:txBody>
      </p:sp>
      <p:sp>
        <p:nvSpPr>
          <p:cNvPr id="27" name="ZoneTexte 26"/>
          <p:cNvSpPr txBox="1"/>
          <p:nvPr/>
        </p:nvSpPr>
        <p:spPr>
          <a:xfrm>
            <a:off x="4932040" y="4293096"/>
            <a:ext cx="2448272" cy="797078"/>
          </a:xfrm>
          <a:prstGeom prst="rect">
            <a:avLst/>
          </a:prstGeom>
          <a:noFill/>
        </p:spPr>
        <p:txBody>
          <a:bodyPr wrap="square" rtlCol="0">
            <a:spAutoFit/>
          </a:bodyPr>
          <a:lstStyle/>
          <a:p>
            <a:pPr marL="171450" lvl="0" indent="-171450" algn="r">
              <a:lnSpc>
                <a:spcPct val="120000"/>
              </a:lnSpc>
              <a:buClr>
                <a:srgbClr val="C5DD01"/>
              </a:buClr>
              <a:buFont typeface="Wingdings" pitchFamily="2" charset="2"/>
              <a:buChar char="§"/>
            </a:pPr>
            <a:r>
              <a:rPr lang="en-US" sz="2000" dirty="0" smtClean="0">
                <a:latin typeface="Arial" pitchFamily="34" charset="0"/>
                <a:cs typeface="Arial" pitchFamily="34" charset="0"/>
              </a:rPr>
              <a:t>Decision support tools</a:t>
            </a:r>
            <a:endParaRPr lang="en-US" sz="2000" dirty="0">
              <a:latin typeface="Arial" pitchFamily="34" charset="0"/>
              <a:cs typeface="Arial" pitchFamily="34" charset="0"/>
            </a:endParaRPr>
          </a:p>
        </p:txBody>
      </p:sp>
      <p:sp>
        <p:nvSpPr>
          <p:cNvPr id="28" name="ZoneTexte 27"/>
          <p:cNvSpPr txBox="1"/>
          <p:nvPr/>
        </p:nvSpPr>
        <p:spPr>
          <a:xfrm>
            <a:off x="3652292" y="5146657"/>
            <a:ext cx="3367980" cy="707886"/>
          </a:xfrm>
          <a:prstGeom prst="rect">
            <a:avLst/>
          </a:prstGeom>
          <a:noFill/>
        </p:spPr>
        <p:txBody>
          <a:bodyPr wrap="square" rtlCol="0">
            <a:spAutoFit/>
          </a:bodyPr>
          <a:lstStyle>
            <a:defPPr>
              <a:defRPr lang="fr-FR"/>
            </a:defPPr>
            <a:lvl1pPr marL="171450" indent="-171450" algn="ctr">
              <a:buClr>
                <a:srgbClr val="C5DD01"/>
              </a:buClr>
              <a:buFont typeface="Wingdings" pitchFamily="2" charset="2"/>
              <a:buChar char="§"/>
              <a:defRPr sz="2200">
                <a:solidFill>
                  <a:prstClr val="black"/>
                </a:solidFill>
                <a:latin typeface="Arial" pitchFamily="34" charset="0"/>
                <a:cs typeface="Arial" pitchFamily="34" charset="0"/>
              </a:defRPr>
            </a:lvl1pPr>
          </a:lstStyle>
          <a:p>
            <a:pPr algn="l"/>
            <a:r>
              <a:rPr lang="en-US" sz="2000" dirty="0"/>
              <a:t>Landscapes</a:t>
            </a:r>
          </a:p>
          <a:p>
            <a:endParaRPr lang="en-US" sz="2000" dirty="0"/>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287" y="2861500"/>
            <a:ext cx="17446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795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6120399"/>
            <a:ext cx="9144000" cy="737601"/>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5" name="ZoneTexte 4"/>
          <p:cNvSpPr txBox="1"/>
          <p:nvPr/>
        </p:nvSpPr>
        <p:spPr>
          <a:xfrm>
            <a:off x="1299196" y="260648"/>
            <a:ext cx="7953324" cy="461665"/>
          </a:xfrm>
          <a:prstGeom prst="rect">
            <a:avLst/>
          </a:prstGeom>
          <a:solidFill>
            <a:schemeClr val="bg1"/>
          </a:solidFill>
        </p:spPr>
        <p:txBody>
          <a:bodyPr wrap="square" rtlCol="0">
            <a:spAutoFit/>
          </a:bodyPr>
          <a:lstStyle/>
          <a:p>
            <a:r>
              <a:rPr lang="en-US" sz="2400" b="1" dirty="0" err="1" smtClean="0">
                <a:solidFill>
                  <a:srgbClr val="FFC000"/>
                </a:solidFill>
                <a:latin typeface="Arial" pitchFamily="34" charset="0"/>
                <a:cs typeface="Arial" pitchFamily="34" charset="0"/>
              </a:rPr>
              <a:t>Concevoir</a:t>
            </a:r>
            <a:r>
              <a:rPr lang="en-US" sz="2400" b="1" dirty="0" smtClean="0">
                <a:solidFill>
                  <a:srgbClr val="FFC000"/>
                </a:solidFill>
                <a:latin typeface="Arial" pitchFamily="34" charset="0"/>
                <a:cs typeface="Arial" pitchFamily="34" charset="0"/>
              </a:rPr>
              <a:t> à </a:t>
            </a:r>
            <a:r>
              <a:rPr lang="en-US" sz="2400" b="1" dirty="0" err="1" smtClean="0">
                <a:solidFill>
                  <a:srgbClr val="FFC000"/>
                </a:solidFill>
                <a:latin typeface="Arial" pitchFamily="34" charset="0"/>
                <a:cs typeface="Arial" pitchFamily="34" charset="0"/>
              </a:rPr>
              <a:t>différentes</a:t>
            </a:r>
            <a:r>
              <a:rPr lang="en-US" sz="2400" b="1" dirty="0" smtClean="0">
                <a:solidFill>
                  <a:srgbClr val="FFC000"/>
                </a:solidFill>
                <a:latin typeface="Arial" pitchFamily="34" charset="0"/>
                <a:cs typeface="Arial" pitchFamily="34" charset="0"/>
              </a:rPr>
              <a:t> </a:t>
            </a:r>
            <a:r>
              <a:rPr lang="en-US" sz="2400" b="1" dirty="0" err="1" smtClean="0">
                <a:solidFill>
                  <a:srgbClr val="FFC000"/>
                </a:solidFill>
                <a:latin typeface="Arial" pitchFamily="34" charset="0"/>
                <a:cs typeface="Arial" pitchFamily="34" charset="0"/>
              </a:rPr>
              <a:t>échelles</a:t>
            </a:r>
            <a:r>
              <a:rPr lang="en-US" sz="2400" b="1" dirty="0" smtClean="0">
                <a:solidFill>
                  <a:srgbClr val="FFC000"/>
                </a:solidFill>
                <a:latin typeface="Arial" pitchFamily="34" charset="0"/>
                <a:cs typeface="Arial" pitchFamily="34" charset="0"/>
              </a:rPr>
              <a:t> </a:t>
            </a:r>
            <a:endParaRPr lang="en-US" sz="2400" b="1" dirty="0">
              <a:solidFill>
                <a:srgbClr val="FFC000"/>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37892"/>
            <a:ext cx="1123727" cy="249385"/>
          </a:xfr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8</a:t>
            </a:fld>
            <a:endParaRPr lang="fr-BE" sz="1600" dirty="0">
              <a:solidFill>
                <a:schemeClr val="bg1"/>
              </a:solidFill>
              <a:latin typeface="Arial" pitchFamily="34" charset="0"/>
              <a:cs typeface="Arial" pitchFamily="34" charset="0"/>
            </a:endParaRPr>
          </a:p>
        </p:txBody>
      </p:sp>
      <p:sp>
        <p:nvSpPr>
          <p:cNvPr id="25" name="ZoneTexte 24"/>
          <p:cNvSpPr txBox="1"/>
          <p:nvPr/>
        </p:nvSpPr>
        <p:spPr>
          <a:xfrm>
            <a:off x="1299196" y="260648"/>
            <a:ext cx="7721078" cy="523220"/>
          </a:xfrm>
          <a:prstGeom prst="rect">
            <a:avLst/>
          </a:prstGeom>
          <a:solidFill>
            <a:schemeClr val="bg1"/>
          </a:solidFill>
        </p:spPr>
        <p:txBody>
          <a:bodyPr wrap="square" rtlCol="0">
            <a:spAutoFit/>
          </a:bodyPr>
          <a:lstStyle/>
          <a:p>
            <a:r>
              <a:rPr lang="fr-FR" sz="2800" b="1" dirty="0" err="1" smtClean="0">
                <a:solidFill>
                  <a:srgbClr val="6F9D20"/>
                </a:solidFill>
                <a:latin typeface="Arial" pitchFamily="34" charset="0"/>
                <a:cs typeface="Arial" pitchFamily="34" charset="0"/>
              </a:rPr>
              <a:t>Objects</a:t>
            </a:r>
            <a:r>
              <a:rPr lang="fr-FR" sz="2800" b="1" dirty="0" smtClean="0">
                <a:solidFill>
                  <a:srgbClr val="6F9D20"/>
                </a:solidFill>
                <a:latin typeface="Arial" pitchFamily="34" charset="0"/>
                <a:cs typeface="Arial" pitchFamily="34" charset="0"/>
              </a:rPr>
              <a:t> </a:t>
            </a:r>
            <a:r>
              <a:rPr lang="fr-FR" sz="2800" b="1" dirty="0" err="1" smtClean="0">
                <a:solidFill>
                  <a:srgbClr val="6F9D20"/>
                </a:solidFill>
                <a:latin typeface="Arial" pitchFamily="34" charset="0"/>
                <a:cs typeface="Arial" pitchFamily="34" charset="0"/>
              </a:rPr>
              <a:t>interacting</a:t>
            </a:r>
            <a:r>
              <a:rPr lang="fr-FR" sz="2800" b="1" dirty="0" smtClean="0">
                <a:solidFill>
                  <a:srgbClr val="6F9D20"/>
                </a:solidFill>
                <a:latin typeface="Arial" pitchFamily="34" charset="0"/>
                <a:cs typeface="Arial" pitchFamily="34" charset="0"/>
              </a:rPr>
              <a:t> </a:t>
            </a:r>
            <a:r>
              <a:rPr lang="fr-FR" sz="2800" b="1" dirty="0" err="1" smtClean="0">
                <a:solidFill>
                  <a:srgbClr val="6F9D20"/>
                </a:solidFill>
                <a:latin typeface="Arial" pitchFamily="34" charset="0"/>
                <a:cs typeface="Arial" pitchFamily="34" charset="0"/>
              </a:rPr>
              <a:t>with</a:t>
            </a:r>
            <a:r>
              <a:rPr lang="fr-FR" sz="2800" b="1" dirty="0" smtClean="0">
                <a:solidFill>
                  <a:srgbClr val="6F9D20"/>
                </a:solidFill>
                <a:latin typeface="Arial" pitchFamily="34" charset="0"/>
                <a:cs typeface="Arial" pitchFamily="34" charset="0"/>
              </a:rPr>
              <a:t> </a:t>
            </a:r>
            <a:r>
              <a:rPr lang="fr-FR" sz="2800" b="1" dirty="0" err="1" smtClean="0">
                <a:solidFill>
                  <a:srgbClr val="6F9D20"/>
                </a:solidFill>
                <a:latin typeface="Arial" pitchFamily="34" charset="0"/>
                <a:cs typeface="Arial" pitchFamily="34" charset="0"/>
              </a:rPr>
              <a:t>their</a:t>
            </a:r>
            <a:r>
              <a:rPr lang="fr-FR" sz="2800" b="1" dirty="0" smtClean="0">
                <a:solidFill>
                  <a:srgbClr val="6F9D20"/>
                </a:solidFill>
                <a:latin typeface="Arial" pitchFamily="34" charset="0"/>
                <a:cs typeface="Arial" pitchFamily="34" charset="0"/>
              </a:rPr>
              <a:t> </a:t>
            </a:r>
            <a:r>
              <a:rPr lang="fr-FR" sz="2800" b="1" dirty="0" err="1" smtClean="0">
                <a:solidFill>
                  <a:srgbClr val="6F9D20"/>
                </a:solidFill>
                <a:latin typeface="Arial" pitchFamily="34" charset="0"/>
                <a:cs typeface="Arial" pitchFamily="34" charset="0"/>
              </a:rPr>
              <a:t>environment</a:t>
            </a:r>
            <a:endParaRPr lang="en-US" sz="2800" b="1" dirty="0">
              <a:solidFill>
                <a:srgbClr val="6F9D20"/>
              </a:solidFill>
              <a:latin typeface="Arial" pitchFamily="34" charset="0"/>
              <a:cs typeface="Arial" pitchFamily="34" charset="0"/>
            </a:endParaRPr>
          </a:p>
        </p:txBody>
      </p:sp>
      <p:sp>
        <p:nvSpPr>
          <p:cNvPr id="3" name="ZoneTexte 2"/>
          <p:cNvSpPr txBox="1"/>
          <p:nvPr/>
        </p:nvSpPr>
        <p:spPr>
          <a:xfrm>
            <a:off x="623032" y="2209412"/>
            <a:ext cx="1860735" cy="6955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80000"/>
              </a:lnSpc>
            </a:pPr>
            <a:r>
              <a:rPr lang="fr-FR" sz="2400" dirty="0" err="1">
                <a:latin typeface="Arial" pitchFamily="34" charset="0"/>
                <a:cs typeface="Arial" pitchFamily="34" charset="0"/>
              </a:rPr>
              <a:t>Biotechnical</a:t>
            </a:r>
            <a:r>
              <a:rPr lang="fr-FR" sz="2400" dirty="0">
                <a:latin typeface="Arial" pitchFamily="34" charset="0"/>
                <a:cs typeface="Arial" pitchFamily="34" charset="0"/>
              </a:rPr>
              <a:t> </a:t>
            </a:r>
            <a:r>
              <a:rPr lang="fr-FR" sz="2400" dirty="0" err="1">
                <a:latin typeface="Arial" pitchFamily="34" charset="0"/>
                <a:cs typeface="Arial" pitchFamily="34" charset="0"/>
              </a:rPr>
              <a:t>objects</a:t>
            </a:r>
            <a:endParaRPr lang="en-US" sz="2400" dirty="0">
              <a:latin typeface="Arial" pitchFamily="34" charset="0"/>
              <a:cs typeface="Arial" pitchFamily="34" charset="0"/>
            </a:endParaRPr>
          </a:p>
        </p:txBody>
      </p:sp>
      <p:sp>
        <p:nvSpPr>
          <p:cNvPr id="10" name="ZoneTexte 9"/>
          <p:cNvSpPr txBox="1"/>
          <p:nvPr/>
        </p:nvSpPr>
        <p:spPr>
          <a:xfrm>
            <a:off x="3779912" y="2241680"/>
            <a:ext cx="1800200" cy="6832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80000"/>
              </a:lnSpc>
            </a:pPr>
            <a:r>
              <a:rPr lang="en-US" sz="2400" dirty="0" smtClean="0">
                <a:latin typeface="Arial" pitchFamily="34" charset="0"/>
                <a:cs typeface="Arial" pitchFamily="34" charset="0"/>
              </a:rPr>
              <a:t>Agro-ecosystems</a:t>
            </a:r>
            <a:endParaRPr lang="en-US" sz="2400" dirty="0">
              <a:latin typeface="Arial" pitchFamily="34" charset="0"/>
              <a:cs typeface="Arial" pitchFamily="34" charset="0"/>
            </a:endParaRPr>
          </a:p>
        </p:txBody>
      </p:sp>
      <p:sp>
        <p:nvSpPr>
          <p:cNvPr id="26" name="ZoneTexte 25"/>
          <p:cNvSpPr txBox="1"/>
          <p:nvPr/>
        </p:nvSpPr>
        <p:spPr>
          <a:xfrm>
            <a:off x="6660232" y="2209414"/>
            <a:ext cx="2184735" cy="6832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80000"/>
              </a:lnSpc>
            </a:pPr>
            <a:r>
              <a:rPr lang="en-US" sz="2400" dirty="0">
                <a:latin typeface="Arial" pitchFamily="34" charset="0"/>
                <a:cs typeface="Arial" pitchFamily="34" charset="0"/>
              </a:rPr>
              <a:t>sociotechnical</a:t>
            </a:r>
            <a:r>
              <a:rPr lang="en-US" sz="2400" b="1" dirty="0">
                <a:latin typeface="Arial" pitchFamily="34" charset="0"/>
                <a:cs typeface="Arial" pitchFamily="34" charset="0"/>
              </a:rPr>
              <a:t> </a:t>
            </a:r>
            <a:r>
              <a:rPr lang="en-US" sz="2400" dirty="0">
                <a:latin typeface="Arial" pitchFamily="34" charset="0"/>
                <a:cs typeface="Arial" pitchFamily="34" charset="0"/>
              </a:rPr>
              <a:t>systems</a:t>
            </a:r>
          </a:p>
        </p:txBody>
      </p:sp>
      <p:sp>
        <p:nvSpPr>
          <p:cNvPr id="27" name="ZoneTexte 26"/>
          <p:cNvSpPr txBox="1"/>
          <p:nvPr/>
        </p:nvSpPr>
        <p:spPr>
          <a:xfrm>
            <a:off x="539552" y="1268760"/>
            <a:ext cx="996639"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2400" dirty="0" err="1" smtClean="0">
                <a:cs typeface="Browallia New" pitchFamily="34" charset="-34"/>
              </a:rPr>
              <a:t>Soil</a:t>
            </a:r>
            <a:endParaRPr lang="en-US" sz="2400" dirty="0">
              <a:cs typeface="Browallia New" pitchFamily="34" charset="-34"/>
            </a:endParaRPr>
          </a:p>
        </p:txBody>
      </p:sp>
      <p:sp>
        <p:nvSpPr>
          <p:cNvPr id="29" name="ZoneTexte 28"/>
          <p:cNvSpPr txBox="1"/>
          <p:nvPr/>
        </p:nvSpPr>
        <p:spPr>
          <a:xfrm>
            <a:off x="1403648" y="3471391"/>
            <a:ext cx="1296144"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2400" dirty="0" err="1" smtClean="0">
                <a:cs typeface="Browallia New" pitchFamily="34" charset="-34"/>
              </a:rPr>
              <a:t>Climate</a:t>
            </a:r>
            <a:endParaRPr lang="en-US" sz="2400" dirty="0">
              <a:cs typeface="Browallia New" pitchFamily="34" charset="-34"/>
            </a:endParaRPr>
          </a:p>
        </p:txBody>
      </p:sp>
      <p:sp>
        <p:nvSpPr>
          <p:cNvPr id="30" name="ZoneTexte 29"/>
          <p:cNvSpPr txBox="1"/>
          <p:nvPr/>
        </p:nvSpPr>
        <p:spPr>
          <a:xfrm>
            <a:off x="2699792" y="980728"/>
            <a:ext cx="3168351"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2400" dirty="0" smtClean="0">
                <a:cs typeface="Browallia New" pitchFamily="34" charset="-34"/>
              </a:rPr>
              <a:t>Short </a:t>
            </a:r>
            <a:r>
              <a:rPr lang="fr-FR" sz="2400" dirty="0" err="1" smtClean="0">
                <a:cs typeface="Browallia New" pitchFamily="34" charset="-34"/>
              </a:rPr>
              <a:t>regulation</a:t>
            </a:r>
            <a:r>
              <a:rPr lang="fr-FR" sz="2400" dirty="0" smtClean="0">
                <a:cs typeface="Browallia New" pitchFamily="34" charset="-34"/>
              </a:rPr>
              <a:t> </a:t>
            </a:r>
            <a:r>
              <a:rPr lang="fr-FR" sz="2400" dirty="0" err="1" smtClean="0">
                <a:cs typeface="Browallia New" pitchFamily="34" charset="-34"/>
              </a:rPr>
              <a:t>loops</a:t>
            </a:r>
            <a:endParaRPr lang="en-US" sz="2400" dirty="0">
              <a:cs typeface="Browallia New" pitchFamily="34" charset="-34"/>
            </a:endParaRPr>
          </a:p>
        </p:txBody>
      </p:sp>
      <p:sp>
        <p:nvSpPr>
          <p:cNvPr id="31" name="ZoneTexte 30"/>
          <p:cNvSpPr txBox="1"/>
          <p:nvPr/>
        </p:nvSpPr>
        <p:spPr>
          <a:xfrm>
            <a:off x="3275856" y="3543399"/>
            <a:ext cx="2807747"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2400" dirty="0" smtClean="0">
                <a:cs typeface="Browallia New" pitchFamily="34" charset="-34"/>
              </a:rPr>
              <a:t>Long </a:t>
            </a:r>
            <a:r>
              <a:rPr lang="fr-FR" sz="2400" dirty="0" err="1" smtClean="0">
                <a:cs typeface="Browallia New" pitchFamily="34" charset="-34"/>
              </a:rPr>
              <a:t>term</a:t>
            </a:r>
            <a:r>
              <a:rPr lang="fr-FR" sz="2400" dirty="0" smtClean="0">
                <a:cs typeface="Browallia New" pitchFamily="34" charset="-34"/>
              </a:rPr>
              <a:t> </a:t>
            </a:r>
            <a:r>
              <a:rPr lang="fr-FR" sz="2400" dirty="0" err="1" smtClean="0">
                <a:cs typeface="Browallia New" pitchFamily="34" charset="-34"/>
              </a:rPr>
              <a:t>responses</a:t>
            </a:r>
            <a:endParaRPr lang="en-US" sz="2400" dirty="0">
              <a:cs typeface="Browallia New" pitchFamily="34" charset="-34"/>
            </a:endParaRPr>
          </a:p>
        </p:txBody>
      </p:sp>
      <p:sp>
        <p:nvSpPr>
          <p:cNvPr id="32" name="ZoneTexte 31"/>
          <p:cNvSpPr txBox="1"/>
          <p:nvPr/>
        </p:nvSpPr>
        <p:spPr>
          <a:xfrm>
            <a:off x="6804248" y="3347700"/>
            <a:ext cx="1688854"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2400" dirty="0" err="1" smtClean="0">
                <a:cs typeface="Browallia New" pitchFamily="34" charset="-34"/>
              </a:rPr>
              <a:t>Landscape</a:t>
            </a:r>
            <a:endParaRPr lang="en-US" sz="2400" dirty="0">
              <a:cs typeface="Browallia New" pitchFamily="34" charset="-34"/>
            </a:endParaRPr>
          </a:p>
        </p:txBody>
      </p:sp>
      <p:sp>
        <p:nvSpPr>
          <p:cNvPr id="33" name="ZoneTexte 32"/>
          <p:cNvSpPr txBox="1"/>
          <p:nvPr/>
        </p:nvSpPr>
        <p:spPr>
          <a:xfrm>
            <a:off x="6516216" y="980728"/>
            <a:ext cx="2376264" cy="83099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dirty="0" smtClean="0">
                <a:cs typeface="Browallia New" pitchFamily="34" charset="-34"/>
              </a:rPr>
              <a:t>Interdependence of actors</a:t>
            </a:r>
            <a:endParaRPr lang="en-US" sz="2400" dirty="0">
              <a:cs typeface="Browallia New" pitchFamily="34" charset="-34"/>
            </a:endParaRPr>
          </a:p>
        </p:txBody>
      </p:sp>
      <p:sp>
        <p:nvSpPr>
          <p:cNvPr id="13" name="Éclair 12"/>
          <p:cNvSpPr/>
          <p:nvPr/>
        </p:nvSpPr>
        <p:spPr>
          <a:xfrm>
            <a:off x="1121352" y="1674133"/>
            <a:ext cx="216000" cy="453247"/>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Éclair 33"/>
          <p:cNvSpPr/>
          <p:nvPr/>
        </p:nvSpPr>
        <p:spPr>
          <a:xfrm flipH="1" flipV="1">
            <a:off x="1914614" y="3006244"/>
            <a:ext cx="216000" cy="567897"/>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Éclair 34"/>
          <p:cNvSpPr/>
          <p:nvPr/>
        </p:nvSpPr>
        <p:spPr>
          <a:xfrm>
            <a:off x="4139976" y="1556792"/>
            <a:ext cx="216000" cy="453247"/>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Éclair 35"/>
          <p:cNvSpPr/>
          <p:nvPr/>
        </p:nvSpPr>
        <p:spPr>
          <a:xfrm>
            <a:off x="7596336" y="1722524"/>
            <a:ext cx="216000" cy="453247"/>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Éclair 36"/>
          <p:cNvSpPr/>
          <p:nvPr/>
        </p:nvSpPr>
        <p:spPr>
          <a:xfrm flipH="1" flipV="1">
            <a:off x="4318740" y="3006244"/>
            <a:ext cx="216000" cy="567897"/>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Éclair 37"/>
          <p:cNvSpPr/>
          <p:nvPr/>
        </p:nvSpPr>
        <p:spPr>
          <a:xfrm flipV="1">
            <a:off x="7690889" y="2852936"/>
            <a:ext cx="216000" cy="642875"/>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ZoneTexte 41"/>
          <p:cNvSpPr txBox="1"/>
          <p:nvPr/>
        </p:nvSpPr>
        <p:spPr>
          <a:xfrm>
            <a:off x="971600" y="4469050"/>
            <a:ext cx="7793086" cy="430887"/>
          </a:xfrm>
          <a:prstGeom prst="rect">
            <a:avLst/>
          </a:prstGeom>
          <a:noFill/>
        </p:spPr>
        <p:txBody>
          <a:bodyPr wrap="square" rtlCol="0">
            <a:spAutoFit/>
          </a:bodyPr>
          <a:lstStyle/>
          <a:p>
            <a:pPr marL="457200" indent="-457200">
              <a:buClr>
                <a:srgbClr val="C5DD01"/>
              </a:buClr>
              <a:buFont typeface="+mj-lt"/>
              <a:buAutoNum type="arabicPeriod"/>
            </a:pPr>
            <a:r>
              <a:rPr lang="en-US" sz="2200" b="1" dirty="0" smtClean="0">
                <a:latin typeface="Arial" pitchFamily="34" charset="0"/>
                <a:cs typeface="Arial" pitchFamily="34" charset="0"/>
              </a:rPr>
              <a:t>Constant evolution in link with the environment </a:t>
            </a:r>
          </a:p>
        </p:txBody>
      </p:sp>
      <p:sp>
        <p:nvSpPr>
          <p:cNvPr id="4" name="Rectangle à coins arrondis 3"/>
          <p:cNvSpPr/>
          <p:nvPr/>
        </p:nvSpPr>
        <p:spPr>
          <a:xfrm>
            <a:off x="1553399" y="5013176"/>
            <a:ext cx="6514549" cy="1080120"/>
          </a:xfrm>
          <a:prstGeom prst="roundRect">
            <a:avLst/>
          </a:prstGeom>
          <a:solidFill>
            <a:srgbClr val="6F9D2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latin typeface="Arial" pitchFamily="34" charset="0"/>
                <a:cs typeface="Arial" pitchFamily="34" charset="0"/>
              </a:rPr>
              <a:t>DESIGN IS ONTOLOGICALLY INCOMPLETE </a:t>
            </a:r>
          </a:p>
          <a:p>
            <a:pPr algn="ctr"/>
            <a:r>
              <a:rPr lang="en-US" sz="2000" b="1" dirty="0" smtClean="0">
                <a:latin typeface="Arial" pitchFamily="34" charset="0"/>
                <a:cs typeface="Arial" pitchFamily="34" charset="0"/>
              </a:rPr>
              <a:t>let space for the unpredictable interactions with the environment</a:t>
            </a:r>
          </a:p>
        </p:txBody>
      </p:sp>
      <p:sp>
        <p:nvSpPr>
          <p:cNvPr id="7" name="Ellipse 6"/>
          <p:cNvSpPr/>
          <p:nvPr/>
        </p:nvSpPr>
        <p:spPr>
          <a:xfrm>
            <a:off x="209956" y="1696845"/>
            <a:ext cx="8768754" cy="1589272"/>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9" name="ZoneTexte 38"/>
          <p:cNvSpPr txBox="1"/>
          <p:nvPr/>
        </p:nvSpPr>
        <p:spPr>
          <a:xfrm>
            <a:off x="7088179" y="6453916"/>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05/ 02/ 2013</a:t>
            </a:r>
            <a:endParaRPr lang="fr-FR" sz="800" b="1" dirty="0">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9" name="ZoneTexte 8"/>
              <p:cNvSpPr txBox="1"/>
              <p:nvPr/>
            </p:nvSpPr>
            <p:spPr>
              <a:xfrm>
                <a:off x="2607536" y="2083495"/>
                <a:ext cx="93610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ea typeface="Cambria Math"/>
                        </a:rPr>
                        <m:t>∈</m:t>
                      </m:r>
                    </m:oMath>
                  </m:oMathPara>
                </a14:m>
                <a:endParaRPr lang="en-US" sz="4400" b="1" dirty="0"/>
              </a:p>
            </p:txBody>
          </p:sp>
        </mc:Choice>
        <mc:Fallback xmlns="">
          <p:sp>
            <p:nvSpPr>
              <p:cNvPr id="9" name="ZoneTexte 8"/>
              <p:cNvSpPr txBox="1">
                <a:spLocks noRot="1" noChangeAspect="1" noMove="1" noResize="1" noEditPoints="1" noAdjustHandles="1" noChangeArrowheads="1" noChangeShapeType="1" noTextEdit="1"/>
              </p:cNvSpPr>
              <p:nvPr/>
            </p:nvSpPr>
            <p:spPr>
              <a:xfrm>
                <a:off x="2607536" y="2083495"/>
                <a:ext cx="936104" cy="76944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ZoneTexte 39"/>
              <p:cNvSpPr txBox="1"/>
              <p:nvPr/>
            </p:nvSpPr>
            <p:spPr>
              <a:xfrm>
                <a:off x="5724128" y="2155503"/>
                <a:ext cx="93610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ea typeface="Cambria Math"/>
                        </a:rPr>
                        <m:t>∈</m:t>
                      </m:r>
                    </m:oMath>
                  </m:oMathPara>
                </a14:m>
                <a:endParaRPr lang="en-US" sz="4400" b="1" dirty="0"/>
              </a:p>
            </p:txBody>
          </p:sp>
        </mc:Choice>
        <mc:Fallback xmlns="">
          <p:sp>
            <p:nvSpPr>
              <p:cNvPr id="40" name="ZoneTexte 39"/>
              <p:cNvSpPr txBox="1">
                <a:spLocks noRot="1" noChangeAspect="1" noMove="1" noResize="1" noEditPoints="1" noAdjustHandles="1" noChangeArrowheads="1" noChangeShapeType="1" noTextEdit="1"/>
              </p:cNvSpPr>
              <p:nvPr/>
            </p:nvSpPr>
            <p:spPr>
              <a:xfrm>
                <a:off x="5724128" y="2155503"/>
                <a:ext cx="936104" cy="769441"/>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6576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6" grpId="0"/>
      <p:bldP spid="27" grpId="0" animBg="1"/>
      <p:bldP spid="29" grpId="0" animBg="1"/>
      <p:bldP spid="30" grpId="0" animBg="1"/>
      <p:bldP spid="31" grpId="0" animBg="1"/>
      <p:bldP spid="32" grpId="0" animBg="1"/>
      <p:bldP spid="33" grpId="0" animBg="1"/>
      <p:bldP spid="13" grpId="0" animBg="1"/>
      <p:bldP spid="34" grpId="0" animBg="1"/>
      <p:bldP spid="35" grpId="0" animBg="1"/>
      <p:bldP spid="36" grpId="0" animBg="1"/>
      <p:bldP spid="37" grpId="0" animBg="1"/>
      <p:bldP spid="38" grpId="0" animBg="1"/>
      <p:bldP spid="4" grpId="0" animBg="1"/>
      <p:bldP spid="7" grpId="0" animBg="1"/>
      <p:bldP spid="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0" y="6120399"/>
            <a:ext cx="9144000" cy="737601"/>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9" name="Rectangle 18"/>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8" name="ZoneTexte 7"/>
          <p:cNvSpPr txBox="1"/>
          <p:nvPr/>
        </p:nvSpPr>
        <p:spPr>
          <a:xfrm>
            <a:off x="1299196" y="6468467"/>
            <a:ext cx="4136900" cy="230832"/>
          </a:xfrm>
          <a:prstGeom prst="rect">
            <a:avLst/>
          </a:prstGeom>
          <a:noFill/>
        </p:spPr>
        <p:txBody>
          <a:bodyPr wrap="square" rtlCol="0">
            <a:spAutoFit/>
          </a:bodyPr>
          <a:lstStyle/>
          <a:p>
            <a:r>
              <a:rPr lang="fr-FR" sz="900" b="1" dirty="0">
                <a:solidFill>
                  <a:prstClr val="white"/>
                </a:solidFill>
                <a:latin typeface="Arial" pitchFamily="34" charset="0"/>
                <a:cs typeface="Arial" pitchFamily="34" charset="0"/>
              </a:rPr>
              <a:t>PROST ET AL / </a:t>
            </a:r>
            <a:r>
              <a:rPr lang="fr-FR" sz="900" b="1" dirty="0">
                <a:solidFill>
                  <a:srgbClr val="C5DD01"/>
                </a:solidFill>
                <a:latin typeface="Arial" pitchFamily="34" charset="0"/>
                <a:cs typeface="Arial" pitchFamily="34" charset="0"/>
              </a:rPr>
              <a:t>SIG DESIGN THEORY </a:t>
            </a:r>
          </a:p>
        </p:txBody>
      </p:sp>
      <p:sp>
        <p:nvSpPr>
          <p:cNvPr id="5" name="ZoneTexte 4"/>
          <p:cNvSpPr txBox="1"/>
          <p:nvPr/>
        </p:nvSpPr>
        <p:spPr>
          <a:xfrm>
            <a:off x="1299196" y="260648"/>
            <a:ext cx="7953324" cy="461665"/>
          </a:xfrm>
          <a:prstGeom prst="rect">
            <a:avLst/>
          </a:prstGeom>
          <a:solidFill>
            <a:schemeClr val="bg1"/>
          </a:solidFill>
        </p:spPr>
        <p:txBody>
          <a:bodyPr wrap="square" rtlCol="0">
            <a:spAutoFit/>
          </a:bodyPr>
          <a:lstStyle/>
          <a:p>
            <a:r>
              <a:rPr lang="en-US" sz="2400" b="1" dirty="0" err="1" smtClean="0">
                <a:solidFill>
                  <a:srgbClr val="FFC000"/>
                </a:solidFill>
                <a:latin typeface="Arial" pitchFamily="34" charset="0"/>
                <a:cs typeface="Arial" pitchFamily="34" charset="0"/>
              </a:rPr>
              <a:t>Concevoir</a:t>
            </a:r>
            <a:r>
              <a:rPr lang="en-US" sz="2400" b="1" dirty="0" smtClean="0">
                <a:solidFill>
                  <a:srgbClr val="FFC000"/>
                </a:solidFill>
                <a:latin typeface="Arial" pitchFamily="34" charset="0"/>
                <a:cs typeface="Arial" pitchFamily="34" charset="0"/>
              </a:rPr>
              <a:t> à </a:t>
            </a:r>
            <a:r>
              <a:rPr lang="en-US" sz="2400" b="1" dirty="0" err="1" smtClean="0">
                <a:solidFill>
                  <a:srgbClr val="FFC000"/>
                </a:solidFill>
                <a:latin typeface="Arial" pitchFamily="34" charset="0"/>
                <a:cs typeface="Arial" pitchFamily="34" charset="0"/>
              </a:rPr>
              <a:t>différentes</a:t>
            </a:r>
            <a:r>
              <a:rPr lang="en-US" sz="2400" b="1" dirty="0" smtClean="0">
                <a:solidFill>
                  <a:srgbClr val="FFC000"/>
                </a:solidFill>
                <a:latin typeface="Arial" pitchFamily="34" charset="0"/>
                <a:cs typeface="Arial" pitchFamily="34" charset="0"/>
              </a:rPr>
              <a:t> </a:t>
            </a:r>
            <a:r>
              <a:rPr lang="en-US" sz="2400" b="1" dirty="0" err="1" smtClean="0">
                <a:solidFill>
                  <a:srgbClr val="FFC000"/>
                </a:solidFill>
                <a:latin typeface="Arial" pitchFamily="34" charset="0"/>
                <a:cs typeface="Arial" pitchFamily="34" charset="0"/>
              </a:rPr>
              <a:t>échelles</a:t>
            </a:r>
            <a:r>
              <a:rPr lang="en-US" sz="2400" b="1" dirty="0" smtClean="0">
                <a:solidFill>
                  <a:srgbClr val="FFC000"/>
                </a:solidFill>
                <a:latin typeface="Arial" pitchFamily="34" charset="0"/>
                <a:cs typeface="Arial" pitchFamily="34" charset="0"/>
              </a:rPr>
              <a:t> </a:t>
            </a:r>
            <a:endParaRPr lang="en-US" sz="2400" b="1" dirty="0">
              <a:solidFill>
                <a:srgbClr val="FFC000"/>
              </a:solidFill>
              <a:latin typeface="Arial" pitchFamily="34" charset="0"/>
              <a:cs typeface="Arial" pitchFamily="34" charset="0"/>
            </a:endParaRPr>
          </a:p>
        </p:txBody>
      </p:sp>
      <p:sp>
        <p:nvSpPr>
          <p:cNvPr id="20" name="Espace réservé du numéro de diapositive 3"/>
          <p:cNvSpPr>
            <a:spLocks noGrp="1"/>
          </p:cNvSpPr>
          <p:nvPr>
            <p:ph type="sldNum" sz="quarter" idx="12"/>
          </p:nvPr>
        </p:nvSpPr>
        <p:spPr>
          <a:xfrm>
            <a:off x="7884367" y="6237312"/>
            <a:ext cx="1123727" cy="249385"/>
          </a:xfr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9</a:t>
            </a:fld>
            <a:endParaRPr lang="fr-BE" sz="1600" dirty="0">
              <a:solidFill>
                <a:schemeClr val="bg1"/>
              </a:solidFill>
              <a:latin typeface="Arial" pitchFamily="34" charset="0"/>
              <a:cs typeface="Arial" pitchFamily="34" charset="0"/>
            </a:endParaRPr>
          </a:p>
        </p:txBody>
      </p:sp>
      <p:sp>
        <p:nvSpPr>
          <p:cNvPr id="25" name="ZoneTexte 24"/>
          <p:cNvSpPr txBox="1"/>
          <p:nvPr/>
        </p:nvSpPr>
        <p:spPr>
          <a:xfrm>
            <a:off x="1299196" y="260648"/>
            <a:ext cx="7721078" cy="523220"/>
          </a:xfrm>
          <a:prstGeom prst="rect">
            <a:avLst/>
          </a:prstGeom>
          <a:solidFill>
            <a:schemeClr val="bg1"/>
          </a:solidFill>
        </p:spPr>
        <p:txBody>
          <a:bodyPr wrap="square" rtlCol="0">
            <a:spAutoFit/>
          </a:bodyPr>
          <a:lstStyle/>
          <a:p>
            <a:r>
              <a:rPr lang="fr-FR" sz="2800" b="1" dirty="0" err="1" smtClean="0">
                <a:solidFill>
                  <a:srgbClr val="6F9D20"/>
                </a:solidFill>
                <a:latin typeface="Arial" pitchFamily="34" charset="0"/>
                <a:cs typeface="Arial" pitchFamily="34" charset="0"/>
              </a:rPr>
              <a:t>Objects</a:t>
            </a:r>
            <a:r>
              <a:rPr lang="fr-FR" sz="2800" b="1" dirty="0" smtClean="0">
                <a:solidFill>
                  <a:srgbClr val="6F9D20"/>
                </a:solidFill>
                <a:latin typeface="Arial" pitchFamily="34" charset="0"/>
                <a:cs typeface="Arial" pitchFamily="34" charset="0"/>
              </a:rPr>
              <a:t> </a:t>
            </a:r>
            <a:r>
              <a:rPr lang="fr-FR" sz="2800" b="1" dirty="0" err="1" smtClean="0">
                <a:solidFill>
                  <a:srgbClr val="6F9D20"/>
                </a:solidFill>
                <a:latin typeface="Arial" pitchFamily="34" charset="0"/>
                <a:cs typeface="Arial" pitchFamily="34" charset="0"/>
              </a:rPr>
              <a:t>interacting</a:t>
            </a:r>
            <a:r>
              <a:rPr lang="fr-FR" sz="2800" b="1" dirty="0" smtClean="0">
                <a:solidFill>
                  <a:srgbClr val="6F9D20"/>
                </a:solidFill>
                <a:latin typeface="Arial" pitchFamily="34" charset="0"/>
                <a:cs typeface="Arial" pitchFamily="34" charset="0"/>
              </a:rPr>
              <a:t> </a:t>
            </a:r>
            <a:r>
              <a:rPr lang="fr-FR" sz="2800" b="1" dirty="0" err="1" smtClean="0">
                <a:solidFill>
                  <a:srgbClr val="6F9D20"/>
                </a:solidFill>
                <a:latin typeface="Arial" pitchFamily="34" charset="0"/>
                <a:cs typeface="Arial" pitchFamily="34" charset="0"/>
              </a:rPr>
              <a:t>with</a:t>
            </a:r>
            <a:r>
              <a:rPr lang="fr-FR" sz="2800" b="1" dirty="0" smtClean="0">
                <a:solidFill>
                  <a:srgbClr val="6F9D20"/>
                </a:solidFill>
                <a:latin typeface="Arial" pitchFamily="34" charset="0"/>
                <a:cs typeface="Arial" pitchFamily="34" charset="0"/>
              </a:rPr>
              <a:t> </a:t>
            </a:r>
            <a:r>
              <a:rPr lang="fr-FR" sz="2800" b="1" dirty="0" err="1" smtClean="0">
                <a:solidFill>
                  <a:srgbClr val="6F9D20"/>
                </a:solidFill>
                <a:latin typeface="Arial" pitchFamily="34" charset="0"/>
                <a:cs typeface="Arial" pitchFamily="34" charset="0"/>
              </a:rPr>
              <a:t>their</a:t>
            </a:r>
            <a:r>
              <a:rPr lang="fr-FR" sz="2800" b="1" dirty="0" smtClean="0">
                <a:solidFill>
                  <a:srgbClr val="6F9D20"/>
                </a:solidFill>
                <a:latin typeface="Arial" pitchFamily="34" charset="0"/>
                <a:cs typeface="Arial" pitchFamily="34" charset="0"/>
              </a:rPr>
              <a:t> </a:t>
            </a:r>
            <a:r>
              <a:rPr lang="fr-FR" sz="2800" b="1" dirty="0" err="1" smtClean="0">
                <a:solidFill>
                  <a:srgbClr val="6F9D20"/>
                </a:solidFill>
                <a:latin typeface="Arial" pitchFamily="34" charset="0"/>
                <a:cs typeface="Arial" pitchFamily="34" charset="0"/>
              </a:rPr>
              <a:t>environment</a:t>
            </a:r>
            <a:endParaRPr lang="en-US" sz="2800" b="1" dirty="0">
              <a:solidFill>
                <a:srgbClr val="6F9D20"/>
              </a:solidFill>
              <a:latin typeface="Arial" pitchFamily="34" charset="0"/>
              <a:cs typeface="Arial" pitchFamily="34" charset="0"/>
            </a:endParaRPr>
          </a:p>
        </p:txBody>
      </p:sp>
      <p:sp>
        <p:nvSpPr>
          <p:cNvPr id="15" name="Rectangle 14"/>
          <p:cNvSpPr/>
          <p:nvPr/>
        </p:nvSpPr>
        <p:spPr>
          <a:xfrm>
            <a:off x="899592" y="980728"/>
            <a:ext cx="7768911" cy="2345257"/>
          </a:xfrm>
          <a:prstGeom prst="rect">
            <a:avLst/>
          </a:prstGeom>
        </p:spPr>
        <p:txBody>
          <a:bodyPr wrap="square">
            <a:spAutoFit/>
          </a:bodyPr>
          <a:lstStyle/>
          <a:p>
            <a:pPr marL="457200" indent="-457200">
              <a:lnSpc>
                <a:spcPct val="120000"/>
              </a:lnSpc>
              <a:buClr>
                <a:srgbClr val="C5DD01"/>
              </a:buClr>
              <a:buFont typeface="+mj-lt"/>
              <a:buAutoNum type="arabicPeriod" startAt="2"/>
            </a:pPr>
            <a:r>
              <a:rPr lang="fr-FR" sz="2200" b="1" dirty="0" err="1">
                <a:latin typeface="Arial" pitchFamily="34" charset="0"/>
                <a:cs typeface="Arial" pitchFamily="34" charset="0"/>
              </a:rPr>
              <a:t>D</a:t>
            </a:r>
            <a:r>
              <a:rPr lang="fr-FR" sz="2200" b="1" dirty="0" err="1" smtClean="0">
                <a:latin typeface="Arial" pitchFamily="34" charset="0"/>
                <a:cs typeface="Arial" pitchFamily="34" charset="0"/>
              </a:rPr>
              <a:t>esigning</a:t>
            </a:r>
            <a:r>
              <a:rPr lang="fr-FR" sz="2200" b="1" dirty="0" smtClean="0">
                <a:latin typeface="Arial" pitchFamily="34" charset="0"/>
                <a:cs typeface="Arial" pitchFamily="34" charset="0"/>
              </a:rPr>
              <a:t> </a:t>
            </a:r>
            <a:r>
              <a:rPr lang="fr-FR" sz="2200" b="1" dirty="0" err="1" smtClean="0">
                <a:latin typeface="Arial" pitchFamily="34" charset="0"/>
                <a:cs typeface="Arial" pitchFamily="34" charset="0"/>
              </a:rPr>
              <a:t>at</a:t>
            </a:r>
            <a:r>
              <a:rPr lang="fr-FR" sz="2200" b="1" dirty="0" smtClean="0">
                <a:latin typeface="Arial" pitchFamily="34" charset="0"/>
                <a:cs typeface="Arial" pitchFamily="34" charset="0"/>
              </a:rPr>
              <a:t> </a:t>
            </a:r>
            <a:r>
              <a:rPr lang="fr-FR" sz="2200" b="1" dirty="0" err="1" smtClean="0">
                <a:latin typeface="Arial" pitchFamily="34" charset="0"/>
                <a:cs typeface="Arial" pitchFamily="34" charset="0"/>
              </a:rPr>
              <a:t>different</a:t>
            </a:r>
            <a:r>
              <a:rPr lang="fr-FR" sz="2200" b="1" dirty="0" smtClean="0">
                <a:latin typeface="Arial" pitchFamily="34" charset="0"/>
                <a:cs typeface="Arial" pitchFamily="34" charset="0"/>
              </a:rPr>
              <a:t> </a:t>
            </a:r>
            <a:r>
              <a:rPr lang="fr-FR" sz="2200" b="1" dirty="0" err="1" smtClean="0">
                <a:latin typeface="Arial" pitchFamily="34" charset="0"/>
                <a:cs typeface="Arial" pitchFamily="34" charset="0"/>
              </a:rPr>
              <a:t>scales</a:t>
            </a:r>
            <a:endParaRPr lang="fr-FR" sz="2200" b="1" dirty="0" smtClean="0">
              <a:latin typeface="Arial" pitchFamily="34" charset="0"/>
              <a:cs typeface="Arial" pitchFamily="34" charset="0"/>
            </a:endParaRPr>
          </a:p>
          <a:p>
            <a:pPr>
              <a:lnSpc>
                <a:spcPct val="120000"/>
              </a:lnSpc>
              <a:buClr>
                <a:srgbClr val="C5DD01"/>
              </a:buClr>
            </a:pPr>
            <a:r>
              <a:rPr lang="fr-FR" sz="2000" dirty="0" smtClean="0">
                <a:latin typeface="Arial" pitchFamily="34" charset="0"/>
                <a:cs typeface="Arial" pitchFamily="34" charset="0"/>
              </a:rPr>
              <a:t>Ex: </a:t>
            </a:r>
            <a:r>
              <a:rPr lang="fr-FR" sz="2000" dirty="0" err="1" smtClean="0">
                <a:latin typeface="Arial" pitchFamily="34" charset="0"/>
                <a:cs typeface="Arial" pitchFamily="34" charset="0"/>
              </a:rPr>
              <a:t>biodiversity</a:t>
            </a:r>
            <a:r>
              <a:rPr lang="fr-FR" sz="2000" dirty="0" smtClean="0">
                <a:latin typeface="Arial" pitchFamily="34" charset="0"/>
                <a:cs typeface="Arial" pitchFamily="34" charset="0"/>
              </a:rPr>
              <a:t> </a:t>
            </a:r>
            <a:r>
              <a:rPr lang="fr-FR" sz="2000" dirty="0" err="1">
                <a:latin typeface="Arial" pitchFamily="34" charset="0"/>
                <a:cs typeface="Arial" pitchFamily="34" charset="0"/>
              </a:rPr>
              <a:t>erosion</a:t>
            </a:r>
            <a:r>
              <a:rPr lang="fr-FR" sz="2000" dirty="0">
                <a:latin typeface="Arial" pitchFamily="34" charset="0"/>
                <a:cs typeface="Arial" pitchFamily="34" charset="0"/>
              </a:rPr>
              <a:t> due to agricultural intensification in a </a:t>
            </a:r>
            <a:r>
              <a:rPr lang="fr-FR" sz="2000" dirty="0" err="1">
                <a:latin typeface="Arial" pitchFamily="34" charset="0"/>
                <a:cs typeface="Arial" pitchFamily="34" charset="0"/>
              </a:rPr>
              <a:t>cereal</a:t>
            </a:r>
            <a:r>
              <a:rPr lang="fr-FR" sz="2000" dirty="0">
                <a:latin typeface="Arial" pitchFamily="34" charset="0"/>
                <a:cs typeface="Arial" pitchFamily="34" charset="0"/>
              </a:rPr>
              <a:t> </a:t>
            </a:r>
            <a:r>
              <a:rPr lang="fr-FR" sz="2000" dirty="0" err="1">
                <a:latin typeface="Arial" pitchFamily="34" charset="0"/>
                <a:cs typeface="Arial" pitchFamily="34" charset="0"/>
              </a:rPr>
              <a:t>crop</a:t>
            </a:r>
            <a:r>
              <a:rPr lang="fr-FR" sz="2000" dirty="0">
                <a:latin typeface="Arial" pitchFamily="34" charset="0"/>
                <a:cs typeface="Arial" pitchFamily="34" charset="0"/>
              </a:rPr>
              <a:t> plain </a:t>
            </a:r>
            <a:endParaRPr lang="fr-FR" sz="2000" dirty="0" smtClean="0">
              <a:latin typeface="Arial" pitchFamily="34" charset="0"/>
              <a:cs typeface="Arial" pitchFamily="34" charset="0"/>
            </a:endParaRPr>
          </a:p>
          <a:p>
            <a:pPr>
              <a:lnSpc>
                <a:spcPct val="120000"/>
              </a:lnSpc>
              <a:buClr>
                <a:srgbClr val="C5DD01"/>
              </a:buClr>
            </a:pPr>
            <a:r>
              <a:rPr lang="fr-FR" sz="2000" dirty="0" err="1" smtClean="0">
                <a:latin typeface="Arial" pitchFamily="34" charset="0"/>
                <a:cs typeface="Arial" pitchFamily="34" charset="0"/>
              </a:rPr>
              <a:t>Scale</a:t>
            </a:r>
            <a:r>
              <a:rPr lang="fr-FR" sz="2000" dirty="0" smtClean="0">
                <a:latin typeface="Arial" pitchFamily="34" charset="0"/>
                <a:cs typeface="Arial" pitchFamily="34" charset="0"/>
              </a:rPr>
              <a:t> : </a:t>
            </a:r>
            <a:r>
              <a:rPr lang="fr-FR" sz="2000" dirty="0" err="1" smtClean="0">
                <a:latin typeface="Arial" pitchFamily="34" charset="0"/>
                <a:cs typeface="Arial" pitchFamily="34" charset="0"/>
              </a:rPr>
              <a:t>agroecosystem</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includes</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ecological</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processes</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regulation</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loops</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interdependence</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between</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farmers</a:t>
            </a:r>
            <a:r>
              <a:rPr lang="fr-FR" sz="2000" dirty="0" smtClean="0">
                <a:latin typeface="Arial" pitchFamily="34" charset="0"/>
                <a:cs typeface="Arial" pitchFamily="34" charset="0"/>
              </a:rPr>
              <a:t>)</a:t>
            </a:r>
          </a:p>
          <a:p>
            <a:pPr>
              <a:lnSpc>
                <a:spcPct val="120000"/>
              </a:lnSpc>
              <a:buClr>
                <a:srgbClr val="C5DD01"/>
              </a:buClr>
            </a:pPr>
            <a:r>
              <a:rPr lang="fr-FR" sz="2000" dirty="0" err="1" smtClean="0">
                <a:latin typeface="Arial" pitchFamily="34" charset="0"/>
                <a:cs typeface="Arial" pitchFamily="34" charset="0"/>
              </a:rPr>
              <a:t>Grasslands</a:t>
            </a:r>
            <a:r>
              <a:rPr lang="fr-FR" sz="2000" dirty="0" smtClean="0">
                <a:latin typeface="Arial" pitchFamily="34" charset="0"/>
                <a:cs typeface="Arial" pitchFamily="34" charset="0"/>
              </a:rPr>
              <a:t>: reproduction of </a:t>
            </a:r>
            <a:r>
              <a:rPr lang="fr-FR" sz="2000" dirty="0" err="1" smtClean="0">
                <a:latin typeface="Arial" pitchFamily="34" charset="0"/>
                <a:cs typeface="Arial" pitchFamily="34" charset="0"/>
              </a:rPr>
              <a:t>insects</a:t>
            </a:r>
            <a:r>
              <a:rPr lang="fr-FR" sz="2000" dirty="0" smtClean="0">
                <a:latin typeface="Arial" pitchFamily="34" charset="0"/>
                <a:cs typeface="Arial" pitchFamily="34" charset="0"/>
              </a:rPr>
              <a:t>, basis of a </a:t>
            </a:r>
            <a:r>
              <a:rPr lang="fr-FR" sz="2000" dirty="0" err="1" smtClean="0">
                <a:latin typeface="Arial" pitchFamily="34" charset="0"/>
                <a:cs typeface="Arial" pitchFamily="34" charset="0"/>
              </a:rPr>
              <a:t>trophic</a:t>
            </a:r>
            <a:r>
              <a:rPr lang="fr-FR" sz="2000" dirty="0" smtClean="0">
                <a:latin typeface="Arial" pitchFamily="34" charset="0"/>
                <a:cs typeface="Arial" pitchFamily="34" charset="0"/>
              </a:rPr>
              <a:t> web</a:t>
            </a:r>
            <a:endParaRPr lang="fr-FR" sz="2000" dirty="0">
              <a:latin typeface="Arial" pitchFamily="34" charset="0"/>
              <a:cs typeface="Arial" pitchFamily="34" charset="0"/>
            </a:endParaRPr>
          </a:p>
        </p:txBody>
      </p:sp>
      <p:grpSp>
        <p:nvGrpSpPr>
          <p:cNvPr id="41" name="Groupe 28"/>
          <p:cNvGrpSpPr>
            <a:grpSpLocks/>
          </p:cNvGrpSpPr>
          <p:nvPr/>
        </p:nvGrpSpPr>
        <p:grpSpPr bwMode="auto">
          <a:xfrm>
            <a:off x="4499992" y="3168054"/>
            <a:ext cx="2593980" cy="2061146"/>
            <a:chOff x="6228184" y="5013073"/>
            <a:chExt cx="2592328" cy="2061438"/>
          </a:xfrm>
        </p:grpSpPr>
        <p:graphicFrame>
          <p:nvGraphicFramePr>
            <p:cNvPr id="50" name="Group 54"/>
            <p:cNvGraphicFramePr>
              <a:graphicFrameLocks/>
            </p:cNvGraphicFramePr>
            <p:nvPr/>
          </p:nvGraphicFramePr>
          <p:xfrm>
            <a:off x="6228184" y="5275075"/>
            <a:ext cx="2592328" cy="1582942"/>
          </p:xfrm>
          <a:graphic>
            <a:graphicData uri="http://schemas.openxmlformats.org/drawingml/2006/table">
              <a:tbl>
                <a:tblPr/>
                <a:tblGrid>
                  <a:gridCol w="259398"/>
                  <a:gridCol w="259398"/>
                  <a:gridCol w="259398"/>
                  <a:gridCol w="259398"/>
                  <a:gridCol w="259398"/>
                  <a:gridCol w="259398"/>
                  <a:gridCol w="259398"/>
                  <a:gridCol w="259398"/>
                  <a:gridCol w="259398"/>
                  <a:gridCol w="259398"/>
                </a:tblGrid>
                <a:tr h="2133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kern="1200" cap="none" normalizeH="0" baseline="0" dirty="0" smtClean="0">
                          <a:ln>
                            <a:noFill/>
                          </a:ln>
                          <a:solidFill>
                            <a:schemeClr val="tx1"/>
                          </a:solidFill>
                          <a:effectLst/>
                          <a:latin typeface="Arial" charset="0"/>
                          <a:ea typeface="+mn-ea"/>
                          <a:cs typeface="+mn-cs"/>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87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87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87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87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87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smtClean="0">
                          <a:ln>
                            <a:noFill/>
                          </a:ln>
                          <a:solidFill>
                            <a:schemeClr val="tx1"/>
                          </a:solidFill>
                          <a:effectLst/>
                          <a:latin typeface="Arial" charset="0"/>
                        </a:endParaRPr>
                      </a:p>
                    </a:txBody>
                    <a:tcPr marL="91499" marR="9149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0" i="0" u="none" strike="noStrike" cap="none" normalizeH="0" baseline="0" dirty="0" smtClean="0">
                          <a:ln>
                            <a:noFill/>
                          </a:ln>
                          <a:solidFill>
                            <a:schemeClr val="tx1"/>
                          </a:solidFill>
                          <a:effectLst/>
                          <a:latin typeface="Arial" charset="0"/>
                        </a:endParaRPr>
                      </a:p>
                    </a:txBody>
                    <a:tcPr marL="91499" marR="9149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 name="Ellipse 42"/>
            <p:cNvSpPr/>
            <p:nvPr/>
          </p:nvSpPr>
          <p:spPr>
            <a:xfrm>
              <a:off x="6228184" y="5301021"/>
              <a:ext cx="791658" cy="720827"/>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Ellipse 43"/>
            <p:cNvSpPr/>
            <p:nvPr/>
          </p:nvSpPr>
          <p:spPr>
            <a:xfrm>
              <a:off x="7235604" y="5805918"/>
              <a:ext cx="864637" cy="79227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Ellipse 44"/>
            <p:cNvSpPr/>
            <p:nvPr/>
          </p:nvSpPr>
          <p:spPr>
            <a:xfrm>
              <a:off x="8028848" y="5301021"/>
              <a:ext cx="791659" cy="720827"/>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Ellipse 45"/>
            <p:cNvSpPr/>
            <p:nvPr/>
          </p:nvSpPr>
          <p:spPr>
            <a:xfrm>
              <a:off x="6228184" y="6021849"/>
              <a:ext cx="791658" cy="76528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Ellipse 46"/>
            <p:cNvSpPr/>
            <p:nvPr/>
          </p:nvSpPr>
          <p:spPr>
            <a:xfrm>
              <a:off x="8028848" y="6309227"/>
              <a:ext cx="791659" cy="76528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Ellipse 47"/>
            <p:cNvSpPr/>
            <p:nvPr/>
          </p:nvSpPr>
          <p:spPr>
            <a:xfrm>
              <a:off x="7019842" y="5013073"/>
              <a:ext cx="793244" cy="720827"/>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51" name="Picture 2"/>
          <p:cNvPicPr>
            <a:picLocks noChangeAspect="1" noChangeArrowheads="1"/>
          </p:cNvPicPr>
          <p:nvPr/>
        </p:nvPicPr>
        <p:blipFill>
          <a:blip r:embed="rId5" cstate="print"/>
          <a:srcRect/>
          <a:stretch>
            <a:fillRect/>
          </a:stretch>
        </p:blipFill>
        <p:spPr bwMode="auto">
          <a:xfrm>
            <a:off x="1259632" y="3409282"/>
            <a:ext cx="2520280" cy="1630980"/>
          </a:xfrm>
          <a:prstGeom prst="rect">
            <a:avLst/>
          </a:prstGeom>
          <a:noFill/>
          <a:ln w="9525">
            <a:noFill/>
            <a:miter lim="800000"/>
            <a:headEnd/>
            <a:tailEnd/>
          </a:ln>
        </p:spPr>
      </p:pic>
      <p:sp>
        <p:nvSpPr>
          <p:cNvPr id="53" name="ZoneTexte 52"/>
          <p:cNvSpPr txBox="1"/>
          <p:nvPr/>
        </p:nvSpPr>
        <p:spPr>
          <a:xfrm>
            <a:off x="7199784" y="3600102"/>
            <a:ext cx="1908720" cy="369332"/>
          </a:xfrm>
          <a:prstGeom prst="rect">
            <a:avLst/>
          </a:prstGeom>
          <a:noFill/>
        </p:spPr>
        <p:txBody>
          <a:bodyPr wrap="square" rtlCol="0">
            <a:spAutoFit/>
          </a:bodyPr>
          <a:lstStyle/>
          <a:p>
            <a:r>
              <a:rPr lang="fr-FR" dirty="0" err="1" smtClean="0"/>
              <a:t>Landscape</a:t>
            </a:r>
            <a:r>
              <a:rPr lang="fr-FR" dirty="0" smtClean="0"/>
              <a:t> </a:t>
            </a:r>
            <a:r>
              <a:rPr lang="fr-FR" dirty="0" err="1" smtClean="0"/>
              <a:t>mosaic</a:t>
            </a:r>
            <a:endParaRPr lang="fr-FR" dirty="0"/>
          </a:p>
        </p:txBody>
      </p:sp>
      <p:sp>
        <p:nvSpPr>
          <p:cNvPr id="55" name="Rectangle à coins arrondis 54"/>
          <p:cNvSpPr/>
          <p:nvPr/>
        </p:nvSpPr>
        <p:spPr>
          <a:xfrm>
            <a:off x="1403648" y="5085184"/>
            <a:ext cx="6514549" cy="1008112"/>
          </a:xfrm>
          <a:prstGeom prst="roundRect">
            <a:avLst/>
          </a:prstGeom>
          <a:solidFill>
            <a:srgbClr val="6F9D2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latin typeface="Arial" pitchFamily="34" charset="0"/>
                <a:cs typeface="Arial" pitchFamily="34" charset="0"/>
              </a:rPr>
              <a:t>DESIGN IS ONTOLOGICALLY SYSTEMIC </a:t>
            </a:r>
          </a:p>
          <a:p>
            <a:pPr algn="ctr"/>
            <a:r>
              <a:rPr lang="en-US" sz="2000" b="1" dirty="0" smtClean="0">
                <a:latin typeface="Arial" pitchFamily="34" charset="0"/>
                <a:cs typeface="Arial" pitchFamily="34" charset="0"/>
              </a:rPr>
              <a:t>Defining borders: strong consequences on “what” is designed</a:t>
            </a:r>
          </a:p>
        </p:txBody>
      </p:sp>
      <p:sp>
        <p:nvSpPr>
          <p:cNvPr id="26" name="ZoneTexte 25"/>
          <p:cNvSpPr txBox="1"/>
          <p:nvPr/>
        </p:nvSpPr>
        <p:spPr>
          <a:xfrm>
            <a:off x="7115622"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05/ 02/ 2013</a:t>
            </a:r>
            <a:endParaRPr lang="fr-FR" sz="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4240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7376</TotalTime>
  <Words>1980</Words>
  <Application>Microsoft Office PowerPoint</Application>
  <PresentationFormat>Affichage à l'écran (4:3)</PresentationFormat>
  <Paragraphs>264</Paragraphs>
  <Slides>17</Slides>
  <Notes>17</Notes>
  <HiddenSlides>0</HiddenSlides>
  <MMClips>0</MMClips>
  <ScaleCrop>false</ScaleCrop>
  <HeadingPairs>
    <vt:vector size="4" baseType="variant">
      <vt:variant>
        <vt:lpstr>Thème</vt:lpstr>
      </vt:variant>
      <vt:variant>
        <vt:i4>4</vt:i4>
      </vt:variant>
      <vt:variant>
        <vt:lpstr>Titres des diapositives</vt:lpstr>
      </vt:variant>
      <vt:variant>
        <vt:i4>17</vt:i4>
      </vt:variant>
    </vt:vector>
  </HeadingPairs>
  <TitlesOfParts>
    <vt:vector size="21" baseType="lpstr">
      <vt:lpstr>Thème Office</vt:lpstr>
      <vt:lpstr>2_Thème Office</vt:lpstr>
      <vt:lpstr>3_Thème Office</vt: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L PROST</cp:lastModifiedBy>
  <cp:revision>212</cp:revision>
  <dcterms:created xsi:type="dcterms:W3CDTF">2013-01-24T16:13:14Z</dcterms:created>
  <dcterms:modified xsi:type="dcterms:W3CDTF">2013-02-07T20:23:37Z</dcterms:modified>
</cp:coreProperties>
</file>