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3"/>
  </p:notesMasterIdLst>
  <p:handoutMasterIdLst>
    <p:handoutMasterId r:id="rId14"/>
  </p:handoutMasterIdLst>
  <p:sldIdLst>
    <p:sldId id="256" r:id="rId2"/>
    <p:sldId id="310" r:id="rId3"/>
    <p:sldId id="303" r:id="rId4"/>
    <p:sldId id="266" r:id="rId5"/>
    <p:sldId id="304" r:id="rId6"/>
    <p:sldId id="305" r:id="rId7"/>
    <p:sldId id="306" r:id="rId8"/>
    <p:sldId id="307" r:id="rId9"/>
    <p:sldId id="308" r:id="rId10"/>
    <p:sldId id="309" r:id="rId11"/>
    <p:sldId id="265"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547" autoAdjust="0"/>
    <p:restoredTop sz="94729" autoAdjust="0"/>
  </p:normalViewPr>
  <p:slideViewPr>
    <p:cSldViewPr>
      <p:cViewPr varScale="1">
        <p:scale>
          <a:sx n="69" d="100"/>
          <a:sy n="69" d="100"/>
        </p:scale>
        <p:origin x="-153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r>
              <a:rPr lang="fr-FR" altLang="fr-FR"/>
              <a:t>Axe Télédétection : Principaux résultats</a:t>
            </a:r>
          </a:p>
        </p:txBody>
      </p:sp>
      <p:sp>
        <p:nvSpPr>
          <p:cNvPr id="9830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fr-FR" altLang="fr-FR"/>
          </a:p>
        </p:txBody>
      </p:sp>
      <p:sp>
        <p:nvSpPr>
          <p:cNvPr id="9830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r>
              <a:rPr lang="fr-FR" altLang="fr-FR"/>
              <a:t>Principaux résultats de recherche en Télédétection au Laboratoire (LETS)</a:t>
            </a:r>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A8834B5-FE71-481B-9940-084A2899BA6E}" type="slidenum">
              <a:rPr lang="fr-FR" altLang="fr-FR"/>
              <a:pPr/>
              <a:t>‹N°›</a:t>
            </a:fld>
            <a:endParaRPr lang="fr-FR" altLang="fr-FR"/>
          </a:p>
        </p:txBody>
      </p:sp>
    </p:spTree>
    <p:extLst>
      <p:ext uri="{BB962C8B-B14F-4D97-AF65-F5344CB8AC3E}">
        <p14:creationId xmlns:p14="http://schemas.microsoft.com/office/powerpoint/2010/main" xmlns="" val="1420817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r>
              <a:rPr lang="fr-FR" altLang="fr-FR"/>
              <a:t>Axe Télédétection : Principaux résultats</a:t>
            </a:r>
          </a:p>
        </p:txBody>
      </p:sp>
      <p:sp>
        <p:nvSpPr>
          <p:cNvPr id="829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fr-FR" altLang="fr-FR"/>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829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829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r>
              <a:rPr lang="fr-FR" altLang="fr-FR"/>
              <a:t>Principaux résultats de recherche en Télédétection au Laboratoire (LETS)</a:t>
            </a:r>
          </a:p>
        </p:txBody>
      </p:sp>
      <p:sp>
        <p:nvSpPr>
          <p:cNvPr id="829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8BE95A60-C1B0-4119-8A21-CF29FAE48EE6}" type="slidenum">
              <a:rPr lang="fr-FR" altLang="fr-FR"/>
              <a:pPr/>
              <a:t>‹N°›</a:t>
            </a:fld>
            <a:endParaRPr lang="fr-FR" altLang="fr-FR"/>
          </a:p>
        </p:txBody>
      </p:sp>
    </p:spTree>
    <p:extLst>
      <p:ext uri="{BB962C8B-B14F-4D97-AF65-F5344CB8AC3E}">
        <p14:creationId xmlns:p14="http://schemas.microsoft.com/office/powerpoint/2010/main" xmlns="" val="4185577290"/>
      </p:ext>
    </p:extLst>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altLang="fr-FR"/>
              <a:t>Axe Télédétection : Principaux résultats</a:t>
            </a:r>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fr-FR" altLang="fr-FR"/>
          </a:p>
        </p:txBody>
      </p:sp>
    </p:spTree>
    <p:extLst>
      <p:ext uri="{BB962C8B-B14F-4D97-AF65-F5344CB8AC3E}">
        <p14:creationId xmlns:p14="http://schemas.microsoft.com/office/powerpoint/2010/main" xmlns="" val="4267978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altLang="fr-FR"/>
              <a:t>Axe Télédétection : Principaux résultats</a:t>
            </a:r>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fr-FR" altLang="fr-FR"/>
          </a:p>
        </p:txBody>
      </p:sp>
    </p:spTree>
    <p:extLst>
      <p:ext uri="{BB962C8B-B14F-4D97-AF65-F5344CB8AC3E}">
        <p14:creationId xmlns:p14="http://schemas.microsoft.com/office/powerpoint/2010/main" xmlns="" val="1707096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altLang="fr-FR"/>
              <a:t>Axe Télédétection : Principaux résultats</a:t>
            </a:r>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fr-FR" altLang="fr-FR"/>
          </a:p>
        </p:txBody>
      </p:sp>
    </p:spTree>
    <p:extLst>
      <p:ext uri="{BB962C8B-B14F-4D97-AF65-F5344CB8AC3E}">
        <p14:creationId xmlns:p14="http://schemas.microsoft.com/office/powerpoint/2010/main" xmlns="" val="504024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altLang="fr-FR"/>
              <a:t>Axe Télédétection : Principaux résultats</a:t>
            </a:r>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fr-FR" altLang="fr-FR"/>
          </a:p>
        </p:txBody>
      </p:sp>
    </p:spTree>
    <p:extLst>
      <p:ext uri="{BB962C8B-B14F-4D97-AF65-F5344CB8AC3E}">
        <p14:creationId xmlns:p14="http://schemas.microsoft.com/office/powerpoint/2010/main" xmlns="" val="2726811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altLang="fr-FR"/>
              <a:t>Axe Télédétection : Principaux résultats</a:t>
            </a:r>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fr-FR" altLang="fr-FR"/>
          </a:p>
        </p:txBody>
      </p:sp>
    </p:spTree>
    <p:extLst>
      <p:ext uri="{BB962C8B-B14F-4D97-AF65-F5344CB8AC3E}">
        <p14:creationId xmlns:p14="http://schemas.microsoft.com/office/powerpoint/2010/main" xmlns="" val="3890931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altLang="fr-FR"/>
              <a:t>Axe Télédétection : Principaux résultats</a:t>
            </a:r>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fr-FR" altLang="fr-FR"/>
          </a:p>
        </p:txBody>
      </p:sp>
    </p:spTree>
    <p:extLst>
      <p:ext uri="{BB962C8B-B14F-4D97-AF65-F5344CB8AC3E}">
        <p14:creationId xmlns:p14="http://schemas.microsoft.com/office/powerpoint/2010/main" xmlns="" val="3194871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altLang="fr-FR"/>
              <a:t>Axe Télédétection : Principaux résultats</a:t>
            </a:r>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fr-FR" altLang="fr-FR"/>
          </a:p>
        </p:txBody>
      </p:sp>
    </p:spTree>
    <p:extLst>
      <p:ext uri="{BB962C8B-B14F-4D97-AF65-F5344CB8AC3E}">
        <p14:creationId xmlns:p14="http://schemas.microsoft.com/office/powerpoint/2010/main" xmlns="" val="3714299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altLang="fr-FR"/>
              <a:t>Axe Télédétection : Principaux résultats</a:t>
            </a:r>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fr-FR" altLang="fr-FR"/>
          </a:p>
        </p:txBody>
      </p:sp>
    </p:spTree>
    <p:extLst>
      <p:ext uri="{BB962C8B-B14F-4D97-AF65-F5344CB8AC3E}">
        <p14:creationId xmlns:p14="http://schemas.microsoft.com/office/powerpoint/2010/main" xmlns="" val="1317900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altLang="fr-FR"/>
              <a:t>Axe Télédétection : Principaux résultats</a:t>
            </a:r>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fr-FR" altLang="fr-FR"/>
          </a:p>
        </p:txBody>
      </p:sp>
    </p:spTree>
    <p:extLst>
      <p:ext uri="{BB962C8B-B14F-4D97-AF65-F5344CB8AC3E}">
        <p14:creationId xmlns:p14="http://schemas.microsoft.com/office/powerpoint/2010/main" xmlns="" val="3535343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altLang="fr-FR"/>
              <a:t>Axe Télédétection : Principaux résultats</a:t>
            </a:r>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fr-FR" altLang="fr-FR"/>
          </a:p>
        </p:txBody>
      </p:sp>
    </p:spTree>
    <p:extLst>
      <p:ext uri="{BB962C8B-B14F-4D97-AF65-F5344CB8AC3E}">
        <p14:creationId xmlns:p14="http://schemas.microsoft.com/office/powerpoint/2010/main" xmlns="" val="3550538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914400" y="1524000"/>
            <a:ext cx="7623175" cy="1752600"/>
          </a:xfrm>
        </p:spPr>
        <p:txBody>
          <a:bodyPr/>
          <a:lstStyle>
            <a:lvl1pPr>
              <a:defRPr sz="5000"/>
            </a:lvl1pPr>
          </a:lstStyle>
          <a:p>
            <a:pPr lvl="0"/>
            <a:r>
              <a:rPr lang="fr-FR" altLang="en-US" noProof="0" smtClean="0"/>
              <a:t>Cliquez pour modifier le style du titre</a:t>
            </a:r>
          </a:p>
        </p:txBody>
      </p:sp>
      <p:sp>
        <p:nvSpPr>
          <p:cNvPr id="7168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fr-FR" altLang="en-US" noProof="0" smtClean="0"/>
              <a:t>Cliquez pour modifier le style des sous-titres du masque</a:t>
            </a:r>
          </a:p>
        </p:txBody>
      </p:sp>
      <p:sp>
        <p:nvSpPr>
          <p:cNvPr id="71684" name="Rectangle 4"/>
          <p:cNvSpPr>
            <a:spLocks noGrp="1" noChangeArrowheads="1"/>
          </p:cNvSpPr>
          <p:nvPr>
            <p:ph type="dt" sz="half" idx="2"/>
          </p:nvPr>
        </p:nvSpPr>
        <p:spPr/>
        <p:txBody>
          <a:bodyPr/>
          <a:lstStyle>
            <a:lvl1pPr>
              <a:defRPr/>
            </a:lvl1pPr>
          </a:lstStyle>
          <a:p>
            <a:endParaRPr lang="fr-FR" altLang="en-US"/>
          </a:p>
        </p:txBody>
      </p:sp>
      <p:sp>
        <p:nvSpPr>
          <p:cNvPr id="71685" name="Rectangle 5"/>
          <p:cNvSpPr>
            <a:spLocks noGrp="1" noChangeArrowheads="1"/>
          </p:cNvSpPr>
          <p:nvPr>
            <p:ph type="ftr" sz="quarter" idx="3"/>
          </p:nvPr>
        </p:nvSpPr>
        <p:spPr>
          <a:xfrm>
            <a:off x="3124200" y="6243638"/>
            <a:ext cx="2895600" cy="457200"/>
          </a:xfrm>
        </p:spPr>
        <p:txBody>
          <a:bodyPr/>
          <a:lstStyle>
            <a:lvl1pPr>
              <a:defRPr/>
            </a:lvl1pPr>
          </a:lstStyle>
          <a:p>
            <a:r>
              <a:rPr lang="fr-FR" altLang="en-US"/>
              <a:t>Principaux résultats de recherche en Télédétection au Laboratoire (LETS)</a:t>
            </a:r>
          </a:p>
        </p:txBody>
      </p:sp>
      <p:sp>
        <p:nvSpPr>
          <p:cNvPr id="71686" name="Rectangle 6"/>
          <p:cNvSpPr>
            <a:spLocks noGrp="1" noChangeArrowheads="1"/>
          </p:cNvSpPr>
          <p:nvPr>
            <p:ph type="sldNum" sz="quarter" idx="4"/>
          </p:nvPr>
        </p:nvSpPr>
        <p:spPr/>
        <p:txBody>
          <a:bodyPr/>
          <a:lstStyle>
            <a:lvl1pPr>
              <a:defRPr/>
            </a:lvl1pPr>
          </a:lstStyle>
          <a:p>
            <a:fld id="{A435A584-40A2-4AAC-8C18-62D44DDB7741}" type="slidenum">
              <a:rPr lang="fr-FR" altLang="en-US"/>
              <a:pPr/>
              <a:t>‹N°›</a:t>
            </a:fld>
            <a:endParaRPr lang="fr-FR" altLang="en-US"/>
          </a:p>
        </p:txBody>
      </p:sp>
      <p:sp>
        <p:nvSpPr>
          <p:cNvPr id="71687" name="Freeform 7"/>
          <p:cNvSpPr>
            <a:spLocks noChangeArrowheads="1"/>
          </p:cNvSpPr>
          <p:nvPr/>
        </p:nvSpPr>
        <p:spPr bwMode="auto">
          <a:xfrm>
            <a:off x="609600" y="1219200"/>
            <a:ext cx="7924800" cy="914400"/>
          </a:xfrm>
          <a:custGeom>
            <a:avLst/>
            <a:gdLst>
              <a:gd name="T0" fmla="*/ 0 w 1000"/>
              <a:gd name="T1" fmla="*/ 1000 h 1000"/>
              <a:gd name="T2" fmla="*/ 0 w 1000"/>
              <a:gd name="T3" fmla="*/ 0 h 1000"/>
              <a:gd name="T4" fmla="*/ 1000 w 1000"/>
              <a:gd name="T5" fmla="*/ 0 h 1000"/>
            </a:gdLst>
            <a:ahLst/>
            <a:cxnLst>
              <a:cxn ang="0">
                <a:pos x="T0" y="T1"/>
              </a:cxn>
              <a:cxn ang="0">
                <a:pos x="T2" y="T3"/>
              </a:cxn>
              <a:cxn ang="0">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fr-FR"/>
          </a:p>
        </p:txBody>
      </p:sp>
      <p:sp>
        <p:nvSpPr>
          <p:cNvPr id="71688"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en-US"/>
          </a:p>
        </p:txBody>
      </p:sp>
      <p:sp>
        <p:nvSpPr>
          <p:cNvPr id="5" name="Espace réservé du pied de page 4"/>
          <p:cNvSpPr>
            <a:spLocks noGrp="1"/>
          </p:cNvSpPr>
          <p:nvPr>
            <p:ph type="ftr" sz="quarter" idx="11"/>
          </p:nvPr>
        </p:nvSpPr>
        <p:spPr/>
        <p:txBody>
          <a:bodyPr/>
          <a:lstStyle>
            <a:lvl1pPr>
              <a:defRPr/>
            </a:lvl1pPr>
          </a:lstStyle>
          <a:p>
            <a:r>
              <a:rPr lang="fr-FR" altLang="en-US"/>
              <a:t>Principaux résultats de recherche en Télédétection au Laboratoire (LETS)</a:t>
            </a:r>
          </a:p>
        </p:txBody>
      </p:sp>
      <p:sp>
        <p:nvSpPr>
          <p:cNvPr id="6" name="Espace réservé du numéro de diapositive 5"/>
          <p:cNvSpPr>
            <a:spLocks noGrp="1"/>
          </p:cNvSpPr>
          <p:nvPr>
            <p:ph type="sldNum" sz="quarter" idx="12"/>
          </p:nvPr>
        </p:nvSpPr>
        <p:spPr/>
        <p:txBody>
          <a:bodyPr/>
          <a:lstStyle>
            <a:lvl1pPr>
              <a:defRPr/>
            </a:lvl1pPr>
          </a:lstStyle>
          <a:p>
            <a:fld id="{D8762AED-0D0E-455F-B126-456B83425E32}" type="slidenum">
              <a:rPr lang="fr-FR" altLang="en-US"/>
              <a:pPr/>
              <a:t>‹N°›</a:t>
            </a:fld>
            <a:endParaRPr lang="fr-FR" altLang="en-US"/>
          </a:p>
        </p:txBody>
      </p:sp>
    </p:spTree>
    <p:extLst>
      <p:ext uri="{BB962C8B-B14F-4D97-AF65-F5344CB8AC3E}">
        <p14:creationId xmlns:p14="http://schemas.microsoft.com/office/powerpoint/2010/main" xmlns="" val="1796926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7813"/>
            <a:ext cx="2057400" cy="5853112"/>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7813"/>
            <a:ext cx="6019800" cy="585311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en-US"/>
          </a:p>
        </p:txBody>
      </p:sp>
      <p:sp>
        <p:nvSpPr>
          <p:cNvPr id="5" name="Espace réservé du pied de page 4"/>
          <p:cNvSpPr>
            <a:spLocks noGrp="1"/>
          </p:cNvSpPr>
          <p:nvPr>
            <p:ph type="ftr" sz="quarter" idx="11"/>
          </p:nvPr>
        </p:nvSpPr>
        <p:spPr/>
        <p:txBody>
          <a:bodyPr/>
          <a:lstStyle>
            <a:lvl1pPr>
              <a:defRPr/>
            </a:lvl1pPr>
          </a:lstStyle>
          <a:p>
            <a:r>
              <a:rPr lang="fr-FR" altLang="en-US"/>
              <a:t>Principaux résultats de recherche en Télédétection au Laboratoire (LETS)</a:t>
            </a:r>
          </a:p>
        </p:txBody>
      </p:sp>
      <p:sp>
        <p:nvSpPr>
          <p:cNvPr id="6" name="Espace réservé du numéro de diapositive 5"/>
          <p:cNvSpPr>
            <a:spLocks noGrp="1"/>
          </p:cNvSpPr>
          <p:nvPr>
            <p:ph type="sldNum" sz="quarter" idx="12"/>
          </p:nvPr>
        </p:nvSpPr>
        <p:spPr/>
        <p:txBody>
          <a:bodyPr/>
          <a:lstStyle>
            <a:lvl1pPr>
              <a:defRPr/>
            </a:lvl1pPr>
          </a:lstStyle>
          <a:p>
            <a:fld id="{9C91CEB1-440F-4477-AE4C-3EF674D23BF9}" type="slidenum">
              <a:rPr lang="fr-FR" altLang="en-US"/>
              <a:pPr/>
              <a:t>‹N°›</a:t>
            </a:fld>
            <a:endParaRPr lang="fr-FR" altLang="en-US"/>
          </a:p>
        </p:txBody>
      </p:sp>
    </p:spTree>
    <p:extLst>
      <p:ext uri="{BB962C8B-B14F-4D97-AF65-F5344CB8AC3E}">
        <p14:creationId xmlns:p14="http://schemas.microsoft.com/office/powerpoint/2010/main" xmlns="" val="2849504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en-US"/>
          </a:p>
        </p:txBody>
      </p:sp>
      <p:sp>
        <p:nvSpPr>
          <p:cNvPr id="5" name="Espace réservé du pied de page 4"/>
          <p:cNvSpPr>
            <a:spLocks noGrp="1"/>
          </p:cNvSpPr>
          <p:nvPr>
            <p:ph type="ftr" sz="quarter" idx="11"/>
          </p:nvPr>
        </p:nvSpPr>
        <p:spPr/>
        <p:txBody>
          <a:bodyPr/>
          <a:lstStyle>
            <a:lvl1pPr>
              <a:defRPr/>
            </a:lvl1pPr>
          </a:lstStyle>
          <a:p>
            <a:r>
              <a:rPr lang="fr-FR" altLang="en-US"/>
              <a:t>Principaux résultats de recherche en Télédétection au Laboratoire (LETS)</a:t>
            </a:r>
          </a:p>
        </p:txBody>
      </p:sp>
      <p:sp>
        <p:nvSpPr>
          <p:cNvPr id="6" name="Espace réservé du numéro de diapositive 5"/>
          <p:cNvSpPr>
            <a:spLocks noGrp="1"/>
          </p:cNvSpPr>
          <p:nvPr>
            <p:ph type="sldNum" sz="quarter" idx="12"/>
          </p:nvPr>
        </p:nvSpPr>
        <p:spPr/>
        <p:txBody>
          <a:bodyPr/>
          <a:lstStyle>
            <a:lvl1pPr>
              <a:defRPr/>
            </a:lvl1pPr>
          </a:lstStyle>
          <a:p>
            <a:fld id="{2B254F2A-E3A3-4201-B387-848E555231D5}" type="slidenum">
              <a:rPr lang="fr-FR" altLang="en-US"/>
              <a:pPr/>
              <a:t>‹N°›</a:t>
            </a:fld>
            <a:endParaRPr lang="fr-FR" altLang="en-US"/>
          </a:p>
        </p:txBody>
      </p:sp>
    </p:spTree>
    <p:extLst>
      <p:ext uri="{BB962C8B-B14F-4D97-AF65-F5344CB8AC3E}">
        <p14:creationId xmlns:p14="http://schemas.microsoft.com/office/powerpoint/2010/main" xmlns="" val="3374713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en-US"/>
          </a:p>
        </p:txBody>
      </p:sp>
      <p:sp>
        <p:nvSpPr>
          <p:cNvPr id="5" name="Espace réservé du pied de page 4"/>
          <p:cNvSpPr>
            <a:spLocks noGrp="1"/>
          </p:cNvSpPr>
          <p:nvPr>
            <p:ph type="ftr" sz="quarter" idx="11"/>
          </p:nvPr>
        </p:nvSpPr>
        <p:spPr/>
        <p:txBody>
          <a:bodyPr/>
          <a:lstStyle>
            <a:lvl1pPr>
              <a:defRPr/>
            </a:lvl1pPr>
          </a:lstStyle>
          <a:p>
            <a:r>
              <a:rPr lang="fr-FR" altLang="en-US"/>
              <a:t>Principaux résultats de recherche en Télédétection au Laboratoire (LETS)</a:t>
            </a:r>
          </a:p>
        </p:txBody>
      </p:sp>
      <p:sp>
        <p:nvSpPr>
          <p:cNvPr id="6" name="Espace réservé du numéro de diapositive 5"/>
          <p:cNvSpPr>
            <a:spLocks noGrp="1"/>
          </p:cNvSpPr>
          <p:nvPr>
            <p:ph type="sldNum" sz="quarter" idx="12"/>
          </p:nvPr>
        </p:nvSpPr>
        <p:spPr/>
        <p:txBody>
          <a:bodyPr/>
          <a:lstStyle>
            <a:lvl1pPr>
              <a:defRPr/>
            </a:lvl1pPr>
          </a:lstStyle>
          <a:p>
            <a:fld id="{D1D08E85-6F3E-494A-80FA-EA1B4EEFA7B9}" type="slidenum">
              <a:rPr lang="fr-FR" altLang="en-US"/>
              <a:pPr/>
              <a:t>‹N°›</a:t>
            </a:fld>
            <a:endParaRPr lang="fr-FR" altLang="en-US"/>
          </a:p>
        </p:txBody>
      </p:sp>
    </p:spTree>
    <p:extLst>
      <p:ext uri="{BB962C8B-B14F-4D97-AF65-F5344CB8AC3E}">
        <p14:creationId xmlns:p14="http://schemas.microsoft.com/office/powerpoint/2010/main" xmlns="" val="1734207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ltLang="en-US"/>
          </a:p>
        </p:txBody>
      </p:sp>
      <p:sp>
        <p:nvSpPr>
          <p:cNvPr id="6" name="Espace réservé du pied de page 5"/>
          <p:cNvSpPr>
            <a:spLocks noGrp="1"/>
          </p:cNvSpPr>
          <p:nvPr>
            <p:ph type="ftr" sz="quarter" idx="11"/>
          </p:nvPr>
        </p:nvSpPr>
        <p:spPr/>
        <p:txBody>
          <a:bodyPr/>
          <a:lstStyle>
            <a:lvl1pPr>
              <a:defRPr/>
            </a:lvl1pPr>
          </a:lstStyle>
          <a:p>
            <a:r>
              <a:rPr lang="fr-FR" altLang="en-US"/>
              <a:t>Principaux résultats de recherche en Télédétection au Laboratoire (LETS)</a:t>
            </a:r>
          </a:p>
        </p:txBody>
      </p:sp>
      <p:sp>
        <p:nvSpPr>
          <p:cNvPr id="7" name="Espace réservé du numéro de diapositive 6"/>
          <p:cNvSpPr>
            <a:spLocks noGrp="1"/>
          </p:cNvSpPr>
          <p:nvPr>
            <p:ph type="sldNum" sz="quarter" idx="12"/>
          </p:nvPr>
        </p:nvSpPr>
        <p:spPr/>
        <p:txBody>
          <a:bodyPr/>
          <a:lstStyle>
            <a:lvl1pPr>
              <a:defRPr/>
            </a:lvl1pPr>
          </a:lstStyle>
          <a:p>
            <a:fld id="{6652153E-E5D0-41AB-BFB1-93EACECD503A}" type="slidenum">
              <a:rPr lang="fr-FR" altLang="en-US"/>
              <a:pPr/>
              <a:t>‹N°›</a:t>
            </a:fld>
            <a:endParaRPr lang="fr-FR" altLang="en-US"/>
          </a:p>
        </p:txBody>
      </p:sp>
    </p:spTree>
    <p:extLst>
      <p:ext uri="{BB962C8B-B14F-4D97-AF65-F5344CB8AC3E}">
        <p14:creationId xmlns:p14="http://schemas.microsoft.com/office/powerpoint/2010/main" xmlns="" val="170743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ltLang="en-US"/>
          </a:p>
        </p:txBody>
      </p:sp>
      <p:sp>
        <p:nvSpPr>
          <p:cNvPr id="8" name="Espace réservé du pied de page 7"/>
          <p:cNvSpPr>
            <a:spLocks noGrp="1"/>
          </p:cNvSpPr>
          <p:nvPr>
            <p:ph type="ftr" sz="quarter" idx="11"/>
          </p:nvPr>
        </p:nvSpPr>
        <p:spPr/>
        <p:txBody>
          <a:bodyPr/>
          <a:lstStyle>
            <a:lvl1pPr>
              <a:defRPr/>
            </a:lvl1pPr>
          </a:lstStyle>
          <a:p>
            <a:r>
              <a:rPr lang="fr-FR" altLang="en-US"/>
              <a:t>Principaux résultats de recherche en Télédétection au Laboratoire (LETS)</a:t>
            </a:r>
          </a:p>
        </p:txBody>
      </p:sp>
      <p:sp>
        <p:nvSpPr>
          <p:cNvPr id="9" name="Espace réservé du numéro de diapositive 8"/>
          <p:cNvSpPr>
            <a:spLocks noGrp="1"/>
          </p:cNvSpPr>
          <p:nvPr>
            <p:ph type="sldNum" sz="quarter" idx="12"/>
          </p:nvPr>
        </p:nvSpPr>
        <p:spPr/>
        <p:txBody>
          <a:bodyPr/>
          <a:lstStyle>
            <a:lvl1pPr>
              <a:defRPr/>
            </a:lvl1pPr>
          </a:lstStyle>
          <a:p>
            <a:fld id="{CA615307-47E7-4477-922E-5DA9E65A47AA}" type="slidenum">
              <a:rPr lang="fr-FR" altLang="en-US"/>
              <a:pPr/>
              <a:t>‹N°›</a:t>
            </a:fld>
            <a:endParaRPr lang="fr-FR" altLang="en-US"/>
          </a:p>
        </p:txBody>
      </p:sp>
    </p:spTree>
    <p:extLst>
      <p:ext uri="{BB962C8B-B14F-4D97-AF65-F5344CB8AC3E}">
        <p14:creationId xmlns:p14="http://schemas.microsoft.com/office/powerpoint/2010/main" xmlns="" val="1337844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ltLang="en-US"/>
          </a:p>
        </p:txBody>
      </p:sp>
      <p:sp>
        <p:nvSpPr>
          <p:cNvPr id="4" name="Espace réservé du pied de page 3"/>
          <p:cNvSpPr>
            <a:spLocks noGrp="1"/>
          </p:cNvSpPr>
          <p:nvPr>
            <p:ph type="ftr" sz="quarter" idx="11"/>
          </p:nvPr>
        </p:nvSpPr>
        <p:spPr/>
        <p:txBody>
          <a:bodyPr/>
          <a:lstStyle>
            <a:lvl1pPr>
              <a:defRPr/>
            </a:lvl1pPr>
          </a:lstStyle>
          <a:p>
            <a:r>
              <a:rPr lang="fr-FR" altLang="en-US"/>
              <a:t>Principaux résultats de recherche en Télédétection au Laboratoire (LETS)</a:t>
            </a:r>
          </a:p>
        </p:txBody>
      </p:sp>
      <p:sp>
        <p:nvSpPr>
          <p:cNvPr id="5" name="Espace réservé du numéro de diapositive 4"/>
          <p:cNvSpPr>
            <a:spLocks noGrp="1"/>
          </p:cNvSpPr>
          <p:nvPr>
            <p:ph type="sldNum" sz="quarter" idx="12"/>
          </p:nvPr>
        </p:nvSpPr>
        <p:spPr/>
        <p:txBody>
          <a:bodyPr/>
          <a:lstStyle>
            <a:lvl1pPr>
              <a:defRPr/>
            </a:lvl1pPr>
          </a:lstStyle>
          <a:p>
            <a:fld id="{C4C47362-0E17-4A1E-8C29-F6A32A9EB9AC}" type="slidenum">
              <a:rPr lang="fr-FR" altLang="en-US"/>
              <a:pPr/>
              <a:t>‹N°›</a:t>
            </a:fld>
            <a:endParaRPr lang="fr-FR" altLang="en-US"/>
          </a:p>
        </p:txBody>
      </p:sp>
    </p:spTree>
    <p:extLst>
      <p:ext uri="{BB962C8B-B14F-4D97-AF65-F5344CB8AC3E}">
        <p14:creationId xmlns:p14="http://schemas.microsoft.com/office/powerpoint/2010/main" xmlns="" val="210053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en-US"/>
          </a:p>
        </p:txBody>
      </p:sp>
      <p:sp>
        <p:nvSpPr>
          <p:cNvPr id="3" name="Espace réservé du pied de page 2"/>
          <p:cNvSpPr>
            <a:spLocks noGrp="1"/>
          </p:cNvSpPr>
          <p:nvPr>
            <p:ph type="ftr" sz="quarter" idx="11"/>
          </p:nvPr>
        </p:nvSpPr>
        <p:spPr/>
        <p:txBody>
          <a:bodyPr/>
          <a:lstStyle>
            <a:lvl1pPr>
              <a:defRPr/>
            </a:lvl1pPr>
          </a:lstStyle>
          <a:p>
            <a:r>
              <a:rPr lang="fr-FR" altLang="en-US"/>
              <a:t>Principaux résultats de recherche en Télédétection au Laboratoire (LETS)</a:t>
            </a:r>
          </a:p>
        </p:txBody>
      </p:sp>
      <p:sp>
        <p:nvSpPr>
          <p:cNvPr id="4" name="Espace réservé du numéro de diapositive 3"/>
          <p:cNvSpPr>
            <a:spLocks noGrp="1"/>
          </p:cNvSpPr>
          <p:nvPr>
            <p:ph type="sldNum" sz="quarter" idx="12"/>
          </p:nvPr>
        </p:nvSpPr>
        <p:spPr/>
        <p:txBody>
          <a:bodyPr/>
          <a:lstStyle>
            <a:lvl1pPr>
              <a:defRPr/>
            </a:lvl1pPr>
          </a:lstStyle>
          <a:p>
            <a:fld id="{D2DBB086-221F-4306-B37A-159CB04BDD48}" type="slidenum">
              <a:rPr lang="fr-FR" altLang="en-US"/>
              <a:pPr/>
              <a:t>‹N°›</a:t>
            </a:fld>
            <a:endParaRPr lang="fr-FR" altLang="en-US"/>
          </a:p>
        </p:txBody>
      </p:sp>
    </p:spTree>
    <p:extLst>
      <p:ext uri="{BB962C8B-B14F-4D97-AF65-F5344CB8AC3E}">
        <p14:creationId xmlns:p14="http://schemas.microsoft.com/office/powerpoint/2010/main" xmlns="" val="2015625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en-US"/>
          </a:p>
        </p:txBody>
      </p:sp>
      <p:sp>
        <p:nvSpPr>
          <p:cNvPr id="6" name="Espace réservé du pied de page 5"/>
          <p:cNvSpPr>
            <a:spLocks noGrp="1"/>
          </p:cNvSpPr>
          <p:nvPr>
            <p:ph type="ftr" sz="quarter" idx="11"/>
          </p:nvPr>
        </p:nvSpPr>
        <p:spPr/>
        <p:txBody>
          <a:bodyPr/>
          <a:lstStyle>
            <a:lvl1pPr>
              <a:defRPr/>
            </a:lvl1pPr>
          </a:lstStyle>
          <a:p>
            <a:r>
              <a:rPr lang="fr-FR" altLang="en-US"/>
              <a:t>Principaux résultats de recherche en Télédétection au Laboratoire (LETS)</a:t>
            </a:r>
          </a:p>
        </p:txBody>
      </p:sp>
      <p:sp>
        <p:nvSpPr>
          <p:cNvPr id="7" name="Espace réservé du numéro de diapositive 6"/>
          <p:cNvSpPr>
            <a:spLocks noGrp="1"/>
          </p:cNvSpPr>
          <p:nvPr>
            <p:ph type="sldNum" sz="quarter" idx="12"/>
          </p:nvPr>
        </p:nvSpPr>
        <p:spPr/>
        <p:txBody>
          <a:bodyPr/>
          <a:lstStyle>
            <a:lvl1pPr>
              <a:defRPr/>
            </a:lvl1pPr>
          </a:lstStyle>
          <a:p>
            <a:fld id="{6E439519-9D48-4F0A-96A6-443D8515E50C}" type="slidenum">
              <a:rPr lang="fr-FR" altLang="en-US"/>
              <a:pPr/>
              <a:t>‹N°›</a:t>
            </a:fld>
            <a:endParaRPr lang="fr-FR" altLang="en-US"/>
          </a:p>
        </p:txBody>
      </p:sp>
    </p:spTree>
    <p:extLst>
      <p:ext uri="{BB962C8B-B14F-4D97-AF65-F5344CB8AC3E}">
        <p14:creationId xmlns:p14="http://schemas.microsoft.com/office/powerpoint/2010/main" xmlns="" val="578760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en-US"/>
          </a:p>
        </p:txBody>
      </p:sp>
      <p:sp>
        <p:nvSpPr>
          <p:cNvPr id="6" name="Espace réservé du pied de page 5"/>
          <p:cNvSpPr>
            <a:spLocks noGrp="1"/>
          </p:cNvSpPr>
          <p:nvPr>
            <p:ph type="ftr" sz="quarter" idx="11"/>
          </p:nvPr>
        </p:nvSpPr>
        <p:spPr/>
        <p:txBody>
          <a:bodyPr/>
          <a:lstStyle>
            <a:lvl1pPr>
              <a:defRPr/>
            </a:lvl1pPr>
          </a:lstStyle>
          <a:p>
            <a:r>
              <a:rPr lang="fr-FR" altLang="en-US"/>
              <a:t>Principaux résultats de recherche en Télédétection au Laboratoire (LETS)</a:t>
            </a:r>
          </a:p>
        </p:txBody>
      </p:sp>
      <p:sp>
        <p:nvSpPr>
          <p:cNvPr id="7" name="Espace réservé du numéro de diapositive 6"/>
          <p:cNvSpPr>
            <a:spLocks noGrp="1"/>
          </p:cNvSpPr>
          <p:nvPr>
            <p:ph type="sldNum" sz="quarter" idx="12"/>
          </p:nvPr>
        </p:nvSpPr>
        <p:spPr/>
        <p:txBody>
          <a:bodyPr/>
          <a:lstStyle>
            <a:lvl1pPr>
              <a:defRPr/>
            </a:lvl1pPr>
          </a:lstStyle>
          <a:p>
            <a:fld id="{8ABE5B26-CA86-4142-86FD-99B7115D25E5}" type="slidenum">
              <a:rPr lang="fr-FR" altLang="en-US"/>
              <a:pPr/>
              <a:t>‹N°›</a:t>
            </a:fld>
            <a:endParaRPr lang="fr-FR" altLang="en-US"/>
          </a:p>
        </p:txBody>
      </p:sp>
    </p:spTree>
    <p:extLst>
      <p:ext uri="{BB962C8B-B14F-4D97-AF65-F5344CB8AC3E}">
        <p14:creationId xmlns:p14="http://schemas.microsoft.com/office/powerpoint/2010/main" xmlns="" val="3300906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Cliquez pour modifier le style du titre</a:t>
            </a:r>
          </a:p>
        </p:txBody>
      </p:sp>
      <p:sp>
        <p:nvSpPr>
          <p:cNvPr id="70659"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70660"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fr-FR" altLang="en-US"/>
          </a:p>
        </p:txBody>
      </p:sp>
      <p:sp>
        <p:nvSpPr>
          <p:cNvPr id="7066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fr-FR" altLang="en-US"/>
              <a:t>Principaux résultats de recherche en Télédétection au Laboratoire (LETS)</a:t>
            </a:r>
          </a:p>
        </p:txBody>
      </p:sp>
      <p:sp>
        <p:nvSpPr>
          <p:cNvPr id="70662"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mj-lt"/>
              </a:defRPr>
            </a:lvl1pPr>
          </a:lstStyle>
          <a:p>
            <a:fld id="{8C3300CA-5355-4E93-86F4-78629328713D}" type="slidenum">
              <a:rPr lang="fr-FR" altLang="en-US"/>
              <a:pPr/>
              <a:t>‹N°›</a:t>
            </a:fld>
            <a:endParaRPr lang="fr-FR" altLang="en-US"/>
          </a:p>
        </p:txBody>
      </p:sp>
      <p:sp>
        <p:nvSpPr>
          <p:cNvPr id="70663" name="Freeform 7"/>
          <p:cNvSpPr>
            <a:spLocks noChangeArrowheads="1"/>
          </p:cNvSpPr>
          <p:nvPr/>
        </p:nvSpPr>
        <p:spPr bwMode="auto">
          <a:xfrm>
            <a:off x="381000" y="228600"/>
            <a:ext cx="8229600" cy="609600"/>
          </a:xfrm>
          <a:custGeom>
            <a:avLst/>
            <a:gdLst>
              <a:gd name="T0" fmla="*/ 0 w 1000"/>
              <a:gd name="T1" fmla="*/ 1000 h 1000"/>
              <a:gd name="T2" fmla="*/ 0 w 1000"/>
              <a:gd name="T3" fmla="*/ 0 h 1000"/>
              <a:gd name="T4" fmla="*/ 1000 w 1000"/>
              <a:gd name="T5" fmla="*/ 0 h 1000"/>
            </a:gdLst>
            <a:ahLst/>
            <a:cxnLst>
              <a:cxn ang="0">
                <a:pos x="T0" y="T1"/>
              </a:cxn>
              <a:cxn ang="0">
                <a:pos x="T2" y="T3"/>
              </a:cxn>
              <a:cxn ang="0">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fr-FR"/>
          </a:p>
        </p:txBody>
      </p:sp>
      <p:sp>
        <p:nvSpPr>
          <p:cNvPr id="7066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hf hdr="0" ft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revues.refer.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lodel.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ourcesup.cru.f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revues.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611188" y="1557015"/>
            <a:ext cx="8532812" cy="1799977"/>
          </a:xfrm>
        </p:spPr>
        <p:txBody>
          <a:bodyPr/>
          <a:lstStyle/>
          <a:p>
            <a:pPr algn="ctr"/>
            <a:r>
              <a:rPr lang="fr-FR" altLang="fr-FR" sz="4800" b="1" dirty="0" smtClean="0">
                <a:solidFill>
                  <a:schemeClr val="hlink"/>
                </a:solidFill>
                <a:latin typeface="Berlin Sans FB" pitchFamily="34" charset="0"/>
              </a:rPr>
              <a:t>PRESENTION DE LODEL</a:t>
            </a:r>
            <a:endParaRPr lang="fr-FR" altLang="fr-FR" sz="4800" b="1" dirty="0">
              <a:solidFill>
                <a:schemeClr val="hlink"/>
              </a:solidFill>
              <a:latin typeface="Berlin Sans FB" pitchFamily="34" charset="0"/>
            </a:endParaRPr>
          </a:p>
        </p:txBody>
      </p:sp>
      <p:sp>
        <p:nvSpPr>
          <p:cNvPr id="33797" name="Rectangle 5"/>
          <p:cNvSpPr>
            <a:spLocks noChangeArrowheads="1"/>
          </p:cNvSpPr>
          <p:nvPr/>
        </p:nvSpPr>
        <p:spPr bwMode="auto">
          <a:xfrm>
            <a:off x="0" y="4005263"/>
            <a:ext cx="9144000" cy="28577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buClr>
                <a:schemeClr val="hlink"/>
              </a:buClr>
              <a:buSzPct val="110000"/>
              <a:buFont typeface="Wingdings" pitchFamily="2" charset="2"/>
              <a:buNone/>
            </a:pPr>
            <a:endParaRPr lang="fr-FR" altLang="fr-FR" dirty="0">
              <a:latin typeface="Tahoma" pitchFamily="34" charset="0"/>
            </a:endParaRPr>
          </a:p>
          <a:p>
            <a:pPr algn="ctr">
              <a:spcBef>
                <a:spcPct val="50000"/>
              </a:spcBef>
              <a:buClr>
                <a:schemeClr val="hlink"/>
              </a:buClr>
              <a:buSzPct val="110000"/>
              <a:buFont typeface="Wingdings" pitchFamily="2" charset="2"/>
              <a:buNone/>
            </a:pPr>
            <a:r>
              <a:rPr lang="fr-FR" altLang="fr-FR" dirty="0">
                <a:latin typeface="Tahoma" pitchFamily="34" charset="0"/>
              </a:rPr>
              <a:t>par :</a:t>
            </a:r>
          </a:p>
          <a:p>
            <a:pPr algn="ctr">
              <a:spcBef>
                <a:spcPct val="50000"/>
              </a:spcBef>
              <a:buClr>
                <a:schemeClr val="hlink"/>
              </a:buClr>
              <a:buSzPct val="110000"/>
              <a:buFont typeface="Wingdings" pitchFamily="2" charset="2"/>
              <a:buNone/>
            </a:pPr>
            <a:endParaRPr lang="fr-FR" altLang="fr-FR" sz="1000" dirty="0">
              <a:latin typeface="Tahoma" pitchFamily="34" charset="0"/>
            </a:endParaRPr>
          </a:p>
          <a:p>
            <a:pPr algn="ctr">
              <a:lnSpc>
                <a:spcPct val="75000"/>
              </a:lnSpc>
              <a:spcBef>
                <a:spcPct val="20000"/>
              </a:spcBef>
              <a:buClr>
                <a:schemeClr val="hlink"/>
              </a:buClr>
              <a:buSzPct val="110000"/>
              <a:buFont typeface="Wingdings" pitchFamily="2" charset="2"/>
              <a:buNone/>
            </a:pPr>
            <a:r>
              <a:rPr lang="fr-FR" altLang="fr-FR" sz="2400" b="1" dirty="0" smtClean="0">
                <a:latin typeface="Tahoma" pitchFamily="34" charset="0"/>
              </a:rPr>
              <a:t>Gabriel MUGABE  et Michael AJUAMUNGU</a:t>
            </a:r>
            <a:endParaRPr lang="fr-FR" altLang="fr-FR" sz="2400" b="1" dirty="0">
              <a:latin typeface="Tahoma" pitchFamily="34" charset="0"/>
            </a:endParaRPr>
          </a:p>
          <a:p>
            <a:pPr algn="ctr">
              <a:lnSpc>
                <a:spcPct val="75000"/>
              </a:lnSpc>
              <a:spcBef>
                <a:spcPct val="20000"/>
              </a:spcBef>
              <a:buClr>
                <a:schemeClr val="hlink"/>
              </a:buClr>
              <a:buSzPct val="110000"/>
              <a:buFont typeface="Wingdings" pitchFamily="2" charset="2"/>
              <a:buNone/>
            </a:pPr>
            <a:endParaRPr lang="fr-FR" altLang="fr-FR" sz="1600" dirty="0" smtClean="0">
              <a:latin typeface="Tahoma" pitchFamily="34" charset="0"/>
            </a:endParaRPr>
          </a:p>
          <a:p>
            <a:pPr algn="ctr">
              <a:lnSpc>
                <a:spcPct val="75000"/>
              </a:lnSpc>
              <a:spcBef>
                <a:spcPct val="20000"/>
              </a:spcBef>
              <a:buClr>
                <a:schemeClr val="hlink"/>
              </a:buClr>
              <a:buSzPct val="110000"/>
              <a:buFont typeface="Wingdings" pitchFamily="2" charset="2"/>
              <a:buNone/>
            </a:pPr>
            <a:endParaRPr lang="fr-FR" altLang="fr-FR" sz="1600" dirty="0" smtClean="0">
              <a:latin typeface="Tahoma" pitchFamily="34" charset="0"/>
            </a:endParaRPr>
          </a:p>
          <a:p>
            <a:pPr algn="ctr">
              <a:lnSpc>
                <a:spcPct val="75000"/>
              </a:lnSpc>
              <a:spcBef>
                <a:spcPct val="20000"/>
              </a:spcBef>
              <a:buClr>
                <a:schemeClr val="hlink"/>
              </a:buClr>
              <a:buSzPct val="110000"/>
              <a:buFont typeface="Wingdings" pitchFamily="2" charset="2"/>
              <a:buNone/>
            </a:pPr>
            <a:endParaRPr lang="fr-FR" altLang="fr-FR" sz="1600" dirty="0" smtClean="0">
              <a:latin typeface="Tahoma" pitchFamily="34" charset="0"/>
            </a:endParaRPr>
          </a:p>
          <a:p>
            <a:pPr algn="ctr">
              <a:lnSpc>
                <a:spcPct val="75000"/>
              </a:lnSpc>
              <a:spcBef>
                <a:spcPct val="20000"/>
              </a:spcBef>
              <a:buClr>
                <a:schemeClr val="hlink"/>
              </a:buClr>
              <a:buSzPct val="110000"/>
              <a:buFont typeface="Wingdings" pitchFamily="2" charset="2"/>
              <a:buNone/>
            </a:pPr>
            <a:endParaRPr lang="fr-FR" altLang="fr-FR" sz="2000" dirty="0">
              <a:latin typeface="Tahoma" pitchFamily="34" charset="0"/>
            </a:endParaRPr>
          </a:p>
          <a:p>
            <a:pPr algn="ctr">
              <a:lnSpc>
                <a:spcPct val="75000"/>
              </a:lnSpc>
              <a:spcBef>
                <a:spcPct val="20000"/>
              </a:spcBef>
              <a:buClr>
                <a:schemeClr val="hlink"/>
              </a:buClr>
              <a:buSzPct val="110000"/>
              <a:buFont typeface="Wingdings" pitchFamily="2" charset="2"/>
              <a:buNone/>
            </a:pPr>
            <a:endParaRPr lang="fr-FR" altLang="fr-FR" sz="1600" dirty="0">
              <a:latin typeface="Tahoma" pitchFamily="34" charset="0"/>
            </a:endParaRPr>
          </a:p>
          <a:p>
            <a:pPr algn="ctr">
              <a:lnSpc>
                <a:spcPct val="75000"/>
              </a:lnSpc>
              <a:spcBef>
                <a:spcPct val="20000"/>
              </a:spcBef>
              <a:buClr>
                <a:schemeClr val="hlink"/>
              </a:buClr>
              <a:buSzPct val="110000"/>
              <a:buFont typeface="Wingdings" pitchFamily="2" charset="2"/>
              <a:buNone/>
            </a:pPr>
            <a:r>
              <a:rPr lang="fr-FR" altLang="fr-FR" b="1" dirty="0">
                <a:solidFill>
                  <a:schemeClr val="accent1"/>
                </a:solidFill>
              </a:rPr>
              <a:t>***AUF</a:t>
            </a:r>
            <a:r>
              <a:rPr lang="fr-FR" altLang="fr-FR" b="1" dirty="0" smtClean="0">
                <a:solidFill>
                  <a:schemeClr val="accent1"/>
                </a:solidFill>
              </a:rPr>
              <a:t>***</a:t>
            </a:r>
            <a:r>
              <a:rPr lang="fr-FR" altLang="fr-FR" b="1" dirty="0">
                <a:solidFill>
                  <a:schemeClr val="accent1"/>
                </a:solidFill>
              </a:rPr>
              <a:t> </a:t>
            </a:r>
            <a:r>
              <a:rPr lang="fr-FR" altLang="fr-FR" b="1" dirty="0" smtClean="0">
                <a:solidFill>
                  <a:schemeClr val="accent1"/>
                </a:solidFill>
              </a:rPr>
              <a:t>  </a:t>
            </a:r>
            <a:r>
              <a:rPr lang="fr-FR" altLang="fr-FR" b="1" dirty="0" smtClean="0">
                <a:solidFill>
                  <a:schemeClr val="accent1"/>
                </a:solidFill>
              </a:rPr>
              <a:t>Formation </a:t>
            </a:r>
            <a:r>
              <a:rPr lang="fr-FR" altLang="fr-FR" b="1" dirty="0" smtClean="0">
                <a:solidFill>
                  <a:schemeClr val="accent1"/>
                </a:solidFill>
              </a:rPr>
              <a:t>TRANSFER </a:t>
            </a:r>
            <a:r>
              <a:rPr lang="fr-FR" altLang="fr-FR" b="1" dirty="0" smtClean="0">
                <a:solidFill>
                  <a:schemeClr val="accent1"/>
                </a:solidFill>
              </a:rPr>
              <a:t>2.1, ULPGL-GOMA,</a:t>
            </a:r>
            <a:r>
              <a:rPr lang="fr-FR" altLang="fr-FR" b="1" dirty="0" smtClean="0">
                <a:solidFill>
                  <a:schemeClr val="accent1"/>
                </a:solidFill>
              </a:rPr>
              <a:t> 06-10 juillet</a:t>
            </a:r>
            <a:r>
              <a:rPr lang="fr-FR" altLang="fr-FR" b="1" dirty="0" smtClean="0">
                <a:solidFill>
                  <a:schemeClr val="accent1"/>
                </a:solidFill>
              </a:rPr>
              <a:t> 2015</a:t>
            </a:r>
            <a:endParaRPr lang="fr-FR" altLang="fr-FR" b="1" dirty="0">
              <a:solidFill>
                <a:schemeClr val="accent1"/>
              </a:solidFill>
            </a:endParaRPr>
          </a:p>
        </p:txBody>
      </p:sp>
      <p:sp>
        <p:nvSpPr>
          <p:cNvPr id="33799" name="Text Box 7"/>
          <p:cNvSpPr txBox="1">
            <a:spLocks noChangeArrowheads="1"/>
          </p:cNvSpPr>
          <p:nvPr/>
        </p:nvSpPr>
        <p:spPr bwMode="auto">
          <a:xfrm>
            <a:off x="2555875" y="0"/>
            <a:ext cx="41767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endParaRPr lang="fr-FR" altLang="fr-F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97"/>
                                        </p:tgtEl>
                                        <p:attrNameLst>
                                          <p:attrName>style.visibility</p:attrName>
                                        </p:attrNameLst>
                                      </p:cBhvr>
                                      <p:to>
                                        <p:strVal val="visible"/>
                                      </p:to>
                                    </p:set>
                                    <p:animEffect transition="in" filter="fade">
                                      <p:cBhvr>
                                        <p:cTn id="7" dur="500"/>
                                        <p:tgtEl>
                                          <p:spTgt spid="33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75FDB70E-3788-4035-BF79-B566187A42F8}" type="slidenum">
              <a:rPr lang="fr-FR" altLang="en-US"/>
              <a:pPr/>
              <a:t>10</a:t>
            </a:fld>
            <a:endParaRPr lang="fr-FR" altLang="en-US"/>
          </a:p>
        </p:txBody>
      </p:sp>
      <p:sp>
        <p:nvSpPr>
          <p:cNvPr id="122883" name="Rectangle 3"/>
          <p:cNvSpPr>
            <a:spLocks noGrp="1" noChangeArrowheads="1"/>
          </p:cNvSpPr>
          <p:nvPr>
            <p:ph type="body" idx="1"/>
          </p:nvPr>
        </p:nvSpPr>
        <p:spPr>
          <a:xfrm>
            <a:off x="428596" y="357166"/>
            <a:ext cx="8715404" cy="5952154"/>
          </a:xfrm>
        </p:spPr>
        <p:txBody>
          <a:bodyPr/>
          <a:lstStyle/>
          <a:p>
            <a:r>
              <a:rPr lang="fr-FR" sz="2400" dirty="0" smtClean="0"/>
              <a:t>L’application </a:t>
            </a:r>
            <a:r>
              <a:rPr lang="fr-FR" sz="2400" b="1" i="1" dirty="0" smtClean="0"/>
              <a:t>revues.refer.org </a:t>
            </a:r>
            <a:r>
              <a:rPr lang="fr-FR" sz="2400" dirty="0" smtClean="0"/>
              <a:t>est composée, sur le modèle des autres applications créées pour </a:t>
            </a:r>
            <a:r>
              <a:rPr lang="fr-FR" sz="2400" dirty="0" err="1" smtClean="0"/>
              <a:t>Lodel</a:t>
            </a:r>
            <a:r>
              <a:rPr lang="fr-FR" sz="2400" dirty="0" smtClean="0"/>
              <a:t> :</a:t>
            </a:r>
          </a:p>
          <a:p>
            <a:r>
              <a:rPr lang="fr-FR" sz="2400" dirty="0" smtClean="0"/>
              <a:t>d’un </a:t>
            </a:r>
            <a:r>
              <a:rPr lang="fr-FR" sz="2400" dirty="0" smtClean="0"/>
              <a:t>modèle éditorial (définition de la structure de la revue),</a:t>
            </a:r>
          </a:p>
          <a:p>
            <a:r>
              <a:rPr lang="fr-FR" sz="2400" dirty="0" smtClean="0"/>
              <a:t>d’une </a:t>
            </a:r>
            <a:r>
              <a:rPr lang="fr-FR" sz="2400" dirty="0" smtClean="0"/>
              <a:t>maquette (définition de l’aspect visuel du site Web public de la revue),</a:t>
            </a:r>
          </a:p>
          <a:p>
            <a:r>
              <a:rPr lang="fr-FR" sz="2400" dirty="0" smtClean="0"/>
              <a:t>d’un  </a:t>
            </a:r>
            <a:r>
              <a:rPr lang="fr-FR" sz="2400" dirty="0" smtClean="0"/>
              <a:t>modèle  de  document  Word  qui  contient  une  barre  d’outils  </a:t>
            </a:r>
            <a:r>
              <a:rPr lang="fr-FR" sz="2400" dirty="0" smtClean="0"/>
              <a:t>pour « </a:t>
            </a:r>
            <a:r>
              <a:rPr lang="fr-FR" sz="2400" dirty="0" smtClean="0"/>
              <a:t>styler »  (=  structurer sémantiquement), sous Word, les documents à importer dans </a:t>
            </a:r>
            <a:r>
              <a:rPr lang="fr-FR" sz="2400" dirty="0" err="1" smtClean="0"/>
              <a:t>Lodel</a:t>
            </a:r>
            <a:r>
              <a:rPr lang="fr-FR" sz="2400" dirty="0" smtClean="0"/>
              <a:t>.</a:t>
            </a:r>
            <a:endParaRPr lang="fr-FR" sz="2400" dirty="0" smtClean="0"/>
          </a:p>
          <a:p>
            <a:r>
              <a:rPr lang="fr-FR" sz="2400" dirty="0" smtClean="0"/>
              <a:t>Cette application a été conçue pour l’AUF par Véronique Pierre et Steven Reynaud, consultants indépendants, et développée par Steven Reynaud. Elle est elle aussi diffusée sous licence libre GNU-GPL. Tous les documents relatifs à </a:t>
            </a:r>
            <a:r>
              <a:rPr lang="fr-FR" sz="2400" b="1" i="1" dirty="0" smtClean="0"/>
              <a:t>revues.refer.org </a:t>
            </a:r>
            <a:r>
              <a:rPr lang="fr-FR" sz="2400" dirty="0" smtClean="0"/>
              <a:t>(modèle éditorial, images, modèle Word, supports de cours) sont diffusés sur le site Web : </a:t>
            </a:r>
            <a:r>
              <a:rPr lang="fr-FR" sz="2400" dirty="0" smtClean="0">
                <a:hlinkClick r:id="rId3"/>
              </a:rPr>
              <a:t>http://revues.refer.org.</a:t>
            </a:r>
            <a:endParaRPr lang="fr-FR" sz="2400" dirty="0" smtClean="0"/>
          </a:p>
          <a:p>
            <a:r>
              <a:rPr lang="fr-FR" sz="2400" dirty="0" smtClean="0"/>
              <a:t> </a:t>
            </a:r>
            <a:endParaRPr lang="fr-FR" sz="2400" dirty="0"/>
          </a:p>
        </p:txBody>
      </p:sp>
    </p:spTree>
    <p:extLst>
      <p:ext uri="{BB962C8B-B14F-4D97-AF65-F5344CB8AC3E}">
        <p14:creationId xmlns:p14="http://schemas.microsoft.com/office/powerpoint/2010/main" xmlns="" val="7561992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fade">
                                      <p:cBhvr>
                                        <p:cTn id="7" dur="1000"/>
                                        <p:tgtEl>
                                          <p:spTgt spid="12288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22883">
                                            <p:txEl>
                                              <p:pRg st="1" end="1"/>
                                            </p:txEl>
                                          </p:spTgt>
                                        </p:tgtEl>
                                        <p:attrNameLst>
                                          <p:attrName>style.visibility</p:attrName>
                                        </p:attrNameLst>
                                      </p:cBhvr>
                                      <p:to>
                                        <p:strVal val="visible"/>
                                      </p:to>
                                    </p:set>
                                    <p:animEffect transition="in" filter="fade">
                                      <p:cBhvr>
                                        <p:cTn id="11" dur="1000"/>
                                        <p:tgtEl>
                                          <p:spTgt spid="12288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22883">
                                            <p:txEl>
                                              <p:pRg st="2" end="2"/>
                                            </p:txEl>
                                          </p:spTgt>
                                        </p:tgtEl>
                                        <p:attrNameLst>
                                          <p:attrName>style.visibility</p:attrName>
                                        </p:attrNameLst>
                                      </p:cBhvr>
                                      <p:to>
                                        <p:strVal val="visible"/>
                                      </p:to>
                                    </p:set>
                                    <p:animEffect transition="in" filter="fade">
                                      <p:cBhvr>
                                        <p:cTn id="15" dur="1000"/>
                                        <p:tgtEl>
                                          <p:spTgt spid="12288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22883">
                                            <p:txEl>
                                              <p:pRg st="3" end="3"/>
                                            </p:txEl>
                                          </p:spTgt>
                                        </p:tgtEl>
                                        <p:attrNameLst>
                                          <p:attrName>style.visibility</p:attrName>
                                        </p:attrNameLst>
                                      </p:cBhvr>
                                      <p:to>
                                        <p:strVal val="visible"/>
                                      </p:to>
                                    </p:set>
                                    <p:animEffect transition="in" filter="fade">
                                      <p:cBhvr>
                                        <p:cTn id="19" dur="1000"/>
                                        <p:tgtEl>
                                          <p:spTgt spid="12288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22883">
                                            <p:txEl>
                                              <p:pRg st="4" end="4"/>
                                            </p:txEl>
                                          </p:spTgt>
                                        </p:tgtEl>
                                        <p:attrNameLst>
                                          <p:attrName>style.visibility</p:attrName>
                                        </p:attrNameLst>
                                      </p:cBhvr>
                                      <p:to>
                                        <p:strVal val="visible"/>
                                      </p:to>
                                    </p:set>
                                    <p:animEffect transition="in" filter="fade">
                                      <p:cBhvr>
                                        <p:cTn id="23" dur="1000"/>
                                        <p:tgtEl>
                                          <p:spTgt spid="122883">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22883">
                                            <p:txEl>
                                              <p:pRg st="5" end="5"/>
                                            </p:txEl>
                                          </p:spTgt>
                                        </p:tgtEl>
                                        <p:attrNameLst>
                                          <p:attrName>style.visibility</p:attrName>
                                        </p:attrNameLst>
                                      </p:cBhvr>
                                      <p:to>
                                        <p:strVal val="visible"/>
                                      </p:to>
                                    </p:set>
                                    <p:animEffect transition="in" filter="fade">
                                      <p:cBhvr>
                                        <p:cTn id="27" dur="1000"/>
                                        <p:tgtEl>
                                          <p:spTgt spid="1228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0" y="2060848"/>
            <a:ext cx="9144000" cy="1371600"/>
          </a:xfrm>
        </p:spPr>
        <p:txBody>
          <a:bodyPr/>
          <a:lstStyle/>
          <a:p>
            <a:pPr algn="ctr"/>
            <a:r>
              <a:rPr lang="fr-FR" altLang="fr-FR" b="1" dirty="0" smtClean="0">
                <a:latin typeface="Monotype Corsiva" pitchFamily="66" charset="0"/>
              </a:rPr>
              <a:t>QUESTIONS ?</a:t>
            </a:r>
            <a:endParaRPr lang="fr-FR" altLang="fr-FR" b="1"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2000"/>
                                        <p:tgtEl>
                                          <p:spTgt spid="44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PLAN DE L’EXPOSE</a:t>
            </a:r>
            <a:endParaRPr lang="fr-FR" b="1" dirty="0"/>
          </a:p>
        </p:txBody>
      </p:sp>
      <p:sp>
        <p:nvSpPr>
          <p:cNvPr id="3" name="Espace réservé du contenu 2"/>
          <p:cNvSpPr>
            <a:spLocks noGrp="1"/>
          </p:cNvSpPr>
          <p:nvPr>
            <p:ph idx="1"/>
          </p:nvPr>
        </p:nvSpPr>
        <p:spPr>
          <a:xfrm>
            <a:off x="1259632" y="1600200"/>
            <a:ext cx="7427168" cy="4530725"/>
          </a:xfrm>
        </p:spPr>
        <p:txBody>
          <a:bodyPr/>
          <a:lstStyle/>
          <a:p>
            <a:r>
              <a:rPr lang="fr-FR" dirty="0" err="1" smtClean="0"/>
              <a:t>Lodel</a:t>
            </a:r>
            <a:r>
              <a:rPr lang="fr-FR" dirty="0" smtClean="0"/>
              <a:t> est un CMS</a:t>
            </a:r>
            <a:endParaRPr lang="fr-FR" sz="1600" dirty="0" smtClean="0"/>
          </a:p>
          <a:p>
            <a:r>
              <a:rPr lang="fr-FR" dirty="0" smtClean="0"/>
              <a:t>Spécificités de </a:t>
            </a:r>
            <a:r>
              <a:rPr lang="fr-FR" dirty="0" err="1" smtClean="0"/>
              <a:t>Lodel</a:t>
            </a:r>
            <a:r>
              <a:rPr lang="fr-FR" dirty="0" smtClean="0"/>
              <a:t> par rapport à d'autres CMS</a:t>
            </a:r>
            <a:endParaRPr lang="fr-FR" sz="1600" dirty="0" smtClean="0"/>
          </a:p>
          <a:p>
            <a:r>
              <a:rPr lang="fr-FR" dirty="0" smtClean="0"/>
              <a:t>Principes de fonctionnement</a:t>
            </a:r>
            <a:endParaRPr lang="fr-FR" sz="1600" dirty="0" smtClean="0"/>
          </a:p>
          <a:p>
            <a:r>
              <a:rPr lang="fr-FR" dirty="0" smtClean="0"/>
              <a:t>Principes de diffusion</a:t>
            </a:r>
            <a:endParaRPr lang="fr-FR" sz="1600" dirty="0" smtClean="0"/>
          </a:p>
          <a:p>
            <a:r>
              <a:rPr lang="fr-FR" dirty="0" smtClean="0"/>
              <a:t>L'équipe </a:t>
            </a:r>
            <a:r>
              <a:rPr lang="fr-FR" dirty="0" err="1" smtClean="0"/>
              <a:t>Lodel</a:t>
            </a:r>
            <a:endParaRPr lang="fr-FR" dirty="0"/>
          </a:p>
        </p:txBody>
      </p:sp>
      <p:sp>
        <p:nvSpPr>
          <p:cNvPr id="4" name="Espace réservé du numéro de diapositive 3"/>
          <p:cNvSpPr>
            <a:spLocks noGrp="1"/>
          </p:cNvSpPr>
          <p:nvPr>
            <p:ph type="sldNum" sz="quarter" idx="12"/>
          </p:nvPr>
        </p:nvSpPr>
        <p:spPr/>
        <p:txBody>
          <a:bodyPr/>
          <a:lstStyle/>
          <a:p>
            <a:fld id="{2B254F2A-E3A3-4201-B387-848E555231D5}" type="slidenum">
              <a:rPr lang="fr-FR" altLang="en-US" smtClean="0"/>
              <a:pPr/>
              <a:t>2</a:t>
            </a:fld>
            <a:endParaRPr lang="fr-FR" altLang="en-US"/>
          </a:p>
        </p:txBody>
      </p:sp>
    </p:spTree>
    <p:extLst>
      <p:ext uri="{BB962C8B-B14F-4D97-AF65-F5344CB8AC3E}">
        <p14:creationId xmlns:p14="http://schemas.microsoft.com/office/powerpoint/2010/main" xmlns="" val="1632259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75FDB70E-3788-4035-BF79-B566187A42F8}" type="slidenum">
              <a:rPr lang="fr-FR" altLang="en-US"/>
              <a:pPr/>
              <a:t>3</a:t>
            </a:fld>
            <a:endParaRPr lang="fr-FR" altLang="en-US"/>
          </a:p>
        </p:txBody>
      </p:sp>
      <p:sp>
        <p:nvSpPr>
          <p:cNvPr id="122882" name="Rectangle 2"/>
          <p:cNvSpPr>
            <a:spLocks noGrp="1" noChangeArrowheads="1"/>
          </p:cNvSpPr>
          <p:nvPr>
            <p:ph type="title"/>
          </p:nvPr>
        </p:nvSpPr>
        <p:spPr>
          <a:xfrm>
            <a:off x="468313" y="71438"/>
            <a:ext cx="8229600" cy="703262"/>
          </a:xfrm>
        </p:spPr>
        <p:txBody>
          <a:bodyPr/>
          <a:lstStyle/>
          <a:p>
            <a:r>
              <a:rPr lang="fr-FR" sz="4400" dirty="0" err="1" smtClean="0"/>
              <a:t>Lodel</a:t>
            </a:r>
            <a:r>
              <a:rPr lang="fr-FR" sz="4400" dirty="0" smtClean="0"/>
              <a:t> est un CMS</a:t>
            </a:r>
            <a:r>
              <a:rPr lang="fr-FR" sz="2400" dirty="0" smtClean="0"/>
              <a:t/>
            </a:r>
            <a:br>
              <a:rPr lang="fr-FR" sz="2400" dirty="0" smtClean="0"/>
            </a:br>
            <a:endParaRPr lang="fr-FR" altLang="fr-FR" sz="4400" b="1" dirty="0">
              <a:latin typeface="Cambria" panose="02040503050406030204" pitchFamily="18" charset="0"/>
            </a:endParaRPr>
          </a:p>
        </p:txBody>
      </p:sp>
      <p:sp>
        <p:nvSpPr>
          <p:cNvPr id="122883" name="Rectangle 3"/>
          <p:cNvSpPr>
            <a:spLocks noGrp="1" noChangeArrowheads="1"/>
          </p:cNvSpPr>
          <p:nvPr>
            <p:ph type="body" idx="1"/>
          </p:nvPr>
        </p:nvSpPr>
        <p:spPr>
          <a:xfrm>
            <a:off x="0" y="1201469"/>
            <a:ext cx="9144000" cy="4819819"/>
          </a:xfrm>
        </p:spPr>
        <p:txBody>
          <a:bodyPr/>
          <a:lstStyle/>
          <a:p>
            <a:r>
              <a:rPr lang="fr-FR" dirty="0" err="1" smtClean="0"/>
              <a:t>Lodel</a:t>
            </a:r>
            <a:r>
              <a:rPr lang="fr-FR" dirty="0" smtClean="0"/>
              <a:t> est l’abréviation de « Logiciel d’édition électronique » </a:t>
            </a:r>
            <a:r>
              <a:rPr lang="fr-FR" dirty="0" smtClean="0">
                <a:hlinkClick r:id="rId3"/>
              </a:rPr>
              <a:t>(www.lodel.org</a:t>
            </a:r>
            <a:r>
              <a:rPr lang="fr-FR" dirty="0" smtClean="0">
                <a:hlinkClick r:id="rId3"/>
              </a:rPr>
              <a:t>).</a:t>
            </a:r>
            <a:endParaRPr lang="fr-FR" dirty="0" smtClean="0"/>
          </a:p>
          <a:p>
            <a:r>
              <a:rPr lang="fr-FR" dirty="0" smtClean="0"/>
              <a:t>CMS signifie </a:t>
            </a:r>
            <a:r>
              <a:rPr lang="fr-FR" i="1" dirty="0" smtClean="0"/>
              <a:t>Content Management System </a:t>
            </a:r>
            <a:r>
              <a:rPr lang="fr-FR" dirty="0" smtClean="0"/>
              <a:t>(système de </a:t>
            </a:r>
            <a:r>
              <a:rPr lang="fr-FR" dirty="0" smtClean="0"/>
              <a:t>gestion </a:t>
            </a:r>
            <a:r>
              <a:rPr lang="fr-FR" dirty="0" smtClean="0"/>
              <a:t>de contenu). </a:t>
            </a:r>
            <a:endParaRPr lang="fr-FR" dirty="0" smtClean="0"/>
          </a:p>
          <a:p>
            <a:r>
              <a:rPr lang="fr-FR" dirty="0" smtClean="0"/>
              <a:t>Le travail sur le </a:t>
            </a:r>
            <a:r>
              <a:rPr lang="fr-FR" i="1" dirty="0" smtClean="0"/>
              <a:t>fond</a:t>
            </a:r>
            <a:r>
              <a:rPr lang="fr-FR" dirty="0" smtClean="0"/>
              <a:t>, constitué des contenus, est séparé de celui sur la </a:t>
            </a:r>
            <a:r>
              <a:rPr lang="fr-FR" i="1" dirty="0" smtClean="0"/>
              <a:t>forme</a:t>
            </a:r>
            <a:r>
              <a:rPr lang="fr-FR" dirty="0" smtClean="0"/>
              <a:t>, qui  correspond  à  l’aspect  physique  des  pages  Web :  organisation  de  la navigation dans le site, choix et emplacement des informations (textes, images, vidéos...) affichées dans chaque page.</a:t>
            </a:r>
          </a:p>
          <a:p>
            <a:endParaRPr lang="fr-FR" dirty="0"/>
          </a:p>
        </p:txBody>
      </p:sp>
    </p:spTree>
    <p:extLst>
      <p:ext uri="{BB962C8B-B14F-4D97-AF65-F5344CB8AC3E}">
        <p14:creationId xmlns:p14="http://schemas.microsoft.com/office/powerpoint/2010/main" xmlns="" val="301317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fade">
                                      <p:cBhvr>
                                        <p:cTn id="7" dur="1000"/>
                                        <p:tgtEl>
                                          <p:spTgt spid="1228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883">
                                            <p:txEl>
                                              <p:pRg st="1" end="1"/>
                                            </p:txEl>
                                          </p:spTgt>
                                        </p:tgtEl>
                                        <p:attrNameLst>
                                          <p:attrName>style.visibility</p:attrName>
                                        </p:attrNameLst>
                                      </p:cBhvr>
                                      <p:to>
                                        <p:strVal val="visible"/>
                                      </p:to>
                                    </p:set>
                                    <p:animEffect transition="in" filter="fade">
                                      <p:cBhvr>
                                        <p:cTn id="12" dur="1000"/>
                                        <p:tgtEl>
                                          <p:spTgt spid="1228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2883">
                                            <p:txEl>
                                              <p:pRg st="2" end="2"/>
                                            </p:txEl>
                                          </p:spTgt>
                                        </p:tgtEl>
                                        <p:attrNameLst>
                                          <p:attrName>style.visibility</p:attrName>
                                        </p:attrNameLst>
                                      </p:cBhvr>
                                      <p:to>
                                        <p:strVal val="visible"/>
                                      </p:to>
                                    </p:set>
                                    <p:animEffect transition="in" filter="fade">
                                      <p:cBhvr>
                                        <p:cTn id="17" dur="1000"/>
                                        <p:tgtEl>
                                          <p:spTgt spid="1228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75FDB70E-3788-4035-BF79-B566187A42F8}" type="slidenum">
              <a:rPr lang="fr-FR" altLang="en-US"/>
              <a:pPr/>
              <a:t>4</a:t>
            </a:fld>
            <a:endParaRPr lang="fr-FR" altLang="en-US"/>
          </a:p>
        </p:txBody>
      </p:sp>
      <p:sp>
        <p:nvSpPr>
          <p:cNvPr id="122882" name="Rectangle 2"/>
          <p:cNvSpPr>
            <a:spLocks noGrp="1" noChangeArrowheads="1"/>
          </p:cNvSpPr>
          <p:nvPr>
            <p:ph type="title"/>
          </p:nvPr>
        </p:nvSpPr>
        <p:spPr>
          <a:xfrm>
            <a:off x="468313" y="71438"/>
            <a:ext cx="8229600" cy="703262"/>
          </a:xfrm>
        </p:spPr>
        <p:txBody>
          <a:bodyPr/>
          <a:lstStyle/>
          <a:p>
            <a:r>
              <a:rPr lang="fr-FR" sz="4400" dirty="0" smtClean="0"/>
              <a:t>Spécificités de </a:t>
            </a:r>
            <a:r>
              <a:rPr lang="fr-FR" sz="4400" dirty="0" err="1" smtClean="0"/>
              <a:t>Lodel</a:t>
            </a:r>
            <a:r>
              <a:rPr lang="fr-FR" sz="4400" dirty="0" smtClean="0"/>
              <a:t> par rapport à d'autres CMS</a:t>
            </a:r>
            <a:endParaRPr lang="fr-FR" sz="2400" dirty="0" smtClean="0"/>
          </a:p>
        </p:txBody>
      </p:sp>
      <p:sp>
        <p:nvSpPr>
          <p:cNvPr id="122883" name="Rectangle 3"/>
          <p:cNvSpPr>
            <a:spLocks noGrp="1" noChangeArrowheads="1"/>
          </p:cNvSpPr>
          <p:nvPr>
            <p:ph type="body" idx="1"/>
          </p:nvPr>
        </p:nvSpPr>
        <p:spPr>
          <a:xfrm>
            <a:off x="0" y="1412776"/>
            <a:ext cx="9144000" cy="5445224"/>
          </a:xfrm>
        </p:spPr>
        <p:txBody>
          <a:bodyPr/>
          <a:lstStyle/>
          <a:p>
            <a:r>
              <a:rPr lang="fr-FR" sz="2800" dirty="0" err="1" smtClean="0"/>
              <a:t>Lodel</a:t>
            </a:r>
            <a:r>
              <a:rPr lang="fr-FR" sz="2800" dirty="0" smtClean="0"/>
              <a:t> a été spécifiquement conçu pour l'édition scientifique en sciences humaines et sociales :</a:t>
            </a:r>
            <a:endParaRPr lang="fr-FR" sz="4000" dirty="0" smtClean="0"/>
          </a:p>
          <a:p>
            <a:r>
              <a:rPr lang="fr-FR" sz="2800" dirty="0" smtClean="0"/>
              <a:t>respect </a:t>
            </a:r>
            <a:r>
              <a:rPr lang="fr-FR" sz="2800" dirty="0" smtClean="0"/>
              <a:t>des exigences de qualité de l'édition scientifique papier </a:t>
            </a:r>
            <a:endParaRPr lang="fr-FR" sz="2800" dirty="0" smtClean="0"/>
          </a:p>
          <a:p>
            <a:r>
              <a:rPr lang="fr-FR" sz="2800" dirty="0" smtClean="0"/>
              <a:t>respect   </a:t>
            </a:r>
            <a:r>
              <a:rPr lang="fr-FR" sz="2800" dirty="0" smtClean="0"/>
              <a:t>du   fonctionnement   des   équipes   responsables   de   l'édition scientifique </a:t>
            </a:r>
            <a:r>
              <a:rPr lang="fr-FR" sz="2800" dirty="0" smtClean="0"/>
              <a:t>papier</a:t>
            </a:r>
          </a:p>
          <a:p>
            <a:r>
              <a:rPr lang="fr-FR" sz="2800" dirty="0" smtClean="0"/>
              <a:t>prise  </a:t>
            </a:r>
            <a:r>
              <a:rPr lang="fr-FR" sz="2800" dirty="0" smtClean="0"/>
              <a:t>en  compte  professionnelle  des  aspects  spécifiques  à  l'édition électronique, qui doit pouvoir s’assurer, comme pour l’édition papier, d’une diffusion satisfaisante. pour cela il faut notamment, sur Internet, être référencé </a:t>
            </a:r>
            <a:r>
              <a:rPr lang="fr-FR" sz="2800" dirty="0" smtClean="0"/>
              <a:t> </a:t>
            </a:r>
          </a:p>
          <a:p>
            <a:pPr>
              <a:buNone/>
            </a:pPr>
            <a:endParaRPr lang="fr-FR" altLang="fr-FR" sz="7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fade">
                                      <p:cBhvr>
                                        <p:cTn id="7" dur="1000"/>
                                        <p:tgtEl>
                                          <p:spTgt spid="12288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22883">
                                            <p:txEl>
                                              <p:pRg st="1" end="1"/>
                                            </p:txEl>
                                          </p:spTgt>
                                        </p:tgtEl>
                                        <p:attrNameLst>
                                          <p:attrName>style.visibility</p:attrName>
                                        </p:attrNameLst>
                                      </p:cBhvr>
                                      <p:to>
                                        <p:strVal val="visible"/>
                                      </p:to>
                                    </p:set>
                                    <p:animEffect transition="in" filter="fade">
                                      <p:cBhvr>
                                        <p:cTn id="11" dur="1000"/>
                                        <p:tgtEl>
                                          <p:spTgt spid="12288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22883">
                                            <p:txEl>
                                              <p:pRg st="2" end="2"/>
                                            </p:txEl>
                                          </p:spTgt>
                                        </p:tgtEl>
                                        <p:attrNameLst>
                                          <p:attrName>style.visibility</p:attrName>
                                        </p:attrNameLst>
                                      </p:cBhvr>
                                      <p:to>
                                        <p:strVal val="visible"/>
                                      </p:to>
                                    </p:set>
                                    <p:animEffect transition="in" filter="fade">
                                      <p:cBhvr>
                                        <p:cTn id="15" dur="1000"/>
                                        <p:tgtEl>
                                          <p:spTgt spid="12288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22883">
                                            <p:txEl>
                                              <p:pRg st="3" end="3"/>
                                            </p:txEl>
                                          </p:spTgt>
                                        </p:tgtEl>
                                        <p:attrNameLst>
                                          <p:attrName>style.visibility</p:attrName>
                                        </p:attrNameLst>
                                      </p:cBhvr>
                                      <p:to>
                                        <p:strVal val="visible"/>
                                      </p:to>
                                    </p:set>
                                    <p:animEffect transition="in" filter="fade">
                                      <p:cBhvr>
                                        <p:cTn id="19" dur="1000"/>
                                        <p:tgtEl>
                                          <p:spTgt spid="1228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75FDB70E-3788-4035-BF79-B566187A42F8}" type="slidenum">
              <a:rPr lang="fr-FR" altLang="en-US"/>
              <a:pPr/>
              <a:t>5</a:t>
            </a:fld>
            <a:endParaRPr lang="fr-FR" altLang="en-US"/>
          </a:p>
        </p:txBody>
      </p:sp>
      <p:sp>
        <p:nvSpPr>
          <p:cNvPr id="122882" name="Rectangle 2"/>
          <p:cNvSpPr>
            <a:spLocks noGrp="1" noChangeArrowheads="1"/>
          </p:cNvSpPr>
          <p:nvPr>
            <p:ph type="title"/>
          </p:nvPr>
        </p:nvSpPr>
        <p:spPr>
          <a:xfrm>
            <a:off x="468313" y="71438"/>
            <a:ext cx="8229600" cy="703262"/>
          </a:xfrm>
        </p:spPr>
        <p:txBody>
          <a:bodyPr/>
          <a:lstStyle/>
          <a:p>
            <a:r>
              <a:rPr lang="fr-FR" sz="4400" dirty="0" smtClean="0"/>
              <a:t>Principes de fonctionnement</a:t>
            </a:r>
            <a:endParaRPr lang="fr-FR" sz="2400" dirty="0" smtClean="0"/>
          </a:p>
        </p:txBody>
      </p:sp>
      <p:sp>
        <p:nvSpPr>
          <p:cNvPr id="122883" name="Rectangle 3"/>
          <p:cNvSpPr>
            <a:spLocks noGrp="1" noChangeArrowheads="1"/>
          </p:cNvSpPr>
          <p:nvPr>
            <p:ph type="body" idx="1"/>
          </p:nvPr>
        </p:nvSpPr>
        <p:spPr>
          <a:xfrm>
            <a:off x="0" y="857232"/>
            <a:ext cx="8929718" cy="5164056"/>
          </a:xfrm>
        </p:spPr>
        <p:txBody>
          <a:bodyPr/>
          <a:lstStyle/>
          <a:p>
            <a:r>
              <a:rPr lang="fr-FR" sz="3200" dirty="0" err="1" smtClean="0"/>
              <a:t>Lodel</a:t>
            </a:r>
            <a:r>
              <a:rPr lang="fr-FR" sz="3200" dirty="0" smtClean="0"/>
              <a:t> prend en charge le processus de publications des textes depuis le logiciel de traitement de texte jusqu'à la mise en ligne : le texte est préparé dans un logiciel de traitement de texte puis, une fois prêt, il est importé dans </a:t>
            </a:r>
            <a:r>
              <a:rPr lang="fr-FR" sz="3200" dirty="0" err="1" smtClean="0"/>
              <a:t>Lodel</a:t>
            </a:r>
            <a:r>
              <a:rPr lang="fr-FR" sz="3200" dirty="0" smtClean="0"/>
              <a:t>. Cette opération se fait via un logiciel extérieur à </a:t>
            </a:r>
            <a:r>
              <a:rPr lang="fr-FR" sz="3200" dirty="0" err="1" smtClean="0"/>
              <a:t>Lodel</a:t>
            </a:r>
            <a:r>
              <a:rPr lang="fr-FR" sz="3200" dirty="0" smtClean="0"/>
              <a:t>, appelé </a:t>
            </a:r>
            <a:r>
              <a:rPr lang="fr-FR" sz="3200" dirty="0" err="1" smtClean="0"/>
              <a:t>ServOO</a:t>
            </a:r>
            <a:r>
              <a:rPr lang="fr-FR" sz="3200" dirty="0" smtClean="0"/>
              <a:t>. Pour qu'elle puisse être réalisée, il faut que le document importé soit </a:t>
            </a:r>
            <a:r>
              <a:rPr lang="fr-FR" sz="3200" b="1" dirty="0" smtClean="0"/>
              <a:t>structuré</a:t>
            </a:r>
            <a:r>
              <a:rPr lang="fr-FR" sz="3200" dirty="0" smtClean="0"/>
              <a:t>. Donc la structuration doit être faite en amont de l'importation.</a:t>
            </a:r>
          </a:p>
          <a:p>
            <a:pPr lvl="1"/>
            <a:r>
              <a:rPr lang="fr-FR" sz="2800" dirty="0" smtClean="0"/>
              <a:t>.</a:t>
            </a:r>
            <a:endParaRPr lang="fr-FR" sz="2800" dirty="0"/>
          </a:p>
        </p:txBody>
      </p:sp>
    </p:spTree>
    <p:extLst>
      <p:ext uri="{BB962C8B-B14F-4D97-AF65-F5344CB8AC3E}">
        <p14:creationId xmlns:p14="http://schemas.microsoft.com/office/powerpoint/2010/main" xmlns="" val="25483168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fade">
                                      <p:cBhvr>
                                        <p:cTn id="7" dur="1000"/>
                                        <p:tgtEl>
                                          <p:spTgt spid="12288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22883">
                                            <p:txEl>
                                              <p:pRg st="1" end="1"/>
                                            </p:txEl>
                                          </p:spTgt>
                                        </p:tgtEl>
                                        <p:attrNameLst>
                                          <p:attrName>style.visibility</p:attrName>
                                        </p:attrNameLst>
                                      </p:cBhvr>
                                      <p:to>
                                        <p:strVal val="visible"/>
                                      </p:to>
                                    </p:set>
                                    <p:animEffect transition="in" filter="fade">
                                      <p:cBhvr>
                                        <p:cTn id="11" dur="1000"/>
                                        <p:tgtEl>
                                          <p:spTgt spid="1228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75FDB70E-3788-4035-BF79-B566187A42F8}" type="slidenum">
              <a:rPr lang="fr-FR" altLang="en-US"/>
              <a:pPr/>
              <a:t>6</a:t>
            </a:fld>
            <a:endParaRPr lang="fr-FR" altLang="en-US"/>
          </a:p>
        </p:txBody>
      </p:sp>
      <p:sp>
        <p:nvSpPr>
          <p:cNvPr id="122882" name="Rectangle 2"/>
          <p:cNvSpPr>
            <a:spLocks noGrp="1" noChangeArrowheads="1"/>
          </p:cNvSpPr>
          <p:nvPr>
            <p:ph type="title"/>
          </p:nvPr>
        </p:nvSpPr>
        <p:spPr>
          <a:xfrm>
            <a:off x="468313" y="71438"/>
            <a:ext cx="8229600" cy="703262"/>
          </a:xfrm>
        </p:spPr>
        <p:txBody>
          <a:bodyPr/>
          <a:lstStyle/>
          <a:p>
            <a:r>
              <a:rPr lang="fr-FR" sz="4400" dirty="0" smtClean="0"/>
              <a:t>Principes de diffusion</a:t>
            </a:r>
            <a:endParaRPr lang="fr-FR" sz="2400" dirty="0" smtClean="0"/>
          </a:p>
        </p:txBody>
      </p:sp>
      <p:sp>
        <p:nvSpPr>
          <p:cNvPr id="122883" name="Rectangle 3"/>
          <p:cNvSpPr>
            <a:spLocks noGrp="1" noChangeArrowheads="1"/>
          </p:cNvSpPr>
          <p:nvPr>
            <p:ph type="body" idx="1"/>
          </p:nvPr>
        </p:nvSpPr>
        <p:spPr>
          <a:xfrm>
            <a:off x="0" y="1142984"/>
            <a:ext cx="9144000" cy="4929222"/>
          </a:xfrm>
        </p:spPr>
        <p:txBody>
          <a:bodyPr/>
          <a:lstStyle/>
          <a:p>
            <a:r>
              <a:rPr lang="fr-FR" sz="2800" dirty="0" err="1" smtClean="0"/>
              <a:t>Lodel</a:t>
            </a:r>
            <a:r>
              <a:rPr lang="fr-FR" sz="2800" dirty="0" smtClean="0"/>
              <a:t> est un logiciel :</a:t>
            </a:r>
          </a:p>
          <a:p>
            <a:r>
              <a:rPr lang="fr-FR" sz="2800" dirty="0" smtClean="0"/>
              <a:t>gratuit </a:t>
            </a:r>
            <a:r>
              <a:rPr lang="fr-FR" sz="2800" dirty="0" smtClean="0"/>
              <a:t>:  il  peut  être  téléchargé  gratuitement  à  partir  du  site  </a:t>
            </a:r>
            <a:r>
              <a:rPr lang="fr-FR" sz="2800" dirty="0" err="1" smtClean="0"/>
              <a:t>SourSup</a:t>
            </a:r>
            <a:r>
              <a:rPr lang="fr-FR" sz="2800" dirty="0" smtClean="0"/>
              <a:t> </a:t>
            </a:r>
            <a:r>
              <a:rPr lang="fr-FR" sz="2800" dirty="0" smtClean="0">
                <a:hlinkClick r:id="rId3"/>
              </a:rPr>
              <a:t>(http</a:t>
            </a:r>
            <a:r>
              <a:rPr lang="fr-FR" sz="2800" dirty="0" smtClean="0">
                <a:hlinkClick r:id="rId3"/>
              </a:rPr>
              <a:t>://sourcesup.cru.fr),</a:t>
            </a:r>
            <a:endParaRPr lang="fr-FR" sz="2800" dirty="0" smtClean="0"/>
          </a:p>
          <a:p>
            <a:r>
              <a:rPr lang="fr-FR" sz="2800" dirty="0" smtClean="0"/>
              <a:t>libre </a:t>
            </a:r>
            <a:r>
              <a:rPr lang="fr-FR" sz="2800" dirty="0" smtClean="0"/>
              <a:t>:  ses  sources  sont  également  téléchargeables  gratuitement,  et modifiables,  sous  réserve  de respecter les termes de la licence sous laquelle il est diffusé : licence GNU-GPL (</a:t>
            </a:r>
            <a:r>
              <a:rPr lang="fr-FR" sz="2800" i="1" dirty="0" smtClean="0"/>
              <a:t>General Public License</a:t>
            </a:r>
            <a:r>
              <a:rPr lang="fr-FR" sz="2800" dirty="0" smtClean="0"/>
              <a:t>).</a:t>
            </a:r>
            <a:endParaRPr lang="fr-FR" sz="2800" dirty="0" smtClean="0"/>
          </a:p>
          <a:p>
            <a:r>
              <a:rPr lang="fr-FR" sz="2800" dirty="0" err="1" smtClean="0"/>
              <a:t>ServOO</a:t>
            </a:r>
            <a:r>
              <a:rPr lang="fr-FR" sz="2800" dirty="0" smtClean="0"/>
              <a:t>, qui repose sur OpenOffice.org et Writer2Latex, est également un logiciel libre.</a:t>
            </a:r>
            <a:endParaRPr lang="fr-FR" sz="2800" dirty="0"/>
          </a:p>
        </p:txBody>
      </p:sp>
    </p:spTree>
    <p:extLst>
      <p:ext uri="{BB962C8B-B14F-4D97-AF65-F5344CB8AC3E}">
        <p14:creationId xmlns:p14="http://schemas.microsoft.com/office/powerpoint/2010/main" xmlns="" val="28342481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fade">
                                      <p:cBhvr>
                                        <p:cTn id="7" dur="1000"/>
                                        <p:tgtEl>
                                          <p:spTgt spid="12288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22883">
                                            <p:txEl>
                                              <p:pRg st="1" end="1"/>
                                            </p:txEl>
                                          </p:spTgt>
                                        </p:tgtEl>
                                        <p:attrNameLst>
                                          <p:attrName>style.visibility</p:attrName>
                                        </p:attrNameLst>
                                      </p:cBhvr>
                                      <p:to>
                                        <p:strVal val="visible"/>
                                      </p:to>
                                    </p:set>
                                    <p:animEffect transition="in" filter="fade">
                                      <p:cBhvr>
                                        <p:cTn id="11" dur="1000"/>
                                        <p:tgtEl>
                                          <p:spTgt spid="12288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22883">
                                            <p:txEl>
                                              <p:pRg st="2" end="2"/>
                                            </p:txEl>
                                          </p:spTgt>
                                        </p:tgtEl>
                                        <p:attrNameLst>
                                          <p:attrName>style.visibility</p:attrName>
                                        </p:attrNameLst>
                                      </p:cBhvr>
                                      <p:to>
                                        <p:strVal val="visible"/>
                                      </p:to>
                                    </p:set>
                                    <p:animEffect transition="in" filter="fade">
                                      <p:cBhvr>
                                        <p:cTn id="15" dur="1000"/>
                                        <p:tgtEl>
                                          <p:spTgt spid="12288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22883">
                                            <p:txEl>
                                              <p:pRg st="3" end="3"/>
                                            </p:txEl>
                                          </p:spTgt>
                                        </p:tgtEl>
                                        <p:attrNameLst>
                                          <p:attrName>style.visibility</p:attrName>
                                        </p:attrNameLst>
                                      </p:cBhvr>
                                      <p:to>
                                        <p:strVal val="visible"/>
                                      </p:to>
                                    </p:set>
                                    <p:animEffect transition="in" filter="fade">
                                      <p:cBhvr>
                                        <p:cTn id="19" dur="1000"/>
                                        <p:tgtEl>
                                          <p:spTgt spid="1228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75FDB70E-3788-4035-BF79-B566187A42F8}" type="slidenum">
              <a:rPr lang="fr-FR" altLang="en-US"/>
              <a:pPr/>
              <a:t>7</a:t>
            </a:fld>
            <a:endParaRPr lang="fr-FR" altLang="en-US"/>
          </a:p>
        </p:txBody>
      </p:sp>
      <p:sp>
        <p:nvSpPr>
          <p:cNvPr id="122882" name="Rectangle 2"/>
          <p:cNvSpPr>
            <a:spLocks noGrp="1" noChangeArrowheads="1"/>
          </p:cNvSpPr>
          <p:nvPr>
            <p:ph type="title"/>
          </p:nvPr>
        </p:nvSpPr>
        <p:spPr>
          <a:xfrm>
            <a:off x="468313" y="71438"/>
            <a:ext cx="8229600" cy="703262"/>
          </a:xfrm>
        </p:spPr>
        <p:txBody>
          <a:bodyPr/>
          <a:lstStyle/>
          <a:p>
            <a:r>
              <a:rPr lang="fr-FR" sz="4400" dirty="0" smtClean="0"/>
              <a:t>L'équipe </a:t>
            </a:r>
            <a:r>
              <a:rPr lang="fr-FR" sz="4400" dirty="0" err="1" smtClean="0"/>
              <a:t>Lodel</a:t>
            </a:r>
            <a:endParaRPr lang="fr-FR" sz="4400" dirty="0"/>
          </a:p>
        </p:txBody>
      </p:sp>
      <p:sp>
        <p:nvSpPr>
          <p:cNvPr id="122883" name="Rectangle 3"/>
          <p:cNvSpPr>
            <a:spLocks noGrp="1" noChangeArrowheads="1"/>
          </p:cNvSpPr>
          <p:nvPr>
            <p:ph type="body" idx="1"/>
          </p:nvPr>
        </p:nvSpPr>
        <p:spPr>
          <a:xfrm>
            <a:off x="0" y="1412776"/>
            <a:ext cx="9144000" cy="4608512"/>
          </a:xfrm>
        </p:spPr>
        <p:txBody>
          <a:bodyPr/>
          <a:lstStyle/>
          <a:p>
            <a:pPr lvl="1"/>
            <a:r>
              <a:rPr lang="fr-FR" sz="2400" dirty="0" err="1" smtClean="0"/>
              <a:t>Lodel</a:t>
            </a:r>
            <a:r>
              <a:rPr lang="fr-FR" sz="2400" dirty="0" smtClean="0"/>
              <a:t> a été conçu par et pour des universitaires qui ne trouvaient pas d’outils adaptés pour mettre en ligne facilement et correctement leurs revues électroniques. Ses premiers utilisateurs ont été les membres de </a:t>
            </a:r>
            <a:r>
              <a:rPr lang="fr-FR" sz="2400" b="1" dirty="0" smtClean="0"/>
              <a:t>Revues.org </a:t>
            </a:r>
            <a:r>
              <a:rPr lang="fr-FR" sz="2400" dirty="0" smtClean="0">
                <a:hlinkClick r:id="rId3"/>
              </a:rPr>
              <a:t>(www.revues.org</a:t>
            </a:r>
            <a:r>
              <a:rPr lang="fr-FR" sz="2400" dirty="0" smtClean="0"/>
              <a:t>), une fédération de revues francophones en sciences humaines et sociales, qui réunit une centaine de titres. C’est actuellement l’équipe de revues.org qui assure les développements de </a:t>
            </a:r>
            <a:r>
              <a:rPr lang="fr-FR" sz="2400" dirty="0" err="1" smtClean="0"/>
              <a:t>Lodel</a:t>
            </a:r>
            <a:endParaRPr lang="fr-FR" sz="2800" dirty="0"/>
          </a:p>
        </p:txBody>
      </p:sp>
    </p:spTree>
    <p:extLst>
      <p:ext uri="{BB962C8B-B14F-4D97-AF65-F5344CB8AC3E}">
        <p14:creationId xmlns:p14="http://schemas.microsoft.com/office/powerpoint/2010/main" xmlns="" val="16036344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fade">
                                      <p:cBhvr>
                                        <p:cTn id="7" dur="1000"/>
                                        <p:tgtEl>
                                          <p:spTgt spid="1228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75FDB70E-3788-4035-BF79-B566187A42F8}" type="slidenum">
              <a:rPr lang="fr-FR" altLang="en-US"/>
              <a:pPr/>
              <a:t>8</a:t>
            </a:fld>
            <a:endParaRPr lang="fr-FR" altLang="en-US"/>
          </a:p>
        </p:txBody>
      </p:sp>
      <p:sp>
        <p:nvSpPr>
          <p:cNvPr id="122882" name="Rectangle 2"/>
          <p:cNvSpPr>
            <a:spLocks noGrp="1" noChangeArrowheads="1"/>
          </p:cNvSpPr>
          <p:nvPr>
            <p:ph type="title"/>
          </p:nvPr>
        </p:nvSpPr>
        <p:spPr>
          <a:xfrm>
            <a:off x="468313" y="71438"/>
            <a:ext cx="8229600" cy="703262"/>
          </a:xfrm>
        </p:spPr>
        <p:txBody>
          <a:bodyPr/>
          <a:lstStyle/>
          <a:p>
            <a:r>
              <a:rPr lang="fr-FR" sz="4400" b="1" dirty="0" smtClean="0"/>
              <a:t>L’application revues.refer.org</a:t>
            </a:r>
            <a:endParaRPr lang="fr-FR" altLang="fr-FR" sz="4400" b="1" dirty="0">
              <a:latin typeface="Cambria" panose="02040503050406030204" pitchFamily="18" charset="0"/>
            </a:endParaRPr>
          </a:p>
        </p:txBody>
      </p:sp>
      <p:sp>
        <p:nvSpPr>
          <p:cNvPr id="122883" name="Rectangle 3"/>
          <p:cNvSpPr>
            <a:spLocks noGrp="1" noChangeArrowheads="1"/>
          </p:cNvSpPr>
          <p:nvPr>
            <p:ph type="body" idx="1"/>
          </p:nvPr>
        </p:nvSpPr>
        <p:spPr>
          <a:xfrm>
            <a:off x="0" y="1052736"/>
            <a:ext cx="9144000" cy="5256584"/>
          </a:xfrm>
        </p:spPr>
        <p:txBody>
          <a:bodyPr/>
          <a:lstStyle/>
          <a:p>
            <a:r>
              <a:rPr lang="fr-FR" dirty="0" err="1" smtClean="0"/>
              <a:t>Lodel</a:t>
            </a:r>
            <a:r>
              <a:rPr lang="fr-FR" dirty="0" smtClean="0"/>
              <a:t> est le logiciel qu’a choisi de recommander l’AUF, depuis 2005, auprès des revues électroniques qu’elle soutient. Elle a pour cela mis à disposition une application permettant de gérer des revues électroniques simples. Cette application, qui s’appuie largement sur le modèle de revues.org, a été appelée par analogie </a:t>
            </a:r>
            <a:r>
              <a:rPr lang="fr-FR" b="1" i="1" dirty="0" smtClean="0"/>
              <a:t>revues.refer.org</a:t>
            </a:r>
            <a:r>
              <a:rPr lang="fr-FR" dirty="0" smtClean="0"/>
              <a:t>.</a:t>
            </a:r>
            <a:endParaRPr lang="fr-FR" dirty="0"/>
          </a:p>
        </p:txBody>
      </p:sp>
    </p:spTree>
    <p:extLst>
      <p:ext uri="{BB962C8B-B14F-4D97-AF65-F5344CB8AC3E}">
        <p14:creationId xmlns:p14="http://schemas.microsoft.com/office/powerpoint/2010/main" xmlns="" val="3420788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fade">
                                      <p:cBhvr>
                                        <p:cTn id="7" dur="1000"/>
                                        <p:tgtEl>
                                          <p:spTgt spid="1228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75FDB70E-3788-4035-BF79-B566187A42F8}" type="slidenum">
              <a:rPr lang="fr-FR" altLang="en-US"/>
              <a:pPr/>
              <a:t>9</a:t>
            </a:fld>
            <a:endParaRPr lang="fr-FR" altLang="en-US"/>
          </a:p>
        </p:txBody>
      </p:sp>
      <p:pic>
        <p:nvPicPr>
          <p:cNvPr id="1032" name="Picture 8"/>
          <p:cNvPicPr>
            <a:picLocks noChangeAspect="1" noChangeArrowheads="1"/>
          </p:cNvPicPr>
          <p:nvPr/>
        </p:nvPicPr>
        <p:blipFill>
          <a:blip r:embed="rId3"/>
          <a:srcRect l="18668" t="24414" r="56076" b="34570"/>
          <a:stretch>
            <a:fillRect/>
          </a:stretch>
        </p:blipFill>
        <p:spPr bwMode="auto">
          <a:xfrm>
            <a:off x="785786" y="428604"/>
            <a:ext cx="6715172" cy="6131243"/>
          </a:xfrm>
          <a:prstGeom prst="rect">
            <a:avLst/>
          </a:prstGeom>
          <a:noFill/>
          <a:ln w="9525">
            <a:noFill/>
            <a:miter lim="800000"/>
            <a:headEnd/>
            <a:tailEnd/>
          </a:ln>
          <a:effectLst/>
        </p:spPr>
      </p:pic>
    </p:spTree>
    <p:extLst>
      <p:ext uri="{BB962C8B-B14F-4D97-AF65-F5344CB8AC3E}">
        <p14:creationId xmlns:p14="http://schemas.microsoft.com/office/powerpoint/2010/main" xmlns="" val="1034887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Bordure">
  <a:themeElements>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ur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fr-F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fr-FR" sz="1800" b="0" i="0" u="none" strike="noStrike" cap="none" normalizeH="0" baseline="0" smtClean="0">
            <a:ln>
              <a:noFill/>
            </a:ln>
            <a:solidFill>
              <a:schemeClr val="tx1"/>
            </a:solidFill>
            <a:effectLst/>
            <a:latin typeface="Arial" charset="0"/>
          </a:defRPr>
        </a:defPPr>
      </a:lstStyle>
    </a:lnDef>
  </a:objectDefaults>
  <a:extraClrSchemeLst>
    <a:extraClrScheme>
      <a:clrScheme name="Bordur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ur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ur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ur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ur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11379</TotalTime>
  <Words>687</Words>
  <Application>Microsoft Office PowerPoint</Application>
  <PresentationFormat>Affichage à l'écran (4:3)</PresentationFormat>
  <Paragraphs>64</Paragraphs>
  <Slides>11</Slides>
  <Notes>10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Bordure</vt:lpstr>
      <vt:lpstr>PRESENTION DE LODEL</vt:lpstr>
      <vt:lpstr>PLAN DE L’EXPOSE</vt:lpstr>
      <vt:lpstr>Lodel est un CMS </vt:lpstr>
      <vt:lpstr>Spécificités de Lodel par rapport à d'autres CMS</vt:lpstr>
      <vt:lpstr>Principes de fonctionnement</vt:lpstr>
      <vt:lpstr>Principes de diffusion</vt:lpstr>
      <vt:lpstr>L'équipe Lodel</vt:lpstr>
      <vt:lpstr>L’application revues.refer.org</vt:lpstr>
      <vt:lpstr>Diapositive 9</vt:lpstr>
      <vt:lpstr>Diapositive 10</vt:lpstr>
      <vt:lpstr>QUESTIONS ?</vt:lpstr>
    </vt:vector>
  </TitlesOfParts>
  <Company>le2i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Utilisation de l’analyse de texture et de l’interférométrie radar pour l’étude d’une montagne volcanique</dc:title>
  <dc:creator>talla</dc:creator>
  <cp:lastModifiedBy>MICHAEL</cp:lastModifiedBy>
  <cp:revision>404</cp:revision>
  <cp:lastPrinted>1601-01-01T00:00:00Z</cp:lastPrinted>
  <dcterms:created xsi:type="dcterms:W3CDTF">2006-05-07T17:22:35Z</dcterms:created>
  <dcterms:modified xsi:type="dcterms:W3CDTF">2015-07-07T19:07:20Z</dcterms:modified>
</cp:coreProperties>
</file>