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96416" autoAdjust="0"/>
  </p:normalViewPr>
  <p:slideViewPr>
    <p:cSldViewPr snapToGrid="0" snapToObjects="1">
      <p:cViewPr varScale="1">
        <p:scale>
          <a:sx n="70" d="100"/>
          <a:sy n="70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IMPEST%20suite\Simpest%20Kazakhstan\sensitivity%20analysis\summary-sensitivity-density-b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200"/>
              <a:t>simulated</a:t>
            </a:r>
            <a:r>
              <a:rPr lang="fr-FR" sz="1200" baseline="0"/>
              <a:t> host </a:t>
            </a:r>
            <a:r>
              <a:rPr lang="fr-FR" sz="1200"/>
              <a:t>prevalence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872860280220092E-2"/>
          <c:y val="0.14022052798955653"/>
          <c:w val="0.84017171322972484"/>
          <c:h val="0.62930467024955306"/>
        </c:manualLayout>
      </c:layout>
      <c:lineChart>
        <c:grouping val="standard"/>
        <c:ser>
          <c:idx val="0"/>
          <c:order val="0"/>
          <c:tx>
            <c:strRef>
              <c:f>prevH!$B$7307</c:f>
              <c:strCache>
                <c:ptCount val="1"/>
                <c:pt idx="0">
                  <c:v>mean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prevH!$A$7308:$A$7317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prevH!$B$7308:$B$7317</c:f>
              <c:numCache>
                <c:formatCode>General</c:formatCode>
                <c:ptCount val="10"/>
                <c:pt idx="0">
                  <c:v>1.7988044404721671E-2</c:v>
                </c:pt>
                <c:pt idx="1">
                  <c:v>1.8920962140902744E-2</c:v>
                </c:pt>
                <c:pt idx="2">
                  <c:v>1.9120570675675349E-2</c:v>
                </c:pt>
                <c:pt idx="3">
                  <c:v>1.8924378840311028E-2</c:v>
                </c:pt>
                <c:pt idx="4">
                  <c:v>1.8420205870709343E-2</c:v>
                </c:pt>
                <c:pt idx="5">
                  <c:v>1.9224892433797863E-2</c:v>
                </c:pt>
                <c:pt idx="6">
                  <c:v>1.9262867934076763E-2</c:v>
                </c:pt>
                <c:pt idx="7">
                  <c:v>1.9579700488152343E-2</c:v>
                </c:pt>
                <c:pt idx="8">
                  <c:v>1.8918143241328587E-2</c:v>
                </c:pt>
                <c:pt idx="9">
                  <c:v>1.9303120175095445E-2</c:v>
                </c:pt>
              </c:numCache>
            </c:numRef>
          </c:val>
        </c:ser>
        <c:marker val="1"/>
        <c:axId val="81548416"/>
        <c:axId val="58245120"/>
      </c:lineChart>
      <c:lineChart>
        <c:grouping val="standard"/>
        <c:ser>
          <c:idx val="1"/>
          <c:order val="1"/>
          <c:tx>
            <c:strRef>
              <c:f>prevH!$C$7307</c:f>
              <c:strCache>
                <c:ptCount val="1"/>
                <c:pt idx="0">
                  <c:v>max</c:v>
                </c:pt>
              </c:strCache>
            </c:strRef>
          </c:tx>
          <c:spPr>
            <a:ln w="28575">
              <a:noFill/>
            </a:ln>
          </c:spPr>
          <c:val>
            <c:numRef>
              <c:f>prevH!$C$7308:$C$7317</c:f>
              <c:numCache>
                <c:formatCode>General</c:formatCode>
                <c:ptCount val="10"/>
                <c:pt idx="0">
                  <c:v>0.42187179078086312</c:v>
                </c:pt>
                <c:pt idx="1">
                  <c:v>0.43343290974020687</c:v>
                </c:pt>
                <c:pt idx="2">
                  <c:v>0.43901661826814176</c:v>
                </c:pt>
                <c:pt idx="3">
                  <c:v>0.44189816178507402</c:v>
                </c:pt>
                <c:pt idx="4">
                  <c:v>0.44457669687729889</c:v>
                </c:pt>
                <c:pt idx="5">
                  <c:v>0.44654882292459064</c:v>
                </c:pt>
                <c:pt idx="6">
                  <c:v>0.44774874546513177</c:v>
                </c:pt>
                <c:pt idx="7">
                  <c:v>0.44851389633422489</c:v>
                </c:pt>
                <c:pt idx="8">
                  <c:v>0.4490150235856194</c:v>
                </c:pt>
                <c:pt idx="9">
                  <c:v>0.45011524345906001</c:v>
                </c:pt>
              </c:numCache>
            </c:numRef>
          </c:val>
        </c:ser>
        <c:marker val="1"/>
        <c:axId val="58248192"/>
        <c:axId val="58246656"/>
      </c:lineChart>
      <c:catAx>
        <c:axId val="81548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 smtClean="0"/>
                  <a:t>communities</a:t>
                </a:r>
                <a:endParaRPr lang="fr-FR" dirty="0"/>
              </a:p>
            </c:rich>
          </c:tx>
          <c:layout/>
        </c:title>
        <c:numFmt formatCode="General" sourceLinked="1"/>
        <c:majorTickMark val="none"/>
        <c:minorTickMark val="out"/>
        <c:tickLblPos val="nextTo"/>
        <c:crossAx val="58245120"/>
        <c:crosses val="autoZero"/>
        <c:auto val="1"/>
        <c:lblAlgn val="ctr"/>
        <c:lblOffset val="100"/>
        <c:tickMarkSkip val="1"/>
      </c:catAx>
      <c:valAx>
        <c:axId val="58245120"/>
        <c:scaling>
          <c:orientation val="minMax"/>
        </c:scaling>
        <c:axPos val="l"/>
        <c:numFmt formatCode="General" sourceLinked="1"/>
        <c:tickLblPos val="nextTo"/>
        <c:crossAx val="81548416"/>
        <c:crosses val="autoZero"/>
        <c:crossBetween val="between"/>
      </c:valAx>
      <c:valAx>
        <c:axId val="58246656"/>
        <c:scaling>
          <c:orientation val="minMax"/>
        </c:scaling>
        <c:axPos val="r"/>
        <c:numFmt formatCode="General" sourceLinked="1"/>
        <c:tickLblPos val="nextTo"/>
        <c:crossAx val="58248192"/>
        <c:crosses val="max"/>
        <c:crossBetween val="between"/>
      </c:valAx>
      <c:catAx>
        <c:axId val="58248192"/>
        <c:scaling>
          <c:orientation val="minMax"/>
        </c:scaling>
        <c:delete val="1"/>
        <c:axPos val="b"/>
        <c:tickLblPos val="none"/>
        <c:crossAx val="58246656"/>
        <c:crosses val="autoZero"/>
        <c:auto val="1"/>
        <c:lblAlgn val="ctr"/>
        <c:lblOffset val="100"/>
      </c:catAx>
    </c:plotArea>
    <c:legend>
      <c:legendPos val="b"/>
      <c:layout/>
      <c:spPr>
        <a:ln>
          <a:solidFill>
            <a:sysClr val="windowText" lastClr="000000"/>
          </a:solidFill>
        </a:ln>
      </c:spPr>
    </c:legend>
    <c:plotVisOnly val="1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FBA9-7F07-2D4B-997B-1AB299F3667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48B3-2F10-4043-A8DD-A9A9F4E36E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113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8C41-009D-AC41-AAB8-47F731F70028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4E26-54FD-2345-B311-D90318661A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676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398"/>
            <a:ext cx="5486400" cy="4548353"/>
          </a:xfrm>
        </p:spPr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20919" y="685801"/>
            <a:ext cx="3271344" cy="245350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3139309"/>
            <a:ext cx="5486400" cy="5802094"/>
          </a:xfrm>
        </p:spPr>
        <p:txBody>
          <a:bodyPr>
            <a:noAutofit/>
          </a:bodyPr>
          <a:lstStyle/>
          <a:p>
            <a:endParaRPr lang="fr-FR" sz="17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289297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3783723"/>
            <a:ext cx="5486400" cy="5358689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700" b="0" baseline="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5999" y="685800"/>
            <a:ext cx="1923393" cy="89075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1844567"/>
            <a:ext cx="5486400" cy="6840646"/>
          </a:xfrm>
        </p:spPr>
        <p:txBody>
          <a:bodyPr>
            <a:noAutofit/>
          </a:bodyPr>
          <a:lstStyle/>
          <a:p>
            <a:pPr rtl="0"/>
            <a:endParaRPr lang="fr-FR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9482" y="685800"/>
            <a:ext cx="3618187" cy="2713641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3399441"/>
            <a:ext cx="5486400" cy="4114800"/>
          </a:xfrm>
        </p:spPr>
        <p:txBody>
          <a:bodyPr>
            <a:no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 userDrawn="1"/>
        </p:nvGrpSpPr>
        <p:grpSpPr>
          <a:xfrm>
            <a:off x="1" y="0"/>
            <a:ext cx="9144000" cy="6876000"/>
            <a:chOff x="1" y="0"/>
            <a:chExt cx="9144000" cy="6876000"/>
          </a:xfrm>
        </p:grpSpPr>
        <p:pic>
          <p:nvPicPr>
            <p:cNvPr id="11" name="Image 10" descr="fond_titre.gi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988" t="13089" r="20146" b="21875"/>
            <a:stretch/>
          </p:blipFill>
          <p:spPr>
            <a:xfrm>
              <a:off x="1" y="0"/>
              <a:ext cx="9144000" cy="687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1460500" y="2120900"/>
              <a:ext cx="5993848" cy="22225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6515101" cy="1231106"/>
          </a:xfrm>
        </p:spPr>
        <p:txBody>
          <a:bodyPr lIns="0" tIns="0" bIns="0" anchor="t">
            <a:spAutoFit/>
          </a:bodyPr>
          <a:lstStyle>
            <a:lvl1pPr>
              <a:defRPr sz="4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7" name="Image 16" descr="Logo-AMU_fond_fonc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59" y="5642125"/>
            <a:ext cx="2882155" cy="987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A5A-E272-CA42-869A-5E371E10845E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83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0774-8641-1F41-BEFD-51BA9BA65782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96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33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ADAF-CF71-414A-A601-A1BB1AB84F45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12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1B48-5BB9-4F4B-B9F5-FA150DB15153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006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E7F-DABE-544A-8E73-7C1BB4B790B8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548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9B11-4312-0040-8C1F-E7648001D311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&gt; Titre de la partie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39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1A02-330E-A541-B4A6-A3883AEFFB7D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76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FFF-E8D4-D945-84C4-CD7F5E352941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24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1612-BCFD-704A-A2D0-CB1615667452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936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iapo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3077" y="1"/>
            <a:ext cx="1740923" cy="509866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ctr">
              <a:defRPr sz="10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5E9EA15-80E1-ED4C-9857-3F4A2B21326C}" type="datetime1">
              <a:rPr lang="fr-FR" smtClean="0"/>
              <a:pPr/>
              <a:t>07/04/2015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92663" y="1"/>
            <a:ext cx="4110414" cy="565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smtClean="0"/>
              <a:t>Titre de la Présentation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513" y="6721475"/>
            <a:ext cx="482572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93843418-5D8F-0D41-BCF8-8D9702B5811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271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2663B4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"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7471572" cy="1477328"/>
          </a:xfrm>
        </p:spPr>
        <p:txBody>
          <a:bodyPr/>
          <a:lstStyle/>
          <a:p>
            <a:r>
              <a:rPr lang="en-US" sz="2400" dirty="0" smtClean="0"/>
              <a:t>Dynamic modeling of a vector-borne disease, from an individual to a </a:t>
            </a:r>
            <a:r>
              <a:rPr lang="en-US" sz="2400" dirty="0" err="1" smtClean="0"/>
              <a:t>metapopulation</a:t>
            </a:r>
            <a:r>
              <a:rPr lang="en-US" sz="2400" dirty="0" smtClean="0"/>
              <a:t> perspective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80000" y="3015718"/>
            <a:ext cx="452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Sylvatic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plague in Kazakhstan</a:t>
            </a:r>
            <a:endParaRPr lang="fr-F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4395" y="4582493"/>
            <a:ext cx="251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Vincent </a:t>
            </a:r>
            <a:r>
              <a:rPr lang="fr-FR" dirty="0" err="1" smtClean="0"/>
              <a:t>Laperrière</a:t>
            </a:r>
            <a:r>
              <a:rPr lang="fr-FR" dirty="0" smtClean="0"/>
              <a:t>, MCF </a:t>
            </a:r>
          </a:p>
          <a:p>
            <a:r>
              <a:rPr lang="fr-FR" dirty="0" smtClean="0"/>
              <a:t>AMU-UMR 7300 ESPACE</a:t>
            </a:r>
          </a:p>
        </p:txBody>
      </p:sp>
      <p:pic>
        <p:nvPicPr>
          <p:cNvPr id="5" name="Image 4" descr="Logo UMR ESP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76" y="5228824"/>
            <a:ext cx="1858939" cy="11808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7068" y="51515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Dourdan, ECTQG 2013</a:t>
            </a:r>
          </a:p>
        </p:txBody>
      </p:sp>
    </p:spTree>
    <p:extLst>
      <p:ext uri="{BB962C8B-B14F-4D97-AF65-F5344CB8AC3E}">
        <p14:creationId xmlns="" xmlns:p14="http://schemas.microsoft.com/office/powerpoint/2010/main" val="9767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IBM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seasonally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forced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varying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fertility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mortality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rates</a:t>
            </a:r>
            <a:endParaRPr lang="fr-FR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16" name="Espace réservé de la date 3"/>
          <p:cNvSpPr txBox="1">
            <a:spLocks/>
          </p:cNvSpPr>
          <p:nvPr/>
        </p:nvSpPr>
        <p:spPr>
          <a:xfrm>
            <a:off x="457200" y="6227560"/>
            <a:ext cx="2133600" cy="365125"/>
          </a:xfrm>
          <a:prstGeom prst="rect">
            <a:avLst/>
          </a:prstGeom>
        </p:spPr>
        <p:txBody>
          <a:bodyPr vert="horz" lIns="0" tIns="45720" rIns="91440" b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0A8E-B60A-4C5B-822F-C3CB63887932}" type="datetime1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07/04/2015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27560"/>
            <a:ext cx="2133600" cy="365125"/>
          </a:xfrm>
        </p:spPr>
        <p:txBody>
          <a:bodyPr/>
          <a:lstStyle/>
          <a:p>
            <a:fld id="{968D673F-DC79-44F6-8284-7875F226AADE}" type="slidenum">
              <a:rPr lang="fr-FR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fr-FR" sz="1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-1" y="2788581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804104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IBM</a:t>
                      </a:r>
                    </a:p>
                    <a:p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diapause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: 135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(Poisson)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proportion of non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diapausing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fleas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: 10 %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roportion of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fleas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mating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their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first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meal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: 50 % 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daily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oviposition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rate: 3.6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eggs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Gaussian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emergence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success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: 18 %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maturation 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period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: 32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(Poisson)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life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span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as imago (active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season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): 15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(Poisson)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life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span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as imago (inactive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season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): 41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(Poisson)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fr-FR" b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PLM</a:t>
                      </a:r>
                      <a:endParaRPr lang="fr-FR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fr-FR" b="1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daily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imago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fertility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rate 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fr-FR" sz="9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averaged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over 12sim*6 </a:t>
                      </a:r>
                      <a:r>
                        <a:rPr lang="fr-FR" sz="9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years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fr-FR" sz="900" b="0" baseline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daily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mortality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rate 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fr-FR" sz="9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averaged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over 12sim*6 </a:t>
                      </a:r>
                      <a:r>
                        <a:rPr lang="fr-FR" sz="9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years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Accolade fermante 19"/>
          <p:cNvSpPr/>
          <p:nvPr/>
        </p:nvSpPr>
        <p:spPr>
          <a:xfrm>
            <a:off x="4283968" y="3588242"/>
            <a:ext cx="432048" cy="309634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92800"/>
            <a:ext cx="4012109" cy="25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IBM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seasonally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forced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2370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Transmission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endParaRPr lang="fr-FR" sz="2000" dirty="0" smtClean="0"/>
          </a:p>
          <a:p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2879" y="1996226"/>
          <a:ext cx="835292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25"/>
                <a:gridCol w="3215868"/>
                <a:gridCol w="1632952"/>
                <a:gridCol w="2753282"/>
              </a:tblGrid>
              <a:tr h="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Parameter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Ref</a:t>
                      </a:r>
                      <a:r>
                        <a:rPr lang="fr-FR" sz="1400" b="1" dirty="0" smtClean="0"/>
                        <a:t>.</a:t>
                      </a:r>
                      <a:r>
                        <a:rPr lang="fr-FR" sz="1400" b="1" baseline="0" dirty="0" smtClean="0"/>
                        <a:t> v</a:t>
                      </a:r>
                      <a:r>
                        <a:rPr lang="fr-FR" sz="1400" b="1" dirty="0" smtClean="0"/>
                        <a:t>alue</a:t>
                      </a:r>
                      <a:r>
                        <a:rPr lang="fr-FR" sz="1400" b="1" baseline="0" dirty="0" smtClean="0"/>
                        <a:t>   / D or 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Reference</a:t>
                      </a:r>
                      <a:r>
                        <a:rPr lang="fr-FR" sz="1400" b="1" dirty="0" smtClean="0"/>
                        <a:t> source</a:t>
                      </a:r>
                      <a:endParaRPr lang="fr-FR" sz="1400" b="1" dirty="0"/>
                    </a:p>
                  </a:txBody>
                  <a:tcPr/>
                </a:tc>
              </a:tr>
              <a:tr h="271415">
                <a:tc rowSpan="5"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IBM</a:t>
                      </a:r>
                      <a:r>
                        <a:rPr lang="fr-FR" sz="2000" b="0" baseline="0" dirty="0" smtClean="0"/>
                        <a:t> </a:t>
                      </a:r>
                      <a:r>
                        <a:rPr lang="fr-FR" sz="2000" b="0" baseline="0" dirty="0" err="1" smtClean="0"/>
                        <a:t>specific</a:t>
                      </a:r>
                      <a:endParaRPr lang="fr-FR" sz="2000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Unblocked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biting</a:t>
                      </a:r>
                      <a:r>
                        <a:rPr lang="fr-FR" sz="1400" b="1" dirty="0" smtClean="0"/>
                        <a:t> rate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0.3 </a:t>
                      </a:r>
                      <a:r>
                        <a:rPr lang="fr-FR" sz="1400" b="0" dirty="0" err="1" smtClean="0"/>
                        <a:t>days</a:t>
                      </a:r>
                      <a:r>
                        <a:rPr lang="fr-FR" sz="1400" b="0" baseline="30000" dirty="0" smtClean="0"/>
                        <a:t>-1</a:t>
                      </a:r>
                      <a:r>
                        <a:rPr lang="fr-FR" sz="1400" b="0" baseline="0" dirty="0" smtClean="0"/>
                        <a:t>  </a:t>
                      </a:r>
                      <a:r>
                        <a:rPr lang="fr-FR" sz="1400" b="0" dirty="0" smtClean="0"/>
                        <a:t>/  D</a:t>
                      </a:r>
                      <a:endParaRPr lang="fr-FR" sz="14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Lorange et al., 2005</a:t>
                      </a:r>
                      <a:endParaRPr lang="fr-FR" sz="1400" b="0" dirty="0"/>
                    </a:p>
                  </a:txBody>
                  <a:tcPr/>
                </a:tc>
              </a:tr>
              <a:tr h="294640">
                <a:tc vMerge="1"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Blocked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flea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biting</a:t>
                      </a:r>
                      <a:r>
                        <a:rPr lang="fr-FR" sz="1400" b="1" baseline="0" dirty="0" smtClean="0"/>
                        <a:t> rate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smtClean="0"/>
                        <a:t>1 </a:t>
                      </a:r>
                      <a:r>
                        <a:rPr lang="fr-FR" sz="1400" b="0" dirty="0" err="1" smtClean="0"/>
                        <a:t>days</a:t>
                      </a:r>
                      <a:r>
                        <a:rPr lang="fr-FR" sz="1400" b="0" baseline="30000" dirty="0" smtClean="0"/>
                        <a:t>-1 </a:t>
                      </a:r>
                      <a:r>
                        <a:rPr lang="fr-FR" sz="1400" b="0" dirty="0" smtClean="0"/>
                        <a:t>/   D</a:t>
                      </a:r>
                      <a:endParaRPr lang="fr-FR" sz="14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Lorange et al., 2005</a:t>
                      </a:r>
                      <a:endParaRPr lang="fr-FR" sz="1400" b="0" dirty="0"/>
                    </a:p>
                  </a:txBody>
                  <a:tcPr/>
                </a:tc>
              </a:tr>
              <a:tr h="461405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Probability</a:t>
                      </a:r>
                      <a:r>
                        <a:rPr lang="fr-FR" sz="1400" b="1" dirty="0" smtClean="0"/>
                        <a:t> for</a:t>
                      </a:r>
                      <a:r>
                        <a:rPr lang="fr-FR" sz="1400" b="1" baseline="0" dirty="0" smtClean="0"/>
                        <a:t> a </a:t>
                      </a:r>
                      <a:r>
                        <a:rPr lang="fr-FR" sz="1400" b="1" baseline="0" dirty="0" err="1" smtClean="0"/>
                        <a:t>diapausing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dirty="0" smtClean="0"/>
                        <a:t> to </a:t>
                      </a:r>
                      <a:r>
                        <a:rPr lang="fr-FR" sz="1400" b="1" dirty="0" err="1" smtClean="0"/>
                        <a:t>attack</a:t>
                      </a:r>
                      <a:r>
                        <a:rPr lang="fr-FR" sz="1400" b="1" baseline="0" dirty="0" smtClean="0"/>
                        <a:t> host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20 %  /  S</a:t>
                      </a:r>
                      <a:endParaRPr lang="fr-FR" sz="1400" b="0" baseline="30000" dirty="0" smtClean="0"/>
                    </a:p>
                    <a:p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Vashchenok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1997 ;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Krasnov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endParaRPr lang="fr-FR" sz="1400" b="0" dirty="0"/>
                    </a:p>
                  </a:txBody>
                  <a:tcPr/>
                </a:tc>
              </a:tr>
              <a:tr h="271415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baseline="0" dirty="0" smtClean="0"/>
                        <a:t>-to-host transmission </a:t>
                      </a:r>
                      <a:r>
                        <a:rPr lang="fr-FR" sz="1400" b="1" baseline="0" dirty="0" err="1" smtClean="0"/>
                        <a:t>probability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0.45</a:t>
                      </a:r>
                      <a:r>
                        <a:rPr lang="fr-FR" sz="1400" b="0" baseline="0" dirty="0" smtClean="0"/>
                        <a:t>  </a:t>
                      </a:r>
                      <a:r>
                        <a:rPr lang="fr-FR" sz="1400" b="0" dirty="0" smtClean="0"/>
                        <a:t>/  S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Lorange et al., 2005</a:t>
                      </a:r>
                      <a:endParaRPr lang="fr-FR" sz="1400" b="0" dirty="0"/>
                    </a:p>
                  </a:txBody>
                  <a:tcPr/>
                </a:tc>
              </a:tr>
              <a:tr h="271415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Host-to-</a:t>
                      </a:r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dirty="0" smtClean="0"/>
                        <a:t> transmission </a:t>
                      </a:r>
                      <a:r>
                        <a:rPr lang="fr-FR" sz="1400" b="1" dirty="0" err="1" smtClean="0"/>
                        <a:t>probability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0. 5  /  S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i="1" dirty="0" err="1" smtClean="0"/>
                        <a:t>assumed</a:t>
                      </a:r>
                      <a:endParaRPr lang="fr-FR" sz="1400" b="0" i="1" dirty="0"/>
                    </a:p>
                  </a:txBody>
                  <a:tcPr/>
                </a:tc>
              </a:tr>
              <a:tr h="461405">
                <a:tc rowSpan="6">
                  <a:txBody>
                    <a:bodyPr/>
                    <a:lstStyle/>
                    <a:p>
                      <a:r>
                        <a:rPr lang="fr-FR" sz="2000" b="0" dirty="0" smtClean="0"/>
                        <a:t>Common IBM and PLM</a:t>
                      </a:r>
                    </a:p>
                    <a:p>
                      <a:r>
                        <a:rPr lang="fr-FR" sz="1400" b="0" baseline="0" dirty="0" smtClean="0"/>
                        <a:t>(</a:t>
                      </a:r>
                      <a:r>
                        <a:rPr lang="fr-FR" sz="1400" b="0" baseline="0" dirty="0" err="1" smtClean="0"/>
                        <a:t>periods</a:t>
                      </a:r>
                      <a:r>
                        <a:rPr lang="fr-FR" sz="1400" b="0" baseline="0" dirty="0" smtClean="0"/>
                        <a:t> are </a:t>
                      </a:r>
                      <a:r>
                        <a:rPr lang="fr-FR" sz="1400" b="0" baseline="0" dirty="0" err="1" smtClean="0"/>
                        <a:t>converted</a:t>
                      </a:r>
                      <a:r>
                        <a:rPr lang="fr-FR" sz="1400" b="0" baseline="0" dirty="0" smtClean="0"/>
                        <a:t> to rates)</a:t>
                      </a:r>
                      <a:endParaRPr lang="fr-FR" sz="14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dirty="0" smtClean="0"/>
                        <a:t> latent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period</a:t>
                      </a:r>
                      <a:r>
                        <a:rPr lang="fr-FR" sz="1400" b="1" baseline="0" dirty="0" smtClean="0"/>
                        <a:t> (</a:t>
                      </a:r>
                      <a:r>
                        <a:rPr lang="fr-FR" sz="1400" b="1" baseline="0" dirty="0" err="1" smtClean="0"/>
                        <a:t>extrinsic</a:t>
                      </a:r>
                      <a:r>
                        <a:rPr lang="fr-FR" sz="1400" b="1" baseline="0" dirty="0" smtClean="0"/>
                        <a:t> incubation </a:t>
                      </a:r>
                      <a:r>
                        <a:rPr lang="fr-FR" sz="1400" b="1" baseline="0" dirty="0" err="1" smtClean="0"/>
                        <a:t>period</a:t>
                      </a:r>
                      <a:r>
                        <a:rPr lang="fr-FR" sz="1400" b="1" baseline="0" dirty="0" smtClean="0"/>
                        <a:t>)</a:t>
                      </a:r>
                    </a:p>
                    <a:p>
                      <a:r>
                        <a:rPr lang="fr-FR" sz="1000" b="1" baseline="0" dirty="0" smtClean="0"/>
                        <a:t>(</a:t>
                      </a:r>
                      <a:r>
                        <a:rPr lang="fr-FR" sz="1000" b="1" baseline="0" dirty="0" err="1" smtClean="0"/>
                        <a:t>possibility</a:t>
                      </a:r>
                      <a:r>
                        <a:rPr lang="fr-FR" sz="1000" b="1" baseline="0" dirty="0" smtClean="0"/>
                        <a:t> of </a:t>
                      </a:r>
                      <a:r>
                        <a:rPr lang="fr-FR" sz="1000" b="1" baseline="0" dirty="0" err="1" smtClean="0"/>
                        <a:t>early</a:t>
                      </a:r>
                      <a:r>
                        <a:rPr lang="fr-FR" sz="1000" b="1" baseline="0" dirty="0" smtClean="0"/>
                        <a:t> phase transmission not </a:t>
                      </a:r>
                      <a:r>
                        <a:rPr lang="fr-FR" sz="1000" b="1" baseline="0" dirty="0" err="1" smtClean="0"/>
                        <a:t>considered</a:t>
                      </a:r>
                      <a:r>
                        <a:rPr lang="fr-FR" sz="1000" b="1" baseline="0" dirty="0" smtClean="0"/>
                        <a:t>)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216 </a:t>
                      </a:r>
                      <a:r>
                        <a:rPr lang="fr-FR" sz="1400" b="0" dirty="0" err="1" smtClean="0"/>
                        <a:t>hours</a:t>
                      </a:r>
                      <a:r>
                        <a:rPr lang="fr-FR" sz="1400" b="0" dirty="0" smtClean="0"/>
                        <a:t>  /</a:t>
                      </a:r>
                      <a:r>
                        <a:rPr lang="fr-FR" sz="1400" b="0" baseline="0" dirty="0" smtClean="0"/>
                        <a:t>  D</a:t>
                      </a: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Bibikova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Klassovskii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1974 ;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Lorange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al., 2005</a:t>
                      </a:r>
                      <a:endParaRPr lang="fr-FR" sz="1400" b="0" dirty="0"/>
                    </a:p>
                  </a:txBody>
                  <a:tcPr/>
                </a:tc>
              </a:tr>
              <a:tr h="407122">
                <a:tc vMerge="1"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Flea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infectious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period</a:t>
                      </a:r>
                      <a:endParaRPr lang="fr-FR" sz="1400" b="1" dirty="0" smtClean="0"/>
                    </a:p>
                    <a:p>
                      <a:r>
                        <a:rPr lang="fr-FR" sz="1000" b="1" dirty="0" smtClean="0"/>
                        <a:t>(the rate of </a:t>
                      </a:r>
                      <a:r>
                        <a:rPr lang="fr-FR" sz="1000" b="1" dirty="0" err="1" smtClean="0"/>
                        <a:t>blockage</a:t>
                      </a:r>
                      <a:r>
                        <a:rPr lang="fr-FR" sz="1000" b="1" dirty="0" smtClean="0"/>
                        <a:t> formation </a:t>
                      </a:r>
                      <a:r>
                        <a:rPr lang="fr-FR" sz="1000" b="1" dirty="0" err="1" smtClean="0"/>
                        <a:t>is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dirty="0" err="1" smtClean="0"/>
                        <a:t>assumed</a:t>
                      </a:r>
                      <a:r>
                        <a:rPr lang="fr-FR" sz="1000" b="1" baseline="0" dirty="0" smtClean="0"/>
                        <a:t> 1)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84 </a:t>
                      </a:r>
                      <a:r>
                        <a:rPr lang="fr-FR" sz="1400" b="0" dirty="0" err="1" smtClean="0"/>
                        <a:t>hours</a:t>
                      </a:r>
                      <a:r>
                        <a:rPr lang="fr-FR" sz="1400" b="0" dirty="0" smtClean="0"/>
                        <a:t>   /</a:t>
                      </a:r>
                      <a:r>
                        <a:rPr lang="fr-FR" sz="1400" b="0" baseline="0" dirty="0" smtClean="0"/>
                        <a:t>  D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Lorange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al., 2005</a:t>
                      </a:r>
                      <a:endParaRPr lang="fr-FR" sz="1400" b="0" dirty="0"/>
                    </a:p>
                  </a:txBody>
                  <a:tcPr/>
                </a:tc>
              </a:tr>
              <a:tr h="271415">
                <a:tc vMerge="1">
                  <a:txBody>
                    <a:bodyPr/>
                    <a:lstStyle/>
                    <a:p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Gerbil</a:t>
                      </a:r>
                      <a:r>
                        <a:rPr lang="fr-FR" sz="1400" b="1" dirty="0" smtClean="0"/>
                        <a:t> latent </a:t>
                      </a:r>
                      <a:r>
                        <a:rPr lang="fr-FR" sz="1400" b="1" dirty="0" err="1" smtClean="0"/>
                        <a:t>period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96 </a:t>
                      </a:r>
                      <a:r>
                        <a:rPr lang="fr-FR" sz="1400" b="0" dirty="0" err="1" smtClean="0"/>
                        <a:t>hours</a:t>
                      </a:r>
                      <a:r>
                        <a:rPr lang="fr-FR" sz="1400" b="0" dirty="0" smtClean="0"/>
                        <a:t>   /</a:t>
                      </a:r>
                      <a:r>
                        <a:rPr lang="fr-FR" sz="1400" b="0" baseline="0" dirty="0" smtClean="0"/>
                        <a:t>  D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Park</a:t>
                      </a:r>
                      <a:r>
                        <a:rPr lang="fr-FR" sz="1400" b="0" baseline="0" dirty="0" smtClean="0"/>
                        <a:t> et al., 2007</a:t>
                      </a:r>
                      <a:endParaRPr lang="fr-FR" sz="1400" b="0" dirty="0"/>
                    </a:p>
                  </a:txBody>
                  <a:tcPr/>
                </a:tc>
              </a:tr>
              <a:tr h="516227">
                <a:tc vMerge="1"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Gerbil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infectious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period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144</a:t>
                      </a:r>
                      <a:r>
                        <a:rPr lang="fr-FR" sz="1400" b="0" baseline="0" dirty="0" smtClean="0"/>
                        <a:t> </a:t>
                      </a:r>
                      <a:r>
                        <a:rPr lang="fr-FR" sz="1400" b="0" baseline="0" dirty="0" err="1" smtClean="0"/>
                        <a:t>hours</a:t>
                      </a:r>
                      <a:r>
                        <a:rPr lang="fr-FR" sz="1400" b="0" baseline="0" dirty="0" smtClean="0"/>
                        <a:t>  </a:t>
                      </a:r>
                      <a:r>
                        <a:rPr lang="fr-FR" sz="1400" b="0" dirty="0" smtClean="0"/>
                        <a:t> /</a:t>
                      </a:r>
                      <a:r>
                        <a:rPr lang="fr-FR" sz="1400" b="0" baseline="0" dirty="0" smtClean="0"/>
                        <a:t>  D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baseline="0" dirty="0" err="1" smtClean="0"/>
                        <a:t>Korneyev</a:t>
                      </a:r>
                      <a:r>
                        <a:rPr lang="fr-FR" sz="1400" b="0" baseline="0" dirty="0" smtClean="0"/>
                        <a:t> and Karpov, 1977 ; </a:t>
                      </a:r>
                      <a:r>
                        <a:rPr lang="fr-FR" sz="1400" b="0" dirty="0" smtClean="0"/>
                        <a:t>Park</a:t>
                      </a:r>
                      <a:r>
                        <a:rPr lang="fr-FR" sz="1400" b="0" baseline="0" dirty="0" smtClean="0"/>
                        <a:t> et al., 2007 ; Schmid et al., 2012</a:t>
                      </a:r>
                      <a:endParaRPr lang="fr-FR" sz="1400" b="0" dirty="0"/>
                    </a:p>
                  </a:txBody>
                  <a:tcPr/>
                </a:tc>
              </a:tr>
              <a:tr h="2714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 smtClean="0"/>
                        <a:t>Gerbil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letality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baseline="0" dirty="0" smtClean="0"/>
                        <a:t>proportion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0.12   / </a:t>
                      </a:r>
                      <a:r>
                        <a:rPr lang="fr-FR" sz="1400" b="0" baseline="0" dirty="0" smtClean="0"/>
                        <a:t> D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Zhang et al., 2012</a:t>
                      </a:r>
                      <a:endParaRPr lang="fr-FR" sz="1400" b="0" dirty="0"/>
                    </a:p>
                  </a:txBody>
                  <a:tcPr/>
                </a:tc>
              </a:tr>
              <a:tr h="461405">
                <a:tc vMerge="1">
                  <a:txBody>
                    <a:bodyPr/>
                    <a:lstStyle/>
                    <a:p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Gerbil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immunization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period</a:t>
                      </a:r>
                      <a:endParaRPr lang="fr-FR" sz="1400" b="1" dirty="0" smtClean="0"/>
                    </a:p>
                    <a:p>
                      <a:r>
                        <a:rPr lang="fr-FR" sz="1000" b="1" dirty="0" smtClean="0"/>
                        <a:t>(</a:t>
                      </a:r>
                      <a:r>
                        <a:rPr lang="fr-FR" sz="1000" b="1" dirty="0" err="1" smtClean="0"/>
                        <a:t>resistant</a:t>
                      </a:r>
                      <a:r>
                        <a:rPr lang="fr-FR" sz="1000" b="1" baseline="0" dirty="0" smtClean="0"/>
                        <a:t> </a:t>
                      </a:r>
                      <a:r>
                        <a:rPr lang="fr-FR" sz="1000" b="1" baseline="0" dirty="0" err="1" smtClean="0"/>
                        <a:t>gerbils</a:t>
                      </a:r>
                      <a:r>
                        <a:rPr lang="fr-FR" sz="1000" b="1" baseline="0" dirty="0" smtClean="0"/>
                        <a:t> are </a:t>
                      </a:r>
                      <a:r>
                        <a:rPr lang="fr-FR" sz="1000" b="1" baseline="0" dirty="0" err="1" smtClean="0"/>
                        <a:t>assumed</a:t>
                      </a:r>
                      <a:r>
                        <a:rPr lang="fr-FR" sz="1000" b="1" baseline="0" dirty="0" smtClean="0"/>
                        <a:t> to have no </a:t>
                      </a:r>
                      <a:r>
                        <a:rPr lang="fr-FR" sz="1000" b="1" baseline="0" dirty="0" err="1" smtClean="0"/>
                        <a:t>bacteremia</a:t>
                      </a:r>
                      <a:r>
                        <a:rPr lang="fr-FR" sz="1000" b="1" baseline="0" dirty="0" smtClean="0"/>
                        <a:t>)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200 </a:t>
                      </a:r>
                      <a:r>
                        <a:rPr lang="fr-FR" sz="1400" b="0" dirty="0" err="1" smtClean="0"/>
                        <a:t>days</a:t>
                      </a:r>
                      <a:r>
                        <a:rPr lang="fr-FR" sz="1400" b="0" dirty="0" smtClean="0"/>
                        <a:t>   /</a:t>
                      </a:r>
                      <a:r>
                        <a:rPr lang="fr-FR" sz="1400" b="0" baseline="0" dirty="0" smtClean="0"/>
                        <a:t>  D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Park</a:t>
                      </a:r>
                      <a:r>
                        <a:rPr lang="fr-FR" sz="1400" b="0" baseline="0" dirty="0" smtClean="0"/>
                        <a:t> et al., 2007 ; Zhang et al., 2012</a:t>
                      </a:r>
                      <a:endParaRPr lang="fr-FR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Accolade fermante 12"/>
          <p:cNvSpPr/>
          <p:nvPr/>
        </p:nvSpPr>
        <p:spPr>
          <a:xfrm>
            <a:off x="8254752" y="1996225"/>
            <a:ext cx="432048" cy="4820045"/>
          </a:xfrm>
          <a:prstGeom prst="rightBrace">
            <a:avLst/>
          </a:prstGeom>
          <a:noFill/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5400000">
            <a:off x="7074595" y="4168129"/>
            <a:ext cx="35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Host and </a:t>
            </a:r>
            <a:r>
              <a:rPr lang="fr-FR" b="1" dirty="0" err="1" smtClean="0"/>
              <a:t>vector</a:t>
            </a:r>
            <a:r>
              <a:rPr lang="fr-FR" b="1" dirty="0" smtClean="0"/>
              <a:t> incidence </a:t>
            </a:r>
            <a:r>
              <a:rPr lang="fr-FR" b="1" dirty="0" err="1" smtClean="0"/>
              <a:t>functions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45720" rIns="91440" b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0A8E-B60A-4C5B-822F-C3CB63887932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07/04/2015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8D673F-DC79-44F6-8284-7875F226AADE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42632"/>
            <a:ext cx="57054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 14" descr="gerb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4976" y="3662912"/>
            <a:ext cx="944187" cy="720080"/>
          </a:xfrm>
          <a:prstGeom prst="rect">
            <a:avLst/>
          </a:prstGeom>
        </p:spPr>
      </p:pic>
      <p:pic>
        <p:nvPicPr>
          <p:cNvPr id="16" name="Image 15" descr="fle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741515"/>
            <a:ext cx="685111" cy="5784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4752" y="2204864"/>
            <a:ext cx="2089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 </a:t>
            </a:r>
            <a:r>
              <a:rPr lang="fr-FR" sz="900" b="1" dirty="0" err="1" smtClean="0"/>
              <a:t>Estimate</a:t>
            </a:r>
            <a:r>
              <a:rPr lang="fr-FR" sz="900" b="1" dirty="0" smtClean="0"/>
              <a:t>    Std. </a:t>
            </a:r>
            <a:r>
              <a:rPr lang="fr-FR" sz="900" b="1" dirty="0" err="1" smtClean="0"/>
              <a:t>Error</a:t>
            </a:r>
            <a:r>
              <a:rPr lang="fr-FR" sz="900" b="1" dirty="0" smtClean="0"/>
              <a:t>    t value   Pr(&gt;|t|)    </a:t>
            </a:r>
          </a:p>
          <a:p>
            <a:r>
              <a:rPr lang="fr-FR" sz="900" b="1" dirty="0" smtClean="0"/>
              <a:t>0.5365917  0.0006494   826.3    &lt;2e-16 </a:t>
            </a:r>
            <a:endParaRPr lang="fr-FR" sz="900" b="1" dirty="0"/>
          </a:p>
        </p:txBody>
      </p:sp>
      <p:sp>
        <p:nvSpPr>
          <p:cNvPr id="18" name="Rectangle 17"/>
          <p:cNvSpPr/>
          <p:nvPr/>
        </p:nvSpPr>
        <p:spPr>
          <a:xfrm>
            <a:off x="-72008" y="2204864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 err="1" smtClean="0"/>
              <a:t>Estimate</a:t>
            </a:r>
            <a:r>
              <a:rPr lang="fr-FR" sz="900" b="1" dirty="0" smtClean="0"/>
              <a:t>     Std. </a:t>
            </a:r>
            <a:r>
              <a:rPr lang="fr-FR" sz="900" b="1" dirty="0" err="1" smtClean="0"/>
              <a:t>Error</a:t>
            </a:r>
            <a:r>
              <a:rPr lang="fr-FR" sz="900" b="1" dirty="0" smtClean="0"/>
              <a:t>   t value Pr(&gt;|t|)    </a:t>
            </a:r>
          </a:p>
          <a:p>
            <a:r>
              <a:rPr lang="fr-FR" sz="900" b="1" dirty="0" smtClean="0"/>
              <a:t>0.1335800  0.0002737     488   &lt;2e-16</a:t>
            </a:r>
            <a:endParaRPr lang="fr-FR" sz="900" b="1" dirty="0"/>
          </a:p>
        </p:txBody>
      </p:sp>
      <p:sp>
        <p:nvSpPr>
          <p:cNvPr id="19" name="Rectangle 18"/>
          <p:cNvSpPr/>
          <p:nvPr/>
        </p:nvSpPr>
        <p:spPr>
          <a:xfrm>
            <a:off x="-72008" y="5157192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 err="1" smtClean="0"/>
              <a:t>Estimate</a:t>
            </a:r>
            <a:r>
              <a:rPr lang="fr-FR" sz="900" b="1" dirty="0" smtClean="0"/>
              <a:t>     Std. </a:t>
            </a:r>
            <a:r>
              <a:rPr lang="fr-FR" sz="900" b="1" dirty="0" err="1" smtClean="0"/>
              <a:t>Error</a:t>
            </a:r>
            <a:r>
              <a:rPr lang="fr-FR" sz="900" b="1" dirty="0" smtClean="0"/>
              <a:t>   t value Pr(&gt;|t|)    </a:t>
            </a:r>
          </a:p>
          <a:p>
            <a:r>
              <a:rPr lang="fr-FR" sz="900" b="1" dirty="0" smtClean="0"/>
              <a:t>0.0294216  0.0001101   267.1   &lt;2e-16 </a:t>
            </a:r>
            <a:endParaRPr lang="fr-FR" sz="9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491880" y="1124744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092280" y="5229200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 err="1" smtClean="0"/>
              <a:t>Estimate</a:t>
            </a:r>
            <a:r>
              <a:rPr lang="fr-FR" sz="900" b="1" dirty="0" smtClean="0"/>
              <a:t>     Std. </a:t>
            </a:r>
            <a:r>
              <a:rPr lang="fr-FR" sz="900" b="1" dirty="0" err="1" smtClean="0"/>
              <a:t>Error</a:t>
            </a:r>
            <a:r>
              <a:rPr lang="fr-FR" sz="900" b="1" dirty="0" smtClean="0"/>
              <a:t>   t value Pr(&gt;|t|)    </a:t>
            </a:r>
          </a:p>
          <a:p>
            <a:r>
              <a:rPr lang="fr-FR" sz="900" b="1" dirty="0" smtClean="0"/>
              <a:t>0.0719407  0.0003343   215.2   &lt;2e-16</a:t>
            </a:r>
            <a:endParaRPr lang="fr-FR" sz="900" b="1" dirty="0"/>
          </a:p>
        </p:txBody>
      </p:sp>
      <p:sp>
        <p:nvSpPr>
          <p:cNvPr id="22" name="Rectangle 21"/>
          <p:cNvSpPr/>
          <p:nvPr/>
        </p:nvSpPr>
        <p:spPr>
          <a:xfrm>
            <a:off x="7092280" y="5733256"/>
            <a:ext cx="205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                  0.5 %               99.5 %</a:t>
            </a:r>
          </a:p>
          <a:p>
            <a:r>
              <a:rPr lang="fr-FR" sz="1000" dirty="0" err="1" smtClean="0"/>
              <a:t>Estimate</a:t>
            </a:r>
            <a:r>
              <a:rPr lang="fr-FR" sz="1000" dirty="0" smtClean="0"/>
              <a:t> 0.07107957   0.07280189</a:t>
            </a:r>
            <a:endParaRPr lang="fr-FR" sz="1000" dirty="0"/>
          </a:p>
        </p:txBody>
      </p:sp>
      <p:sp>
        <p:nvSpPr>
          <p:cNvPr id="23" name="Rectangle 22"/>
          <p:cNvSpPr/>
          <p:nvPr/>
        </p:nvSpPr>
        <p:spPr>
          <a:xfrm>
            <a:off x="7092280" y="2708920"/>
            <a:ext cx="205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                  0.5 %               99.5 %</a:t>
            </a:r>
          </a:p>
          <a:p>
            <a:r>
              <a:rPr lang="fr-FR" sz="1000" dirty="0" err="1" smtClean="0"/>
              <a:t>Estimate</a:t>
            </a:r>
            <a:r>
              <a:rPr lang="fr-FR" sz="1000" dirty="0" smtClean="0"/>
              <a:t> 0.5349188   0.5382645</a:t>
            </a:r>
            <a:endParaRPr lang="fr-FR" sz="1000" dirty="0"/>
          </a:p>
        </p:txBody>
      </p:sp>
      <p:sp>
        <p:nvSpPr>
          <p:cNvPr id="24" name="Rectangle 23"/>
          <p:cNvSpPr/>
          <p:nvPr/>
        </p:nvSpPr>
        <p:spPr>
          <a:xfrm>
            <a:off x="0" y="5733256"/>
            <a:ext cx="205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                  0.5 %               99.5 %</a:t>
            </a:r>
          </a:p>
          <a:p>
            <a:r>
              <a:rPr lang="fr-FR" sz="1000" dirty="0" err="1" smtClean="0"/>
              <a:t>Estimate</a:t>
            </a:r>
            <a:r>
              <a:rPr lang="fr-FR" sz="1000" dirty="0" smtClean="0"/>
              <a:t> 0.02913787  0.02970537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0" y="2708920"/>
            <a:ext cx="205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                  0.5 %               99.5 %</a:t>
            </a:r>
          </a:p>
          <a:p>
            <a:r>
              <a:rPr lang="fr-FR" sz="1000" dirty="0" err="1" smtClean="0"/>
              <a:t>Estimate</a:t>
            </a:r>
            <a:r>
              <a:rPr lang="fr-FR" sz="1000" dirty="0" smtClean="0"/>
              <a:t> 0.1328750    0.1342851</a:t>
            </a:r>
            <a:endParaRPr lang="fr-FR" sz="1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IBM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incidence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functions</a:t>
            </a:r>
            <a:endParaRPr lang="fr-F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Gerbils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dispersal</a:t>
            </a:r>
          </a:p>
          <a:p>
            <a:pPr>
              <a:spcBef>
                <a:spcPts val="0"/>
              </a:spcBef>
            </a:pPr>
            <a:endParaRPr lang="fr-FR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16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45720" rIns="91440" b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0A8E-B60A-4C5B-822F-C3CB63887932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07/04/2015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8D673F-DC79-44F6-8284-7875F226AADE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86888"/>
            <a:ext cx="3816424" cy="28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3779912" y="350100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+</a:t>
            </a:r>
            <a:endParaRPr lang="fr-FR" sz="4400" dirty="0"/>
          </a:p>
        </p:txBody>
      </p:sp>
      <p:sp>
        <p:nvSpPr>
          <p:cNvPr id="20" name="Accolade ouvrante 19"/>
          <p:cNvSpPr/>
          <p:nvPr/>
        </p:nvSpPr>
        <p:spPr>
          <a:xfrm rot="16200000">
            <a:off x="4391980" y="1232756"/>
            <a:ext cx="504056" cy="8064896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259632" y="5661248"/>
            <a:ext cx="28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Matrix</a:t>
            </a:r>
            <a:r>
              <a:rPr lang="fr-FR" dirty="0" smtClean="0"/>
              <a:t> of dispersal rates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i,j</a:t>
            </a:r>
            <a:endParaRPr lang="fr-FR" baseline="-25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2108275" cy="21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788024" y="5445224"/>
            <a:ext cx="379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           1                        2                       3                          4                           5</a:t>
            </a:r>
          </a:p>
          <a:p>
            <a:r>
              <a:rPr lang="fr-FR" sz="900" dirty="0" smtClean="0"/>
              <a:t>1  0.000000e+00 8.946798e-09 8.946798e-09 1.421911e-04 8.946798e-09</a:t>
            </a:r>
          </a:p>
          <a:p>
            <a:r>
              <a:rPr lang="fr-FR" sz="900" dirty="0" smtClean="0"/>
              <a:t>2  8.946798e-09 0.000000e+00 3.984040e-08 5.639620e-07 2.550786e-11</a:t>
            </a:r>
          </a:p>
          <a:p>
            <a:r>
              <a:rPr lang="fr-FR" sz="900" dirty="0" smtClean="0"/>
              <a:t>3  8.946798e-09 3.984040e-08 0.000000e+00 1.849122e-08 1.621507e-06</a:t>
            </a:r>
          </a:p>
          <a:p>
            <a:r>
              <a:rPr lang="fr-FR" sz="900" dirty="0" smtClean="0"/>
              <a:t>4  1.421911e-04 5.639620e-07 1.849122e-08 0.000000e+00 1.231424e-09</a:t>
            </a:r>
          </a:p>
          <a:p>
            <a:r>
              <a:rPr lang="fr-FR" sz="900" dirty="0" smtClean="0"/>
              <a:t>5  8.946798e-09 2.550786e-11 1.621507e-06 1.231424e-09 0.000000e+00</a:t>
            </a:r>
            <a:endParaRPr lang="fr-FR" sz="9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331640" y="60212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dispersal rate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, time)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154671"/>
            <a:ext cx="9837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Exponential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density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function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fitted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dispersal distribution (Davis et al., 2008)</a:t>
            </a:r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simulation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population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infection over 20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1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87356"/>
            <a:ext cx="8748464" cy="43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fl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6418" y="2662345"/>
            <a:ext cx="685111" cy="578413"/>
          </a:xfrm>
          <a:prstGeom prst="rect">
            <a:avLst/>
          </a:prstGeom>
        </p:spPr>
      </p:pic>
      <p:pic>
        <p:nvPicPr>
          <p:cNvPr id="11" name="Image 10" descr="gerb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2613" y="5406083"/>
            <a:ext cx="944187" cy="7200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3668792"/>
            <a:ext cx="461665" cy="15116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 smtClean="0"/>
              <a:t>population size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13" name="Espace réservé de la date 3"/>
          <p:cNvSpPr txBox="1">
            <a:spLocks/>
          </p:cNvSpPr>
          <p:nvPr/>
        </p:nvSpPr>
        <p:spPr>
          <a:xfrm>
            <a:off x="457200" y="6680806"/>
            <a:ext cx="2133600" cy="365125"/>
          </a:xfrm>
          <a:prstGeom prst="rect">
            <a:avLst/>
          </a:prstGeom>
        </p:spPr>
        <p:txBody>
          <a:bodyPr vert="horz" lIns="0" tIns="45720" rIns="91440" b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0A8E-B60A-4C5B-822F-C3CB63887932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07/04/2015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6553200" y="66808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D673F-DC79-44F6-8284-7875F226AADE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395536" y="4041488"/>
          <a:ext cx="3779913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SIMULATED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Vector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prevalence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Host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prevalence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median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0.000040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0.000105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mean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0.0072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0.0193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0.2284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0.4501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51520" y="5841688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Kazakh </a:t>
            </a:r>
            <a:r>
              <a:rPr lang="fr-FR" sz="1600" dirty="0" err="1" smtClean="0"/>
              <a:t>Scientific</a:t>
            </a:r>
            <a:r>
              <a:rPr lang="fr-FR" sz="1600" dirty="0" smtClean="0"/>
              <a:t> Centre for </a:t>
            </a:r>
            <a:r>
              <a:rPr lang="fr-FR" sz="1600" dirty="0" err="1" smtClean="0"/>
              <a:t>Quarantine</a:t>
            </a:r>
            <a:r>
              <a:rPr lang="fr-FR" sz="1600" dirty="0" smtClean="0"/>
              <a:t> and </a:t>
            </a:r>
            <a:r>
              <a:rPr lang="fr-FR" sz="1600" dirty="0" err="1" smtClean="0"/>
              <a:t>Zoonotic</a:t>
            </a:r>
            <a:r>
              <a:rPr lang="fr-FR" sz="1600" dirty="0" smtClean="0"/>
              <a:t> </a:t>
            </a:r>
            <a:r>
              <a:rPr lang="fr-FR" sz="1600" dirty="0" err="1" smtClean="0"/>
              <a:t>Diseases</a:t>
            </a:r>
            <a:r>
              <a:rPr lang="fr-FR" sz="1600" dirty="0" smtClean="0"/>
              <a:t>: </a:t>
            </a:r>
          </a:p>
          <a:p>
            <a:r>
              <a:rPr lang="fr-FR" sz="1600" b="1" dirty="0" err="1" smtClean="0"/>
              <a:t>Serious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concern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at</a:t>
            </a:r>
            <a:r>
              <a:rPr lang="fr-FR" sz="1600" b="1" dirty="0" smtClean="0"/>
              <a:t> 0.008 host </a:t>
            </a:r>
            <a:r>
              <a:rPr lang="fr-FR" sz="1600" b="1" dirty="0" err="1" smtClean="0"/>
              <a:t>prevalence</a:t>
            </a:r>
            <a:endParaRPr lang="fr-FR" sz="1600" b="1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355976" y="4041488"/>
          <a:ext cx="4608513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136"/>
                <a:gridCol w="1848206"/>
                <a:gridCol w="1536171"/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FROM OBS. TIME-SERIES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Host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prevalence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source</a:t>
                      </a:r>
                      <a:endParaRPr lang="fr-FR" sz="1400" dirty="0"/>
                    </a:p>
                  </a:txBody>
                  <a:tcPr/>
                </a:tc>
              </a:tr>
              <a:tr h="877209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mean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400" dirty="0" smtClean="0"/>
                        <a:t>0.008-0.012 (GTMM)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400" baseline="0" dirty="0" smtClean="0"/>
                        <a:t>0.01-0.06 (</a:t>
                      </a:r>
                      <a:r>
                        <a:rPr lang="fr-FR" sz="1400" baseline="0" dirty="0" err="1" smtClean="0"/>
                        <a:t>autoregressive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modelling</a:t>
                      </a:r>
                      <a:r>
                        <a:rPr lang="fr-FR" sz="1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400" dirty="0" err="1" smtClean="0"/>
                        <a:t>Stenseth</a:t>
                      </a:r>
                      <a:r>
                        <a:rPr lang="fr-FR" sz="1400" dirty="0" smtClean="0"/>
                        <a:t> et al., 2006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1400" baseline="0" dirty="0" err="1" smtClean="0"/>
                        <a:t>Kausrud</a:t>
                      </a:r>
                      <a:r>
                        <a:rPr lang="fr-FR" sz="1400" baseline="0" dirty="0" smtClean="0"/>
                        <a:t> et al., 2007</a:t>
                      </a:r>
                      <a:endParaRPr lang="fr-FR" sz="1400" dirty="0" smtClean="0"/>
                    </a:p>
                  </a:txBody>
                  <a:tcPr/>
                </a:tc>
              </a:tr>
              <a:tr h="87720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dirty="0" smtClean="0"/>
                        <a:t>0.4 (obs. </a:t>
                      </a:r>
                      <a:r>
                        <a:rPr lang="fr-FR" sz="1400" dirty="0" err="1" smtClean="0"/>
                        <a:t>averaged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fr-FR" sz="1400" dirty="0" smtClean="0"/>
                        <a:t>over sites)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dirty="0" smtClean="0"/>
                        <a:t>0.3-0.8  (</a:t>
                      </a:r>
                      <a:r>
                        <a:rPr lang="fr-FR" sz="1400" dirty="0" err="1" smtClean="0"/>
                        <a:t>autoregressive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modelling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dirty="0" err="1" smtClean="0"/>
                        <a:t>Storvik</a:t>
                      </a:r>
                      <a:r>
                        <a:rPr lang="fr-FR" sz="1400" dirty="0" smtClean="0"/>
                        <a:t>,</a:t>
                      </a:r>
                      <a:r>
                        <a:rPr lang="fr-FR" sz="1400" baseline="0" dirty="0" smtClean="0"/>
                        <a:t> 2010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fr-FR" sz="14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baseline="0" dirty="0" err="1" smtClean="0"/>
                        <a:t>Kausrud</a:t>
                      </a:r>
                      <a:r>
                        <a:rPr lang="fr-FR" sz="1400" baseline="0" dirty="0" smtClean="0"/>
                        <a:t> et al., 2007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 descr="time-series-prevalence-simu-random100b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729120"/>
            <a:ext cx="9505306" cy="360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33832" y="1076633"/>
            <a:ext cx="1519084" cy="326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8691" y="1076633"/>
            <a:ext cx="1519084" cy="326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571500"/>
            <a:ext cx="9144000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</a:t>
            </a:r>
            <a:r>
              <a:rPr lang="fr-FR" sz="2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simulation: 100 </a:t>
            </a: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gerbil</a:t>
            </a:r>
            <a:r>
              <a:rPr lang="fr-FR" sz="2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communities</a:t>
            </a:r>
            <a:r>
              <a:rPr lang="fr-FR" sz="2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1 </a:t>
            </a: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infected</a:t>
            </a:r>
            <a:r>
              <a:rPr lang="fr-FR" sz="2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FR" sz="22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20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introduced</a:t>
            </a:r>
            <a:endParaRPr lang="fr-FR" sz="2200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 21" descr="fl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217" y="1437538"/>
            <a:ext cx="685111" cy="578413"/>
          </a:xfrm>
          <a:prstGeom prst="rect">
            <a:avLst/>
          </a:prstGeom>
        </p:spPr>
      </p:pic>
      <p:pic>
        <p:nvPicPr>
          <p:cNvPr id="23" name="Image 22" descr="gerb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3658" y="1437538"/>
            <a:ext cx="944187" cy="72008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355976" y="2103987"/>
            <a:ext cx="400110" cy="8927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00" dirty="0" err="1" smtClean="0"/>
              <a:t>prevalence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Sensitivity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Uncertainties</a:t>
            </a:r>
            <a:r>
              <a:rPr lang="fr-FR" sz="2000" dirty="0" smtClean="0"/>
              <a:t> in the transmission coefficients </a:t>
            </a:r>
            <a:r>
              <a:rPr lang="fr-FR" sz="2000" dirty="0" err="1" smtClean="0"/>
              <a:t>betaH</a:t>
            </a:r>
            <a:r>
              <a:rPr lang="fr-FR" sz="2000" dirty="0" smtClean="0"/>
              <a:t> and </a:t>
            </a:r>
            <a:r>
              <a:rPr lang="fr-FR" sz="2000" dirty="0" err="1" smtClean="0"/>
              <a:t>betaV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IBM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1800" b="0" dirty="0" smtClean="0"/>
              <a:t>Multi-</a:t>
            </a:r>
            <a:r>
              <a:rPr lang="fr-FR" sz="1800" b="0" dirty="0" err="1" smtClean="0"/>
              <a:t>normally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distributed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deviation</a:t>
            </a:r>
            <a:r>
              <a:rPr lang="fr-FR" sz="1800" b="0" dirty="0" smtClean="0"/>
              <a:t> range </a:t>
            </a:r>
            <a:r>
              <a:rPr lang="fr-FR" sz="1800" b="0" dirty="0" err="1" smtClean="0"/>
              <a:t>derived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from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interval</a:t>
            </a:r>
            <a:r>
              <a:rPr lang="fr-FR" sz="1800" b="0" dirty="0" smtClean="0"/>
              <a:t> confidence and the standard </a:t>
            </a:r>
            <a:r>
              <a:rPr lang="fr-FR" sz="1800" b="0" dirty="0" err="1" smtClean="0"/>
              <a:t>error</a:t>
            </a:r>
            <a:r>
              <a:rPr lang="fr-FR" sz="1800" b="0" dirty="0" smtClean="0"/>
              <a:t> of </a:t>
            </a:r>
            <a:r>
              <a:rPr lang="fr-FR" sz="1800" b="0" dirty="0" err="1" smtClean="0"/>
              <a:t>estimates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betaH</a:t>
            </a:r>
            <a:r>
              <a:rPr lang="fr-FR" sz="1800" b="0" dirty="0" smtClean="0"/>
              <a:t> and </a:t>
            </a:r>
            <a:r>
              <a:rPr lang="fr-FR" sz="1800" b="0" dirty="0" err="1" smtClean="0"/>
              <a:t>betaV</a:t>
            </a:r>
            <a:endParaRPr lang="fr-FR" sz="1800" b="0" dirty="0" smtClean="0"/>
          </a:p>
          <a:p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852936"/>
            <a:ext cx="401103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95536" y="4293096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N=500 simulations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Sensitivity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Uncertainties</a:t>
            </a:r>
            <a:r>
              <a:rPr lang="fr-FR" sz="2000" dirty="0" smtClean="0"/>
              <a:t> in the transmission coefficients </a:t>
            </a:r>
            <a:r>
              <a:rPr lang="fr-FR" sz="2000" dirty="0" err="1" smtClean="0"/>
              <a:t>betaH</a:t>
            </a:r>
            <a:r>
              <a:rPr lang="fr-FR" sz="2000" dirty="0" smtClean="0"/>
              <a:t> and </a:t>
            </a:r>
            <a:r>
              <a:rPr lang="fr-FR" sz="2000" dirty="0" err="1" smtClean="0"/>
              <a:t>betaV</a:t>
            </a:r>
            <a:r>
              <a:rPr lang="fr-FR" sz="2000" dirty="0" smtClean="0"/>
              <a:t>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IBM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fr-FR" sz="1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1800" b="0" dirty="0" err="1" smtClean="0"/>
              <a:t>Results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from</a:t>
            </a:r>
            <a:r>
              <a:rPr lang="fr-FR" sz="1800" b="0" dirty="0" smtClean="0"/>
              <a:t> t=6000 to t=7300</a:t>
            </a: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5635"/>
            <a:ext cx="9144001" cy="400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Sensitivity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8690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Sensitivity</a:t>
            </a:r>
            <a:r>
              <a:rPr lang="fr-FR" sz="2000" dirty="0" smtClean="0"/>
              <a:t> to the spatial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of </a:t>
            </a:r>
            <a:r>
              <a:rPr lang="fr-FR" sz="2000" dirty="0" err="1" smtClean="0"/>
              <a:t>gerbil</a:t>
            </a:r>
            <a:r>
              <a:rPr lang="fr-FR" sz="2000" dirty="0" smtClean="0"/>
              <a:t> </a:t>
            </a:r>
            <a:r>
              <a:rPr lang="fr-FR" sz="2000" dirty="0" err="1" smtClean="0"/>
              <a:t>communities</a:t>
            </a:r>
            <a:r>
              <a:rPr lang="fr-FR" sz="2000" dirty="0" smtClean="0"/>
              <a:t>:</a:t>
            </a:r>
          </a:p>
          <a:p>
            <a:endParaRPr lang="fr-FR" sz="2000" dirty="0" smtClean="0"/>
          </a:p>
          <a:p>
            <a:r>
              <a:rPr lang="fr-FR" sz="2000" b="0" dirty="0" err="1" smtClean="0"/>
              <a:t>Effect</a:t>
            </a:r>
            <a:r>
              <a:rPr lang="fr-FR" sz="2000" b="0" dirty="0" smtClean="0"/>
              <a:t> on the maximum host </a:t>
            </a:r>
            <a:r>
              <a:rPr lang="fr-FR" sz="2000" b="0" dirty="0" err="1" smtClean="0"/>
              <a:t>prevalence</a:t>
            </a:r>
            <a:r>
              <a:rPr lang="fr-FR" sz="2000" b="0" dirty="0" smtClean="0"/>
              <a:t> and the </a:t>
            </a:r>
            <a:r>
              <a:rPr lang="fr-FR" sz="2000" b="0" dirty="0" err="1" smtClean="0"/>
              <a:t>mean</a:t>
            </a:r>
            <a:r>
              <a:rPr lang="fr-FR" sz="2000" b="0" dirty="0" smtClean="0"/>
              <a:t> host </a:t>
            </a:r>
            <a:r>
              <a:rPr lang="fr-FR" sz="2000" b="0" dirty="0" err="1" smtClean="0"/>
              <a:t>prevalence</a:t>
            </a:r>
            <a:endParaRPr lang="fr-FR" sz="2000" b="0" dirty="0" smtClean="0"/>
          </a:p>
          <a:p>
            <a:endParaRPr lang="fr-FR" sz="2000" dirty="0" smtClean="0"/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187624" y="3082832"/>
          <a:ext cx="653415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Sensitivity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199" y="1600201"/>
            <a:ext cx="9114503" cy="1688690"/>
          </a:xfrm>
        </p:spPr>
        <p:txBody>
          <a:bodyPr>
            <a:normAutofit/>
          </a:bodyPr>
          <a:lstStyle/>
          <a:p>
            <a:r>
              <a:rPr lang="fr-FR" sz="1800" dirty="0" err="1" smtClean="0"/>
              <a:t>Sensitivity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flea</a:t>
            </a:r>
            <a:r>
              <a:rPr lang="fr-FR" sz="1800" dirty="0" smtClean="0"/>
              <a:t>-to-host ratio in </a:t>
            </a:r>
            <a:r>
              <a:rPr lang="fr-FR" sz="1800" dirty="0" err="1" smtClean="0"/>
              <a:t>terms</a:t>
            </a:r>
            <a:r>
              <a:rPr lang="fr-FR" sz="1800" dirty="0" smtClean="0"/>
              <a:t> of </a:t>
            </a:r>
            <a:r>
              <a:rPr lang="fr-FR" sz="1800" dirty="0" err="1" smtClean="0"/>
              <a:t>carrying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capacities</a:t>
            </a:r>
            <a:r>
              <a:rPr lang="fr-FR" sz="1800" dirty="0" smtClean="0"/>
              <a:t>:</a:t>
            </a:r>
          </a:p>
          <a:p>
            <a:r>
              <a:rPr lang="fr-FR" sz="2000" b="0" dirty="0" err="1" smtClean="0"/>
              <a:t>Effect</a:t>
            </a:r>
            <a:r>
              <a:rPr lang="fr-FR" sz="2000" b="0" dirty="0" smtClean="0"/>
              <a:t> on the maximum (</a:t>
            </a:r>
            <a:r>
              <a:rPr lang="fr-FR" sz="2000" b="0" dirty="0" err="1" smtClean="0"/>
              <a:t>left</a:t>
            </a:r>
            <a:r>
              <a:rPr lang="fr-FR" sz="2000" b="0" dirty="0" smtClean="0"/>
              <a:t>) and the </a:t>
            </a:r>
            <a:r>
              <a:rPr lang="fr-FR" sz="2000" b="0" dirty="0" err="1" smtClean="0"/>
              <a:t>mean</a:t>
            </a:r>
            <a:r>
              <a:rPr lang="fr-FR" sz="2000" b="0" dirty="0" smtClean="0"/>
              <a:t> (right) host </a:t>
            </a:r>
            <a:r>
              <a:rPr lang="fr-FR" sz="2000" b="0" dirty="0" err="1" smtClean="0"/>
              <a:t>prevalence</a:t>
            </a:r>
            <a:endParaRPr lang="fr-FR" sz="2000" b="0" dirty="0" smtClean="0"/>
          </a:p>
          <a:p>
            <a:endParaRPr lang="fr-FR" sz="2000" dirty="0" smtClean="0"/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 8" descr="effect_KV_max_prevH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585687" cy="4581128"/>
          </a:xfrm>
          <a:prstGeom prst="rect">
            <a:avLst/>
          </a:prstGeom>
        </p:spPr>
      </p:pic>
      <p:pic>
        <p:nvPicPr>
          <p:cNvPr id="10" name="Image 9" descr="effect_KV_mean_prevH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90546"/>
            <a:ext cx="4572000" cy="4567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err="1" smtClean="0"/>
              <a:t>Outline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Context</a:t>
            </a:r>
            <a:endParaRPr lang="fr-FR" sz="2000" dirty="0" smtClean="0"/>
          </a:p>
          <a:p>
            <a:pPr lvl="1"/>
            <a:r>
              <a:rPr lang="fr-FR" sz="2000" dirty="0" err="1" smtClean="0"/>
              <a:t>Plague</a:t>
            </a:r>
            <a:r>
              <a:rPr lang="fr-FR" sz="2000" dirty="0" smtClean="0"/>
              <a:t> in Kazakhstan</a:t>
            </a:r>
          </a:p>
          <a:p>
            <a:pPr lvl="1"/>
            <a:r>
              <a:rPr lang="fr-FR" sz="2000" dirty="0" smtClean="0"/>
              <a:t>Multi-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organization</a:t>
            </a:r>
            <a:endParaRPr lang="fr-FR" sz="2000" dirty="0" smtClean="0"/>
          </a:p>
          <a:p>
            <a:r>
              <a:rPr lang="fr-FR" sz="2000" dirty="0" err="1" smtClean="0"/>
              <a:t>Methods</a:t>
            </a:r>
            <a:endParaRPr lang="fr-FR" sz="2000" dirty="0" smtClean="0"/>
          </a:p>
          <a:p>
            <a:pPr lvl="1"/>
            <a:r>
              <a:rPr lang="fr-FR" sz="2000" dirty="0" smtClean="0"/>
              <a:t>The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Model (multi-agent system)</a:t>
            </a:r>
          </a:p>
          <a:p>
            <a:pPr lvl="1"/>
            <a:r>
              <a:rPr lang="fr-FR" sz="2000" dirty="0" smtClean="0"/>
              <a:t>The </a:t>
            </a:r>
            <a:r>
              <a:rPr lang="fr-FR" sz="2000" dirty="0" err="1" smtClean="0"/>
              <a:t>deterministic</a:t>
            </a:r>
            <a:r>
              <a:rPr lang="fr-FR" sz="2000" dirty="0" smtClean="0"/>
              <a:t> Population </a:t>
            </a:r>
            <a:r>
              <a:rPr lang="fr-FR" sz="2000" dirty="0" err="1" smtClean="0"/>
              <a:t>Level</a:t>
            </a:r>
            <a:r>
              <a:rPr lang="fr-FR" sz="2000" dirty="0" smtClean="0"/>
              <a:t> Model (ODE system)</a:t>
            </a:r>
          </a:p>
          <a:p>
            <a:r>
              <a:rPr lang="fr-FR" sz="2000" dirty="0" err="1" smtClean="0"/>
              <a:t>Results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err="1" smtClean="0"/>
              <a:t>Reference</a:t>
            </a:r>
            <a:r>
              <a:rPr lang="fr-FR" sz="2000" dirty="0" smtClean="0"/>
              <a:t> simulation, </a:t>
            </a:r>
            <a:r>
              <a:rPr lang="fr-FR" sz="2000" dirty="0" err="1" smtClean="0"/>
              <a:t>outcome</a:t>
            </a:r>
            <a:r>
              <a:rPr lang="fr-FR" sz="2000" dirty="0" smtClean="0"/>
              <a:t> validation</a:t>
            </a:r>
          </a:p>
          <a:p>
            <a:pPr lvl="1"/>
            <a:r>
              <a:rPr lang="fr-FR" sz="2000" dirty="0" err="1" smtClean="0"/>
              <a:t>Effect</a:t>
            </a:r>
            <a:r>
              <a:rPr lang="fr-FR" sz="2000" dirty="0" smtClean="0"/>
              <a:t> of </a:t>
            </a:r>
            <a:r>
              <a:rPr lang="fr-FR" sz="2000" dirty="0" err="1" smtClean="0"/>
              <a:t>gerbil</a:t>
            </a:r>
            <a:r>
              <a:rPr lang="fr-FR" sz="2000" dirty="0" smtClean="0"/>
              <a:t>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and dispersal</a:t>
            </a:r>
          </a:p>
          <a:p>
            <a:r>
              <a:rPr lang="fr-FR" sz="2000" dirty="0" smtClean="0"/>
              <a:t>Discussion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dirty="0" err="1" smtClean="0"/>
              <a:t>Context</a:t>
            </a:r>
            <a:r>
              <a:rPr lang="fr-FR" sz="1200" dirty="0" smtClean="0"/>
              <a:t> &gt; </a:t>
            </a:r>
            <a:r>
              <a:rPr lang="fr-FR" sz="1200" dirty="0" err="1" smtClean="0"/>
              <a:t>Methods</a:t>
            </a:r>
            <a:r>
              <a:rPr lang="fr-FR" sz="1200" dirty="0" smtClean="0"/>
              <a:t> &gt; </a:t>
            </a:r>
            <a:r>
              <a:rPr lang="fr-FR" sz="1200" dirty="0" err="1" smtClean="0"/>
              <a:t>Results</a:t>
            </a:r>
            <a:r>
              <a:rPr lang="fr-FR" sz="1200" dirty="0" smtClean="0"/>
              <a:t> &gt; Discussion</a:t>
            </a:r>
            <a:endParaRPr lang="fr-FR" sz="1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Sensitivity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Discussion</a:t>
            </a:r>
            <a:endParaRPr lang="fr-FR" sz="1200" b="0" dirty="0"/>
          </a:p>
        </p:txBody>
      </p:sp>
      <p:pic>
        <p:nvPicPr>
          <p:cNvPr id="9" name="Image 8" descr="effect_dispersal_coefficient_max_prevH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6673"/>
            <a:ext cx="4716016" cy="4711327"/>
          </a:xfrm>
          <a:prstGeom prst="rect">
            <a:avLst/>
          </a:prstGeom>
        </p:spPr>
      </p:pic>
      <p:pic>
        <p:nvPicPr>
          <p:cNvPr id="10" name="Image 9" descr="effect_dispersal_coefficient_mean_prevH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146673"/>
            <a:ext cx="4716017" cy="47113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78129" y="2330245"/>
            <a:ext cx="2521974" cy="280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37635" y="2342535"/>
            <a:ext cx="2521974" cy="280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8690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Sensitivity</a:t>
            </a:r>
            <a:r>
              <a:rPr lang="fr-FR" sz="2000" dirty="0" smtClean="0"/>
              <a:t> to </a:t>
            </a:r>
            <a:r>
              <a:rPr lang="fr-FR" sz="2000" dirty="0" err="1" smtClean="0"/>
              <a:t>gerbils</a:t>
            </a:r>
            <a:r>
              <a:rPr lang="fr-FR" sz="2000" dirty="0" smtClean="0"/>
              <a:t>’ dispersal:</a:t>
            </a:r>
          </a:p>
          <a:p>
            <a:r>
              <a:rPr lang="fr-FR" sz="2000" b="0" dirty="0" err="1" smtClean="0"/>
              <a:t>Effect</a:t>
            </a:r>
            <a:r>
              <a:rPr lang="fr-FR" sz="2000" b="0" dirty="0" smtClean="0"/>
              <a:t> on the maximum host </a:t>
            </a:r>
            <a:r>
              <a:rPr lang="fr-FR" sz="2000" b="0" dirty="0" err="1" smtClean="0"/>
              <a:t>prevalence</a:t>
            </a:r>
            <a:r>
              <a:rPr lang="fr-FR" sz="2000" b="0" dirty="0" smtClean="0"/>
              <a:t> and the </a:t>
            </a:r>
            <a:r>
              <a:rPr lang="fr-FR" sz="2000" b="0" dirty="0" err="1" smtClean="0"/>
              <a:t>mean</a:t>
            </a:r>
            <a:r>
              <a:rPr lang="fr-FR" sz="2000" b="0" dirty="0" smtClean="0"/>
              <a:t> host </a:t>
            </a:r>
            <a:r>
              <a:rPr lang="fr-FR" sz="2000" b="0" dirty="0" err="1" smtClean="0"/>
              <a:t>prevalence</a:t>
            </a:r>
            <a:endParaRPr lang="fr-FR" sz="2000" b="0" dirty="0" smtClean="0"/>
          </a:p>
          <a:p>
            <a:endParaRPr lang="fr-FR" sz="2000" dirty="0" smtClean="0"/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1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Discussion:</a:t>
            </a:r>
            <a:endParaRPr lang="fr-F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>
                <a:solidFill>
                  <a:schemeClr val="bg1"/>
                </a:solidFill>
              </a:rPr>
              <a:t>Context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Methods</a:t>
            </a:r>
            <a:r>
              <a:rPr lang="fr-FR" sz="1200" b="0" dirty="0" smtClean="0">
                <a:solidFill>
                  <a:schemeClr val="bg1"/>
                </a:solidFill>
              </a:rPr>
              <a:t> &gt; </a:t>
            </a:r>
            <a:r>
              <a:rPr lang="fr-FR" sz="1200" b="0" dirty="0" err="1" smtClean="0">
                <a:solidFill>
                  <a:schemeClr val="bg1"/>
                </a:solidFill>
              </a:rPr>
              <a:t>Results</a:t>
            </a:r>
            <a:r>
              <a:rPr lang="fr-FR" sz="1200" b="0" dirty="0" smtClean="0">
                <a:solidFill>
                  <a:schemeClr val="bg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600" dirty="0" smtClean="0">
                <a:solidFill>
                  <a:schemeClr val="tx1"/>
                </a:solidFill>
              </a:rPr>
              <a:t>Discussion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8129" y="2330245"/>
            <a:ext cx="2521974" cy="280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37635" y="2342535"/>
            <a:ext cx="2521974" cy="280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09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From the individual to the population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Populations are finite and made of heterogeneous spatially distributed individuals</a:t>
            </a:r>
          </a:p>
          <a:p>
            <a:pPr lvl="1"/>
            <a:endParaRPr lang="fr-FR" sz="2000" dirty="0" smtClean="0"/>
          </a:p>
          <a:p>
            <a:pPr lvl="1"/>
            <a:r>
              <a:rPr lang="en-US" sz="2000" dirty="0" smtClean="0"/>
              <a:t>The PLM is always an approximation </a:t>
            </a:r>
            <a:r>
              <a:rPr lang="fr-FR" sz="2000" dirty="0" smtClean="0"/>
              <a:t>to the </a:t>
            </a:r>
            <a:r>
              <a:rPr lang="fr-FR" sz="2000" dirty="0" err="1" smtClean="0"/>
              <a:t>underlying</a:t>
            </a:r>
            <a:r>
              <a:rPr lang="fr-FR" sz="2000" dirty="0" smtClean="0"/>
              <a:t> IBM</a:t>
            </a:r>
          </a:p>
          <a:p>
            <a:pPr lvl="1"/>
            <a:endParaRPr lang="fr-FR" sz="2000" dirty="0" smtClean="0"/>
          </a:p>
          <a:p>
            <a:pPr lvl="1"/>
            <a:r>
              <a:rPr lang="en-US" sz="2000" dirty="0" smtClean="0"/>
              <a:t>Lack of analytical studies of IBMs (too cumbersome)</a:t>
            </a:r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How to </a:t>
            </a:r>
            <a:r>
              <a:rPr lang="fr-FR" sz="2000" dirty="0" err="1" smtClean="0"/>
              <a:t>integrate</a:t>
            </a:r>
            <a:r>
              <a:rPr lang="fr-FR" sz="2000" dirty="0" smtClean="0"/>
              <a:t> noise due to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and spatial variations in population-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epidemic</a:t>
            </a:r>
            <a:r>
              <a:rPr lang="fr-FR" sz="2000" dirty="0" smtClean="0"/>
              <a:t> </a:t>
            </a:r>
            <a:r>
              <a:rPr lang="fr-FR" sz="2000" dirty="0" err="1" smtClean="0"/>
              <a:t>models</a:t>
            </a:r>
            <a:r>
              <a:rPr lang="fr-FR" sz="2000" dirty="0" smtClean="0"/>
              <a:t>?</a:t>
            </a:r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dirty="0" err="1" smtClean="0"/>
              <a:t>Without</a:t>
            </a:r>
            <a:r>
              <a:rPr lang="fr-FR" sz="2000" dirty="0" smtClean="0"/>
              <a:t> the </a:t>
            </a:r>
            <a:r>
              <a:rPr lang="fr-FR" sz="2000" dirty="0" err="1" smtClean="0"/>
              <a:t>need</a:t>
            </a:r>
            <a:r>
              <a:rPr lang="fr-FR" sz="2000" dirty="0" smtClean="0"/>
              <a:t> of </a:t>
            </a:r>
            <a:r>
              <a:rPr lang="fr-FR" sz="2000" dirty="0" err="1" smtClean="0"/>
              <a:t>invoking</a:t>
            </a:r>
            <a:r>
              <a:rPr lang="fr-FR" sz="2000" dirty="0" smtClean="0"/>
              <a:t> a </a:t>
            </a:r>
            <a:r>
              <a:rPr lang="fr-FR" sz="2000" dirty="0" err="1" smtClean="0"/>
              <a:t>seasonal</a:t>
            </a:r>
            <a:r>
              <a:rPr lang="fr-FR" sz="2000" dirty="0" smtClean="0"/>
              <a:t> forcing, </a:t>
            </a:r>
            <a:r>
              <a:rPr lang="en-US" sz="2000" dirty="0" smtClean="0"/>
              <a:t>noise can maintain oscillations by constantly perturbing the system away from its steady state (stochastic amplification)</a:t>
            </a:r>
            <a:r>
              <a:rPr lang="fr-FR" sz="2000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Plague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Kazakhstan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host: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gerbil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Rhombomys</a:t>
            </a:r>
            <a:r>
              <a:rPr lang="fr-FR" sz="2000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opimus</a:t>
            </a:r>
            <a:endParaRPr lang="fr-FR" sz="2000" b="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vector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flea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species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Xenopsylla</a:t>
            </a:r>
            <a:r>
              <a:rPr lang="fr-FR" sz="2000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gerbilli</a:t>
            </a:r>
            <a:r>
              <a:rPr lang="fr-FR" sz="2000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Minax</a:t>
            </a:r>
            <a:endParaRPr lang="fr-FR" sz="2000" b="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Particularities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 intensive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epidemiological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monitoring</a:t>
            </a:r>
          </a:p>
          <a:p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strong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effects</a:t>
            </a:r>
            <a:endParaRPr lang="fr-FR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tx1"/>
                </a:solidFill>
              </a:rPr>
              <a:t>Context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</a:t>
            </a:r>
            <a:r>
              <a:rPr lang="fr-FR" sz="1200" dirty="0" smtClean="0"/>
              <a:t> </a:t>
            </a:r>
            <a:r>
              <a:rPr lang="fr-FR" sz="1200" b="0" dirty="0" err="1" smtClean="0"/>
              <a:t>Methods</a:t>
            </a:r>
            <a:r>
              <a:rPr lang="fr-FR" sz="1200" b="0" dirty="0" smtClean="0"/>
              <a:t> 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83" y="4022951"/>
            <a:ext cx="4082354" cy="23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ichier:Rhombomys opimu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560" y="3575351"/>
            <a:ext cx="2133034" cy="284404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43893" y="6384993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 err="1" smtClean="0"/>
              <a:t>Kausrud</a:t>
            </a:r>
            <a:r>
              <a:rPr lang="fr-FR" sz="1000" dirty="0" smtClean="0"/>
              <a:t> et al., 2007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36560" y="6390044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 err="1" smtClean="0"/>
              <a:t>Wikipedia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9" y="287898"/>
            <a:ext cx="9298546" cy="846138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Multi-</a:t>
            </a:r>
            <a:r>
              <a:rPr lang="fr-FR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organization</a:t>
            </a:r>
            <a:r>
              <a:rPr lang="fr-F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F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FR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F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the </a:t>
            </a:r>
            <a:r>
              <a:rPr lang="fr-FR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metapopulation</a:t>
            </a:r>
            <a:endParaRPr lang="fr-F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tx1"/>
                </a:solidFill>
              </a:rPr>
              <a:t>Context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</a:t>
            </a:r>
            <a:r>
              <a:rPr lang="fr-FR" sz="1200" dirty="0" smtClean="0"/>
              <a:t> </a:t>
            </a:r>
            <a:r>
              <a:rPr lang="fr-FR" sz="1200" b="0" dirty="0" err="1" smtClean="0"/>
              <a:t>Methods</a:t>
            </a:r>
            <a:r>
              <a:rPr lang="fr-FR" sz="1200" b="0" dirty="0" smtClean="0"/>
              <a:t> 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12" name="Rectangle 11"/>
          <p:cNvSpPr/>
          <p:nvPr/>
        </p:nvSpPr>
        <p:spPr>
          <a:xfrm>
            <a:off x="7884368" y="908720"/>
            <a:ext cx="1259632" cy="594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908720"/>
            <a:ext cx="755576" cy="594928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metapop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78730"/>
            <a:ext cx="2664296" cy="1890230"/>
          </a:xfrm>
          <a:prstGeom prst="rect">
            <a:avLst/>
          </a:prstGeom>
        </p:spPr>
      </p:pic>
      <p:pic>
        <p:nvPicPr>
          <p:cNvPr id="15" name="Image 14" descr="metapopul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1942553" cy="1927858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683568" y="1196752"/>
            <a:ext cx="2520280" cy="1872208"/>
            <a:chOff x="539552" y="1700808"/>
            <a:chExt cx="2404661" cy="180020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700808"/>
              <a:ext cx="2332653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e 26"/>
            <p:cNvGrpSpPr/>
            <p:nvPr/>
          </p:nvGrpSpPr>
          <p:grpSpPr>
            <a:xfrm>
              <a:off x="539552" y="3212976"/>
              <a:ext cx="720080" cy="288028"/>
              <a:chOff x="323178" y="5420647"/>
              <a:chExt cx="2163709" cy="628668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683567" y="5949279"/>
                <a:ext cx="147115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683568" y="5877272"/>
                <a:ext cx="0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160000" y="5886000"/>
                <a:ext cx="0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323178" y="5444720"/>
                <a:ext cx="432742" cy="60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0</a:t>
                </a:r>
                <a:endParaRPr lang="fr-FR" sz="1200" b="1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777344" y="5420647"/>
                <a:ext cx="709543" cy="24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500 m</a:t>
                </a:r>
                <a:endParaRPr lang="fr-FR" sz="1200" b="1" dirty="0"/>
              </a:p>
            </p:txBody>
          </p:sp>
        </p:grpSp>
      </p:grpSp>
      <p:cxnSp>
        <p:nvCxnSpPr>
          <p:cNvPr id="25" name="Connecteur droit 24"/>
          <p:cNvCxnSpPr/>
          <p:nvPr/>
        </p:nvCxnSpPr>
        <p:spPr>
          <a:xfrm>
            <a:off x="0" y="3068960"/>
            <a:ext cx="810039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1196752"/>
            <a:ext cx="461665" cy="18500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 smtClean="0"/>
              <a:t>METAPOPULATION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0" y="3212976"/>
            <a:ext cx="738664" cy="16489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 smtClean="0"/>
              <a:t>COMMUNITY</a:t>
            </a:r>
          </a:p>
          <a:p>
            <a:r>
              <a:rPr lang="fr-FR" dirty="0" smtClean="0"/>
              <a:t>= </a:t>
            </a:r>
            <a:r>
              <a:rPr lang="fr-FR" dirty="0" err="1" smtClean="0"/>
              <a:t>burrow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879" y="5186059"/>
            <a:ext cx="461665" cy="12045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 smtClean="0"/>
              <a:t>INDIVIDUAL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588224" y="1556792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dispersal rate</a:t>
            </a: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Image 31" descr="ibm_schem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5028535"/>
            <a:ext cx="5832648" cy="1829465"/>
          </a:xfrm>
          <a:prstGeom prst="rect">
            <a:avLst/>
          </a:prstGeom>
        </p:spPr>
      </p:pic>
      <p:sp>
        <p:nvSpPr>
          <p:cNvPr id="33" name="Accolade fermante 32"/>
          <p:cNvSpPr/>
          <p:nvPr/>
        </p:nvSpPr>
        <p:spPr>
          <a:xfrm>
            <a:off x="7884368" y="1196752"/>
            <a:ext cx="576064" cy="37444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310246" y="2708920"/>
            <a:ext cx="83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ODE</a:t>
            </a:r>
          </a:p>
          <a:p>
            <a:r>
              <a:rPr lang="fr-FR" dirty="0" smtClean="0"/>
              <a:t>system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-38636" y="908720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016832" y="908720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formalism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8244408" y="5589241"/>
            <a:ext cx="89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Multi-agent</a:t>
            </a:r>
          </a:p>
          <a:p>
            <a:r>
              <a:rPr lang="fr-FR" dirty="0" smtClean="0"/>
              <a:t>system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4569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Coupling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Modeling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(IBM) 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Modeling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(PLM)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2410928"/>
            <a:ext cx="1600982" cy="10081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MAS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(IBM)</a:t>
            </a:r>
          </a:p>
          <a:p>
            <a:pPr algn="ctr"/>
            <a:r>
              <a:rPr lang="fr-FR" sz="2000" dirty="0" err="1" smtClean="0">
                <a:solidFill>
                  <a:schemeClr val="tx2"/>
                </a:solidFill>
              </a:rPr>
              <a:t>stochastic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422006" y="2410928"/>
            <a:ext cx="1764405" cy="10081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ODE system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(PLM)</a:t>
            </a:r>
          </a:p>
          <a:p>
            <a:pPr algn="ctr"/>
            <a:r>
              <a:rPr lang="fr-FR" sz="2000" dirty="0" err="1" smtClean="0">
                <a:solidFill>
                  <a:schemeClr val="tx2"/>
                </a:solidFill>
              </a:rPr>
              <a:t>deterministic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0" y="2902105"/>
            <a:ext cx="16916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7" idx="3"/>
            <a:endCxn id="8" idx="1"/>
          </p:cNvCxnSpPr>
          <p:nvPr/>
        </p:nvCxnSpPr>
        <p:spPr>
          <a:xfrm>
            <a:off x="3292662" y="2914984"/>
            <a:ext cx="212934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186411" y="2902105"/>
            <a:ext cx="19575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67544" y="247005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INPUT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01565" y="24700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OUTPUT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3063818"/>
            <a:ext cx="1835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Seasonally</a:t>
            </a:r>
            <a:r>
              <a:rPr lang="fr-FR" sz="2000" dirty="0" smtClean="0"/>
              <a:t> </a:t>
            </a:r>
            <a:r>
              <a:rPr lang="fr-FR" sz="2000" dirty="0" err="1" smtClean="0"/>
              <a:t>forced</a:t>
            </a:r>
            <a:r>
              <a:rPr lang="fr-FR" sz="2000" dirty="0" smtClean="0"/>
              <a:t>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parameters</a:t>
            </a:r>
            <a:endParaRPr lang="fr-FR" sz="2000" dirty="0" smtClean="0"/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derived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littérature)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52067" y="3063818"/>
            <a:ext cx="222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Population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parameters</a:t>
            </a:r>
            <a:r>
              <a:rPr lang="fr-FR" sz="2000" dirty="0" smtClean="0"/>
              <a:t> </a:t>
            </a:r>
            <a:r>
              <a:rPr lang="fr-FR" sz="2000" dirty="0" err="1" smtClean="0"/>
              <a:t>associated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uncertainty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199784" y="3002262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/>
              <a:t>Prevalence</a:t>
            </a:r>
            <a:endParaRPr lang="fr-FR" sz="2000" dirty="0" smtClean="0"/>
          </a:p>
          <a:p>
            <a:r>
              <a:rPr lang="fr-FR" sz="2000" dirty="0" smtClean="0"/>
              <a:t>(time 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mean</a:t>
            </a:r>
            <a:r>
              <a:rPr lang="fr-FR" sz="2000" dirty="0" smtClean="0"/>
              <a:t>, max)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Time to extinction</a:t>
            </a:r>
          </a:p>
          <a:p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-Final size of </a:t>
            </a: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epidemics</a:t>
            </a:r>
            <a:endParaRPr lang="fr-FR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-Propagation speed</a:t>
            </a:r>
            <a:endParaRPr lang="fr-FR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lass diagram IB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8679"/>
            <a:ext cx="9144000" cy="49093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: 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Multi-Agent 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- Population </a:t>
            </a:r>
            <a:r>
              <a:rPr lang="fr-FR" dirty="0" err="1" smtClean="0"/>
              <a:t>fertility</a:t>
            </a:r>
            <a:r>
              <a:rPr lang="fr-FR" dirty="0" smtClean="0"/>
              <a:t> and </a:t>
            </a:r>
            <a:r>
              <a:rPr lang="fr-FR" dirty="0" err="1" smtClean="0"/>
              <a:t>mortality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Gerbil</a:t>
            </a:r>
            <a:r>
              <a:rPr lang="fr-FR" dirty="0" smtClean="0"/>
              <a:t> </a:t>
            </a:r>
            <a:r>
              <a:rPr lang="fr-FR" dirty="0" err="1" smtClean="0"/>
              <a:t>foraging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</a:p>
          <a:p>
            <a:r>
              <a:rPr lang="fr-FR" dirty="0" smtClean="0"/>
              <a:t>transmission </a:t>
            </a:r>
            <a:r>
              <a:rPr lang="fr-FR" dirty="0" err="1" smtClean="0"/>
              <a:t>dynamics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system of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Ordinary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Differential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Equations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IBM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within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dynamics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dynamics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due to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gerbil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dispersal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pic>
        <p:nvPicPr>
          <p:cNvPr id="9" name="Image 8" descr="Fig_Complete_Model_Compartment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9645"/>
            <a:ext cx="9144000" cy="429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(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)Population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Model:</a:t>
            </a:r>
            <a:b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system of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Ordinary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Differential</a:t>
            </a:r>
            <a:r>
              <a:rPr lang="fr-F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Equations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</a:t>
            </a:r>
            <a:r>
              <a:rPr lang="fr-F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forcing:</a:t>
            </a: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IBM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seasonally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forced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fr-FR" sz="2000" dirty="0" smtClean="0"/>
          </a:p>
          <a:p>
            <a:pPr lvl="1"/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Fertility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mortality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rates</a:t>
            </a:r>
            <a:endParaRPr lang="fr-FR" sz="2000" dirty="0" smtClean="0"/>
          </a:p>
          <a:p>
            <a:pPr lvl="1"/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Transmission coefficient in the incidence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function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seasonally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forced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Dispersal coefficient</a:t>
            </a:r>
          </a:p>
          <a:p>
            <a:pPr lvl="1"/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Consequence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Correct </a:t>
            </a:r>
            <a:r>
              <a:rPr lang="en-US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damped oscillations tending to a stable fixed point observed in the 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 </a:t>
            </a:r>
            <a:r>
              <a:rPr lang="fr-FR" sz="20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deterministic</a:t>
            </a:r>
            <a:r>
              <a:rPr lang="fr-FR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</a:t>
            </a:r>
          </a:p>
          <a:p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8229601" cy="84613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IBM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derived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seasonally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forced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parameters</a:t>
            </a:r>
            <a:r>
              <a:rPr lang="fr-F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pPr/>
              <a:t>07/04/2015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52513" y="6309347"/>
            <a:ext cx="4825720" cy="136525"/>
          </a:xfrm>
        </p:spPr>
        <p:txBody>
          <a:bodyPr/>
          <a:lstStyle/>
          <a:p>
            <a:fld id="{93843418-5D8F-0D41-BCF8-8D9702B5811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92662" y="1"/>
            <a:ext cx="4408903" cy="565492"/>
          </a:xfrm>
        </p:spPr>
        <p:txBody>
          <a:bodyPr/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Sylvatic</a:t>
            </a:r>
            <a:r>
              <a:rPr lang="en-US" sz="1100" dirty="0" smtClean="0">
                <a:solidFill>
                  <a:schemeClr val="bg1"/>
                </a:solidFill>
              </a:rPr>
              <a:t> plague in Kazakhstan</a:t>
            </a:r>
            <a:endParaRPr lang="fr-FR" sz="1100" dirty="0" smtClean="0">
              <a:solidFill>
                <a:schemeClr val="bg1"/>
              </a:solidFill>
            </a:endParaRPr>
          </a:p>
          <a:p>
            <a:r>
              <a:rPr lang="fr-FR" sz="1200" b="0" dirty="0" err="1" smtClean="0"/>
              <a:t>Context</a:t>
            </a:r>
            <a:r>
              <a:rPr lang="fr-FR" sz="1200" b="0" dirty="0" smtClean="0"/>
              <a:t> &gt; </a:t>
            </a:r>
            <a:r>
              <a:rPr lang="fr-FR" sz="1600" dirty="0" err="1" smtClean="0">
                <a:solidFill>
                  <a:schemeClr val="tx1"/>
                </a:solidFill>
              </a:rPr>
              <a:t>Methods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smtClean="0"/>
              <a:t>&gt; </a:t>
            </a:r>
            <a:r>
              <a:rPr lang="fr-FR" sz="1200" b="0" dirty="0" err="1" smtClean="0"/>
              <a:t>Results</a:t>
            </a:r>
            <a:r>
              <a:rPr lang="fr-FR" sz="1200" b="0" dirty="0" smtClean="0"/>
              <a:t> &gt; Discussion</a:t>
            </a:r>
            <a:endParaRPr lang="fr-FR" sz="1200" b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varying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fertility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mortality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rates</a:t>
            </a:r>
            <a:endParaRPr lang="fr-FR" sz="20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>
          <a:xfrm>
            <a:off x="457200" y="5944222"/>
            <a:ext cx="2133600" cy="365125"/>
          </a:xfrm>
          <a:prstGeom prst="rect">
            <a:avLst/>
          </a:prstGeom>
        </p:spPr>
        <p:txBody>
          <a:bodyPr vert="horz" lIns="0" tIns="45720" rIns="91440" bIns="0"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20A8E-B60A-4C5B-822F-C3CB63887932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07/04/2015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124200" y="59442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Quelle utilité de la modélisation dynamique en géographie ?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553200" y="59442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D673F-DC79-44F6-8284-7875F226AADE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-1" y="2505243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80410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GERBILS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IBM</a:t>
                      </a:r>
                    </a:p>
                    <a:p>
                      <a:pPr>
                        <a:buFontTx/>
                        <a:buNone/>
                      </a:pP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reproduction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period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Oct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 or 3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litters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 reproduction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period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minimum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gestation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period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two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litters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(30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days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litter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size: 5,5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+/- 1.5 (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gaussian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distribution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maturation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period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105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days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life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span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247 </a:t>
                      </a:r>
                      <a:r>
                        <a:rPr lang="fr-FR" sz="180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days</a:t>
                      </a:r>
                      <a:endParaRPr lang="fr-FR" sz="1800" b="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(Gamma distribution)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fr-FR" b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PLM</a:t>
                      </a:r>
                    </a:p>
                    <a:p>
                      <a:pPr>
                        <a:buFontTx/>
                        <a:buNone/>
                      </a:pPr>
                      <a:endParaRPr lang="fr-FR" b="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daily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fertility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rate 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fr-FR" sz="105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averaged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over 12sim*6 </a:t>
                      </a:r>
                      <a:r>
                        <a:rPr lang="fr-FR" sz="105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years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daily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mortality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rate 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(av. over 12sim*6 </a:t>
                      </a:r>
                      <a:r>
                        <a:rPr lang="fr-FR" sz="1050" b="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years</a:t>
                      </a:r>
                      <a:r>
                        <a:rPr lang="fr-FR" sz="105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fr-FR" sz="105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Accolade fermante 13"/>
          <p:cNvSpPr/>
          <p:nvPr/>
        </p:nvSpPr>
        <p:spPr>
          <a:xfrm>
            <a:off x="4211960" y="3088880"/>
            <a:ext cx="432048" cy="3356992"/>
          </a:xfrm>
          <a:prstGeom prst="rightBrac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3" y="3808959"/>
            <a:ext cx="4572509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1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AMU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modele_powerpoint_AMU</Template>
  <TotalTime>36419</TotalTime>
  <Words>1513</Words>
  <Application>Microsoft Office PowerPoint</Application>
  <PresentationFormat>Affichage à l'écran (4:3)</PresentationFormat>
  <Paragraphs>369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modele_powerpoint_AMU</vt:lpstr>
      <vt:lpstr>Dynamic modeling of a vector-borne disease, from an individual to a metapopulation perspective </vt:lpstr>
      <vt:lpstr>Outline</vt:lpstr>
      <vt:lpstr>Plague in Kazakhstan</vt:lpstr>
      <vt:lpstr>Multi-level organization from the individual to the metapopulation</vt:lpstr>
      <vt:lpstr>Coupling  Individual Based Modeling (IBM)  and Population Level Modeling (PLM)</vt:lpstr>
      <vt:lpstr>The Individual Based Model :  a Multi-Agent System</vt:lpstr>
      <vt:lpstr>The (meta)Population Level Model: a system of Ordinary Differential Equations</vt:lpstr>
      <vt:lpstr>The (meta)Population Level Model: a system of Ordinary Differential Equations</vt:lpstr>
      <vt:lpstr>IBM derived seasonally forced parameters </vt:lpstr>
      <vt:lpstr> IBM derived seasonally forced parameters</vt:lpstr>
      <vt:lpstr>IBM derived seasonally forced parameters</vt:lpstr>
      <vt:lpstr>IBM derived seasonal incidence functions</vt:lpstr>
      <vt:lpstr>Population level model parameters </vt:lpstr>
      <vt:lpstr>The (meta)Population Level Model: Reference simulation</vt:lpstr>
      <vt:lpstr>The (meta)Population Level Model: Reference simulation: 100 gerbil communities and 1 infected individual introduced</vt:lpstr>
      <vt:lpstr>The (meta)Population Level Model: Sensitivity analysis</vt:lpstr>
      <vt:lpstr>The (meta)Population Level Model: Sensitivity analysis</vt:lpstr>
      <vt:lpstr>The (meta)Population Level Model: Sensitivity analysis</vt:lpstr>
      <vt:lpstr>The (meta)Population Level Model: Sensitivity analysis</vt:lpstr>
      <vt:lpstr>The (meta)Population Level Model: Sensitivity analysis</vt:lpstr>
      <vt:lpstr>Discussion: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Vincent</cp:lastModifiedBy>
  <cp:revision>1707</cp:revision>
  <dcterms:created xsi:type="dcterms:W3CDTF">2013-07-22T10:44:15Z</dcterms:created>
  <dcterms:modified xsi:type="dcterms:W3CDTF">2015-04-07T13:47:57Z</dcterms:modified>
</cp:coreProperties>
</file>