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8" r:id="rId3"/>
    <p:sldId id="391" r:id="rId4"/>
    <p:sldId id="345" r:id="rId5"/>
    <p:sldId id="392" r:id="rId6"/>
    <p:sldId id="381" r:id="rId7"/>
    <p:sldId id="382" r:id="rId8"/>
    <p:sldId id="355" r:id="rId9"/>
    <p:sldId id="385" r:id="rId10"/>
    <p:sldId id="358" r:id="rId11"/>
    <p:sldId id="359" r:id="rId12"/>
    <p:sldId id="360" r:id="rId13"/>
    <p:sldId id="362" r:id="rId14"/>
    <p:sldId id="394" r:id="rId15"/>
    <p:sldId id="395" r:id="rId16"/>
    <p:sldId id="396" r:id="rId17"/>
    <p:sldId id="375" r:id="rId18"/>
    <p:sldId id="368" r:id="rId19"/>
    <p:sldId id="367" r:id="rId20"/>
    <p:sldId id="397" r:id="rId21"/>
    <p:sldId id="405" r:id="rId22"/>
    <p:sldId id="398" r:id="rId23"/>
    <p:sldId id="401" r:id="rId24"/>
    <p:sldId id="346" r:id="rId25"/>
    <p:sldId id="406" r:id="rId26"/>
    <p:sldId id="407" r:id="rId27"/>
    <p:sldId id="408" r:id="rId28"/>
    <p:sldId id="409" r:id="rId29"/>
    <p:sldId id="410" r:id="rId30"/>
    <p:sldId id="402" r:id="rId31"/>
    <p:sldId id="403" r:id="rId32"/>
    <p:sldId id="404" r:id="rId3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8610" autoAdjust="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</c:v>
                </c:pt>
                <c:pt idx="1">
                  <c:v>33</c:v>
                </c:pt>
                <c:pt idx="2">
                  <c:v>20</c:v>
                </c:pt>
                <c:pt idx="3">
                  <c:v>7</c:v>
                </c:pt>
                <c:pt idx="4">
                  <c:v>0</c:v>
                </c:pt>
                <c:pt idx="5">
                  <c:v>5</c:v>
                </c:pt>
                <c:pt idx="6">
                  <c:v>28</c:v>
                </c:pt>
                <c:pt idx="7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937952"/>
        <c:axId val="249938344"/>
      </c:lineChart>
      <c:catAx>
        <c:axId val="24993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249938344"/>
        <c:crosses val="autoZero"/>
        <c:auto val="1"/>
        <c:lblAlgn val="ctr"/>
        <c:lblOffset val="100"/>
        <c:noMultiLvlLbl val="0"/>
      </c:catAx>
      <c:valAx>
        <c:axId val="249938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24993795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074159847679"/>
          <c:y val="5.2358016418160493E-2"/>
          <c:w val="0.72116154598322257"/>
          <c:h val="0.436863237839951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113.6</c:v>
                </c:pt>
                <c:pt idx="2">
                  <c:v>56.8</c:v>
                </c:pt>
                <c:pt idx="3">
                  <c:v>19.309999999999999</c:v>
                </c:pt>
                <c:pt idx="4">
                  <c:v>14.77</c:v>
                </c:pt>
                <c:pt idx="5">
                  <c:v>34.08</c:v>
                </c:pt>
                <c:pt idx="6">
                  <c:v>12.39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CSP2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52819032"/>
        <c:axId val="352818640"/>
      </c:barChart>
      <c:catAx>
        <c:axId val="352819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2818640"/>
        <c:crosses val="autoZero"/>
        <c:auto val="1"/>
        <c:lblAlgn val="ctr"/>
        <c:lblOffset val="100"/>
        <c:noMultiLvlLbl val="0"/>
      </c:catAx>
      <c:valAx>
        <c:axId val="352818640"/>
        <c:scaling>
          <c:orientation val="minMax"/>
          <c:max val="12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2819032"/>
        <c:crosses val="autoZero"/>
        <c:crossBetween val="between"/>
        <c:majorUnit val="30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074159847696"/>
          <c:y val="5.2358016418160493E-2"/>
          <c:w val="0.72116154598322257"/>
          <c:h val="0.43686323783995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0.3600000000000001</c:v>
                </c:pt>
                <c:pt idx="1">
                  <c:v>6.4</c:v>
                </c:pt>
                <c:pt idx="2">
                  <c:v>4.4000000000000004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CSP2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52820600"/>
        <c:axId val="350730704"/>
      </c:barChart>
      <c:catAx>
        <c:axId val="352820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0730704"/>
        <c:crosses val="autoZero"/>
        <c:auto val="1"/>
        <c:lblAlgn val="ctr"/>
        <c:lblOffset val="100"/>
        <c:noMultiLvlLbl val="0"/>
      </c:catAx>
      <c:valAx>
        <c:axId val="350730704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2820600"/>
        <c:crosses val="autoZero"/>
        <c:crossBetween val="between"/>
        <c:majorUnit val="2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074159847687"/>
          <c:y val="5.2358016418160493E-2"/>
          <c:w val="0.72116154598322257"/>
          <c:h val="0.436863237839951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4.0000000000000015E-2</c:v>
                </c:pt>
                <c:pt idx="1">
                  <c:v>0.48000000000000009</c:v>
                </c:pt>
                <c:pt idx="2">
                  <c:v>0.3000000000000001</c:v>
                </c:pt>
                <c:pt idx="3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CSP2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50731096"/>
        <c:axId val="350734232"/>
      </c:barChart>
      <c:catAx>
        <c:axId val="350731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0734232"/>
        <c:crosses val="autoZero"/>
        <c:auto val="1"/>
        <c:lblAlgn val="ctr"/>
        <c:lblOffset val="100"/>
        <c:noMultiLvlLbl val="0"/>
      </c:catAx>
      <c:valAx>
        <c:axId val="350734232"/>
        <c:scaling>
          <c:orientation val="minMax"/>
          <c:max val="0.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0731096"/>
        <c:crosses val="autoZero"/>
        <c:crossBetween val="between"/>
        <c:majorUnit val="0.1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074159847679"/>
          <c:y val="5.2358016418160493E-2"/>
          <c:w val="0.72116154598322257"/>
          <c:h val="0.436863237839951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100</c:v>
                </c:pt>
                <c:pt idx="3">
                  <c:v>33.333333333333329</c:v>
                </c:pt>
                <c:pt idx="4">
                  <c:v>25</c:v>
                </c:pt>
                <c:pt idx="5">
                  <c:v>60</c:v>
                </c:pt>
                <c:pt idx="6">
                  <c:v>99.8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CSP2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1">
                  <c:v>200</c:v>
                </c:pt>
                <c:pt idx="2">
                  <c:v>100</c:v>
                </c:pt>
                <c:pt idx="3">
                  <c:v>33.333333333333329</c:v>
                </c:pt>
                <c:pt idx="4">
                  <c:v>25</c:v>
                </c:pt>
                <c:pt idx="5">
                  <c:v>60</c:v>
                </c:pt>
                <c:pt idx="6">
                  <c:v>99.8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CSP3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1">
                  <c:v>200</c:v>
                </c:pt>
                <c:pt idx="2">
                  <c:v>100</c:v>
                </c:pt>
                <c:pt idx="3">
                  <c:v>33.333333333333329</c:v>
                </c:pt>
                <c:pt idx="4">
                  <c:v>25</c:v>
                </c:pt>
                <c:pt idx="5">
                  <c:v>60</c:v>
                </c:pt>
                <c:pt idx="6">
                  <c:v>99.8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CSP4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1">
                  <c:v>200</c:v>
                </c:pt>
                <c:pt idx="2">
                  <c:v>100</c:v>
                </c:pt>
                <c:pt idx="3">
                  <c:v>33.333333333333329</c:v>
                </c:pt>
                <c:pt idx="4">
                  <c:v>25</c:v>
                </c:pt>
                <c:pt idx="5">
                  <c:v>60</c:v>
                </c:pt>
                <c:pt idx="6">
                  <c:v>0.4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CSP5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1">
                  <c:v>200</c:v>
                </c:pt>
                <c:pt idx="2">
                  <c:v>100</c:v>
                </c:pt>
                <c:pt idx="3">
                  <c:v>33.333333333333329</c:v>
                </c:pt>
                <c:pt idx="4">
                  <c:v>25</c:v>
                </c:pt>
                <c:pt idx="5">
                  <c:v>60</c:v>
                </c:pt>
                <c:pt idx="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54879944"/>
        <c:axId val="356162024"/>
      </c:barChart>
      <c:catAx>
        <c:axId val="354879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6162024"/>
        <c:crosses val="autoZero"/>
        <c:auto val="1"/>
        <c:lblAlgn val="ctr"/>
        <c:lblOffset val="100"/>
        <c:noMultiLvlLbl val="0"/>
      </c:catAx>
      <c:valAx>
        <c:axId val="356162024"/>
        <c:scaling>
          <c:orientation val="minMax"/>
          <c:max val="12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4879944"/>
        <c:crosses val="autoZero"/>
        <c:crossBetween val="between"/>
        <c:majorUnit val="300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6704401372905309"/>
          <c:y val="0.7449681688725075"/>
          <c:w val="0.78642479305471469"/>
          <c:h val="8.1272965879265094E-2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074159847687"/>
          <c:y val="5.2358016418160493E-2"/>
          <c:w val="0.72116154598322257"/>
          <c:h val="0.436863237839951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113.6</c:v>
                </c:pt>
                <c:pt idx="2">
                  <c:v>56.8</c:v>
                </c:pt>
                <c:pt idx="3">
                  <c:v>19.309999999999999</c:v>
                </c:pt>
                <c:pt idx="4">
                  <c:v>14.77</c:v>
                </c:pt>
                <c:pt idx="5">
                  <c:v>34.08</c:v>
                </c:pt>
                <c:pt idx="6">
                  <c:v>12.39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CSP2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Unencrypted data</c:v>
                </c:pt>
                <c:pt idx="1">
                  <c:v>[3-4][8]</c:v>
                </c:pt>
                <c:pt idx="2">
                  <c:v>[1][5-7]</c:v>
                </c:pt>
                <c:pt idx="3">
                  <c:v>[2]</c:v>
                </c:pt>
                <c:pt idx="4">
                  <c:v>[9]</c:v>
                </c:pt>
                <c:pt idx="5">
                  <c:v>fVSS-I</c:v>
                </c:pt>
                <c:pt idx="6">
                  <c:v>fVSS-II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56162808"/>
        <c:axId val="356163200"/>
      </c:barChart>
      <c:catAx>
        <c:axId val="356162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6163200"/>
        <c:crosses val="autoZero"/>
        <c:auto val="1"/>
        <c:lblAlgn val="ctr"/>
        <c:lblOffset val="100"/>
        <c:noMultiLvlLbl val="0"/>
      </c:catAx>
      <c:valAx>
        <c:axId val="356163200"/>
        <c:scaling>
          <c:orientation val="minMax"/>
          <c:max val="12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6162808"/>
        <c:crosses val="autoZero"/>
        <c:crossBetween val="between"/>
        <c:majorUnit val="30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074159847696"/>
          <c:y val="5.2358016418160493E-2"/>
          <c:w val="0.72116154598322257"/>
          <c:h val="0.43686323783995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1000000000000000</c:v>
                </c:pt>
                <c:pt idx="1">
                  <c:v>1000000000000000</c:v>
                </c:pt>
                <c:pt idx="2">
                  <c:v>600000000000000</c:v>
                </c:pt>
                <c:pt idx="3">
                  <c:v>998000000000000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CSP2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1000000000000000</c:v>
                </c:pt>
                <c:pt idx="2">
                  <c:v>600000000000000</c:v>
                </c:pt>
                <c:pt idx="3">
                  <c:v>998000000000000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CSP3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1000000000000000</c:v>
                </c:pt>
                <c:pt idx="2">
                  <c:v>600000000000000</c:v>
                </c:pt>
                <c:pt idx="3">
                  <c:v>998000000000000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CSP4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1000000000000000</c:v>
                </c:pt>
                <c:pt idx="2">
                  <c:v>600000000000000</c:v>
                </c:pt>
                <c:pt idx="3">
                  <c:v>4000000000000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CSP5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1">
                  <c:v>1000000000000000</c:v>
                </c:pt>
                <c:pt idx="2">
                  <c:v>600000000000000</c:v>
                </c:pt>
                <c:pt idx="3">
                  <c:v>2000000000000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55207584"/>
        <c:axId val="355239920"/>
      </c:barChart>
      <c:catAx>
        <c:axId val="355207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1600" b="0"/>
            </a:pPr>
            <a:endParaRPr lang="fr-FR"/>
          </a:p>
        </c:txPr>
        <c:crossAx val="355239920"/>
        <c:crosses val="autoZero"/>
        <c:auto val="1"/>
        <c:lblAlgn val="ctr"/>
        <c:lblOffset val="100"/>
        <c:noMultiLvlLbl val="0"/>
      </c:catAx>
      <c:valAx>
        <c:axId val="355239920"/>
        <c:scaling>
          <c:logBase val="10"/>
          <c:orientation val="minMax"/>
          <c:max val="1E+16"/>
          <c:min val="100000000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/>
            </a:pPr>
            <a:endParaRPr lang="fr-FR"/>
          </a:p>
        </c:txPr>
        <c:crossAx val="35520758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759945000665711"/>
          <c:y val="0.710246062992126"/>
          <c:w val="0.67328570888487538"/>
          <c:h val="7.1192858705161843E-2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074159847701"/>
          <c:y val="5.2358016418160493E-2"/>
          <c:w val="0.72116154598322257"/>
          <c:h val="0.436863237839952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0.36000000000000021</c:v>
                </c:pt>
                <c:pt idx="1">
                  <c:v>6.4</c:v>
                </c:pt>
                <c:pt idx="2">
                  <c:v>4.4000000000000004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CSP2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55241880"/>
        <c:axId val="355242272"/>
      </c:barChart>
      <c:catAx>
        <c:axId val="355241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5242272"/>
        <c:crosses val="autoZero"/>
        <c:auto val="1"/>
        <c:lblAlgn val="ctr"/>
        <c:lblOffset val="100"/>
        <c:noMultiLvlLbl val="0"/>
      </c:catAx>
      <c:valAx>
        <c:axId val="355242272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5241880"/>
        <c:crosses val="autoZero"/>
        <c:crossBetween val="between"/>
        <c:majorUnit val="2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074159847687"/>
          <c:y val="5.2358016418160493E-2"/>
          <c:w val="0.72116154598322257"/>
          <c:h val="0.43686323783995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1000000000000000</c:v>
                </c:pt>
                <c:pt idx="1">
                  <c:v>1000000000000000</c:v>
                </c:pt>
                <c:pt idx="2">
                  <c:v>600000000000000</c:v>
                </c:pt>
                <c:pt idx="3">
                  <c:v>998000000000000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CSP2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1000000000000000</c:v>
                </c:pt>
                <c:pt idx="2">
                  <c:v>600000000000000</c:v>
                </c:pt>
                <c:pt idx="3">
                  <c:v>998000000000000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CSP3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1000000000000000</c:v>
                </c:pt>
                <c:pt idx="2">
                  <c:v>600000000000000</c:v>
                </c:pt>
                <c:pt idx="3">
                  <c:v>998000000000000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CSP4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1000000000000000</c:v>
                </c:pt>
                <c:pt idx="2">
                  <c:v>600000000000000</c:v>
                </c:pt>
                <c:pt idx="3">
                  <c:v>4000000000000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CSP5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1">
                  <c:v>1000000000000000</c:v>
                </c:pt>
                <c:pt idx="2">
                  <c:v>600000000000000</c:v>
                </c:pt>
                <c:pt idx="3">
                  <c:v>2000000000000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56906544"/>
        <c:axId val="356906936"/>
      </c:barChart>
      <c:catAx>
        <c:axId val="35690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1600" b="0"/>
            </a:pPr>
            <a:endParaRPr lang="fr-FR"/>
          </a:p>
        </c:txPr>
        <c:crossAx val="356906936"/>
        <c:crosses val="autoZero"/>
        <c:auto val="1"/>
        <c:lblAlgn val="ctr"/>
        <c:lblOffset val="100"/>
        <c:noMultiLvlLbl val="0"/>
      </c:catAx>
      <c:valAx>
        <c:axId val="356906936"/>
        <c:scaling>
          <c:logBase val="10"/>
          <c:orientation val="minMax"/>
          <c:max val="1E+16"/>
          <c:min val="100000000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/>
            </a:pPr>
            <a:endParaRPr lang="fr-FR"/>
          </a:p>
        </c:txPr>
        <c:crossAx val="35690654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759945000665711"/>
          <c:y val="0.710246062992126"/>
          <c:w val="0.67328570888487504"/>
          <c:h val="7.1192858705161843E-2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9074159847696"/>
          <c:y val="5.2358016418160493E-2"/>
          <c:w val="0.72116154598322257"/>
          <c:h val="0.43686323783995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CSP1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4.0000000000000022E-2</c:v>
                </c:pt>
                <c:pt idx="1">
                  <c:v>0.4800000000000002</c:v>
                </c:pt>
                <c:pt idx="2">
                  <c:v>0.30000000000000021</c:v>
                </c:pt>
                <c:pt idx="3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CSP2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Unencrypted data</c:v>
                </c:pt>
                <c:pt idx="1">
                  <c:v>[1-8]</c:v>
                </c:pt>
                <c:pt idx="2">
                  <c:v>fVSS-I</c:v>
                </c:pt>
                <c:pt idx="3">
                  <c:v>fVSS-II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55174344"/>
        <c:axId val="355174736"/>
      </c:barChart>
      <c:catAx>
        <c:axId val="355174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5174736"/>
        <c:crosses val="autoZero"/>
        <c:auto val="1"/>
        <c:lblAlgn val="ctr"/>
        <c:lblOffset val="100"/>
        <c:noMultiLvlLbl val="0"/>
      </c:catAx>
      <c:valAx>
        <c:axId val="355174736"/>
        <c:scaling>
          <c:orientation val="minMax"/>
          <c:max val="0.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fr-FR"/>
          </a:p>
        </c:txPr>
        <c:crossAx val="355174344"/>
        <c:crosses val="autoZero"/>
        <c:crossBetween val="between"/>
        <c:majorUnit val="0.1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Sheet1!$B$1</c:f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Sheet1!$A$2:$A$9</c:f>
            </c:multiLvlStrRef>
          </c:cat>
          <c:val>
            <c:numRef>
              <c:f>Sheet1!$B$2:$B$9</c:f>
            </c:numRef>
          </c:val>
          <c:smooth val="0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</c:v>
                </c:pt>
                <c:pt idx="1">
                  <c:v>33</c:v>
                </c:pt>
                <c:pt idx="2">
                  <c:v>20</c:v>
                </c:pt>
                <c:pt idx="3">
                  <c:v>7</c:v>
                </c:pt>
                <c:pt idx="4">
                  <c:v>0</c:v>
                </c:pt>
                <c:pt idx="5">
                  <c:v>5</c:v>
                </c:pt>
                <c:pt idx="6">
                  <c:v>28</c:v>
                </c:pt>
                <c:pt idx="7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939520"/>
        <c:axId val="249939912"/>
      </c:lineChart>
      <c:catAx>
        <c:axId val="24993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249939912"/>
        <c:crosses val="autoZero"/>
        <c:auto val="1"/>
        <c:lblAlgn val="ctr"/>
        <c:lblOffset val="100"/>
        <c:noMultiLvlLbl val="0"/>
      </c:catAx>
      <c:valAx>
        <c:axId val="24993991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249939520"/>
        <c:crosses val="autoZero"/>
        <c:crossBetween val="between"/>
        <c:majorUnit val="20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Sheet1!$B$1</c:f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Sheet1!$A$2:$A$9</c:f>
            </c:multiLvlStrRef>
          </c:cat>
          <c:val>
            <c:numRef>
              <c:f>Sheet1!$B$2:$B$9</c:f>
            </c:numRef>
          </c:val>
          <c:smooth val="0"/>
        </c:ser>
        <c:ser>
          <c:idx val="3"/>
          <c:order val="3"/>
          <c:tx>
            <c:strRef>
              <c:f>Sheet1!$B$1</c:f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Sheet1!$A$2:$A$9</c:f>
            </c:multiLvlStrRef>
          </c:cat>
          <c:val>
            <c:numRef>
              <c:f>Sheet1!$B$2:$B$9</c:f>
            </c:numRef>
          </c:val>
          <c:smooth val="0"/>
        </c:ser>
        <c:ser>
          <c:idx val="1"/>
          <c:order val="1"/>
          <c:tx>
            <c:strRef>
              <c:f>Sheet1!$B$1</c:f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Sheet1!$A$2:$A$9</c:f>
            </c:multiLvlStrRef>
          </c:cat>
          <c:val>
            <c:numRef>
              <c:f>Sheet1!$B$2:$B$9</c:f>
            </c:numRef>
          </c:val>
          <c:smooth val="0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</c:v>
                </c:pt>
                <c:pt idx="1">
                  <c:v>33</c:v>
                </c:pt>
                <c:pt idx="2">
                  <c:v>20</c:v>
                </c:pt>
                <c:pt idx="3">
                  <c:v>7</c:v>
                </c:pt>
                <c:pt idx="4">
                  <c:v>0</c:v>
                </c:pt>
                <c:pt idx="5">
                  <c:v>5</c:v>
                </c:pt>
                <c:pt idx="6">
                  <c:v>28</c:v>
                </c:pt>
                <c:pt idx="7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793088"/>
        <c:axId val="351793480"/>
      </c:lineChart>
      <c:catAx>
        <c:axId val="3517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1793480"/>
        <c:crosses val="autoZero"/>
        <c:auto val="1"/>
        <c:lblAlgn val="ctr"/>
        <c:lblOffset val="100"/>
        <c:noMultiLvlLbl val="0"/>
      </c:catAx>
      <c:valAx>
        <c:axId val="35179348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1793088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Sheet1!$B$1</c:f>
              <c:strCache>
                <c:ptCount val="1"/>
                <c:pt idx="0">
                  <c:v>125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</c:v>
                </c:pt>
                <c:pt idx="1">
                  <c:v>32</c:v>
                </c:pt>
                <c:pt idx="2">
                  <c:v>20</c:v>
                </c:pt>
                <c:pt idx="3">
                  <c:v>8</c:v>
                </c:pt>
                <c:pt idx="4">
                  <c:v>2</c:v>
                </c:pt>
                <c:pt idx="5">
                  <c:v>8</c:v>
                </c:pt>
                <c:pt idx="6">
                  <c:v>32</c:v>
                </c:pt>
                <c:pt idx="7">
                  <c:v>80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125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</c:v>
                </c:pt>
                <c:pt idx="1">
                  <c:v>32</c:v>
                </c:pt>
                <c:pt idx="2">
                  <c:v>20</c:v>
                </c:pt>
                <c:pt idx="3">
                  <c:v>8</c:v>
                </c:pt>
                <c:pt idx="4">
                  <c:v>2</c:v>
                </c:pt>
                <c:pt idx="5">
                  <c:v>8</c:v>
                </c:pt>
                <c:pt idx="6">
                  <c:v>32</c:v>
                </c:pt>
                <c:pt idx="7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125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</c:v>
                </c:pt>
                <c:pt idx="1">
                  <c:v>32</c:v>
                </c:pt>
                <c:pt idx="2">
                  <c:v>20</c:v>
                </c:pt>
                <c:pt idx="3">
                  <c:v>8</c:v>
                </c:pt>
                <c:pt idx="4">
                  <c:v>2</c:v>
                </c:pt>
                <c:pt idx="5">
                  <c:v>8</c:v>
                </c:pt>
                <c:pt idx="6">
                  <c:v>32</c:v>
                </c:pt>
                <c:pt idx="7">
                  <c:v>80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125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</c:v>
                </c:pt>
                <c:pt idx="1">
                  <c:v>32</c:v>
                </c:pt>
                <c:pt idx="2">
                  <c:v>20</c:v>
                </c:pt>
                <c:pt idx="3">
                  <c:v>8</c:v>
                </c:pt>
                <c:pt idx="4">
                  <c:v>2</c:v>
                </c:pt>
                <c:pt idx="5">
                  <c:v>8</c:v>
                </c:pt>
                <c:pt idx="6">
                  <c:v>32</c:v>
                </c:pt>
                <c:pt idx="7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794264"/>
        <c:axId val="351794656"/>
      </c:lineChart>
      <c:catAx>
        <c:axId val="35179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1794656"/>
        <c:crosses val="autoZero"/>
        <c:auto val="1"/>
        <c:lblAlgn val="ctr"/>
        <c:lblOffset val="100"/>
        <c:noMultiLvlLbl val="0"/>
      </c:catAx>
      <c:valAx>
        <c:axId val="35179465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1794264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Sheet1!$B$1</c:f>
              <c:strCache>
                <c:ptCount val="1"/>
                <c:pt idx="0">
                  <c:v>125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</c:v>
                </c:pt>
                <c:pt idx="1">
                  <c:v>38</c:v>
                </c:pt>
                <c:pt idx="2">
                  <c:v>30</c:v>
                </c:pt>
                <c:pt idx="3">
                  <c:v>20</c:v>
                </c:pt>
                <c:pt idx="4">
                  <c:v>14</c:v>
                </c:pt>
                <c:pt idx="5">
                  <c:v>18</c:v>
                </c:pt>
                <c:pt idx="6">
                  <c:v>38</c:v>
                </c:pt>
                <c:pt idx="7">
                  <c:v>80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125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</c:v>
                </c:pt>
                <c:pt idx="1">
                  <c:v>38</c:v>
                </c:pt>
                <c:pt idx="2">
                  <c:v>30</c:v>
                </c:pt>
                <c:pt idx="3">
                  <c:v>20</c:v>
                </c:pt>
                <c:pt idx="4">
                  <c:v>14</c:v>
                </c:pt>
                <c:pt idx="5">
                  <c:v>18</c:v>
                </c:pt>
                <c:pt idx="6">
                  <c:v>38</c:v>
                </c:pt>
                <c:pt idx="7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125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</c:v>
                </c:pt>
                <c:pt idx="1">
                  <c:v>38</c:v>
                </c:pt>
                <c:pt idx="2">
                  <c:v>30</c:v>
                </c:pt>
                <c:pt idx="3">
                  <c:v>20</c:v>
                </c:pt>
                <c:pt idx="4">
                  <c:v>14</c:v>
                </c:pt>
                <c:pt idx="5">
                  <c:v>18</c:v>
                </c:pt>
                <c:pt idx="6">
                  <c:v>38</c:v>
                </c:pt>
                <c:pt idx="7">
                  <c:v>80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125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</c:v>
                </c:pt>
                <c:pt idx="1">
                  <c:v>38</c:v>
                </c:pt>
                <c:pt idx="2">
                  <c:v>30</c:v>
                </c:pt>
                <c:pt idx="3">
                  <c:v>20</c:v>
                </c:pt>
                <c:pt idx="4">
                  <c:v>14</c:v>
                </c:pt>
                <c:pt idx="5">
                  <c:v>18</c:v>
                </c:pt>
                <c:pt idx="6">
                  <c:v>38</c:v>
                </c:pt>
                <c:pt idx="7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795440"/>
        <c:axId val="351795832"/>
      </c:lineChart>
      <c:catAx>
        <c:axId val="35179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1795832"/>
        <c:crosses val="autoZero"/>
        <c:auto val="1"/>
        <c:lblAlgn val="ctr"/>
        <c:lblOffset val="100"/>
        <c:noMultiLvlLbl val="0"/>
      </c:catAx>
      <c:valAx>
        <c:axId val="35179583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1795440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Sheet1!$B$1</c:f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Sheet1!$A$2:$A$9</c:f>
            </c:multiLvlStrRef>
          </c:cat>
          <c:val>
            <c:numRef>
              <c:f>Sheet1!$B$2:$B$9</c:f>
            </c:numRef>
          </c:val>
          <c:smooth val="0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</c:v>
                </c:pt>
                <c:pt idx="1">
                  <c:v>33</c:v>
                </c:pt>
                <c:pt idx="2">
                  <c:v>20</c:v>
                </c:pt>
                <c:pt idx="3">
                  <c:v>7</c:v>
                </c:pt>
                <c:pt idx="4">
                  <c:v>0</c:v>
                </c:pt>
                <c:pt idx="5">
                  <c:v>5</c:v>
                </c:pt>
                <c:pt idx="6">
                  <c:v>28</c:v>
                </c:pt>
                <c:pt idx="7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796616"/>
        <c:axId val="352817072"/>
      </c:lineChart>
      <c:catAx>
        <c:axId val="351796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2817072"/>
        <c:crosses val="autoZero"/>
        <c:auto val="1"/>
        <c:lblAlgn val="ctr"/>
        <c:lblOffset val="100"/>
        <c:noMultiLvlLbl val="0"/>
      </c:catAx>
      <c:valAx>
        <c:axId val="35281707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1796616"/>
        <c:crosses val="autoZero"/>
        <c:crossBetween val="between"/>
        <c:majorUnit val="20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Sheet1!$B$1</c:f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Sheet1!$A$2:$A$9</c:f>
            </c:multiLvlStrRef>
          </c:cat>
          <c:val>
            <c:numRef>
              <c:f>Sheet1!$B$2:$B$9</c:f>
            </c:numRef>
          </c:val>
          <c:smooth val="0"/>
        </c:ser>
        <c:ser>
          <c:idx val="3"/>
          <c:order val="3"/>
          <c:tx>
            <c:strRef>
              <c:f>Sheet1!$B$1</c:f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Sheet1!$A$2:$A$9</c:f>
            </c:multiLvlStrRef>
          </c:cat>
          <c:val>
            <c:numRef>
              <c:f>Sheet1!$B$2:$B$9</c:f>
            </c:numRef>
          </c:val>
          <c:smooth val="0"/>
        </c:ser>
        <c:ser>
          <c:idx val="1"/>
          <c:order val="1"/>
          <c:tx>
            <c:strRef>
              <c:f>Sheet1!$B$1</c:f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Sheet1!$A$2:$A$9</c:f>
            </c:multiLvlStrRef>
          </c:cat>
          <c:val>
            <c:numRef>
              <c:f>Sheet1!$B$2:$B$9</c:f>
            </c:numRef>
          </c:val>
          <c:smooth val="0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</c:v>
                </c:pt>
                <c:pt idx="1">
                  <c:v>33</c:v>
                </c:pt>
                <c:pt idx="2">
                  <c:v>20</c:v>
                </c:pt>
                <c:pt idx="3">
                  <c:v>7</c:v>
                </c:pt>
                <c:pt idx="4">
                  <c:v>0</c:v>
                </c:pt>
                <c:pt idx="5">
                  <c:v>5</c:v>
                </c:pt>
                <c:pt idx="6">
                  <c:v>28</c:v>
                </c:pt>
                <c:pt idx="7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817856"/>
        <c:axId val="352818248"/>
      </c:lineChart>
      <c:catAx>
        <c:axId val="35281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2818248"/>
        <c:crosses val="autoZero"/>
        <c:auto val="1"/>
        <c:lblAlgn val="ctr"/>
        <c:lblOffset val="100"/>
        <c:noMultiLvlLbl val="0"/>
      </c:catAx>
      <c:valAx>
        <c:axId val="35281824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200" b="1"/>
            </a:pPr>
            <a:endParaRPr lang="fr-FR"/>
          </a:p>
        </c:txPr>
        <c:crossAx val="352817856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21345731761117E-2"/>
          <c:y val="8.9129299181317442E-2"/>
          <c:w val="0.59964761759881535"/>
          <c:h val="0.633930774126994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[3-4][8]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[1][5-7]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[2]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1.5</c:v>
                </c:pt>
                <c:pt idx="1">
                  <c:v>1.3333333333333333</c:v>
                </c:pt>
                <c:pt idx="2">
                  <c:v>1.25</c:v>
                </c:pt>
                <c:pt idx="3">
                  <c:v>1.2</c:v>
                </c:pt>
                <c:pt idx="4">
                  <c:v>1.1666666666666667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[9]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fVSS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732272"/>
        <c:axId val="350732664"/>
      </c:lineChart>
      <c:catAx>
        <c:axId val="35073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t" anchorCtr="0"/>
          <a:lstStyle/>
          <a:p>
            <a:pPr>
              <a:defRPr lang="th-TH" sz="1600" b="1"/>
            </a:pPr>
            <a:endParaRPr lang="fr-FR"/>
          </a:p>
        </c:txPr>
        <c:crossAx val="350732664"/>
        <c:crosses val="autoZero"/>
        <c:auto val="1"/>
        <c:lblAlgn val="ctr"/>
        <c:lblOffset val="100"/>
        <c:noMultiLvlLbl val="0"/>
      </c:catAx>
      <c:valAx>
        <c:axId val="350732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600" b="1"/>
            </a:pPr>
            <a:endParaRPr lang="fr-FR"/>
          </a:p>
        </c:txPr>
        <c:crossAx val="350732272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577638980570188"/>
          <c:y val="6.3277803384473488E-2"/>
          <c:w val="0.17137229451977398"/>
          <c:h val="0.68947125831303135"/>
        </c:manualLayout>
      </c:layout>
      <c:overlay val="0"/>
      <c:txPr>
        <a:bodyPr/>
        <a:lstStyle/>
        <a:p>
          <a:pPr>
            <a:defRPr lang="th-TH" sz="1600"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21345731761201E-2"/>
          <c:y val="8.9129299181317484E-2"/>
          <c:w val="0.59964761759881591"/>
          <c:h val="0.633930774126994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[3-4][8]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[1][5-7]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[2]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[9]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</c:v>
                </c:pt>
                <c:pt idx="1">
                  <c:v>1.3333333333333333</c:v>
                </c:pt>
                <c:pt idx="2">
                  <c:v>1.6666666666666667</c:v>
                </c:pt>
                <c:pt idx="3">
                  <c:v>2</c:v>
                </c:pt>
                <c:pt idx="4">
                  <c:v>2.3333333333333335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fVSS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733448"/>
        <c:axId val="350733840"/>
      </c:lineChart>
      <c:catAx>
        <c:axId val="350733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t" anchorCtr="0"/>
          <a:lstStyle/>
          <a:p>
            <a:pPr>
              <a:defRPr lang="th-TH" sz="1600" b="1"/>
            </a:pPr>
            <a:endParaRPr lang="fr-FR"/>
          </a:p>
        </c:txPr>
        <c:crossAx val="350733840"/>
        <c:crosses val="autoZero"/>
        <c:auto val="1"/>
        <c:lblAlgn val="ctr"/>
        <c:lblOffset val="100"/>
        <c:noMultiLvlLbl val="0"/>
      </c:catAx>
      <c:valAx>
        <c:axId val="35073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th-TH" sz="1600" b="1"/>
            </a:pPr>
            <a:endParaRPr lang="fr-FR"/>
          </a:p>
        </c:txPr>
        <c:crossAx val="35073344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577638980570166"/>
          <c:y val="6.3277803384473461E-2"/>
          <c:w val="0.17137229451977398"/>
          <c:h val="0.68947125831303169"/>
        </c:manualLayout>
      </c:layout>
      <c:overlay val="0"/>
      <c:txPr>
        <a:bodyPr/>
        <a:lstStyle/>
        <a:p>
          <a:pPr>
            <a:defRPr lang="th-TH" sz="1600"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909F0A4B-5629-4CEC-8C46-7185B69FF461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D2FAA8BC-00C6-4E08-8521-8A0284C7A5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26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3705"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321C-B30F-8241-84E4-EAAEF6C8D4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09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321C-B30F-8241-84E4-EAAEF6C8D491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79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03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91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agesmodelediap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0817" y="-44095"/>
            <a:ext cx="9158545" cy="69300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02827" y="3130802"/>
            <a:ext cx="48597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DC5A20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141118" y="3845986"/>
            <a:ext cx="3404470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fr-FR" cap="all" dirty="0" smtClean="0">
                <a:solidFill>
                  <a:prstClr val="white"/>
                </a:solidFill>
              </a:rPr>
              <a:t>é</a:t>
            </a:r>
            <a:r>
              <a:rPr lang="fr-FR" dirty="0" smtClean="0">
                <a:solidFill>
                  <a:srgbClr val="484948"/>
                </a:solidFill>
              </a:rPr>
              <a:t>quipe d’</a:t>
            </a:r>
            <a:r>
              <a:rPr lang="fr-FR" dirty="0" smtClean="0">
                <a:solidFill>
                  <a:srgbClr val="FFFFFF"/>
                </a:solidFill>
              </a:rPr>
              <a:t>A</a:t>
            </a:r>
            <a:r>
              <a:rPr lang="fr-FR" dirty="0" smtClean="0">
                <a:solidFill>
                  <a:srgbClr val="484948"/>
                </a:solidFill>
              </a:rPr>
              <a:t>ccueil 3083</a:t>
            </a:r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41118" y="2922656"/>
            <a:ext cx="340447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fr-FR" cap="all" dirty="0" smtClean="0">
                <a:solidFill>
                  <a:prstClr val="white"/>
                </a:solidFill>
              </a:rPr>
              <a:t>L</a:t>
            </a:r>
            <a:r>
              <a:rPr lang="fr-FR" dirty="0" smtClean="0">
                <a:solidFill>
                  <a:prstClr val="white"/>
                </a:solidFill>
              </a:rPr>
              <a:t>aboratoire ERIC</a:t>
            </a:r>
            <a:endParaRPr lang="fr-FR" dirty="0" smtClean="0">
              <a:solidFill>
                <a:srgbClr val="484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96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agesmodelediap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83" y="-44095"/>
            <a:ext cx="9158545" cy="69300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</p:pic>
      <p:pic>
        <p:nvPicPr>
          <p:cNvPr id="2050" name="Picture 2" descr="D:\reserch document-v1\LOGO\4_Logo_IS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08711"/>
            <a:ext cx="111599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9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1612" y="864278"/>
            <a:ext cx="5740964" cy="553360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rgbClr val="484948"/>
                </a:solidFill>
                <a:latin typeface="Corbel"/>
                <a:cs typeface="Corbel"/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 sz="2000" b="0" i="0">
                <a:solidFill>
                  <a:srgbClr val="484948"/>
                </a:solidFill>
                <a:latin typeface="Corbel"/>
                <a:cs typeface="Corbel"/>
              </a:defRPr>
            </a:lvl1pPr>
            <a:lvl2pPr>
              <a:buSzPct val="100000"/>
              <a:buFontTx/>
              <a:buBlip>
                <a:blip r:embed="rId3"/>
              </a:buBlip>
              <a:defRPr sz="1800" b="0" i="0">
                <a:solidFill>
                  <a:srgbClr val="484948"/>
                </a:solidFill>
                <a:latin typeface="Corbel"/>
                <a:cs typeface="Corbel"/>
              </a:defRPr>
            </a:lvl2pPr>
            <a:lvl3pPr>
              <a:defRPr sz="1600" b="0" i="0">
                <a:solidFill>
                  <a:srgbClr val="484948"/>
                </a:solidFill>
                <a:latin typeface="Corbel"/>
                <a:cs typeface="Corbel"/>
              </a:defRPr>
            </a:lvl3pPr>
            <a:lvl4pPr>
              <a:defRPr sz="1400" b="0" i="0">
                <a:solidFill>
                  <a:srgbClr val="484948"/>
                </a:solidFill>
                <a:latin typeface="Corbel"/>
                <a:cs typeface="Corbel"/>
              </a:defRPr>
            </a:lvl4pPr>
            <a:lvl5pPr>
              <a:defRPr sz="1200" b="0" i="0">
                <a:solidFill>
                  <a:srgbClr val="484948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31024" y="6356350"/>
            <a:ext cx="511552" cy="365125"/>
          </a:xfrm>
        </p:spPr>
        <p:txBody>
          <a:bodyPr/>
          <a:lstStyle>
            <a:lvl1pPr>
              <a:defRPr sz="1400" b="0" i="0">
                <a:latin typeface="Gotham Book"/>
                <a:cs typeface="Gotham Book"/>
              </a:defRPr>
            </a:lvl1pPr>
          </a:lstStyle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952546" y="6356350"/>
            <a:ext cx="671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chemeClr val="tx1"/>
                </a:solidFill>
                <a:latin typeface="Corbel"/>
                <a:cs typeface="Corbel"/>
              </a:rPr>
              <a:t>Sharing-based Privacy and Availability of Cloud </a:t>
            </a:r>
            <a:r>
              <a:rPr lang="en-US" sz="1600" dirty="0" err="1" smtClean="0">
                <a:solidFill>
                  <a:schemeClr val="tx1"/>
                </a:solidFill>
                <a:latin typeface="Corbel"/>
                <a:cs typeface="Corbel"/>
              </a:rPr>
              <a:t>DataWarehouses</a:t>
            </a:r>
            <a:endParaRPr lang="fr-FR" sz="1600" dirty="0">
              <a:solidFill>
                <a:schemeClr val="tx1"/>
              </a:solidFill>
              <a:latin typeface="Corbel"/>
              <a:cs typeface="Corbel"/>
            </a:endParaRPr>
          </a:p>
        </p:txBody>
      </p:sp>
      <p:pic>
        <p:nvPicPr>
          <p:cNvPr id="9" name="Image 8" descr="petitscarresseu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697612" y="943649"/>
            <a:ext cx="504000" cy="41277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3201612" y="1436864"/>
            <a:ext cx="6103351" cy="1588"/>
          </a:xfrm>
          <a:prstGeom prst="line">
            <a:avLst/>
          </a:prstGeom>
          <a:ln>
            <a:solidFill>
              <a:srgbClr val="DC5A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pucegris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4801" y="251954"/>
            <a:ext cx="196799" cy="196799"/>
          </a:xfrm>
          <a:prstGeom prst="rect">
            <a:avLst/>
          </a:prstGeom>
        </p:spPr>
      </p:pic>
      <p:pic>
        <p:nvPicPr>
          <p:cNvPr id="16" name="Image 15" descr="puceblanch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58356" y="278725"/>
            <a:ext cx="143256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ss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1612" y="864278"/>
            <a:ext cx="5740964" cy="553360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rgbClr val="484948"/>
                </a:solidFill>
                <a:latin typeface="Corbel"/>
                <a:cs typeface="Corbel"/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 sz="2000" b="0" i="0">
                <a:solidFill>
                  <a:srgbClr val="484948"/>
                </a:solidFill>
                <a:latin typeface="Corbel"/>
                <a:cs typeface="Corbel"/>
              </a:defRPr>
            </a:lvl1pPr>
            <a:lvl2pPr>
              <a:buSzPct val="100000"/>
              <a:buFontTx/>
              <a:buBlip>
                <a:blip r:embed="rId3"/>
              </a:buBlip>
              <a:defRPr sz="1800" b="0" i="0">
                <a:solidFill>
                  <a:srgbClr val="484948"/>
                </a:solidFill>
                <a:latin typeface="Corbel"/>
                <a:cs typeface="Corbel"/>
              </a:defRPr>
            </a:lvl2pPr>
            <a:lvl3pPr>
              <a:defRPr sz="1600" b="0" i="0">
                <a:solidFill>
                  <a:srgbClr val="484948"/>
                </a:solidFill>
                <a:latin typeface="Corbel"/>
                <a:cs typeface="Corbel"/>
              </a:defRPr>
            </a:lvl3pPr>
            <a:lvl4pPr>
              <a:defRPr sz="1400" b="0" i="0">
                <a:solidFill>
                  <a:srgbClr val="484948"/>
                </a:solidFill>
                <a:latin typeface="Corbel"/>
                <a:cs typeface="Corbel"/>
              </a:defRPr>
            </a:lvl4pPr>
            <a:lvl5pPr>
              <a:defRPr sz="1200" b="0" i="0">
                <a:solidFill>
                  <a:srgbClr val="484948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31024" y="6356350"/>
            <a:ext cx="511552" cy="365125"/>
          </a:xfrm>
        </p:spPr>
        <p:txBody>
          <a:bodyPr/>
          <a:lstStyle>
            <a:lvl1pPr>
              <a:defRPr sz="1400" b="0" i="0">
                <a:latin typeface="Gotham Book"/>
                <a:cs typeface="Gotham Book"/>
              </a:defRPr>
            </a:lvl1pPr>
          </a:lstStyle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 descr="petitscarresseu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697612" y="943649"/>
            <a:ext cx="504000" cy="41277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3201612" y="1436864"/>
            <a:ext cx="6103351" cy="1588"/>
          </a:xfrm>
          <a:prstGeom prst="line">
            <a:avLst/>
          </a:prstGeom>
          <a:ln>
            <a:solidFill>
              <a:srgbClr val="DC5A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2014 -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9687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8648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1260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2151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4398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7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2136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658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9871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8327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7"/>
          <p:cNvSpPr txBox="1"/>
          <p:nvPr userDrawn="1"/>
        </p:nvSpPr>
        <p:spPr>
          <a:xfrm>
            <a:off x="952546" y="6381328"/>
            <a:ext cx="671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DOLAP 2014- </a:t>
            </a:r>
            <a:r>
              <a:rPr lang="en-US" sz="1200" dirty="0" err="1" smtClean="0">
                <a:solidFill>
                  <a:schemeClr val="tx1"/>
                </a:solidFill>
                <a:latin typeface="Corbel"/>
                <a:cs typeface="Corbel"/>
              </a:rPr>
              <a:t>fVSS</a:t>
            </a:r>
            <a:r>
              <a:rPr lang="en-US" sz="1200" dirty="0" smtClean="0">
                <a:solidFill>
                  <a:schemeClr val="tx1"/>
                </a:solidFill>
                <a:latin typeface="Corbel"/>
                <a:cs typeface="Corbel"/>
              </a:rPr>
              <a:t>: A New Secure and Cost-Efficient Scheme for Cloud Data Warehouses</a:t>
            </a:r>
            <a:endParaRPr lang="fr-FR" sz="1200" dirty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235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2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00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25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04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56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47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87E3-B7BE-4B51-AECE-D72AEC26A3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2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923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25956" y="6356350"/>
            <a:ext cx="360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5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306680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latin typeface="Corbel"/>
                <a:cs typeface="Corbel"/>
              </a:rPr>
              <a:t>Varunya</a:t>
            </a:r>
            <a:r>
              <a:rPr lang="fr-FR" sz="3200" b="1" dirty="0" smtClean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Corbel"/>
                <a:cs typeface="Corbel"/>
              </a:rPr>
              <a:t>Attasena</a:t>
            </a:r>
            <a:endParaRPr lang="fr-FR" sz="3200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algn="ctr"/>
            <a:r>
              <a:rPr lang="fr-FR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Nouria</a:t>
            </a:r>
            <a:r>
              <a:rPr lang="fr-FR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 Harbi</a:t>
            </a: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Corbel"/>
                <a:cs typeface="Corbel"/>
              </a:rPr>
              <a:t> </a:t>
            </a:r>
          </a:p>
          <a:p>
            <a:pPr algn="ctr"/>
            <a:r>
              <a:rPr lang="fr-FR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Jérôme Darmont</a:t>
            </a:r>
          </a:p>
        </p:txBody>
      </p:sp>
      <p:sp>
        <p:nvSpPr>
          <p:cNvPr id="12" name="ZoneTexte 2"/>
          <p:cNvSpPr txBox="1"/>
          <p:nvPr/>
        </p:nvSpPr>
        <p:spPr>
          <a:xfrm>
            <a:off x="3779912" y="3054226"/>
            <a:ext cx="53640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Corbel"/>
                <a:cs typeface="Corbel"/>
              </a:rPr>
              <a:t>fVSS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Corbel"/>
                <a:cs typeface="Corbel"/>
              </a:rPr>
              <a:t>:</a:t>
            </a:r>
            <a:r>
              <a:rPr lang="en-US" sz="3200" b="1" dirty="0" smtClean="0">
                <a:latin typeface="Corbel"/>
                <a:cs typeface="Corbel"/>
              </a:rPr>
              <a:t> A New Secure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rbel"/>
                <a:cs typeface="Corbel"/>
              </a:rPr>
              <a:t>and</a:t>
            </a:r>
            <a:r>
              <a:rPr lang="en-US" sz="3200" b="1" dirty="0" smtClean="0">
                <a:latin typeface="Corbel"/>
                <a:cs typeface="Corbel"/>
              </a:rPr>
              <a:t> Cost-Efficient Scheme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rbel"/>
                <a:cs typeface="Corbel"/>
              </a:rPr>
              <a:t>for</a:t>
            </a:r>
            <a:r>
              <a:rPr lang="en-US" sz="3200" b="1" dirty="0" smtClean="0">
                <a:latin typeface="Corbel"/>
                <a:cs typeface="Corbel"/>
              </a:rPr>
              <a:t> Cloud  Data  Warehouses</a:t>
            </a:r>
            <a:endParaRPr lang="en-US" sz="3200" b="1" dirty="0" smtClean="0">
              <a:solidFill>
                <a:schemeClr val="bg1">
                  <a:lumMod val="50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69634" name="Picture 2" descr="DOLAP 2010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804" y="285728"/>
            <a:ext cx="1371600" cy="1384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6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kern="0" dirty="0" err="1" smtClean="0">
                <a:solidFill>
                  <a:srgbClr val="C00000"/>
                </a:solidFill>
                <a:latin typeface="Corbel" pitchFamily="34" charset="0"/>
              </a:rPr>
              <a:t>fVSS</a:t>
            </a:r>
            <a:r>
              <a:rPr lang="fr-FR" b="1" kern="0" dirty="0" smtClean="0">
                <a:solidFill>
                  <a:srgbClr val="C00000"/>
                </a:solidFill>
                <a:latin typeface="Corbel" pitchFamily="34" charset="0"/>
              </a:rPr>
              <a:t>: </a:t>
            </a:r>
            <a:r>
              <a:rPr lang="fr-FR" b="1" kern="0" dirty="0" smtClean="0">
                <a:solidFill>
                  <a:schemeClr val="tx1"/>
                </a:solidFill>
                <a:latin typeface="Corbel" pitchFamily="34" charset="0"/>
              </a:rPr>
              <a:t>Data sharing 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process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73844" y="1714488"/>
          <a:ext cx="4083842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724"/>
                <a:gridCol w="861442"/>
                <a:gridCol w="861442"/>
                <a:gridCol w="912466"/>
                <a:gridCol w="816768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ProName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ProDescr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CategoryID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UnitPrice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Shirt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Shoe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Ring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5000628" y="1724062"/>
          <a:ext cx="2571768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8055"/>
                <a:gridCol w="1483713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/>
                        <a:t>Share location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10101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01110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11010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7" name="Horizontal Scroll 26"/>
          <p:cNvSpPr/>
          <p:nvPr/>
        </p:nvSpPr>
        <p:spPr>
          <a:xfrm rot="20836643">
            <a:off x="51531" y="1444040"/>
            <a:ext cx="1188720" cy="300533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Original data</a:t>
            </a:r>
            <a:endParaRPr lang="en-US" sz="1200" b="1" dirty="0"/>
          </a:p>
        </p:txBody>
      </p:sp>
      <p:sp>
        <p:nvSpPr>
          <p:cNvPr id="35" name="Horizontal Scroll 34"/>
          <p:cNvSpPr/>
          <p:nvPr/>
        </p:nvSpPr>
        <p:spPr>
          <a:xfrm rot="21033721">
            <a:off x="4584500" y="1492808"/>
            <a:ext cx="1793739" cy="300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Indices on index server</a:t>
            </a:r>
            <a:endParaRPr lang="en-US" sz="1200" b="1" dirty="0"/>
          </a:p>
        </p:txBody>
      </p:sp>
      <p:graphicFrame>
        <p:nvGraphicFramePr>
          <p:cNvPr id="36" name="Chart 35"/>
          <p:cNvGraphicFramePr/>
          <p:nvPr/>
        </p:nvGraphicFramePr>
        <p:xfrm>
          <a:off x="642910" y="292893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874191" y="5718353"/>
            <a:ext cx="4752412" cy="324705"/>
            <a:chOff x="517001" y="5718353"/>
            <a:chExt cx="4752412" cy="324705"/>
          </a:xfrm>
        </p:grpSpPr>
        <p:sp>
          <p:nvSpPr>
            <p:cNvPr id="97" name="TextBox 96"/>
            <p:cNvSpPr txBox="1"/>
            <p:nvPr/>
          </p:nvSpPr>
          <p:spPr>
            <a:xfrm rot="20205248">
              <a:off x="517001" y="5766059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rot="20205248">
              <a:off x="4340719" y="5744164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err="1" smtClean="0"/>
                <a:t>K</a:t>
              </a:r>
              <a:r>
                <a:rPr lang="en-US" sz="1200" b="1" baseline="-25000" dirty="0" err="1" smtClean="0"/>
                <a:t>d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20205248">
              <a:off x="1604809" y="5744164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FFC00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20205248">
              <a:off x="2176313" y="5718353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(K</a:t>
              </a:r>
              <a:r>
                <a:rPr lang="en-US" sz="1200" b="1" baseline="-25000" dirty="0" smtClean="0"/>
                <a:t>s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20205248">
              <a:off x="2665746" y="5720311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0070C0"/>
                  </a:solidFill>
                </a:rPr>
                <a:t>4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20205248">
              <a:off x="3231645" y="572826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00B0F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00B0F0"/>
                  </a:solidFill>
                </a:rPr>
                <a:t>5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 rot="20205248">
              <a:off x="1054571" y="572826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7030A0"/>
                  </a:solidFill>
                </a:rPr>
                <a:t>3</a:t>
              </a:r>
              <a:r>
                <a:rPr lang="en-US" sz="1200" b="1" dirty="0" smtClean="0"/>
                <a:t>)</a:t>
              </a:r>
            </a:p>
          </p:txBody>
        </p:sp>
      </p:grpSp>
      <p:sp>
        <p:nvSpPr>
          <p:cNvPr id="106" name="Explosion 1 105"/>
          <p:cNvSpPr/>
          <p:nvPr/>
        </p:nvSpPr>
        <p:spPr>
          <a:xfrm>
            <a:off x="7643834" y="1500174"/>
            <a:ext cx="1285884" cy="1143008"/>
          </a:xfrm>
          <a:prstGeom prst="irregularSeal1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n=5</a:t>
            </a:r>
          </a:p>
          <a:p>
            <a:pPr algn="ctr"/>
            <a:r>
              <a:rPr lang="en-US" sz="1400" b="1" dirty="0" smtClean="0"/>
              <a:t>t=4</a:t>
            </a:r>
            <a:endParaRPr lang="en-US" sz="1400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5643570" y="5675477"/>
            <a:ext cx="2023184" cy="369332"/>
            <a:chOff x="5286380" y="5675477"/>
            <a:chExt cx="2023184" cy="369332"/>
          </a:xfrm>
        </p:grpSpPr>
        <p:sp>
          <p:nvSpPr>
            <p:cNvPr id="66" name="Right Arrow 65"/>
            <p:cNvSpPr/>
            <p:nvPr/>
          </p:nvSpPr>
          <p:spPr>
            <a:xfrm rot="10800000">
              <a:off x="5286380" y="5715016"/>
              <a:ext cx="428628" cy="28575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37928" y="5675477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Hash function</a:t>
              </a:r>
              <a:endParaRPr lang="en-US" b="1" dirty="0"/>
            </a:p>
          </p:txBody>
        </p:sp>
      </p:grpSp>
      <p:graphicFrame>
        <p:nvGraphicFramePr>
          <p:cNvPr id="86" name="Chart 85"/>
          <p:cNvGraphicFramePr/>
          <p:nvPr/>
        </p:nvGraphicFramePr>
        <p:xfrm>
          <a:off x="642910" y="292893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4765048" y="3518711"/>
            <a:ext cx="512117" cy="1948886"/>
            <a:chOff x="4407858" y="3518711"/>
            <a:chExt cx="512117" cy="1948886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3965323" y="4575263"/>
              <a:ext cx="178308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828535" y="3636932"/>
              <a:ext cx="91440" cy="9144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07858" y="3518711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Data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225084" y="4714884"/>
            <a:ext cx="611138" cy="734880"/>
            <a:chOff x="1867894" y="4714884"/>
            <a:chExt cx="611138" cy="734880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1927982" y="5220370"/>
              <a:ext cx="45720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867894" y="4714884"/>
              <a:ext cx="611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Share</a:t>
              </a:r>
            </a:p>
          </p:txBody>
        </p:sp>
        <p:sp>
          <p:nvSpPr>
            <p:cNvPr id="108" name="5-Point Star 107"/>
            <p:cNvSpPr/>
            <p:nvPr/>
          </p:nvSpPr>
          <p:spPr>
            <a:xfrm>
              <a:off x="2090038" y="4907880"/>
              <a:ext cx="142876" cy="142876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735651" y="4363030"/>
            <a:ext cx="611138" cy="1074339"/>
            <a:chOff x="1378461" y="4363030"/>
            <a:chExt cx="611138" cy="1074339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1236306" y="5070815"/>
              <a:ext cx="73152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378461" y="4363030"/>
              <a:ext cx="611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7030A0"/>
                  </a:solidFill>
                </a:rPr>
                <a:t>Share</a:t>
              </a:r>
            </a:p>
          </p:txBody>
        </p:sp>
        <p:sp>
          <p:nvSpPr>
            <p:cNvPr id="107" name="5-Point Star 106"/>
            <p:cNvSpPr/>
            <p:nvPr/>
          </p:nvSpPr>
          <p:spPr>
            <a:xfrm>
              <a:off x="1538773" y="4597086"/>
              <a:ext cx="142876" cy="142876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43584" y="5021902"/>
            <a:ext cx="731520" cy="479489"/>
            <a:chOff x="2886394" y="5021902"/>
            <a:chExt cx="731520" cy="479489"/>
          </a:xfrm>
        </p:grpSpPr>
        <p:sp>
          <p:nvSpPr>
            <p:cNvPr id="55" name="Oval 54"/>
            <p:cNvSpPr/>
            <p:nvPr/>
          </p:nvSpPr>
          <p:spPr>
            <a:xfrm>
              <a:off x="3195878" y="5409951"/>
              <a:ext cx="91440" cy="9144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88"/>
            <p:cNvGrpSpPr/>
            <p:nvPr/>
          </p:nvGrpSpPr>
          <p:grpSpPr>
            <a:xfrm>
              <a:off x="2886394" y="5021902"/>
              <a:ext cx="731520" cy="413497"/>
              <a:chOff x="2285984" y="4587139"/>
              <a:chExt cx="731520" cy="413497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285984" y="4587139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70C0"/>
                    </a:solidFill>
                  </a:rPr>
                  <a:t>Pseudo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85984" y="4723637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70C0"/>
                    </a:solidFill>
                  </a:rPr>
                  <a:t>share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1878622" y="5164778"/>
            <a:ext cx="1214792" cy="297644"/>
            <a:chOff x="1521432" y="5164778"/>
            <a:chExt cx="1214792" cy="297644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2581103" y="5370188"/>
              <a:ext cx="18288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644784" y="5219179"/>
              <a:ext cx="91440" cy="9144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21432" y="5164778"/>
              <a:ext cx="1214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Inner signature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25836" y="4080544"/>
            <a:ext cx="731520" cy="1370646"/>
            <a:chOff x="768646" y="4080544"/>
            <a:chExt cx="731520" cy="1370646"/>
          </a:xfrm>
        </p:grpSpPr>
        <p:sp>
          <p:nvSpPr>
            <p:cNvPr id="57" name="Oval 56"/>
            <p:cNvSpPr/>
            <p:nvPr/>
          </p:nvSpPr>
          <p:spPr>
            <a:xfrm>
              <a:off x="1018373" y="4451662"/>
              <a:ext cx="91440" cy="914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609136" y="4993196"/>
              <a:ext cx="91440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80"/>
            <p:cNvGrpSpPr/>
            <p:nvPr/>
          </p:nvGrpSpPr>
          <p:grpSpPr>
            <a:xfrm>
              <a:off x="768646" y="4080544"/>
              <a:ext cx="731520" cy="413497"/>
              <a:chOff x="1793909" y="3513882"/>
              <a:chExt cx="731520" cy="413497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1793909" y="3513882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Pseudo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793909" y="3650380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share</a:t>
                </a: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4071934" y="5228576"/>
            <a:ext cx="688061" cy="276999"/>
            <a:chOff x="3714744" y="5228576"/>
            <a:chExt cx="688061" cy="276999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724807" y="5416952"/>
              <a:ext cx="109728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3791667" y="5228576"/>
              <a:ext cx="611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</a:rPr>
                <a:t>Share</a:t>
              </a:r>
            </a:p>
          </p:txBody>
        </p:sp>
        <p:sp>
          <p:nvSpPr>
            <p:cNvPr id="109" name="5-Point Star 108"/>
            <p:cNvSpPr/>
            <p:nvPr/>
          </p:nvSpPr>
          <p:spPr>
            <a:xfrm>
              <a:off x="3714744" y="5268115"/>
              <a:ext cx="142876" cy="142876"/>
            </a:xfrm>
            <a:prstGeom prst="star5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7" name="Chart 86"/>
          <p:cNvGraphicFramePr/>
          <p:nvPr/>
        </p:nvGraphicFramePr>
        <p:xfrm>
          <a:off x="642910" y="292893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8" name="Chart 87"/>
          <p:cNvGraphicFramePr/>
          <p:nvPr/>
        </p:nvGraphicFramePr>
        <p:xfrm>
          <a:off x="642910" y="292893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918029" y="2643182"/>
            <a:ext cx="4937268" cy="2941471"/>
            <a:chOff x="563426" y="2643182"/>
            <a:chExt cx="4937268" cy="2941471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751522" y="5465630"/>
              <a:ext cx="452628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-506602" y="4231954"/>
              <a:ext cx="2606040" cy="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230844" y="5307654"/>
              <a:ext cx="269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50"/>
                  </a:solidFill>
                </a:rPr>
                <a:t>x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3426" y="2643182"/>
              <a:ext cx="476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</a:rPr>
                <a:t>f(x)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357950" y="2857496"/>
            <a:ext cx="237744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Inner signature </a:t>
            </a: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(one-variable one-way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homomorphic</a:t>
            </a:r>
            <a:r>
              <a:rPr lang="en-US" sz="1600" b="1" i="1" dirty="0" smtClean="0">
                <a:solidFill>
                  <a:srgbClr val="C00000"/>
                </a:solidFill>
              </a:rPr>
              <a:t> function)</a:t>
            </a:r>
            <a:endParaRPr lang="en-US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57950" y="3786190"/>
            <a:ext cx="237744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Pseudo share </a:t>
            </a: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(two-variable one-way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homomorphic</a:t>
            </a:r>
            <a:r>
              <a:rPr lang="en-US" sz="1600" b="1" i="1" dirty="0" smtClean="0">
                <a:solidFill>
                  <a:srgbClr val="C00000"/>
                </a:solidFill>
              </a:rPr>
              <a:t> function)</a:t>
            </a:r>
            <a:endParaRPr lang="en-US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57950" y="4725363"/>
            <a:ext cx="23774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polynomial of degree t-1 </a:t>
            </a: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Lagrange interpolation</a:t>
            </a:r>
            <a:endParaRPr lang="en-US" sz="1400" b="1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49877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6" grpId="0">
        <p:bldAsOne/>
      </p:bldGraphic>
      <p:bldGraphic spid="87" grpId="0">
        <p:bldAsOne/>
      </p:bldGraphic>
      <p:bldGraphic spid="8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kern="0" dirty="0" err="1" smtClean="0">
                <a:solidFill>
                  <a:srgbClr val="C00000"/>
                </a:solidFill>
                <a:latin typeface="Corbel" pitchFamily="34" charset="0"/>
              </a:rPr>
              <a:t>fVSS</a:t>
            </a:r>
            <a:r>
              <a:rPr lang="fr-FR" b="1" kern="0" dirty="0" smtClean="0">
                <a:solidFill>
                  <a:srgbClr val="C00000"/>
                </a:solidFill>
                <a:latin typeface="Corbel" pitchFamily="34" charset="0"/>
              </a:rPr>
              <a:t>: </a:t>
            </a:r>
            <a:r>
              <a:rPr lang="fr-FR" b="1" kern="0" dirty="0" smtClean="0">
                <a:solidFill>
                  <a:schemeClr val="tx1"/>
                </a:solidFill>
                <a:latin typeface="Corbel" pitchFamily="34" charset="0"/>
              </a:rPr>
              <a:t>Data reconstruction 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process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73844" y="1714488"/>
          <a:ext cx="4083842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724"/>
                <a:gridCol w="861442"/>
                <a:gridCol w="861442"/>
                <a:gridCol w="912466"/>
                <a:gridCol w="816768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ProName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ProDescr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CategoryID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UnitPrice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Shirt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Shoe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Ring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5000628" y="1724062"/>
          <a:ext cx="2571768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8055"/>
                <a:gridCol w="1483713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/>
                        <a:t>Share location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10101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01110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11010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7" name="Horizontal Scroll 26"/>
          <p:cNvSpPr/>
          <p:nvPr/>
        </p:nvSpPr>
        <p:spPr>
          <a:xfrm rot="20836643">
            <a:off x="51531" y="1444040"/>
            <a:ext cx="1188720" cy="300533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Original data</a:t>
            </a:r>
            <a:endParaRPr lang="en-US" sz="1200" b="1" dirty="0"/>
          </a:p>
        </p:txBody>
      </p:sp>
      <p:sp>
        <p:nvSpPr>
          <p:cNvPr id="35" name="Horizontal Scroll 34"/>
          <p:cNvSpPr/>
          <p:nvPr/>
        </p:nvSpPr>
        <p:spPr>
          <a:xfrm rot="21033721">
            <a:off x="4584500" y="1492808"/>
            <a:ext cx="1793739" cy="300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Indices on index server</a:t>
            </a:r>
            <a:endParaRPr lang="en-US" sz="1200" b="1" dirty="0"/>
          </a:p>
        </p:txBody>
      </p:sp>
      <p:graphicFrame>
        <p:nvGraphicFramePr>
          <p:cNvPr id="36" name="Chart 35"/>
          <p:cNvGraphicFramePr/>
          <p:nvPr/>
        </p:nvGraphicFramePr>
        <p:xfrm>
          <a:off x="643740" y="292893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61"/>
          <p:cNvGrpSpPr/>
          <p:nvPr/>
        </p:nvGrpSpPr>
        <p:grpSpPr>
          <a:xfrm>
            <a:off x="875021" y="5718353"/>
            <a:ext cx="4752412" cy="324705"/>
            <a:chOff x="517001" y="5718353"/>
            <a:chExt cx="4752412" cy="324705"/>
          </a:xfrm>
        </p:grpSpPr>
        <p:sp>
          <p:nvSpPr>
            <p:cNvPr id="97" name="TextBox 96"/>
            <p:cNvSpPr txBox="1"/>
            <p:nvPr/>
          </p:nvSpPr>
          <p:spPr>
            <a:xfrm rot="20205248">
              <a:off x="517001" y="5766059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rot="20205248">
              <a:off x="4340719" y="5744164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err="1" smtClean="0"/>
                <a:t>K</a:t>
              </a:r>
              <a:r>
                <a:rPr lang="en-US" sz="1200" b="1" baseline="-25000" dirty="0" err="1" smtClean="0"/>
                <a:t>d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20205248">
              <a:off x="1604809" y="5744164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FFC00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20205248">
              <a:off x="2176313" y="5718353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(K</a:t>
              </a:r>
              <a:r>
                <a:rPr lang="en-US" sz="1200" b="1" baseline="-25000" dirty="0" smtClean="0"/>
                <a:t>s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20205248">
              <a:off x="2665746" y="5720311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0070C0"/>
                  </a:solidFill>
                </a:rPr>
                <a:t>4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20205248">
              <a:off x="3231645" y="572826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00B0F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00B0F0"/>
                  </a:solidFill>
                </a:rPr>
                <a:t>5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 rot="20205248">
              <a:off x="1054571" y="572826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7030A0"/>
                  </a:solidFill>
                </a:rPr>
                <a:t>3</a:t>
              </a:r>
              <a:r>
                <a:rPr lang="en-US" sz="1200" b="1" dirty="0" smtClean="0"/>
                <a:t>)</a:t>
              </a:r>
            </a:p>
          </p:txBody>
        </p:sp>
      </p:grpSp>
      <p:sp>
        <p:nvSpPr>
          <p:cNvPr id="106" name="Explosion 1 105"/>
          <p:cNvSpPr/>
          <p:nvPr/>
        </p:nvSpPr>
        <p:spPr>
          <a:xfrm>
            <a:off x="7643834" y="1500174"/>
            <a:ext cx="1285884" cy="1143008"/>
          </a:xfrm>
          <a:prstGeom prst="irregularSeal1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n=5</a:t>
            </a:r>
          </a:p>
          <a:p>
            <a:pPr algn="ctr"/>
            <a:r>
              <a:rPr lang="en-US" sz="1400" b="1" dirty="0" smtClean="0"/>
              <a:t>t=4</a:t>
            </a:r>
            <a:endParaRPr lang="en-US" sz="1400" b="1" dirty="0"/>
          </a:p>
        </p:txBody>
      </p:sp>
      <p:grpSp>
        <p:nvGrpSpPr>
          <p:cNvPr id="4" name="Group 67"/>
          <p:cNvGrpSpPr/>
          <p:nvPr/>
        </p:nvGrpSpPr>
        <p:grpSpPr>
          <a:xfrm>
            <a:off x="5644400" y="5675477"/>
            <a:ext cx="2023184" cy="369332"/>
            <a:chOff x="5286380" y="5675477"/>
            <a:chExt cx="2023184" cy="369332"/>
          </a:xfrm>
        </p:grpSpPr>
        <p:sp>
          <p:nvSpPr>
            <p:cNvPr id="66" name="Right Arrow 65"/>
            <p:cNvSpPr/>
            <p:nvPr/>
          </p:nvSpPr>
          <p:spPr>
            <a:xfrm rot="10800000">
              <a:off x="5286380" y="5715016"/>
              <a:ext cx="428628" cy="28575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37928" y="5675477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Hash function</a:t>
              </a:r>
              <a:endParaRPr lang="en-US" b="1" dirty="0"/>
            </a:p>
          </p:txBody>
        </p:sp>
      </p:grpSp>
      <p:graphicFrame>
        <p:nvGraphicFramePr>
          <p:cNvPr id="86" name="Chart 85"/>
          <p:cNvGraphicFramePr/>
          <p:nvPr/>
        </p:nvGraphicFramePr>
        <p:xfrm>
          <a:off x="643740" y="292893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59"/>
          <p:cNvGrpSpPr/>
          <p:nvPr/>
        </p:nvGrpSpPr>
        <p:grpSpPr>
          <a:xfrm>
            <a:off x="4765878" y="3518711"/>
            <a:ext cx="512117" cy="1948886"/>
            <a:chOff x="4407858" y="3518711"/>
            <a:chExt cx="512117" cy="1948886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3965323" y="4575263"/>
              <a:ext cx="178308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828535" y="3636932"/>
              <a:ext cx="91440" cy="9144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07858" y="3518711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Data</a:t>
              </a:r>
            </a:p>
          </p:txBody>
        </p:sp>
      </p:grpSp>
      <p:grpSp>
        <p:nvGrpSpPr>
          <p:cNvPr id="7" name="Group 80"/>
          <p:cNvGrpSpPr/>
          <p:nvPr/>
        </p:nvGrpSpPr>
        <p:grpSpPr>
          <a:xfrm>
            <a:off x="2225914" y="4714884"/>
            <a:ext cx="611138" cy="734880"/>
            <a:chOff x="1867894" y="4714884"/>
            <a:chExt cx="611138" cy="734880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1927982" y="5220370"/>
              <a:ext cx="45720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867894" y="4714884"/>
              <a:ext cx="611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Share</a:t>
              </a:r>
            </a:p>
          </p:txBody>
        </p:sp>
        <p:sp>
          <p:nvSpPr>
            <p:cNvPr id="108" name="5-Point Star 107"/>
            <p:cNvSpPr/>
            <p:nvPr/>
          </p:nvSpPr>
          <p:spPr>
            <a:xfrm>
              <a:off x="2090038" y="4907880"/>
              <a:ext cx="142876" cy="142876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9"/>
          <p:cNvGrpSpPr/>
          <p:nvPr/>
        </p:nvGrpSpPr>
        <p:grpSpPr>
          <a:xfrm>
            <a:off x="1736481" y="4363030"/>
            <a:ext cx="611138" cy="1074339"/>
            <a:chOff x="1378461" y="4363030"/>
            <a:chExt cx="611138" cy="1074339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1236306" y="5070815"/>
              <a:ext cx="73152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378461" y="4363030"/>
              <a:ext cx="611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7030A0"/>
                  </a:solidFill>
                </a:rPr>
                <a:t>Share</a:t>
              </a:r>
            </a:p>
          </p:txBody>
        </p:sp>
        <p:sp>
          <p:nvSpPr>
            <p:cNvPr id="107" name="5-Point Star 106"/>
            <p:cNvSpPr/>
            <p:nvPr/>
          </p:nvSpPr>
          <p:spPr>
            <a:xfrm>
              <a:off x="1538773" y="4597086"/>
              <a:ext cx="142876" cy="142876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1879452" y="5164778"/>
            <a:ext cx="1214792" cy="297644"/>
            <a:chOff x="1521432" y="5164778"/>
            <a:chExt cx="1214792" cy="297644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2581103" y="5370188"/>
              <a:ext cx="18288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644784" y="5219179"/>
              <a:ext cx="91440" cy="9144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21432" y="5164778"/>
              <a:ext cx="1214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Inner signature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26666" y="4080544"/>
            <a:ext cx="731520" cy="1370646"/>
            <a:chOff x="768646" y="4080544"/>
            <a:chExt cx="731520" cy="1370646"/>
          </a:xfrm>
        </p:grpSpPr>
        <p:sp>
          <p:nvSpPr>
            <p:cNvPr id="57" name="Oval 56"/>
            <p:cNvSpPr/>
            <p:nvPr/>
          </p:nvSpPr>
          <p:spPr>
            <a:xfrm>
              <a:off x="1031999" y="4458038"/>
              <a:ext cx="91440" cy="914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609136" y="4993196"/>
              <a:ext cx="91440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up 80"/>
            <p:cNvGrpSpPr/>
            <p:nvPr/>
          </p:nvGrpSpPr>
          <p:grpSpPr>
            <a:xfrm>
              <a:off x="768646" y="4080544"/>
              <a:ext cx="731520" cy="413497"/>
              <a:chOff x="1793909" y="3513882"/>
              <a:chExt cx="731520" cy="413497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1793909" y="3513882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Pseudo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793909" y="3650380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share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4075757" y="5228576"/>
            <a:ext cx="685068" cy="276999"/>
            <a:chOff x="3717737" y="5228576"/>
            <a:chExt cx="685068" cy="276999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3724807" y="5416952"/>
              <a:ext cx="109728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3791667" y="5228576"/>
              <a:ext cx="611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</a:rPr>
                <a:t>Share</a:t>
              </a:r>
            </a:p>
          </p:txBody>
        </p:sp>
        <p:sp>
          <p:nvSpPr>
            <p:cNvPr id="109" name="5-Point Star 108"/>
            <p:cNvSpPr/>
            <p:nvPr/>
          </p:nvSpPr>
          <p:spPr>
            <a:xfrm>
              <a:off x="3717737" y="5275755"/>
              <a:ext cx="142876" cy="142876"/>
            </a:xfrm>
            <a:prstGeom prst="star5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58"/>
          <p:cNvGrpSpPr/>
          <p:nvPr/>
        </p:nvGrpSpPr>
        <p:grpSpPr>
          <a:xfrm>
            <a:off x="918859" y="2643182"/>
            <a:ext cx="4937268" cy="2941471"/>
            <a:chOff x="563426" y="2643182"/>
            <a:chExt cx="4937268" cy="2941471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751522" y="5465630"/>
              <a:ext cx="452628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-506602" y="4231954"/>
              <a:ext cx="2606040" cy="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230844" y="5307654"/>
              <a:ext cx="269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50"/>
                  </a:solidFill>
                </a:rPr>
                <a:t>x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3426" y="2643182"/>
              <a:ext cx="476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</a:rPr>
                <a:t>f(x)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357950" y="2857496"/>
            <a:ext cx="237744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Inner signature </a:t>
            </a: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(one-variable one-way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homomorphic</a:t>
            </a:r>
            <a:r>
              <a:rPr lang="en-US" sz="1600" b="1" i="1" dirty="0" smtClean="0">
                <a:solidFill>
                  <a:srgbClr val="C00000"/>
                </a:solidFill>
              </a:rPr>
              <a:t> function)</a:t>
            </a:r>
            <a:endParaRPr lang="en-US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57950" y="3786190"/>
            <a:ext cx="237744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Pseudo share </a:t>
            </a: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(two-variable one-way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homomorphic</a:t>
            </a:r>
            <a:r>
              <a:rPr lang="en-US" sz="1600" b="1" i="1" dirty="0" smtClean="0">
                <a:solidFill>
                  <a:srgbClr val="C00000"/>
                </a:solidFill>
              </a:rPr>
              <a:t> function)</a:t>
            </a:r>
            <a:endParaRPr lang="en-US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7950" y="4725363"/>
            <a:ext cx="23774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polynomial of degree t-1 </a:t>
            </a: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Lagrange interpolation</a:t>
            </a:r>
            <a:endParaRPr lang="en-US" sz="1400" b="1" i="1" dirty="0" smtClean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71604" y="2590380"/>
            <a:ext cx="392909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Reconstruct from CSP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CSP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CSP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and CSP</a:t>
            </a:r>
            <a:r>
              <a:rPr lang="en-US" sz="1600" baseline="-25000" dirty="0" smtClean="0"/>
              <a:t>5</a:t>
            </a:r>
            <a:endParaRPr lang="en-US" sz="1600" baseline="-25000" dirty="0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88913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1612" y="864278"/>
            <a:ext cx="5942388" cy="553360"/>
          </a:xfrm>
        </p:spPr>
        <p:txBody>
          <a:bodyPr>
            <a:normAutofit/>
          </a:bodyPr>
          <a:lstStyle/>
          <a:p>
            <a:r>
              <a:rPr lang="fr-FR" b="1" kern="0" dirty="0" err="1" smtClean="0">
                <a:solidFill>
                  <a:srgbClr val="C00000"/>
                </a:solidFill>
                <a:latin typeface="Corbel" pitchFamily="34" charset="0"/>
              </a:rPr>
              <a:t>fVSS</a:t>
            </a:r>
            <a:r>
              <a:rPr lang="fr-FR" b="1" kern="0" dirty="0" smtClean="0">
                <a:solidFill>
                  <a:srgbClr val="C00000"/>
                </a:solidFill>
                <a:latin typeface="Corbel" pitchFamily="34" charset="0"/>
              </a:rPr>
              <a:t>: 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Outer</a:t>
            </a:r>
            <a:r>
              <a:rPr lang="fr-FR" b="1" kern="0" dirty="0" smtClean="0">
                <a:solidFill>
                  <a:schemeClr val="tx1"/>
                </a:solidFill>
                <a:latin typeface="Corbel" pitchFamily="34" charset="0"/>
              </a:rPr>
              <a:t> signatures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1847" y="4309120"/>
          <a:ext cx="4095905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3590"/>
                <a:gridCol w="863986"/>
                <a:gridCol w="863986"/>
                <a:gridCol w="915162"/>
                <a:gridCol w="819181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ProName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ProDescr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CategoryID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UnitPrice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{6,5,3,11,7}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{10,5,8}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{10,3,6,12}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⁞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⁞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⁞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⁞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⁞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937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{2,5,3,7}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{9,15,21,15}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83113" y="4033202"/>
            <a:ext cx="4071966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Table m (</a:t>
            </a:r>
            <a:r>
              <a:rPr lang="en-US" sz="1400" b="1" i="1" dirty="0" smtClean="0"/>
              <a:t>Produce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grpSp>
        <p:nvGrpSpPr>
          <p:cNvPr id="3" name="Group 113"/>
          <p:cNvGrpSpPr/>
          <p:nvPr/>
        </p:nvGrpSpPr>
        <p:grpSpPr>
          <a:xfrm>
            <a:off x="761847" y="1785926"/>
            <a:ext cx="4071966" cy="2131708"/>
            <a:chOff x="664176" y="2143116"/>
            <a:chExt cx="4071966" cy="2131708"/>
          </a:xfrm>
        </p:grpSpPr>
        <p:sp>
          <p:nvSpPr>
            <p:cNvPr id="7" name="Rectangle 6"/>
            <p:cNvSpPr/>
            <p:nvPr/>
          </p:nvSpPr>
          <p:spPr>
            <a:xfrm>
              <a:off x="664176" y="4000504"/>
              <a:ext cx="4071966" cy="2743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Table m-1</a:t>
              </a:r>
              <a:endParaRPr lang="en-US" sz="14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4176" y="3000372"/>
              <a:ext cx="4071966" cy="2743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Table 3</a:t>
              </a:r>
              <a:endParaRPr lang="en-US" sz="1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4176" y="2571744"/>
              <a:ext cx="4071966" cy="2743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Table 2</a:t>
              </a:r>
              <a:endParaRPr lang="en-US" sz="1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4176" y="2143116"/>
              <a:ext cx="4071966" cy="2743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Table 1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21564" y="3357562"/>
              <a:ext cx="2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⁞</a:t>
              </a:r>
              <a:endParaRPr lang="en-US" sz="2800" dirty="0"/>
            </a:p>
          </p:txBody>
        </p:sp>
      </p:grpSp>
      <p:sp>
        <p:nvSpPr>
          <p:cNvPr id="27" name="Horizontal Scroll 26"/>
          <p:cNvSpPr/>
          <p:nvPr/>
        </p:nvSpPr>
        <p:spPr>
          <a:xfrm rot="20836643">
            <a:off x="307490" y="1312311"/>
            <a:ext cx="922469" cy="30053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At </a:t>
            </a:r>
            <a:r>
              <a:rPr lang="en-US" sz="1200" b="1" dirty="0" err="1" smtClean="0"/>
              <a:t>CSPi</a:t>
            </a:r>
            <a:endParaRPr lang="en-US" sz="1200" b="1" dirty="0"/>
          </a:p>
        </p:txBody>
      </p:sp>
      <p:grpSp>
        <p:nvGrpSpPr>
          <p:cNvPr id="4" name="Group 126"/>
          <p:cNvGrpSpPr/>
          <p:nvPr/>
        </p:nvGrpSpPr>
        <p:grpSpPr>
          <a:xfrm>
            <a:off x="4857752" y="1785926"/>
            <a:ext cx="3357588" cy="4532493"/>
            <a:chOff x="4857752" y="1785926"/>
            <a:chExt cx="3357588" cy="4532493"/>
          </a:xfrm>
        </p:grpSpPr>
        <p:grpSp>
          <p:nvGrpSpPr>
            <p:cNvPr id="12" name="Group 114"/>
            <p:cNvGrpSpPr/>
            <p:nvPr/>
          </p:nvGrpSpPr>
          <p:grpSpPr>
            <a:xfrm>
              <a:off x="5000628" y="1785926"/>
              <a:ext cx="3214710" cy="3421384"/>
              <a:chOff x="5000628" y="2143116"/>
              <a:chExt cx="3214710" cy="342138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006344" y="486347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000628" y="5053336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000628" y="5427340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506410" y="4939831"/>
                <a:ext cx="137160" cy="13716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15" idx="6"/>
                <a:endCxn id="21" idx="2"/>
              </p:cNvCxnSpPr>
              <p:nvPr/>
            </p:nvCxnSpPr>
            <p:spPr>
              <a:xfrm>
                <a:off x="5143504" y="4932056"/>
                <a:ext cx="362906" cy="763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9" idx="6"/>
                <a:endCxn id="21" idx="2"/>
              </p:cNvCxnSpPr>
              <p:nvPr/>
            </p:nvCxnSpPr>
            <p:spPr>
              <a:xfrm flipV="1">
                <a:off x="5137788" y="5008411"/>
                <a:ext cx="368622" cy="113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6072198" y="5092231"/>
                <a:ext cx="137160" cy="13716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1" idx="6"/>
                <a:endCxn id="28" idx="2"/>
              </p:cNvCxnSpPr>
              <p:nvPr/>
            </p:nvCxnSpPr>
            <p:spPr>
              <a:xfrm>
                <a:off x="5643570" y="5008411"/>
                <a:ext cx="428628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0" idx="6"/>
                <a:endCxn id="28" idx="2"/>
              </p:cNvCxnSpPr>
              <p:nvPr/>
            </p:nvCxnSpPr>
            <p:spPr>
              <a:xfrm flipV="1">
                <a:off x="5137788" y="5160811"/>
                <a:ext cx="934410" cy="33510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6072198" y="4063028"/>
                <a:ext cx="137160" cy="13716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>
                <a:endCxn id="38" idx="2"/>
              </p:cNvCxnSpPr>
              <p:nvPr/>
            </p:nvCxnSpPr>
            <p:spPr>
              <a:xfrm flipV="1">
                <a:off x="5572132" y="4131608"/>
                <a:ext cx="500066" cy="15464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572132" y="4000504"/>
                <a:ext cx="500066" cy="14287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572132" y="4143380"/>
                <a:ext cx="500066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6079513" y="3062896"/>
                <a:ext cx="137160" cy="13716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>
                <a:endCxn id="54" idx="2"/>
              </p:cNvCxnSpPr>
              <p:nvPr/>
            </p:nvCxnSpPr>
            <p:spPr>
              <a:xfrm flipV="1">
                <a:off x="5579447" y="3131476"/>
                <a:ext cx="500066" cy="15464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579447" y="3000372"/>
                <a:ext cx="500066" cy="14287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579447" y="3143248"/>
                <a:ext cx="500066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6072198" y="2614035"/>
                <a:ext cx="137160" cy="13716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endCxn id="58" idx="2"/>
              </p:cNvCxnSpPr>
              <p:nvPr/>
            </p:nvCxnSpPr>
            <p:spPr>
              <a:xfrm flipV="1">
                <a:off x="5572132" y="2682615"/>
                <a:ext cx="500066" cy="15464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572132" y="2551511"/>
                <a:ext cx="500066" cy="14287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2132" y="2694387"/>
                <a:ext cx="500066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6072198" y="2205640"/>
                <a:ext cx="137160" cy="13716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>
                <a:endCxn id="62" idx="2"/>
              </p:cNvCxnSpPr>
              <p:nvPr/>
            </p:nvCxnSpPr>
            <p:spPr>
              <a:xfrm flipV="1">
                <a:off x="5572132" y="2274220"/>
                <a:ext cx="500066" cy="15464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572132" y="2143116"/>
                <a:ext cx="500066" cy="14287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572132" y="2285992"/>
                <a:ext cx="500066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>
                <a:off x="6671363" y="2612323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>
                <a:stCxn id="62" idx="6"/>
                <a:endCxn id="66" idx="2"/>
              </p:cNvCxnSpPr>
              <p:nvPr/>
            </p:nvCxnSpPr>
            <p:spPr>
              <a:xfrm>
                <a:off x="6209358" y="2274220"/>
                <a:ext cx="462005" cy="4066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4" idx="6"/>
                <a:endCxn id="66" idx="2"/>
              </p:cNvCxnSpPr>
              <p:nvPr/>
            </p:nvCxnSpPr>
            <p:spPr>
              <a:xfrm flipV="1">
                <a:off x="6216673" y="2680903"/>
                <a:ext cx="454690" cy="45057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58" idx="6"/>
                <a:endCxn id="66" idx="2"/>
              </p:cNvCxnSpPr>
              <p:nvPr/>
            </p:nvCxnSpPr>
            <p:spPr>
              <a:xfrm flipV="1">
                <a:off x="6209358" y="2680903"/>
                <a:ext cx="462005" cy="17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6077914" y="3544689"/>
                <a:ext cx="137160" cy="13716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8" idx="2"/>
              </p:cNvCxnSpPr>
              <p:nvPr/>
            </p:nvCxnSpPr>
            <p:spPr>
              <a:xfrm flipV="1">
                <a:off x="5577848" y="3613269"/>
                <a:ext cx="500066" cy="15464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577848" y="3482165"/>
                <a:ext cx="500066" cy="14287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577848" y="3625041"/>
                <a:ext cx="500066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6643702" y="3291840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>
                <a:stCxn id="78" idx="6"/>
                <a:endCxn id="82" idx="2"/>
              </p:cNvCxnSpPr>
              <p:nvPr/>
            </p:nvCxnSpPr>
            <p:spPr>
              <a:xfrm flipV="1">
                <a:off x="6215074" y="3360420"/>
                <a:ext cx="428628" cy="25284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6643702" y="4500570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>
                <a:stCxn id="28" idx="7"/>
                <a:endCxn id="86" idx="2"/>
              </p:cNvCxnSpPr>
              <p:nvPr/>
            </p:nvCxnSpPr>
            <p:spPr>
              <a:xfrm rot="5400000" flipH="1" flipV="1">
                <a:off x="6144902" y="4613519"/>
                <a:ext cx="543168" cy="45443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38" idx="6"/>
                <a:endCxn id="86" idx="2"/>
              </p:cNvCxnSpPr>
              <p:nvPr/>
            </p:nvCxnSpPr>
            <p:spPr>
              <a:xfrm>
                <a:off x="6209358" y="4131608"/>
                <a:ext cx="434344" cy="4375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7292360" y="2966549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stCxn id="82" idx="7"/>
                <a:endCxn id="93" idx="2"/>
              </p:cNvCxnSpPr>
              <p:nvPr/>
            </p:nvCxnSpPr>
            <p:spPr>
              <a:xfrm rot="5400000" flipH="1" flipV="1">
                <a:off x="6888168" y="2907736"/>
                <a:ext cx="276798" cy="531585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86" idx="7"/>
                <a:endCxn id="100" idx="2"/>
              </p:cNvCxnSpPr>
              <p:nvPr/>
            </p:nvCxnSpPr>
            <p:spPr>
              <a:xfrm rot="5400000" flipH="1" flipV="1">
                <a:off x="6872219" y="4106233"/>
                <a:ext cx="302981" cy="52586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7286644" y="4149096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>
                <a:stCxn id="66" idx="6"/>
                <a:endCxn id="93" idx="2"/>
              </p:cNvCxnSpPr>
              <p:nvPr/>
            </p:nvCxnSpPr>
            <p:spPr>
              <a:xfrm>
                <a:off x="6808523" y="2680903"/>
                <a:ext cx="483837" cy="35422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8078178" y="3571876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>
                <a:stCxn id="100" idx="7"/>
                <a:endCxn id="105" idx="2"/>
              </p:cNvCxnSpPr>
              <p:nvPr/>
            </p:nvCxnSpPr>
            <p:spPr>
              <a:xfrm rot="5400000" flipH="1" flipV="1">
                <a:off x="7476584" y="3567590"/>
                <a:ext cx="528727" cy="67446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93" idx="6"/>
                <a:endCxn id="105" idx="2"/>
              </p:cNvCxnSpPr>
              <p:nvPr/>
            </p:nvCxnSpPr>
            <p:spPr>
              <a:xfrm>
                <a:off x="7429520" y="3035129"/>
                <a:ext cx="648658" cy="60532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Left Brace 118"/>
            <p:cNvSpPr/>
            <p:nvPr/>
          </p:nvSpPr>
          <p:spPr>
            <a:xfrm rot="16200000">
              <a:off x="5418623" y="4786323"/>
              <a:ext cx="285752" cy="1143008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Left Brace 120"/>
            <p:cNvSpPr/>
            <p:nvPr/>
          </p:nvSpPr>
          <p:spPr>
            <a:xfrm rot="16200000">
              <a:off x="7031294" y="4316660"/>
              <a:ext cx="285752" cy="208233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857752" y="5461163"/>
              <a:ext cx="142876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400" b="1" dirty="0" smtClean="0"/>
                <a:t>Record signature</a:t>
              </a:r>
            </a:p>
            <a:p>
              <a:pPr algn="ctr"/>
              <a:r>
                <a:rPr lang="en-US" sz="1400" b="1" dirty="0" smtClean="0"/>
                <a:t>trees</a:t>
              </a:r>
              <a:endParaRPr lang="en-US" sz="14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458294" y="5461163"/>
              <a:ext cx="142876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400" b="1" dirty="0" smtClean="0"/>
                <a:t>Table signature</a:t>
              </a:r>
            </a:p>
            <a:p>
              <a:pPr algn="ctr"/>
              <a:r>
                <a:rPr lang="en-US" sz="1400" b="1" dirty="0" smtClean="0"/>
                <a:t>tree</a:t>
              </a:r>
              <a:endParaRPr lang="en-US" sz="1400" b="1" dirty="0"/>
            </a:p>
          </p:txBody>
        </p:sp>
        <p:sp>
          <p:nvSpPr>
            <p:cNvPr id="124" name="Left Brace 123"/>
            <p:cNvSpPr/>
            <p:nvPr/>
          </p:nvSpPr>
          <p:spPr>
            <a:xfrm rot="16200000">
              <a:off x="6459792" y="4388095"/>
              <a:ext cx="285752" cy="32253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32937" y="6101845"/>
              <a:ext cx="1928826" cy="21657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400" b="1" dirty="0" smtClean="0"/>
                <a:t>Outer signature tree</a:t>
              </a:r>
              <a:endParaRPr lang="en-US" sz="1400" b="1" dirty="0"/>
            </a:p>
          </p:txBody>
        </p:sp>
      </p:grpSp>
      <p:grpSp>
        <p:nvGrpSpPr>
          <p:cNvPr id="13" name="Group 133"/>
          <p:cNvGrpSpPr/>
          <p:nvPr/>
        </p:nvGrpSpPr>
        <p:grpSpPr>
          <a:xfrm>
            <a:off x="1267629" y="5332413"/>
            <a:ext cx="3280432" cy="954107"/>
            <a:chOff x="1077254" y="5332413"/>
            <a:chExt cx="3280432" cy="954107"/>
          </a:xfrm>
        </p:grpSpPr>
        <p:sp>
          <p:nvSpPr>
            <p:cNvPr id="128" name="Oval 127"/>
            <p:cNvSpPr/>
            <p:nvPr/>
          </p:nvSpPr>
          <p:spPr>
            <a:xfrm>
              <a:off x="1077254" y="5434980"/>
              <a:ext cx="137160" cy="13716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1077254" y="5863608"/>
              <a:ext cx="137160" cy="13716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077254" y="6072206"/>
              <a:ext cx="137160" cy="137160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077254" y="5649294"/>
              <a:ext cx="137160" cy="137160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214414" y="5332413"/>
              <a:ext cx="31432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Record’s signature</a:t>
              </a:r>
            </a:p>
            <a:p>
              <a:r>
                <a:rPr lang="en-US" sz="1400" b="1" dirty="0" smtClean="0"/>
                <a:t>Records’ signature</a:t>
              </a:r>
            </a:p>
            <a:p>
              <a:r>
                <a:rPr lang="en-US" sz="1400" b="1" dirty="0" smtClean="0"/>
                <a:t>Records’ signature or table’s signature</a:t>
              </a:r>
            </a:p>
            <a:p>
              <a:r>
                <a:rPr lang="en-US" sz="1400" b="1" dirty="0" smtClean="0"/>
                <a:t>Tables’ signature</a:t>
              </a:r>
              <a:endParaRPr lang="en-US" sz="1400" b="1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215206" y="1571612"/>
            <a:ext cx="1500198" cy="830997"/>
          </a:xfrm>
          <a:prstGeom prst="rect">
            <a:avLst/>
          </a:prstGeom>
          <a:noFill/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one-way </a:t>
            </a:r>
            <a:r>
              <a:rPr lang="en-US" sz="1600" b="1" dirty="0" err="1" smtClean="0">
                <a:solidFill>
                  <a:srgbClr val="002060"/>
                </a:solidFill>
              </a:rPr>
              <a:t>homomorphic</a:t>
            </a:r>
            <a:r>
              <a:rPr lang="en-US" sz="1600" b="1" dirty="0" smtClean="0">
                <a:solidFill>
                  <a:srgbClr val="002060"/>
                </a:solidFill>
              </a:rPr>
              <a:t> functions</a:t>
            </a:r>
            <a:endParaRPr lang="en-US" sz="1600" dirty="0">
              <a:solidFill>
                <a:srgbClr val="002060"/>
              </a:solidFill>
            </a:endParaRP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76179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1612" y="864278"/>
            <a:ext cx="5740964" cy="553360"/>
          </a:xfrm>
        </p:spPr>
        <p:txBody>
          <a:bodyPr>
            <a:normAutofit/>
          </a:bodyPr>
          <a:lstStyle/>
          <a:p>
            <a:r>
              <a:rPr lang="fr-FR" b="1" kern="0" dirty="0" err="1" smtClean="0">
                <a:solidFill>
                  <a:srgbClr val="C00000"/>
                </a:solidFill>
                <a:latin typeface="Corbel" pitchFamily="34" charset="0"/>
              </a:rPr>
              <a:t>S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hared</a:t>
            </a:r>
            <a:r>
              <a:rPr lang="fr-FR" b="1" kern="0" dirty="0" smtClean="0">
                <a:solidFill>
                  <a:schemeClr val="tx1"/>
                </a:solidFill>
                <a:latin typeface="Corbel" pitchFamily="34" charset="0"/>
              </a:rPr>
              <a:t> data 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warehouses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2" name="Picture 2" descr="C:\Users\Thitipong\Documents\reserch document\presentation\DOLAP-2014\picture\BI\Business-Intelligence-C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0284">
            <a:off x="4487420" y="5612337"/>
            <a:ext cx="548640" cy="492081"/>
          </a:xfrm>
          <a:prstGeom prst="rect">
            <a:avLst/>
          </a:prstGeom>
          <a:noFill/>
        </p:spPr>
      </p:pic>
      <p:grpSp>
        <p:nvGrpSpPr>
          <p:cNvPr id="3" name="Group 85"/>
          <p:cNvGrpSpPr/>
          <p:nvPr/>
        </p:nvGrpSpPr>
        <p:grpSpPr>
          <a:xfrm>
            <a:off x="2247508" y="1743716"/>
            <a:ext cx="2182850" cy="1185218"/>
            <a:chOff x="5698162" y="1500184"/>
            <a:chExt cx="2182850" cy="1185218"/>
          </a:xfrm>
        </p:grpSpPr>
        <p:pic>
          <p:nvPicPr>
            <p:cNvPr id="54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CSP</a:t>
              </a:r>
              <a:r>
                <a:rPr lang="fr-FR" b="1" baseline="-25000" dirty="0" smtClean="0"/>
                <a:t>1</a:t>
              </a:r>
              <a:endParaRPr lang="fr-FR" b="1" dirty="0" smtClean="0"/>
            </a:p>
          </p:txBody>
        </p:sp>
        <p:pic>
          <p:nvPicPr>
            <p:cNvPr id="56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57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4" name="Group 86"/>
          <p:cNvGrpSpPr/>
          <p:nvPr/>
        </p:nvGrpSpPr>
        <p:grpSpPr>
          <a:xfrm>
            <a:off x="5144738" y="1743716"/>
            <a:ext cx="2182850" cy="1185218"/>
            <a:chOff x="5698162" y="1500184"/>
            <a:chExt cx="2182850" cy="1185218"/>
          </a:xfrm>
        </p:grpSpPr>
        <p:pic>
          <p:nvPicPr>
            <p:cNvPr id="63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CSP</a:t>
              </a:r>
              <a:r>
                <a:rPr lang="fr-FR" b="1" baseline="-25000" dirty="0" err="1" smtClean="0"/>
                <a:t>n</a:t>
              </a:r>
              <a:endParaRPr lang="fr-FR" b="1" dirty="0" smtClean="0"/>
            </a:p>
          </p:txBody>
        </p:sp>
        <p:pic>
          <p:nvPicPr>
            <p:cNvPr id="65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66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sp>
        <p:nvSpPr>
          <p:cNvPr id="67" name="TextBox 66"/>
          <p:cNvSpPr txBox="1"/>
          <p:nvPr/>
        </p:nvSpPr>
        <p:spPr>
          <a:xfrm rot="16200000">
            <a:off x="4542645" y="1689220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⁞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70" name="ZoneTexte 87"/>
          <p:cNvSpPr txBox="1"/>
          <p:nvPr/>
        </p:nvSpPr>
        <p:spPr>
          <a:xfrm>
            <a:off x="4129724" y="6009521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</a:t>
            </a:r>
            <a:endParaRPr lang="fr-F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4541601" y="3876805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⁞</a:t>
            </a:r>
            <a:endParaRPr lang="en-US" sz="5400" dirty="0">
              <a:solidFill>
                <a:srgbClr val="002060"/>
              </a:solidFill>
            </a:endParaRPr>
          </a:p>
        </p:txBody>
      </p:sp>
      <p:cxnSp>
        <p:nvCxnSpPr>
          <p:cNvPr id="73" name="Straight Arrow Connector 72"/>
          <p:cNvCxnSpPr>
            <a:endCxn id="68" idx="2"/>
          </p:cNvCxnSpPr>
          <p:nvPr/>
        </p:nvCxnSpPr>
        <p:spPr>
          <a:xfrm rot="10800000">
            <a:off x="3849198" y="4722627"/>
            <a:ext cx="263681" cy="22306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69" idx="2"/>
          </p:cNvCxnSpPr>
          <p:nvPr/>
        </p:nvCxnSpPr>
        <p:spPr>
          <a:xfrm flipV="1">
            <a:off x="5470200" y="4731379"/>
            <a:ext cx="222737" cy="19781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V="1">
            <a:off x="6139030" y="2972015"/>
            <a:ext cx="271214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4112878" y="4945693"/>
            <a:ext cx="1357322" cy="285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Secret sharing</a:t>
            </a:r>
            <a:endParaRPr lang="en-US" sz="1400" b="1" dirty="0"/>
          </a:p>
        </p:txBody>
      </p:sp>
      <p:cxnSp>
        <p:nvCxnSpPr>
          <p:cNvPr id="80" name="Straight Arrow Connector 79"/>
          <p:cNvCxnSpPr>
            <a:endCxn id="77" idx="2"/>
          </p:cNvCxnSpPr>
          <p:nvPr/>
        </p:nvCxnSpPr>
        <p:spPr>
          <a:xfrm rot="5400000" flipH="1" flipV="1">
            <a:off x="4621191" y="5401793"/>
            <a:ext cx="34069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7" idx="0"/>
            <a:endCxn id="71" idx="1"/>
          </p:cNvCxnSpPr>
          <p:nvPr/>
        </p:nvCxnSpPr>
        <p:spPr>
          <a:xfrm rot="5400000" flipH="1" flipV="1">
            <a:off x="4612991" y="4767051"/>
            <a:ext cx="357190" cy="9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4517836" y="2827271"/>
            <a:ext cx="548640" cy="104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104"/>
          <p:cNvGrpSpPr/>
          <p:nvPr/>
        </p:nvGrpSpPr>
        <p:grpSpPr>
          <a:xfrm>
            <a:off x="6613208" y="3866381"/>
            <a:ext cx="1459254" cy="879281"/>
            <a:chOff x="7572396" y="2786058"/>
            <a:chExt cx="1459254" cy="879281"/>
          </a:xfrm>
        </p:grpSpPr>
        <p:pic>
          <p:nvPicPr>
            <p:cNvPr id="93" name="Picture 12" descr="C:\Users\Thitipong\Documents\reserch document\presentation\DOLAP-2014\picture\server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13340" y="2786058"/>
              <a:ext cx="640080" cy="640080"/>
            </a:xfrm>
            <a:prstGeom prst="rect">
              <a:avLst/>
            </a:prstGeom>
            <a:noFill/>
          </p:spPr>
        </p:pic>
        <p:pic>
          <p:nvPicPr>
            <p:cNvPr id="94" name="Picture 12" descr="C:\Users\Thitipong\Documents\reserch document\presentation\DOLAP-2014\picture\server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2454" y="2786058"/>
              <a:ext cx="640080" cy="640080"/>
            </a:xfrm>
            <a:prstGeom prst="rect">
              <a:avLst/>
            </a:prstGeom>
            <a:noFill/>
          </p:spPr>
        </p:pic>
        <p:pic>
          <p:nvPicPr>
            <p:cNvPr id="95" name="Picture 12" descr="C:\Users\Thitipong\Documents\reserch document\presentation\DOLAP-2014\picture\server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91570" y="2786058"/>
              <a:ext cx="640080" cy="640080"/>
            </a:xfrm>
            <a:prstGeom prst="rect">
              <a:avLst/>
            </a:prstGeom>
            <a:noFill/>
          </p:spPr>
        </p:pic>
        <p:sp>
          <p:nvSpPr>
            <p:cNvPr id="96" name="ZoneTexte 87"/>
            <p:cNvSpPr txBox="1"/>
            <p:nvPr/>
          </p:nvSpPr>
          <p:spPr>
            <a:xfrm>
              <a:off x="7572396" y="3357562"/>
              <a:ext cx="1357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Index server(s)</a:t>
              </a:r>
            </a:p>
          </p:txBody>
        </p:sp>
      </p:grpSp>
      <p:cxnSp>
        <p:nvCxnSpPr>
          <p:cNvPr id="108" name="Straight Connector 107"/>
          <p:cNvCxnSpPr/>
          <p:nvPr/>
        </p:nvCxnSpPr>
        <p:spPr>
          <a:xfrm>
            <a:off x="3000364" y="3143248"/>
            <a:ext cx="364333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V="1">
            <a:off x="3221946" y="2969354"/>
            <a:ext cx="271214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4386374" y="3839958"/>
            <a:ext cx="822960" cy="104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929058" y="313137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Select t from n shares</a:t>
            </a:r>
            <a:endParaRPr lang="en-US" sz="1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6406540" y="3223439"/>
            <a:ext cx="173736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Type I indices (bitmap)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786182" y="1437489"/>
            <a:ext cx="219456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Outer signature (tree structure)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857620" y="1794679"/>
            <a:ext cx="210312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Type III indices (extra shares)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55094" y="3553333"/>
            <a:ext cx="210312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Type II indices (B++ tree)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3534" y="4000504"/>
            <a:ext cx="628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3" descr="C:\Users\Thitipong\Documents\reserch document\presentation\DOLAP-2014\picture\cube\017842-blue-jelly-icon-symbols-shapes-cub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6244" y="3999430"/>
            <a:ext cx="548640" cy="548640"/>
          </a:xfrm>
          <a:prstGeom prst="rect">
            <a:avLst/>
          </a:prstGeom>
          <a:noFill/>
        </p:spPr>
      </p:pic>
      <p:sp>
        <p:nvSpPr>
          <p:cNvPr id="68" name="ZoneTexte 87"/>
          <p:cNvSpPr txBox="1"/>
          <p:nvPr/>
        </p:nvSpPr>
        <p:spPr>
          <a:xfrm>
            <a:off x="3170536" y="4445627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16200000" flipV="1">
            <a:off x="3405055" y="3571876"/>
            <a:ext cx="8572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8030" y="4010033"/>
            <a:ext cx="628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" name="Picture 3" descr="C:\Users\Thitipong\Documents\reserch document\presentation\DOLAP-2014\picture\cube\017842-blue-jelly-icon-symbols-shapes-cub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740" y="4008959"/>
            <a:ext cx="548640" cy="548640"/>
          </a:xfrm>
          <a:prstGeom prst="rect">
            <a:avLst/>
          </a:prstGeom>
          <a:noFill/>
        </p:spPr>
      </p:pic>
      <p:sp>
        <p:nvSpPr>
          <p:cNvPr id="69" name="ZoneTexte 87"/>
          <p:cNvSpPr txBox="1"/>
          <p:nvPr/>
        </p:nvSpPr>
        <p:spPr>
          <a:xfrm>
            <a:off x="5014276" y="445438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rot="16200000" flipV="1">
            <a:off x="5262629" y="3583752"/>
            <a:ext cx="8572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975050" y="4295009"/>
            <a:ext cx="64008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214282" y="4143380"/>
            <a:ext cx="285752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SELECT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P.ProdName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P.ProNo</a:t>
            </a:r>
            <a:r>
              <a:rPr lang="en-US" sz="1600" b="1" dirty="0" smtClean="0"/>
              <a:t>,</a:t>
            </a:r>
          </a:p>
          <a:p>
            <a:r>
              <a:rPr lang="en-US" sz="1600" b="1" dirty="0" err="1" smtClean="0"/>
              <a:t>C.CategoryName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C.CategoryID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SUM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P.UnitPrice+P.tax</a:t>
            </a:r>
            <a:r>
              <a:rPr lang="en-US" sz="1600" b="1" dirty="0" smtClean="0"/>
              <a:t>)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FROM</a:t>
            </a:r>
            <a:r>
              <a:rPr lang="en-US" sz="1600" b="1" dirty="0" smtClean="0"/>
              <a:t> Product AS P 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JOIN</a:t>
            </a:r>
            <a:r>
              <a:rPr lang="en-US" sz="1600" b="1" dirty="0" smtClean="0"/>
              <a:t> Category AS C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P.CategoryID</a:t>
            </a:r>
            <a:r>
              <a:rPr lang="en-US" sz="1600" b="1" dirty="0" smtClean="0"/>
              <a:t> = </a:t>
            </a:r>
            <a:r>
              <a:rPr lang="en-US" sz="1600" b="1" dirty="0" err="1" smtClean="0"/>
              <a:t>C.CategoryID</a:t>
            </a:r>
            <a:endParaRPr lang="en-US" sz="1600" b="1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GROUP BY </a:t>
            </a:r>
            <a:r>
              <a:rPr lang="en-US" sz="1600" b="1" dirty="0" err="1" smtClean="0"/>
              <a:t>P.CategoryID</a:t>
            </a:r>
            <a:endParaRPr lang="en-US" sz="1600" b="1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97635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864278"/>
            <a:ext cx="5929322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loud cubes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1024" y="6070974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57290" y="2361017"/>
          <a:ext cx="5857917" cy="2496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89"/>
                <a:gridCol w="630852"/>
                <a:gridCol w="811096"/>
                <a:gridCol w="720975"/>
                <a:gridCol w="991338"/>
                <a:gridCol w="720975"/>
                <a:gridCol w="901218"/>
                <a:gridCol w="720974"/>
              </a:tblGrid>
              <a:tr h="26789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8288" marR="18288" marT="18288" marB="1828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YearID</a:t>
                      </a:r>
                      <a:endParaRPr lang="en-US" sz="1400" dirty="0"/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MonthID</a:t>
                      </a:r>
                      <a:endParaRPr lang="en-US" sz="1400" dirty="0"/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DateID</a:t>
                      </a:r>
                      <a:endParaRPr lang="en-US" sz="1400" dirty="0"/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CategoryID</a:t>
                      </a:r>
                      <a:endParaRPr lang="en-US" sz="1400" dirty="0"/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ProdNo</a:t>
                      </a:r>
                      <a:endParaRPr lang="en-US" sz="1400" dirty="0"/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TotalPrice</a:t>
                      </a:r>
                      <a:endParaRPr lang="en-US" sz="1400" dirty="0"/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 marL="18288" marR="18288" marT="18288" marB="18288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58244</a:t>
                      </a:r>
                    </a:p>
                  </a:txBody>
                  <a:tcPr marL="9525" marR="9525" marT="9525" marB="0" anchor="b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18254</a:t>
                      </a:r>
                    </a:p>
                  </a:txBody>
                  <a:tcPr marL="9525" marR="9525" marT="9525" marB="0" anchor="b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7113</a:t>
                      </a:r>
                    </a:p>
                  </a:txBody>
                  <a:tcPr marL="9525" marR="9525" marT="9525" marB="0" anchor="b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1844</a:t>
                      </a:r>
                    </a:p>
                  </a:txBody>
                  <a:tcPr marL="9525" marR="9525" marT="9525" marB="0" anchor="b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54542</a:t>
                      </a:r>
                    </a:p>
                  </a:txBody>
                  <a:tcPr marL="9525" marR="9525" marT="9525" marB="0" anchor="b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8954</a:t>
                      </a:r>
                    </a:p>
                  </a:txBody>
                  <a:tcPr marL="9525" marR="9525" marT="9525" marB="0" anchor="b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4544</a:t>
                      </a:r>
                    </a:p>
                  </a:txBody>
                  <a:tcPr marL="9525" marR="9525" marT="9525" marB="0" anchor="b"/>
                </a:tc>
              </a:tr>
              <a:tr h="16073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 rot="16200000">
            <a:off x="2651740" y="1112516"/>
            <a:ext cx="274320" cy="21488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2058022" y="1597389"/>
            <a:ext cx="145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Time attributes</a:t>
            </a:r>
            <a:endParaRPr lang="en-US" sz="1600" b="1" dirty="0"/>
          </a:p>
        </p:txBody>
      </p:sp>
      <p:sp>
        <p:nvSpPr>
          <p:cNvPr id="10" name="Right Brace 9"/>
          <p:cNvSpPr/>
          <p:nvPr/>
        </p:nvSpPr>
        <p:spPr>
          <a:xfrm rot="16200000">
            <a:off x="4610420" y="1341116"/>
            <a:ext cx="274320" cy="16916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3888112" y="1587883"/>
            <a:ext cx="169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Produce attributes</a:t>
            </a:r>
            <a:endParaRPr lang="en-US" sz="1600" b="1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6262366" y="1386836"/>
            <a:ext cx="274320" cy="1600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5511144" y="1600587"/>
            <a:ext cx="177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Aggregation attributes</a:t>
            </a:r>
            <a:endParaRPr lang="en-US" sz="1600" b="1" dirty="0"/>
          </a:p>
        </p:txBody>
      </p:sp>
      <p:grpSp>
        <p:nvGrpSpPr>
          <p:cNvPr id="3" name="Group 35"/>
          <p:cNvGrpSpPr/>
          <p:nvPr/>
        </p:nvGrpSpPr>
        <p:grpSpPr>
          <a:xfrm>
            <a:off x="826730" y="5143512"/>
            <a:ext cx="7174294" cy="1071570"/>
            <a:chOff x="826730" y="5143512"/>
            <a:chExt cx="7174294" cy="1071570"/>
          </a:xfrm>
        </p:grpSpPr>
        <p:grpSp>
          <p:nvGrpSpPr>
            <p:cNvPr id="5" name="Group 34"/>
            <p:cNvGrpSpPr/>
            <p:nvPr/>
          </p:nvGrpSpPr>
          <p:grpSpPr>
            <a:xfrm>
              <a:off x="826730" y="5255600"/>
              <a:ext cx="7174294" cy="959482"/>
              <a:chOff x="826730" y="4572008"/>
              <a:chExt cx="7174294" cy="959482"/>
            </a:xfrm>
          </p:grpSpPr>
          <p:grpSp>
            <p:nvGrpSpPr>
              <p:cNvPr id="8" name="Group 30"/>
              <p:cNvGrpSpPr/>
              <p:nvPr/>
            </p:nvGrpSpPr>
            <p:grpSpPr>
              <a:xfrm>
                <a:off x="826730" y="4572008"/>
                <a:ext cx="7174294" cy="959482"/>
                <a:chOff x="826730" y="4629798"/>
                <a:chExt cx="7174294" cy="959482"/>
              </a:xfrm>
            </p:grpSpPr>
            <p:grpSp>
              <p:nvGrpSpPr>
                <p:cNvPr id="14" name="Group 29"/>
                <p:cNvGrpSpPr/>
                <p:nvPr/>
              </p:nvGrpSpPr>
              <p:grpSpPr>
                <a:xfrm>
                  <a:off x="829928" y="4857760"/>
                  <a:ext cx="7171096" cy="731520"/>
                  <a:chOff x="829928" y="5857892"/>
                  <a:chExt cx="7171096" cy="731520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071802" y="5913990"/>
                    <a:ext cx="12144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/>
                      <a:t>each year</a:t>
                    </a:r>
                    <a:endParaRPr lang="en-US" b="1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928662" y="5913990"/>
                    <a:ext cx="1643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/>
                      <a:t>the whole time</a:t>
                    </a:r>
                    <a:endParaRPr lang="en-US" b="1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715140" y="5917188"/>
                    <a:ext cx="12858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/>
                      <a:t>each date</a:t>
                    </a:r>
                    <a:endParaRPr lang="en-US" b="1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786314" y="5917188"/>
                    <a:ext cx="14287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 smtClean="0"/>
                      <a:t>each month</a:t>
                    </a:r>
                    <a:endParaRPr lang="en-US" b="1" dirty="0"/>
                  </a:p>
                </p:txBody>
              </p:sp>
              <p:cxnSp>
                <p:nvCxnSpPr>
                  <p:cNvPr id="22" name="Straight Arrow Connector 21"/>
                  <p:cNvCxnSpPr>
                    <a:stCxn id="18" idx="3"/>
                    <a:endCxn id="17" idx="1"/>
                  </p:cNvCxnSpPr>
                  <p:nvPr/>
                </p:nvCxnSpPr>
                <p:spPr>
                  <a:xfrm>
                    <a:off x="2571736" y="6098656"/>
                    <a:ext cx="500066" cy="1588"/>
                  </a:xfrm>
                  <a:prstGeom prst="straightConnector1">
                    <a:avLst/>
                  </a:prstGeom>
                  <a:ln w="57150">
                    <a:headEnd type="triangl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>
                    <a:stCxn id="17" idx="3"/>
                    <a:endCxn id="20" idx="1"/>
                  </p:cNvCxnSpPr>
                  <p:nvPr/>
                </p:nvCxnSpPr>
                <p:spPr>
                  <a:xfrm>
                    <a:off x="4286248" y="6098656"/>
                    <a:ext cx="500066" cy="3198"/>
                  </a:xfrm>
                  <a:prstGeom prst="straightConnector1">
                    <a:avLst/>
                  </a:prstGeom>
                  <a:ln w="57150">
                    <a:headEnd type="triangl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>
                    <a:stCxn id="20" idx="3"/>
                    <a:endCxn id="19" idx="1"/>
                  </p:cNvCxnSpPr>
                  <p:nvPr/>
                </p:nvCxnSpPr>
                <p:spPr>
                  <a:xfrm>
                    <a:off x="6215074" y="6101854"/>
                    <a:ext cx="500066" cy="1588"/>
                  </a:xfrm>
                  <a:prstGeom prst="straightConnector1">
                    <a:avLst/>
                  </a:prstGeom>
                  <a:ln w="57150">
                    <a:headEnd type="triangl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ectangle 28"/>
                  <p:cNvSpPr/>
                  <p:nvPr/>
                </p:nvSpPr>
                <p:spPr>
                  <a:xfrm>
                    <a:off x="829928" y="5857892"/>
                    <a:ext cx="7143800" cy="731520"/>
                  </a:xfrm>
                  <a:prstGeom prst="rect">
                    <a:avLst/>
                  </a:prstGeom>
                  <a:noFill/>
                  <a:ln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Rectangle 23"/>
                <p:cNvSpPr/>
                <p:nvPr/>
              </p:nvSpPr>
              <p:spPr>
                <a:xfrm>
                  <a:off x="826730" y="4629798"/>
                  <a:ext cx="3901794" cy="21431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Time hierarchical summarization part</a:t>
                  </a:r>
                  <a:endParaRPr lang="en-US" b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428728" y="5214950"/>
                  <a:ext cx="571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(#1)           </a:t>
                  </a:r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156888" y="5214950"/>
                  <a:ext cx="1071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(#4 etc.)           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857752" y="5214950"/>
                  <a:ext cx="1071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(#5 etc.)           </a:t>
                  </a:r>
                  <a:endParaRPr lang="en-US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858016" y="5214950"/>
                  <a:ext cx="1071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 smtClean="0"/>
                    <a:t>(#6 etc.)           </a:t>
                  </a:r>
                  <a:endParaRPr lang="en-US" dirty="0"/>
                </a:p>
              </p:txBody>
            </p:sp>
          </p:grpSp>
          <p:sp>
            <p:nvSpPr>
              <p:cNvPr id="33" name="Plus 32"/>
              <p:cNvSpPr/>
              <p:nvPr/>
            </p:nvSpPr>
            <p:spPr>
              <a:xfrm>
                <a:off x="4929190" y="4572008"/>
                <a:ext cx="214314" cy="214314"/>
              </a:xfrm>
              <a:prstGeom prst="mathPlus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143504" y="5143512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All products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17175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864278"/>
            <a:ext cx="5929322" cy="55336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L</a:t>
            </a:r>
            <a:r>
              <a:rPr lang="en-US" sz="2600" b="1" dirty="0" smtClean="0">
                <a:solidFill>
                  <a:schemeClr val="tx1"/>
                </a:solidFill>
              </a:rPr>
              <a:t>oad, </a:t>
            </a:r>
            <a:r>
              <a:rPr lang="en-US" sz="2600" b="1" dirty="0" smtClean="0">
                <a:solidFill>
                  <a:srgbClr val="C00000"/>
                </a:solidFill>
              </a:rPr>
              <a:t>B</a:t>
            </a:r>
            <a:r>
              <a:rPr lang="en-US" sz="2600" b="1" dirty="0" smtClean="0">
                <a:solidFill>
                  <a:schemeClr val="tx1"/>
                </a:solidFill>
              </a:rPr>
              <a:t>ackup and </a:t>
            </a:r>
            <a:r>
              <a:rPr lang="en-US" sz="2600" b="1" dirty="0" smtClean="0">
                <a:solidFill>
                  <a:srgbClr val="C00000"/>
                </a:solidFill>
              </a:rPr>
              <a:t>R</a:t>
            </a:r>
            <a:r>
              <a:rPr lang="en-US" sz="2600" b="1" dirty="0" smtClean="0">
                <a:solidFill>
                  <a:schemeClr val="tx1"/>
                </a:solidFill>
              </a:rPr>
              <a:t>ecovery Processes  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1024" y="6070974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" name="Picture 6" descr="F:\reserch document\presentation\EDA-2013\picture\coins_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451" y="933120"/>
            <a:ext cx="91440" cy="91440"/>
          </a:xfrm>
          <a:prstGeom prst="rect">
            <a:avLst/>
          </a:prstGeom>
          <a:noFill/>
        </p:spPr>
      </p:pic>
      <p:grpSp>
        <p:nvGrpSpPr>
          <p:cNvPr id="3" name="Group 85"/>
          <p:cNvGrpSpPr/>
          <p:nvPr/>
        </p:nvGrpSpPr>
        <p:grpSpPr>
          <a:xfrm>
            <a:off x="285720" y="2672410"/>
            <a:ext cx="2182850" cy="1185218"/>
            <a:chOff x="5698162" y="1500184"/>
            <a:chExt cx="2182850" cy="1185218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CSP</a:t>
              </a:r>
              <a:r>
                <a:rPr lang="fr-FR" b="1" baseline="-25000" dirty="0" smtClean="0"/>
                <a:t>1</a:t>
              </a:r>
              <a:endParaRPr lang="fr-FR" b="1" dirty="0" smtClean="0"/>
            </a:p>
          </p:txBody>
        </p:sp>
        <p:pic>
          <p:nvPicPr>
            <p:cNvPr id="10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11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5" name="Group 86"/>
          <p:cNvGrpSpPr/>
          <p:nvPr/>
        </p:nvGrpSpPr>
        <p:grpSpPr>
          <a:xfrm>
            <a:off x="2293966" y="2672410"/>
            <a:ext cx="2182850" cy="1185218"/>
            <a:chOff x="5698162" y="1500184"/>
            <a:chExt cx="2182850" cy="1185218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CSP</a:t>
              </a:r>
              <a:r>
                <a:rPr lang="fr-FR" b="1" baseline="-25000" dirty="0" smtClean="0"/>
                <a:t>2</a:t>
              </a:r>
              <a:endParaRPr lang="fr-FR" b="1" dirty="0" smtClean="0"/>
            </a:p>
          </p:txBody>
        </p:sp>
        <p:pic>
          <p:nvPicPr>
            <p:cNvPr id="15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16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7" name="Group 86"/>
          <p:cNvGrpSpPr/>
          <p:nvPr/>
        </p:nvGrpSpPr>
        <p:grpSpPr>
          <a:xfrm>
            <a:off x="4325958" y="2672410"/>
            <a:ext cx="2182850" cy="1185218"/>
            <a:chOff x="5698162" y="1500184"/>
            <a:chExt cx="2182850" cy="1185218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CSP</a:t>
              </a:r>
              <a:r>
                <a:rPr lang="fr-FR" b="1" baseline="-25000" dirty="0" smtClean="0"/>
                <a:t>3</a:t>
              </a:r>
              <a:endParaRPr lang="fr-FR" b="1" dirty="0" smtClean="0"/>
            </a:p>
          </p:txBody>
        </p:sp>
        <p:pic>
          <p:nvPicPr>
            <p:cNvPr id="21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22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12" name="Group 104"/>
          <p:cNvGrpSpPr/>
          <p:nvPr/>
        </p:nvGrpSpPr>
        <p:grpSpPr>
          <a:xfrm>
            <a:off x="7286644" y="5121487"/>
            <a:ext cx="1459254" cy="879281"/>
            <a:chOff x="7572396" y="2786058"/>
            <a:chExt cx="1459254" cy="879281"/>
          </a:xfrm>
        </p:grpSpPr>
        <p:pic>
          <p:nvPicPr>
            <p:cNvPr id="27" name="Picture 12" descr="C:\Users\Thitipong\Documents\reserch document\presentation\DOLAP-2014\picture\server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13340" y="2786058"/>
              <a:ext cx="640080" cy="640080"/>
            </a:xfrm>
            <a:prstGeom prst="rect">
              <a:avLst/>
            </a:prstGeom>
            <a:noFill/>
          </p:spPr>
        </p:pic>
        <p:pic>
          <p:nvPicPr>
            <p:cNvPr id="28" name="Picture 12" descr="C:\Users\Thitipong\Documents\reserch document\presentation\DOLAP-2014\picture\server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2454" y="2786058"/>
              <a:ext cx="640080" cy="640080"/>
            </a:xfrm>
            <a:prstGeom prst="rect">
              <a:avLst/>
            </a:prstGeom>
            <a:noFill/>
          </p:spPr>
        </p:pic>
        <p:pic>
          <p:nvPicPr>
            <p:cNvPr id="29" name="Picture 12" descr="C:\Users\Thitipong\Documents\reserch document\presentation\DOLAP-2014\picture\server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91570" y="2786058"/>
              <a:ext cx="640080" cy="640080"/>
            </a:xfrm>
            <a:prstGeom prst="rect">
              <a:avLst/>
            </a:prstGeom>
            <a:noFill/>
          </p:spPr>
        </p:pic>
        <p:sp>
          <p:nvSpPr>
            <p:cNvPr id="30" name="ZoneTexte 87"/>
            <p:cNvSpPr txBox="1"/>
            <p:nvPr/>
          </p:nvSpPr>
          <p:spPr>
            <a:xfrm>
              <a:off x="7572396" y="3357562"/>
              <a:ext cx="1357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Index server(s)</a:t>
              </a:r>
            </a:p>
          </p:txBody>
        </p:sp>
      </p:grpSp>
      <p:pic>
        <p:nvPicPr>
          <p:cNvPr id="2050" name="Picture 2" descr="C:\Users\Thitipong\Documents\reserch document\presentation\DOLAP-2014\picture\x2\1195445190322000997molumen_red_round_error_warning_icon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786058"/>
            <a:ext cx="640080" cy="640080"/>
          </a:xfrm>
          <a:prstGeom prst="rect">
            <a:avLst/>
          </a:prstGeom>
          <a:noFill/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786182" y="2000240"/>
          <a:ext cx="857256" cy="445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643570" y="2008993"/>
          <a:ext cx="857256" cy="4451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651024" y="2025490"/>
          <a:ext cx="857256" cy="4451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pSp>
        <p:nvGrpSpPr>
          <p:cNvPr id="49" name="Group 86"/>
          <p:cNvGrpSpPr/>
          <p:nvPr/>
        </p:nvGrpSpPr>
        <p:grpSpPr>
          <a:xfrm>
            <a:off x="6429388" y="2663657"/>
            <a:ext cx="2182850" cy="1185218"/>
            <a:chOff x="5698162" y="1500184"/>
            <a:chExt cx="2182850" cy="1185218"/>
          </a:xfrm>
        </p:grpSpPr>
        <p:pic>
          <p:nvPicPr>
            <p:cNvPr id="50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CSP</a:t>
              </a:r>
              <a:r>
                <a:rPr lang="fr-FR" b="1" baseline="-25000" dirty="0" smtClean="0"/>
                <a:t>4</a:t>
              </a:r>
              <a:endParaRPr lang="fr-FR" b="1" dirty="0" smtClean="0"/>
            </a:p>
          </p:txBody>
        </p:sp>
        <p:pic>
          <p:nvPicPr>
            <p:cNvPr id="52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53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7747000" y="2000240"/>
          <a:ext cx="857256" cy="4451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pSp>
        <p:nvGrpSpPr>
          <p:cNvPr id="103" name="Group 102"/>
          <p:cNvGrpSpPr/>
          <p:nvPr/>
        </p:nvGrpSpPr>
        <p:grpSpPr>
          <a:xfrm>
            <a:off x="1651024" y="3525981"/>
            <a:ext cx="7032652" cy="831713"/>
            <a:chOff x="1651024" y="3525981"/>
            <a:chExt cx="7032652" cy="831713"/>
          </a:xfrm>
        </p:grpSpPr>
        <p:pic>
          <p:nvPicPr>
            <p:cNvPr id="35" name="Picture 3" descr="C:\Users\Thitipong\Documents\reserch document\presentation\DOLAP-2014\picture\cube\017842-blue-jelly-icon-symbols-shapes-cub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57286" y="3534734"/>
              <a:ext cx="822960" cy="822960"/>
            </a:xfrm>
            <a:prstGeom prst="rect">
              <a:avLst/>
            </a:prstGeom>
            <a:noFill/>
          </p:spPr>
        </p:pic>
        <p:pic>
          <p:nvPicPr>
            <p:cNvPr id="36" name="Picture 3" descr="C:\Users\Thitipong\Documents\reserch document\presentation\DOLAP-2014\picture\cube\017842-blue-jelly-icon-symbols-shapes-cub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85584" y="3534734"/>
              <a:ext cx="822960" cy="822960"/>
            </a:xfrm>
            <a:prstGeom prst="rect">
              <a:avLst/>
            </a:prstGeom>
            <a:noFill/>
          </p:spPr>
        </p:pic>
        <p:pic>
          <p:nvPicPr>
            <p:cNvPr id="37" name="Picture 3" descr="C:\Users\Thitipong\Documents\reserch document\presentation\DOLAP-2014\picture\cube\017842-blue-jelly-icon-symbols-shapes-cub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51024" y="3534734"/>
              <a:ext cx="822960" cy="822960"/>
            </a:xfrm>
            <a:prstGeom prst="rect">
              <a:avLst/>
            </a:prstGeom>
            <a:noFill/>
          </p:spPr>
        </p:pic>
        <p:pic>
          <p:nvPicPr>
            <p:cNvPr id="55" name="Picture 3" descr="C:\Users\Thitipong\Documents\reserch document\presentation\DOLAP-2014\picture\cube\017842-blue-jelly-icon-symbols-shapes-cub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60716" y="3525981"/>
              <a:ext cx="822960" cy="822960"/>
            </a:xfrm>
            <a:prstGeom prst="rect">
              <a:avLst/>
            </a:prstGeom>
            <a:noFill/>
          </p:spPr>
        </p:pic>
      </p:grp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4321873" y="5000636"/>
          <a:ext cx="857256" cy="7418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64" name="ZoneTexte 87"/>
          <p:cNvSpPr txBox="1"/>
          <p:nvPr/>
        </p:nvSpPr>
        <p:spPr>
          <a:xfrm>
            <a:off x="4071934" y="5965143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table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4321873" y="5709517"/>
          <a:ext cx="857256" cy="148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3786182" y="2428868"/>
          <a:ext cx="857256" cy="148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643570" y="2423369"/>
          <a:ext cx="857256" cy="148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4321873" y="5850042"/>
          <a:ext cx="857256" cy="148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3786182" y="2566245"/>
          <a:ext cx="857256" cy="148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7751085" y="2452618"/>
          <a:ext cx="857256" cy="1483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102" name="Group 101"/>
          <p:cNvGrpSpPr/>
          <p:nvPr/>
        </p:nvGrpSpPr>
        <p:grpSpPr>
          <a:xfrm>
            <a:off x="2357422" y="4143380"/>
            <a:ext cx="5143536" cy="1357322"/>
            <a:chOff x="2357422" y="4143380"/>
            <a:chExt cx="5143536" cy="1357322"/>
          </a:xfrm>
        </p:grpSpPr>
        <p:cxnSp>
          <p:nvCxnSpPr>
            <p:cNvPr id="73" name="Straight Arrow Connector 72"/>
            <p:cNvCxnSpPr/>
            <p:nvPr/>
          </p:nvCxnSpPr>
          <p:spPr>
            <a:xfrm rot="10800000">
              <a:off x="2357422" y="4214818"/>
              <a:ext cx="2000264" cy="78581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143504" y="4214818"/>
              <a:ext cx="2357454" cy="78581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4643438" y="4357694"/>
              <a:ext cx="857256" cy="42862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0800000">
              <a:off x="3714744" y="4214818"/>
              <a:ext cx="857256" cy="785818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5214942" y="5500702"/>
              <a:ext cx="2071702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643570" y="2000240"/>
            <a:ext cx="857256" cy="571504"/>
            <a:chOff x="5643570" y="2000240"/>
            <a:chExt cx="857256" cy="571504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5643570" y="2000240"/>
              <a:ext cx="857256" cy="57150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5643570" y="2000240"/>
              <a:ext cx="857256" cy="57150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Arrow Connector 103"/>
          <p:cNvCxnSpPr/>
          <p:nvPr/>
        </p:nvCxnSpPr>
        <p:spPr>
          <a:xfrm rot="16200000" flipV="1">
            <a:off x="6107917" y="3036091"/>
            <a:ext cx="2357454" cy="157163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/>
          <p:nvPr/>
        </p:nvCxnSpPr>
        <p:spPr>
          <a:xfrm rot="16200000" flipH="1" flipV="1">
            <a:off x="7153038" y="881464"/>
            <a:ext cx="8753" cy="2103430"/>
          </a:xfrm>
          <a:prstGeom prst="curvedConnector3">
            <a:avLst>
              <a:gd name="adj1" fmla="val -4104080"/>
            </a:avLst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rot="5400000" flipH="1" flipV="1">
            <a:off x="4052569" y="-115575"/>
            <a:ext cx="1588" cy="4106262"/>
          </a:xfrm>
          <a:prstGeom prst="curvedConnector3">
            <a:avLst>
              <a:gd name="adj1" fmla="val 24864932"/>
            </a:avLst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16888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174" y="864278"/>
            <a:ext cx="5870982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ecurity analysis 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1" y="1896252"/>
          <a:ext cx="8258203" cy="3675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3097"/>
                <a:gridCol w="1500198"/>
                <a:gridCol w="1714512"/>
                <a:gridCol w="1500198"/>
                <a:gridCol w="1500198"/>
              </a:tblGrid>
              <a:tr h="236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Features</a:t>
                      </a:r>
                      <a:endParaRPr lang="en-US" sz="1600" b="1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[2]</a:t>
                      </a:r>
                      <a:endParaRPr lang="en-US" sz="1600" b="1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[1][3-7]</a:t>
                      </a:r>
                      <a:endParaRPr lang="en-US" sz="1600" b="1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[8-9]</a:t>
                      </a:r>
                      <a:endParaRPr lang="en-US" sz="1600" b="1" dirty="0" smtClean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fvss</a:t>
                      </a:r>
                      <a:endParaRPr lang="en-US" sz="1600" b="1" dirty="0"/>
                    </a:p>
                  </a:txBody>
                  <a:tcPr marL="45720" marR="45720" marT="27432" marB="27432"/>
                </a:tc>
              </a:tr>
              <a:tr h="21495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Data privacy</a:t>
                      </a:r>
                      <a:endParaRPr lang="en-US" sz="1400" b="1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/>
                </a:tc>
              </a:tr>
              <a:tr h="2149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Data transferring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</a:tr>
              <a:tr h="2149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Data storing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</a:tr>
              <a:tr h="2149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CSPs cheating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 if</a:t>
                      </a:r>
                      <a:r>
                        <a:rPr lang="en-US" sz="1400" baseline="0" dirty="0" smtClean="0"/>
                        <a:t> n &lt; 2t-2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5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Data availability</a:t>
                      </a:r>
                      <a:endParaRPr lang="en-US" sz="1400" b="1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5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Ability in case CSPs fail, to</a:t>
                      </a:r>
                      <a:endParaRPr lang="en-US" sz="1400" b="1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49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Query shares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 if ≤n-t</a:t>
                      </a:r>
                      <a:r>
                        <a:rPr lang="en-US" sz="1400" baseline="0" dirty="0" smtClean="0"/>
                        <a:t> CSPs fail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 if ≤n-t</a:t>
                      </a:r>
                      <a:r>
                        <a:rPr lang="en-US" sz="1400" baseline="0" dirty="0" smtClean="0"/>
                        <a:t> CSPs fail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 if ≤n-t</a:t>
                      </a:r>
                      <a:r>
                        <a:rPr lang="en-US" sz="1400" baseline="0" dirty="0" smtClean="0"/>
                        <a:t> CSPs fail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 if ≤n-t</a:t>
                      </a:r>
                      <a:r>
                        <a:rPr lang="en-US" sz="1400" baseline="0" dirty="0" smtClean="0"/>
                        <a:t> CSPs fail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</a:tr>
              <a:tr h="2149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-Update shares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Yes if ≤t-2</a:t>
                      </a:r>
                      <a:r>
                        <a:rPr lang="en-US" sz="1400" baseline="0" dirty="0" smtClean="0"/>
                        <a:t>CSPs fail</a:t>
                      </a:r>
                      <a:endParaRPr lang="en-US" sz="1400" dirty="0" smtClean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5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Data integrity</a:t>
                      </a:r>
                      <a:endParaRPr lang="en-US" sz="1400" b="1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27432" marB="27432"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4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Inner code verifying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Verify data or </a:t>
                      </a:r>
                    </a:p>
                    <a:p>
                      <a:pPr algn="ctr"/>
                      <a:r>
                        <a:rPr lang="en-US" sz="1400" dirty="0" smtClean="0"/>
                        <a:t>query result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Verify</a:t>
                      </a:r>
                      <a:r>
                        <a:rPr lang="en-US" sz="1400" baseline="0" dirty="0" smtClean="0"/>
                        <a:t> data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Verify</a:t>
                      </a:r>
                      <a:r>
                        <a:rPr lang="en-US" sz="1400" baseline="0" dirty="0" smtClean="0"/>
                        <a:t> data or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query result</a:t>
                      </a:r>
                      <a:endParaRPr lang="en-US" sz="1400" dirty="0"/>
                    </a:p>
                  </a:txBody>
                  <a:tcPr marL="45720" marR="45720" marT="27432" marB="27432"/>
                </a:tc>
              </a:tr>
              <a:tr h="3654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Outer code verifying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Verify  individual share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Verify Table(s) or records(s)</a:t>
                      </a:r>
                      <a:endParaRPr lang="en-US" sz="1400" dirty="0"/>
                    </a:p>
                  </a:txBody>
                  <a:tcPr marL="45720" marR="45720" marT="27432" marB="27432"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221" y="1610500"/>
            <a:ext cx="8229600" cy="2743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Comparison of database sharing approaches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+mj-ea"/>
              <a:cs typeface="Corbel"/>
            </a:endParaRPr>
          </a:p>
        </p:txBody>
      </p:sp>
      <p:pic>
        <p:nvPicPr>
          <p:cNvPr id="31" name="Picture 2" descr="F:\reserch document\presentation\EDA-2013\picture\x1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14356"/>
            <a:ext cx="640080" cy="685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786454"/>
            <a:ext cx="82868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 2009         [2] </a:t>
            </a:r>
            <a:r>
              <a:rPr lang="en-US" sz="1200" dirty="0" err="1" smtClean="0"/>
              <a:t>Attasena</a:t>
            </a:r>
            <a:r>
              <a:rPr lang="en-US" sz="1200" dirty="0" smtClean="0"/>
              <a:t>  et al. 2014       [3] </a:t>
            </a:r>
            <a:r>
              <a:rPr lang="en-US" sz="1200" dirty="0" err="1" smtClean="0"/>
              <a:t>Emekci</a:t>
            </a:r>
            <a:r>
              <a:rPr lang="en-US" sz="1200" dirty="0" smtClean="0"/>
              <a:t> et al. 2005           [4] </a:t>
            </a:r>
            <a:r>
              <a:rPr lang="en-US" sz="1200" dirty="0" err="1" smtClean="0"/>
              <a:t>Emekci</a:t>
            </a:r>
            <a:r>
              <a:rPr lang="en-US" sz="1200" dirty="0" smtClean="0"/>
              <a:t> et al. 2006	</a:t>
            </a:r>
          </a:p>
          <a:p>
            <a:r>
              <a:rPr lang="en-US" sz="1200" dirty="0" smtClean="0"/>
              <a:t>[5] </a:t>
            </a:r>
            <a:r>
              <a:rPr lang="en-US" sz="1200" dirty="0" err="1" smtClean="0"/>
              <a:t>Hadavi</a:t>
            </a:r>
            <a:r>
              <a:rPr lang="en-US" sz="1200" dirty="0" smtClean="0"/>
              <a:t>  et al. 2012.a       [6] </a:t>
            </a:r>
            <a:r>
              <a:rPr lang="en-US" sz="1200" dirty="0" err="1" smtClean="0"/>
              <a:t>Hadavi</a:t>
            </a:r>
            <a:r>
              <a:rPr lang="en-US" sz="1200" dirty="0" smtClean="0"/>
              <a:t>  et al. 2010           [7] </a:t>
            </a:r>
            <a:r>
              <a:rPr lang="en-US" sz="1200" dirty="0" err="1" smtClean="0"/>
              <a:t>Hadavi</a:t>
            </a:r>
            <a:r>
              <a:rPr lang="en-US" sz="1200" dirty="0" smtClean="0"/>
              <a:t>  et al. 2012.b       [8] Thompson et al. 2009    [9] Wang et al. 2011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58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174" y="864278"/>
            <a:ext cx="5870982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torage volume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1024" y="6350023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777876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37" name="TextBox 36"/>
          <p:cNvSpPr txBox="1"/>
          <p:nvPr/>
        </p:nvSpPr>
        <p:spPr>
          <a:xfrm>
            <a:off x="642910" y="5929331"/>
            <a:ext cx="7929618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-14786" y="1534059"/>
            <a:ext cx="6117941" cy="2369596"/>
            <a:chOff x="1668769" y="1428736"/>
            <a:chExt cx="6117941" cy="2369596"/>
          </a:xfrm>
        </p:grpSpPr>
        <p:graphicFrame>
          <p:nvGraphicFramePr>
            <p:cNvPr id="54" name="Chart 53"/>
            <p:cNvGraphicFramePr/>
            <p:nvPr/>
          </p:nvGraphicFramePr>
          <p:xfrm>
            <a:off x="1857356" y="1667334"/>
            <a:ext cx="5929354" cy="21309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668769" y="1428736"/>
              <a:ext cx="4189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Share volume (</a:t>
              </a:r>
              <a:r>
                <a:rPr lang="en-US" b="1" dirty="0" smtClean="0"/>
                <a:t>Times</a:t>
              </a:r>
              <a:r>
                <a:rPr lang="en-US" sz="1600" b="1" dirty="0" smtClean="0"/>
                <a:t> of original volume) </a:t>
              </a:r>
              <a:endParaRPr lang="en-US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11741" y="1954999"/>
              <a:ext cx="76012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t=n</a:t>
              </a:r>
              <a:endParaRPr lang="en-US" sz="14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29322" y="3032842"/>
              <a:ext cx="347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n</a:t>
              </a:r>
              <a:endParaRPr lang="en-US" sz="1600" b="1" dirty="0"/>
            </a:p>
          </p:txBody>
        </p:sp>
      </p:grpSp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1940967890"/>
              </p:ext>
            </p:extLst>
          </p:nvPr>
        </p:nvGraphicFramePr>
        <p:xfrm>
          <a:off x="3041799" y="3910821"/>
          <a:ext cx="5929354" cy="213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2843808" y="3689269"/>
            <a:ext cx="4608219" cy="1963276"/>
            <a:chOff x="1668769" y="3631172"/>
            <a:chExt cx="4608219" cy="1963276"/>
          </a:xfrm>
        </p:grpSpPr>
        <p:sp>
          <p:nvSpPr>
            <p:cNvPr id="60" name="TextBox 59"/>
            <p:cNvSpPr txBox="1"/>
            <p:nvPr/>
          </p:nvSpPr>
          <p:spPr>
            <a:xfrm>
              <a:off x="1668769" y="3631172"/>
              <a:ext cx="4189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Share volume (</a:t>
              </a:r>
              <a:r>
                <a:rPr lang="en-US" b="1" dirty="0" smtClean="0"/>
                <a:t>Times</a:t>
              </a:r>
              <a:r>
                <a:rPr lang="en-US" sz="1600" b="1" dirty="0" smtClean="0"/>
                <a:t> of original volume) </a:t>
              </a:r>
              <a:endParaRPr lang="en-US" sz="16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1741" y="4157435"/>
              <a:ext cx="76012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t=3</a:t>
              </a:r>
              <a:endParaRPr lang="en-US" sz="14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29322" y="5255894"/>
              <a:ext cx="347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n</a:t>
              </a:r>
              <a:endParaRPr lang="en-US" sz="1600" b="1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9042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174" y="864278"/>
            <a:ext cx="5870982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chemeClr val="tx1"/>
                </a:solidFill>
              </a:rPr>
              <a:t>erformance analysis 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87035"/>
          <a:ext cx="8258203" cy="38892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7346"/>
                <a:gridCol w="785818"/>
                <a:gridCol w="857256"/>
                <a:gridCol w="785818"/>
                <a:gridCol w="785818"/>
                <a:gridCol w="785818"/>
                <a:gridCol w="785818"/>
                <a:gridCol w="812509"/>
                <a:gridCol w="90200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Features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[1]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[2]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[3]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[4-5]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[6-7]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[8]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[9]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fvss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Target</a:t>
                      </a:r>
                      <a:endParaRPr lang="en-US" sz="1400" b="1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DBs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DWs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DWs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DBs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DBs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DBs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DBs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DWs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Data sources</a:t>
                      </a:r>
                      <a:endParaRPr lang="en-US" sz="1400" b="1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</a:t>
                      </a:r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</a:t>
                      </a:r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Multi</a:t>
                      </a:r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Multi</a:t>
                      </a:r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</a:t>
                      </a:r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Single</a:t>
                      </a:r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Single</a:t>
                      </a:r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</a:t>
                      </a:r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Data Types</a:t>
                      </a:r>
                      <a:endParaRPr lang="en-US" sz="1400" b="1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Positive integers</a:t>
                      </a:r>
                      <a:endParaRPr lang="en-US" sz="12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Integers, </a:t>
                      </a:r>
                      <a:r>
                        <a:rPr lang="en-US" sz="1200" dirty="0" err="1" smtClean="0"/>
                        <a:t>Reals</a:t>
                      </a:r>
                      <a:r>
                        <a:rPr lang="en-US" sz="1200" dirty="0" smtClean="0"/>
                        <a:t>, Characters, Strings, Dates, Booleans</a:t>
                      </a:r>
                      <a:endParaRPr lang="en-US" sz="12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Positive integers</a:t>
                      </a:r>
                      <a:endParaRPr lang="en-US" sz="12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Integers</a:t>
                      </a:r>
                      <a:endParaRPr lang="en-US" sz="12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Positive integers</a:t>
                      </a:r>
                      <a:endParaRPr lang="en-US" sz="12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Positive integers</a:t>
                      </a:r>
                      <a:endParaRPr lang="en-US" sz="12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Positive integers</a:t>
                      </a:r>
                      <a:endParaRPr lang="en-US" sz="12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Integers, </a:t>
                      </a:r>
                      <a:r>
                        <a:rPr lang="en-US" sz="1200" dirty="0" err="1" smtClean="0"/>
                        <a:t>Reals</a:t>
                      </a:r>
                      <a:r>
                        <a:rPr lang="en-US" sz="1200" dirty="0" smtClean="0"/>
                        <a:t>, Characters, Strings, Dates, Booleans</a:t>
                      </a:r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Shared</a:t>
                      </a:r>
                      <a:r>
                        <a:rPr lang="en-US" sz="1400" b="1" baseline="0" dirty="0" smtClean="0"/>
                        <a:t> data access</a:t>
                      </a:r>
                      <a:endParaRPr lang="en-US" sz="1400" b="1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/>
                        <a:t>-</a:t>
                      </a:r>
                      <a:r>
                        <a:rPr lang="en-US" sz="1400" b="0" baseline="0" dirty="0" smtClean="0"/>
                        <a:t> Updates</a:t>
                      </a:r>
                      <a:endParaRPr lang="en-US" sz="14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Exact match queries</a:t>
                      </a:r>
                      <a:endParaRPr lang="en-US" sz="14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Range</a:t>
                      </a:r>
                      <a:r>
                        <a:rPr lang="en-US" sz="1400" baseline="0" dirty="0" smtClean="0"/>
                        <a:t> queries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-Aggregation</a:t>
                      </a:r>
                      <a:r>
                        <a:rPr lang="en-US" sz="1400" baseline="0" dirty="0" smtClean="0"/>
                        <a:t> queries  </a:t>
                      </a:r>
                    </a:p>
                    <a:p>
                      <a:pPr algn="l"/>
                      <a:r>
                        <a:rPr lang="en-US" sz="1400" baseline="0" dirty="0" smtClean="0"/>
                        <a:t>  on one attribute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en-US" sz="1400" dirty="0" smtClean="0"/>
                        <a:t>Aggregation</a:t>
                      </a:r>
                      <a:r>
                        <a:rPr lang="en-US" sz="1400" baseline="0" dirty="0" smtClean="0"/>
                        <a:t> queries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sz="1400" baseline="0" dirty="0" smtClean="0"/>
                        <a:t>  on two attributes</a:t>
                      </a:r>
                      <a:endParaRPr lang="en-US" sz="14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- Grouping</a:t>
                      </a:r>
                      <a:r>
                        <a:rPr lang="en-US" sz="1400" baseline="0" dirty="0" smtClean="0"/>
                        <a:t> queries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1024" y="6350023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5994" y="1487023"/>
            <a:ext cx="8247888" cy="27432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Comparison of database sharing approaches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+mj-ea"/>
              <a:cs typeface="Corbel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664132" y="740082"/>
            <a:ext cx="654832" cy="640080"/>
            <a:chOff x="6664132" y="740082"/>
            <a:chExt cx="654832" cy="640080"/>
          </a:xfrm>
        </p:grpSpPr>
        <p:pic>
          <p:nvPicPr>
            <p:cNvPr id="11" name="Picture 2" descr="C:\Users\Thitipong\Documents\reserch document\presentation\DOLAP-2014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4132" y="740082"/>
              <a:ext cx="452141" cy="640080"/>
            </a:xfrm>
            <a:prstGeom prst="rect">
              <a:avLst/>
            </a:prstGeom>
            <a:noFill/>
          </p:spPr>
        </p:pic>
        <p:pic>
          <p:nvPicPr>
            <p:cNvPr id="12" name="Picture 3" descr="C:\Users\Thitipong\Documents\reserch document\presentation\DOLAP-2014\picture\time\alar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53204" y="928670"/>
              <a:ext cx="365760" cy="36576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428596" y="5786454"/>
            <a:ext cx="82868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 2009         [2] </a:t>
            </a:r>
            <a:r>
              <a:rPr lang="en-US" sz="1200" dirty="0" err="1" smtClean="0"/>
              <a:t>Attasena</a:t>
            </a:r>
            <a:r>
              <a:rPr lang="en-US" sz="1200" dirty="0" smtClean="0"/>
              <a:t>  et al. 2014       [3] </a:t>
            </a:r>
            <a:r>
              <a:rPr lang="en-US" sz="1200" dirty="0" err="1" smtClean="0"/>
              <a:t>Emekci</a:t>
            </a:r>
            <a:r>
              <a:rPr lang="en-US" sz="1200" dirty="0" smtClean="0"/>
              <a:t> et al. 2005           [4] </a:t>
            </a:r>
            <a:r>
              <a:rPr lang="en-US" sz="1200" dirty="0" err="1" smtClean="0"/>
              <a:t>Emekci</a:t>
            </a:r>
            <a:r>
              <a:rPr lang="en-US" sz="1200" dirty="0" smtClean="0"/>
              <a:t> et al. 2006	</a:t>
            </a:r>
          </a:p>
          <a:p>
            <a:r>
              <a:rPr lang="en-US" sz="1200" dirty="0" smtClean="0"/>
              <a:t>[5] </a:t>
            </a:r>
            <a:r>
              <a:rPr lang="en-US" sz="1200" dirty="0" err="1" smtClean="0"/>
              <a:t>Hadavi</a:t>
            </a:r>
            <a:r>
              <a:rPr lang="en-US" sz="1200" dirty="0" smtClean="0"/>
              <a:t>  et al. 2012.a       [6] </a:t>
            </a:r>
            <a:r>
              <a:rPr lang="en-US" sz="1200" dirty="0" err="1" smtClean="0"/>
              <a:t>Hadavi</a:t>
            </a:r>
            <a:r>
              <a:rPr lang="en-US" sz="1200" dirty="0" smtClean="0"/>
              <a:t>  et al. 2010           [7] </a:t>
            </a:r>
            <a:r>
              <a:rPr lang="en-US" sz="1200" dirty="0" err="1" smtClean="0"/>
              <a:t>Hadavi</a:t>
            </a:r>
            <a:r>
              <a:rPr lang="en-US" sz="1200" dirty="0" smtClean="0"/>
              <a:t>  et al. 2012.b       [8] Thompson et al. 2009    [9] Wang et al. 2011</a:t>
            </a:r>
            <a:endParaRPr lang="en-US" sz="1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40445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174" y="864278"/>
            <a:ext cx="5870982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torage cost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1024" y="6350023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5214942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35" name="Explosion 1 34"/>
          <p:cNvSpPr/>
          <p:nvPr/>
        </p:nvSpPr>
        <p:spPr>
          <a:xfrm>
            <a:off x="609600" y="914400"/>
            <a:ext cx="2014691" cy="1714512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n=5, t=4, </a:t>
            </a:r>
          </a:p>
          <a:p>
            <a:pPr algn="ctr"/>
            <a:r>
              <a:rPr lang="en-US" sz="1600" b="1" dirty="0" smtClean="0"/>
              <a:t>V=100GB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4348" y="5929331"/>
            <a:ext cx="778674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955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62000" y="2438400"/>
            <a:ext cx="7086600" cy="3886200"/>
            <a:chOff x="0" y="2590800"/>
            <a:chExt cx="4572000" cy="3886200"/>
          </a:xfrm>
        </p:grpSpPr>
        <p:graphicFrame>
          <p:nvGraphicFramePr>
            <p:cNvPr id="29" name="Chart 28"/>
            <p:cNvGraphicFramePr/>
            <p:nvPr/>
          </p:nvGraphicFramePr>
          <p:xfrm>
            <a:off x="0" y="2819400"/>
            <a:ext cx="45720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1101659" y="3937751"/>
              <a:ext cx="592809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3$ to 32.50$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83425" y="2819400"/>
              <a:ext cx="6858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113.60$</a:t>
              </a:r>
              <a:endParaRPr lang="en-US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21775" y="3617025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56.80$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97775" y="4118851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19.31$</a:t>
              </a:r>
              <a:endParaRPr lang="en-US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48050" y="4202875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14.77$</a:t>
              </a:r>
              <a:endParaRPr lang="en-US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9000" y="3938650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34.08$</a:t>
              </a:r>
              <a:endParaRPr lang="en-US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09950" y="4218801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12.39$</a:t>
              </a:r>
              <a:endParaRPr lang="en-US" sz="12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7419" y="2590800"/>
              <a:ext cx="1853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Storage cost ($/month)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fr-FR" b="1" dirty="0" err="1" smtClean="0">
                <a:solidFill>
                  <a:schemeClr val="tx1"/>
                </a:solidFill>
              </a:rPr>
              <a:t>utline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642910" y="3500438"/>
            <a:ext cx="2819142" cy="1097280"/>
            <a:chOff x="395536" y="1774706"/>
            <a:chExt cx="2819142" cy="1097280"/>
          </a:xfrm>
        </p:grpSpPr>
        <p:pic>
          <p:nvPicPr>
            <p:cNvPr id="2056" name="Picture 8" descr="F:\reserch document\presentation\EDA-2013\picture\x1\introductionicon_thum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774706"/>
              <a:ext cx="1097280" cy="109728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331640" y="2030189"/>
              <a:ext cx="1883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Related works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1640" y="2371179"/>
              <a:ext cx="1668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Sharing databases and data warehouses</a:t>
              </a:r>
              <a:endParaRPr lang="en-US" sz="1200" b="1" dirty="0"/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1071538" y="2045968"/>
            <a:ext cx="3214710" cy="1097280"/>
            <a:chOff x="3433520" y="1844824"/>
            <a:chExt cx="3214710" cy="1097280"/>
          </a:xfrm>
        </p:grpSpPr>
        <p:pic>
          <p:nvPicPr>
            <p:cNvPr id="2055" name="Picture 7" descr="F:\reserch document\presentation\EDA-2013\picture\x1\icon_problem_m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3520" y="1844824"/>
              <a:ext cx="1097280" cy="109728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283968" y="1921284"/>
              <a:ext cx="2364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Introduction &amp; Problems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83968" y="2224335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- </a:t>
              </a:r>
              <a:r>
                <a:rPr lang="en-US" sz="1200" b="1" dirty="0" smtClean="0"/>
                <a:t>Security</a:t>
              </a:r>
            </a:p>
            <a:p>
              <a:r>
                <a:rPr lang="en-US" sz="1200" b="1" dirty="0"/>
                <a:t>- </a:t>
              </a:r>
              <a:r>
                <a:rPr lang="en-US" sz="1200" b="1" dirty="0" smtClean="0"/>
                <a:t>Performance</a:t>
              </a:r>
            </a:p>
            <a:p>
              <a:r>
                <a:rPr lang="en-US" sz="1200" b="1" dirty="0"/>
                <a:t>- </a:t>
              </a:r>
              <a:r>
                <a:rPr lang="en-US" sz="1200" b="1" dirty="0" smtClean="0"/>
                <a:t>Cost</a:t>
              </a:r>
              <a:endParaRPr lang="en-US" sz="1200" b="1" dirty="0"/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5929322" y="1985962"/>
            <a:ext cx="2448272" cy="1371600"/>
            <a:chOff x="6444208" y="3717032"/>
            <a:chExt cx="2448272" cy="1371600"/>
          </a:xfrm>
        </p:grpSpPr>
        <p:pic>
          <p:nvPicPr>
            <p:cNvPr id="2052" name="Picture 4" descr="F:\reserch document\presentation\EDA-2013\picture\x1\requestquote_ico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8" y="3717032"/>
              <a:ext cx="960120" cy="1371600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7308304" y="4077072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Conclusion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08304" y="4437112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- Conclusion</a:t>
              </a:r>
            </a:p>
            <a:p>
              <a:r>
                <a:rPr lang="en-US" sz="1200" b="1" dirty="0" smtClean="0"/>
                <a:t>- Future research</a:t>
              </a:r>
              <a:endParaRPr lang="en-US" sz="1200" b="1" dirty="0"/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3033552" y="4786322"/>
            <a:ext cx="3395836" cy="1097280"/>
            <a:chOff x="378376" y="3933056"/>
            <a:chExt cx="3395836" cy="1097280"/>
          </a:xfrm>
        </p:grpSpPr>
        <p:pic>
          <p:nvPicPr>
            <p:cNvPr id="50" name="Picture 3" descr="F:\reserch document\presentation\EDA-2013\picture\x1\Repair-icon-300x300 (1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376" y="3933056"/>
              <a:ext cx="1097280" cy="109728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1331640" y="4250421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C00000"/>
                  </a:solidFill>
                </a:rPr>
                <a:t>fVSS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31640" y="4610461"/>
              <a:ext cx="244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Flexible verifiable secret sharing</a:t>
              </a:r>
              <a:endParaRPr lang="en-US" sz="1200" b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15008" y="4000504"/>
            <a:ext cx="3000396" cy="1111013"/>
            <a:chOff x="3347864" y="3889623"/>
            <a:chExt cx="3000396" cy="1111013"/>
          </a:xfrm>
        </p:grpSpPr>
        <p:pic>
          <p:nvPicPr>
            <p:cNvPr id="2053" name="Picture 5" descr="F:\reserch document\presentation\EDA-2013\picture\x1\SearchIcon (1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47864" y="3889623"/>
              <a:ext cx="1103410" cy="1097280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4357686" y="4103938"/>
              <a:ext cx="19905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Comparative study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57686" y="4354305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- Security</a:t>
              </a:r>
              <a:endParaRPr lang="en-US" sz="1200" b="1" dirty="0" smtClean="0"/>
            </a:p>
            <a:p>
              <a:r>
                <a:rPr lang="en-US" sz="1200" b="1" dirty="0"/>
                <a:t>- Performance</a:t>
              </a:r>
              <a:endParaRPr lang="en-US" sz="1200" b="1" dirty="0" smtClean="0"/>
            </a:p>
            <a:p>
              <a:r>
                <a:rPr lang="en-US" sz="1200" b="1" dirty="0"/>
                <a:t>- </a:t>
              </a:r>
              <a:r>
                <a:rPr lang="en-US" sz="1200" b="1" dirty="0" smtClean="0"/>
                <a:t>Cost</a:t>
              </a:r>
              <a:endParaRPr lang="en-US" sz="1200" b="1" dirty="0"/>
            </a:p>
          </p:txBody>
        </p:sp>
      </p:grpSp>
      <p:sp>
        <p:nvSpPr>
          <p:cNvPr id="61" name="Circular Arrow 60"/>
          <p:cNvSpPr/>
          <p:nvPr/>
        </p:nvSpPr>
        <p:spPr>
          <a:xfrm rot="4161377" flipH="1">
            <a:off x="3124765" y="1961587"/>
            <a:ext cx="3200400" cy="3200400"/>
          </a:xfrm>
          <a:prstGeom prst="circularArrow">
            <a:avLst>
              <a:gd name="adj1" fmla="val 14943"/>
              <a:gd name="adj2" fmla="val 1107439"/>
              <a:gd name="adj3" fmla="val 19281685"/>
              <a:gd name="adj4" fmla="val 897296"/>
              <a:gd name="adj5" fmla="val 15709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864278"/>
            <a:ext cx="5681593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haring cost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9604" y="6421461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6143636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714348" y="5929331"/>
            <a:ext cx="778674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60545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6" name="Group 35"/>
          <p:cNvGrpSpPr/>
          <p:nvPr/>
        </p:nvGrpSpPr>
        <p:grpSpPr>
          <a:xfrm>
            <a:off x="1371600" y="2362200"/>
            <a:ext cx="5943600" cy="3886200"/>
            <a:chOff x="-117231" y="2590800"/>
            <a:chExt cx="4572000" cy="3886200"/>
          </a:xfrm>
        </p:grpSpPr>
        <p:graphicFrame>
          <p:nvGraphicFramePr>
            <p:cNvPr id="37" name="Chart 36"/>
            <p:cNvGraphicFramePr/>
            <p:nvPr/>
          </p:nvGraphicFramePr>
          <p:xfrm>
            <a:off x="-117231" y="2819400"/>
            <a:ext cx="45720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892400" y="3957935"/>
              <a:ext cx="10381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0.36$ to  1.94$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45094" y="3111426"/>
              <a:ext cx="75606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6.40$</a:t>
              </a:r>
              <a:endParaRPr lang="en-US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46827" y="3485501"/>
              <a:ext cx="805543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4.40$</a:t>
              </a:r>
              <a:endParaRPr lang="en-US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16923" y="3821875"/>
              <a:ext cx="729343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2.80$</a:t>
              </a:r>
              <a:endParaRPr lang="en-US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3384" y="2590800"/>
              <a:ext cx="3215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CPU cost ($)</a:t>
              </a:r>
              <a:endParaRPr lang="en-US" sz="1600" b="1" dirty="0"/>
            </a:p>
          </p:txBody>
        </p:sp>
      </p:grpSp>
      <p:sp>
        <p:nvSpPr>
          <p:cNvPr id="51" name="Explosion 1 50"/>
          <p:cNvSpPr/>
          <p:nvPr/>
        </p:nvSpPr>
        <p:spPr>
          <a:xfrm>
            <a:off x="533400" y="990600"/>
            <a:ext cx="2571768" cy="1714488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n=5, t=4,</a:t>
            </a:r>
          </a:p>
          <a:p>
            <a:pPr algn="ctr"/>
            <a:r>
              <a:rPr lang="en-US" sz="1600" b="1" dirty="0" smtClean="0"/>
              <a:t>10</a:t>
            </a:r>
            <a:r>
              <a:rPr lang="en-US" sz="1600" b="1" baseline="30000" dirty="0" smtClean="0"/>
              <a:t>15</a:t>
            </a:r>
            <a:r>
              <a:rPr lang="en-US" sz="1600" b="1" dirty="0" smtClean="0"/>
              <a:t> records are shared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864278"/>
            <a:ext cx="5681593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ata access cost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9604" y="6421461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6143636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714348" y="5929331"/>
            <a:ext cx="778674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60545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371600" y="2362200"/>
            <a:ext cx="5943600" cy="3886200"/>
            <a:chOff x="0" y="2590800"/>
            <a:chExt cx="4572000" cy="3886200"/>
          </a:xfrm>
        </p:grpSpPr>
        <p:graphicFrame>
          <p:nvGraphicFramePr>
            <p:cNvPr id="37" name="Chart 36"/>
            <p:cNvGraphicFramePr/>
            <p:nvPr/>
          </p:nvGraphicFramePr>
          <p:xfrm>
            <a:off x="0" y="2819400"/>
            <a:ext cx="45720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1013438" y="3698175"/>
              <a:ext cx="10381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0.04$ to 0.20 $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59429" y="2807525"/>
              <a:ext cx="75606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0.48 $</a:t>
              </a:r>
              <a:endParaRPr lang="en-US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86743" y="3405250"/>
              <a:ext cx="805543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0.30$</a:t>
              </a:r>
              <a:endParaRPr lang="en-US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01143" y="3990201"/>
              <a:ext cx="729343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0.12$</a:t>
              </a:r>
              <a:endParaRPr lang="en-US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3385" y="2590800"/>
              <a:ext cx="3215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CPU cost ($)</a:t>
              </a:r>
              <a:endParaRPr lang="en-US" sz="1600" b="1" dirty="0"/>
            </a:p>
          </p:txBody>
        </p:sp>
      </p:grpSp>
      <p:sp>
        <p:nvSpPr>
          <p:cNvPr id="65" name="Explosion 1 64"/>
          <p:cNvSpPr/>
          <p:nvPr/>
        </p:nvSpPr>
        <p:spPr>
          <a:xfrm>
            <a:off x="381000" y="533384"/>
            <a:ext cx="2771804" cy="2286016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n=5, t=4,</a:t>
            </a:r>
          </a:p>
          <a:p>
            <a:pPr algn="ctr"/>
            <a:r>
              <a:rPr lang="en-US" sz="1600" dirty="0" smtClean="0"/>
              <a:t>10% of records match a query (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14</a:t>
            </a:r>
            <a:r>
              <a:rPr lang="en-US" sz="1600" b="1" dirty="0" smtClean="0"/>
              <a:t> records)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85720" y="1370946"/>
            <a:ext cx="8501122" cy="1437420"/>
            <a:chOff x="285720" y="1370946"/>
            <a:chExt cx="8501122" cy="1437420"/>
          </a:xfrm>
        </p:grpSpPr>
        <p:sp>
          <p:nvSpPr>
            <p:cNvPr id="15" name="Rounded Rectangle 14"/>
            <p:cNvSpPr/>
            <p:nvPr/>
          </p:nvSpPr>
          <p:spPr>
            <a:xfrm>
              <a:off x="357158" y="1585260"/>
              <a:ext cx="8429684" cy="12144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572263" y="1785926"/>
              <a:ext cx="1928827" cy="785817"/>
              <a:chOff x="6602758" y="1785926"/>
              <a:chExt cx="1928827" cy="785817"/>
            </a:xfrm>
          </p:grpSpPr>
          <p:sp>
            <p:nvSpPr>
              <p:cNvPr id="38" name="Chord 37"/>
              <p:cNvSpPr/>
              <p:nvPr/>
            </p:nvSpPr>
            <p:spPr>
              <a:xfrm rot="16200000">
                <a:off x="7281420" y="1321579"/>
                <a:ext cx="571503" cy="1928826"/>
              </a:xfrm>
              <a:prstGeom prst="chord">
                <a:avLst>
                  <a:gd name="adj1" fmla="val 5338110"/>
                  <a:gd name="adj2" fmla="val 1620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>
                <a:stCxn id="38" idx="0"/>
              </p:cNvCxnSpPr>
              <p:nvPr/>
            </p:nvCxnSpPr>
            <p:spPr>
              <a:xfrm flipH="1" flipV="1">
                <a:off x="7572396" y="1785926"/>
                <a:ext cx="957413" cy="482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rot="10800000" flipH="1">
                <a:off x="6602758" y="1785927"/>
                <a:ext cx="969637" cy="5000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285720" y="1370946"/>
              <a:ext cx="22860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 smtClean="0">
                  <a:solidFill>
                    <a:srgbClr val="C00000"/>
                  </a:solidFill>
                </a:rPr>
                <a:t>fVSS</a:t>
              </a:r>
              <a:endParaRPr lang="en-US" sz="1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7" name="Plus 6"/>
            <p:cNvSpPr/>
            <p:nvPr/>
          </p:nvSpPr>
          <p:spPr>
            <a:xfrm>
              <a:off x="2586030" y="1714488"/>
              <a:ext cx="914400" cy="914400"/>
            </a:xfrm>
            <a:prstGeom prst="mathPl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786182" y="1785926"/>
              <a:ext cx="4786346" cy="928694"/>
              <a:chOff x="3714744" y="1857364"/>
              <a:chExt cx="4786346" cy="928694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5660260" y="1857364"/>
                <a:ext cx="500066" cy="928694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483438" y="1857364"/>
                <a:ext cx="3017520" cy="1588"/>
              </a:xfrm>
              <a:prstGeom prst="line">
                <a:avLst/>
              </a:prstGeom>
              <a:ln w="571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3714744" y="2059536"/>
                <a:ext cx="1571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Share volume</a:t>
                </a:r>
                <a:endParaRPr lang="en-US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71718" y="2059536"/>
                <a:ext cx="20293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CSP pricing polices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599164" y="1785926"/>
              <a:ext cx="1928827" cy="785817"/>
              <a:chOff x="6602758" y="1785926"/>
              <a:chExt cx="1928827" cy="785817"/>
            </a:xfrm>
          </p:grpSpPr>
          <p:sp>
            <p:nvSpPr>
              <p:cNvPr id="30" name="Chord 29"/>
              <p:cNvSpPr/>
              <p:nvPr/>
            </p:nvSpPr>
            <p:spPr>
              <a:xfrm rot="16200000">
                <a:off x="7281420" y="1321579"/>
                <a:ext cx="571503" cy="1928826"/>
              </a:xfrm>
              <a:prstGeom prst="chord">
                <a:avLst>
                  <a:gd name="adj1" fmla="val 5338110"/>
                  <a:gd name="adj2" fmla="val 1620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0" idx="0"/>
              </p:cNvCxnSpPr>
              <p:nvPr/>
            </p:nvCxnSpPr>
            <p:spPr>
              <a:xfrm flipH="1" flipV="1">
                <a:off x="7572396" y="1785926"/>
                <a:ext cx="957413" cy="4827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0" idx="1"/>
              </p:cNvCxnSpPr>
              <p:nvPr/>
            </p:nvCxnSpPr>
            <p:spPr>
              <a:xfrm rot="10800000" flipH="1">
                <a:off x="6602758" y="1785927"/>
                <a:ext cx="969637" cy="5000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571472" y="2287782"/>
              <a:ext cx="16542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flexible verifiable</a:t>
              </a:r>
              <a:endParaRPr lang="en-US" sz="16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1295" y="2469812"/>
              <a:ext cx="13703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secret sharing</a:t>
              </a:r>
              <a:endParaRPr lang="en-US" sz="1600" b="1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85786" y="3000372"/>
            <a:ext cx="2286000" cy="2359670"/>
            <a:chOff x="785786" y="3000372"/>
            <a:chExt cx="2286000" cy="2359670"/>
          </a:xfrm>
        </p:grpSpPr>
        <p:sp>
          <p:nvSpPr>
            <p:cNvPr id="44" name="Down Arrow 43"/>
            <p:cNvSpPr/>
            <p:nvPr/>
          </p:nvSpPr>
          <p:spPr>
            <a:xfrm>
              <a:off x="1714480" y="3000372"/>
              <a:ext cx="571504" cy="428628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85786" y="3656962"/>
              <a:ext cx="2286000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Data privacy</a:t>
              </a:r>
              <a:endParaRPr lang="en-US" b="1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85786" y="4014152"/>
              <a:ext cx="2286000" cy="2743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Data availability</a:t>
              </a:r>
              <a:endParaRPr lang="en-US" b="1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85786" y="4359910"/>
              <a:ext cx="2286000" cy="2743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Data integrity</a:t>
              </a:r>
              <a:endParaRPr lang="en-US" b="1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85786" y="4728532"/>
              <a:ext cx="2286000" cy="27432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Performance</a:t>
              </a:r>
              <a:endParaRPr lang="en-US" b="1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85786" y="5085722"/>
              <a:ext cx="2286000" cy="274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Costs</a:t>
              </a:r>
              <a:endParaRPr lang="en-US" b="1" dirty="0"/>
            </a:p>
          </p:txBody>
        </p:sp>
      </p:grpSp>
      <p:sp>
        <p:nvSpPr>
          <p:cNvPr id="85" name="Right Brace 84"/>
          <p:cNvSpPr/>
          <p:nvPr/>
        </p:nvSpPr>
        <p:spPr>
          <a:xfrm>
            <a:off x="3214662" y="3656962"/>
            <a:ext cx="182880" cy="17373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5857884" y="3071810"/>
            <a:ext cx="3143272" cy="1928826"/>
            <a:chOff x="5857884" y="3071810"/>
            <a:chExt cx="3143272" cy="1928826"/>
          </a:xfrm>
        </p:grpSpPr>
        <p:sp>
          <p:nvSpPr>
            <p:cNvPr id="91" name="Oval Callout 90"/>
            <p:cNvSpPr/>
            <p:nvPr/>
          </p:nvSpPr>
          <p:spPr>
            <a:xfrm>
              <a:off x="5857884" y="3071810"/>
              <a:ext cx="3143272" cy="1928826"/>
            </a:xfrm>
            <a:prstGeom prst="wedgeEllipseCallout">
              <a:avLst>
                <a:gd name="adj1" fmla="val -126776"/>
                <a:gd name="adj2" fmla="val 25705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6643702" y="3571876"/>
              <a:ext cx="1571636" cy="92869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balance</a:t>
              </a:r>
              <a:endPara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286512" y="4286256"/>
              <a:ext cx="785802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Risks</a:t>
              </a:r>
              <a:endParaRPr lang="en-US" b="1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715272" y="4286256"/>
              <a:ext cx="785802" cy="2857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Costs</a:t>
              </a:r>
              <a:endParaRPr lang="en-US" b="1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72248" y="3429000"/>
              <a:ext cx="1643074" cy="28575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Performances</a:t>
              </a:r>
              <a:endParaRPr lang="en-US" b="1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3786182" y="3286124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Future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research</a:t>
            </a:r>
            <a:endParaRPr lang="en-US" sz="2400" b="1" dirty="0"/>
          </a:p>
        </p:txBody>
      </p:sp>
      <p:sp>
        <p:nvSpPr>
          <p:cNvPr id="94" name="Oval Callout 93"/>
          <p:cNvSpPr/>
          <p:nvPr/>
        </p:nvSpPr>
        <p:spPr>
          <a:xfrm>
            <a:off x="5072066" y="4857760"/>
            <a:ext cx="3714776" cy="1071570"/>
          </a:xfrm>
          <a:prstGeom prst="wedgeEllipseCallout">
            <a:avLst>
              <a:gd name="adj1" fmla="val -93239"/>
              <a:gd name="adj2" fmla="val -8113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 and remove CSPs to/from the CSP pool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(cost &amp; quality of service)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5" name="Oval Callout 94"/>
          <p:cNvSpPr/>
          <p:nvPr/>
        </p:nvSpPr>
        <p:spPr>
          <a:xfrm>
            <a:off x="2071670" y="5000636"/>
            <a:ext cx="4429156" cy="1643074"/>
          </a:xfrm>
          <a:prstGeom prst="wedgeEllipseCallout">
            <a:avLst>
              <a:gd name="adj1" fmla="val -18903"/>
              <a:gd name="adj2" fmla="val -7665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Work on share storage management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(optimize query performance and reduce both response time and computing cost)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29938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92" grpId="0"/>
      <p:bldP spid="94" grpId="0" animBg="1"/>
      <p:bldP spid="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19361"/>
            <a:ext cx="1643560" cy="288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03848" y="378904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err="1" smtClean="0"/>
              <a:t>Thank</a:t>
            </a:r>
            <a:r>
              <a:rPr lang="fr-FR" sz="8000" b="1" dirty="0" smtClean="0"/>
              <a:t> </a:t>
            </a:r>
            <a:r>
              <a:rPr lang="fr-FR" sz="8000" b="1" dirty="0" err="1" smtClean="0"/>
              <a:t>you</a:t>
            </a:r>
            <a:endParaRPr lang="fr-FR" sz="8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764704"/>
            <a:ext cx="9144000" cy="1080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6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kern="0" dirty="0" err="1" smtClean="0">
                <a:solidFill>
                  <a:srgbClr val="C00000"/>
                </a:solidFill>
                <a:latin typeface="Corbel" pitchFamily="34" charset="0"/>
              </a:rPr>
              <a:t>F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etures</a:t>
            </a:r>
            <a:r>
              <a:rPr lang="fr-FR" b="1" kern="0" dirty="0" smtClean="0">
                <a:solidFill>
                  <a:schemeClr val="tx1"/>
                </a:solidFill>
                <a:latin typeface="Corbel" pitchFamily="34" charset="0"/>
              </a:rPr>
              <a:t> of 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related</a:t>
            </a:r>
            <a:r>
              <a:rPr lang="fr-FR" b="1" kern="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works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428596" y="1552115"/>
            <a:ext cx="2651760" cy="2810188"/>
            <a:chOff x="428596" y="1552115"/>
            <a:chExt cx="2651760" cy="2810188"/>
          </a:xfrm>
        </p:grpSpPr>
        <p:sp>
          <p:nvSpPr>
            <p:cNvPr id="69" name="ZoneTexte 42"/>
            <p:cNvSpPr txBox="1"/>
            <p:nvPr/>
          </p:nvSpPr>
          <p:spPr>
            <a:xfrm>
              <a:off x="1167980" y="2029494"/>
              <a:ext cx="1737360" cy="3189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36000" rIns="0" bIns="36000" rtlCol="0" anchor="ctr" anchorCtr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Data </a:t>
              </a:r>
              <a:r>
                <a:rPr lang="fr-FR" sz="1600" b="1" dirty="0" err="1">
                  <a:solidFill>
                    <a:schemeClr val="bg1"/>
                  </a:solidFill>
                </a:rPr>
                <a:t>privacy</a:t>
              </a:r>
              <a:endParaRPr lang="fr-FR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70" name="Picture 18" descr="C:\Users\Thitipong\Documents\reserch document\presentation\DOLAP-2014\picture\x1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1478" y="1988365"/>
              <a:ext cx="365760" cy="391887"/>
            </a:xfrm>
            <a:prstGeom prst="rect">
              <a:avLst/>
            </a:prstGeom>
            <a:noFill/>
          </p:spPr>
        </p:pic>
        <p:sp>
          <p:nvSpPr>
            <p:cNvPr id="80" name="TextBox 136"/>
            <p:cNvSpPr txBox="1"/>
            <p:nvPr/>
          </p:nvSpPr>
          <p:spPr>
            <a:xfrm>
              <a:off x="1142976" y="2293145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- Data transferring [1-9]</a:t>
              </a:r>
            </a:p>
            <a:p>
              <a:r>
                <a:rPr lang="en-US" sz="1200" b="1" dirty="0" smtClean="0"/>
                <a:t>- Data storing [1-9]</a:t>
              </a:r>
            </a:p>
            <a:p>
              <a:r>
                <a:rPr lang="en-US" sz="1200" b="1" dirty="0" smtClean="0">
                  <a:solidFill>
                    <a:schemeClr val="bg1">
                      <a:lumMod val="75000"/>
                    </a:schemeClr>
                  </a:solidFill>
                </a:rPr>
                <a:t>- CSPs  cheating</a:t>
              </a:r>
              <a:endParaRPr lang="en-US" sz="1200" dirty="0" smtClean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3" name="ZoneTexte 42"/>
            <p:cNvSpPr txBox="1"/>
            <p:nvPr/>
          </p:nvSpPr>
          <p:spPr>
            <a:xfrm>
              <a:off x="1167980" y="2938596"/>
              <a:ext cx="1737360" cy="3189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Data </a:t>
              </a:r>
              <a:r>
                <a:rPr lang="fr-FR" sz="1600" b="1" dirty="0" err="1">
                  <a:solidFill>
                    <a:schemeClr val="bg1"/>
                  </a:solidFill>
                </a:rPr>
                <a:t>integrity</a:t>
              </a:r>
              <a:endParaRPr lang="fr-FR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74" name="Picture 19" descr="C:\Users\Thitipong\Documents\reserch document\presentation\DOLAP-2014\picture\x1\reliab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338" y="2917059"/>
              <a:ext cx="457200" cy="368994"/>
            </a:xfrm>
            <a:prstGeom prst="rect">
              <a:avLst/>
            </a:prstGeom>
            <a:noFill/>
          </p:spPr>
        </p:pic>
        <p:sp>
          <p:nvSpPr>
            <p:cNvPr id="81" name="TextBox 136"/>
            <p:cNvSpPr txBox="1"/>
            <p:nvPr/>
          </p:nvSpPr>
          <p:spPr>
            <a:xfrm>
              <a:off x="1137072" y="3210008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- Share error [2]</a:t>
              </a:r>
            </a:p>
            <a:p>
              <a:r>
                <a:rPr lang="en-US" sz="1200" b="1" dirty="0" smtClean="0"/>
                <a:t>- CSP cheating [2][8-9]</a:t>
              </a:r>
            </a:p>
          </p:txBody>
        </p:sp>
        <p:sp>
          <p:nvSpPr>
            <p:cNvPr id="76" name="ZoneTexte 42"/>
            <p:cNvSpPr txBox="1"/>
            <p:nvPr/>
          </p:nvSpPr>
          <p:spPr>
            <a:xfrm>
              <a:off x="1166726" y="3637074"/>
              <a:ext cx="1737360" cy="3189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Data </a:t>
              </a:r>
              <a:r>
                <a:rPr lang="fr-FR" sz="1600" b="1" dirty="0" err="1">
                  <a:solidFill>
                    <a:schemeClr val="bg1"/>
                  </a:solidFill>
                </a:rPr>
                <a:t>availability</a:t>
              </a:r>
              <a:endParaRPr lang="fr-FR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77" name="Picture 17" descr="C:\Users\Thitipong\Documents\reserch document\presentation\DOLAP-2014\picture\x1\downloadpdf - Copie (2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2916" y="3508054"/>
              <a:ext cx="365760" cy="501181"/>
            </a:xfrm>
            <a:prstGeom prst="rect">
              <a:avLst/>
            </a:prstGeom>
            <a:noFill/>
          </p:spPr>
        </p:pic>
        <p:pic>
          <p:nvPicPr>
            <p:cNvPr id="1026" name="Picture 2" descr="C:\Users\Thitipong\Documents\reserch document\presentation\DOLAP-2014\picture\chart_25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3676829"/>
              <a:ext cx="274320" cy="274320"/>
            </a:xfrm>
            <a:prstGeom prst="rect">
              <a:avLst/>
            </a:prstGeom>
            <a:noFill/>
          </p:spPr>
        </p:pic>
        <p:sp>
          <p:nvSpPr>
            <p:cNvPr id="82" name="TextBox 136"/>
            <p:cNvSpPr txBox="1"/>
            <p:nvPr/>
          </p:nvSpPr>
          <p:spPr>
            <a:xfrm>
              <a:off x="1137072" y="3900638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- Data accessing [1-9]</a:t>
              </a:r>
            </a:p>
            <a:p>
              <a:r>
                <a:rPr lang="en-US" sz="1200" b="1" dirty="0" smtClean="0">
                  <a:solidFill>
                    <a:schemeClr val="bg1">
                      <a:lumMod val="75000"/>
                    </a:schemeClr>
                  </a:solidFill>
                </a:rPr>
                <a:t>- Data refreshing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43165" y="1569054"/>
              <a:ext cx="2624116" cy="274320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ZoneTexte 42"/>
            <p:cNvSpPr txBox="1"/>
            <p:nvPr/>
          </p:nvSpPr>
          <p:spPr>
            <a:xfrm>
              <a:off x="428596" y="1552115"/>
              <a:ext cx="2651760" cy="36576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lIns="0" tIns="36000" rIns="0" bIns="36000" rtlCol="0" anchor="ctr" anchorCtr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Data </a:t>
              </a:r>
              <a:r>
                <a:rPr lang="fr-FR" b="1" dirty="0" smtClean="0">
                  <a:solidFill>
                    <a:schemeClr val="bg1"/>
                  </a:solidFill>
                </a:rPr>
                <a:t>Security</a:t>
              </a:r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6043308" y="1552115"/>
            <a:ext cx="2651760" cy="2764558"/>
            <a:chOff x="6043308" y="1552115"/>
            <a:chExt cx="2651760" cy="2764558"/>
          </a:xfrm>
        </p:grpSpPr>
        <p:sp>
          <p:nvSpPr>
            <p:cNvPr id="133" name="Rounded Rectangle 132"/>
            <p:cNvSpPr/>
            <p:nvPr/>
          </p:nvSpPr>
          <p:spPr>
            <a:xfrm>
              <a:off x="6057877" y="1573473"/>
              <a:ext cx="2624116" cy="274320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ZoneTexte 42"/>
            <p:cNvSpPr txBox="1"/>
            <p:nvPr/>
          </p:nvSpPr>
          <p:spPr>
            <a:xfrm>
              <a:off x="6043308" y="1552115"/>
              <a:ext cx="2651760" cy="3804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lIns="0" tIns="36000" rIns="0" bIns="36000" rtlCol="0" anchor="ctr" anchorCtr="0">
              <a:spAutoFit/>
            </a:bodyPr>
            <a:lstStyle/>
            <a:p>
              <a:pPr algn="ctr"/>
              <a:r>
                <a:rPr lang="fr-FR" sz="2000" b="1" dirty="0" err="1" smtClean="0">
                  <a:solidFill>
                    <a:schemeClr val="bg1"/>
                  </a:solidFill>
                </a:rPr>
                <a:t>Costs</a:t>
              </a:r>
              <a:endParaRPr lang="fr-FR" sz="20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30" name="Picture 6" descr="C:\Users\Thitipong\Documents\reserch document\presentation\DOLAP-2014\picture\money\Money-Bag-icon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02579" y="2238178"/>
              <a:ext cx="731520" cy="731520"/>
            </a:xfrm>
            <a:prstGeom prst="rect">
              <a:avLst/>
            </a:prstGeom>
            <a:noFill/>
          </p:spPr>
        </p:pic>
        <p:sp>
          <p:nvSpPr>
            <p:cNvPr id="138" name="ZoneTexte 42"/>
            <p:cNvSpPr txBox="1"/>
            <p:nvPr/>
          </p:nvSpPr>
          <p:spPr>
            <a:xfrm>
              <a:off x="6227802" y="3074866"/>
              <a:ext cx="2286000" cy="3189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Storage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cost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[2][9]</a:t>
              </a:r>
            </a:p>
          </p:txBody>
        </p:sp>
        <p:sp>
          <p:nvSpPr>
            <p:cNvPr id="139" name="ZoneTexte 42"/>
            <p:cNvSpPr txBox="1"/>
            <p:nvPr/>
          </p:nvSpPr>
          <p:spPr>
            <a:xfrm>
              <a:off x="6226242" y="3443445"/>
              <a:ext cx="2286000" cy="3189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Computation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cost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[1-9]</a:t>
              </a:r>
            </a:p>
          </p:txBody>
        </p:sp>
        <p:sp>
          <p:nvSpPr>
            <p:cNvPr id="140" name="ZoneTexte 42"/>
            <p:cNvSpPr txBox="1"/>
            <p:nvPr/>
          </p:nvSpPr>
          <p:spPr>
            <a:xfrm>
              <a:off x="6225723" y="3811268"/>
              <a:ext cx="2286000" cy="3189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Data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transfer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cost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[1-9]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3235944" y="1551667"/>
            <a:ext cx="2651760" cy="2760121"/>
            <a:chOff x="3235944" y="1551667"/>
            <a:chExt cx="2651760" cy="2760121"/>
          </a:xfrm>
        </p:grpSpPr>
        <p:sp>
          <p:nvSpPr>
            <p:cNvPr id="50" name="Rounded Rectangle 49"/>
            <p:cNvSpPr/>
            <p:nvPr/>
          </p:nvSpPr>
          <p:spPr>
            <a:xfrm>
              <a:off x="3250513" y="1568588"/>
              <a:ext cx="2624116" cy="274320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ZoneTexte 42"/>
            <p:cNvSpPr txBox="1"/>
            <p:nvPr/>
          </p:nvSpPr>
          <p:spPr>
            <a:xfrm>
              <a:off x="3235944" y="1551667"/>
              <a:ext cx="2651760" cy="36474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square" lIns="0" tIns="36000" rIns="0" bIns="36000" rtlCol="0" anchor="ctr" anchorCtr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Performance</a:t>
              </a:r>
            </a:p>
          </p:txBody>
        </p:sp>
        <p:pic>
          <p:nvPicPr>
            <p:cNvPr id="53" name="Picture 3" descr="C:\Users\Thitipong\Documents\reserch document\presentation\DOLAP-2014\picture\time\OfficeTime_iOS_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65470" y="2148342"/>
              <a:ext cx="822960" cy="821356"/>
            </a:xfrm>
            <a:prstGeom prst="rect">
              <a:avLst/>
            </a:prstGeom>
            <a:noFill/>
          </p:spPr>
        </p:pic>
        <p:sp>
          <p:nvSpPr>
            <p:cNvPr id="54" name="ZoneTexte 42"/>
            <p:cNvSpPr txBox="1"/>
            <p:nvPr/>
          </p:nvSpPr>
          <p:spPr>
            <a:xfrm>
              <a:off x="3431155" y="3066421"/>
              <a:ext cx="2286000" cy="3189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Data sharing time</a:t>
              </a:r>
            </a:p>
          </p:txBody>
        </p:sp>
        <p:sp>
          <p:nvSpPr>
            <p:cNvPr id="55" name="ZoneTexte 42"/>
            <p:cNvSpPr txBox="1"/>
            <p:nvPr/>
          </p:nvSpPr>
          <p:spPr>
            <a:xfrm>
              <a:off x="3431155" y="3440967"/>
              <a:ext cx="2286000" cy="3189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Data reconstruction time</a:t>
              </a:r>
            </a:p>
          </p:txBody>
        </p:sp>
        <p:sp>
          <p:nvSpPr>
            <p:cNvPr id="56" name="ZoneTexte 42"/>
            <p:cNvSpPr txBox="1"/>
            <p:nvPr/>
          </p:nvSpPr>
          <p:spPr>
            <a:xfrm>
              <a:off x="3439625" y="3812700"/>
              <a:ext cx="2286000" cy="31892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chemeClr val="bg1"/>
                  </a:solidFill>
                </a:rPr>
                <a:t>Query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response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time [1-9]</a:t>
              </a:r>
            </a:p>
          </p:txBody>
        </p:sp>
      </p:grpSp>
      <p:grpSp>
        <p:nvGrpSpPr>
          <p:cNvPr id="6" name="Group 45"/>
          <p:cNvGrpSpPr/>
          <p:nvPr/>
        </p:nvGrpSpPr>
        <p:grpSpPr>
          <a:xfrm>
            <a:off x="388165" y="4577731"/>
            <a:ext cx="8363052" cy="994409"/>
            <a:chOff x="388165" y="4583883"/>
            <a:chExt cx="8363052" cy="994409"/>
          </a:xfrm>
        </p:grpSpPr>
        <p:sp>
          <p:nvSpPr>
            <p:cNvPr id="57" name="TextBox 56"/>
            <p:cNvSpPr txBox="1"/>
            <p:nvPr/>
          </p:nvSpPr>
          <p:spPr>
            <a:xfrm>
              <a:off x="388165" y="4589608"/>
              <a:ext cx="2743200" cy="9848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How to solve?</a:t>
              </a:r>
              <a:endParaRPr lang="en-US" sz="1400" b="1" dirty="0" smtClean="0"/>
            </a:p>
            <a:p>
              <a:r>
                <a:rPr lang="en-US" sz="1400" b="1" dirty="0" smtClean="0">
                  <a:solidFill>
                    <a:srgbClr val="C00000"/>
                  </a:solidFill>
                </a:rPr>
                <a:t>- Secret sharing [1-9]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C00000"/>
                  </a:solidFill>
                </a:rPr>
                <a:t> Inner signatures [2]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C00000"/>
                  </a:solidFill>
                </a:rPr>
                <a:t> Outer signatures [2][8-9]</a:t>
              </a:r>
              <a:endParaRPr lang="en-US" sz="1400" b="1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02615" y="4593407"/>
              <a:ext cx="2743200" cy="9848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600" b="1" dirty="0" smtClean="0"/>
                <a:t>How to solve?</a:t>
              </a:r>
              <a:endParaRPr lang="en-US" sz="1400" b="1" dirty="0" smtClean="0"/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7030A0"/>
                  </a:solidFill>
                </a:rPr>
                <a:t> Run query on shares [1-9]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7030A0"/>
                  </a:solidFill>
                </a:rPr>
                <a:t> B++ tree indices [6-7][9]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7030A0"/>
                  </a:solidFill>
                </a:rPr>
                <a:t> Cloud cubes [2]</a:t>
              </a:r>
              <a:endParaRPr lang="en-US" sz="1400" b="1" u="sng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08017" y="4583883"/>
              <a:ext cx="2743200" cy="9848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600" b="1" dirty="0" smtClean="0"/>
                <a:t>How to solve?</a:t>
              </a:r>
              <a:endParaRPr lang="en-US" sz="1400" b="1" dirty="0" smtClean="0"/>
            </a:p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- Reduce share volume [2][9]</a:t>
              </a:r>
            </a:p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- Run query on shares [1-9]</a:t>
              </a:r>
            </a:p>
            <a:p>
              <a:pPr>
                <a:buFontTx/>
                <a:buChar char="-"/>
              </a:pPr>
              <a:endParaRPr lang="en-US" sz="1400" b="1" dirty="0" smtClean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04846" y="5857892"/>
            <a:ext cx="835761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[1]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Agrawal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2009         [2]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Attasena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et al. 2014       [3]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Emekci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2005           [4]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Emekci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2006	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[5]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Hadavi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et al. 2012.a       [6]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Hadavi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et al. 2010           [7]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Hadavi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et al. 2012.b       [8] Thompson et al. 2009    [9] Wang et al. 2011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Picture 2" descr="F:\reserch document\presentation\EDA-2013\picture\x2\Red_Check_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226429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:\reserch document\presentation\EDA-2013\picture\x2\Red_Check_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369305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:\reserch document\presentation\EDA-2013\picture\x2\Red_Check_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231324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:\reserch document\presentation\EDA-2013\picture\x2\Red_Check_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807590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:\reserch document\presentation\EDA-2013\picture\x2\Red_Check_m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56" y="3643314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:\reserch document\presentation\EDA-2013\picture\x2\Red_Check_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083685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:\reserch document\presentation\EDA-2013\picture\x2\Red_Check_m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24" y="2895983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:\reserch document\presentation\EDA-2013\picture\x2\Red_Check_m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87" y="3229423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:\reserch document\presentation\EDA-2013\picture\x2\Red_Check_m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62" y="3595626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87676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174" y="864278"/>
            <a:ext cx="5870982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chemeClr val="tx1"/>
                </a:solidFill>
              </a:rPr>
              <a:t>erformance analysis 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1024" y="6278585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664132" y="740082"/>
            <a:ext cx="654832" cy="640080"/>
            <a:chOff x="6664132" y="740082"/>
            <a:chExt cx="654832" cy="640080"/>
          </a:xfrm>
        </p:grpSpPr>
        <p:pic>
          <p:nvPicPr>
            <p:cNvPr id="11" name="Picture 2" descr="C:\Users\Thitipong\Documents\reserch document\presentation\DOLAP-2014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4132" y="740082"/>
              <a:ext cx="452141" cy="640080"/>
            </a:xfrm>
            <a:prstGeom prst="rect">
              <a:avLst/>
            </a:prstGeom>
            <a:noFill/>
          </p:spPr>
        </p:pic>
        <p:pic>
          <p:nvPicPr>
            <p:cNvPr id="12" name="Picture 3" descr="C:\Users\Thitipong\Documents\reserch document\presentation\DOLAP-2014\picture\time\alar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53204" y="928670"/>
              <a:ext cx="365760" cy="365760"/>
            </a:xfrm>
            <a:prstGeom prst="rect">
              <a:avLst/>
            </a:prstGeom>
            <a:noFill/>
          </p:spPr>
        </p:pic>
      </p:grpSp>
      <p:graphicFrame>
        <p:nvGraphicFramePr>
          <p:cNvPr id="17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672210"/>
          <a:ext cx="8258203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8718"/>
                <a:gridCol w="2428892"/>
                <a:gridCol w="2071702"/>
                <a:gridCol w="2428891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Approaches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Time complexity at user’s</a:t>
                      </a: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Number of </a:t>
                      </a:r>
                    </a:p>
                    <a:p>
                      <a:pPr algn="ctr"/>
                      <a:r>
                        <a:rPr lang="en-US" sz="1600" b="1" dirty="0" smtClean="0"/>
                        <a:t>shared records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Sharing</a:t>
                      </a:r>
                      <a:r>
                        <a:rPr lang="en-US" sz="1400" b="1" baseline="0" dirty="0" smtClean="0"/>
                        <a:t> time</a:t>
                      </a:r>
                      <a:endParaRPr lang="en-US" sz="1400" b="1" dirty="0"/>
                    </a:p>
                  </a:txBody>
                  <a:tcPr marL="45720" marR="45720" marT="18288" marB="1828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Reconstruction</a:t>
                      </a:r>
                      <a:r>
                        <a:rPr lang="en-US" sz="1400" b="1" baseline="0" dirty="0" smtClean="0"/>
                        <a:t> time</a:t>
                      </a:r>
                      <a:endParaRPr lang="en-US" sz="1400" b="1" dirty="0"/>
                    </a:p>
                  </a:txBody>
                  <a:tcPr marL="45720" marR="45720" marT="18288" marB="1828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[1-8]</a:t>
                      </a:r>
                      <a:endParaRPr lang="en-US" sz="1400" b="0" dirty="0" smtClean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</a:t>
                      </a:r>
                      <a:r>
                        <a:rPr lang="en-US" sz="1400" dirty="0" err="1" smtClean="0"/>
                        <a:t>xnt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O(yt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rn</a:t>
                      </a:r>
                      <a:endParaRPr lang="en-US" sz="1400" dirty="0"/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[9]</a:t>
                      </a:r>
                      <a:endParaRPr lang="en-US" sz="14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O(MAX(x log</a:t>
                      </a:r>
                      <a:r>
                        <a:rPr lang="en-US" sz="1400" baseline="0" dirty="0" smtClean="0"/>
                        <a:t> x, </a:t>
                      </a:r>
                      <a:r>
                        <a:rPr lang="en-US" sz="1400" baseline="0" dirty="0" err="1" smtClean="0"/>
                        <a:t>xn</a:t>
                      </a:r>
                      <a:r>
                        <a:rPr lang="en-US" sz="1400" dirty="0" smtClean="0"/>
                        <a:t>))</a:t>
                      </a:r>
                      <a:endParaRPr lang="en-US" sz="140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</a:t>
                      </a:r>
                      <a:r>
                        <a:rPr lang="en-US" sz="1400" dirty="0" err="1" smtClean="0"/>
                        <a:t>yt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fvss</a:t>
                      </a:r>
                      <a:endParaRPr lang="en-US" sz="1400" b="1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</a:t>
                      </a:r>
                      <a:r>
                        <a:rPr lang="en-US" sz="1400" dirty="0" err="1" smtClean="0"/>
                        <a:t>xt</a:t>
                      </a:r>
                      <a:r>
                        <a:rPr lang="en-US" sz="1400" dirty="0" smtClean="0"/>
                        <a:t>(n-t))</a:t>
                      </a:r>
                      <a:endParaRPr lang="en-US" sz="140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O(yt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r(n-t+2)</a:t>
                      </a:r>
                      <a:endParaRPr lang="en-US" sz="140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465994" y="3381563"/>
            <a:ext cx="8247888" cy="2769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Comparison of database sharing approaches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+mj-ea"/>
              <a:cs typeface="Corbe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5286388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(x is number of shared data pieces.   y is number of reconstructed data pieces.    r is number of original records. 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5786454"/>
            <a:ext cx="828680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 2009         [2] </a:t>
            </a:r>
            <a:r>
              <a:rPr lang="en-US" sz="1200" dirty="0" err="1" smtClean="0"/>
              <a:t>Attasena</a:t>
            </a:r>
            <a:r>
              <a:rPr lang="en-US" sz="1200" dirty="0" smtClean="0"/>
              <a:t>  et al. 2014       [3] </a:t>
            </a:r>
            <a:r>
              <a:rPr lang="en-US" sz="1200" dirty="0" err="1" smtClean="0"/>
              <a:t>Emekci</a:t>
            </a:r>
            <a:r>
              <a:rPr lang="en-US" sz="1200" dirty="0" smtClean="0"/>
              <a:t> et al. 2005           [4] </a:t>
            </a:r>
            <a:r>
              <a:rPr lang="en-US" sz="1200" dirty="0" err="1" smtClean="0"/>
              <a:t>Emekci</a:t>
            </a:r>
            <a:r>
              <a:rPr lang="en-US" sz="1200" dirty="0" smtClean="0"/>
              <a:t> et al. 2006	</a:t>
            </a:r>
          </a:p>
          <a:p>
            <a:r>
              <a:rPr lang="en-US" sz="1200" dirty="0" smtClean="0"/>
              <a:t>[5] </a:t>
            </a:r>
            <a:r>
              <a:rPr lang="en-US" sz="1200" dirty="0" err="1" smtClean="0"/>
              <a:t>Hadavi</a:t>
            </a:r>
            <a:r>
              <a:rPr lang="en-US" sz="1200" dirty="0" smtClean="0"/>
              <a:t>  et al. 2012.a       [6] </a:t>
            </a:r>
            <a:r>
              <a:rPr lang="en-US" sz="1200" dirty="0" err="1" smtClean="0"/>
              <a:t>Hadavi</a:t>
            </a:r>
            <a:r>
              <a:rPr lang="en-US" sz="1200" dirty="0" smtClean="0"/>
              <a:t>  et al. 2010           [7] </a:t>
            </a:r>
            <a:r>
              <a:rPr lang="en-US" sz="1200" dirty="0" err="1" smtClean="0"/>
              <a:t>Hadavi</a:t>
            </a:r>
            <a:r>
              <a:rPr lang="en-US" sz="1200" dirty="0" smtClean="0"/>
              <a:t>  et al. 2012.b       [8] Thompson et al. 2009    [9] Wang et al. 2011</a:t>
            </a:r>
            <a:endParaRPr lang="en-US" sz="1200" dirty="0"/>
          </a:p>
        </p:txBody>
      </p:sp>
      <p:grpSp>
        <p:nvGrpSpPr>
          <p:cNvPr id="5" name="Group 27"/>
          <p:cNvGrpSpPr/>
          <p:nvPr/>
        </p:nvGrpSpPr>
        <p:grpSpPr>
          <a:xfrm>
            <a:off x="1000100" y="1571612"/>
            <a:ext cx="7186650" cy="1748678"/>
            <a:chOff x="1000100" y="1571612"/>
            <a:chExt cx="7186650" cy="1748678"/>
          </a:xfrm>
        </p:grpSpPr>
        <p:pic>
          <p:nvPicPr>
            <p:cNvPr id="15" name="Picture 2" descr="C:\Users\Thitipong\Documents\reserch document\presentation\DOLAP-2014\picture\child_female_light_25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1571612"/>
              <a:ext cx="1097280" cy="1097280"/>
            </a:xfrm>
            <a:prstGeom prst="rect">
              <a:avLst/>
            </a:prstGeom>
            <a:noFill/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7950" y="1664268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1000100" y="1673215"/>
              <a:ext cx="17145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Execution </a:t>
              </a:r>
            </a:p>
            <a:p>
              <a:pPr algn="ctr"/>
              <a:r>
                <a:rPr lang="en-US" sz="4000" b="1" dirty="0" smtClean="0"/>
                <a:t>time</a:t>
              </a:r>
              <a:endParaRPr lang="en-US" sz="4000" dirty="0"/>
            </a:p>
          </p:txBody>
        </p:sp>
        <p:sp>
          <p:nvSpPr>
            <p:cNvPr id="22" name="Equal 21"/>
            <p:cNvSpPr/>
            <p:nvPr/>
          </p:nvSpPr>
          <p:spPr>
            <a:xfrm>
              <a:off x="2786050" y="1788345"/>
              <a:ext cx="914400" cy="914400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lus 22"/>
            <p:cNvSpPr/>
            <p:nvPr/>
          </p:nvSpPr>
          <p:spPr>
            <a:xfrm>
              <a:off x="5214942" y="1785926"/>
              <a:ext cx="914400" cy="91440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14744" y="2631040"/>
              <a:ext cx="12858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Time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n-US" b="1" dirty="0" smtClean="0"/>
                <a:t>at user’s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72264" y="2643182"/>
              <a:ext cx="1500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(MAX)</a:t>
              </a:r>
              <a:r>
                <a:rPr lang="en-US" b="1" dirty="0" smtClean="0"/>
                <a:t> </a:t>
              </a:r>
              <a:r>
                <a:rPr lang="en-US" sz="2000" b="1" dirty="0" smtClean="0"/>
                <a:t>Time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n-US" b="1" dirty="0" smtClean="0"/>
                <a:t>at CSPs’</a:t>
              </a:r>
              <a:endParaRPr lang="en-US" b="1" dirty="0"/>
            </a:p>
          </p:txBody>
        </p:sp>
      </p:grpSp>
      <p:cxnSp>
        <p:nvCxnSpPr>
          <p:cNvPr id="25" name="Straight Connector 24"/>
          <p:cNvCxnSpPr>
            <a:stCxn id="26" idx="1"/>
          </p:cNvCxnSpPr>
          <p:nvPr/>
        </p:nvCxnSpPr>
        <p:spPr>
          <a:xfrm rot="10800000" flipV="1">
            <a:off x="1857356" y="2969594"/>
            <a:ext cx="1857388" cy="3879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3"/>
          </p:cNvCxnSpPr>
          <p:nvPr/>
        </p:nvCxnSpPr>
        <p:spPr>
          <a:xfrm>
            <a:off x="5000628" y="2969594"/>
            <a:ext cx="1214446" cy="3879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1"/>
          </p:cNvCxnSpPr>
          <p:nvPr/>
        </p:nvCxnSpPr>
        <p:spPr>
          <a:xfrm rot="10800000" flipV="1">
            <a:off x="6215074" y="2981736"/>
            <a:ext cx="357190" cy="3758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3"/>
          </p:cNvCxnSpPr>
          <p:nvPr/>
        </p:nvCxnSpPr>
        <p:spPr>
          <a:xfrm>
            <a:off x="8072462" y="2981736"/>
            <a:ext cx="642942" cy="3758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59526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174" y="864278"/>
            <a:ext cx="5870982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torage cost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1024" y="6350023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5214942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35" name="Explosion 1 34"/>
          <p:cNvSpPr/>
          <p:nvPr/>
        </p:nvSpPr>
        <p:spPr>
          <a:xfrm>
            <a:off x="609600" y="914400"/>
            <a:ext cx="2014691" cy="1714512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n=5, t=4, </a:t>
            </a:r>
          </a:p>
          <a:p>
            <a:pPr algn="ctr"/>
            <a:r>
              <a:rPr lang="en-US" sz="1600" b="1" dirty="0" smtClean="0"/>
              <a:t>V=100GB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4348" y="5929331"/>
            <a:ext cx="778674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pSp>
        <p:nvGrpSpPr>
          <p:cNvPr id="5" name="Group 37"/>
          <p:cNvGrpSpPr/>
          <p:nvPr/>
        </p:nvGrpSpPr>
        <p:grpSpPr>
          <a:xfrm>
            <a:off x="2895601" y="1524000"/>
            <a:ext cx="5791199" cy="791977"/>
            <a:chOff x="1011694" y="1635937"/>
            <a:chExt cx="7532724" cy="791977"/>
          </a:xfrm>
        </p:grpSpPr>
        <p:graphicFrame>
          <p:nvGraphicFramePr>
            <p:cNvPr id="33" name="Content Placeholder 4"/>
            <p:cNvGraphicFramePr>
              <a:graphicFrameLocks/>
            </p:cNvGraphicFramePr>
            <p:nvPr/>
          </p:nvGraphicFramePr>
          <p:xfrm>
            <a:off x="1011694" y="1714682"/>
            <a:ext cx="7532724" cy="713232"/>
          </p:xfrm>
          <a:graphic>
            <a:graphicData uri="http://schemas.openxmlformats.org/drawingml/2006/table">
              <a:tbl>
                <a:tblPr firstRow="1" bandRow="1">
                  <a:tableStyleId>{21E4AEA4-8DFA-4A89-87EB-49C32662AFE0}</a:tableStyleId>
                </a:tblPr>
                <a:tblGrid>
                  <a:gridCol w="2125884"/>
                  <a:gridCol w="733063"/>
                  <a:gridCol w="733063"/>
                  <a:gridCol w="733063"/>
                  <a:gridCol w="733063"/>
                  <a:gridCol w="733063"/>
                </a:tblGrid>
                <a:tr h="0">
                  <a:tc>
                    <a:txBody>
                      <a:bodyPr/>
                      <a:lstStyle/>
                      <a:p>
                        <a:pPr algn="ctr"/>
                        <a:endParaRPr lang="en-US" sz="1400" b="1" dirty="0"/>
                      </a:p>
                    </a:txBody>
                    <a:tcPr marL="45720" marR="45720" marT="18288" marB="1828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dirty="0" smtClean="0"/>
                          <a:t>CSP</a:t>
                        </a:r>
                        <a:r>
                          <a:rPr lang="en-US" sz="1400" b="1" baseline="-25000" dirty="0" smtClean="0"/>
                          <a:t>1</a:t>
                        </a:r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dirty="0" smtClean="0"/>
                          <a:t>CSP</a:t>
                        </a:r>
                        <a:r>
                          <a:rPr lang="en-US" sz="1400" b="1" baseline="-25000" dirty="0" smtClean="0"/>
                          <a:t>2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dirty="0" smtClean="0"/>
                          <a:t>CSP</a:t>
                        </a:r>
                        <a:r>
                          <a:rPr lang="en-US" sz="1400" b="1" baseline="-25000" dirty="0" smtClean="0"/>
                          <a:t>3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dirty="0" smtClean="0"/>
                          <a:t>CSP</a:t>
                        </a:r>
                        <a:r>
                          <a:rPr lang="en-US" sz="1400" b="1" baseline="-25000" dirty="0" smtClean="0"/>
                          <a:t>4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dirty="0" smtClean="0"/>
                          <a:t>CSP</a:t>
                        </a:r>
                        <a:r>
                          <a:rPr lang="en-US" sz="1400" b="1" baseline="-25000" dirty="0" smtClean="0"/>
                          <a:t>5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</a:tr>
                <a:tr h="0"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Storage</a:t>
                        </a:r>
                        <a:r>
                          <a:rPr lang="en-US" sz="1400" b="1" baseline="0" dirty="0" smtClean="0">
                            <a:solidFill>
                              <a:schemeClr val="bg1"/>
                            </a:solidFill>
                          </a:rPr>
                          <a:t> cost </a:t>
                        </a:r>
                      </a:p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b="1" baseline="0" dirty="0" smtClean="0">
                            <a:solidFill>
                              <a:schemeClr val="bg1"/>
                            </a:solidFill>
                          </a:rPr>
                          <a:t>($/GB/month)</a:t>
                        </a:r>
                        <a:endParaRPr lang="en-US" sz="1400" b="1" dirty="0" smtClean="0">
                          <a:solidFill>
                            <a:schemeClr val="bg1"/>
                          </a:solidFill>
                        </a:endParaRPr>
                      </a:p>
                    </a:txBody>
                    <a:tcPr marL="45720" marR="45720" marT="18288" marB="18288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/>
                          <a:t>0.030</a:t>
                        </a:r>
                        <a:endParaRPr lang="en-US" sz="1400" b="1" dirty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smtClean="0"/>
                          <a:t>0.040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smtClean="0"/>
                          <a:t>0.053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smtClean="0"/>
                          <a:t>0.120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400" dirty="0" smtClean="0"/>
                          <a:t>0.325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</a:tr>
              </a:tbl>
            </a:graphicData>
          </a:graphic>
        </p:graphicFrame>
        <p:sp>
          <p:nvSpPr>
            <p:cNvPr id="36" name="Horizontal Scroll 35"/>
            <p:cNvSpPr/>
            <p:nvPr/>
          </p:nvSpPr>
          <p:spPr>
            <a:xfrm>
              <a:off x="1011694" y="1635937"/>
              <a:ext cx="2722439" cy="35719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CSP pricing policies</a:t>
              </a:r>
              <a:endParaRPr lang="en-US" sz="1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955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6" name="Group 26"/>
          <p:cNvGrpSpPr/>
          <p:nvPr/>
        </p:nvGrpSpPr>
        <p:grpSpPr>
          <a:xfrm>
            <a:off x="0" y="2438400"/>
            <a:ext cx="4572000" cy="3886200"/>
            <a:chOff x="0" y="2590800"/>
            <a:chExt cx="4572000" cy="3886200"/>
          </a:xfrm>
        </p:grpSpPr>
        <p:graphicFrame>
          <p:nvGraphicFramePr>
            <p:cNvPr id="16" name="Chart 15"/>
            <p:cNvGraphicFramePr/>
            <p:nvPr/>
          </p:nvGraphicFramePr>
          <p:xfrm>
            <a:off x="0" y="2819400"/>
            <a:ext cx="45720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078675" y="4231576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100GB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1550" y="3047101"/>
              <a:ext cx="6858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1,000GB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09900" y="3725977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500GB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97775" y="4142601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167GB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48050" y="4214750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125GB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000" y="3962400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300GB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09950" y="3962400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300GB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6625" y="2590800"/>
              <a:ext cx="1769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Share volume (GB)</a:t>
              </a:r>
              <a:endParaRPr lang="en-US" sz="1600" b="1" dirty="0"/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4267200" y="2438400"/>
            <a:ext cx="4572000" cy="3886200"/>
            <a:chOff x="0" y="2590800"/>
            <a:chExt cx="4572000" cy="3886200"/>
          </a:xfrm>
        </p:grpSpPr>
        <p:graphicFrame>
          <p:nvGraphicFramePr>
            <p:cNvPr id="29" name="Chart 28"/>
            <p:cNvGraphicFramePr/>
            <p:nvPr/>
          </p:nvGraphicFramePr>
          <p:xfrm>
            <a:off x="0" y="2819400"/>
            <a:ext cx="45720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1078675" y="3788710"/>
              <a:ext cx="533400" cy="46166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3$ to 32.50$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83425" y="2819400"/>
              <a:ext cx="6858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113.60$</a:t>
              </a:r>
              <a:endParaRPr lang="en-US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21775" y="3617025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56.80$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97775" y="4118851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19.31$</a:t>
              </a:r>
              <a:endParaRPr lang="en-US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48050" y="4202875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14.77$</a:t>
              </a:r>
              <a:endParaRPr lang="en-US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9000" y="3938650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34.08$</a:t>
              </a:r>
              <a:endParaRPr lang="en-US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09950" y="4218801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12.39$</a:t>
              </a:r>
              <a:endParaRPr lang="en-US" sz="12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6625" y="2590800"/>
              <a:ext cx="2174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Storage cost ($/month)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864278"/>
            <a:ext cx="5681593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haring cost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9604" y="6421461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6143636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714348" y="5929331"/>
            <a:ext cx="778674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059916"/>
              </p:ext>
            </p:extLst>
          </p:nvPr>
        </p:nvGraphicFramePr>
        <p:xfrm>
          <a:off x="3309906" y="1524000"/>
          <a:ext cx="5224494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2"/>
                <a:gridCol w="1676400"/>
                <a:gridCol w="577177"/>
                <a:gridCol w="489623"/>
                <a:gridCol w="518371"/>
                <a:gridCol w="503997"/>
                <a:gridCol w="544524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</a:rPr>
                        <a:t>Machines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</a:rPr>
                        <a:t>Computing powers</a:t>
                      </a: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</a:rPr>
                        <a:t>CSP pricing policies ($/hour)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</a:rPr>
                        <a:t>(records/seconds)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2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3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4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5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n-lt"/>
                        </a:rPr>
                        <a:t>sVM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1×10</a:t>
                      </a:r>
                      <a:r>
                        <a:rPr lang="en-US" sz="1400" baseline="30000" dirty="0" smtClean="0">
                          <a:latin typeface="+mn-lt"/>
                        </a:rPr>
                        <a:t>10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n-lt"/>
                        </a:rPr>
                        <a:t>mVM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2×10</a:t>
                      </a:r>
                      <a:r>
                        <a:rPr lang="en-US" sz="1400" baseline="30000" dirty="0" smtClean="0">
                          <a:latin typeface="+mn-lt"/>
                        </a:rPr>
                        <a:t>10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n-lt"/>
                        </a:rPr>
                        <a:t>lVM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4×10</a:t>
                      </a:r>
                      <a:r>
                        <a:rPr lang="en-US" sz="1400" baseline="30000" dirty="0" smtClean="0">
                          <a:latin typeface="+mn-lt"/>
                        </a:rPr>
                        <a:t>10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60545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5" name="Group 16"/>
          <p:cNvGrpSpPr/>
          <p:nvPr/>
        </p:nvGrpSpPr>
        <p:grpSpPr>
          <a:xfrm>
            <a:off x="0" y="2667000"/>
            <a:ext cx="5029200" cy="3886200"/>
            <a:chOff x="0" y="2590800"/>
            <a:chExt cx="4724400" cy="3886200"/>
          </a:xfrm>
        </p:grpSpPr>
        <p:graphicFrame>
          <p:nvGraphicFramePr>
            <p:cNvPr id="18" name="Chart 17"/>
            <p:cNvGraphicFramePr/>
            <p:nvPr/>
          </p:nvGraphicFramePr>
          <p:xfrm>
            <a:off x="0" y="2819400"/>
            <a:ext cx="45720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031175" y="3112325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10</a:t>
              </a:r>
              <a:r>
                <a:rPr lang="en-US" sz="1200" b="1" baseline="30000" dirty="0" smtClean="0"/>
                <a:t>15</a:t>
              </a:r>
              <a:endParaRPr lang="en-US" sz="1200" b="1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3112325"/>
              <a:ext cx="6858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10</a:t>
              </a:r>
              <a:r>
                <a:rPr lang="en-US" sz="1200" b="1" baseline="30000" dirty="0" smtClean="0"/>
                <a:t>15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78775" y="3112325"/>
              <a:ext cx="6096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6x10</a:t>
              </a:r>
              <a:r>
                <a:rPr lang="en-US" sz="1200" b="1" baseline="30000" dirty="0" smtClean="0"/>
                <a:t>14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1000" y="3962400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2x10</a:t>
              </a:r>
              <a:r>
                <a:rPr lang="en-US" sz="1200" b="1" baseline="30000" dirty="0" smtClean="0"/>
                <a:t>12</a:t>
              </a:r>
              <a:r>
                <a:rPr lang="en-US" sz="1200" b="1" dirty="0" smtClean="0"/>
                <a:t> </a:t>
              </a:r>
              <a:endParaRPr 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2750" y="3112325"/>
              <a:ext cx="914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9.98x10</a:t>
              </a:r>
              <a:r>
                <a:rPr lang="en-US" sz="1200" b="1" baseline="30000" dirty="0" smtClean="0"/>
                <a:t>14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86150" y="3767450"/>
              <a:ext cx="66205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4x10</a:t>
              </a:r>
              <a:r>
                <a:rPr lang="en-US" sz="1200" b="1" baseline="30000" dirty="0" smtClean="0"/>
                <a:t>12</a:t>
              </a:r>
              <a:endParaRPr lang="en-US" sz="1200" b="1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6246" y="2590800"/>
              <a:ext cx="2116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# records at each CSP</a:t>
              </a:r>
              <a:endParaRPr lang="en-US" sz="1600" b="1" dirty="0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5334000" y="2667000"/>
            <a:ext cx="3200400" cy="3886200"/>
            <a:chOff x="0" y="2590800"/>
            <a:chExt cx="4572000" cy="3886200"/>
          </a:xfrm>
        </p:grpSpPr>
        <p:graphicFrame>
          <p:nvGraphicFramePr>
            <p:cNvPr id="37" name="Chart 36"/>
            <p:cNvGraphicFramePr/>
            <p:nvPr/>
          </p:nvGraphicFramePr>
          <p:xfrm>
            <a:off x="0" y="2819400"/>
            <a:ext cx="45720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979714" y="3805535"/>
              <a:ext cx="1038100" cy="46166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0.36 to  1.94$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59429" y="3111426"/>
              <a:ext cx="75606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6.40$</a:t>
              </a:r>
              <a:endParaRPr lang="en-US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86743" y="3485501"/>
              <a:ext cx="805543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4.40$</a:t>
              </a:r>
              <a:endParaRPr lang="en-US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01143" y="3821875"/>
              <a:ext cx="729343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2.80$</a:t>
              </a:r>
              <a:endParaRPr lang="en-US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6626" y="2590800"/>
              <a:ext cx="350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CPU cost ($)</a:t>
              </a:r>
              <a:endParaRPr lang="en-US" sz="1600" b="1" dirty="0"/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4953000" y="3124199"/>
            <a:ext cx="726375" cy="1559626"/>
            <a:chOff x="4953000" y="3047999"/>
            <a:chExt cx="726375" cy="1559626"/>
          </a:xfrm>
        </p:grpSpPr>
        <p:sp>
          <p:nvSpPr>
            <p:cNvPr id="33" name="TextBox 32"/>
            <p:cNvSpPr txBox="1"/>
            <p:nvPr/>
          </p:nvSpPr>
          <p:spPr>
            <a:xfrm>
              <a:off x="5057900" y="4114800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(</a:t>
              </a:r>
              <a:r>
                <a:rPr lang="en-US" sz="1200" b="1" dirty="0" err="1" smtClean="0"/>
                <a:t>sVM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46" name="Right Brace 45"/>
            <p:cNvSpPr/>
            <p:nvPr/>
          </p:nvSpPr>
          <p:spPr>
            <a:xfrm>
              <a:off x="4953000" y="3921825"/>
              <a:ext cx="152400" cy="6858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17325" y="3481450"/>
              <a:ext cx="66205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(</a:t>
              </a:r>
              <a:r>
                <a:rPr lang="en-US" sz="1200" b="1" dirty="0" err="1" smtClean="0"/>
                <a:t>mVM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4953000" y="3369625"/>
              <a:ext cx="147450" cy="5486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57900" y="3059875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(</a:t>
              </a:r>
              <a:r>
                <a:rPr lang="en-US" sz="1200" b="1" dirty="0" err="1" smtClean="0"/>
                <a:t>lVM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4953000" y="3047999"/>
              <a:ext cx="152400" cy="3200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Explosion 1 50"/>
          <p:cNvSpPr/>
          <p:nvPr/>
        </p:nvSpPr>
        <p:spPr>
          <a:xfrm>
            <a:off x="228600" y="1028712"/>
            <a:ext cx="2571768" cy="1714488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n=5, t=4,</a:t>
            </a:r>
          </a:p>
          <a:p>
            <a:pPr algn="ctr"/>
            <a:r>
              <a:rPr lang="en-US" sz="1600" b="1" dirty="0" smtClean="0"/>
              <a:t>10</a:t>
            </a:r>
            <a:r>
              <a:rPr lang="en-US" sz="1600" b="1" baseline="30000" dirty="0" smtClean="0"/>
              <a:t>15</a:t>
            </a:r>
            <a:r>
              <a:rPr lang="en-US" sz="1600" b="1" dirty="0" smtClean="0"/>
              <a:t> records are shared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864278"/>
            <a:ext cx="5681593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ata access cost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9604" y="6421461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6143636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714348" y="5929331"/>
            <a:ext cx="778674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059916"/>
              </p:ext>
            </p:extLst>
          </p:nvPr>
        </p:nvGraphicFramePr>
        <p:xfrm>
          <a:off x="3309906" y="1524000"/>
          <a:ext cx="5224494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2"/>
                <a:gridCol w="1676400"/>
                <a:gridCol w="577177"/>
                <a:gridCol w="489623"/>
                <a:gridCol w="518371"/>
                <a:gridCol w="503997"/>
                <a:gridCol w="544524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</a:rPr>
                        <a:t>Machines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</a:rPr>
                        <a:t>Computing powers</a:t>
                      </a: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</a:rPr>
                        <a:t>CSP pricing policies ($/hour)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n-lt"/>
                        </a:rPr>
                        <a:t>(records/seconds)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2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3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4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CSP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5</a:t>
                      </a:r>
                      <a:endParaRPr lang="en-US" sz="1400" b="1" dirty="0" smtClean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n-lt"/>
                        </a:rPr>
                        <a:t>sVM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1×10</a:t>
                      </a:r>
                      <a:r>
                        <a:rPr lang="en-US" sz="1400" baseline="30000" dirty="0" smtClean="0">
                          <a:latin typeface="+mn-lt"/>
                        </a:rPr>
                        <a:t>10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n-lt"/>
                        </a:rPr>
                        <a:t>mVM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2×10</a:t>
                      </a:r>
                      <a:r>
                        <a:rPr lang="en-US" sz="1400" baseline="30000" dirty="0" smtClean="0">
                          <a:latin typeface="+mn-lt"/>
                        </a:rPr>
                        <a:t>10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n-lt"/>
                        </a:rPr>
                        <a:t>lVM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4×10</a:t>
                      </a:r>
                      <a:r>
                        <a:rPr lang="en-US" sz="1400" baseline="30000" dirty="0" smtClean="0">
                          <a:latin typeface="+mn-lt"/>
                        </a:rPr>
                        <a:t>10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60545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5" name="Group 16"/>
          <p:cNvGrpSpPr/>
          <p:nvPr/>
        </p:nvGrpSpPr>
        <p:grpSpPr>
          <a:xfrm>
            <a:off x="0" y="2667000"/>
            <a:ext cx="5029200" cy="3886200"/>
            <a:chOff x="0" y="2590800"/>
            <a:chExt cx="4724400" cy="3886200"/>
          </a:xfrm>
        </p:grpSpPr>
        <p:graphicFrame>
          <p:nvGraphicFramePr>
            <p:cNvPr id="18" name="Chart 17"/>
            <p:cNvGraphicFramePr/>
            <p:nvPr/>
          </p:nvGraphicFramePr>
          <p:xfrm>
            <a:off x="0" y="2819400"/>
            <a:ext cx="45720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031175" y="3112325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10</a:t>
              </a:r>
              <a:r>
                <a:rPr lang="en-US" sz="1200" b="1" baseline="30000" dirty="0" smtClean="0"/>
                <a:t>15</a:t>
              </a:r>
              <a:endParaRPr lang="en-US" sz="1200" b="1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3112325"/>
              <a:ext cx="6858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10</a:t>
              </a:r>
              <a:r>
                <a:rPr lang="en-US" sz="1200" b="1" baseline="30000" dirty="0" smtClean="0"/>
                <a:t>15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78775" y="3112325"/>
              <a:ext cx="6096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6x10</a:t>
              </a:r>
              <a:r>
                <a:rPr lang="en-US" sz="1200" b="1" baseline="30000" dirty="0" smtClean="0"/>
                <a:t>14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1000" y="3962400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2x10</a:t>
              </a:r>
              <a:r>
                <a:rPr lang="en-US" sz="1200" b="1" baseline="30000" dirty="0" smtClean="0"/>
                <a:t>12</a:t>
              </a:r>
              <a:r>
                <a:rPr lang="en-US" sz="1200" b="1" dirty="0" smtClean="0"/>
                <a:t> </a:t>
              </a:r>
              <a:endParaRPr 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2750" y="3112325"/>
              <a:ext cx="914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9.98x10</a:t>
              </a:r>
              <a:r>
                <a:rPr lang="en-US" sz="1200" b="1" baseline="30000" dirty="0" smtClean="0"/>
                <a:t>14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86150" y="3767450"/>
              <a:ext cx="66205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4x10</a:t>
              </a:r>
              <a:r>
                <a:rPr lang="en-US" sz="1200" b="1" baseline="30000" dirty="0" smtClean="0"/>
                <a:t>12</a:t>
              </a:r>
              <a:endParaRPr lang="en-US" sz="1200" b="1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6246" y="2590800"/>
              <a:ext cx="2116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# records at each CSP</a:t>
              </a:r>
              <a:endParaRPr lang="en-US" sz="1600" b="1" dirty="0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5334000" y="2667000"/>
            <a:ext cx="3200400" cy="3886200"/>
            <a:chOff x="0" y="2590800"/>
            <a:chExt cx="4572000" cy="3886200"/>
          </a:xfrm>
        </p:grpSpPr>
        <p:graphicFrame>
          <p:nvGraphicFramePr>
            <p:cNvPr id="37" name="Chart 36"/>
            <p:cNvGraphicFramePr/>
            <p:nvPr/>
          </p:nvGraphicFramePr>
          <p:xfrm>
            <a:off x="0" y="2819400"/>
            <a:ext cx="45720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979714" y="3569525"/>
              <a:ext cx="1038100" cy="46166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0.04 to 0.20 $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59429" y="2807525"/>
              <a:ext cx="75606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0.48 $</a:t>
              </a:r>
              <a:endParaRPr lang="en-US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86743" y="3405250"/>
              <a:ext cx="805543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0.30$</a:t>
              </a:r>
              <a:endParaRPr lang="en-US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01143" y="3990201"/>
              <a:ext cx="729343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0.12$</a:t>
              </a:r>
              <a:endParaRPr lang="en-US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6626" y="2590800"/>
              <a:ext cx="350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CPU cost ($)</a:t>
              </a:r>
              <a:endParaRPr lang="en-US" sz="1600" b="1" dirty="0"/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4953000" y="3124199"/>
            <a:ext cx="726375" cy="1569721"/>
            <a:chOff x="4953000" y="3047999"/>
            <a:chExt cx="726375" cy="1569721"/>
          </a:xfrm>
        </p:grpSpPr>
        <p:sp>
          <p:nvSpPr>
            <p:cNvPr id="33" name="TextBox 32"/>
            <p:cNvSpPr txBox="1"/>
            <p:nvPr/>
          </p:nvSpPr>
          <p:spPr>
            <a:xfrm>
              <a:off x="5057900" y="4330626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(</a:t>
              </a:r>
              <a:r>
                <a:rPr lang="en-US" sz="1200" b="1" dirty="0" err="1" smtClean="0"/>
                <a:t>sVM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46" name="Right Brace 45"/>
            <p:cNvSpPr/>
            <p:nvPr/>
          </p:nvSpPr>
          <p:spPr>
            <a:xfrm>
              <a:off x="4953000" y="4343400"/>
              <a:ext cx="152400" cy="27432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17325" y="3873426"/>
              <a:ext cx="66205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(</a:t>
              </a:r>
              <a:r>
                <a:rPr lang="en-US" sz="1200" b="1" dirty="0" err="1" smtClean="0"/>
                <a:t>mVM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4953000" y="3703320"/>
              <a:ext cx="147450" cy="64008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57900" y="3211376"/>
              <a:ext cx="533400" cy="276999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200" b="1" dirty="0" smtClean="0"/>
                <a:t>(</a:t>
              </a:r>
              <a:r>
                <a:rPr lang="en-US" sz="1200" b="1" dirty="0" err="1" smtClean="0"/>
                <a:t>lVM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4953000" y="3047999"/>
              <a:ext cx="152400" cy="64008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1231075" y="3733800"/>
            <a:ext cx="3405250" cy="960120"/>
            <a:chOff x="1231075" y="3733800"/>
            <a:chExt cx="3405250" cy="960120"/>
          </a:xfrm>
        </p:grpSpPr>
        <p:sp>
          <p:nvSpPr>
            <p:cNvPr id="56" name="Rectangle 55"/>
            <p:cNvSpPr/>
            <p:nvPr/>
          </p:nvSpPr>
          <p:spPr>
            <a:xfrm>
              <a:off x="1231075" y="3733800"/>
              <a:ext cx="164592" cy="960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31325" y="3733800"/>
              <a:ext cx="164592" cy="960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09533" y="3733800"/>
              <a:ext cx="466344" cy="960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877056" y="3733800"/>
              <a:ext cx="466344" cy="960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95550" y="3825240"/>
              <a:ext cx="466344" cy="8686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05150" y="3821875"/>
              <a:ext cx="164592" cy="8686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71733" y="4556760"/>
              <a:ext cx="164592" cy="1371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Explosion 1 64"/>
          <p:cNvSpPr/>
          <p:nvPr/>
        </p:nvSpPr>
        <p:spPr>
          <a:xfrm>
            <a:off x="428596" y="457200"/>
            <a:ext cx="2571768" cy="2286016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n=5, t=4,</a:t>
            </a:r>
          </a:p>
          <a:p>
            <a:pPr algn="ctr"/>
            <a:r>
              <a:rPr lang="en-US" sz="1600" dirty="0" smtClean="0"/>
              <a:t>10% of records match a query (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14</a:t>
            </a:r>
            <a:r>
              <a:rPr lang="en-US" sz="1600" b="1" dirty="0" smtClean="0"/>
              <a:t> records)</a:t>
            </a:r>
            <a:endParaRPr lang="en-US" sz="1600" b="1" dirty="0"/>
          </a:p>
        </p:txBody>
      </p:sp>
      <p:cxnSp>
        <p:nvCxnSpPr>
          <p:cNvPr id="67" name="Straight Connector 66"/>
          <p:cNvCxnSpPr/>
          <p:nvPr/>
        </p:nvCxnSpPr>
        <p:spPr>
          <a:xfrm rot="5400000" flipH="1" flipV="1">
            <a:off x="7353300" y="1943100"/>
            <a:ext cx="83820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174" y="864278"/>
            <a:ext cx="5870982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torage cost 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49" y="3191272"/>
          <a:ext cx="7786742" cy="25237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8957"/>
                <a:gridCol w="1351438"/>
                <a:gridCol w="1030389"/>
                <a:gridCol w="2107000"/>
                <a:gridCol w="164895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Approach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Share volume (GB)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Storage cost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Global</a:t>
                      </a:r>
                      <a:endParaRPr lang="en-US" sz="1600" b="1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Per CSP</a:t>
                      </a:r>
                      <a:endParaRPr lang="en-US" sz="1600" b="1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($/month)</a:t>
                      </a:r>
                      <a:endParaRPr lang="en-US" sz="1600" b="1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Unencrypted data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 V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100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100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 to 32.5</a:t>
                      </a:r>
                      <a:endParaRPr lang="en-US" sz="1600" b="1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[3-4][8]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 2nV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1,000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200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113.60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[1][5-7]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nV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500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100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56.80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[2]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nV</a:t>
                      </a:r>
                      <a:r>
                        <a:rPr lang="en-US" sz="1600" b="0" dirty="0" smtClean="0"/>
                        <a:t>/(t-1)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167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34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19.31</a:t>
                      </a:r>
                      <a:endParaRPr lang="en-US" sz="1600" b="0" dirty="0"/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[9]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nV</a:t>
                      </a:r>
                      <a:r>
                        <a:rPr lang="en-US" sz="1600" b="0" dirty="0" smtClean="0"/>
                        <a:t>/t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125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25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14.77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fVSS</a:t>
                      </a:r>
                      <a:r>
                        <a:rPr lang="en-US" sz="1600" b="0" dirty="0" smtClean="0"/>
                        <a:t>-I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(n-t+2)V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300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60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34.08</a:t>
                      </a:r>
                    </a:p>
                  </a:txBody>
                  <a:tcPr marL="45720" marR="45720" marT="18288" marB="18288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fVSS</a:t>
                      </a:r>
                      <a:r>
                        <a:rPr lang="en-US" sz="1600" b="0" dirty="0" smtClean="0"/>
                        <a:t>-II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(n-t+2)V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300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99.8+99.8+99.8+0.4+0.2</a:t>
                      </a:r>
                      <a:endParaRPr lang="en-US" sz="1600" b="0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12.39</a:t>
                      </a:r>
                      <a:endParaRPr lang="en-US" sz="1600" b="1" dirty="0"/>
                    </a:p>
                  </a:txBody>
                  <a:tcPr marL="45720" marR="45720" marT="18288" marB="18288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1024" y="6350023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5214942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35" name="Explosion 1 34"/>
          <p:cNvSpPr/>
          <p:nvPr/>
        </p:nvSpPr>
        <p:spPr>
          <a:xfrm>
            <a:off x="771359" y="357166"/>
            <a:ext cx="2014691" cy="1714512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n=5, t=4, </a:t>
            </a:r>
          </a:p>
          <a:p>
            <a:pPr algn="ctr"/>
            <a:r>
              <a:rPr lang="en-US" sz="1600" b="1" dirty="0" smtClean="0"/>
              <a:t>V=100GB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4348" y="5929331"/>
            <a:ext cx="778674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pSp>
        <p:nvGrpSpPr>
          <p:cNvPr id="6" name="Group 37"/>
          <p:cNvGrpSpPr/>
          <p:nvPr/>
        </p:nvGrpSpPr>
        <p:grpSpPr>
          <a:xfrm>
            <a:off x="714347" y="1964427"/>
            <a:ext cx="7786742" cy="912117"/>
            <a:chOff x="714347" y="1607237"/>
            <a:chExt cx="7786742" cy="912117"/>
          </a:xfrm>
        </p:grpSpPr>
        <p:graphicFrame>
          <p:nvGraphicFramePr>
            <p:cNvPr id="33" name="Content Placeholder 4"/>
            <p:cNvGraphicFramePr>
              <a:graphicFrameLocks/>
            </p:cNvGraphicFramePr>
            <p:nvPr/>
          </p:nvGraphicFramePr>
          <p:xfrm>
            <a:off x="714347" y="1714682"/>
            <a:ext cx="7786742" cy="804672"/>
          </p:xfrm>
          <a:graphic>
            <a:graphicData uri="http://schemas.openxmlformats.org/drawingml/2006/table">
              <a:tbl>
                <a:tblPr firstRow="1" bandRow="1">
                  <a:tableStyleId>{21E4AEA4-8DFA-4A89-87EB-49C32662AFE0}</a:tableStyleId>
                </a:tblPr>
                <a:tblGrid>
                  <a:gridCol w="2143141"/>
                  <a:gridCol w="1214446"/>
                  <a:gridCol w="1143008"/>
                  <a:gridCol w="1071570"/>
                  <a:gridCol w="1143008"/>
                  <a:gridCol w="1071569"/>
                </a:tblGrid>
                <a:tr h="0">
                  <a:tc>
                    <a:txBody>
                      <a:bodyPr/>
                      <a:lstStyle/>
                      <a:p>
                        <a:pPr algn="ctr"/>
                        <a:endParaRPr lang="en-US" sz="1600" b="1" dirty="0"/>
                      </a:p>
                    </a:txBody>
                    <a:tcPr marL="45720" marR="45720" marT="18288" marB="18288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/>
                          <a:t>CSP</a:t>
                        </a:r>
                        <a:r>
                          <a:rPr lang="en-US" sz="1600" b="1" baseline="-25000" dirty="0" smtClean="0"/>
                          <a:t>1</a:t>
                        </a:r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/>
                          <a:t>CSP</a:t>
                        </a:r>
                        <a:r>
                          <a:rPr lang="en-US" sz="1600" b="1" baseline="-25000" dirty="0" smtClean="0"/>
                          <a:t>2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/>
                          <a:t>CSP</a:t>
                        </a:r>
                        <a:r>
                          <a:rPr lang="en-US" sz="1600" b="1" baseline="-25000" dirty="0" smtClean="0"/>
                          <a:t>3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/>
                          <a:t>CSP</a:t>
                        </a:r>
                        <a:r>
                          <a:rPr lang="en-US" sz="1600" b="1" baseline="-25000" dirty="0" smtClean="0"/>
                          <a:t>4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/>
                          <a:t>CSP</a:t>
                        </a:r>
                        <a:r>
                          <a:rPr lang="en-US" sz="1600" b="1" baseline="-25000" dirty="0" smtClean="0"/>
                          <a:t>5</a:t>
                        </a:r>
                        <a:endParaRPr lang="en-US" sz="1400" b="1" dirty="0" smtClean="0"/>
                      </a:p>
                    </a:txBody>
                    <a:tcPr marL="45720" marR="45720" marT="18288" marB="18288" anchor="ctr"/>
                  </a:tc>
                </a:tr>
                <a:tr h="0"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b="1" dirty="0" smtClean="0">
                            <a:solidFill>
                              <a:schemeClr val="bg1"/>
                            </a:solidFill>
                          </a:rPr>
                          <a:t>Storage</a:t>
                        </a:r>
                        <a:r>
                          <a:rPr lang="en-US" sz="1600" b="1" baseline="0" dirty="0" smtClean="0">
                            <a:solidFill>
                              <a:schemeClr val="bg1"/>
                            </a:solidFill>
                          </a:rPr>
                          <a:t> cost ($/GB/month)</a:t>
                        </a:r>
                        <a:endParaRPr lang="en-US" sz="1600" b="1" dirty="0" smtClean="0">
                          <a:solidFill>
                            <a:schemeClr val="bg1"/>
                          </a:solidFill>
                        </a:endParaRPr>
                      </a:p>
                    </a:txBody>
                    <a:tcPr marL="45720" marR="45720" marT="18288" marB="18288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 smtClean="0"/>
                          <a:t>0.030</a:t>
                        </a:r>
                        <a:endParaRPr lang="en-US" sz="1600" b="1" dirty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dirty="0" smtClean="0"/>
                          <a:t>0.040</a:t>
                        </a:r>
                        <a:endParaRPr lang="en-US" sz="16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dirty="0" smtClean="0"/>
                          <a:t>0.053</a:t>
                        </a:r>
                        <a:endParaRPr lang="en-US" sz="16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dirty="0" smtClean="0"/>
                          <a:t>0.120</a:t>
                        </a:r>
                        <a:endParaRPr lang="en-US" sz="1600" b="1" dirty="0" smtClean="0"/>
                      </a:p>
                    </a:txBody>
                    <a:tcPr marL="45720" marR="45720" marT="18288" marB="18288" anchor="ctr"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600" dirty="0" smtClean="0"/>
                          <a:t>0.325</a:t>
                        </a:r>
                        <a:endParaRPr lang="en-US" sz="1600" b="1" dirty="0" smtClean="0"/>
                      </a:p>
                    </a:txBody>
                    <a:tcPr marL="45720" marR="45720" marT="18288" marB="18288" anchor="ctr"/>
                  </a:tc>
                </a:tr>
              </a:tbl>
            </a:graphicData>
          </a:graphic>
        </p:graphicFrame>
        <p:sp>
          <p:nvSpPr>
            <p:cNvPr id="36" name="Horizontal Scroll 35"/>
            <p:cNvSpPr/>
            <p:nvPr/>
          </p:nvSpPr>
          <p:spPr>
            <a:xfrm>
              <a:off x="726223" y="1607237"/>
              <a:ext cx="2071702" cy="35719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CSP pricing policies</a:t>
              </a:r>
              <a:endParaRPr lang="en-US" sz="1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955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loud </a:t>
            </a:r>
            <a:r>
              <a:rPr lang="en-US" b="1" dirty="0" smtClean="0">
                <a:solidFill>
                  <a:srgbClr val="C00000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usiness 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ntelligence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Thitipong\Documents\reserch document\presentation\DOLAP-2014\picture\cloud\shutterstock_10542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88" y="1651008"/>
            <a:ext cx="3383280" cy="2537460"/>
          </a:xfrm>
          <a:prstGeom prst="rect">
            <a:avLst/>
          </a:prstGeom>
          <a:noFill/>
        </p:spPr>
      </p:pic>
      <p:sp>
        <p:nvSpPr>
          <p:cNvPr id="5" name="Plus 4"/>
          <p:cNvSpPr/>
          <p:nvPr/>
        </p:nvSpPr>
        <p:spPr>
          <a:xfrm>
            <a:off x="3386142" y="2222512"/>
            <a:ext cx="1828800" cy="1828800"/>
          </a:xfrm>
          <a:prstGeom prst="mathPlus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Thitipong\Documents\reserch document\presentation\DOLAP-2014\picture\BI\Gra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51010"/>
            <a:ext cx="3383280" cy="2683292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572032" y="4071942"/>
            <a:ext cx="4571968" cy="1928826"/>
            <a:chOff x="4572032" y="4071942"/>
            <a:chExt cx="4571968" cy="1928826"/>
          </a:xfrm>
        </p:grpSpPr>
        <p:sp>
          <p:nvSpPr>
            <p:cNvPr id="15" name="Rectangle 14"/>
            <p:cNvSpPr/>
            <p:nvPr/>
          </p:nvSpPr>
          <p:spPr>
            <a:xfrm>
              <a:off x="4703476" y="4643446"/>
              <a:ext cx="4297680" cy="13573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32" y="4071942"/>
              <a:ext cx="45719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 B</a:t>
              </a:r>
              <a:r>
                <a:rPr lang="en-US" sz="3600" b="1" dirty="0" smtClean="0"/>
                <a:t>usiness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I</a:t>
              </a:r>
              <a:r>
                <a:rPr lang="en-US" sz="3600" b="1" dirty="0" smtClean="0"/>
                <a:t>ntelligence</a:t>
              </a:r>
            </a:p>
            <a:p>
              <a:endParaRPr lang="en-US" sz="2400" b="1" dirty="0" smtClean="0">
                <a:solidFill>
                  <a:srgbClr val="FFC000"/>
                </a:solidFill>
              </a:endParaRPr>
            </a:p>
            <a:p>
              <a:r>
                <a:rPr lang="en-US" sz="2400" b="1" dirty="0" smtClean="0">
                  <a:solidFill>
                    <a:srgbClr val="00CC00"/>
                  </a:solidFill>
                </a:rPr>
                <a:t>  Efficient </a:t>
              </a:r>
            </a:p>
            <a:p>
              <a:r>
                <a:rPr lang="en-US" sz="2400" b="1" dirty="0" smtClean="0">
                  <a:solidFill>
                    <a:srgbClr val="00CC00"/>
                  </a:solidFill>
                </a:rPr>
                <a:t>  decision-support</a:t>
              </a:r>
              <a:endParaRPr lang="en-US" sz="2400" b="1" dirty="0">
                <a:solidFill>
                  <a:srgbClr val="00CC00"/>
                </a:solidFill>
              </a:endParaRPr>
            </a:p>
          </p:txBody>
        </p:sp>
        <p:pic>
          <p:nvPicPr>
            <p:cNvPr id="1030" name="Picture 6" descr="C:\Users\Thitipong\Documents\reserch document\presentation\DOLAP-2014\picture\money\Money-Bag-ico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72396" y="4643446"/>
              <a:ext cx="1219200" cy="1219200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-214346" y="4071942"/>
            <a:ext cx="4143404" cy="1928826"/>
            <a:chOff x="-214346" y="4071942"/>
            <a:chExt cx="4143404" cy="1928826"/>
          </a:xfrm>
        </p:grpSpPr>
        <p:sp>
          <p:nvSpPr>
            <p:cNvPr id="14" name="Rectangle 13"/>
            <p:cNvSpPr/>
            <p:nvPr/>
          </p:nvSpPr>
          <p:spPr>
            <a:xfrm>
              <a:off x="214282" y="4643446"/>
              <a:ext cx="3714776" cy="13573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14346" y="4071942"/>
              <a:ext cx="41434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 smtClean="0">
                  <a:solidFill>
                    <a:srgbClr val="C00000"/>
                  </a:solidFill>
                </a:rPr>
                <a:t>C</a:t>
              </a:r>
              <a:r>
                <a:rPr lang="en-US" sz="3600" b="1" dirty="0" smtClean="0"/>
                <a:t>loud Computing </a:t>
              </a:r>
            </a:p>
            <a:p>
              <a:pPr algn="r"/>
              <a:endParaRPr lang="en-US" sz="2400" b="1" dirty="0" smtClean="0">
                <a:solidFill>
                  <a:srgbClr val="FFC000"/>
                </a:solidFill>
              </a:endParaRPr>
            </a:p>
            <a:p>
              <a:pPr algn="r"/>
              <a:r>
                <a:rPr lang="en-US" sz="2400" b="1" dirty="0" smtClean="0">
                  <a:solidFill>
                    <a:srgbClr val="00CC00"/>
                  </a:solidFill>
                </a:rPr>
                <a:t>Elasticity of </a:t>
              </a:r>
            </a:p>
            <a:p>
              <a:pPr algn="r"/>
              <a:r>
                <a:rPr lang="en-US" sz="2400" b="1" dirty="0" smtClean="0">
                  <a:solidFill>
                    <a:srgbClr val="00CC00"/>
                  </a:solidFill>
                </a:rPr>
                <a:t>resources and costs</a:t>
              </a:r>
              <a:endParaRPr lang="en-US" sz="2400" b="1" dirty="0">
                <a:solidFill>
                  <a:srgbClr val="00CC00"/>
                </a:solidFill>
              </a:endParaRPr>
            </a:p>
          </p:txBody>
        </p:sp>
        <p:pic>
          <p:nvPicPr>
            <p:cNvPr id="1031" name="Picture 7" descr="C:\Users\Thitipong\Documents\reserch document\presentation\DOLAP-2014\picture\money\Money-Pig-icon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4638692"/>
              <a:ext cx="1219200" cy="1219200"/>
            </a:xfrm>
            <a:prstGeom prst="rect">
              <a:avLst/>
            </a:prstGeom>
            <a:noFill/>
          </p:spPr>
        </p:pic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477543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864278"/>
            <a:ext cx="5681593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omputation cost 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48" y="3422842"/>
          <a:ext cx="7798615" cy="2359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3074"/>
                <a:gridCol w="2000264"/>
                <a:gridCol w="928694"/>
                <a:gridCol w="1928826"/>
                <a:gridCol w="1297757"/>
              </a:tblGrid>
              <a:tr h="179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Approach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records at each CSP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VM type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Sharing time (h:mm)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CPU cost ($)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</a:tr>
              <a:tr h="179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Unencrypted data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</a:t>
                      </a:r>
                      <a:r>
                        <a:rPr lang="en-US" sz="1600" b="0" baseline="30000" dirty="0" smtClean="0"/>
                        <a:t>15</a:t>
                      </a:r>
                      <a:endParaRPr lang="en-US" sz="1600" b="0" baseline="300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6:57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0.36 to 1.94</a:t>
                      </a:r>
                      <a:endParaRPr lang="en-US" sz="1600" b="1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91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[1-8]</a:t>
                      </a:r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</a:t>
                      </a:r>
                      <a:r>
                        <a:rPr lang="en-US" sz="1600" b="0" baseline="30000" dirty="0" smtClean="0"/>
                        <a:t>15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6:57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6.40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fVSS</a:t>
                      </a:r>
                      <a:r>
                        <a:rPr lang="en-US" sz="1600" b="0" dirty="0" smtClean="0"/>
                        <a:t>-I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 x 10</a:t>
                      </a:r>
                      <a:r>
                        <a:rPr lang="en-US" sz="1600" b="0" baseline="30000" dirty="0" smtClean="0"/>
                        <a:t>14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mVM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8:20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4.40</a:t>
                      </a:r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3">
                <a:tc rowSpan="5"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fVSS</a:t>
                      </a:r>
                      <a:r>
                        <a:rPr lang="en-US" sz="1600" b="0" dirty="0" smtClean="0"/>
                        <a:t>-II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9.98 x 10</a:t>
                      </a:r>
                      <a:r>
                        <a:rPr lang="en-US" sz="1600" b="0" baseline="30000" dirty="0" smtClean="0"/>
                        <a:t>14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6:56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2.80</a:t>
                      </a:r>
                      <a:endParaRPr lang="en-US" sz="1600" b="1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3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9.98 x 10</a:t>
                      </a:r>
                      <a:r>
                        <a:rPr lang="en-US" sz="1600" b="0" baseline="30000" dirty="0" smtClean="0"/>
                        <a:t>14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lVM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6:56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/>
                </a:tc>
              </a:tr>
              <a:tr h="179133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9.98 x10</a:t>
                      </a:r>
                      <a:r>
                        <a:rPr lang="en-US" sz="1600" b="0" baseline="30000" dirty="0" smtClean="0"/>
                        <a:t>14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lVM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6:56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/>
                </a:tc>
              </a:tr>
              <a:tr h="179133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 x10</a:t>
                      </a:r>
                      <a:r>
                        <a:rPr lang="en-US" sz="1600" b="0" baseline="30000" dirty="0" smtClean="0"/>
                        <a:t>12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sVM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0:07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/>
                </a:tc>
              </a:tr>
              <a:tr h="179133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 x10</a:t>
                      </a:r>
                      <a:r>
                        <a:rPr lang="en-US" sz="1600" b="0" baseline="30000" dirty="0" smtClean="0"/>
                        <a:t>12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sVM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0:04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9604" y="6421461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8607" y="3125839"/>
            <a:ext cx="7772400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Sharing cost comparison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+mj-ea"/>
              <a:cs typeface="Corbel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6143636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714348" y="5929331"/>
            <a:ext cx="778674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059916"/>
              </p:ext>
            </p:extLst>
          </p:nvPr>
        </p:nvGraphicFramePr>
        <p:xfrm>
          <a:off x="714347" y="1598292"/>
          <a:ext cx="7786745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571"/>
                <a:gridCol w="1785950"/>
                <a:gridCol w="1000132"/>
                <a:gridCol w="1000132"/>
                <a:gridCol w="1000132"/>
                <a:gridCol w="1071570"/>
                <a:gridCol w="85725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Machines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Computing powers</a:t>
                      </a:r>
                    </a:p>
                  </a:txBody>
                  <a:tcPr marL="45720" marR="45720" marT="18288" marB="18288" anchor="ctr"/>
                </a:tc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CSP pricing policies ($/hour)</a:t>
                      </a: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(seconds/seconds)</a:t>
                      </a:r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1</a:t>
                      </a:r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400" b="1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400" b="1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400" b="1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400" b="1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sVM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1×10</a:t>
                      </a:r>
                      <a:r>
                        <a:rPr lang="en-US" sz="1600" baseline="30000" dirty="0" smtClean="0"/>
                        <a:t>10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mVM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2×10</a:t>
                      </a:r>
                      <a:r>
                        <a:rPr lang="en-US" sz="1600" baseline="30000" dirty="0" smtClean="0"/>
                        <a:t>10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lVM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4×10</a:t>
                      </a:r>
                      <a:r>
                        <a:rPr lang="en-US" sz="1600" baseline="30000" dirty="0" smtClean="0"/>
                        <a:t>10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2" name="Explosion 1 21"/>
          <p:cNvSpPr/>
          <p:nvPr/>
        </p:nvSpPr>
        <p:spPr>
          <a:xfrm>
            <a:off x="571472" y="0"/>
            <a:ext cx="2571768" cy="1714488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n=5, t=4,</a:t>
            </a:r>
          </a:p>
          <a:p>
            <a:pPr algn="ctr"/>
            <a:r>
              <a:rPr lang="en-US" sz="1600" b="1" dirty="0" smtClean="0"/>
              <a:t>10</a:t>
            </a:r>
            <a:r>
              <a:rPr lang="en-US" sz="1600" b="1" baseline="30000" dirty="0" smtClean="0"/>
              <a:t>15</a:t>
            </a:r>
            <a:r>
              <a:rPr lang="en-US" sz="1600" b="1" dirty="0" smtClean="0"/>
              <a:t> records are shared</a:t>
            </a:r>
            <a:endParaRPr lang="en-US" sz="16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60545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864278"/>
            <a:ext cx="5681593" cy="5533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omputation cost 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48" y="3422842"/>
          <a:ext cx="7798615" cy="2359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3074"/>
                <a:gridCol w="2000264"/>
                <a:gridCol w="928694"/>
                <a:gridCol w="2000264"/>
                <a:gridCol w="1226319"/>
              </a:tblGrid>
              <a:tr h="179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Approach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records at each CSP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VM type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response time (h:mm)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CPU cost ($)</a:t>
                      </a:r>
                      <a:endParaRPr lang="en-US" sz="1600" b="1" dirty="0"/>
                    </a:p>
                  </a:txBody>
                  <a:tcPr marL="45720" marR="45720" marT="9144" marB="9144" anchor="ctr"/>
                </a:tc>
              </a:tr>
              <a:tr h="179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Unencrypted data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</a:t>
                      </a:r>
                      <a:r>
                        <a:rPr lang="en-US" sz="1600" b="0" baseline="30000" dirty="0" smtClean="0"/>
                        <a:t>14</a:t>
                      </a:r>
                      <a:endParaRPr lang="en-US" sz="1600" b="0" baseline="3000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0:42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0.04 to 0.20</a:t>
                      </a:r>
                      <a:endParaRPr lang="en-US" sz="1600" b="1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91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[1-8]</a:t>
                      </a:r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</a:t>
                      </a:r>
                      <a:r>
                        <a:rPr lang="en-US" sz="1600" b="0" baseline="30000" dirty="0" smtClean="0"/>
                        <a:t>14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0:42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0.48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fVSS</a:t>
                      </a:r>
                      <a:r>
                        <a:rPr lang="en-US" sz="1600" b="0" dirty="0" smtClean="0"/>
                        <a:t>-I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 x 10</a:t>
                      </a:r>
                      <a:r>
                        <a:rPr lang="en-US" sz="1600" b="0" baseline="30000" dirty="0" smtClean="0"/>
                        <a:t>13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mVM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0:50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0.30</a:t>
                      </a:r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3">
                <a:tc rowSpan="5"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fVSS</a:t>
                      </a:r>
                      <a:r>
                        <a:rPr lang="en-US" sz="1600" b="0" dirty="0" smtClean="0"/>
                        <a:t>-II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9.98 x 10</a:t>
                      </a:r>
                      <a:r>
                        <a:rPr lang="en-US" sz="1600" b="0" baseline="30000" dirty="0" smtClean="0"/>
                        <a:t>13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0:42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0.12</a:t>
                      </a:r>
                      <a:endParaRPr lang="en-US" sz="1600" b="1" dirty="0"/>
                    </a:p>
                  </a:txBody>
                  <a:tcPr marL="45720" marR="45720" marT="9144" marB="9144" anchor="ctr"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3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9.98 x 10</a:t>
                      </a:r>
                      <a:r>
                        <a:rPr lang="en-US" sz="1600" b="0" baseline="30000" dirty="0" smtClean="0"/>
                        <a:t>13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lVM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0:42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/>
                </a:tc>
              </a:tr>
              <a:tr h="179133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0:42&lt;=0:00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/>
                </a:tc>
              </a:tr>
              <a:tr h="179133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 x10</a:t>
                      </a:r>
                      <a:r>
                        <a:rPr lang="en-US" sz="1600" b="0" baseline="30000" dirty="0" smtClean="0"/>
                        <a:t>11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sVM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0:01</a:t>
                      </a:r>
                      <a:endParaRPr lang="en-US" sz="1600" b="0" dirty="0"/>
                    </a:p>
                  </a:txBody>
                  <a:tcPr marL="45720" marR="45720" marT="9144" marB="9144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/>
                </a:tc>
              </a:tr>
              <a:tr h="179133">
                <a:tc v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 x10</a:t>
                      </a:r>
                      <a:r>
                        <a:rPr lang="en-US" sz="1600" b="0" baseline="30000" dirty="0" smtClean="0"/>
                        <a:t>11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sVM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0:01</a:t>
                      </a:r>
                      <a:endParaRPr lang="en-US" sz="1600" b="0" dirty="0"/>
                    </a:p>
                  </a:txBody>
                  <a:tcPr marL="45720" marR="45720" marT="9144" marB="9144" anchor="ctr"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marT="18288" marB="18288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9604" y="6421461"/>
            <a:ext cx="511552" cy="365125"/>
          </a:xfrm>
        </p:spPr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8607" y="3125839"/>
            <a:ext cx="7772400" cy="274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rbel"/>
                <a:cs typeface="Corbel"/>
              </a:rPr>
              <a:t>Data access cost comparison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j-ea"/>
                <a:cs typeface="Corbel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  <a:ea typeface="+mj-ea"/>
              <a:cs typeface="Corbel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6143636" y="767846"/>
            <a:ext cx="722950" cy="647242"/>
            <a:chOff x="5214942" y="781494"/>
            <a:chExt cx="722950" cy="647242"/>
          </a:xfrm>
        </p:grpSpPr>
        <p:pic>
          <p:nvPicPr>
            <p:cNvPr id="26" name="Picture 4" descr="F:\reserch document\presentation\EDA-2013\picture\x1\downloadpdf - Copie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4942" y="781494"/>
              <a:ext cx="457200" cy="647242"/>
            </a:xfrm>
            <a:prstGeom prst="rect">
              <a:avLst/>
            </a:prstGeom>
            <a:noFill/>
          </p:spPr>
        </p:pic>
        <p:pic>
          <p:nvPicPr>
            <p:cNvPr id="31" name="Picture 5" descr="F:\reserch document\presentation\EDA-2013\picture\1354221585_Co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1023921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32" name="Picture 6" descr="F:\reserch document\presentation\EDA-2013\picture\coins_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9757" y="946768"/>
              <a:ext cx="91440" cy="9144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714348" y="5929331"/>
            <a:ext cx="778674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 et al. 2009         [2] </a:t>
            </a:r>
            <a:r>
              <a:rPr lang="en-US" sz="1100" dirty="0" err="1" smtClean="0"/>
              <a:t>Attasena</a:t>
            </a:r>
            <a:r>
              <a:rPr lang="en-US" sz="1100" dirty="0" smtClean="0"/>
              <a:t>  et al. 2014       [3]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2005           [4] </a:t>
            </a:r>
            <a:r>
              <a:rPr lang="en-US" sz="1100" dirty="0" err="1" smtClean="0"/>
              <a:t>Emekci</a:t>
            </a:r>
            <a:r>
              <a:rPr lang="en-US" sz="1100" dirty="0" smtClean="0"/>
              <a:t> et al. 2006	</a:t>
            </a:r>
          </a:p>
          <a:p>
            <a:r>
              <a:rPr lang="en-US" sz="1100" dirty="0" smtClean="0"/>
              <a:t>[5]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2012.a       [6]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2010           [7] </a:t>
            </a:r>
            <a:r>
              <a:rPr lang="en-US" sz="1100" dirty="0" err="1" smtClean="0"/>
              <a:t>Hadavi</a:t>
            </a:r>
            <a:r>
              <a:rPr lang="en-US" sz="1100" dirty="0" smtClean="0"/>
              <a:t>  et al. 2012.b       [8] Thompson et al. 2009    [9] Wang et al. 2011</a:t>
            </a:r>
            <a:endParaRPr lang="en-US" sz="1100" dirty="0"/>
          </a:p>
        </p:txBody>
      </p:sp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00378"/>
              </p:ext>
            </p:extLst>
          </p:nvPr>
        </p:nvGraphicFramePr>
        <p:xfrm>
          <a:off x="714347" y="1598292"/>
          <a:ext cx="7786745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571"/>
                <a:gridCol w="1785950"/>
                <a:gridCol w="1000132"/>
                <a:gridCol w="1000132"/>
                <a:gridCol w="1000132"/>
                <a:gridCol w="1071570"/>
                <a:gridCol w="85725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Machines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Computing powers</a:t>
                      </a:r>
                    </a:p>
                  </a:txBody>
                  <a:tcPr marL="45720" marR="45720" marT="18288" marB="18288" anchor="ctr"/>
                </a:tc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CSP pricing policies ($/hour)</a:t>
                      </a: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(seconds/seconds)</a:t>
                      </a:r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1</a:t>
                      </a:r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400" b="1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400" b="1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400" b="1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CSP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400" b="1" dirty="0" smtClean="0"/>
                    </a:p>
                  </a:txBody>
                  <a:tcPr marL="45720" marR="45720" marT="18288" marB="1828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sVM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1×10</a:t>
                      </a:r>
                      <a:r>
                        <a:rPr lang="en-US" sz="1600" baseline="30000" dirty="0" smtClean="0"/>
                        <a:t>10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mVM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2×10</a:t>
                      </a:r>
                      <a:r>
                        <a:rPr lang="en-US" sz="1600" baseline="30000" dirty="0" smtClean="0"/>
                        <a:t>10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lVM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4×10</a:t>
                      </a:r>
                      <a:r>
                        <a:rPr lang="en-US" sz="1600" baseline="30000" dirty="0" smtClean="0"/>
                        <a:t>10</a:t>
                      </a:r>
                      <a:endParaRPr lang="en-US" sz="1600" b="1" dirty="0"/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Explosion 1 12"/>
          <p:cNvSpPr/>
          <p:nvPr/>
        </p:nvSpPr>
        <p:spPr>
          <a:xfrm>
            <a:off x="428596" y="-285776"/>
            <a:ext cx="2571768" cy="2286016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n=5, t=4,</a:t>
            </a:r>
          </a:p>
          <a:p>
            <a:pPr algn="ctr"/>
            <a:r>
              <a:rPr lang="en-US" sz="1600" dirty="0" smtClean="0"/>
              <a:t>10% of records match a query (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14</a:t>
            </a:r>
            <a:r>
              <a:rPr lang="en-US" sz="1600" b="1" dirty="0" smtClean="0"/>
              <a:t> records)</a:t>
            </a:r>
            <a:endParaRPr lang="en-US" sz="16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99995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loud security issues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129196" y="1857364"/>
            <a:ext cx="8869680" cy="4170699"/>
            <a:chOff x="129196" y="1857364"/>
            <a:chExt cx="8869680" cy="4170699"/>
          </a:xfrm>
        </p:grpSpPr>
        <p:sp>
          <p:nvSpPr>
            <p:cNvPr id="74" name="Rectangle 73"/>
            <p:cNvSpPr/>
            <p:nvPr/>
          </p:nvSpPr>
          <p:spPr>
            <a:xfrm>
              <a:off x="129196" y="1857364"/>
              <a:ext cx="8869680" cy="40719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2643595" y="1956098"/>
              <a:ext cx="171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Cloud </a:t>
              </a:r>
              <a:r>
                <a:rPr lang="fr-FR" sz="1400" b="1" dirty="0" err="1" smtClean="0"/>
                <a:t>Computing</a:t>
              </a:r>
              <a:endParaRPr lang="fr-FR" sz="1400" b="1" dirty="0" smtClean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2635194" y="3692123"/>
              <a:ext cx="1008112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Intentional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plans</a:t>
              </a: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1602393" y="2992997"/>
              <a:ext cx="1800200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Control &amp; modification </a:t>
              </a:r>
            </a:p>
            <a:p>
              <a:pPr algn="ctr"/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policies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 </a:t>
              </a:r>
              <a:endParaRPr lang="fr-FR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1" name="Connecteur droit 90"/>
            <p:cNvCxnSpPr>
              <a:endCxn id="97" idx="2"/>
            </p:cNvCxnSpPr>
            <p:nvPr/>
          </p:nvCxnSpPr>
          <p:spPr>
            <a:xfrm rot="16200000" flipV="1">
              <a:off x="1888219" y="4319133"/>
              <a:ext cx="125934" cy="510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>
              <a:stCxn id="93" idx="0"/>
              <a:endCxn id="107" idx="2"/>
            </p:cNvCxnSpPr>
            <p:nvPr/>
          </p:nvCxnSpPr>
          <p:spPr>
            <a:xfrm rot="5400000" flipH="1" flipV="1">
              <a:off x="4881600" y="2719897"/>
              <a:ext cx="172987" cy="35082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/>
            <p:cNvSpPr txBox="1"/>
            <p:nvPr/>
          </p:nvSpPr>
          <p:spPr>
            <a:xfrm>
              <a:off x="4310001" y="2981800"/>
              <a:ext cx="965364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Virtual </a:t>
              </a:r>
            </a:p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machine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technology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4" name="Connecteur droit 37"/>
            <p:cNvCxnSpPr>
              <a:stCxn id="90" idx="0"/>
              <a:endCxn id="106" idx="2"/>
            </p:cNvCxnSpPr>
            <p:nvPr/>
          </p:nvCxnSpPr>
          <p:spPr>
            <a:xfrm rot="16200000" flipV="1">
              <a:off x="2067442" y="2557946"/>
              <a:ext cx="192771" cy="67733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37"/>
            <p:cNvCxnSpPr>
              <a:stCxn id="97" idx="0"/>
              <a:endCxn id="90" idx="2"/>
            </p:cNvCxnSpPr>
            <p:nvPr/>
          </p:nvCxnSpPr>
          <p:spPr>
            <a:xfrm rot="5400000" flipH="1" flipV="1">
              <a:off x="2092841" y="3279678"/>
              <a:ext cx="265446" cy="5538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37"/>
            <p:cNvCxnSpPr>
              <a:stCxn id="89" idx="0"/>
              <a:endCxn id="90" idx="2"/>
            </p:cNvCxnSpPr>
            <p:nvPr/>
          </p:nvCxnSpPr>
          <p:spPr>
            <a:xfrm rot="16200000" flipV="1">
              <a:off x="2686753" y="3239625"/>
              <a:ext cx="268239" cy="63675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ZoneTexte 42"/>
            <p:cNvSpPr txBox="1"/>
            <p:nvPr/>
          </p:nvSpPr>
          <p:spPr>
            <a:xfrm>
              <a:off x="1071538" y="3689330"/>
              <a:ext cx="1754194" cy="5693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>
                  <a:solidFill>
                    <a:schemeClr val="bg1">
                      <a:lumMod val="50000"/>
                    </a:schemeClr>
                  </a:solidFill>
                </a:rPr>
                <a:t>Accidental</a:t>
              </a:r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plans</a:t>
              </a:r>
            </a:p>
            <a:p>
              <a:pPr algn="ctr"/>
              <a:r>
                <a:rPr lang="fr-FR" sz="1000" b="1" dirty="0" smtClean="0">
                  <a:solidFill>
                    <a:schemeClr val="bg1">
                      <a:lumMod val="50000"/>
                    </a:schemeClr>
                  </a:solidFill>
                </a:rPr>
                <a:t>Services, network, </a:t>
              </a:r>
            </a:p>
            <a:p>
              <a:pPr algn="ctr"/>
              <a:r>
                <a:rPr lang="fr-FR" sz="1000" b="1" dirty="0" err="1" smtClean="0">
                  <a:solidFill>
                    <a:schemeClr val="bg1">
                      <a:lumMod val="50000"/>
                    </a:schemeClr>
                  </a:solidFill>
                </a:rPr>
                <a:t>electrical</a:t>
              </a:r>
              <a:r>
                <a:rPr lang="fr-FR" sz="10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000" b="1" dirty="0" err="1" smtClean="0">
                  <a:solidFill>
                    <a:schemeClr val="bg1">
                      <a:lumMod val="50000"/>
                    </a:schemeClr>
                  </a:solidFill>
                </a:rPr>
                <a:t>failure</a:t>
              </a:r>
              <a:r>
                <a:rPr lang="fr-FR" sz="1000" b="1" dirty="0" smtClean="0">
                  <a:solidFill>
                    <a:schemeClr val="bg1">
                      <a:lumMod val="50000"/>
                    </a:schemeClr>
                  </a:solidFill>
                </a:rPr>
                <a:t>… </a:t>
              </a:r>
            </a:p>
          </p:txBody>
        </p:sp>
        <p:sp>
          <p:nvSpPr>
            <p:cNvPr id="98" name="ZoneTexte 42"/>
            <p:cNvSpPr txBox="1"/>
            <p:nvPr/>
          </p:nvSpPr>
          <p:spPr>
            <a:xfrm>
              <a:off x="1343642" y="4350696"/>
              <a:ext cx="1220186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loss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&amp; damage</a:t>
              </a:r>
            </a:p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Service down</a:t>
              </a:r>
            </a:p>
          </p:txBody>
        </p:sp>
        <p:cxnSp>
          <p:nvCxnSpPr>
            <p:cNvPr id="99" name="Connecteur droit 37"/>
            <p:cNvCxnSpPr>
              <a:stCxn id="101" idx="0"/>
              <a:endCxn id="107" idx="2"/>
            </p:cNvCxnSpPr>
            <p:nvPr/>
          </p:nvCxnSpPr>
          <p:spPr>
            <a:xfrm rot="5400000" flipH="1" flipV="1">
              <a:off x="4469780" y="2401349"/>
              <a:ext cx="266259" cy="10811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37"/>
            <p:cNvCxnSpPr>
              <a:stCxn id="120" idx="0"/>
              <a:endCxn id="107" idx="2"/>
            </p:cNvCxnSpPr>
            <p:nvPr/>
          </p:nvCxnSpPr>
          <p:spPr>
            <a:xfrm rot="16200000" flipV="1">
              <a:off x="5546660" y="2405658"/>
              <a:ext cx="276849" cy="108315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ZoneTexte 58"/>
            <p:cNvSpPr txBox="1"/>
            <p:nvPr/>
          </p:nvSpPr>
          <p:spPr>
            <a:xfrm>
              <a:off x="3677013" y="3075072"/>
              <a:ext cx="770604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Grid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technology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ZoneTexte 58"/>
            <p:cNvSpPr txBox="1"/>
            <p:nvPr/>
          </p:nvSpPr>
          <p:spPr>
            <a:xfrm>
              <a:off x="5009945" y="3001196"/>
              <a:ext cx="965364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Virtual </a:t>
              </a:r>
            </a:p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Network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technology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04" name="Connecteur droit 103"/>
            <p:cNvCxnSpPr>
              <a:stCxn id="106" idx="0"/>
              <a:endCxn id="88" idx="2"/>
            </p:cNvCxnSpPr>
            <p:nvPr/>
          </p:nvCxnSpPr>
          <p:spPr>
            <a:xfrm rot="5400000" flipH="1" flipV="1">
              <a:off x="2524527" y="1564510"/>
              <a:ext cx="274741" cy="167347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>
              <a:stCxn id="88" idx="2"/>
              <a:endCxn id="107" idx="0"/>
            </p:cNvCxnSpPr>
            <p:nvPr/>
          </p:nvCxnSpPr>
          <p:spPr>
            <a:xfrm rot="16200000" flipH="1">
              <a:off x="4179404" y="1583103"/>
              <a:ext cx="283328" cy="16448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ZoneTexte 105"/>
            <p:cNvSpPr txBox="1"/>
            <p:nvPr/>
          </p:nvSpPr>
          <p:spPr>
            <a:xfrm>
              <a:off x="967809" y="2538616"/>
              <a:ext cx="1714704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Service provider policies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ZoneTexte 43"/>
            <p:cNvSpPr txBox="1"/>
            <p:nvPr/>
          </p:nvSpPr>
          <p:spPr>
            <a:xfrm>
              <a:off x="4000496" y="2547203"/>
              <a:ext cx="2286016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Characteristics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of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cloud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architectures  </a:t>
              </a:r>
              <a:endParaRPr lang="fr-FR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ZoneTexte 42"/>
            <p:cNvSpPr txBox="1"/>
            <p:nvPr/>
          </p:nvSpPr>
          <p:spPr>
            <a:xfrm>
              <a:off x="2929455" y="4348851"/>
              <a:ext cx="1371290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loss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&amp; damage</a:t>
              </a:r>
            </a:p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transfer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bottlenecks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Service down</a:t>
              </a:r>
            </a:p>
          </p:txBody>
        </p:sp>
        <p:cxnSp>
          <p:nvCxnSpPr>
            <p:cNvPr id="109" name="Connecteur droit 44"/>
            <p:cNvCxnSpPr>
              <a:stCxn id="113" idx="1"/>
              <a:endCxn id="89" idx="2"/>
            </p:cNvCxnSpPr>
            <p:nvPr/>
          </p:nvCxnSpPr>
          <p:spPr>
            <a:xfrm rot="10800000">
              <a:off x="3139251" y="3953733"/>
              <a:ext cx="363815" cy="16870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55"/>
            <p:cNvCxnSpPr>
              <a:stCxn id="113" idx="3"/>
              <a:endCxn id="93" idx="2"/>
            </p:cNvCxnSpPr>
            <p:nvPr/>
          </p:nvCxnSpPr>
          <p:spPr>
            <a:xfrm flipV="1">
              <a:off x="3715591" y="3581964"/>
              <a:ext cx="1077092" cy="54047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37"/>
            <p:cNvCxnSpPr>
              <a:stCxn id="101" idx="2"/>
              <a:endCxn id="113" idx="3"/>
            </p:cNvCxnSpPr>
            <p:nvPr/>
          </p:nvCxnSpPr>
          <p:spPr>
            <a:xfrm rot="5400000">
              <a:off x="3580713" y="3640837"/>
              <a:ext cx="616480" cy="34672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37"/>
            <p:cNvCxnSpPr>
              <a:stCxn id="102" idx="2"/>
              <a:endCxn id="113" idx="3"/>
            </p:cNvCxnSpPr>
            <p:nvPr/>
          </p:nvCxnSpPr>
          <p:spPr>
            <a:xfrm rot="5400000">
              <a:off x="4343570" y="2973381"/>
              <a:ext cx="521079" cy="177703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ZoneTexte 42"/>
            <p:cNvSpPr txBox="1"/>
            <p:nvPr/>
          </p:nvSpPr>
          <p:spPr>
            <a:xfrm>
              <a:off x="3503065" y="3995481"/>
              <a:ext cx="212526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chemeClr val="bg1">
                      <a:lumMod val="50000"/>
                    </a:schemeClr>
                  </a:solidFill>
                </a:rPr>
                <a:t>+</a:t>
              </a:r>
            </a:p>
          </p:txBody>
        </p:sp>
        <p:cxnSp>
          <p:nvCxnSpPr>
            <p:cNvPr id="114" name="Connecteur droit 44"/>
            <p:cNvCxnSpPr/>
            <p:nvPr/>
          </p:nvCxnSpPr>
          <p:spPr>
            <a:xfrm rot="16200000" flipV="1">
              <a:off x="3520178" y="4287882"/>
              <a:ext cx="184492" cy="535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ZoneTexte 31"/>
            <p:cNvSpPr txBox="1"/>
            <p:nvPr/>
          </p:nvSpPr>
          <p:spPr>
            <a:xfrm>
              <a:off x="7193837" y="1956172"/>
              <a:ext cx="84618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400" b="1" dirty="0" err="1" smtClean="0"/>
                <a:t>Intruders</a:t>
              </a:r>
              <a:endParaRPr lang="fr-FR" sz="1400" b="1" dirty="0" smtClean="0"/>
            </a:p>
          </p:txBody>
        </p:sp>
        <p:sp>
          <p:nvSpPr>
            <p:cNvPr id="116" name="ZoneTexte 43"/>
            <p:cNvSpPr txBox="1"/>
            <p:nvPr/>
          </p:nvSpPr>
          <p:spPr>
            <a:xfrm>
              <a:off x="7630364" y="2550715"/>
              <a:ext cx="1156477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Outside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intruders</a:t>
              </a:r>
              <a:endParaRPr lang="fr-FR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7" name="ZoneTexte 43"/>
            <p:cNvSpPr txBox="1"/>
            <p:nvPr/>
          </p:nvSpPr>
          <p:spPr>
            <a:xfrm>
              <a:off x="6286512" y="2544548"/>
              <a:ext cx="1343853" cy="5693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Inside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intruders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</a:rPr>
                <a:t>Service provider staffs </a:t>
              </a:r>
            </a:p>
            <a:p>
              <a:pPr algn="ctr"/>
              <a:r>
                <a:rPr lang="fr-FR" sz="1000" b="1" dirty="0" smtClean="0">
                  <a:solidFill>
                    <a:schemeClr val="bg1">
                      <a:lumMod val="50000"/>
                    </a:schemeClr>
                  </a:solidFill>
                </a:rPr>
                <a:t>&amp; </a:t>
              </a:r>
              <a:r>
                <a:rPr lang="fr-FR" sz="1000" b="1" dirty="0" err="1" smtClean="0">
                  <a:solidFill>
                    <a:schemeClr val="bg1">
                      <a:lumMod val="50000"/>
                    </a:schemeClr>
                  </a:solidFill>
                </a:rPr>
                <a:t>other</a:t>
              </a:r>
              <a:r>
                <a:rPr lang="fr-FR" sz="10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000" b="1" dirty="0" err="1" smtClean="0">
                  <a:solidFill>
                    <a:schemeClr val="bg1">
                      <a:lumMod val="50000"/>
                    </a:schemeClr>
                  </a:solidFill>
                </a:rPr>
                <a:t>customers</a:t>
              </a:r>
              <a:endParaRPr lang="fr-FR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8" name="Connecteur droit 37"/>
            <p:cNvCxnSpPr>
              <a:stCxn id="117" idx="0"/>
              <a:endCxn id="115" idx="2"/>
            </p:cNvCxnSpPr>
            <p:nvPr/>
          </p:nvCxnSpPr>
          <p:spPr>
            <a:xfrm rot="5400000" flipH="1" flipV="1">
              <a:off x="7147385" y="2075004"/>
              <a:ext cx="280599" cy="6584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37"/>
            <p:cNvCxnSpPr>
              <a:stCxn id="116" idx="0"/>
              <a:endCxn id="115" idx="2"/>
            </p:cNvCxnSpPr>
            <p:nvPr/>
          </p:nvCxnSpPr>
          <p:spPr>
            <a:xfrm rot="16200000" flipV="1">
              <a:off x="7769383" y="2111495"/>
              <a:ext cx="286766" cy="59167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ZoneTexte 58"/>
            <p:cNvSpPr txBox="1"/>
            <p:nvPr/>
          </p:nvSpPr>
          <p:spPr>
            <a:xfrm>
              <a:off x="5743981" y="3085662"/>
              <a:ext cx="965364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Network</a:t>
              </a:r>
            </a:p>
            <a:p>
              <a:pPr algn="ctr"/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presence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1" name="Connecteur droit 55"/>
            <p:cNvCxnSpPr>
              <a:stCxn id="102" idx="0"/>
              <a:endCxn id="107" idx="2"/>
            </p:cNvCxnSpPr>
            <p:nvPr/>
          </p:nvCxnSpPr>
          <p:spPr>
            <a:xfrm rot="16200000" flipV="1">
              <a:off x="5221875" y="2730443"/>
              <a:ext cx="192383" cy="34912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ZoneTexte 42"/>
            <p:cNvSpPr txBox="1"/>
            <p:nvPr/>
          </p:nvSpPr>
          <p:spPr>
            <a:xfrm>
              <a:off x="5319709" y="4348676"/>
              <a:ext cx="1530496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alteration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&amp; damage</a:t>
              </a:r>
            </a:p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pilfering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3" name="Connecteur droit 44"/>
            <p:cNvCxnSpPr>
              <a:stCxn id="127" idx="1"/>
              <a:endCxn id="101" idx="2"/>
            </p:cNvCxnSpPr>
            <p:nvPr/>
          </p:nvCxnSpPr>
          <p:spPr>
            <a:xfrm rot="10800000">
              <a:off x="4062315" y="3505960"/>
              <a:ext cx="1911300" cy="61630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55"/>
            <p:cNvCxnSpPr>
              <a:stCxn id="127" idx="1"/>
              <a:endCxn id="93" idx="2"/>
            </p:cNvCxnSpPr>
            <p:nvPr/>
          </p:nvCxnSpPr>
          <p:spPr>
            <a:xfrm rot="10800000">
              <a:off x="4792683" y="3581964"/>
              <a:ext cx="1180932" cy="5403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37"/>
            <p:cNvCxnSpPr>
              <a:stCxn id="102" idx="2"/>
              <a:endCxn id="127" idx="1"/>
            </p:cNvCxnSpPr>
            <p:nvPr/>
          </p:nvCxnSpPr>
          <p:spPr>
            <a:xfrm rot="16200000" flipH="1">
              <a:off x="5472669" y="3621318"/>
              <a:ext cx="520904" cy="4809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37"/>
            <p:cNvCxnSpPr>
              <a:stCxn id="117" idx="2"/>
              <a:endCxn id="127" idx="3"/>
            </p:cNvCxnSpPr>
            <p:nvPr/>
          </p:nvCxnSpPr>
          <p:spPr>
            <a:xfrm rot="5400000">
              <a:off x="6068126" y="3231950"/>
              <a:ext cx="1008329" cy="77229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ZoneTexte 42"/>
            <p:cNvSpPr txBox="1"/>
            <p:nvPr/>
          </p:nvSpPr>
          <p:spPr>
            <a:xfrm>
              <a:off x="5973615" y="3995306"/>
              <a:ext cx="212526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chemeClr val="bg1">
                      <a:lumMod val="50000"/>
                    </a:schemeClr>
                  </a:solidFill>
                </a:rPr>
                <a:t>+</a:t>
              </a:r>
            </a:p>
          </p:txBody>
        </p:sp>
        <p:cxnSp>
          <p:nvCxnSpPr>
            <p:cNvPr id="128" name="Connecteur droit 44"/>
            <p:cNvCxnSpPr/>
            <p:nvPr/>
          </p:nvCxnSpPr>
          <p:spPr>
            <a:xfrm rot="16200000" flipV="1">
              <a:off x="5990382" y="4288054"/>
              <a:ext cx="184493" cy="465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42"/>
            <p:cNvSpPr txBox="1"/>
            <p:nvPr/>
          </p:nvSpPr>
          <p:spPr>
            <a:xfrm>
              <a:off x="7179989" y="4360501"/>
              <a:ext cx="1530496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alteration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&amp; damage</a:t>
              </a:r>
            </a:p>
            <a:p>
              <a:pPr algn="ctr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pilfering</a:t>
              </a:r>
              <a:endParaRPr lang="fr-FR" sz="11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30" name="Connecteur droit 37"/>
            <p:cNvCxnSpPr>
              <a:stCxn id="116" idx="2"/>
              <a:endCxn id="131" idx="3"/>
            </p:cNvCxnSpPr>
            <p:nvPr/>
          </p:nvCxnSpPr>
          <p:spPr>
            <a:xfrm rot="5400000">
              <a:off x="7479651" y="3377841"/>
              <a:ext cx="1294468" cy="16343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ZoneTexte 42"/>
            <p:cNvSpPr txBox="1"/>
            <p:nvPr/>
          </p:nvSpPr>
          <p:spPr>
            <a:xfrm>
              <a:off x="7832640" y="3979835"/>
              <a:ext cx="212526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50" b="1" dirty="0" smtClean="0">
                  <a:solidFill>
                    <a:schemeClr val="bg1">
                      <a:lumMod val="50000"/>
                    </a:schemeClr>
                  </a:solidFill>
                </a:rPr>
                <a:t>+</a:t>
              </a:r>
            </a:p>
          </p:txBody>
        </p:sp>
        <p:cxnSp>
          <p:nvCxnSpPr>
            <p:cNvPr id="132" name="Connecteur droit 44"/>
            <p:cNvCxnSpPr/>
            <p:nvPr/>
          </p:nvCxnSpPr>
          <p:spPr>
            <a:xfrm rot="16200000" flipV="1">
              <a:off x="7857338" y="4306555"/>
              <a:ext cx="169466" cy="633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37"/>
            <p:cNvCxnSpPr>
              <a:stCxn id="120" idx="2"/>
              <a:endCxn id="131" idx="1"/>
            </p:cNvCxnSpPr>
            <p:nvPr/>
          </p:nvCxnSpPr>
          <p:spPr>
            <a:xfrm rot="16200000" flipH="1">
              <a:off x="6734529" y="3008682"/>
              <a:ext cx="590244" cy="160597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ZoneTexte 42"/>
            <p:cNvSpPr txBox="1"/>
            <p:nvPr/>
          </p:nvSpPr>
          <p:spPr>
            <a:xfrm>
              <a:off x="2013968" y="5746429"/>
              <a:ext cx="1280160" cy="2743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Data </a:t>
              </a:r>
              <a:r>
                <a:rPr lang="fr-FR" sz="1400" b="1" dirty="0" err="1">
                  <a:solidFill>
                    <a:schemeClr val="bg1"/>
                  </a:solidFill>
                </a:rPr>
                <a:t>availability</a:t>
              </a:r>
              <a:endParaRPr lang="fr-F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5" name="ZoneTexte 42"/>
            <p:cNvSpPr txBox="1"/>
            <p:nvPr/>
          </p:nvSpPr>
          <p:spPr>
            <a:xfrm>
              <a:off x="4071934" y="5746427"/>
              <a:ext cx="1280160" cy="2743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Data </a:t>
              </a:r>
              <a:r>
                <a:rPr lang="fr-FR" sz="1400" b="1" dirty="0" err="1">
                  <a:solidFill>
                    <a:schemeClr val="bg1"/>
                  </a:solidFill>
                </a:rPr>
                <a:t>integrity</a:t>
              </a:r>
              <a:endParaRPr lang="fr-F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6" name="ZoneTexte 42"/>
            <p:cNvSpPr txBox="1"/>
            <p:nvPr/>
          </p:nvSpPr>
          <p:spPr>
            <a:xfrm>
              <a:off x="6201243" y="5753743"/>
              <a:ext cx="1280160" cy="2743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Data </a:t>
              </a:r>
              <a:r>
                <a:rPr lang="fr-FR" sz="1400" b="1" dirty="0" err="1">
                  <a:solidFill>
                    <a:schemeClr val="bg1"/>
                  </a:solidFill>
                </a:rPr>
                <a:t>privacy</a:t>
              </a:r>
              <a:endParaRPr lang="fr-FR" sz="14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37" name="Connecteur droit 37"/>
            <p:cNvCxnSpPr>
              <a:stCxn id="98" idx="2"/>
              <a:endCxn id="134" idx="0"/>
            </p:cNvCxnSpPr>
            <p:nvPr/>
          </p:nvCxnSpPr>
          <p:spPr>
            <a:xfrm rot="16200000" flipH="1">
              <a:off x="1821468" y="4913849"/>
              <a:ext cx="964846" cy="70031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37"/>
            <p:cNvCxnSpPr>
              <a:stCxn id="108" idx="2"/>
              <a:endCxn id="134" idx="0"/>
            </p:cNvCxnSpPr>
            <p:nvPr/>
          </p:nvCxnSpPr>
          <p:spPr>
            <a:xfrm rot="5400000">
              <a:off x="2820506" y="4951834"/>
              <a:ext cx="628137" cy="9610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37"/>
            <p:cNvCxnSpPr>
              <a:stCxn id="98" idx="2"/>
              <a:endCxn id="135" idx="0"/>
            </p:cNvCxnSpPr>
            <p:nvPr/>
          </p:nvCxnSpPr>
          <p:spPr>
            <a:xfrm rot="16200000" flipH="1">
              <a:off x="2850452" y="3884865"/>
              <a:ext cx="964844" cy="275827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37"/>
            <p:cNvCxnSpPr>
              <a:stCxn id="108" idx="2"/>
              <a:endCxn id="135" idx="0"/>
            </p:cNvCxnSpPr>
            <p:nvPr/>
          </p:nvCxnSpPr>
          <p:spPr>
            <a:xfrm rot="16200000" flipH="1">
              <a:off x="3849490" y="4883902"/>
              <a:ext cx="628135" cy="10969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37"/>
            <p:cNvCxnSpPr>
              <a:stCxn id="122" idx="2"/>
              <a:endCxn id="135" idx="0"/>
            </p:cNvCxnSpPr>
            <p:nvPr/>
          </p:nvCxnSpPr>
          <p:spPr>
            <a:xfrm rot="5400000">
              <a:off x="4915054" y="4576524"/>
              <a:ext cx="966864" cy="137294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37"/>
            <p:cNvCxnSpPr>
              <a:stCxn id="129" idx="2"/>
              <a:endCxn id="135" idx="0"/>
            </p:cNvCxnSpPr>
            <p:nvPr/>
          </p:nvCxnSpPr>
          <p:spPr>
            <a:xfrm rot="5400000">
              <a:off x="5851107" y="3652296"/>
              <a:ext cx="955039" cy="323322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37"/>
            <p:cNvCxnSpPr>
              <a:stCxn id="122" idx="2"/>
              <a:endCxn id="136" idx="0"/>
            </p:cNvCxnSpPr>
            <p:nvPr/>
          </p:nvCxnSpPr>
          <p:spPr>
            <a:xfrm rot="16200000" flipH="1">
              <a:off x="5976050" y="4888470"/>
              <a:ext cx="974180" cy="75636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37"/>
            <p:cNvCxnSpPr>
              <a:stCxn id="129" idx="2"/>
              <a:endCxn id="136" idx="0"/>
            </p:cNvCxnSpPr>
            <p:nvPr/>
          </p:nvCxnSpPr>
          <p:spPr>
            <a:xfrm rot="5400000">
              <a:off x="6912103" y="4720608"/>
              <a:ext cx="962355" cy="110391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37"/>
            <p:cNvCxnSpPr>
              <a:stCxn id="148" idx="2"/>
              <a:endCxn id="135" idx="0"/>
            </p:cNvCxnSpPr>
            <p:nvPr/>
          </p:nvCxnSpPr>
          <p:spPr>
            <a:xfrm rot="16200000" flipH="1">
              <a:off x="2261107" y="3295519"/>
              <a:ext cx="904149" cy="399766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ZoneTexte 43"/>
            <p:cNvSpPr txBox="1"/>
            <p:nvPr/>
          </p:nvSpPr>
          <p:spPr>
            <a:xfrm>
              <a:off x="645589" y="2984585"/>
              <a:ext cx="879758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Policies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for </a:t>
              </a:r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taking benefits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fr-FR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47" name="Connecteur droit 37"/>
            <p:cNvCxnSpPr>
              <a:stCxn id="146" idx="0"/>
              <a:endCxn id="106" idx="2"/>
            </p:cNvCxnSpPr>
            <p:nvPr/>
          </p:nvCxnSpPr>
          <p:spPr>
            <a:xfrm rot="5400000" flipH="1" flipV="1">
              <a:off x="1363135" y="2522560"/>
              <a:ext cx="184359" cy="73969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ZoneTexte 42"/>
            <p:cNvSpPr txBox="1"/>
            <p:nvPr/>
          </p:nvSpPr>
          <p:spPr>
            <a:xfrm>
              <a:off x="285720" y="4242114"/>
              <a:ext cx="857256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Delete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unmodify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&amp; </a:t>
              </a:r>
              <a:r>
                <a:rPr lang="fr-FR" sz="1100" b="1" dirty="0" err="1" smtClean="0">
                  <a:solidFill>
                    <a:schemeClr val="bg1">
                      <a:lumMod val="50000"/>
                    </a:schemeClr>
                  </a:solidFill>
                </a:rPr>
                <a:t>unaccess</a:t>
              </a:r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</a:rPr>
                <a:t> data</a:t>
              </a:r>
            </a:p>
          </p:txBody>
        </p:sp>
        <p:cxnSp>
          <p:nvCxnSpPr>
            <p:cNvPr id="149" name="Connecteur droit 37"/>
            <p:cNvCxnSpPr>
              <a:endCxn id="146" idx="2"/>
            </p:cNvCxnSpPr>
            <p:nvPr/>
          </p:nvCxnSpPr>
          <p:spPr>
            <a:xfrm rot="5400000" flipH="1" flipV="1">
              <a:off x="463204" y="3653806"/>
              <a:ext cx="860597" cy="38393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6286512" y="2263949"/>
            <a:ext cx="2500329" cy="849986"/>
            <a:chOff x="6286512" y="2263949"/>
            <a:chExt cx="2500329" cy="849986"/>
          </a:xfrm>
        </p:grpSpPr>
        <p:sp>
          <p:nvSpPr>
            <p:cNvPr id="170" name="ZoneTexte 43"/>
            <p:cNvSpPr txBox="1"/>
            <p:nvPr/>
          </p:nvSpPr>
          <p:spPr>
            <a:xfrm>
              <a:off x="7630364" y="2550715"/>
              <a:ext cx="1156477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/>
                <a:t>Outside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intruders</a:t>
              </a:r>
              <a:endParaRPr lang="fr-FR" sz="1100" b="1" dirty="0"/>
            </a:p>
          </p:txBody>
        </p:sp>
        <p:sp>
          <p:nvSpPr>
            <p:cNvPr id="171" name="ZoneTexte 43"/>
            <p:cNvSpPr txBox="1"/>
            <p:nvPr/>
          </p:nvSpPr>
          <p:spPr>
            <a:xfrm>
              <a:off x="6286512" y="2544548"/>
              <a:ext cx="1343853" cy="5693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/>
                <a:t>Inside </a:t>
              </a:r>
              <a:r>
                <a:rPr lang="fr-FR" sz="1100" b="1" dirty="0" err="1" smtClean="0"/>
                <a:t>intruders</a:t>
              </a:r>
              <a:endParaRPr lang="fr-FR" sz="1100" b="1" dirty="0" smtClean="0"/>
            </a:p>
            <a:p>
              <a:pPr algn="ctr"/>
              <a:r>
                <a:rPr lang="en-US" sz="1000" b="1" dirty="0" smtClean="0"/>
                <a:t>Service provider staffs </a:t>
              </a:r>
            </a:p>
            <a:p>
              <a:pPr algn="ctr"/>
              <a:r>
                <a:rPr lang="fr-FR" sz="1000" b="1" dirty="0" smtClean="0"/>
                <a:t>&amp; </a:t>
              </a:r>
              <a:r>
                <a:rPr lang="fr-FR" sz="1000" b="1" dirty="0" err="1" smtClean="0"/>
                <a:t>other</a:t>
              </a:r>
              <a:r>
                <a:rPr lang="fr-FR" sz="1000" b="1" dirty="0" smtClean="0"/>
                <a:t> </a:t>
              </a:r>
              <a:r>
                <a:rPr lang="fr-FR" sz="1000" b="1" dirty="0" err="1" smtClean="0"/>
                <a:t>customers</a:t>
              </a:r>
              <a:endParaRPr lang="fr-FR" sz="1000" b="1" dirty="0"/>
            </a:p>
          </p:txBody>
        </p:sp>
        <p:cxnSp>
          <p:nvCxnSpPr>
            <p:cNvPr id="172" name="Connecteur droit 37"/>
            <p:cNvCxnSpPr>
              <a:stCxn id="171" idx="0"/>
            </p:cNvCxnSpPr>
            <p:nvPr/>
          </p:nvCxnSpPr>
          <p:spPr>
            <a:xfrm rot="5400000" flipH="1" flipV="1">
              <a:off x="7147385" y="2075004"/>
              <a:ext cx="280599" cy="6584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37"/>
            <p:cNvCxnSpPr>
              <a:stCxn id="170" idx="0"/>
            </p:cNvCxnSpPr>
            <p:nvPr/>
          </p:nvCxnSpPr>
          <p:spPr>
            <a:xfrm rot="16200000" flipV="1">
              <a:off x="7769383" y="2111495"/>
              <a:ext cx="286766" cy="5916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3498632" y="2263875"/>
            <a:ext cx="3210713" cy="1337485"/>
            <a:chOff x="3498632" y="2263875"/>
            <a:chExt cx="3210713" cy="1337485"/>
          </a:xfrm>
        </p:grpSpPr>
        <p:cxnSp>
          <p:nvCxnSpPr>
            <p:cNvPr id="175" name="Connecteur droit 91"/>
            <p:cNvCxnSpPr>
              <a:stCxn id="176" idx="0"/>
              <a:endCxn id="182" idx="2"/>
            </p:cNvCxnSpPr>
            <p:nvPr/>
          </p:nvCxnSpPr>
          <p:spPr>
            <a:xfrm rot="5400000" flipH="1" flipV="1">
              <a:off x="4881600" y="2719897"/>
              <a:ext cx="172987" cy="3508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ZoneTexte 92"/>
            <p:cNvSpPr txBox="1"/>
            <p:nvPr/>
          </p:nvSpPr>
          <p:spPr>
            <a:xfrm>
              <a:off x="4310001" y="2981800"/>
              <a:ext cx="965364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/>
                <a:t>Virtual </a:t>
              </a:r>
            </a:p>
            <a:p>
              <a:pPr algn="ctr"/>
              <a:r>
                <a:rPr lang="fr-FR" sz="1100" b="1" dirty="0" smtClean="0"/>
                <a:t>machine </a:t>
              </a:r>
              <a:r>
                <a:rPr lang="fr-FR" sz="1100" b="1" dirty="0" err="1" smtClean="0"/>
                <a:t>technology</a:t>
              </a:r>
              <a:endParaRPr lang="fr-FR" sz="1100" b="1" dirty="0" smtClean="0"/>
            </a:p>
          </p:txBody>
        </p:sp>
        <p:cxnSp>
          <p:nvCxnSpPr>
            <p:cNvPr id="177" name="Connecteur droit 37"/>
            <p:cNvCxnSpPr>
              <a:stCxn id="179" idx="0"/>
              <a:endCxn id="182" idx="2"/>
            </p:cNvCxnSpPr>
            <p:nvPr/>
          </p:nvCxnSpPr>
          <p:spPr>
            <a:xfrm rot="5400000" flipH="1" flipV="1">
              <a:off x="4469780" y="2401349"/>
              <a:ext cx="266259" cy="10811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37"/>
            <p:cNvCxnSpPr>
              <a:stCxn id="183" idx="0"/>
              <a:endCxn id="182" idx="2"/>
            </p:cNvCxnSpPr>
            <p:nvPr/>
          </p:nvCxnSpPr>
          <p:spPr>
            <a:xfrm rot="16200000" flipV="1">
              <a:off x="5546660" y="2405658"/>
              <a:ext cx="276849" cy="1083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ZoneTexte 58"/>
            <p:cNvSpPr txBox="1"/>
            <p:nvPr/>
          </p:nvSpPr>
          <p:spPr>
            <a:xfrm>
              <a:off x="3677013" y="3075072"/>
              <a:ext cx="770604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/>
                <a:t>Grid</a:t>
              </a:r>
              <a:endParaRPr lang="fr-FR" sz="1100" b="1" dirty="0" smtClean="0"/>
            </a:p>
            <a:p>
              <a:pPr algn="ctr"/>
              <a:r>
                <a:rPr lang="fr-FR" sz="1100" b="1" dirty="0" err="1" smtClean="0"/>
                <a:t>technology</a:t>
              </a:r>
              <a:endParaRPr lang="fr-FR" sz="1100" b="1" dirty="0" smtClean="0"/>
            </a:p>
          </p:txBody>
        </p:sp>
        <p:sp>
          <p:nvSpPr>
            <p:cNvPr id="180" name="ZoneTexte 58"/>
            <p:cNvSpPr txBox="1"/>
            <p:nvPr/>
          </p:nvSpPr>
          <p:spPr>
            <a:xfrm>
              <a:off x="5009945" y="3001196"/>
              <a:ext cx="965364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/>
                <a:t>Virtual </a:t>
              </a:r>
            </a:p>
            <a:p>
              <a:pPr algn="ctr"/>
              <a:r>
                <a:rPr lang="fr-FR" sz="1100" b="1" dirty="0" smtClean="0"/>
                <a:t>Network </a:t>
              </a:r>
              <a:r>
                <a:rPr lang="fr-FR" sz="1100" b="1" dirty="0" err="1" smtClean="0"/>
                <a:t>technology</a:t>
              </a:r>
              <a:endParaRPr lang="fr-FR" sz="1100" b="1" dirty="0" smtClean="0"/>
            </a:p>
          </p:txBody>
        </p:sp>
        <p:cxnSp>
          <p:nvCxnSpPr>
            <p:cNvPr id="181" name="Connecteur droit 104"/>
            <p:cNvCxnSpPr>
              <a:endCxn id="182" idx="0"/>
            </p:cNvCxnSpPr>
            <p:nvPr/>
          </p:nvCxnSpPr>
          <p:spPr>
            <a:xfrm rot="16200000" flipH="1">
              <a:off x="4179404" y="1583103"/>
              <a:ext cx="283328" cy="16448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ZoneTexte 43"/>
            <p:cNvSpPr txBox="1"/>
            <p:nvPr/>
          </p:nvSpPr>
          <p:spPr>
            <a:xfrm>
              <a:off x="4000496" y="2547203"/>
              <a:ext cx="2286016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/>
                <a:t>Characteristics</a:t>
              </a:r>
              <a:r>
                <a:rPr lang="fr-FR" sz="1100" b="1" dirty="0" smtClean="0"/>
                <a:t> of </a:t>
              </a:r>
              <a:r>
                <a:rPr lang="fr-FR" sz="1100" b="1" dirty="0" err="1" smtClean="0"/>
                <a:t>cloud</a:t>
              </a:r>
              <a:r>
                <a:rPr lang="fr-FR" sz="1100" b="1" dirty="0" smtClean="0"/>
                <a:t> architectures  </a:t>
              </a:r>
              <a:endParaRPr lang="fr-FR" sz="1100" b="1" dirty="0"/>
            </a:p>
          </p:txBody>
        </p:sp>
        <p:sp>
          <p:nvSpPr>
            <p:cNvPr id="183" name="ZoneTexte 58"/>
            <p:cNvSpPr txBox="1"/>
            <p:nvPr/>
          </p:nvSpPr>
          <p:spPr>
            <a:xfrm>
              <a:off x="5743981" y="3085662"/>
              <a:ext cx="965364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/>
                <a:t>Network</a:t>
              </a:r>
            </a:p>
            <a:p>
              <a:pPr algn="ctr"/>
              <a:r>
                <a:rPr lang="fr-FR" sz="1100" b="1" dirty="0" err="1" smtClean="0"/>
                <a:t>presence</a:t>
              </a:r>
              <a:endParaRPr lang="fr-FR" sz="1100" b="1" dirty="0" smtClean="0"/>
            </a:p>
          </p:txBody>
        </p:sp>
        <p:cxnSp>
          <p:nvCxnSpPr>
            <p:cNvPr id="184" name="Connecteur droit 55"/>
            <p:cNvCxnSpPr>
              <a:stCxn id="180" idx="0"/>
              <a:endCxn id="182" idx="2"/>
            </p:cNvCxnSpPr>
            <p:nvPr/>
          </p:nvCxnSpPr>
          <p:spPr>
            <a:xfrm rot="16200000" flipV="1">
              <a:off x="5221875" y="2730443"/>
              <a:ext cx="192383" cy="3491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714349" y="4779563"/>
            <a:ext cx="7230889" cy="1248500"/>
            <a:chOff x="714349" y="4779563"/>
            <a:chExt cx="7230889" cy="1248500"/>
          </a:xfrm>
        </p:grpSpPr>
        <p:sp>
          <p:nvSpPr>
            <p:cNvPr id="186" name="ZoneTexte 42"/>
            <p:cNvSpPr txBox="1"/>
            <p:nvPr/>
          </p:nvSpPr>
          <p:spPr>
            <a:xfrm>
              <a:off x="2013968" y="5746429"/>
              <a:ext cx="1280160" cy="2743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Data </a:t>
              </a:r>
              <a:r>
                <a:rPr lang="fr-FR" sz="1400" b="1" dirty="0" err="1">
                  <a:solidFill>
                    <a:schemeClr val="bg1"/>
                  </a:solidFill>
                </a:rPr>
                <a:t>availability</a:t>
              </a:r>
              <a:endParaRPr lang="fr-F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7" name="ZoneTexte 42"/>
            <p:cNvSpPr txBox="1"/>
            <p:nvPr/>
          </p:nvSpPr>
          <p:spPr>
            <a:xfrm>
              <a:off x="4071934" y="5746427"/>
              <a:ext cx="1280160" cy="2743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Data </a:t>
              </a:r>
              <a:r>
                <a:rPr lang="fr-FR" sz="1400" b="1" dirty="0" err="1">
                  <a:solidFill>
                    <a:schemeClr val="bg1"/>
                  </a:solidFill>
                </a:rPr>
                <a:t>integrity</a:t>
              </a:r>
              <a:endParaRPr lang="fr-F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8" name="ZoneTexte 42"/>
            <p:cNvSpPr txBox="1"/>
            <p:nvPr/>
          </p:nvSpPr>
          <p:spPr>
            <a:xfrm>
              <a:off x="6201243" y="5753743"/>
              <a:ext cx="1280160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Data </a:t>
              </a:r>
              <a:r>
                <a:rPr lang="fr-FR" sz="1400" b="1" dirty="0" err="1">
                  <a:solidFill>
                    <a:schemeClr val="bg1"/>
                  </a:solidFill>
                </a:rPr>
                <a:t>privacy</a:t>
              </a:r>
              <a:endParaRPr lang="fr-FR" sz="14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89" name="Connecteur droit 37"/>
            <p:cNvCxnSpPr>
              <a:stCxn id="214" idx="2"/>
              <a:endCxn id="186" idx="0"/>
            </p:cNvCxnSpPr>
            <p:nvPr/>
          </p:nvCxnSpPr>
          <p:spPr>
            <a:xfrm rot="16200000" flipH="1">
              <a:off x="1821468" y="4913849"/>
              <a:ext cx="964846" cy="7003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37"/>
            <p:cNvCxnSpPr>
              <a:stCxn id="215" idx="2"/>
              <a:endCxn id="186" idx="0"/>
            </p:cNvCxnSpPr>
            <p:nvPr/>
          </p:nvCxnSpPr>
          <p:spPr>
            <a:xfrm rot="5400000">
              <a:off x="2820506" y="4951834"/>
              <a:ext cx="628137" cy="9610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37"/>
            <p:cNvCxnSpPr>
              <a:stCxn id="214" idx="2"/>
              <a:endCxn id="187" idx="0"/>
            </p:cNvCxnSpPr>
            <p:nvPr/>
          </p:nvCxnSpPr>
          <p:spPr>
            <a:xfrm rot="16200000" flipH="1">
              <a:off x="2850452" y="3884865"/>
              <a:ext cx="964844" cy="27582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37"/>
            <p:cNvCxnSpPr>
              <a:stCxn id="215" idx="2"/>
              <a:endCxn id="187" idx="0"/>
            </p:cNvCxnSpPr>
            <p:nvPr/>
          </p:nvCxnSpPr>
          <p:spPr>
            <a:xfrm rot="16200000" flipH="1">
              <a:off x="3849490" y="4883902"/>
              <a:ext cx="628135" cy="10969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37"/>
            <p:cNvCxnSpPr>
              <a:stCxn id="222" idx="2"/>
              <a:endCxn id="187" idx="0"/>
            </p:cNvCxnSpPr>
            <p:nvPr/>
          </p:nvCxnSpPr>
          <p:spPr>
            <a:xfrm rot="5400000">
              <a:off x="4915054" y="4576524"/>
              <a:ext cx="966864" cy="1372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37"/>
            <p:cNvCxnSpPr>
              <a:stCxn id="228" idx="2"/>
              <a:endCxn id="187" idx="0"/>
            </p:cNvCxnSpPr>
            <p:nvPr/>
          </p:nvCxnSpPr>
          <p:spPr>
            <a:xfrm rot="5400000">
              <a:off x="5851107" y="3652296"/>
              <a:ext cx="955039" cy="3233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37"/>
            <p:cNvCxnSpPr>
              <a:stCxn id="222" idx="2"/>
              <a:endCxn id="188" idx="0"/>
            </p:cNvCxnSpPr>
            <p:nvPr/>
          </p:nvCxnSpPr>
          <p:spPr>
            <a:xfrm rot="16200000" flipH="1">
              <a:off x="5976050" y="4888470"/>
              <a:ext cx="974180" cy="756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37"/>
            <p:cNvCxnSpPr>
              <a:stCxn id="228" idx="2"/>
              <a:endCxn id="188" idx="0"/>
            </p:cNvCxnSpPr>
            <p:nvPr/>
          </p:nvCxnSpPr>
          <p:spPr>
            <a:xfrm rot="5400000">
              <a:off x="6912103" y="4720608"/>
              <a:ext cx="962355" cy="11039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37"/>
            <p:cNvCxnSpPr>
              <a:stCxn id="232" idx="2"/>
              <a:endCxn id="187" idx="0"/>
            </p:cNvCxnSpPr>
            <p:nvPr/>
          </p:nvCxnSpPr>
          <p:spPr>
            <a:xfrm rot="16200000" flipH="1">
              <a:off x="2261107" y="3295519"/>
              <a:ext cx="904149" cy="39976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645589" y="2263875"/>
            <a:ext cx="2853045" cy="1160009"/>
            <a:chOff x="645589" y="2263875"/>
            <a:chExt cx="2853045" cy="1160009"/>
          </a:xfrm>
        </p:grpSpPr>
        <p:sp>
          <p:nvSpPr>
            <p:cNvPr id="199" name="ZoneTexte 89"/>
            <p:cNvSpPr txBox="1"/>
            <p:nvPr/>
          </p:nvSpPr>
          <p:spPr>
            <a:xfrm>
              <a:off x="1602393" y="2992997"/>
              <a:ext cx="1800200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/>
                <a:t>Control &amp; modification </a:t>
              </a:r>
            </a:p>
            <a:p>
              <a:pPr algn="ctr"/>
              <a:r>
                <a:rPr lang="fr-FR" sz="1100" b="1" dirty="0" err="1" smtClean="0"/>
                <a:t>policies</a:t>
              </a:r>
              <a:r>
                <a:rPr lang="fr-FR" sz="1100" b="1" dirty="0" smtClean="0"/>
                <a:t>  </a:t>
              </a:r>
              <a:endParaRPr lang="fr-FR" sz="1100" b="1" dirty="0"/>
            </a:p>
          </p:txBody>
        </p:sp>
        <p:cxnSp>
          <p:nvCxnSpPr>
            <p:cNvPr id="200" name="Connecteur droit 37"/>
            <p:cNvCxnSpPr>
              <a:stCxn id="199" idx="0"/>
              <a:endCxn id="202" idx="2"/>
            </p:cNvCxnSpPr>
            <p:nvPr/>
          </p:nvCxnSpPr>
          <p:spPr>
            <a:xfrm rot="16200000" flipV="1">
              <a:off x="2067442" y="2557946"/>
              <a:ext cx="192771" cy="6773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103"/>
            <p:cNvCxnSpPr>
              <a:stCxn id="202" idx="0"/>
            </p:cNvCxnSpPr>
            <p:nvPr/>
          </p:nvCxnSpPr>
          <p:spPr>
            <a:xfrm rot="5400000" flipH="1" flipV="1">
              <a:off x="2524527" y="1564510"/>
              <a:ext cx="274741" cy="1673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ZoneTexte 105"/>
            <p:cNvSpPr txBox="1"/>
            <p:nvPr/>
          </p:nvSpPr>
          <p:spPr>
            <a:xfrm>
              <a:off x="967809" y="2538616"/>
              <a:ext cx="1714704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100" b="1" dirty="0" smtClean="0"/>
                <a:t>Service provider policies</a:t>
              </a:r>
              <a:endParaRPr lang="fr-FR" sz="1100" b="1" dirty="0" smtClean="0"/>
            </a:p>
          </p:txBody>
        </p:sp>
        <p:sp>
          <p:nvSpPr>
            <p:cNvPr id="203" name="ZoneTexte 43"/>
            <p:cNvSpPr txBox="1"/>
            <p:nvPr/>
          </p:nvSpPr>
          <p:spPr>
            <a:xfrm>
              <a:off x="645589" y="2984585"/>
              <a:ext cx="879758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err="1" smtClean="0"/>
                <a:t>Policies</a:t>
              </a:r>
              <a:r>
                <a:rPr lang="fr-FR" sz="1100" b="1" dirty="0" smtClean="0"/>
                <a:t> for </a:t>
              </a:r>
              <a:r>
                <a:rPr lang="en-US" sz="1100" b="1" dirty="0" smtClean="0"/>
                <a:t>taking benefits</a:t>
              </a:r>
              <a:r>
                <a:rPr lang="fr-FR" sz="1100" b="1" dirty="0" smtClean="0"/>
                <a:t> </a:t>
              </a:r>
              <a:endParaRPr lang="fr-FR" sz="1100" b="1" dirty="0"/>
            </a:p>
          </p:txBody>
        </p:sp>
        <p:cxnSp>
          <p:nvCxnSpPr>
            <p:cNvPr id="204" name="Connecteur droit 37"/>
            <p:cNvCxnSpPr>
              <a:stCxn id="203" idx="0"/>
              <a:endCxn id="202" idx="2"/>
            </p:cNvCxnSpPr>
            <p:nvPr/>
          </p:nvCxnSpPr>
          <p:spPr>
            <a:xfrm rot="5400000" flipH="1" flipV="1">
              <a:off x="1363135" y="2522560"/>
              <a:ext cx="184359" cy="7396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/>
          <p:cNvGrpSpPr/>
          <p:nvPr/>
        </p:nvGrpSpPr>
        <p:grpSpPr>
          <a:xfrm>
            <a:off x="285720" y="2812326"/>
            <a:ext cx="8424765" cy="2305966"/>
            <a:chOff x="285720" y="2812326"/>
            <a:chExt cx="8424765" cy="2305966"/>
          </a:xfrm>
        </p:grpSpPr>
        <p:cxnSp>
          <p:nvCxnSpPr>
            <p:cNvPr id="206" name="Connecteur droit 37"/>
            <p:cNvCxnSpPr>
              <a:stCxn id="171" idx="2"/>
              <a:endCxn id="226" idx="3"/>
            </p:cNvCxnSpPr>
            <p:nvPr/>
          </p:nvCxnSpPr>
          <p:spPr>
            <a:xfrm rot="5400000">
              <a:off x="6068126" y="3231950"/>
              <a:ext cx="1008329" cy="7722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37"/>
            <p:cNvCxnSpPr>
              <a:stCxn id="170" idx="2"/>
              <a:endCxn id="229" idx="3"/>
            </p:cNvCxnSpPr>
            <p:nvPr/>
          </p:nvCxnSpPr>
          <p:spPr>
            <a:xfrm rot="5400000">
              <a:off x="7479651" y="3377841"/>
              <a:ext cx="1294468" cy="163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Group 75"/>
            <p:cNvGrpSpPr/>
            <p:nvPr/>
          </p:nvGrpSpPr>
          <p:grpSpPr>
            <a:xfrm>
              <a:off x="285720" y="3415473"/>
              <a:ext cx="8424765" cy="1702819"/>
              <a:chOff x="285720" y="3415473"/>
              <a:chExt cx="8424765" cy="1702819"/>
            </a:xfrm>
          </p:grpSpPr>
          <p:sp>
            <p:nvSpPr>
              <p:cNvPr id="209" name="ZoneTexte 88"/>
              <p:cNvSpPr txBox="1"/>
              <p:nvPr/>
            </p:nvSpPr>
            <p:spPr>
              <a:xfrm>
                <a:off x="2635194" y="3692123"/>
                <a:ext cx="1008112" cy="2616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100" b="1" dirty="0" err="1" smtClean="0"/>
                  <a:t>Intentional</a:t>
                </a:r>
                <a:r>
                  <a:rPr lang="fr-FR" sz="1100" b="1" dirty="0" smtClean="0"/>
                  <a:t> plans</a:t>
                </a:r>
              </a:p>
            </p:txBody>
          </p:sp>
          <p:cxnSp>
            <p:nvCxnSpPr>
              <p:cNvPr id="210" name="Connecteur droit 90"/>
              <p:cNvCxnSpPr>
                <a:endCxn id="213" idx="2"/>
              </p:cNvCxnSpPr>
              <p:nvPr/>
            </p:nvCxnSpPr>
            <p:spPr>
              <a:xfrm rot="16200000" flipV="1">
                <a:off x="1888219" y="4319133"/>
                <a:ext cx="125934" cy="51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cteur droit 37"/>
              <p:cNvCxnSpPr>
                <a:stCxn id="213" idx="0"/>
                <a:endCxn id="199" idx="2"/>
              </p:cNvCxnSpPr>
              <p:nvPr/>
            </p:nvCxnSpPr>
            <p:spPr>
              <a:xfrm rot="5400000" flipH="1" flipV="1">
                <a:off x="2092841" y="3279678"/>
                <a:ext cx="265446" cy="5538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necteur droit 37"/>
              <p:cNvCxnSpPr>
                <a:stCxn id="209" idx="0"/>
                <a:endCxn id="199" idx="2"/>
              </p:cNvCxnSpPr>
              <p:nvPr/>
            </p:nvCxnSpPr>
            <p:spPr>
              <a:xfrm rot="16200000" flipV="1">
                <a:off x="2686753" y="3239625"/>
                <a:ext cx="268239" cy="6367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ZoneTexte 42"/>
              <p:cNvSpPr txBox="1"/>
              <p:nvPr/>
            </p:nvSpPr>
            <p:spPr>
              <a:xfrm>
                <a:off x="1071538" y="3689330"/>
                <a:ext cx="1754194" cy="5693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100" b="1" dirty="0" err="1"/>
                  <a:t>Accidental</a:t>
                </a:r>
                <a:r>
                  <a:rPr lang="fr-FR" sz="1100" b="1" dirty="0"/>
                  <a:t> </a:t>
                </a:r>
                <a:r>
                  <a:rPr lang="fr-FR" sz="1100" b="1" dirty="0" smtClean="0"/>
                  <a:t>plans</a:t>
                </a:r>
              </a:p>
              <a:p>
                <a:pPr algn="ctr"/>
                <a:r>
                  <a:rPr lang="fr-FR" sz="1000" b="1" dirty="0" smtClean="0"/>
                  <a:t>Services, network, </a:t>
                </a:r>
              </a:p>
              <a:p>
                <a:pPr algn="ctr"/>
                <a:r>
                  <a:rPr lang="fr-FR" sz="1000" b="1" dirty="0" err="1" smtClean="0"/>
                  <a:t>electrical</a:t>
                </a:r>
                <a:r>
                  <a:rPr lang="fr-FR" sz="1000" b="1" dirty="0" smtClean="0"/>
                  <a:t> </a:t>
                </a:r>
                <a:r>
                  <a:rPr lang="fr-FR" sz="1000" b="1" dirty="0" err="1" smtClean="0"/>
                  <a:t>failure</a:t>
                </a:r>
                <a:r>
                  <a:rPr lang="fr-FR" sz="1000" b="1" dirty="0" smtClean="0"/>
                  <a:t>… </a:t>
                </a:r>
              </a:p>
            </p:txBody>
          </p:sp>
          <p:sp>
            <p:nvSpPr>
              <p:cNvPr id="214" name="ZoneTexte 42"/>
              <p:cNvSpPr txBox="1"/>
              <p:nvPr/>
            </p:nvSpPr>
            <p:spPr>
              <a:xfrm>
                <a:off x="1343642" y="4350696"/>
                <a:ext cx="1220186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100" b="1" dirty="0"/>
                  <a:t>Data </a:t>
                </a:r>
                <a:r>
                  <a:rPr lang="fr-FR" sz="1100" b="1" dirty="0" err="1" smtClean="0"/>
                  <a:t>loss</a:t>
                </a:r>
                <a:r>
                  <a:rPr lang="fr-FR" sz="1100" b="1" dirty="0" smtClean="0"/>
                  <a:t> &amp; damage</a:t>
                </a:r>
              </a:p>
              <a:p>
                <a:pPr algn="ctr"/>
                <a:r>
                  <a:rPr lang="fr-FR" sz="1100" b="1" dirty="0" smtClean="0"/>
                  <a:t>Service down</a:t>
                </a:r>
              </a:p>
            </p:txBody>
          </p:sp>
          <p:sp>
            <p:nvSpPr>
              <p:cNvPr id="215" name="ZoneTexte 42"/>
              <p:cNvSpPr txBox="1"/>
              <p:nvPr/>
            </p:nvSpPr>
            <p:spPr>
              <a:xfrm>
                <a:off x="2929455" y="4348851"/>
                <a:ext cx="1371290" cy="76944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100" b="1" dirty="0"/>
                  <a:t>Data </a:t>
                </a:r>
                <a:r>
                  <a:rPr lang="fr-FR" sz="1100" b="1" dirty="0" err="1" smtClean="0"/>
                  <a:t>loss</a:t>
                </a:r>
                <a:r>
                  <a:rPr lang="fr-FR" sz="1100" b="1" dirty="0" smtClean="0"/>
                  <a:t> &amp; damage</a:t>
                </a:r>
              </a:p>
              <a:p>
                <a:pPr algn="ctr"/>
                <a:r>
                  <a:rPr lang="fr-FR" sz="1100" b="1" dirty="0" smtClean="0"/>
                  <a:t>Data </a:t>
                </a:r>
                <a:r>
                  <a:rPr lang="fr-FR" sz="1100" b="1" dirty="0" err="1" smtClean="0"/>
                  <a:t>transfer</a:t>
                </a:r>
                <a:r>
                  <a:rPr lang="fr-FR" sz="1100" b="1" dirty="0" smtClean="0"/>
                  <a:t> </a:t>
                </a:r>
                <a:r>
                  <a:rPr lang="fr-FR" sz="1100" b="1" dirty="0" err="1" smtClean="0"/>
                  <a:t>bottlenecks</a:t>
                </a:r>
                <a:endParaRPr lang="fr-FR" sz="1100" b="1" dirty="0" smtClean="0"/>
              </a:p>
              <a:p>
                <a:pPr algn="ctr"/>
                <a:r>
                  <a:rPr lang="fr-FR" sz="1100" b="1" dirty="0" smtClean="0"/>
                  <a:t>Service down</a:t>
                </a:r>
              </a:p>
            </p:txBody>
          </p:sp>
          <p:cxnSp>
            <p:nvCxnSpPr>
              <p:cNvPr id="216" name="Connecteur droit 44"/>
              <p:cNvCxnSpPr>
                <a:stCxn id="220" idx="1"/>
                <a:endCxn id="209" idx="2"/>
              </p:cNvCxnSpPr>
              <p:nvPr/>
            </p:nvCxnSpPr>
            <p:spPr>
              <a:xfrm rot="10800000">
                <a:off x="3139251" y="3953733"/>
                <a:ext cx="363815" cy="16870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Connecteur droit 55"/>
              <p:cNvCxnSpPr>
                <a:stCxn id="220" idx="3"/>
                <a:endCxn id="176" idx="2"/>
              </p:cNvCxnSpPr>
              <p:nvPr/>
            </p:nvCxnSpPr>
            <p:spPr>
              <a:xfrm flipV="1">
                <a:off x="3715591" y="3581964"/>
                <a:ext cx="1077092" cy="5404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cteur droit 37"/>
              <p:cNvCxnSpPr>
                <a:stCxn id="179" idx="2"/>
                <a:endCxn id="220" idx="3"/>
              </p:cNvCxnSpPr>
              <p:nvPr/>
            </p:nvCxnSpPr>
            <p:spPr>
              <a:xfrm rot="5400000">
                <a:off x="3580713" y="3640837"/>
                <a:ext cx="616480" cy="3467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cteur droit 37"/>
              <p:cNvCxnSpPr>
                <a:stCxn id="180" idx="2"/>
                <a:endCxn id="220" idx="3"/>
              </p:cNvCxnSpPr>
              <p:nvPr/>
            </p:nvCxnSpPr>
            <p:spPr>
              <a:xfrm rot="5400000">
                <a:off x="4343570" y="2973381"/>
                <a:ext cx="521079" cy="177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ZoneTexte 42"/>
              <p:cNvSpPr txBox="1"/>
              <p:nvPr/>
            </p:nvSpPr>
            <p:spPr>
              <a:xfrm>
                <a:off x="3503065" y="3995481"/>
                <a:ext cx="212526" cy="25391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050" b="1" dirty="0" smtClean="0">
                    <a:solidFill>
                      <a:sysClr val="windowText" lastClr="000000"/>
                    </a:solidFill>
                  </a:rPr>
                  <a:t>+</a:t>
                </a:r>
              </a:p>
            </p:txBody>
          </p:sp>
          <p:cxnSp>
            <p:nvCxnSpPr>
              <p:cNvPr id="221" name="Connecteur droit 44"/>
              <p:cNvCxnSpPr/>
              <p:nvPr/>
            </p:nvCxnSpPr>
            <p:spPr>
              <a:xfrm rot="16200000" flipV="1">
                <a:off x="3520178" y="4287882"/>
                <a:ext cx="184492" cy="53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ZoneTexte 42"/>
              <p:cNvSpPr txBox="1"/>
              <p:nvPr/>
            </p:nvSpPr>
            <p:spPr>
              <a:xfrm>
                <a:off x="5319709" y="4348676"/>
                <a:ext cx="1530496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100" b="1" dirty="0"/>
                  <a:t>Data </a:t>
                </a:r>
                <a:r>
                  <a:rPr lang="fr-FR" sz="1100" b="1" dirty="0" err="1" smtClean="0"/>
                  <a:t>alteration</a:t>
                </a:r>
                <a:r>
                  <a:rPr lang="fr-FR" sz="1100" b="1" dirty="0" smtClean="0"/>
                  <a:t> &amp; damage</a:t>
                </a:r>
              </a:p>
              <a:p>
                <a:pPr algn="ctr"/>
                <a:r>
                  <a:rPr lang="fr-FR" sz="1100" b="1" dirty="0" smtClean="0"/>
                  <a:t>Data </a:t>
                </a:r>
                <a:r>
                  <a:rPr lang="fr-FR" sz="1100" b="1" dirty="0" err="1" smtClean="0"/>
                  <a:t>pilfering</a:t>
                </a:r>
                <a:endParaRPr lang="fr-FR" sz="1100" b="1" dirty="0" smtClean="0"/>
              </a:p>
            </p:txBody>
          </p:sp>
          <p:cxnSp>
            <p:nvCxnSpPr>
              <p:cNvPr id="223" name="Connecteur droit 44"/>
              <p:cNvCxnSpPr>
                <a:stCxn id="226" idx="1"/>
                <a:endCxn id="179" idx="2"/>
              </p:cNvCxnSpPr>
              <p:nvPr/>
            </p:nvCxnSpPr>
            <p:spPr>
              <a:xfrm rot="10800000">
                <a:off x="4062315" y="3505960"/>
                <a:ext cx="1911300" cy="6163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Connecteur droit 55"/>
              <p:cNvCxnSpPr>
                <a:stCxn id="226" idx="1"/>
                <a:endCxn id="176" idx="2"/>
              </p:cNvCxnSpPr>
              <p:nvPr/>
            </p:nvCxnSpPr>
            <p:spPr>
              <a:xfrm rot="10800000">
                <a:off x="4792683" y="3581964"/>
                <a:ext cx="1180932" cy="540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necteur droit 37"/>
              <p:cNvCxnSpPr>
                <a:stCxn id="180" idx="2"/>
                <a:endCxn id="226" idx="1"/>
              </p:cNvCxnSpPr>
              <p:nvPr/>
            </p:nvCxnSpPr>
            <p:spPr>
              <a:xfrm rot="16200000" flipH="1">
                <a:off x="5472669" y="3621318"/>
                <a:ext cx="520904" cy="4809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ZoneTexte 42"/>
              <p:cNvSpPr txBox="1"/>
              <p:nvPr/>
            </p:nvSpPr>
            <p:spPr>
              <a:xfrm>
                <a:off x="5973615" y="3995306"/>
                <a:ext cx="212526" cy="25391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050" b="1" dirty="0" smtClean="0">
                    <a:solidFill>
                      <a:sysClr val="windowText" lastClr="000000"/>
                    </a:solidFill>
                  </a:rPr>
                  <a:t>+</a:t>
                </a:r>
              </a:p>
            </p:txBody>
          </p:sp>
          <p:cxnSp>
            <p:nvCxnSpPr>
              <p:cNvPr id="227" name="Connecteur droit 44"/>
              <p:cNvCxnSpPr/>
              <p:nvPr/>
            </p:nvCxnSpPr>
            <p:spPr>
              <a:xfrm rot="16200000" flipV="1">
                <a:off x="5990382" y="4288054"/>
                <a:ext cx="184493" cy="46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ZoneTexte 42"/>
              <p:cNvSpPr txBox="1"/>
              <p:nvPr/>
            </p:nvSpPr>
            <p:spPr>
              <a:xfrm>
                <a:off x="7179989" y="4360501"/>
                <a:ext cx="1530496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100" b="1" dirty="0"/>
                  <a:t>Data </a:t>
                </a:r>
                <a:r>
                  <a:rPr lang="fr-FR" sz="1100" b="1" dirty="0" err="1" smtClean="0"/>
                  <a:t>alteration</a:t>
                </a:r>
                <a:r>
                  <a:rPr lang="fr-FR" sz="1100" b="1" dirty="0" smtClean="0"/>
                  <a:t> &amp; damage</a:t>
                </a:r>
              </a:p>
              <a:p>
                <a:pPr algn="ctr"/>
                <a:r>
                  <a:rPr lang="fr-FR" sz="1100" b="1" dirty="0" smtClean="0"/>
                  <a:t>Data </a:t>
                </a:r>
                <a:r>
                  <a:rPr lang="fr-FR" sz="1100" b="1" dirty="0" err="1" smtClean="0"/>
                  <a:t>pilfering</a:t>
                </a:r>
                <a:endParaRPr lang="fr-FR" sz="1100" b="1" dirty="0" smtClean="0"/>
              </a:p>
            </p:txBody>
          </p:sp>
          <p:sp>
            <p:nvSpPr>
              <p:cNvPr id="229" name="ZoneTexte 42"/>
              <p:cNvSpPr txBox="1"/>
              <p:nvPr/>
            </p:nvSpPr>
            <p:spPr>
              <a:xfrm>
                <a:off x="7832640" y="3979835"/>
                <a:ext cx="212526" cy="25391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050" b="1" dirty="0" smtClean="0">
                    <a:solidFill>
                      <a:sysClr val="windowText" lastClr="000000"/>
                    </a:solidFill>
                  </a:rPr>
                  <a:t>+</a:t>
                </a:r>
              </a:p>
            </p:txBody>
          </p:sp>
          <p:cxnSp>
            <p:nvCxnSpPr>
              <p:cNvPr id="230" name="Connecteur droit 44"/>
              <p:cNvCxnSpPr/>
              <p:nvPr/>
            </p:nvCxnSpPr>
            <p:spPr>
              <a:xfrm rot="16200000" flipV="1">
                <a:off x="7857338" y="4306555"/>
                <a:ext cx="169466" cy="6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Connecteur droit 37"/>
              <p:cNvCxnSpPr>
                <a:stCxn id="183" idx="2"/>
                <a:endCxn id="229" idx="1"/>
              </p:cNvCxnSpPr>
              <p:nvPr/>
            </p:nvCxnSpPr>
            <p:spPr>
              <a:xfrm rot="16200000" flipH="1">
                <a:off x="6734529" y="3008682"/>
                <a:ext cx="590244" cy="16059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ZoneTexte 42"/>
              <p:cNvSpPr txBox="1"/>
              <p:nvPr/>
            </p:nvSpPr>
            <p:spPr>
              <a:xfrm>
                <a:off x="285720" y="4242114"/>
                <a:ext cx="857256" cy="60016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fr-FR" sz="1100" b="1" dirty="0" err="1" smtClean="0"/>
                  <a:t>Delete</a:t>
                </a:r>
                <a:r>
                  <a:rPr lang="fr-FR" sz="1100" b="1" dirty="0" smtClean="0"/>
                  <a:t> </a:t>
                </a:r>
                <a:r>
                  <a:rPr lang="fr-FR" sz="1100" b="1" dirty="0" err="1" smtClean="0"/>
                  <a:t>unmodify</a:t>
                </a:r>
                <a:r>
                  <a:rPr lang="fr-FR" sz="1100" b="1" dirty="0" smtClean="0"/>
                  <a:t> &amp; </a:t>
                </a:r>
                <a:r>
                  <a:rPr lang="fr-FR" sz="1100" b="1" dirty="0" err="1" smtClean="0"/>
                  <a:t>unaccess</a:t>
                </a:r>
                <a:r>
                  <a:rPr lang="fr-FR" sz="1100" b="1" dirty="0" smtClean="0"/>
                  <a:t> data</a:t>
                </a:r>
              </a:p>
            </p:txBody>
          </p:sp>
          <p:cxnSp>
            <p:nvCxnSpPr>
              <p:cNvPr id="233" name="Connecteur droit 37"/>
              <p:cNvCxnSpPr>
                <a:endCxn id="203" idx="2"/>
              </p:cNvCxnSpPr>
              <p:nvPr/>
            </p:nvCxnSpPr>
            <p:spPr>
              <a:xfrm rot="5400000" flipH="1" flipV="1">
                <a:off x="463204" y="3653806"/>
                <a:ext cx="860597" cy="3839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94267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4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haring a database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973442" y="1743716"/>
            <a:ext cx="2182850" cy="1185218"/>
            <a:chOff x="5698162" y="1500184"/>
            <a:chExt cx="2182850" cy="1185218"/>
          </a:xfrm>
        </p:grpSpPr>
        <p:pic>
          <p:nvPicPr>
            <p:cNvPr id="58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CSP</a:t>
              </a:r>
              <a:r>
                <a:rPr lang="fr-FR" b="1" baseline="-25000" dirty="0" smtClean="0"/>
                <a:t>1</a:t>
              </a:r>
              <a:endParaRPr lang="fr-FR" b="1" dirty="0" smtClean="0"/>
            </a:p>
          </p:txBody>
        </p:sp>
        <p:pic>
          <p:nvPicPr>
            <p:cNvPr id="60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61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87" name="Group 86"/>
          <p:cNvGrpSpPr/>
          <p:nvPr/>
        </p:nvGrpSpPr>
        <p:grpSpPr>
          <a:xfrm>
            <a:off x="4870672" y="1743716"/>
            <a:ext cx="2182850" cy="1185218"/>
            <a:chOff x="5698162" y="1500184"/>
            <a:chExt cx="2182850" cy="1185218"/>
          </a:xfrm>
        </p:grpSpPr>
        <p:pic>
          <p:nvPicPr>
            <p:cNvPr id="88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9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CSP</a:t>
              </a:r>
              <a:r>
                <a:rPr lang="fr-FR" b="1" baseline="-25000" dirty="0" err="1" smtClean="0"/>
                <a:t>n</a:t>
              </a:r>
              <a:endParaRPr lang="fr-FR" b="1" dirty="0" smtClean="0"/>
            </a:p>
          </p:txBody>
        </p:sp>
        <p:pic>
          <p:nvPicPr>
            <p:cNvPr id="90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91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sp>
        <p:nvSpPr>
          <p:cNvPr id="92" name="TextBox 91"/>
          <p:cNvSpPr txBox="1"/>
          <p:nvPr/>
        </p:nvSpPr>
        <p:spPr>
          <a:xfrm rot="16200000">
            <a:off x="4268579" y="1689220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⁞</a:t>
            </a:r>
            <a:endParaRPr lang="en-US" sz="8000" dirty="0">
              <a:solidFill>
                <a:srgbClr val="002060"/>
              </a:solidFill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47371"/>
              </p:ext>
            </p:extLst>
          </p:nvPr>
        </p:nvGraphicFramePr>
        <p:xfrm>
          <a:off x="3124432" y="4000504"/>
          <a:ext cx="857256" cy="445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00" name="ZoneTexte 87"/>
          <p:cNvSpPr txBox="1"/>
          <p:nvPr/>
        </p:nvSpPr>
        <p:spPr>
          <a:xfrm>
            <a:off x="2896470" y="4445627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Shared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table 1</a:t>
            </a:r>
          </a:p>
        </p:txBody>
      </p:sp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21298"/>
              </p:ext>
            </p:extLst>
          </p:nvPr>
        </p:nvGraphicFramePr>
        <p:xfrm>
          <a:off x="4981820" y="4009257"/>
          <a:ext cx="857256" cy="4451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11" name="ZoneTexte 87"/>
          <p:cNvSpPr txBox="1"/>
          <p:nvPr/>
        </p:nvSpPr>
        <p:spPr>
          <a:xfrm>
            <a:off x="4740210" y="445438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Shared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table n</a:t>
            </a: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62305"/>
              </p:ext>
            </p:extLst>
          </p:nvPr>
        </p:nvGraphicFramePr>
        <p:xfrm>
          <a:off x="4069972" y="5564398"/>
          <a:ext cx="857256" cy="4451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13" name="ZoneTexte 87"/>
          <p:cNvSpPr txBox="1"/>
          <p:nvPr/>
        </p:nvSpPr>
        <p:spPr>
          <a:xfrm>
            <a:off x="3855658" y="6009521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table</a:t>
            </a: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4267535" y="3876805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⁞</a:t>
            </a:r>
            <a:endParaRPr lang="en-US" sz="5400" dirty="0">
              <a:solidFill>
                <a:srgbClr val="002060"/>
              </a:solidFill>
            </a:endParaRPr>
          </a:p>
        </p:txBody>
      </p:sp>
      <p:cxnSp>
        <p:nvCxnSpPr>
          <p:cNvPr id="116" name="Straight Arrow Connector 115"/>
          <p:cNvCxnSpPr>
            <a:endCxn id="100" idx="2"/>
          </p:cNvCxnSpPr>
          <p:nvPr/>
        </p:nvCxnSpPr>
        <p:spPr>
          <a:xfrm rot="10800000">
            <a:off x="3575132" y="4722627"/>
            <a:ext cx="263681" cy="22306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1" idx="2"/>
          </p:cNvCxnSpPr>
          <p:nvPr/>
        </p:nvCxnSpPr>
        <p:spPr>
          <a:xfrm flipV="1">
            <a:off x="5196134" y="4731379"/>
            <a:ext cx="222737" cy="19781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V="1">
            <a:off x="2724649" y="3172093"/>
            <a:ext cx="1128471" cy="52835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 flipH="1" flipV="1">
            <a:off x="5101958" y="3180524"/>
            <a:ext cx="1128471" cy="51149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3600267" y="4945693"/>
            <a:ext cx="1828800" cy="285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Secret sharing</a:t>
            </a:r>
            <a:endParaRPr lang="en-US" sz="1400" b="1" dirty="0"/>
          </a:p>
        </p:txBody>
      </p:sp>
      <p:cxnSp>
        <p:nvCxnSpPr>
          <p:cNvPr id="156" name="Straight Arrow Connector 155"/>
          <p:cNvCxnSpPr>
            <a:endCxn id="145" idx="2"/>
          </p:cNvCxnSpPr>
          <p:nvPr/>
        </p:nvCxnSpPr>
        <p:spPr>
          <a:xfrm rot="5400000" flipH="1" flipV="1">
            <a:off x="4344320" y="5401793"/>
            <a:ext cx="34069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45" idx="0"/>
            <a:endCxn id="114" idx="1"/>
          </p:cNvCxnSpPr>
          <p:nvPr/>
        </p:nvCxnSpPr>
        <p:spPr>
          <a:xfrm rot="5400000" flipH="1" flipV="1">
            <a:off x="4337522" y="4765648"/>
            <a:ext cx="357190" cy="2901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14" idx="3"/>
            <a:endCxn id="92" idx="1"/>
          </p:cNvCxnSpPr>
          <p:nvPr/>
        </p:nvCxnSpPr>
        <p:spPr>
          <a:xfrm rot="5400000" flipH="1" flipV="1">
            <a:off x="3774358" y="3344183"/>
            <a:ext cx="1487464" cy="104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/>
          <p:cNvGrpSpPr/>
          <p:nvPr/>
        </p:nvGrpSpPr>
        <p:grpSpPr>
          <a:xfrm>
            <a:off x="4981820" y="5075422"/>
            <a:ext cx="2816576" cy="1233123"/>
            <a:chOff x="5898828" y="5075422"/>
            <a:chExt cx="2816576" cy="1233123"/>
          </a:xfrm>
        </p:grpSpPr>
        <p:grpSp>
          <p:nvGrpSpPr>
            <p:cNvPr id="103" name="Group 104"/>
            <p:cNvGrpSpPr/>
            <p:nvPr/>
          </p:nvGrpSpPr>
          <p:grpSpPr>
            <a:xfrm>
              <a:off x="7256150" y="5429264"/>
              <a:ext cx="1459254" cy="879281"/>
              <a:chOff x="7572396" y="2786058"/>
              <a:chExt cx="1459254" cy="879281"/>
            </a:xfrm>
          </p:grpSpPr>
          <p:pic>
            <p:nvPicPr>
              <p:cNvPr id="104" name="Picture 12" descr="C:\Users\Thitipong\Documents\reserch document\presentation\DOLAP-2014\picture\server_25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13340" y="2786058"/>
                <a:ext cx="640080" cy="640080"/>
              </a:xfrm>
              <a:prstGeom prst="rect">
                <a:avLst/>
              </a:prstGeom>
              <a:noFill/>
            </p:spPr>
          </p:pic>
          <p:pic>
            <p:nvPicPr>
              <p:cNvPr id="105" name="Picture 12" descr="C:\Users\Thitipong\Documents\reserch document\presentation\DOLAP-2014\picture\server_25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92454" y="2786058"/>
                <a:ext cx="640080" cy="640080"/>
              </a:xfrm>
              <a:prstGeom prst="rect">
                <a:avLst/>
              </a:prstGeom>
              <a:noFill/>
            </p:spPr>
          </p:pic>
          <p:pic>
            <p:nvPicPr>
              <p:cNvPr id="106" name="Picture 12" descr="C:\Users\Thitipong\Documents\reserch document\presentation\DOLAP-2014\picture\server_25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391570" y="2786058"/>
                <a:ext cx="640080" cy="640080"/>
              </a:xfrm>
              <a:prstGeom prst="rect">
                <a:avLst/>
              </a:prstGeom>
              <a:noFill/>
            </p:spPr>
          </p:pic>
          <p:sp>
            <p:nvSpPr>
              <p:cNvPr id="107" name="ZoneTexte 87"/>
              <p:cNvSpPr txBox="1"/>
              <p:nvPr/>
            </p:nvSpPr>
            <p:spPr>
              <a:xfrm>
                <a:off x="7572396" y="3357562"/>
                <a:ext cx="13573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Index server(s)</a:t>
                </a:r>
              </a:p>
            </p:txBody>
          </p:sp>
        </p:grpSp>
        <p:cxnSp>
          <p:nvCxnSpPr>
            <p:cNvPr id="121" name="Straight Arrow Connector 120"/>
            <p:cNvCxnSpPr/>
            <p:nvPr/>
          </p:nvCxnSpPr>
          <p:spPr>
            <a:xfrm flipV="1">
              <a:off x="5898828" y="5857892"/>
              <a:ext cx="137160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7215206" y="5075422"/>
              <a:ext cx="1500198" cy="2824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Inner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187624" y="1500174"/>
            <a:ext cx="7027525" cy="642942"/>
            <a:chOff x="2104632" y="1500174"/>
            <a:chExt cx="7027525" cy="642942"/>
          </a:xfrm>
        </p:grpSpPr>
        <p:sp>
          <p:nvSpPr>
            <p:cNvPr id="174" name="TextBox 173"/>
            <p:cNvSpPr txBox="1"/>
            <p:nvPr/>
          </p:nvSpPr>
          <p:spPr>
            <a:xfrm>
              <a:off x="2318946" y="1500175"/>
              <a:ext cx="1428760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Outer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143768" y="1500174"/>
              <a:ext cx="1428760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Outer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631959" y="1860712"/>
              <a:ext cx="1500198" cy="2824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Inner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04632" y="1857364"/>
              <a:ext cx="1500198" cy="2824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Inner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901893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b="1" dirty="0" smtClean="0">
                <a:solidFill>
                  <a:schemeClr val="tx1"/>
                </a:solidFill>
              </a:rPr>
              <a:t>econstructing </a:t>
            </a:r>
            <a:r>
              <a:rPr lang="en-US" b="1" dirty="0">
                <a:solidFill>
                  <a:schemeClr val="tx1"/>
                </a:solidFill>
              </a:rPr>
              <a:t>a shared database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85"/>
          <p:cNvGrpSpPr/>
          <p:nvPr/>
        </p:nvGrpSpPr>
        <p:grpSpPr>
          <a:xfrm>
            <a:off x="1978740" y="1743716"/>
            <a:ext cx="2182850" cy="1185218"/>
            <a:chOff x="5698162" y="1500184"/>
            <a:chExt cx="2182850" cy="1185218"/>
          </a:xfrm>
        </p:grpSpPr>
        <p:pic>
          <p:nvPicPr>
            <p:cNvPr id="58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CSP</a:t>
              </a:r>
              <a:r>
                <a:rPr lang="fr-FR" b="1" baseline="-25000" dirty="0" smtClean="0"/>
                <a:t>1</a:t>
              </a:r>
              <a:endParaRPr lang="fr-FR" b="1" dirty="0" smtClean="0"/>
            </a:p>
          </p:txBody>
        </p:sp>
        <p:pic>
          <p:nvPicPr>
            <p:cNvPr id="60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61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9" name="Group 86"/>
          <p:cNvGrpSpPr/>
          <p:nvPr/>
        </p:nvGrpSpPr>
        <p:grpSpPr>
          <a:xfrm>
            <a:off x="4875970" y="1743716"/>
            <a:ext cx="2182850" cy="1185218"/>
            <a:chOff x="5698162" y="1500184"/>
            <a:chExt cx="2182850" cy="1185218"/>
          </a:xfrm>
        </p:grpSpPr>
        <p:pic>
          <p:nvPicPr>
            <p:cNvPr id="88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9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CSP</a:t>
              </a:r>
              <a:r>
                <a:rPr lang="fr-FR" b="1" baseline="-25000" dirty="0" err="1" smtClean="0"/>
                <a:t>n</a:t>
              </a:r>
              <a:endParaRPr lang="fr-FR" b="1" dirty="0" smtClean="0"/>
            </a:p>
          </p:txBody>
        </p:sp>
        <p:pic>
          <p:nvPicPr>
            <p:cNvPr id="90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91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sp>
        <p:nvSpPr>
          <p:cNvPr id="92" name="TextBox 91"/>
          <p:cNvSpPr txBox="1"/>
          <p:nvPr/>
        </p:nvSpPr>
        <p:spPr>
          <a:xfrm rot="16200000">
            <a:off x="4273877" y="1689220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⁞</a:t>
            </a:r>
            <a:endParaRPr lang="en-US" sz="8000" dirty="0">
              <a:solidFill>
                <a:srgbClr val="002060"/>
              </a:solidFill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70142"/>
              </p:ext>
            </p:extLst>
          </p:nvPr>
        </p:nvGraphicFramePr>
        <p:xfrm>
          <a:off x="3129730" y="4000504"/>
          <a:ext cx="857256" cy="445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00" name="ZoneTexte 87"/>
          <p:cNvSpPr txBox="1"/>
          <p:nvPr/>
        </p:nvSpPr>
        <p:spPr>
          <a:xfrm>
            <a:off x="2901768" y="4445627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Shared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table 1</a:t>
            </a:r>
          </a:p>
        </p:txBody>
      </p:sp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07076"/>
              </p:ext>
            </p:extLst>
          </p:nvPr>
        </p:nvGraphicFramePr>
        <p:xfrm>
          <a:off x="4987118" y="4009257"/>
          <a:ext cx="857256" cy="4451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11" name="ZoneTexte 87"/>
          <p:cNvSpPr txBox="1"/>
          <p:nvPr/>
        </p:nvSpPr>
        <p:spPr>
          <a:xfrm>
            <a:off x="4745508" y="445438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Shared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table t</a:t>
            </a: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36466"/>
              </p:ext>
            </p:extLst>
          </p:nvPr>
        </p:nvGraphicFramePr>
        <p:xfrm>
          <a:off x="4075270" y="5564398"/>
          <a:ext cx="857256" cy="4451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13" name="ZoneTexte 87"/>
          <p:cNvSpPr txBox="1"/>
          <p:nvPr/>
        </p:nvSpPr>
        <p:spPr>
          <a:xfrm>
            <a:off x="3860956" y="6009521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table</a:t>
            </a: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4272833" y="3876805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⁞</a:t>
            </a:r>
            <a:endParaRPr lang="en-US" sz="5400" dirty="0">
              <a:solidFill>
                <a:srgbClr val="002060"/>
              </a:solidFill>
            </a:endParaRPr>
          </a:p>
        </p:txBody>
      </p:sp>
      <p:cxnSp>
        <p:nvCxnSpPr>
          <p:cNvPr id="116" name="Straight Arrow Connector 115"/>
          <p:cNvCxnSpPr>
            <a:endCxn id="100" idx="2"/>
          </p:cNvCxnSpPr>
          <p:nvPr/>
        </p:nvCxnSpPr>
        <p:spPr>
          <a:xfrm rot="10800000">
            <a:off x="3580430" y="4722627"/>
            <a:ext cx="263681" cy="22306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1" idx="2"/>
          </p:cNvCxnSpPr>
          <p:nvPr/>
        </p:nvCxnSpPr>
        <p:spPr>
          <a:xfrm flipV="1">
            <a:off x="5201432" y="4731379"/>
            <a:ext cx="222737" cy="19781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V="1">
            <a:off x="3136287" y="3571876"/>
            <a:ext cx="8572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16200000" flipV="1">
            <a:off x="5870262" y="2972015"/>
            <a:ext cx="271214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3605565" y="4945693"/>
            <a:ext cx="1828800" cy="285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Secret sharing </a:t>
            </a:r>
            <a:endParaRPr lang="en-US" sz="1400" b="1" dirty="0"/>
          </a:p>
        </p:txBody>
      </p:sp>
      <p:cxnSp>
        <p:nvCxnSpPr>
          <p:cNvPr id="156" name="Straight Arrow Connector 155"/>
          <p:cNvCxnSpPr>
            <a:endCxn id="145" idx="2"/>
          </p:cNvCxnSpPr>
          <p:nvPr/>
        </p:nvCxnSpPr>
        <p:spPr>
          <a:xfrm rot="5400000" flipH="1" flipV="1">
            <a:off x="4349618" y="5401793"/>
            <a:ext cx="34069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45" idx="0"/>
            <a:endCxn id="114" idx="1"/>
          </p:cNvCxnSpPr>
          <p:nvPr/>
        </p:nvCxnSpPr>
        <p:spPr>
          <a:xfrm rot="5400000" flipH="1" flipV="1">
            <a:off x="4342820" y="4765648"/>
            <a:ext cx="357190" cy="2901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 flipH="1" flipV="1">
            <a:off x="4249068" y="2827271"/>
            <a:ext cx="548640" cy="104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Group 179"/>
          <p:cNvGrpSpPr/>
          <p:nvPr/>
        </p:nvGrpSpPr>
        <p:grpSpPr>
          <a:xfrm>
            <a:off x="4987118" y="5075422"/>
            <a:ext cx="2816576" cy="1233123"/>
            <a:chOff x="5898828" y="5075422"/>
            <a:chExt cx="2816576" cy="1233123"/>
          </a:xfrm>
        </p:grpSpPr>
        <p:grpSp>
          <p:nvGrpSpPr>
            <p:cNvPr id="12" name="Group 104"/>
            <p:cNvGrpSpPr/>
            <p:nvPr/>
          </p:nvGrpSpPr>
          <p:grpSpPr>
            <a:xfrm>
              <a:off x="7256150" y="5429264"/>
              <a:ext cx="1459254" cy="879281"/>
              <a:chOff x="7572396" y="2786058"/>
              <a:chExt cx="1459254" cy="879281"/>
            </a:xfrm>
          </p:grpSpPr>
          <p:pic>
            <p:nvPicPr>
              <p:cNvPr id="104" name="Picture 12" descr="C:\Users\Thitipong\Documents\reserch document\presentation\DOLAP-2014\picture\server_25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13340" y="2786058"/>
                <a:ext cx="640080" cy="640080"/>
              </a:xfrm>
              <a:prstGeom prst="rect">
                <a:avLst/>
              </a:prstGeom>
              <a:noFill/>
            </p:spPr>
          </p:pic>
          <p:pic>
            <p:nvPicPr>
              <p:cNvPr id="105" name="Picture 12" descr="C:\Users\Thitipong\Documents\reserch document\presentation\DOLAP-2014\picture\server_25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92454" y="2786058"/>
                <a:ext cx="640080" cy="640080"/>
              </a:xfrm>
              <a:prstGeom prst="rect">
                <a:avLst/>
              </a:prstGeom>
              <a:noFill/>
            </p:spPr>
          </p:pic>
          <p:pic>
            <p:nvPicPr>
              <p:cNvPr id="106" name="Picture 12" descr="C:\Users\Thitipong\Documents\reserch document\presentation\DOLAP-2014\picture\server_25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391570" y="2786058"/>
                <a:ext cx="640080" cy="640080"/>
              </a:xfrm>
              <a:prstGeom prst="rect">
                <a:avLst/>
              </a:prstGeom>
              <a:noFill/>
            </p:spPr>
          </p:pic>
          <p:sp>
            <p:nvSpPr>
              <p:cNvPr id="107" name="ZoneTexte 87"/>
              <p:cNvSpPr txBox="1"/>
              <p:nvPr/>
            </p:nvSpPr>
            <p:spPr>
              <a:xfrm>
                <a:off x="7572396" y="3357562"/>
                <a:ext cx="13573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Index server(s)</a:t>
                </a:r>
              </a:p>
            </p:txBody>
          </p:sp>
        </p:grpSp>
        <p:cxnSp>
          <p:nvCxnSpPr>
            <p:cNvPr id="121" name="Straight Arrow Connector 120"/>
            <p:cNvCxnSpPr/>
            <p:nvPr/>
          </p:nvCxnSpPr>
          <p:spPr>
            <a:xfrm flipV="1">
              <a:off x="5898828" y="5857892"/>
              <a:ext cx="137160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7215206" y="5075422"/>
              <a:ext cx="1500198" cy="2824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Inner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78"/>
          <p:cNvGrpSpPr/>
          <p:nvPr/>
        </p:nvGrpSpPr>
        <p:grpSpPr>
          <a:xfrm>
            <a:off x="1187624" y="1500174"/>
            <a:ext cx="7032823" cy="642942"/>
            <a:chOff x="2099334" y="1500174"/>
            <a:chExt cx="7032823" cy="642942"/>
          </a:xfrm>
        </p:grpSpPr>
        <p:sp>
          <p:nvSpPr>
            <p:cNvPr id="174" name="TextBox 173"/>
            <p:cNvSpPr txBox="1"/>
            <p:nvPr/>
          </p:nvSpPr>
          <p:spPr>
            <a:xfrm>
              <a:off x="2324281" y="1500175"/>
              <a:ext cx="1428760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Outer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143768" y="1500174"/>
              <a:ext cx="1428760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Outer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631959" y="1860712"/>
              <a:ext cx="1500198" cy="2824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Inner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099334" y="1857364"/>
              <a:ext cx="1500198" cy="2824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Inner signature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2731596" y="3143248"/>
            <a:ext cx="364333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V="1">
            <a:off x="2953178" y="2969354"/>
            <a:ext cx="271214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4117606" y="3839958"/>
            <a:ext cx="822960" cy="1045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4993861" y="3583752"/>
            <a:ext cx="857257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660290" y="3131373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Select t from n shares</a:t>
            </a:r>
            <a:endParaRPr lang="en-US" sz="1400" b="1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55757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3" name="Picture 2" descr="C:\Users\Thitipong\Documents\reserch document\presentation\DOLAP-2014\picture\BI\Business-Intelligence-Cub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30284">
            <a:off x="4205400" y="5612337"/>
            <a:ext cx="548640" cy="492081"/>
          </a:xfrm>
          <a:prstGeom prst="rect">
            <a:avLst/>
          </a:prstGeom>
          <a:noFill/>
        </p:spPr>
      </p:pic>
      <p:sp>
        <p:nvSpPr>
          <p:cNvPr id="54" name="ZoneTexte 87"/>
          <p:cNvSpPr txBox="1"/>
          <p:nvPr/>
        </p:nvSpPr>
        <p:spPr>
          <a:xfrm>
            <a:off x="2900391" y="4445627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</a:t>
            </a:r>
          </a:p>
        </p:txBody>
      </p:sp>
      <p:sp>
        <p:nvSpPr>
          <p:cNvPr id="55" name="ZoneTexte 87"/>
          <p:cNvSpPr txBox="1"/>
          <p:nvPr/>
        </p:nvSpPr>
        <p:spPr>
          <a:xfrm>
            <a:off x="4744131" y="445438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</a:t>
            </a:r>
          </a:p>
        </p:txBody>
      </p:sp>
      <p:sp>
        <p:nvSpPr>
          <p:cNvPr id="56" name="ZoneTexte 87"/>
          <p:cNvSpPr txBox="1"/>
          <p:nvPr/>
        </p:nvSpPr>
        <p:spPr>
          <a:xfrm>
            <a:off x="3859579" y="6009521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</a:t>
            </a:r>
            <a:endParaRPr lang="fr-FR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7" name="Picture 3" descr="C:\Users\Thitipong\Documents\reserch document\presentation\DOLAP-2014\picture\cube\017842-blue-jelly-icon-symbols-shapes-cu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9472" y="3999430"/>
            <a:ext cx="548640" cy="548640"/>
          </a:xfrm>
          <a:prstGeom prst="rect">
            <a:avLst/>
          </a:prstGeom>
          <a:noFill/>
        </p:spPr>
      </p:pic>
      <p:pic>
        <p:nvPicPr>
          <p:cNvPr id="62" name="Picture 3" descr="C:\Users\Thitipong\Documents\reserch document\presentation\DOLAP-2014\picture\cube\017842-blue-jelly-icon-symbols-shapes-cub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6350" y="4000504"/>
            <a:ext cx="548640" cy="54864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6302119" y="4738634"/>
            <a:ext cx="171451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B++ tree indices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37692" y="2229965"/>
            <a:ext cx="7500990" cy="290931"/>
            <a:chOff x="1357290" y="2229965"/>
            <a:chExt cx="7500990" cy="290931"/>
          </a:xfrm>
        </p:grpSpPr>
        <p:sp>
          <p:nvSpPr>
            <p:cNvPr id="65" name="TextBox 64"/>
            <p:cNvSpPr txBox="1"/>
            <p:nvPr/>
          </p:nvSpPr>
          <p:spPr>
            <a:xfrm>
              <a:off x="7358082" y="2229965"/>
              <a:ext cx="1500198" cy="2824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Cloud cube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57290" y="2238492"/>
              <a:ext cx="1500198" cy="2824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Cloud cube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1" grpId="0"/>
      <p:bldP spid="113" grpId="0"/>
      <p:bldP spid="54" grpId="0"/>
      <p:bldP spid="55" grpId="0"/>
      <p:bldP spid="56" grpId="0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kern="0" dirty="0" err="1" smtClean="0">
                <a:solidFill>
                  <a:srgbClr val="C00000"/>
                </a:solidFill>
                <a:latin typeface="Corbel" pitchFamily="34" charset="0"/>
              </a:rPr>
              <a:t>fVSS</a:t>
            </a:r>
            <a:r>
              <a:rPr lang="fr-FR" b="1" kern="0" dirty="0" smtClean="0">
                <a:solidFill>
                  <a:srgbClr val="C00000"/>
                </a:solidFill>
                <a:latin typeface="Corbel" pitchFamily="34" charset="0"/>
              </a:rPr>
              <a:t>: 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features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8596" y="1552115"/>
            <a:ext cx="2651760" cy="2810188"/>
            <a:chOff x="428596" y="1552115"/>
            <a:chExt cx="2651760" cy="2810188"/>
          </a:xfrm>
        </p:grpSpPr>
        <p:sp>
          <p:nvSpPr>
            <p:cNvPr id="69" name="ZoneTexte 42"/>
            <p:cNvSpPr txBox="1"/>
            <p:nvPr/>
          </p:nvSpPr>
          <p:spPr>
            <a:xfrm>
              <a:off x="1167980" y="2029494"/>
              <a:ext cx="1737360" cy="3189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36000" rIns="0" bIns="36000" rtlCol="0" anchor="ctr" anchorCtr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Data </a:t>
              </a:r>
              <a:r>
                <a:rPr lang="fr-FR" sz="1600" b="1" dirty="0" err="1">
                  <a:solidFill>
                    <a:schemeClr val="bg1"/>
                  </a:solidFill>
                </a:rPr>
                <a:t>privacy</a:t>
              </a:r>
              <a:endParaRPr lang="fr-FR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70" name="Picture 18" descr="C:\Users\Thitipong\Documents\reserch document\presentation\DOLAP-2014\picture\x1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1478" y="1988365"/>
              <a:ext cx="365760" cy="391887"/>
            </a:xfrm>
            <a:prstGeom prst="rect">
              <a:avLst/>
            </a:prstGeom>
            <a:noFill/>
          </p:spPr>
        </p:pic>
        <p:sp>
          <p:nvSpPr>
            <p:cNvPr id="80" name="TextBox 136"/>
            <p:cNvSpPr txBox="1"/>
            <p:nvPr/>
          </p:nvSpPr>
          <p:spPr>
            <a:xfrm>
              <a:off x="1142976" y="2293145"/>
              <a:ext cx="1643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- Data transferring</a:t>
              </a:r>
            </a:p>
            <a:p>
              <a:r>
                <a:rPr lang="en-US" sz="1200" b="1" dirty="0" smtClean="0"/>
                <a:t>- Data storing</a:t>
              </a:r>
            </a:p>
            <a:p>
              <a:r>
                <a:rPr lang="en-US" sz="1200" b="1" dirty="0" smtClean="0"/>
                <a:t>- CSPs  cheating</a:t>
              </a:r>
              <a:endParaRPr lang="en-US" sz="1200" dirty="0" smtClean="0"/>
            </a:p>
          </p:txBody>
        </p:sp>
        <p:sp>
          <p:nvSpPr>
            <p:cNvPr id="73" name="ZoneTexte 42"/>
            <p:cNvSpPr txBox="1"/>
            <p:nvPr/>
          </p:nvSpPr>
          <p:spPr>
            <a:xfrm>
              <a:off x="1167980" y="2938596"/>
              <a:ext cx="1737360" cy="3189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Data </a:t>
              </a:r>
              <a:r>
                <a:rPr lang="fr-FR" sz="1600" b="1" dirty="0" err="1">
                  <a:solidFill>
                    <a:schemeClr val="bg1"/>
                  </a:solidFill>
                </a:rPr>
                <a:t>integrity</a:t>
              </a:r>
              <a:endParaRPr lang="fr-FR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74" name="Picture 19" descr="C:\Users\Thitipong\Documents\reserch document\presentation\DOLAP-2014\picture\x1\reliab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338" y="2917059"/>
              <a:ext cx="457200" cy="368994"/>
            </a:xfrm>
            <a:prstGeom prst="rect">
              <a:avLst/>
            </a:prstGeom>
            <a:noFill/>
          </p:spPr>
        </p:pic>
        <p:sp>
          <p:nvSpPr>
            <p:cNvPr id="81" name="TextBox 136"/>
            <p:cNvSpPr txBox="1"/>
            <p:nvPr/>
          </p:nvSpPr>
          <p:spPr>
            <a:xfrm>
              <a:off x="1137072" y="3210008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- Share error</a:t>
              </a:r>
            </a:p>
            <a:p>
              <a:r>
                <a:rPr lang="en-US" sz="1200" b="1" dirty="0" smtClean="0"/>
                <a:t>- CSP cheating</a:t>
              </a:r>
            </a:p>
          </p:txBody>
        </p:sp>
        <p:sp>
          <p:nvSpPr>
            <p:cNvPr id="76" name="ZoneTexte 42"/>
            <p:cNvSpPr txBox="1"/>
            <p:nvPr/>
          </p:nvSpPr>
          <p:spPr>
            <a:xfrm>
              <a:off x="1166726" y="3637074"/>
              <a:ext cx="1737360" cy="3189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Data </a:t>
              </a:r>
              <a:r>
                <a:rPr lang="fr-FR" sz="1600" b="1" dirty="0" err="1">
                  <a:solidFill>
                    <a:schemeClr val="bg1"/>
                  </a:solidFill>
                </a:rPr>
                <a:t>availability</a:t>
              </a:r>
              <a:endParaRPr lang="fr-FR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77" name="Picture 17" descr="C:\Users\Thitipong\Documents\reserch document\presentation\DOLAP-2014\picture\x1\downloadpdf - Copie (2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2916" y="3508054"/>
              <a:ext cx="365760" cy="501181"/>
            </a:xfrm>
            <a:prstGeom prst="rect">
              <a:avLst/>
            </a:prstGeom>
            <a:noFill/>
          </p:spPr>
        </p:pic>
        <p:pic>
          <p:nvPicPr>
            <p:cNvPr id="1026" name="Picture 2" descr="C:\Users\Thitipong\Documents\reserch document\presentation\DOLAP-2014\picture\chart_25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3676829"/>
              <a:ext cx="274320" cy="274320"/>
            </a:xfrm>
            <a:prstGeom prst="rect">
              <a:avLst/>
            </a:prstGeom>
            <a:noFill/>
          </p:spPr>
        </p:pic>
        <p:sp>
          <p:nvSpPr>
            <p:cNvPr id="82" name="TextBox 136"/>
            <p:cNvSpPr txBox="1"/>
            <p:nvPr/>
          </p:nvSpPr>
          <p:spPr>
            <a:xfrm>
              <a:off x="1137072" y="3900638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- Data accessing</a:t>
              </a:r>
            </a:p>
            <a:p>
              <a:r>
                <a:rPr lang="en-US" sz="1200" b="1" dirty="0" smtClean="0"/>
                <a:t>- Data refreshing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43165" y="1569054"/>
              <a:ext cx="2624116" cy="274320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ZoneTexte 42"/>
            <p:cNvSpPr txBox="1"/>
            <p:nvPr/>
          </p:nvSpPr>
          <p:spPr>
            <a:xfrm>
              <a:off x="428596" y="1552115"/>
              <a:ext cx="2651760" cy="36576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lIns="0" tIns="36000" rIns="0" bIns="36000" rtlCol="0" anchor="ctr" anchorCtr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Data </a:t>
              </a:r>
              <a:r>
                <a:rPr lang="fr-FR" b="1" dirty="0" smtClean="0">
                  <a:solidFill>
                    <a:schemeClr val="bg1"/>
                  </a:solidFill>
                </a:rPr>
                <a:t>Security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43308" y="1552115"/>
            <a:ext cx="2651760" cy="2764558"/>
            <a:chOff x="6043308" y="1552115"/>
            <a:chExt cx="2651760" cy="2764558"/>
          </a:xfrm>
        </p:grpSpPr>
        <p:sp>
          <p:nvSpPr>
            <p:cNvPr id="133" name="Rounded Rectangle 132"/>
            <p:cNvSpPr/>
            <p:nvPr/>
          </p:nvSpPr>
          <p:spPr>
            <a:xfrm>
              <a:off x="6057877" y="1573473"/>
              <a:ext cx="2624116" cy="274320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ZoneTexte 42"/>
            <p:cNvSpPr txBox="1"/>
            <p:nvPr/>
          </p:nvSpPr>
          <p:spPr>
            <a:xfrm>
              <a:off x="6043308" y="1552115"/>
              <a:ext cx="2651760" cy="3804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lIns="0" tIns="36000" rIns="0" bIns="36000" rtlCol="0" anchor="ctr" anchorCtr="0">
              <a:spAutoFit/>
            </a:bodyPr>
            <a:lstStyle/>
            <a:p>
              <a:pPr algn="ctr"/>
              <a:r>
                <a:rPr lang="fr-FR" sz="2000" b="1" dirty="0" err="1" smtClean="0">
                  <a:solidFill>
                    <a:schemeClr val="bg1"/>
                  </a:solidFill>
                </a:rPr>
                <a:t>Costs</a:t>
              </a:r>
              <a:endParaRPr lang="fr-FR" sz="20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30" name="Picture 6" descr="C:\Users\Thitipong\Documents\reserch document\presentation\DOLAP-2014\picture\money\Money-Bag-icon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02579" y="2238178"/>
              <a:ext cx="731520" cy="731520"/>
            </a:xfrm>
            <a:prstGeom prst="rect">
              <a:avLst/>
            </a:prstGeom>
            <a:noFill/>
          </p:spPr>
        </p:pic>
        <p:sp>
          <p:nvSpPr>
            <p:cNvPr id="138" name="ZoneTexte 42"/>
            <p:cNvSpPr txBox="1"/>
            <p:nvPr/>
          </p:nvSpPr>
          <p:spPr>
            <a:xfrm>
              <a:off x="6227802" y="3074866"/>
              <a:ext cx="2286000" cy="3189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Storage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cost</a:t>
              </a:r>
              <a:endParaRPr lang="fr-FR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9" name="ZoneTexte 42"/>
            <p:cNvSpPr txBox="1"/>
            <p:nvPr/>
          </p:nvSpPr>
          <p:spPr>
            <a:xfrm>
              <a:off x="6226242" y="3443445"/>
              <a:ext cx="2286000" cy="3189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Computation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cost</a:t>
              </a:r>
              <a:endParaRPr lang="fr-FR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0" name="ZoneTexte 42"/>
            <p:cNvSpPr txBox="1"/>
            <p:nvPr/>
          </p:nvSpPr>
          <p:spPr>
            <a:xfrm>
              <a:off x="6225723" y="3811268"/>
              <a:ext cx="2286000" cy="3189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Data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transfer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cost</a:t>
              </a:r>
              <a:endParaRPr lang="fr-FR" sz="16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35944" y="1551667"/>
            <a:ext cx="2651760" cy="2760121"/>
            <a:chOff x="3235944" y="1551667"/>
            <a:chExt cx="2651760" cy="2760121"/>
          </a:xfrm>
        </p:grpSpPr>
        <p:sp>
          <p:nvSpPr>
            <p:cNvPr id="50" name="Rounded Rectangle 49"/>
            <p:cNvSpPr/>
            <p:nvPr/>
          </p:nvSpPr>
          <p:spPr>
            <a:xfrm>
              <a:off x="3250513" y="1568588"/>
              <a:ext cx="2624116" cy="274320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ZoneTexte 42"/>
            <p:cNvSpPr txBox="1"/>
            <p:nvPr/>
          </p:nvSpPr>
          <p:spPr>
            <a:xfrm>
              <a:off x="3235944" y="1551667"/>
              <a:ext cx="2651760" cy="36474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square" lIns="0" tIns="36000" rIns="0" bIns="36000" rtlCol="0" anchor="ctr" anchorCtr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Performance</a:t>
              </a:r>
            </a:p>
          </p:txBody>
        </p:sp>
        <p:pic>
          <p:nvPicPr>
            <p:cNvPr id="53" name="Picture 3" descr="C:\Users\Thitipong\Documents\reserch document\presentation\DOLAP-2014\picture\time\OfficeTime_iOS_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65470" y="2148342"/>
              <a:ext cx="822960" cy="821356"/>
            </a:xfrm>
            <a:prstGeom prst="rect">
              <a:avLst/>
            </a:prstGeom>
            <a:noFill/>
          </p:spPr>
        </p:pic>
        <p:sp>
          <p:nvSpPr>
            <p:cNvPr id="54" name="ZoneTexte 42"/>
            <p:cNvSpPr txBox="1"/>
            <p:nvPr/>
          </p:nvSpPr>
          <p:spPr>
            <a:xfrm>
              <a:off x="3431155" y="3066421"/>
              <a:ext cx="2286000" cy="3189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Data sharing time</a:t>
              </a:r>
            </a:p>
          </p:txBody>
        </p:sp>
        <p:sp>
          <p:nvSpPr>
            <p:cNvPr id="55" name="ZoneTexte 42"/>
            <p:cNvSpPr txBox="1"/>
            <p:nvPr/>
          </p:nvSpPr>
          <p:spPr>
            <a:xfrm>
              <a:off x="3431155" y="3440967"/>
              <a:ext cx="2286000" cy="31892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Data reconstruction time</a:t>
              </a:r>
            </a:p>
          </p:txBody>
        </p:sp>
        <p:sp>
          <p:nvSpPr>
            <p:cNvPr id="56" name="ZoneTexte 42"/>
            <p:cNvSpPr txBox="1"/>
            <p:nvPr/>
          </p:nvSpPr>
          <p:spPr>
            <a:xfrm>
              <a:off x="3439625" y="3812700"/>
              <a:ext cx="2286000" cy="31892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chemeClr val="bg1"/>
                  </a:solidFill>
                </a:rPr>
                <a:t>Query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response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time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8165" y="4393319"/>
            <a:ext cx="8363052" cy="1425296"/>
            <a:chOff x="388165" y="4583883"/>
            <a:chExt cx="8363052" cy="1425296"/>
          </a:xfrm>
        </p:grpSpPr>
        <p:sp>
          <p:nvSpPr>
            <p:cNvPr id="57" name="TextBox 56"/>
            <p:cNvSpPr txBox="1"/>
            <p:nvPr/>
          </p:nvSpPr>
          <p:spPr>
            <a:xfrm>
              <a:off x="388165" y="4589608"/>
              <a:ext cx="2743200" cy="14157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How to solve?</a:t>
              </a:r>
              <a:endParaRPr lang="en-US" sz="1400" b="1" dirty="0" smtClean="0"/>
            </a:p>
            <a:p>
              <a:r>
                <a:rPr lang="en-US" sz="1400" b="1" dirty="0" smtClean="0">
                  <a:solidFill>
                    <a:srgbClr val="C00000"/>
                  </a:solidFill>
                </a:rPr>
                <a:t>- Secret sharing </a:t>
              </a:r>
              <a:r>
                <a:rPr lang="en-US" sz="1400" b="1" dirty="0" smtClean="0"/>
                <a:t>(new)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C00000"/>
                  </a:solidFill>
                </a:rPr>
                <a:t> Inner signatures </a:t>
              </a:r>
              <a:r>
                <a:rPr lang="en-US" sz="1400" b="1" dirty="0" smtClean="0"/>
                <a:t>(as [2])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C00000"/>
                  </a:solidFill>
                </a:rPr>
                <a:t> Outer signatures </a:t>
              </a:r>
              <a:r>
                <a:rPr lang="en-US" sz="1400" b="1" dirty="0" smtClean="0"/>
                <a:t>(new)</a:t>
              </a:r>
              <a:endParaRPr lang="en-US" sz="1400" b="1" dirty="0" smtClean="0">
                <a:solidFill>
                  <a:srgbClr val="C00000"/>
                </a:solidFill>
              </a:endParaRP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4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Pseudo shares</a:t>
              </a:r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400" b="1" dirty="0" smtClean="0"/>
                <a:t>(new)</a:t>
              </a:r>
            </a:p>
            <a:p>
              <a:pPr>
                <a:buFontTx/>
                <a:buChar char="-"/>
              </a:pPr>
              <a:endParaRPr lang="en-US" sz="1400" b="1" u="sng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02615" y="4593407"/>
              <a:ext cx="2743200" cy="14157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600" b="1" dirty="0" smtClean="0"/>
                <a:t>How to solve?</a:t>
              </a:r>
              <a:endParaRPr lang="en-US" sz="1400" b="1" dirty="0" smtClean="0"/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7030A0"/>
                  </a:solidFill>
                </a:rPr>
                <a:t> Run query on shares </a:t>
              </a:r>
              <a:r>
                <a:rPr lang="en-US" sz="1400" b="1" dirty="0" smtClean="0"/>
                <a:t>(as [1-8])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7030A0"/>
                  </a:solidFill>
                </a:rPr>
                <a:t> B++ tree indices </a:t>
              </a:r>
              <a:r>
                <a:rPr lang="en-US" sz="1400" b="1" dirty="0" smtClean="0"/>
                <a:t>(as [6-7][9])</a:t>
              </a:r>
              <a:endParaRPr lang="en-US" sz="1400" b="1" dirty="0" smtClean="0">
                <a:solidFill>
                  <a:srgbClr val="7030A0"/>
                </a:solidFill>
              </a:endParaRP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rgbClr val="7030A0"/>
                  </a:solidFill>
                </a:rPr>
                <a:t> Cloud cubes </a:t>
              </a:r>
              <a:r>
                <a:rPr lang="en-US" sz="1400" b="1" dirty="0" smtClean="0"/>
                <a:t>(extended from [2])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400" b="1" u="sng" dirty="0" smtClean="0">
                  <a:solidFill>
                    <a:schemeClr val="accent4">
                      <a:lumMod val="50000"/>
                    </a:schemeClr>
                  </a:solidFill>
                </a:rPr>
                <a:t>Reduce number of shared records </a:t>
              </a:r>
              <a:r>
                <a:rPr lang="en-US" sz="1400" b="1" dirty="0" smtClean="0"/>
                <a:t>(new)</a:t>
              </a:r>
              <a:endParaRPr lang="en-US" sz="1400" b="1" u="sng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08017" y="4583883"/>
              <a:ext cx="2743200" cy="14157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600" b="1" dirty="0" smtClean="0"/>
                <a:t>How to solve?</a:t>
              </a:r>
              <a:endParaRPr lang="en-US" sz="1400" b="1" dirty="0" smtClean="0"/>
            </a:p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- Reduce share volume (as [2][9])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 Run query on shares (as [1-8])</a:t>
              </a:r>
            </a:p>
            <a:p>
              <a:pPr>
                <a:buFontTx/>
                <a:buChar char="-"/>
              </a:pP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Unbalance share volume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b="1" dirty="0" smtClean="0"/>
                <a:t>(new)</a:t>
              </a:r>
            </a:p>
            <a:p>
              <a:pPr>
                <a:buFontTx/>
                <a:buChar char="-"/>
              </a:pPr>
              <a:r>
                <a:rPr lang="en-US" sz="14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 Outer signatures</a:t>
              </a:r>
              <a:r>
                <a:rPr lang="en-US" sz="1400" b="1" dirty="0" smtClean="0"/>
                <a:t> (new)</a:t>
              </a:r>
            </a:p>
            <a:p>
              <a:pPr>
                <a:buFontTx/>
                <a:buChar char="-"/>
              </a:pPr>
              <a:endParaRPr lang="en-US" sz="1400" b="1" dirty="0" smtClean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04846" y="5857892"/>
            <a:ext cx="835761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[1]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Agrawal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2009         [2]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Attasena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et al. 2014       [3]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Emekci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2005           [4]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Emekci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2006	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[5]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Hadavi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et al. 2012.a       [6]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Hadavi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et al. 2010           [7]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Hadavi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et al. 2012.b       [8] Thompson et al. 2009    [9] Wang et al. 2011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68471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kern="0" dirty="0" err="1" smtClean="0">
                <a:solidFill>
                  <a:srgbClr val="C00000"/>
                </a:solidFill>
                <a:latin typeface="Corbel" pitchFamily="34" charset="0"/>
              </a:rPr>
              <a:t>fVSS</a:t>
            </a:r>
            <a:r>
              <a:rPr lang="fr-FR" b="1" kern="0" dirty="0" smtClean="0">
                <a:solidFill>
                  <a:srgbClr val="C00000"/>
                </a:solidFill>
                <a:latin typeface="Corbel" pitchFamily="34" charset="0"/>
              </a:rPr>
              <a:t>:</a:t>
            </a:r>
            <a:r>
              <a:rPr lang="fr-FR" b="1" kern="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Principle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85"/>
          <p:cNvGrpSpPr/>
          <p:nvPr/>
        </p:nvGrpSpPr>
        <p:grpSpPr>
          <a:xfrm>
            <a:off x="1838898" y="1743716"/>
            <a:ext cx="2182850" cy="1185218"/>
            <a:chOff x="5698162" y="1500184"/>
            <a:chExt cx="2182850" cy="1185218"/>
          </a:xfrm>
        </p:grpSpPr>
        <p:pic>
          <p:nvPicPr>
            <p:cNvPr id="58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CSP</a:t>
              </a:r>
              <a:r>
                <a:rPr lang="fr-FR" b="1" baseline="-25000" dirty="0" smtClean="0"/>
                <a:t>1</a:t>
              </a:r>
              <a:endParaRPr lang="fr-FR" b="1" dirty="0" smtClean="0"/>
            </a:p>
          </p:txBody>
        </p:sp>
        <p:pic>
          <p:nvPicPr>
            <p:cNvPr id="60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61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9" name="Group 86"/>
          <p:cNvGrpSpPr/>
          <p:nvPr/>
        </p:nvGrpSpPr>
        <p:grpSpPr>
          <a:xfrm>
            <a:off x="4736128" y="1743716"/>
            <a:ext cx="2182850" cy="1185218"/>
            <a:chOff x="5698162" y="1500184"/>
            <a:chExt cx="2182850" cy="1185218"/>
          </a:xfrm>
        </p:grpSpPr>
        <p:pic>
          <p:nvPicPr>
            <p:cNvPr id="88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52212" y="1500184"/>
              <a:ext cx="1828800" cy="112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9" name="ZoneTexte 87"/>
            <p:cNvSpPr txBox="1"/>
            <p:nvPr/>
          </p:nvSpPr>
          <p:spPr>
            <a:xfrm>
              <a:off x="5698162" y="22738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CSP</a:t>
              </a:r>
              <a:r>
                <a:rPr lang="fr-FR" b="1" baseline="-25000" dirty="0" err="1" smtClean="0"/>
                <a:t>n</a:t>
              </a:r>
              <a:endParaRPr lang="fr-FR" b="1" dirty="0" smtClean="0"/>
            </a:p>
          </p:txBody>
        </p:sp>
        <p:pic>
          <p:nvPicPr>
            <p:cNvPr id="90" name="Picture 2" descr="F:\reserch document\presentation\EDA-2013\picture\database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429388" y="2000240"/>
              <a:ext cx="640080" cy="628261"/>
            </a:xfrm>
            <a:prstGeom prst="rect">
              <a:avLst/>
            </a:prstGeom>
            <a:noFill/>
          </p:spPr>
        </p:pic>
        <p:pic>
          <p:nvPicPr>
            <p:cNvPr id="91" name="Picture 5" descr="C:\Users\Thitipong\Documents\reserch document\presentation\DOLAP-2014\picture\api_6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00226" y="2228202"/>
              <a:ext cx="457200" cy="457200"/>
            </a:xfrm>
            <a:prstGeom prst="rect">
              <a:avLst/>
            </a:prstGeom>
            <a:noFill/>
          </p:spPr>
        </p:pic>
      </p:grpSp>
      <p:sp>
        <p:nvSpPr>
          <p:cNvPr id="92" name="TextBox 91"/>
          <p:cNvSpPr txBox="1"/>
          <p:nvPr/>
        </p:nvSpPr>
        <p:spPr>
          <a:xfrm rot="16200000">
            <a:off x="4134035" y="1689220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⁞</a:t>
            </a:r>
            <a:endParaRPr lang="en-US" sz="8000" dirty="0">
              <a:solidFill>
                <a:srgbClr val="002060"/>
              </a:solidFill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2989888" y="4000504"/>
          <a:ext cx="857256" cy="445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00" name="ZoneTexte 87"/>
          <p:cNvSpPr txBox="1"/>
          <p:nvPr/>
        </p:nvSpPr>
        <p:spPr>
          <a:xfrm>
            <a:off x="2761926" y="4445627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Shared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table 1</a:t>
            </a:r>
          </a:p>
        </p:txBody>
      </p:sp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4847276" y="4009257"/>
          <a:ext cx="857256" cy="4451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11" name="ZoneTexte 87"/>
          <p:cNvSpPr txBox="1"/>
          <p:nvPr/>
        </p:nvSpPr>
        <p:spPr>
          <a:xfrm>
            <a:off x="4605666" y="445438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Shared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table n</a:t>
            </a:r>
          </a:p>
        </p:txBody>
      </p:sp>
      <p:graphicFrame>
        <p:nvGraphicFramePr>
          <p:cNvPr id="112" name="Table 111"/>
          <p:cNvGraphicFramePr>
            <a:graphicFrameLocks noGrp="1"/>
          </p:cNvGraphicFramePr>
          <p:nvPr/>
        </p:nvGraphicFramePr>
        <p:xfrm>
          <a:off x="3935428" y="5564398"/>
          <a:ext cx="857256" cy="4451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2"/>
                <a:gridCol w="285752"/>
                <a:gridCol w="285752"/>
              </a:tblGrid>
              <a:tr h="14837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  <a:tr h="148375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13" name="ZoneTexte 87"/>
          <p:cNvSpPr txBox="1"/>
          <p:nvPr/>
        </p:nvSpPr>
        <p:spPr>
          <a:xfrm>
            <a:off x="3669048" y="6009521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table</a:t>
            </a: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4132991" y="3876805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⁞</a:t>
            </a:r>
            <a:endParaRPr lang="en-US" sz="5400" dirty="0">
              <a:solidFill>
                <a:srgbClr val="002060"/>
              </a:solidFill>
            </a:endParaRPr>
          </a:p>
        </p:txBody>
      </p:sp>
      <p:cxnSp>
        <p:nvCxnSpPr>
          <p:cNvPr id="116" name="Straight Arrow Connector 115"/>
          <p:cNvCxnSpPr>
            <a:endCxn id="100" idx="2"/>
          </p:cNvCxnSpPr>
          <p:nvPr/>
        </p:nvCxnSpPr>
        <p:spPr>
          <a:xfrm rot="10800000">
            <a:off x="3440588" y="4722627"/>
            <a:ext cx="263681" cy="22306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1" idx="2"/>
          </p:cNvCxnSpPr>
          <p:nvPr/>
        </p:nvCxnSpPr>
        <p:spPr>
          <a:xfrm flipV="1">
            <a:off x="5061590" y="4731379"/>
            <a:ext cx="222737" cy="19781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V="1">
            <a:off x="2590105" y="3172093"/>
            <a:ext cx="1128471" cy="52835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 flipH="1" flipV="1">
            <a:off x="4967414" y="3180524"/>
            <a:ext cx="1128471" cy="51149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3704268" y="4945693"/>
            <a:ext cx="1357322" cy="285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Secret sharing</a:t>
            </a:r>
            <a:endParaRPr lang="en-US" sz="1400" b="1" dirty="0"/>
          </a:p>
        </p:txBody>
      </p:sp>
      <p:cxnSp>
        <p:nvCxnSpPr>
          <p:cNvPr id="156" name="Straight Arrow Connector 155"/>
          <p:cNvCxnSpPr>
            <a:endCxn id="145" idx="2"/>
          </p:cNvCxnSpPr>
          <p:nvPr/>
        </p:nvCxnSpPr>
        <p:spPr>
          <a:xfrm rot="5400000" flipH="1" flipV="1">
            <a:off x="4212581" y="5401793"/>
            <a:ext cx="340696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45" idx="0"/>
            <a:endCxn id="114" idx="1"/>
          </p:cNvCxnSpPr>
          <p:nvPr/>
        </p:nvCxnSpPr>
        <p:spPr>
          <a:xfrm rot="5400000" flipH="1" flipV="1">
            <a:off x="4204381" y="4767051"/>
            <a:ext cx="357190" cy="9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14" idx="3"/>
            <a:endCxn id="92" idx="1"/>
          </p:cNvCxnSpPr>
          <p:nvPr/>
        </p:nvCxnSpPr>
        <p:spPr>
          <a:xfrm rot="5400000" flipH="1" flipV="1">
            <a:off x="3639814" y="3344183"/>
            <a:ext cx="1487464" cy="104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Group 179"/>
          <p:cNvGrpSpPr/>
          <p:nvPr/>
        </p:nvGrpSpPr>
        <p:grpSpPr>
          <a:xfrm>
            <a:off x="5107691" y="4321881"/>
            <a:ext cx="3368746" cy="1233123"/>
            <a:chOff x="5536319" y="5075422"/>
            <a:chExt cx="3368746" cy="1233123"/>
          </a:xfrm>
        </p:grpSpPr>
        <p:grpSp>
          <p:nvGrpSpPr>
            <p:cNvPr id="12" name="Group 104"/>
            <p:cNvGrpSpPr/>
            <p:nvPr/>
          </p:nvGrpSpPr>
          <p:grpSpPr>
            <a:xfrm>
              <a:off x="7256150" y="5429264"/>
              <a:ext cx="1459254" cy="879281"/>
              <a:chOff x="7572396" y="2786058"/>
              <a:chExt cx="1459254" cy="879281"/>
            </a:xfrm>
          </p:grpSpPr>
          <p:pic>
            <p:nvPicPr>
              <p:cNvPr id="104" name="Picture 12" descr="C:\Users\Thitipong\Documents\reserch document\presentation\DOLAP-2014\picture\server_25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13340" y="2786058"/>
                <a:ext cx="640080" cy="640080"/>
              </a:xfrm>
              <a:prstGeom prst="rect">
                <a:avLst/>
              </a:prstGeom>
              <a:noFill/>
            </p:spPr>
          </p:pic>
          <p:pic>
            <p:nvPicPr>
              <p:cNvPr id="105" name="Picture 12" descr="C:\Users\Thitipong\Documents\reserch document\presentation\DOLAP-2014\picture\server_25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92454" y="2786058"/>
                <a:ext cx="640080" cy="640080"/>
              </a:xfrm>
              <a:prstGeom prst="rect">
                <a:avLst/>
              </a:prstGeom>
              <a:noFill/>
            </p:spPr>
          </p:pic>
          <p:pic>
            <p:nvPicPr>
              <p:cNvPr id="106" name="Picture 12" descr="C:\Users\Thitipong\Documents\reserch document\presentation\DOLAP-2014\picture\server_25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391570" y="2786058"/>
                <a:ext cx="640080" cy="640080"/>
              </a:xfrm>
              <a:prstGeom prst="rect">
                <a:avLst/>
              </a:prstGeom>
              <a:noFill/>
            </p:spPr>
          </p:pic>
          <p:sp>
            <p:nvSpPr>
              <p:cNvPr id="107" name="ZoneTexte 87"/>
              <p:cNvSpPr txBox="1"/>
              <p:nvPr/>
            </p:nvSpPr>
            <p:spPr>
              <a:xfrm>
                <a:off x="7572396" y="3357562"/>
                <a:ext cx="13573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Index server(s)</a:t>
                </a:r>
              </a:p>
            </p:txBody>
          </p:sp>
        </p:grpSp>
        <p:cxnSp>
          <p:nvCxnSpPr>
            <p:cNvPr id="121" name="Straight Arrow Connector 120"/>
            <p:cNvCxnSpPr/>
            <p:nvPr/>
          </p:nvCxnSpPr>
          <p:spPr>
            <a:xfrm flipV="1">
              <a:off x="5536319" y="5857892"/>
              <a:ext cx="1737360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7167705" y="5075422"/>
              <a:ext cx="1737360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Type I indices (bitmap)</a:t>
              </a:r>
              <a:endParaRPr lang="en-US" sz="1100" b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357158" y="1714489"/>
            <a:ext cx="2194560" cy="274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Outer signature (tree structure)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592282" y="1714488"/>
            <a:ext cx="219456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Outer signature (tree structure)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75162" y="2075026"/>
            <a:ext cx="210312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Type III indices (extra shares)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14282" y="2071678"/>
            <a:ext cx="2103120" cy="274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Type III indices  (extra shares)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877506" y="4214818"/>
            <a:ext cx="2928958" cy="153988"/>
            <a:chOff x="3929058" y="4214818"/>
            <a:chExt cx="2928958" cy="15398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929058" y="4214818"/>
              <a:ext cx="107157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786446" y="4367218"/>
              <a:ext cx="107157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6715140" y="3952816"/>
            <a:ext cx="210312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Type II indices (B++ tree)</a:t>
            </a:r>
            <a:endParaRPr lang="en-US" sz="11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95967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77" grpId="0" animBg="1"/>
      <p:bldP spid="178" grpId="0" animBg="1"/>
      <p:bldP spid="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kern="0" dirty="0" err="1" smtClean="0">
                <a:solidFill>
                  <a:srgbClr val="C00000"/>
                </a:solidFill>
                <a:latin typeface="Corbel" pitchFamily="34" charset="0"/>
              </a:rPr>
              <a:t>fVSS</a:t>
            </a:r>
            <a:r>
              <a:rPr lang="fr-FR" b="1" kern="0" dirty="0" smtClean="0">
                <a:solidFill>
                  <a:srgbClr val="C00000"/>
                </a:solidFill>
                <a:latin typeface="Corbel" pitchFamily="34" charset="0"/>
              </a:rPr>
              <a:t>: </a:t>
            </a:r>
            <a:r>
              <a:rPr lang="fr-FR" b="1" kern="0" dirty="0" err="1" smtClean="0">
                <a:solidFill>
                  <a:schemeClr val="tx1"/>
                </a:solidFill>
                <a:latin typeface="Corbel" pitchFamily="34" charset="0"/>
              </a:rPr>
              <a:t>example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4723-0C34-CD41-8762-D7F02A0609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73844" y="1714488"/>
          <a:ext cx="4083842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724"/>
                <a:gridCol w="861442"/>
                <a:gridCol w="861442"/>
                <a:gridCol w="912466"/>
                <a:gridCol w="816768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ProName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ProDescr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CategoryID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UnitPrice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Shirt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Shoe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Ring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833813" y="1714488"/>
          <a:ext cx="4095905" cy="54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3590"/>
                <a:gridCol w="863986"/>
                <a:gridCol w="863986"/>
                <a:gridCol w="915162"/>
                <a:gridCol w="819181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ProName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ProDescr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CategoryID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UnitPrice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{6,5,3,11,7}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{10,5,8}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{10,3,6,12}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4834000" y="3594740"/>
          <a:ext cx="4095717" cy="54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3561"/>
                <a:gridCol w="863947"/>
                <a:gridCol w="863947"/>
                <a:gridCol w="915119"/>
                <a:gridCol w="819143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ProName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ProDescr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CategoryID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UnitPrice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{6,6,5,7,9}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{12,8,1}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{6,5,8,3}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4834000" y="2643182"/>
          <a:ext cx="4095717" cy="548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3561"/>
                <a:gridCol w="863947"/>
                <a:gridCol w="863947"/>
                <a:gridCol w="915119"/>
                <a:gridCol w="819143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ProName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ProDescr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CategoryID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UnitPrice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{6,5,4,5}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{2,6,11,10}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834000" y="4594872"/>
          <a:ext cx="409571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561"/>
                <a:gridCol w="863947"/>
                <a:gridCol w="863947"/>
                <a:gridCol w="915119"/>
                <a:gridCol w="819143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ProName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ProDescr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CategoryID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UnitPrice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{9,15,13,8}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{2,7,6,9}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NULL</a:t>
                      </a:r>
                      <a:endParaRPr lang="en-US" sz="1200" i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4834000" y="5635008"/>
          <a:ext cx="4095717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3561"/>
                <a:gridCol w="863947"/>
                <a:gridCol w="863947"/>
                <a:gridCol w="915119"/>
                <a:gridCol w="819143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ProName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ProDescr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CategoryID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/>
                        <a:t>UnitPrice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{5,9,11,5}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{10,6,7}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000100" y="2876595"/>
          <a:ext cx="2571768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8055"/>
                <a:gridCol w="1483713"/>
              </a:tblGrid>
              <a:tr h="160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/>
                        <a:t>ProNo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/>
                        <a:t>Share location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10101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01110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1607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11010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7" name="Horizontal Scroll 26"/>
          <p:cNvSpPr/>
          <p:nvPr/>
        </p:nvSpPr>
        <p:spPr>
          <a:xfrm rot="20836643">
            <a:off x="51531" y="1444040"/>
            <a:ext cx="1188720" cy="300533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Original data</a:t>
            </a:r>
            <a:endParaRPr lang="en-US" sz="1200" b="1" dirty="0"/>
          </a:p>
        </p:txBody>
      </p:sp>
      <p:sp>
        <p:nvSpPr>
          <p:cNvPr id="29" name="Horizontal Scroll 28"/>
          <p:cNvSpPr/>
          <p:nvPr/>
        </p:nvSpPr>
        <p:spPr>
          <a:xfrm rot="21033721">
            <a:off x="4581130" y="1452728"/>
            <a:ext cx="1188720" cy="30053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Shares at CSP1</a:t>
            </a:r>
            <a:endParaRPr lang="en-US" sz="1200" b="1" dirty="0"/>
          </a:p>
        </p:txBody>
      </p:sp>
      <p:sp>
        <p:nvSpPr>
          <p:cNvPr id="30" name="Horizontal Scroll 29"/>
          <p:cNvSpPr/>
          <p:nvPr/>
        </p:nvSpPr>
        <p:spPr>
          <a:xfrm rot="21033721">
            <a:off x="4588596" y="2381422"/>
            <a:ext cx="1188720" cy="30053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Shares at CSP2</a:t>
            </a:r>
            <a:endParaRPr lang="en-US" sz="1200" b="1" dirty="0"/>
          </a:p>
        </p:txBody>
      </p:sp>
      <p:sp>
        <p:nvSpPr>
          <p:cNvPr id="31" name="Horizontal Scroll 30"/>
          <p:cNvSpPr/>
          <p:nvPr/>
        </p:nvSpPr>
        <p:spPr>
          <a:xfrm rot="21033721">
            <a:off x="4588596" y="3330476"/>
            <a:ext cx="1188720" cy="300533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Shares at CSP3</a:t>
            </a:r>
            <a:endParaRPr lang="en-US" sz="1200" b="1" dirty="0"/>
          </a:p>
        </p:txBody>
      </p:sp>
      <p:sp>
        <p:nvSpPr>
          <p:cNvPr id="32" name="Horizontal Scroll 31"/>
          <p:cNvSpPr/>
          <p:nvPr/>
        </p:nvSpPr>
        <p:spPr>
          <a:xfrm rot="21033721">
            <a:off x="4588596" y="4330608"/>
            <a:ext cx="1188720" cy="30053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Shares at CSP4</a:t>
            </a:r>
            <a:endParaRPr lang="en-US" sz="1200" b="1" dirty="0"/>
          </a:p>
        </p:txBody>
      </p:sp>
      <p:sp>
        <p:nvSpPr>
          <p:cNvPr id="33" name="Horizontal Scroll 32"/>
          <p:cNvSpPr/>
          <p:nvPr/>
        </p:nvSpPr>
        <p:spPr>
          <a:xfrm rot="21033721">
            <a:off x="4588596" y="5354866"/>
            <a:ext cx="1188720" cy="30053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Shares at CSP5</a:t>
            </a:r>
            <a:endParaRPr lang="en-US" sz="1200" b="1" dirty="0"/>
          </a:p>
        </p:txBody>
      </p:sp>
      <p:sp>
        <p:nvSpPr>
          <p:cNvPr id="35" name="Horizontal Scroll 34"/>
          <p:cNvSpPr/>
          <p:nvPr/>
        </p:nvSpPr>
        <p:spPr>
          <a:xfrm rot="21033721">
            <a:off x="366766" y="2662639"/>
            <a:ext cx="2221119" cy="3005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Type </a:t>
            </a:r>
            <a:r>
              <a:rPr lang="en-US" sz="1200" b="1" dirty="0" err="1" smtClean="0"/>
              <a:t>IIndices</a:t>
            </a:r>
            <a:r>
              <a:rPr lang="en-US" sz="1200" b="1" dirty="0" smtClean="0"/>
              <a:t> on index server</a:t>
            </a:r>
            <a:endParaRPr lang="en-US" sz="1200" b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198380" y="3672462"/>
            <a:ext cx="4164068" cy="2399744"/>
            <a:chOff x="198380" y="3672462"/>
            <a:chExt cx="4164068" cy="2399744"/>
          </a:xfrm>
        </p:grpSpPr>
        <p:graphicFrame>
          <p:nvGraphicFramePr>
            <p:cNvPr id="36" name="Chart 35"/>
            <p:cNvGraphicFramePr/>
            <p:nvPr/>
          </p:nvGraphicFramePr>
          <p:xfrm>
            <a:off x="198380" y="3886776"/>
            <a:ext cx="3929090" cy="20717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>
              <a:off x="502449" y="5132233"/>
              <a:ext cx="68580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106627" y="4828456"/>
              <a:ext cx="132588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730606" y="4118725"/>
              <a:ext cx="91440" cy="9144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1493288" y="5310367"/>
              <a:ext cx="36576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46681" y="5432853"/>
              <a:ext cx="109728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057884" y="5318420"/>
              <a:ext cx="91440" cy="9144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>
              <a:off x="2865822" y="5441426"/>
              <a:ext cx="109728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796419" y="4705515"/>
              <a:ext cx="91440" cy="914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981189" y="5197106"/>
              <a:ext cx="548640" cy="15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309929" y="4000504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Data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31904" y="4580761"/>
              <a:ext cx="611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7030A0"/>
                  </a:solidFill>
                </a:rPr>
                <a:t>Share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87480" y="4850601"/>
              <a:ext cx="611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Share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47659" y="4333881"/>
              <a:ext cx="731520" cy="413497"/>
              <a:chOff x="1793909" y="3513882"/>
              <a:chExt cx="731520" cy="413497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1793909" y="3513882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Pseudo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793909" y="3650380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share</a:t>
                </a: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932155" y="5253050"/>
              <a:ext cx="6111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</a:rPr>
                <a:t>Share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23899" y="5242753"/>
              <a:ext cx="1214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Inner signature</a:t>
              </a: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571472" y="5490216"/>
              <a:ext cx="356616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-183238" y="4733468"/>
              <a:ext cx="1645920" cy="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4092598" y="5332240"/>
              <a:ext cx="269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50"/>
                  </a:solidFill>
                </a:rPr>
                <a:t>x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31704" y="3672462"/>
              <a:ext cx="476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</a:rPr>
                <a:t>f(x)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 rot="20205248">
              <a:off x="324289" y="5795207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rot="20205248">
              <a:off x="3231645" y="577331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err="1" smtClean="0"/>
                <a:t>K</a:t>
              </a:r>
              <a:r>
                <a:rPr lang="en-US" sz="1200" b="1" baseline="-25000" dirty="0" err="1" smtClean="0"/>
                <a:t>d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20205248">
              <a:off x="1144041" y="577331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FFC00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FFC000"/>
                  </a:solidFill>
                </a:rPr>
                <a:t>1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20205248">
              <a:off x="1578369" y="5747501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(K</a:t>
              </a:r>
              <a:r>
                <a:rPr lang="en-US" sz="1200" b="1" baseline="-25000" dirty="0" smtClean="0"/>
                <a:t>s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20205248">
              <a:off x="1959412" y="5749459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0070C0"/>
                  </a:solidFill>
                </a:rPr>
                <a:t>4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20205248">
              <a:off x="2372138" y="5757410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00B0F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00B0F0"/>
                  </a:solidFill>
                </a:rPr>
                <a:t>5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 rot="20205248">
              <a:off x="768819" y="5757410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HF</a:t>
              </a:r>
              <a:r>
                <a:rPr lang="en-US" sz="1200" b="1" baseline="-25000" dirty="0" smtClean="0"/>
                <a:t>1</a:t>
              </a:r>
              <a:r>
                <a:rPr lang="en-US" sz="1200" b="1" dirty="0" smtClean="0"/>
                <a:t>(</a:t>
              </a:r>
              <a:r>
                <a:rPr lang="en-US" sz="1200" b="1" dirty="0" smtClean="0">
                  <a:solidFill>
                    <a:srgbClr val="7030A0"/>
                  </a:solidFill>
                </a:rPr>
                <a:t>ID</a:t>
              </a:r>
              <a:r>
                <a:rPr lang="en-US" sz="1200" b="1" baseline="-25000" dirty="0" smtClean="0">
                  <a:solidFill>
                    <a:srgbClr val="7030A0"/>
                  </a:solidFill>
                </a:rPr>
                <a:t>3</a:t>
              </a:r>
              <a:r>
                <a:rPr lang="en-US" sz="1200" b="1" dirty="0" smtClean="0"/>
                <a:t>)</a:t>
              </a:r>
            </a:p>
          </p:txBody>
        </p:sp>
        <p:sp>
          <p:nvSpPr>
            <p:cNvPr id="107" name="5-Point Star 106"/>
            <p:cNvSpPr/>
            <p:nvPr/>
          </p:nvSpPr>
          <p:spPr>
            <a:xfrm>
              <a:off x="1192216" y="4814817"/>
              <a:ext cx="142876" cy="142876"/>
            </a:xfrm>
            <a:prstGeom prst="star5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5-Point Star 107"/>
            <p:cNvSpPr/>
            <p:nvPr/>
          </p:nvSpPr>
          <p:spPr>
            <a:xfrm>
              <a:off x="1609624" y="5043597"/>
              <a:ext cx="142876" cy="142876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5-Point Star 108"/>
            <p:cNvSpPr/>
            <p:nvPr/>
          </p:nvSpPr>
          <p:spPr>
            <a:xfrm>
              <a:off x="2860481" y="5318287"/>
              <a:ext cx="142876" cy="142876"/>
            </a:xfrm>
            <a:prstGeom prst="star5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480296" y="5430528"/>
              <a:ext cx="91440" cy="9144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160544" y="5054551"/>
              <a:ext cx="731520" cy="413497"/>
              <a:chOff x="2285984" y="4587139"/>
              <a:chExt cx="731520" cy="413497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285984" y="4587139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70C0"/>
                    </a:solidFill>
                  </a:rPr>
                  <a:t>Pseudo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85984" y="4723637"/>
                <a:ext cx="731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70C0"/>
                    </a:solidFill>
                  </a:rPr>
                  <a:t>share</a:t>
                </a:r>
              </a:p>
            </p:txBody>
          </p:sp>
        </p:grpSp>
      </p:grpSp>
      <p:sp>
        <p:nvSpPr>
          <p:cNvPr id="106" name="Explosion 1 105"/>
          <p:cNvSpPr/>
          <p:nvPr/>
        </p:nvSpPr>
        <p:spPr>
          <a:xfrm>
            <a:off x="3214678" y="3071810"/>
            <a:ext cx="1428760" cy="928694"/>
          </a:xfrm>
          <a:prstGeom prst="irregularSeal1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n=5,t=4</a:t>
            </a:r>
            <a:endParaRPr lang="en-US" sz="1400" b="1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17530"/>
              </p:ext>
            </p:extLst>
          </p:nvPr>
        </p:nvGraphicFramePr>
        <p:xfrm>
          <a:off x="170710" y="188640"/>
          <a:ext cx="88657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090"/>
                <a:gridCol w="1656184"/>
                <a:gridCol w="1062197"/>
                <a:gridCol w="1773157"/>
                <a:gridCol w="1773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Introduction &amp; Problems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Related works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fVSS</a:t>
                      </a:r>
                      <a:endParaRPr lang="th-TH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Comparative study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Conclusion</a:t>
                      </a:r>
                      <a:endParaRPr lang="th-TH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RI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7998</TotalTime>
  <Words>3529</Words>
  <Application>Microsoft Office PowerPoint</Application>
  <PresentationFormat>Affichage à l'écran (4:3)</PresentationFormat>
  <Paragraphs>1392</Paragraphs>
  <Slides>31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Corbel</vt:lpstr>
      <vt:lpstr>Gotham Book</vt:lpstr>
      <vt:lpstr>Thème Office</vt:lpstr>
      <vt:lpstr>ERIC</vt:lpstr>
      <vt:lpstr>Présentation PowerPoint</vt:lpstr>
      <vt:lpstr>Outline</vt:lpstr>
      <vt:lpstr>Cloud Business Intelligence </vt:lpstr>
      <vt:lpstr>Cloud security issues</vt:lpstr>
      <vt:lpstr>Sharing a database</vt:lpstr>
      <vt:lpstr>Reconstructing a shared database</vt:lpstr>
      <vt:lpstr>fVSS: features</vt:lpstr>
      <vt:lpstr>fVSS: Principle</vt:lpstr>
      <vt:lpstr>fVSS: example</vt:lpstr>
      <vt:lpstr>fVSS: Data sharing process</vt:lpstr>
      <vt:lpstr>fVSS: Data reconstruction process</vt:lpstr>
      <vt:lpstr>fVSS: Outer signatures</vt:lpstr>
      <vt:lpstr>Shared data warehouses</vt:lpstr>
      <vt:lpstr>Cloud cubes  </vt:lpstr>
      <vt:lpstr>Load, Backup and Recovery Processes  </vt:lpstr>
      <vt:lpstr>Security analysis  </vt:lpstr>
      <vt:lpstr>Storage volume  </vt:lpstr>
      <vt:lpstr>Performance analysis  </vt:lpstr>
      <vt:lpstr>Storage cost  </vt:lpstr>
      <vt:lpstr>Sharing cost  </vt:lpstr>
      <vt:lpstr>Data access cost  </vt:lpstr>
      <vt:lpstr>Conclusion</vt:lpstr>
      <vt:lpstr>Présentation PowerPoint</vt:lpstr>
      <vt:lpstr>Fetures of related works</vt:lpstr>
      <vt:lpstr>Performance analysis   </vt:lpstr>
      <vt:lpstr>Storage cost  </vt:lpstr>
      <vt:lpstr>Sharing cost  </vt:lpstr>
      <vt:lpstr>Data access cost  </vt:lpstr>
      <vt:lpstr>Storage cost  </vt:lpstr>
      <vt:lpstr>Computation cost  </vt:lpstr>
      <vt:lpstr>Computation cost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dedou</dc:creator>
  <cp:lastModifiedBy>Jérôme Darmont</cp:lastModifiedBy>
  <cp:revision>1031</cp:revision>
  <cp:lastPrinted>2013-02-22T09:02:16Z</cp:lastPrinted>
  <dcterms:created xsi:type="dcterms:W3CDTF">2013-02-21T09:30:57Z</dcterms:created>
  <dcterms:modified xsi:type="dcterms:W3CDTF">2014-10-29T07:28:37Z</dcterms:modified>
</cp:coreProperties>
</file>