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7" r:id="rId3"/>
    <p:sldId id="294" r:id="rId4"/>
    <p:sldId id="292" r:id="rId5"/>
    <p:sldId id="295" r:id="rId6"/>
    <p:sldId id="298" r:id="rId7"/>
    <p:sldId id="309" r:id="rId8"/>
    <p:sldId id="299" r:id="rId9"/>
    <p:sldId id="300" r:id="rId10"/>
    <p:sldId id="289" r:id="rId11"/>
    <p:sldId id="301" r:id="rId12"/>
    <p:sldId id="302" r:id="rId13"/>
    <p:sldId id="304" r:id="rId14"/>
    <p:sldId id="306" r:id="rId15"/>
    <p:sldId id="303" r:id="rId16"/>
    <p:sldId id="305" r:id="rId17"/>
    <p:sldId id="307" r:id="rId18"/>
    <p:sldId id="308" r:id="rId19"/>
    <p:sldId id="286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Vandeputte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8CA7A"/>
    <a:srgbClr val="0000FF"/>
    <a:srgbClr val="FFFFCC"/>
    <a:srgbClr val="CCFFCC"/>
    <a:srgbClr val="66FFFF"/>
    <a:srgbClr val="FF99FF"/>
    <a:srgbClr val="99CCFF"/>
    <a:srgbClr val="FFCC00"/>
    <a:srgbClr val="D2DEB0"/>
    <a:srgbClr val="A4C87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6" autoAdjust="0"/>
    <p:restoredTop sz="78748" autoAdjust="0"/>
  </p:normalViewPr>
  <p:slideViewPr>
    <p:cSldViewPr>
      <p:cViewPr>
        <p:scale>
          <a:sx n="70" d="100"/>
          <a:sy n="70" d="100"/>
        </p:scale>
        <p:origin x="-27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7D9BFCC-10C8-4140-A05F-C87DD0EA00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6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CD2E142-39F1-4528-94D1-D60B4AF62D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2E142-39F1-4528-94D1-D60B4AF62DC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863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63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0" y="5707063"/>
            <a:ext cx="9144000" cy="1150937"/>
          </a:xfrm>
          <a:prstGeom prst="rect">
            <a:avLst/>
          </a:prstGeom>
          <a:solidFill>
            <a:srgbClr val="0059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278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54279" name="Rectangle 5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5877272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54281" name="Picture 61" descr="logo ifremer fond blan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7" y="6313488"/>
            <a:ext cx="28432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021288"/>
            <a:ext cx="1260000" cy="6385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" y="5864639"/>
            <a:ext cx="2160000" cy="8944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682" name="Rectangle 9"/>
          <p:cNvSpPr>
            <a:spLocks noChangeArrowheads="1"/>
          </p:cNvSpPr>
          <p:nvPr/>
        </p:nvSpPr>
        <p:spPr bwMode="auto">
          <a:xfrm>
            <a:off x="0" y="1268759"/>
            <a:ext cx="9144000" cy="267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Etudes génétiques par croisement de carpes 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en cours à Madagascar</a:t>
            </a:r>
          </a:p>
          <a:p>
            <a:pPr algn="ctr"/>
            <a:endParaRPr lang="fr-FR" b="1" i="1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rgbClr val="99CCFF"/>
                </a:solidFill>
                <a:latin typeface="Century Gothic" pitchFamily="34" charset="0"/>
                <a:cs typeface="Times New Roman" pitchFamily="18" charset="0"/>
              </a:rPr>
              <a:t>Séminaire APDRA, Paris, 22 févier 2013</a:t>
            </a:r>
          </a:p>
          <a:p>
            <a:pPr algn="ctr"/>
            <a:endParaRPr lang="fr-FR" b="1" i="1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Marc VANDEPUTTE</a:t>
            </a:r>
            <a:br>
              <a:rPr lang="fr-FR" sz="2000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fr-FR" sz="1800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GDR INRA-Ifremer Amélioration génétique des poissons</a:t>
            </a:r>
            <a:endParaRPr lang="fr-FR" sz="1800" b="1" dirty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71683" name="Picture 10" descr="truite fario IN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1" descr="sed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4038600"/>
            <a:ext cx="2209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2" descr="IMGP22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0386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4" descr="bar isra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1450" y="4038600"/>
            <a:ext cx="2057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5" descr="Microarray2"/>
          <p:cNvPicPr>
            <a:picLocks noChangeAspect="1" noChangeArrowheads="1"/>
          </p:cNvPicPr>
          <p:nvPr/>
        </p:nvPicPr>
        <p:blipFill>
          <a:blip r:embed="rId7" cstate="print"/>
          <a:srcRect l="12634" t="2663" r="72037" b="50000"/>
          <a:stretch>
            <a:fillRect/>
          </a:stretch>
        </p:blipFill>
        <p:spPr bwMode="auto">
          <a:xfrm>
            <a:off x="8248650" y="4038600"/>
            <a:ext cx="8937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carpe « cuir »</a:t>
            </a:r>
            <a:endParaRPr lang="fr-FR" dirty="0"/>
          </a:p>
        </p:txBody>
      </p:sp>
      <p:sp>
        <p:nvSpPr>
          <p:cNvPr id="1551365" name="Rectangle 5"/>
          <p:cNvSpPr>
            <a:spLocks noChangeArrowheads="1"/>
          </p:cNvSpPr>
          <p:nvPr/>
        </p:nvSpPr>
        <p:spPr bwMode="auto">
          <a:xfrm>
            <a:off x="4071938" y="3119438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551367" name="Rectangle 7"/>
          <p:cNvSpPr>
            <a:spLocks noChangeArrowheads="1"/>
          </p:cNvSpPr>
          <p:nvPr/>
        </p:nvSpPr>
        <p:spPr bwMode="auto">
          <a:xfrm>
            <a:off x="4071938" y="3119438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551375" name="Rectangle 15"/>
          <p:cNvSpPr>
            <a:spLocks noChangeArrowheads="1"/>
          </p:cNvSpPr>
          <p:nvPr/>
        </p:nvSpPr>
        <p:spPr bwMode="auto">
          <a:xfrm>
            <a:off x="4052888" y="3124200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551378" name="Text Box 18"/>
          <p:cNvSpPr txBox="1">
            <a:spLocks noChangeArrowheads="1"/>
          </p:cNvSpPr>
          <p:nvPr/>
        </p:nvSpPr>
        <p:spPr bwMode="auto">
          <a:xfrm>
            <a:off x="2017691" y="2209800"/>
            <a:ext cx="325730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X</a:t>
            </a:r>
          </a:p>
        </p:txBody>
      </p:sp>
      <p:sp>
        <p:nvSpPr>
          <p:cNvPr id="1551379" name="Text Box 19"/>
          <p:cNvSpPr txBox="1">
            <a:spLocks noChangeArrowheads="1"/>
          </p:cNvSpPr>
          <p:nvPr/>
        </p:nvSpPr>
        <p:spPr bwMode="auto">
          <a:xfrm>
            <a:off x="860979" y="2711450"/>
            <a:ext cx="699230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ssNn</a:t>
            </a:r>
          </a:p>
        </p:txBody>
      </p:sp>
      <p:sp>
        <p:nvSpPr>
          <p:cNvPr id="1551380" name="Text Box 20"/>
          <p:cNvSpPr txBox="1">
            <a:spLocks noChangeArrowheads="1"/>
          </p:cNvSpPr>
          <p:nvPr/>
        </p:nvSpPr>
        <p:spPr bwMode="auto">
          <a:xfrm>
            <a:off x="2765979" y="2743200"/>
            <a:ext cx="699230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ssNn</a:t>
            </a:r>
          </a:p>
        </p:txBody>
      </p:sp>
      <p:sp>
        <p:nvSpPr>
          <p:cNvPr id="1551381" name="AutoShape 21"/>
          <p:cNvSpPr>
            <a:spLocks noChangeArrowheads="1"/>
          </p:cNvSpPr>
          <p:nvPr/>
        </p:nvSpPr>
        <p:spPr bwMode="auto">
          <a:xfrm>
            <a:off x="2014662" y="2902267"/>
            <a:ext cx="366960" cy="520065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412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 sz="2000">
              <a:latin typeface="+mj-lt"/>
            </a:endParaRPr>
          </a:p>
        </p:txBody>
      </p:sp>
      <p:sp>
        <p:nvSpPr>
          <p:cNvPr id="1551382" name="Text Box 22"/>
          <p:cNvSpPr txBox="1">
            <a:spLocks noChangeArrowheads="1"/>
          </p:cNvSpPr>
          <p:nvPr/>
        </p:nvSpPr>
        <p:spPr bwMode="auto">
          <a:xfrm>
            <a:off x="1620661" y="4648200"/>
            <a:ext cx="1178528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50% ssNn</a:t>
            </a:r>
          </a:p>
        </p:txBody>
      </p:sp>
      <p:pic>
        <p:nvPicPr>
          <p:cNvPr id="1551383" name="Picture 23" descr="carpe miroir M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712" y="3657600"/>
            <a:ext cx="1600200" cy="938213"/>
          </a:xfrm>
          <a:prstGeom prst="rect">
            <a:avLst/>
          </a:prstGeom>
          <a:noFill/>
        </p:spPr>
      </p:pic>
      <p:sp>
        <p:nvSpPr>
          <p:cNvPr id="1551385" name="Rectangle 25"/>
          <p:cNvSpPr>
            <a:spLocks noChangeArrowheads="1"/>
          </p:cNvSpPr>
          <p:nvPr/>
        </p:nvSpPr>
        <p:spPr bwMode="auto">
          <a:xfrm>
            <a:off x="4071938" y="3109913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551384" name="Picture 24" descr="carpe cuir 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28800"/>
            <a:ext cx="1524000" cy="973138"/>
          </a:xfrm>
          <a:prstGeom prst="rect">
            <a:avLst/>
          </a:prstGeom>
          <a:noFill/>
        </p:spPr>
      </p:pic>
      <p:pic>
        <p:nvPicPr>
          <p:cNvPr id="1551386" name="Picture 26" descr="carpe cuir 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512" y="1828800"/>
            <a:ext cx="1524000" cy="973138"/>
          </a:xfrm>
          <a:prstGeom prst="rect">
            <a:avLst/>
          </a:prstGeom>
          <a:noFill/>
        </p:spPr>
      </p:pic>
      <p:sp>
        <p:nvSpPr>
          <p:cNvPr id="1551387" name="Text Box 27"/>
          <p:cNvSpPr txBox="1">
            <a:spLocks noChangeArrowheads="1"/>
          </p:cNvSpPr>
          <p:nvPr/>
        </p:nvSpPr>
        <p:spPr bwMode="auto">
          <a:xfrm>
            <a:off x="381070" y="3733800"/>
            <a:ext cx="635109" cy="707886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4000" b="1">
                <a:latin typeface="+mj-lt"/>
                <a:cs typeface="Times New Roman" pitchFamily="18" charset="0"/>
                <a:sym typeface="Wingdings 2" pitchFamily="18" charset="2"/>
              </a:rPr>
              <a:t></a:t>
            </a:r>
            <a:r>
              <a:rPr lang="fr-FR" sz="4000" b="1">
                <a:latin typeface="+mj-lt"/>
              </a:rPr>
              <a:t> </a:t>
            </a:r>
          </a:p>
        </p:txBody>
      </p:sp>
      <p:pic>
        <p:nvPicPr>
          <p:cNvPr id="1551388" name="Picture 28" descr="carpe cuir 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512" y="3657600"/>
            <a:ext cx="1524000" cy="973138"/>
          </a:xfrm>
          <a:prstGeom prst="rect">
            <a:avLst/>
          </a:prstGeom>
          <a:noFill/>
        </p:spPr>
      </p:pic>
      <p:sp>
        <p:nvSpPr>
          <p:cNvPr id="1551389" name="Text Box 29"/>
          <p:cNvSpPr txBox="1">
            <a:spLocks noChangeArrowheads="1"/>
          </p:cNvSpPr>
          <p:nvPr/>
        </p:nvSpPr>
        <p:spPr bwMode="auto">
          <a:xfrm>
            <a:off x="188620" y="4648200"/>
            <a:ext cx="1202572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25% ssNN</a:t>
            </a:r>
          </a:p>
        </p:txBody>
      </p:sp>
      <p:sp>
        <p:nvSpPr>
          <p:cNvPr id="1551390" name="Text Box 30"/>
          <p:cNvSpPr txBox="1">
            <a:spLocks noChangeArrowheads="1"/>
          </p:cNvSpPr>
          <p:nvPr/>
        </p:nvSpPr>
        <p:spPr bwMode="auto">
          <a:xfrm>
            <a:off x="3184465" y="4648200"/>
            <a:ext cx="1154482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25% ssnn</a:t>
            </a:r>
          </a:p>
        </p:txBody>
      </p:sp>
      <p:sp>
        <p:nvSpPr>
          <p:cNvPr id="1551391" name="Text Box 31"/>
          <p:cNvSpPr txBox="1">
            <a:spLocks noChangeArrowheads="1"/>
          </p:cNvSpPr>
          <p:nvPr/>
        </p:nvSpPr>
        <p:spPr bwMode="auto">
          <a:xfrm>
            <a:off x="1972302" y="5005388"/>
            <a:ext cx="519693" cy="338554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rgbClr val="FF3300"/>
                </a:solidFill>
                <a:latin typeface="+mj-lt"/>
              </a:rPr>
              <a:t>67%</a:t>
            </a:r>
          </a:p>
        </p:txBody>
      </p:sp>
      <p:sp>
        <p:nvSpPr>
          <p:cNvPr id="1551392" name="Text Box 32"/>
          <p:cNvSpPr txBox="1">
            <a:spLocks noChangeArrowheads="1"/>
          </p:cNvSpPr>
          <p:nvPr/>
        </p:nvSpPr>
        <p:spPr bwMode="auto">
          <a:xfrm>
            <a:off x="3445502" y="5029200"/>
            <a:ext cx="519693" cy="338554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rgbClr val="FF3300"/>
                </a:solidFill>
                <a:latin typeface="+mj-lt"/>
              </a:rPr>
              <a:t>33%</a:t>
            </a:r>
          </a:p>
        </p:txBody>
      </p:sp>
      <p:sp>
        <p:nvSpPr>
          <p:cNvPr id="1551394" name="Rectangle 34"/>
          <p:cNvSpPr>
            <a:spLocks noChangeArrowheads="1"/>
          </p:cNvSpPr>
          <p:nvPr/>
        </p:nvSpPr>
        <p:spPr bwMode="auto">
          <a:xfrm>
            <a:off x="4067175" y="3109913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551396" name="Rectangle 36"/>
          <p:cNvSpPr>
            <a:spLocks noChangeArrowheads="1"/>
          </p:cNvSpPr>
          <p:nvPr/>
        </p:nvSpPr>
        <p:spPr bwMode="auto">
          <a:xfrm>
            <a:off x="4067175" y="3109913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5004048" y="1628800"/>
            <a:ext cx="357341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Peu d’intérêt objectif</a:t>
            </a: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Génotype « instable »</a:t>
            </a: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Croissance plus faible (-25%)</a:t>
            </a: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Survie+faible (-15à-80%)</a:t>
            </a:r>
          </a:p>
          <a:p>
            <a:endParaRPr lang="fr-FR" dirty="0" smtClean="0">
              <a:latin typeface="+mn-lt"/>
            </a:endParaRPr>
          </a:p>
          <a:p>
            <a:r>
              <a:rPr lang="fr-FR" b="1" dirty="0" smtClean="0">
                <a:latin typeface="+mn-lt"/>
              </a:rPr>
              <a:t>MAIS</a:t>
            </a: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Phénotype </a:t>
            </a:r>
            <a:r>
              <a:rPr lang="fr-FR" dirty="0" smtClean="0">
                <a:latin typeface="+mn-lt"/>
              </a:rPr>
              <a:t>apprécié</a:t>
            </a: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Croissance dite supérieure</a:t>
            </a:r>
            <a:endParaRPr lang="fr-FR" dirty="0" smtClean="0">
              <a:latin typeface="+mn-lt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Présenterait moins </a:t>
            </a:r>
            <a:r>
              <a:rPr lang="fr-FR" dirty="0" smtClean="0">
                <a:latin typeface="+mn-lt"/>
              </a:rPr>
              <a:t>d’arêtes</a:t>
            </a:r>
          </a:p>
          <a:p>
            <a:pPr>
              <a:buFontTx/>
              <a:buChar char="-"/>
            </a:pP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  <a:sym typeface="Wingdings" pitchFamily="2" charset="2"/>
              </a:rPr>
              <a:t> Il faut tester…</a:t>
            </a:r>
            <a:endParaRPr 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Croisement octobre 2013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4 objectifs:</a:t>
            </a:r>
          </a:p>
          <a:p>
            <a:pPr lvl="1"/>
            <a:r>
              <a:rPr lang="fr-FR" dirty="0" smtClean="0"/>
              <a:t>Evaluation capacités à mettre en pratique à </a:t>
            </a:r>
            <a:r>
              <a:rPr lang="fr-FR" dirty="0" smtClean="0"/>
              <a:t>M</a:t>
            </a:r>
            <a:r>
              <a:rPr lang="fr-FR" dirty="0" smtClean="0"/>
              <a:t>adagascar un croisement factoriel avec de nombreux parents</a:t>
            </a:r>
          </a:p>
          <a:p>
            <a:pPr lvl="1"/>
            <a:r>
              <a:rPr lang="fr-FR" dirty="0" smtClean="0"/>
              <a:t>Comparaison performances écaillées/miroir pour calibration protocole témoin interne</a:t>
            </a:r>
          </a:p>
          <a:p>
            <a:pPr lvl="1"/>
            <a:r>
              <a:rPr lang="fr-FR" dirty="0" smtClean="0"/>
              <a:t>Comparaison performances cuir/ miroir sur un même fonds génétique</a:t>
            </a:r>
          </a:p>
          <a:p>
            <a:pPr lvl="1"/>
            <a:r>
              <a:rPr lang="fr-FR" dirty="0" smtClean="0"/>
              <a:t>Etude de la descendance de carpes pseudo-écaillées et comparaison avec écaillées et miroirs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Croisement 1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04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584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15 mâles</a:t>
                      </a:r>
                      <a:r>
                        <a:rPr lang="fr-FR" baseline="0" dirty="0" smtClean="0"/>
                        <a:t> 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11 mâles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4 mâles PE</a:t>
                      </a:r>
                      <a:endParaRPr lang="fr-FR" dirty="0"/>
                    </a:p>
                  </a:txBody>
                  <a:tcPr/>
                </a:tc>
              </a:tr>
              <a:tr h="1216144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9 femelles 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IMG_0210.JP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 flipH="1" flipV="1">
            <a:off x="6660232" y="1628800"/>
            <a:ext cx="2043666" cy="833431"/>
          </a:xfrm>
          <a:prstGeom prst="rect">
            <a:avLst/>
          </a:prstGeom>
        </p:spPr>
      </p:pic>
      <p:pic>
        <p:nvPicPr>
          <p:cNvPr id="6" name="Image 5" descr="IMG_0253.JPG"/>
          <p:cNvPicPr/>
          <p:nvPr/>
        </p:nvPicPr>
        <p:blipFill>
          <a:blip r:embed="rId3" cstate="print"/>
          <a:srcRect l="28777" t="65907" r="7426"/>
          <a:stretch>
            <a:fillRect/>
          </a:stretch>
        </p:blipFill>
        <p:spPr>
          <a:xfrm rot="10800000">
            <a:off x="4644006" y="1628800"/>
            <a:ext cx="1944217" cy="720080"/>
          </a:xfrm>
          <a:prstGeom prst="rect">
            <a:avLst/>
          </a:prstGeom>
        </p:spPr>
      </p:pic>
      <p:pic>
        <p:nvPicPr>
          <p:cNvPr id="7" name="Image 6" descr="IMG_0230.JPG"/>
          <p:cNvPicPr/>
          <p:nvPr/>
        </p:nvPicPr>
        <p:blipFill>
          <a:blip r:embed="rId4" cstate="print"/>
          <a:srcRect l="13598" t="44339"/>
          <a:stretch>
            <a:fillRect/>
          </a:stretch>
        </p:blipFill>
        <p:spPr>
          <a:xfrm rot="10800000">
            <a:off x="2555775" y="1628800"/>
            <a:ext cx="1944216" cy="864096"/>
          </a:xfrm>
          <a:prstGeom prst="rect">
            <a:avLst/>
          </a:prstGeom>
        </p:spPr>
      </p:pic>
      <p:pic>
        <p:nvPicPr>
          <p:cNvPr id="8" name="Image 7" descr="IMG_0228.JPG"/>
          <p:cNvPicPr/>
          <p:nvPr/>
        </p:nvPicPr>
        <p:blipFill>
          <a:blip r:embed="rId5" cstate="print"/>
          <a:srcRect l="14989" t="45985" r="6293" b="3463"/>
          <a:stretch>
            <a:fillRect/>
          </a:stretch>
        </p:blipFill>
        <p:spPr>
          <a:xfrm rot="10800000">
            <a:off x="467543" y="2780928"/>
            <a:ext cx="2016224" cy="8640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15616" y="4437112"/>
            <a:ext cx="5764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Incubation/éclosion séparée puis mélange ou non</a:t>
            </a:r>
          </a:p>
          <a:p>
            <a:r>
              <a:rPr lang="fr-FR" dirty="0" smtClean="0">
                <a:latin typeface="+mj-lt"/>
              </a:rPr>
              <a:t>MEL1= E+PE; MEL2=M+E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Croisement 2</a:t>
            </a:r>
            <a:endParaRPr lang="fr-FR" dirty="0"/>
          </a:p>
        </p:txBody>
      </p:sp>
      <p:sp>
        <p:nvSpPr>
          <p:cNvPr id="1551365" name="Rectangle 5"/>
          <p:cNvSpPr>
            <a:spLocks noChangeArrowheads="1"/>
          </p:cNvSpPr>
          <p:nvPr/>
        </p:nvSpPr>
        <p:spPr bwMode="auto">
          <a:xfrm>
            <a:off x="4071938" y="3119438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551367" name="Rectangle 7"/>
          <p:cNvSpPr>
            <a:spLocks noChangeArrowheads="1"/>
          </p:cNvSpPr>
          <p:nvPr/>
        </p:nvSpPr>
        <p:spPr bwMode="auto">
          <a:xfrm>
            <a:off x="4071938" y="3119438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551375" name="Rectangle 15"/>
          <p:cNvSpPr>
            <a:spLocks noChangeArrowheads="1"/>
          </p:cNvSpPr>
          <p:nvPr/>
        </p:nvSpPr>
        <p:spPr bwMode="auto">
          <a:xfrm>
            <a:off x="4052888" y="3124200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551378" name="Text Box 18"/>
          <p:cNvSpPr txBox="1">
            <a:spLocks noChangeArrowheads="1"/>
          </p:cNvSpPr>
          <p:nvPr/>
        </p:nvSpPr>
        <p:spPr bwMode="auto">
          <a:xfrm>
            <a:off x="2017691" y="2209800"/>
            <a:ext cx="325730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X</a:t>
            </a:r>
          </a:p>
        </p:txBody>
      </p:sp>
      <p:sp>
        <p:nvSpPr>
          <p:cNvPr id="1551379" name="Text Box 19"/>
          <p:cNvSpPr txBox="1">
            <a:spLocks noChangeArrowheads="1"/>
          </p:cNvSpPr>
          <p:nvPr/>
        </p:nvSpPr>
        <p:spPr bwMode="auto">
          <a:xfrm>
            <a:off x="860979" y="2711450"/>
            <a:ext cx="699230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ssNn</a:t>
            </a:r>
          </a:p>
        </p:txBody>
      </p:sp>
      <p:sp>
        <p:nvSpPr>
          <p:cNvPr id="1551380" name="Text Box 20"/>
          <p:cNvSpPr txBox="1">
            <a:spLocks noChangeArrowheads="1"/>
          </p:cNvSpPr>
          <p:nvPr/>
        </p:nvSpPr>
        <p:spPr bwMode="auto">
          <a:xfrm>
            <a:off x="2778001" y="2743200"/>
            <a:ext cx="675185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+mj-lt"/>
              </a:rPr>
              <a:t>ssnn</a:t>
            </a:r>
            <a:endParaRPr lang="fr-FR" sz="2000" b="1" dirty="0">
              <a:latin typeface="+mj-lt"/>
            </a:endParaRPr>
          </a:p>
        </p:txBody>
      </p:sp>
      <p:sp>
        <p:nvSpPr>
          <p:cNvPr id="1551381" name="AutoShape 21"/>
          <p:cNvSpPr>
            <a:spLocks noChangeArrowheads="1"/>
          </p:cNvSpPr>
          <p:nvPr/>
        </p:nvSpPr>
        <p:spPr bwMode="auto">
          <a:xfrm>
            <a:off x="2014662" y="2902267"/>
            <a:ext cx="366960" cy="520065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412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 sz="2000">
              <a:latin typeface="+mj-lt"/>
            </a:endParaRPr>
          </a:p>
        </p:txBody>
      </p:sp>
      <p:sp>
        <p:nvSpPr>
          <p:cNvPr id="1551382" name="Text Box 22"/>
          <p:cNvSpPr txBox="1">
            <a:spLocks noChangeArrowheads="1"/>
          </p:cNvSpPr>
          <p:nvPr/>
        </p:nvSpPr>
        <p:spPr bwMode="auto">
          <a:xfrm>
            <a:off x="621677" y="4563616"/>
            <a:ext cx="1178528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latin typeface="+mj-lt"/>
              </a:rPr>
              <a:t>50% ssNn</a:t>
            </a:r>
          </a:p>
        </p:txBody>
      </p:sp>
      <p:pic>
        <p:nvPicPr>
          <p:cNvPr id="1551383" name="Picture 23" descr="carpe miroir M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1600200" cy="938213"/>
          </a:xfrm>
          <a:prstGeom prst="rect">
            <a:avLst/>
          </a:prstGeom>
          <a:noFill/>
        </p:spPr>
      </p:pic>
      <p:sp>
        <p:nvSpPr>
          <p:cNvPr id="1551385" name="Rectangle 25"/>
          <p:cNvSpPr>
            <a:spLocks noChangeArrowheads="1"/>
          </p:cNvSpPr>
          <p:nvPr/>
        </p:nvSpPr>
        <p:spPr bwMode="auto">
          <a:xfrm>
            <a:off x="4071938" y="3109913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551384" name="Picture 24" descr="carpe cuir 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1524000" cy="973138"/>
          </a:xfrm>
          <a:prstGeom prst="rect">
            <a:avLst/>
          </a:prstGeom>
          <a:noFill/>
        </p:spPr>
      </p:pic>
      <p:pic>
        <p:nvPicPr>
          <p:cNvPr id="1551388" name="Picture 28" descr="carpe cuir 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1524000" cy="973138"/>
          </a:xfrm>
          <a:prstGeom prst="rect">
            <a:avLst/>
          </a:prstGeom>
          <a:noFill/>
        </p:spPr>
      </p:pic>
      <p:sp>
        <p:nvSpPr>
          <p:cNvPr id="1551390" name="Text Box 30"/>
          <p:cNvSpPr txBox="1">
            <a:spLocks noChangeArrowheads="1"/>
          </p:cNvSpPr>
          <p:nvPr/>
        </p:nvSpPr>
        <p:spPr bwMode="auto">
          <a:xfrm>
            <a:off x="2824424" y="4576192"/>
            <a:ext cx="1154483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+mj-lt"/>
              </a:rPr>
              <a:t>50% </a:t>
            </a:r>
            <a:r>
              <a:rPr lang="fr-FR" sz="2000" b="1" dirty="0" err="1">
                <a:latin typeface="+mj-lt"/>
              </a:rPr>
              <a:t>ssnn</a:t>
            </a:r>
            <a:endParaRPr lang="fr-FR" sz="2000" b="1" dirty="0">
              <a:latin typeface="+mj-lt"/>
            </a:endParaRPr>
          </a:p>
        </p:txBody>
      </p:sp>
      <p:sp>
        <p:nvSpPr>
          <p:cNvPr id="1551394" name="Rectangle 34"/>
          <p:cNvSpPr>
            <a:spLocks noChangeArrowheads="1"/>
          </p:cNvSpPr>
          <p:nvPr/>
        </p:nvSpPr>
        <p:spPr bwMode="auto">
          <a:xfrm>
            <a:off x="4067175" y="3109913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551396" name="Rectangle 36"/>
          <p:cNvSpPr>
            <a:spLocks noChangeArrowheads="1"/>
          </p:cNvSpPr>
          <p:nvPr/>
        </p:nvSpPr>
        <p:spPr bwMode="auto">
          <a:xfrm>
            <a:off x="4067175" y="3109913"/>
            <a:ext cx="9144000" cy="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4644008" y="1628800"/>
            <a:ext cx="43652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7♀M x 3♂C</a:t>
            </a:r>
            <a:endParaRPr lang="fr-FR" b="1" dirty="0" smtClean="0">
              <a:latin typeface="+mn-lt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Production de </a:t>
            </a:r>
          </a:p>
          <a:p>
            <a:pPr lvl="1">
              <a:buFontTx/>
              <a:buChar char="-"/>
            </a:pPr>
            <a:r>
              <a:rPr lang="fr-FR" dirty="0" smtClean="0">
                <a:latin typeface="+mn-lt"/>
              </a:rPr>
              <a:t>50% de </a:t>
            </a:r>
            <a:r>
              <a:rPr lang="fr-FR" dirty="0" err="1" smtClean="0">
                <a:latin typeface="+mn-lt"/>
              </a:rPr>
              <a:t>desc</a:t>
            </a:r>
            <a:r>
              <a:rPr lang="fr-FR" dirty="0" smtClean="0">
                <a:latin typeface="+mn-lt"/>
              </a:rPr>
              <a:t>. Cuir</a:t>
            </a:r>
          </a:p>
          <a:p>
            <a:pPr lvl="1">
              <a:buFontTx/>
              <a:buChar char="-"/>
            </a:pPr>
            <a:r>
              <a:rPr lang="fr-FR" dirty="0" smtClean="0">
                <a:latin typeface="+mn-lt"/>
              </a:rPr>
              <a:t>50% de </a:t>
            </a:r>
            <a:r>
              <a:rPr lang="fr-FR" dirty="0" err="1" smtClean="0">
                <a:latin typeface="+mn-lt"/>
              </a:rPr>
              <a:t>desc</a:t>
            </a:r>
            <a:r>
              <a:rPr lang="fr-FR" dirty="0" smtClean="0">
                <a:latin typeface="+mn-lt"/>
              </a:rPr>
              <a:t>. Miroir</a:t>
            </a:r>
            <a:endParaRPr lang="fr-FR" dirty="0" smtClean="0">
              <a:latin typeface="+mn-lt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Même fonds génétique</a:t>
            </a:r>
            <a:endParaRPr lang="fr-FR" dirty="0" smtClean="0">
              <a:latin typeface="+mn-lt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Survie+faible (-15à-80%)</a:t>
            </a:r>
          </a:p>
          <a:p>
            <a:pPr>
              <a:buFontTx/>
              <a:buChar char="-"/>
            </a:pPr>
            <a:endParaRPr lang="fr-FR" dirty="0" smtClean="0">
              <a:latin typeface="+mn-lt"/>
            </a:endParaRPr>
          </a:p>
          <a:p>
            <a:pPr>
              <a:buFont typeface="Wingdings"/>
              <a:buChar char="è"/>
            </a:pPr>
            <a:r>
              <a:rPr lang="fr-FR" dirty="0" smtClean="0">
                <a:latin typeface="+mn-lt"/>
                <a:sym typeface="Wingdings" pitchFamily="2" charset="2"/>
              </a:rPr>
              <a:t>Matériel idéal pour étude effets</a:t>
            </a:r>
            <a:r>
              <a:rPr lang="fr-FR" dirty="0">
                <a:latin typeface="+mn-lt"/>
                <a:sym typeface="Wingdings" pitchFamily="2" charset="2"/>
              </a:rPr>
              <a:t/>
            </a:r>
            <a:br>
              <a:rPr lang="fr-FR" dirty="0">
                <a:latin typeface="+mn-lt"/>
                <a:sym typeface="Wingdings" pitchFamily="2" charset="2"/>
              </a:rPr>
            </a:br>
            <a:r>
              <a:rPr lang="fr-FR" dirty="0" smtClean="0">
                <a:latin typeface="+mn-lt"/>
                <a:sym typeface="Wingdings" pitchFamily="2" charset="2"/>
              </a:rPr>
              <a:t>gène N sur survie, croissance, arêtes</a:t>
            </a:r>
            <a:endParaRPr lang="fr-FR" dirty="0" smtClean="0">
              <a:latin typeface="+mn-lt"/>
              <a:sym typeface="Wingdings" pitchFamily="2" charset="2"/>
            </a:endParaRPr>
          </a:p>
        </p:txBody>
      </p:sp>
      <p:pic>
        <p:nvPicPr>
          <p:cNvPr id="24" name="Picture 23" descr="carpe miroir M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16002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 février 2013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Mesure individuelle, photo, ADN sur 700 MEL1,</a:t>
            </a:r>
            <a:br>
              <a:rPr lang="fr-FR" dirty="0" smtClean="0"/>
            </a:br>
            <a:r>
              <a:rPr lang="fr-FR" dirty="0" smtClean="0"/>
              <a:t>700 MEL2 et 100 PE</a:t>
            </a:r>
          </a:p>
          <a:p>
            <a:r>
              <a:rPr lang="fr-FR" dirty="0" smtClean="0"/>
              <a:t>Dénombrement et poids moyen bassins phase 1 (n=12)</a:t>
            </a:r>
          </a:p>
          <a:p>
            <a:r>
              <a:rPr lang="fr-FR" dirty="0" err="1" smtClean="0"/>
              <a:t>Allottement</a:t>
            </a:r>
            <a:r>
              <a:rPr lang="fr-FR" dirty="0" smtClean="0"/>
              <a:t> et mise en élevage phase 2 (n=17)</a:t>
            </a:r>
            <a:endParaRPr lang="fr-FR" dirty="0"/>
          </a:p>
        </p:txBody>
      </p:sp>
      <p:pic>
        <p:nvPicPr>
          <p:cNvPr id="4" name="Image 3" descr="20130204_113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2400000" cy="1800000"/>
          </a:xfrm>
          <a:prstGeom prst="rect">
            <a:avLst/>
          </a:prstGeom>
        </p:spPr>
      </p:pic>
      <p:pic>
        <p:nvPicPr>
          <p:cNvPr id="5" name="Image 4" descr="20130208_183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17032"/>
            <a:ext cx="2400000" cy="1800000"/>
          </a:xfrm>
          <a:prstGeom prst="rect">
            <a:avLst/>
          </a:prstGeom>
        </p:spPr>
      </p:pic>
      <p:pic>
        <p:nvPicPr>
          <p:cNvPr id="6" name="Image 5" descr="Parrur mel1 Paul_0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131840" y="3717032"/>
            <a:ext cx="2700000" cy="180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Croisement 2 (cuir-Miroir) à J105</a:t>
            </a:r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30670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3"/>
            <a:ext cx="3168352" cy="313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475656" y="5085184"/>
            <a:ext cx="571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  <a:sym typeface="Wingdings" pitchFamily="2" charset="2"/>
              </a:rPr>
              <a:t> Survie et croissance inférieures chez les cuirs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Croisement 1 à J103-107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75496" y="2060848"/>
            <a:ext cx="43685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Témoin interne semble fonctionner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Différence MEL1-MEL2 ? 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Attente de 3 pêches supplémentaires</a:t>
            </a:r>
          </a:p>
          <a:p>
            <a:r>
              <a:rPr lang="fr-FR" dirty="0" smtClean="0">
                <a:latin typeface="+mj-lt"/>
              </a:rPr>
              <a:t>(1 MEL1, 2 MEL2)</a:t>
            </a:r>
            <a:endParaRPr lang="fr-FR" dirty="0">
              <a:latin typeface="+mj-lt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333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maintenant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Grossissement miroir/écaillées</a:t>
            </a:r>
            <a:r>
              <a:rPr lang="fr-FR" dirty="0" smtClean="0">
                <a:sym typeface="Wingdings" pitchFamily="2" charset="2"/>
              </a:rPr>
              <a:t> juin</a:t>
            </a:r>
            <a:endParaRPr lang="fr-FR" dirty="0" smtClean="0"/>
          </a:p>
          <a:p>
            <a:pPr lvl="1"/>
            <a:r>
              <a:rPr lang="fr-FR" dirty="0" smtClean="0"/>
              <a:t>6 étangs – 6 rizières</a:t>
            </a:r>
          </a:p>
          <a:p>
            <a:pPr lvl="1"/>
            <a:r>
              <a:rPr lang="fr-FR" dirty="0" smtClean="0"/>
              <a:t>Mesure survie et croissance / évaluation stratégie témoin</a:t>
            </a:r>
          </a:p>
          <a:p>
            <a:pPr lvl="1"/>
            <a:r>
              <a:rPr lang="fr-FR" dirty="0" smtClean="0"/>
              <a:t>Stage </a:t>
            </a:r>
            <a:r>
              <a:rPr lang="fr-FR" dirty="0" err="1" smtClean="0"/>
              <a:t>Rojo</a:t>
            </a:r>
            <a:r>
              <a:rPr lang="fr-FR" dirty="0" smtClean="0"/>
              <a:t> (Veto Tana)</a:t>
            </a:r>
          </a:p>
          <a:p>
            <a:r>
              <a:rPr lang="fr-FR" dirty="0" smtClean="0"/>
              <a:t>Grossissement </a:t>
            </a:r>
            <a:r>
              <a:rPr lang="fr-FR" dirty="0" smtClean="0"/>
              <a:t>miroir/cuir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Wingdings" pitchFamily="2" charset="2"/>
              </a:rPr>
              <a:t>juin</a:t>
            </a:r>
            <a:endParaRPr lang="fr-FR" dirty="0" smtClean="0"/>
          </a:p>
          <a:p>
            <a:pPr lvl="1"/>
            <a:r>
              <a:rPr lang="fr-FR" dirty="0" smtClean="0"/>
              <a:t>2 étangs </a:t>
            </a:r>
            <a:r>
              <a:rPr lang="fr-FR" dirty="0" smtClean="0"/>
              <a:t>– </a:t>
            </a:r>
            <a:r>
              <a:rPr lang="fr-FR" dirty="0" smtClean="0"/>
              <a:t>2 rizières + 1 étang M+C+E</a:t>
            </a:r>
          </a:p>
          <a:p>
            <a:pPr lvl="1"/>
            <a:r>
              <a:rPr lang="fr-FR" dirty="0" smtClean="0"/>
              <a:t>Mesure survie, croissance, arêtes, test hédonique</a:t>
            </a:r>
            <a:endParaRPr lang="fr-FR" dirty="0" smtClean="0"/>
          </a:p>
          <a:p>
            <a:pPr lvl="1"/>
            <a:r>
              <a:rPr lang="fr-FR" dirty="0" smtClean="0"/>
              <a:t>Stage Diana (Veto </a:t>
            </a:r>
            <a:r>
              <a:rPr lang="fr-FR" dirty="0" smtClean="0"/>
              <a:t>Tana)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maintenant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Projet écailles</a:t>
            </a:r>
          </a:p>
          <a:p>
            <a:pPr lvl="1"/>
            <a:r>
              <a:rPr lang="fr-FR" dirty="0" err="1" smtClean="0"/>
              <a:t>Génotypage</a:t>
            </a:r>
            <a:r>
              <a:rPr lang="fr-FR" dirty="0" smtClean="0"/>
              <a:t> 700 MEL1+100 PE /comptage écailles </a:t>
            </a:r>
            <a:r>
              <a:rPr lang="fr-FR" dirty="0" smtClean="0">
                <a:sym typeface="Wingdings" pitchFamily="2" charset="2"/>
              </a:rPr>
              <a:t> h² écailles</a:t>
            </a:r>
            <a:endParaRPr lang="fr-FR" dirty="0" smtClean="0"/>
          </a:p>
          <a:p>
            <a:pPr lvl="1"/>
            <a:r>
              <a:rPr lang="fr-FR" dirty="0" smtClean="0"/>
              <a:t>Séquençage gène écaillure sur PE sauvages</a:t>
            </a:r>
          </a:p>
          <a:p>
            <a:pPr lvl="1"/>
            <a:r>
              <a:rPr lang="fr-FR" dirty="0" smtClean="0"/>
              <a:t>Distribution écailles sur PE sauvages et miroir</a:t>
            </a:r>
          </a:p>
          <a:p>
            <a:pPr lvl="1"/>
            <a:r>
              <a:rPr lang="fr-FR" dirty="0" smtClean="0"/>
              <a:t>Phylogénie des géniteurs utilisés</a:t>
            </a:r>
          </a:p>
          <a:p>
            <a:pPr lvl="1"/>
            <a:r>
              <a:rPr lang="fr-FR" dirty="0" smtClean="0"/>
              <a:t>Test hypothèse polygénique vs. </a:t>
            </a:r>
            <a:r>
              <a:rPr lang="fr-FR" dirty="0" smtClean="0"/>
              <a:t>m</a:t>
            </a:r>
            <a:r>
              <a:rPr lang="fr-FR" dirty="0" smtClean="0"/>
              <a:t>utation réverse</a:t>
            </a:r>
          </a:p>
          <a:p>
            <a:pPr lvl="1"/>
            <a:r>
              <a:rPr lang="fr-FR" dirty="0" smtClean="0"/>
              <a:t>Stage Jean-Noël Hubert (</a:t>
            </a:r>
            <a:r>
              <a:rPr lang="fr-FR" dirty="0" err="1" smtClean="0"/>
              <a:t>AgroParisTech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5131"/>
          <a:stretch>
            <a:fillRect/>
          </a:stretch>
        </p:blipFill>
        <p:spPr bwMode="auto">
          <a:xfrm>
            <a:off x="4152900" y="1412776"/>
            <a:ext cx="4991100" cy="39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à…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060825"/>
          </a:xfrm>
        </p:spPr>
        <p:txBody>
          <a:bodyPr/>
          <a:lstStyle/>
          <a:p>
            <a:r>
              <a:rPr lang="fr-FR" sz="2400" dirty="0" smtClean="0"/>
              <a:t>APDRA (Fabien, Bertrand, </a:t>
            </a:r>
            <a:r>
              <a:rPr lang="fr-FR" sz="2400" dirty="0" err="1" smtClean="0"/>
              <a:t>Rija</a:t>
            </a:r>
            <a:r>
              <a:rPr lang="fr-FR" sz="2400" dirty="0" smtClean="0"/>
              <a:t>, Guillaume, </a:t>
            </a:r>
            <a:r>
              <a:rPr lang="fr-FR" sz="2400" dirty="0" err="1" smtClean="0"/>
              <a:t>Feno</a:t>
            </a:r>
            <a:r>
              <a:rPr lang="fr-FR" sz="2400" dirty="0" smtClean="0"/>
              <a:t>, </a:t>
            </a:r>
            <a:r>
              <a:rPr lang="fr-FR" sz="2400" dirty="0" err="1" smtClean="0"/>
              <a:t>Solofo</a:t>
            </a:r>
            <a:r>
              <a:rPr lang="fr-FR" sz="2400" dirty="0" smtClean="0"/>
              <a:t>,…)</a:t>
            </a:r>
            <a:endParaRPr lang="fr-FR" sz="2400" dirty="0" smtClean="0"/>
          </a:p>
          <a:p>
            <a:r>
              <a:rPr lang="fr-FR" sz="2400" dirty="0" smtClean="0"/>
              <a:t>FOFIFA (</a:t>
            </a:r>
            <a:r>
              <a:rPr lang="fr-FR" sz="2400" dirty="0" err="1" smtClean="0"/>
              <a:t>Harena</a:t>
            </a:r>
            <a:r>
              <a:rPr lang="fr-FR" sz="2400" dirty="0" smtClean="0"/>
              <a:t>, Monique)</a:t>
            </a:r>
          </a:p>
          <a:p>
            <a:r>
              <a:rPr lang="fr-FR" sz="2400" dirty="0" smtClean="0"/>
              <a:t>Mission </a:t>
            </a:r>
            <a:r>
              <a:rPr lang="fr-FR" sz="2400" dirty="0" err="1" smtClean="0"/>
              <a:t>Agristom</a:t>
            </a:r>
            <a:endParaRPr lang="fr-FR" sz="2400" dirty="0" smtClean="0"/>
          </a:p>
          <a:p>
            <a:r>
              <a:rPr lang="fr-FR" sz="2400" dirty="0" smtClean="0"/>
              <a:t>Ecole Veto Tana (Diana, </a:t>
            </a:r>
            <a:r>
              <a:rPr lang="fr-FR" sz="2400" dirty="0" err="1" smtClean="0"/>
              <a:t>Rojo</a:t>
            </a:r>
            <a:r>
              <a:rPr lang="fr-FR" sz="2400" dirty="0" smtClean="0"/>
              <a:t>, </a:t>
            </a:r>
            <a:r>
              <a:rPr lang="fr-FR" sz="2400" dirty="0" err="1" smtClean="0"/>
              <a:t>Niry</a:t>
            </a:r>
            <a:r>
              <a:rPr lang="fr-FR" sz="2400" dirty="0" smtClean="0"/>
              <a:t>, </a:t>
            </a:r>
            <a:r>
              <a:rPr lang="fr-FR" sz="2400" dirty="0" err="1" smtClean="0"/>
              <a:t>Miaja</a:t>
            </a:r>
            <a:r>
              <a:rPr lang="fr-FR" sz="2400" dirty="0" smtClean="0"/>
              <a:t>,…)</a:t>
            </a:r>
          </a:p>
          <a:p>
            <a:r>
              <a:rPr lang="fr-FR" sz="2400" dirty="0" smtClean="0"/>
              <a:t>LABOGENA (A. </a:t>
            </a:r>
            <a:r>
              <a:rPr lang="fr-FR" sz="2400" dirty="0" err="1" smtClean="0"/>
              <a:t>Vasilescu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Alain </a:t>
            </a:r>
            <a:r>
              <a:rPr lang="fr-FR" sz="2400" dirty="0" err="1" smtClean="0"/>
              <a:t>Vergnet</a:t>
            </a:r>
            <a:r>
              <a:rPr lang="fr-FR" sz="2400" dirty="0" smtClean="0"/>
              <a:t> (Ifremer)</a:t>
            </a:r>
            <a:endParaRPr lang="fr-FR" sz="2400" dirty="0" smtClean="0"/>
          </a:p>
          <a:p>
            <a:r>
              <a:rPr lang="fr-FR" sz="2400" dirty="0" smtClean="0"/>
              <a:t>Ambassade de France MG, AFD</a:t>
            </a:r>
          </a:p>
          <a:p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060825"/>
          </a:xfrm>
        </p:spPr>
        <p:txBody>
          <a:bodyPr/>
          <a:lstStyle/>
          <a:p>
            <a:r>
              <a:rPr lang="fr-FR" dirty="0" smtClean="0"/>
              <a:t>Performances zootechniques des souches « malgaches »</a:t>
            </a:r>
          </a:p>
          <a:p>
            <a:pPr lvl="1"/>
            <a:r>
              <a:rPr lang="fr-FR" dirty="0" smtClean="0"/>
              <a:t>Quelles sont ces souches ? (voir topo précédent)</a:t>
            </a:r>
          </a:p>
          <a:p>
            <a:pPr lvl="1"/>
            <a:r>
              <a:rPr lang="fr-FR" dirty="0" smtClean="0"/>
              <a:t>Questions autour de l’écaillure</a:t>
            </a:r>
          </a:p>
          <a:p>
            <a:pPr lvl="2"/>
            <a:r>
              <a:rPr lang="fr-FR" dirty="0" smtClean="0">
                <a:latin typeface="+mj-lt"/>
              </a:rPr>
              <a:t>Carpes malgaches « </a:t>
            </a:r>
            <a:r>
              <a:rPr lang="fr-FR" dirty="0" err="1" smtClean="0">
                <a:latin typeface="+mj-lt"/>
              </a:rPr>
              <a:t>pseudoécaillées</a:t>
            </a:r>
            <a:r>
              <a:rPr lang="fr-FR" dirty="0" smtClean="0">
                <a:latin typeface="+mj-lt"/>
              </a:rPr>
              <a:t> »</a:t>
            </a:r>
          </a:p>
          <a:p>
            <a:pPr lvl="2"/>
            <a:r>
              <a:rPr lang="fr-FR" dirty="0" smtClean="0">
                <a:latin typeface="+mj-lt"/>
              </a:rPr>
              <a:t>Intérêt des paysans pour la carpe cuir</a:t>
            </a:r>
          </a:p>
          <a:p>
            <a:pPr lvl="1"/>
            <a:r>
              <a:rPr lang="fr-FR" dirty="0" smtClean="0"/>
              <a:t>Peut-on mettre en place une comparaison valable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difficultés du testage de souches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124744"/>
            <a:ext cx="4546848" cy="4060825"/>
          </a:xfrm>
        </p:spPr>
        <p:txBody>
          <a:bodyPr/>
          <a:lstStyle/>
          <a:p>
            <a:r>
              <a:rPr lang="fr-FR" dirty="0" smtClean="0"/>
              <a:t>Fort effet « étang »</a:t>
            </a:r>
          </a:p>
          <a:p>
            <a:r>
              <a:rPr lang="fr-FR" dirty="0" smtClean="0"/>
              <a:t>Que conclure dans ce cas ?</a:t>
            </a:r>
          </a:p>
          <a:p>
            <a:r>
              <a:rPr lang="fr-FR" dirty="0" smtClean="0"/>
              <a:t>Comment identifier les «bons » et « mauvais » étangs ?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562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Exemple de témoin interne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Croisement entre une lignée écaillée homozygote (androgenèse) et une lignée miroir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2590800"/>
            <a:ext cx="8077200" cy="3138488"/>
            <a:chOff x="799" y="2275"/>
            <a:chExt cx="3150" cy="1157"/>
          </a:xfrm>
        </p:grpSpPr>
        <p:pic>
          <p:nvPicPr>
            <p:cNvPr id="113669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" y="2275"/>
              <a:ext cx="894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367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1" y="2275"/>
              <a:ext cx="894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3671" name="Rectangle 7"/>
            <p:cNvSpPr>
              <a:spLocks noChangeArrowheads="1"/>
            </p:cNvSpPr>
            <p:nvPr/>
          </p:nvSpPr>
          <p:spPr bwMode="auto">
            <a:xfrm>
              <a:off x="1728" y="2304"/>
              <a:ext cx="150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X</a:t>
              </a:r>
            </a:p>
          </p:txBody>
        </p:sp>
        <p:sp>
          <p:nvSpPr>
            <p:cNvPr id="113672" name="Rectangle 8"/>
            <p:cNvSpPr>
              <a:spLocks noChangeArrowheads="1"/>
            </p:cNvSpPr>
            <p:nvPr/>
          </p:nvSpPr>
          <p:spPr bwMode="auto">
            <a:xfrm>
              <a:off x="2832" y="2304"/>
              <a:ext cx="143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=</a:t>
              </a:r>
            </a:p>
          </p:txBody>
        </p:sp>
        <p:pic>
          <p:nvPicPr>
            <p:cNvPr id="113673" name="Picture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5" y="2275"/>
              <a:ext cx="894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3674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1" y="2995"/>
              <a:ext cx="894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3675" name="Rectangle 11"/>
            <p:cNvSpPr>
              <a:spLocks noChangeArrowheads="1"/>
            </p:cNvSpPr>
            <p:nvPr/>
          </p:nvSpPr>
          <p:spPr bwMode="auto">
            <a:xfrm>
              <a:off x="1728" y="3024"/>
              <a:ext cx="150" cy="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X</a:t>
              </a:r>
            </a:p>
          </p:txBody>
        </p:sp>
        <p:sp>
          <p:nvSpPr>
            <p:cNvPr id="113676" name="Rectangle 12"/>
            <p:cNvSpPr>
              <a:spLocks noChangeArrowheads="1"/>
            </p:cNvSpPr>
            <p:nvPr/>
          </p:nvSpPr>
          <p:spPr bwMode="auto">
            <a:xfrm>
              <a:off x="2832" y="3024"/>
              <a:ext cx="143" cy="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=</a:t>
              </a:r>
            </a:p>
          </p:txBody>
        </p:sp>
        <p:pic>
          <p:nvPicPr>
            <p:cNvPr id="113677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5" y="2995"/>
              <a:ext cx="894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3678" name="Picture 1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" y="2995"/>
              <a:ext cx="894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3679" name="Rectangle 15"/>
            <p:cNvSpPr>
              <a:spLocks noChangeArrowheads="1"/>
            </p:cNvSpPr>
            <p:nvPr/>
          </p:nvSpPr>
          <p:spPr bwMode="auto">
            <a:xfrm>
              <a:off x="912" y="2592"/>
              <a:ext cx="335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SSnn</a:t>
              </a:r>
            </a:p>
          </p:txBody>
        </p:sp>
        <p:sp>
          <p:nvSpPr>
            <p:cNvPr id="113680" name="Rectangle 16"/>
            <p:cNvSpPr>
              <a:spLocks noChangeArrowheads="1"/>
            </p:cNvSpPr>
            <p:nvPr/>
          </p:nvSpPr>
          <p:spPr bwMode="auto">
            <a:xfrm>
              <a:off x="2016" y="2592"/>
              <a:ext cx="310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ssnn</a:t>
              </a:r>
            </a:p>
          </p:txBody>
        </p:sp>
        <p:sp>
          <p:nvSpPr>
            <p:cNvPr id="113681" name="Rectangle 17"/>
            <p:cNvSpPr>
              <a:spLocks noChangeArrowheads="1"/>
            </p:cNvSpPr>
            <p:nvPr/>
          </p:nvSpPr>
          <p:spPr bwMode="auto">
            <a:xfrm>
              <a:off x="3168" y="2592"/>
              <a:ext cx="322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Ssnn</a:t>
              </a:r>
            </a:p>
          </p:txBody>
        </p:sp>
        <p:sp>
          <p:nvSpPr>
            <p:cNvPr id="113682" name="Rectangle 18"/>
            <p:cNvSpPr>
              <a:spLocks noChangeArrowheads="1"/>
            </p:cNvSpPr>
            <p:nvPr/>
          </p:nvSpPr>
          <p:spPr bwMode="auto">
            <a:xfrm>
              <a:off x="960" y="3264"/>
              <a:ext cx="310" cy="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ssnn</a:t>
              </a:r>
            </a:p>
          </p:txBody>
        </p:sp>
        <p:sp>
          <p:nvSpPr>
            <p:cNvPr id="113683" name="Rectangle 19"/>
            <p:cNvSpPr>
              <a:spLocks noChangeArrowheads="1"/>
            </p:cNvSpPr>
            <p:nvPr/>
          </p:nvSpPr>
          <p:spPr bwMode="auto">
            <a:xfrm>
              <a:off x="3264" y="3264"/>
              <a:ext cx="310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ssnn</a:t>
              </a:r>
            </a:p>
          </p:txBody>
        </p:sp>
        <p:sp>
          <p:nvSpPr>
            <p:cNvPr id="113684" name="Rectangle 20"/>
            <p:cNvSpPr>
              <a:spLocks noChangeArrowheads="1"/>
            </p:cNvSpPr>
            <p:nvPr/>
          </p:nvSpPr>
          <p:spPr bwMode="auto">
            <a:xfrm>
              <a:off x="2112" y="3264"/>
              <a:ext cx="310" cy="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  <a:latin typeface="Book Antiqua" pitchFamily="18" charset="0"/>
                </a:rPr>
                <a:t>ssnn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833" y="1052736"/>
            <a:ext cx="49815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Testage avec témoin interne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562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mystère de l’écaillure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604664"/>
          </a:xfrm>
        </p:spPr>
        <p:txBody>
          <a:bodyPr/>
          <a:lstStyle/>
          <a:p>
            <a:r>
              <a:rPr lang="fr-FR" dirty="0" smtClean="0"/>
              <a:t>Continuité ou discontinuité ?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162818" name="Picture 2" descr="C:\Users\Marc\Documents\Projets\2010 PARRUR Carpe\Données 2011\Vakinakaratra DEA Fetra\Lac Andranobe Ouest milieu naturel\photo des 30 specimens d'Andranobe\VAL1 006\IMGP3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61048"/>
            <a:ext cx="1920000" cy="1440000"/>
          </a:xfrm>
          <a:prstGeom prst="rect">
            <a:avLst/>
          </a:prstGeom>
          <a:noFill/>
        </p:spPr>
      </p:pic>
      <p:pic>
        <p:nvPicPr>
          <p:cNvPr id="162819" name="Picture 3" descr="C:\Users\Marc\Documents\Projets\2010 PARRUR Carpe\Données 2011\Vakinakaratra DEA Fetra\Lac Andranobe Ouest milieu naturel\photo des 30 specimens d'Andranobe\VAL1 011\IMGP4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3861048"/>
            <a:ext cx="1920000" cy="144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587542" y="5301208"/>
            <a:ext cx="169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+mn-lt"/>
              </a:rPr>
              <a:t>Lac </a:t>
            </a:r>
            <a:r>
              <a:rPr lang="fr-FR" sz="1200" b="1" dirty="0" err="1" smtClean="0">
                <a:latin typeface="+mn-lt"/>
              </a:rPr>
              <a:t>Andranobe</a:t>
            </a:r>
            <a:r>
              <a:rPr lang="fr-FR" sz="1200" b="1" dirty="0" smtClean="0">
                <a:latin typeface="+mn-lt"/>
              </a:rPr>
              <a:t> VAL1-011</a:t>
            </a:r>
            <a:endParaRPr lang="fr-FR" sz="1200" b="1" dirty="0">
              <a:latin typeface="+mn-lt"/>
            </a:endParaRPr>
          </a:p>
        </p:txBody>
      </p:sp>
      <p:pic>
        <p:nvPicPr>
          <p:cNvPr id="162820" name="Picture 4" descr="C:\Users\Marc\Documents\Projets\2010 PARRUR Carpe\Données 2011\Vakinakaratra DEA Fetra\Lac Andranobe Ouest milieu naturel\photo des 30 specimens d'Andranobe\VAL1 007\IMGP3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760" y="3861048"/>
            <a:ext cx="1920000" cy="1440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427984" y="5301208"/>
            <a:ext cx="169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+mn-lt"/>
              </a:rPr>
              <a:t>Lac </a:t>
            </a:r>
            <a:r>
              <a:rPr lang="fr-FR" sz="1200" b="1" dirty="0" err="1" smtClean="0">
                <a:latin typeface="+mn-lt"/>
              </a:rPr>
              <a:t>Andranobe</a:t>
            </a:r>
            <a:r>
              <a:rPr lang="fr-FR" sz="1200" b="1" dirty="0" smtClean="0">
                <a:latin typeface="+mn-lt"/>
              </a:rPr>
              <a:t> VAL1-006</a:t>
            </a:r>
            <a:endParaRPr lang="fr-FR" sz="1200" b="1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5301208"/>
            <a:ext cx="169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+mn-lt"/>
              </a:rPr>
              <a:t>Lac </a:t>
            </a:r>
            <a:r>
              <a:rPr lang="fr-FR" sz="1200" b="1" dirty="0" err="1" smtClean="0">
                <a:latin typeface="+mn-lt"/>
              </a:rPr>
              <a:t>Andranobe</a:t>
            </a:r>
            <a:r>
              <a:rPr lang="fr-FR" sz="1200" b="1" dirty="0" smtClean="0">
                <a:latin typeface="+mn-lt"/>
              </a:rPr>
              <a:t> VAL1-007</a:t>
            </a:r>
            <a:endParaRPr lang="fr-FR" sz="1200" b="1" dirty="0">
              <a:latin typeface="+mn-lt"/>
            </a:endParaRPr>
          </a:p>
        </p:txBody>
      </p:sp>
      <p:pic>
        <p:nvPicPr>
          <p:cNvPr id="162821" name="Picture 5" descr="C:\Users\Marc\Documents\Projets\2010 PARRUR Carpe\Données 2011\Vakinakaratra DEA Fetra\Ambohitrimanjato producteur agrée\photos des 30 specimens\VAP1 027\IMGP4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1048"/>
            <a:ext cx="1920000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228184" y="5312241"/>
            <a:ext cx="190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latin typeface="+mn-lt"/>
              </a:rPr>
              <a:t>Ambohitrimanjato</a:t>
            </a:r>
            <a:r>
              <a:rPr lang="fr-FR" sz="1200" b="1" dirty="0" smtClean="0">
                <a:latin typeface="+mn-lt"/>
              </a:rPr>
              <a:t> VAP 1-027</a:t>
            </a:r>
            <a:endParaRPr lang="fr-FR" sz="1200" b="1" dirty="0">
              <a:latin typeface="+mn-lt"/>
            </a:endParaRPr>
          </a:p>
        </p:txBody>
      </p:sp>
      <p:pic>
        <p:nvPicPr>
          <p:cNvPr id="162822" name="Picture 6" descr="C:\Users\Marc\Documents\Projets\2010 PARRUR Carpe\Données 2011\Vakinakaratra DEA Fetra\Marovano secteur informel\photos des 30 specimens\VMI1 006\IMGP4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988840"/>
            <a:ext cx="1920000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355976" y="3501008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latin typeface="+mn-lt"/>
              </a:rPr>
              <a:t>Marovano</a:t>
            </a:r>
            <a:r>
              <a:rPr lang="fr-FR" sz="1200" b="1" dirty="0" smtClean="0">
                <a:latin typeface="+mn-lt"/>
              </a:rPr>
              <a:t> VMI1-006</a:t>
            </a:r>
            <a:endParaRPr lang="fr-FR" sz="1200" b="1" dirty="0">
              <a:latin typeface="+mn-lt"/>
            </a:endParaRPr>
          </a:p>
        </p:txBody>
      </p:sp>
      <p:pic>
        <p:nvPicPr>
          <p:cNvPr id="162823" name="Picture 7" descr="C:\Users\Marc\Documents\Projets\2010 PARRUR Carpe\Données 2011\Vakinakaratra DEA Fetra\Marovano secteur informel\photos des 30 specimens\VMI1 008\IMGP41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988840"/>
            <a:ext cx="1920000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827584" y="3501008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latin typeface="+mn-lt"/>
              </a:rPr>
              <a:t>Marovano</a:t>
            </a:r>
            <a:r>
              <a:rPr lang="fr-FR" sz="1200" b="1" dirty="0" smtClean="0">
                <a:latin typeface="+mn-lt"/>
              </a:rPr>
              <a:t> VMI1-008</a:t>
            </a:r>
            <a:endParaRPr lang="fr-FR" sz="1200" b="1" dirty="0">
              <a:latin typeface="+mn-lt"/>
            </a:endParaRPr>
          </a:p>
        </p:txBody>
      </p:sp>
      <p:pic>
        <p:nvPicPr>
          <p:cNvPr id="162824" name="Picture 8" descr="C:\Users\Marc\Documents\Projets\2010 PARRUR Carpe\Données 2011\Vakinakaratra DEA Fetra\Marovano secteur informel\photos des 30 specimens\VMI1 012\IMGP41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1988840"/>
            <a:ext cx="1920000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2699792" y="3501008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latin typeface="+mn-lt"/>
              </a:rPr>
              <a:t>Marovano</a:t>
            </a:r>
            <a:r>
              <a:rPr lang="fr-FR" sz="1200" b="1" dirty="0" smtClean="0">
                <a:latin typeface="+mn-lt"/>
              </a:rPr>
              <a:t> VMI1-012</a:t>
            </a:r>
            <a:endParaRPr lang="fr-FR" sz="1200" b="1" dirty="0">
              <a:latin typeface="+mn-lt"/>
            </a:endParaRPr>
          </a:p>
        </p:txBody>
      </p:sp>
      <p:pic>
        <p:nvPicPr>
          <p:cNvPr id="162825" name="Picture 9" descr="C:\Users\Marc\Documents\Projets\2010 PARRUR Carpe\Données 2011\Vakinakaratra DEA Fetra\Marovano secteur informel\photos des 30 specimens\VMI1 029\IMGP47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988840"/>
            <a:ext cx="1920000" cy="14400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6444208" y="3501008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latin typeface="+mn-lt"/>
              </a:rPr>
              <a:t>Marovano</a:t>
            </a:r>
            <a:r>
              <a:rPr lang="fr-FR" sz="1200" b="1" dirty="0" smtClean="0">
                <a:latin typeface="+mn-lt"/>
              </a:rPr>
              <a:t> VMI1-029</a:t>
            </a:r>
            <a:endParaRPr lang="fr-FR" sz="12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r-FR" dirty="0" smtClean="0"/>
              <a:t>Génétique « classique » </a:t>
            </a:r>
            <a:r>
              <a:rPr lang="fr-FR" dirty="0"/>
              <a:t>de l’écaillure</a:t>
            </a:r>
          </a:p>
        </p:txBody>
      </p:sp>
      <p:pic>
        <p:nvPicPr>
          <p:cNvPr id="154931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15369" r="15369" b="6438"/>
          <a:stretch>
            <a:fillRect/>
          </a:stretch>
        </p:blipFill>
        <p:spPr>
          <a:xfrm>
            <a:off x="1691680" y="1268760"/>
            <a:ext cx="5384304" cy="3932895"/>
          </a:xfrm>
          <a:noFill/>
          <a:ln w="41275" cap="flat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Mutation S/s </a:t>
            </a:r>
            <a:r>
              <a:rPr lang="fr-FR" dirty="0" smtClean="0"/>
              <a:t>identifiée chez le </a:t>
            </a:r>
            <a:r>
              <a:rPr lang="fr-FR" dirty="0" err="1" smtClean="0"/>
              <a:t>zebrafish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526" y="1600200"/>
            <a:ext cx="4805682" cy="332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04248" y="3501008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+mn-lt"/>
              </a:rPr>
              <a:t>Rohner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et al 2009</a:t>
            </a:r>
          </a:p>
          <a:p>
            <a:r>
              <a:rPr lang="fr-FR" sz="1600" dirty="0" err="1" smtClean="0">
                <a:latin typeface="+mn-lt"/>
              </a:rPr>
              <a:t>Current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Biology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19</a:t>
            </a:r>
            <a:endParaRPr lang="fr-FR" sz="1600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5013176"/>
            <a:ext cx="6922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Mutation à la position 85 de fgfr1a: écaillé(S)=</a:t>
            </a:r>
            <a:r>
              <a:rPr lang="fr-FR" b="1" dirty="0" smtClean="0">
                <a:latin typeface="+mj-lt"/>
              </a:rPr>
              <a:t>G</a:t>
            </a:r>
            <a:r>
              <a:rPr lang="fr-FR" dirty="0" smtClean="0">
                <a:latin typeface="+mj-lt"/>
              </a:rPr>
              <a:t>, miroir(s)=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A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chez la carpe malgache ?</a:t>
            </a:r>
            <a:endParaRPr lang="fr-FR" dirty="0"/>
          </a:p>
        </p:txBody>
      </p:sp>
      <p:pic>
        <p:nvPicPr>
          <p:cNvPr id="5" name="Image 4" descr="IMGP3841.JPG"/>
          <p:cNvPicPr>
            <a:picLocks noChangeAspect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>
          <a:xfrm>
            <a:off x="683568" y="2681732"/>
            <a:ext cx="1944216" cy="12637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99792" y="3039343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fr-FR" b="1" dirty="0" smtClean="0">
                <a:latin typeface="+mj-lt"/>
              </a:rPr>
              <a:t>/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Image 7" descr="IMGP3880.JPG"/>
          <p:cNvPicPr>
            <a:picLocks noChangeAspect="1"/>
          </p:cNvPicPr>
          <p:nvPr/>
        </p:nvPicPr>
        <p:blipFill>
          <a:blip r:embed="rId3" cstate="print"/>
          <a:srcRect l="6001" t="32004" r="6990" b="-11"/>
          <a:stretch>
            <a:fillRect/>
          </a:stretch>
        </p:blipFill>
        <p:spPr>
          <a:xfrm flipH="1">
            <a:off x="683568" y="3945471"/>
            <a:ext cx="1944216" cy="11397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99792" y="419147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fr-FR" b="1" dirty="0" smtClean="0">
                <a:latin typeface="+mj-lt"/>
              </a:rPr>
              <a:t>/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Image 9" descr="IMGP3881.JPG"/>
          <p:cNvPicPr>
            <a:picLocks noChangeAspect="1"/>
          </p:cNvPicPr>
          <p:nvPr/>
        </p:nvPicPr>
        <p:blipFill>
          <a:blip r:embed="rId4" cstate="print"/>
          <a:srcRect t="15296" r="4693" b="9400"/>
          <a:stretch>
            <a:fillRect/>
          </a:stretch>
        </p:blipFill>
        <p:spPr>
          <a:xfrm>
            <a:off x="683568" y="1556792"/>
            <a:ext cx="1944216" cy="11521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99792" y="198884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fr-FR" b="1" dirty="0" smtClean="0">
                <a:latin typeface="+mj-lt"/>
              </a:rPr>
              <a:t>/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15616" y="5157192"/>
            <a:ext cx="763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n-lt"/>
                <a:sym typeface="Wingdings" pitchFamily="2" charset="2"/>
              </a:rPr>
              <a:t> Les « </a:t>
            </a:r>
            <a:r>
              <a:rPr lang="fr-FR" dirty="0" err="1" smtClean="0">
                <a:latin typeface="+mn-lt"/>
                <a:sym typeface="Wingdings" pitchFamily="2" charset="2"/>
              </a:rPr>
              <a:t>pseudoécaillées</a:t>
            </a:r>
            <a:r>
              <a:rPr lang="fr-FR" dirty="0" smtClean="0">
                <a:latin typeface="+mn-lt"/>
                <a:sym typeface="Wingdings" pitchFamily="2" charset="2"/>
              </a:rPr>
              <a:t> » sont des « miroir ». Quel mécanisme ?</a:t>
            </a:r>
            <a:endParaRPr lang="fr-FR" dirty="0">
              <a:latin typeface="+mn-lt"/>
            </a:endParaRPr>
          </a:p>
        </p:txBody>
      </p:sp>
      <p:pic>
        <p:nvPicPr>
          <p:cNvPr id="13" name="Image 12" descr="IMGP4322.JPG"/>
          <p:cNvPicPr>
            <a:picLocks noChangeAspect="1"/>
          </p:cNvPicPr>
          <p:nvPr/>
        </p:nvPicPr>
        <p:blipFill>
          <a:blip r:embed="rId5" cstate="print"/>
          <a:srcRect l="6001" t="24003" r="12990" b="15991"/>
          <a:stretch>
            <a:fillRect/>
          </a:stretch>
        </p:blipFill>
        <p:spPr>
          <a:xfrm>
            <a:off x="4283968" y="1484784"/>
            <a:ext cx="1944216" cy="1080120"/>
          </a:xfrm>
          <a:prstGeom prst="rect">
            <a:avLst/>
          </a:prstGeom>
        </p:spPr>
      </p:pic>
      <p:pic>
        <p:nvPicPr>
          <p:cNvPr id="14" name="Image 13" descr="IMGP4734.JPG"/>
          <p:cNvPicPr>
            <a:picLocks noChangeAspect="1"/>
          </p:cNvPicPr>
          <p:nvPr/>
        </p:nvPicPr>
        <p:blipFill>
          <a:blip r:embed="rId6" cstate="print"/>
          <a:srcRect l="15002" t="16002" r="3989" b="19991"/>
          <a:stretch>
            <a:fillRect/>
          </a:stretch>
        </p:blipFill>
        <p:spPr>
          <a:xfrm>
            <a:off x="4283968" y="2564904"/>
            <a:ext cx="1944216" cy="1152128"/>
          </a:xfrm>
          <a:prstGeom prst="rect">
            <a:avLst/>
          </a:prstGeom>
        </p:spPr>
      </p:pic>
      <p:pic>
        <p:nvPicPr>
          <p:cNvPr id="17" name="Image 16" descr="H32003a.JPG"/>
          <p:cNvPicPr>
            <a:picLocks noChangeAspect="1"/>
          </p:cNvPicPr>
          <p:nvPr/>
        </p:nvPicPr>
        <p:blipFill>
          <a:blip r:embed="rId7" cstate="print"/>
          <a:srcRect l="989" r="3001" b="19991"/>
          <a:stretch>
            <a:fillRect/>
          </a:stretch>
        </p:blipFill>
        <p:spPr>
          <a:xfrm flipH="1">
            <a:off x="4283968" y="3654025"/>
            <a:ext cx="1944216" cy="121513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372200" y="2924944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fr-FR" b="1" dirty="0" smtClean="0">
                <a:latin typeface="+mj-lt"/>
              </a:rPr>
              <a:t>/G</a:t>
            </a:r>
            <a:endParaRPr lang="fr-FR" b="1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72200" y="407707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j-lt"/>
              </a:rPr>
              <a:t>G/G</a:t>
            </a:r>
            <a:endParaRPr lang="fr-FR" b="1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72200" y="1700808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fr-FR" b="1" dirty="0" smtClean="0">
                <a:latin typeface="+mj-lt"/>
              </a:rPr>
              <a:t>/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7089</TotalTime>
  <Words>493</Words>
  <Application>Microsoft Office PowerPoint</Application>
  <PresentationFormat>Affichage à l'écran (4:3)</PresentationFormat>
  <Paragraphs>162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par défaut</vt:lpstr>
      <vt:lpstr>Diapositive 1</vt:lpstr>
      <vt:lpstr>Objectifs</vt:lpstr>
      <vt:lpstr>Les difficultés du testage de souches</vt:lpstr>
      <vt:lpstr>Exemple de témoin interne</vt:lpstr>
      <vt:lpstr>Testage avec témoin interne</vt:lpstr>
      <vt:lpstr>Le mystère de l’écaillure</vt:lpstr>
      <vt:lpstr>Génétique « classique » de l’écaillure</vt:lpstr>
      <vt:lpstr>Mutation S/s identifiée chez le zebrafish</vt:lpstr>
      <vt:lpstr>Et chez la carpe malgache ?</vt:lpstr>
      <vt:lpstr>La carpe « cuir »</vt:lpstr>
      <vt:lpstr>Croisement octobre 2013</vt:lpstr>
      <vt:lpstr>Croisement 1</vt:lpstr>
      <vt:lpstr>Croisement 2</vt:lpstr>
      <vt:lpstr>Mission février 2013</vt:lpstr>
      <vt:lpstr>Croisement 2 (cuir-Miroir) à J105</vt:lpstr>
      <vt:lpstr>Croisement 1 à J103-107</vt:lpstr>
      <vt:lpstr>Et maintenant ?</vt:lpstr>
      <vt:lpstr>Et maintenant ?</vt:lpstr>
      <vt:lpstr>Merci à…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Marc</cp:lastModifiedBy>
  <cp:revision>187</cp:revision>
  <dcterms:created xsi:type="dcterms:W3CDTF">2009-04-22T19:24:48Z</dcterms:created>
  <dcterms:modified xsi:type="dcterms:W3CDTF">2013-02-15T11:45:17Z</dcterms:modified>
</cp:coreProperties>
</file>