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6" r:id="rId2"/>
    <p:sldId id="782" r:id="rId3"/>
    <p:sldId id="528" r:id="rId4"/>
    <p:sldId id="698" r:id="rId5"/>
    <p:sldId id="790" r:id="rId6"/>
    <p:sldId id="803" r:id="rId7"/>
    <p:sldId id="798" r:id="rId8"/>
    <p:sldId id="799" r:id="rId9"/>
    <p:sldId id="794" r:id="rId10"/>
    <p:sldId id="796" r:id="rId11"/>
    <p:sldId id="792" r:id="rId12"/>
    <p:sldId id="795" r:id="rId13"/>
    <p:sldId id="793" r:id="rId14"/>
    <p:sldId id="802" r:id="rId15"/>
    <p:sldId id="797" r:id="rId16"/>
    <p:sldId id="804" r:id="rId17"/>
    <p:sldId id="786" r:id="rId18"/>
    <p:sldId id="787" r:id="rId19"/>
    <p:sldId id="788" r:id="rId20"/>
    <p:sldId id="800" r:id="rId21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c Vandeputte" initials="M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38CA7A"/>
    <a:srgbClr val="FFCC00"/>
    <a:srgbClr val="D2DEB0"/>
    <a:srgbClr val="A4C870"/>
    <a:srgbClr val="0000FF"/>
    <a:srgbClr val="12B22D"/>
    <a:srgbClr val="FF9900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06" autoAdjust="0"/>
    <p:restoredTop sz="78748" autoAdjust="0"/>
  </p:normalViewPr>
  <p:slideViewPr>
    <p:cSldViewPr>
      <p:cViewPr>
        <p:scale>
          <a:sx n="80" d="100"/>
          <a:sy n="80" d="100"/>
        </p:scale>
        <p:origin x="-7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17D9BFCC-10C8-4140-A05F-C87DD0EA00A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6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3CD2E142-39F1-4528-94D1-D60B4AF62DC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225B1-0BF2-419A-B10F-93232CA8EDCD}" type="slidenum">
              <a:rPr lang="fr-FR" smtClean="0"/>
              <a:pPr/>
              <a:t>3</a:t>
            </a:fld>
            <a:endParaRPr lang="fr-FR" smtClean="0"/>
          </a:p>
        </p:txBody>
      </p:sp>
      <p:sp>
        <p:nvSpPr>
          <p:cNvPr id="317443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/>
            <a:fld id="{FC380A6D-7B19-4972-B1E1-B2CB15FE2B7E}" type="slidenum">
              <a:rPr lang="fr-FR" sz="1300">
                <a:latin typeface="Arial" charset="0"/>
              </a:rPr>
              <a:pPr algn="r"/>
              <a:t>3</a:t>
            </a:fld>
            <a:endParaRPr lang="fr-FR" sz="1300">
              <a:latin typeface="Arial" charset="0"/>
            </a:endParaRPr>
          </a:p>
        </p:txBody>
      </p:sp>
      <p:sp>
        <p:nvSpPr>
          <p:cNvPr id="317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smtClean="0"/>
              <a:t>Who would imagine an animal breeding industry relying on jungle fowl or wild boars ?</a:t>
            </a:r>
          </a:p>
          <a:p>
            <a:pPr eaLnBrk="1" hangingPunct="1"/>
            <a:r>
              <a:rPr lang="fr-FR" smtClean="0"/>
              <a:t>In fish, domestication is recent except for carp, goldfish (and salmonids to some extent)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757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74F228-D3AD-4C05-9062-1AC20ED6DCAA}" type="slidenum">
              <a:rPr lang="fr-FR" smtClean="0"/>
              <a:pPr/>
              <a:t>11</a:t>
            </a:fld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768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A5E89A-E546-47A2-BEAB-796EB042CC57}" type="slidenum">
              <a:rPr lang="fr-FR" smtClean="0"/>
              <a:pPr/>
              <a:t>13</a:t>
            </a:fld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71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3471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3FBC19-6967-4982-9A5F-CE6980FE36E8}" type="slidenum">
              <a:rPr lang="fr-FR" smtClean="0"/>
              <a:pPr/>
              <a:t>15</a:t>
            </a:fld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50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38502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FEE870-B812-4FDF-99EF-93D8437B7773}" type="slidenum">
              <a:rPr lang="fr-FR" smtClean="0"/>
              <a:pPr/>
              <a:t>17</a:t>
            </a:fld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91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3491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C2D45F-E66F-42E9-B72D-1589DBD5BF56}" type="slidenum">
              <a:rPr lang="fr-FR" smtClean="0"/>
              <a:pPr/>
              <a:t>18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386387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38638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060825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06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6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Rectangle 53"/>
          <p:cNvSpPr>
            <a:spLocks noChangeArrowheads="1"/>
          </p:cNvSpPr>
          <p:nvPr userDrawn="1"/>
        </p:nvSpPr>
        <p:spPr bwMode="auto">
          <a:xfrm>
            <a:off x="0" y="5707063"/>
            <a:ext cx="9144000" cy="1150937"/>
          </a:xfrm>
          <a:prstGeom prst="rect">
            <a:avLst/>
          </a:prstGeom>
          <a:solidFill>
            <a:srgbClr val="0059A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78" name="Text Box 54"/>
          <p:cNvSpPr txBox="1">
            <a:spLocks noChangeArrowheads="1"/>
          </p:cNvSpPr>
          <p:nvPr userDrawn="1"/>
        </p:nvSpPr>
        <p:spPr bwMode="auto">
          <a:xfrm>
            <a:off x="4032250" y="5907088"/>
            <a:ext cx="311785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fr-FR" sz="1200" b="1">
                <a:solidFill>
                  <a:schemeClr val="bg1"/>
                </a:solidFill>
                <a:latin typeface="Arial Narrow" pitchFamily="34" charset="0"/>
              </a:rPr>
              <a:t>	A L I M E N T A T I O N                    </a:t>
            </a:r>
          </a:p>
          <a:p>
            <a:pPr>
              <a:lnSpc>
                <a:spcPct val="130000"/>
              </a:lnSpc>
              <a:defRPr/>
            </a:pPr>
            <a:r>
              <a:rPr lang="fr-FR" sz="1200" b="1">
                <a:solidFill>
                  <a:schemeClr val="bg1"/>
                </a:solidFill>
                <a:latin typeface="Arial Narrow" pitchFamily="34" charset="0"/>
              </a:rPr>
              <a:t>  A G R I C U L T U R E</a:t>
            </a:r>
          </a:p>
          <a:p>
            <a:pPr>
              <a:lnSpc>
                <a:spcPct val="130000"/>
              </a:lnSpc>
              <a:defRPr/>
            </a:pPr>
            <a:r>
              <a:rPr lang="fr-FR" sz="1200" b="1">
                <a:solidFill>
                  <a:schemeClr val="bg1"/>
                </a:solidFill>
                <a:latin typeface="Arial Narrow" pitchFamily="34" charset="0"/>
              </a:rPr>
              <a:t>	  E N V I R O N N E M E N T</a:t>
            </a:r>
            <a:endParaRPr lang="fr-FR" b="1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54276" name="Picture 55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AFCFD"/>
              </a:clrFrom>
              <a:clrTo>
                <a:srgbClr val="FAFC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0"/>
            <a:ext cx="198120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56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5715000"/>
            <a:ext cx="23622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Rectangle 5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4279" name="Rectangle 5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084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59499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pic>
        <p:nvPicPr>
          <p:cNvPr id="54281" name="Picture 61" descr="logo ifremer fond blanc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313488"/>
            <a:ext cx="2843213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CC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CC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CC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CC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066CC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066CC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066CC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066CC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jpe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35.jpe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9"/>
          <p:cNvSpPr>
            <a:spLocks noChangeArrowheads="1"/>
          </p:cNvSpPr>
          <p:nvPr/>
        </p:nvSpPr>
        <p:spPr bwMode="auto">
          <a:xfrm>
            <a:off x="0" y="1196975"/>
            <a:ext cx="9144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b="1" dirty="0" smtClean="0">
                <a:solidFill>
                  <a:srgbClr val="0059A6"/>
                </a:solidFill>
                <a:latin typeface="Century Gothic" pitchFamily="34" charset="0"/>
                <a:cs typeface="Times New Roman" pitchFamily="18" charset="0"/>
              </a:rPr>
              <a:t>Evolution des objectifs de sélection en aquaculture</a:t>
            </a:r>
          </a:p>
          <a:p>
            <a:pPr algn="ctr"/>
            <a:endParaRPr lang="fr-FR" b="1" i="1" dirty="0" smtClean="0">
              <a:solidFill>
                <a:srgbClr val="0059A6"/>
              </a:solidFill>
              <a:latin typeface="Century Gothic" pitchFamily="34" charset="0"/>
              <a:cs typeface="Times New Roman" pitchFamily="18" charset="0"/>
            </a:endParaRPr>
          </a:p>
          <a:p>
            <a:pPr algn="ctr"/>
            <a:r>
              <a:rPr lang="fr-FR" b="1" i="1" dirty="0" smtClean="0">
                <a:solidFill>
                  <a:srgbClr val="0059A6"/>
                </a:solidFill>
                <a:latin typeface="Century Gothic" pitchFamily="34" charset="0"/>
                <a:cs typeface="Times New Roman" pitchFamily="18" charset="0"/>
              </a:rPr>
              <a:t>Académie d’Agriculture de France, 16 janvier 2013</a:t>
            </a:r>
          </a:p>
          <a:p>
            <a:pPr algn="ctr"/>
            <a:endParaRPr lang="fr-FR" b="1" i="1" dirty="0" smtClean="0">
              <a:solidFill>
                <a:srgbClr val="0059A6"/>
              </a:solidFill>
              <a:latin typeface="Century Gothic" pitchFamily="34" charset="0"/>
              <a:cs typeface="Times New Roman" pitchFamily="18" charset="0"/>
            </a:endParaRPr>
          </a:p>
          <a:p>
            <a:pPr algn="ctr"/>
            <a:r>
              <a:rPr lang="fr-FR" b="1" i="1" dirty="0" smtClean="0">
                <a:solidFill>
                  <a:srgbClr val="0059A6"/>
                </a:solidFill>
                <a:latin typeface="Century Gothic" pitchFamily="34" charset="0"/>
                <a:cs typeface="Times New Roman" pitchFamily="18" charset="0"/>
              </a:rPr>
              <a:t>Marc </a:t>
            </a:r>
            <a:r>
              <a:rPr lang="fr-FR" b="1" i="1" dirty="0">
                <a:solidFill>
                  <a:srgbClr val="0059A6"/>
                </a:solidFill>
                <a:latin typeface="Century Gothic" pitchFamily="34" charset="0"/>
                <a:cs typeface="Times New Roman" pitchFamily="18" charset="0"/>
              </a:rPr>
              <a:t>VANDEPUTTE</a:t>
            </a:r>
            <a:br>
              <a:rPr lang="fr-FR" b="1" i="1" dirty="0">
                <a:solidFill>
                  <a:srgbClr val="0059A6"/>
                </a:solidFill>
                <a:latin typeface="Century Gothic" pitchFamily="34" charset="0"/>
                <a:cs typeface="Times New Roman" pitchFamily="18" charset="0"/>
              </a:rPr>
            </a:br>
            <a:r>
              <a:rPr lang="fr-FR" sz="2000" b="1" dirty="0">
                <a:solidFill>
                  <a:srgbClr val="0059A6"/>
                </a:solidFill>
                <a:latin typeface="Century Gothic" pitchFamily="34" charset="0"/>
                <a:cs typeface="Times New Roman" pitchFamily="18" charset="0"/>
              </a:rPr>
              <a:t>GDR INRA-Ifremer Amélioration génétique des poissons</a:t>
            </a:r>
          </a:p>
        </p:txBody>
      </p:sp>
      <p:pic>
        <p:nvPicPr>
          <p:cNvPr id="71683" name="Picture 10" descr="truite fario IN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38600"/>
            <a:ext cx="2743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11" descr="sedi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8850" y="4038600"/>
            <a:ext cx="2209800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12" descr="IMGP22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4038600"/>
            <a:ext cx="12573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14" descr="bar israe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81450" y="4038600"/>
            <a:ext cx="20574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7" name="Picture 15" descr="Microarray2"/>
          <p:cNvPicPr>
            <a:picLocks noChangeAspect="1" noChangeArrowheads="1"/>
          </p:cNvPicPr>
          <p:nvPr/>
        </p:nvPicPr>
        <p:blipFill>
          <a:blip r:embed="rId6" cstate="print"/>
          <a:srcRect l="12634" t="2663" r="72037" b="50000"/>
          <a:stretch>
            <a:fillRect/>
          </a:stretch>
        </p:blipFill>
        <p:spPr bwMode="auto">
          <a:xfrm>
            <a:off x="8248650" y="4038600"/>
            <a:ext cx="8937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8046457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4941168"/>
            <a:ext cx="3970784" cy="791865"/>
          </a:xfrm>
        </p:spPr>
        <p:txBody>
          <a:bodyPr/>
          <a:lstStyle/>
          <a:p>
            <a:pPr>
              <a:buNone/>
            </a:pPr>
            <a:r>
              <a:rPr lang="fr-FR" sz="1400" b="0" i="1" dirty="0" smtClean="0"/>
              <a:t>* couleur, survie, écaillure, malformations</a:t>
            </a:r>
            <a:endParaRPr lang="fr-FR" sz="1400" b="0" i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0038" y="4437112"/>
            <a:ext cx="12239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Evolution des objectifs de sélection saumon</a:t>
            </a:r>
          </a:p>
        </p:txBody>
      </p:sp>
      <p:pic>
        <p:nvPicPr>
          <p:cNvPr id="4198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052513"/>
            <a:ext cx="4932363" cy="4648200"/>
          </a:xfrm>
          <a:noFill/>
        </p:spPr>
      </p:pic>
      <p:sp>
        <p:nvSpPr>
          <p:cNvPr id="186372" name="Text Box 5"/>
          <p:cNvSpPr txBox="1">
            <a:spLocks noChangeArrowheads="1"/>
          </p:cNvSpPr>
          <p:nvPr/>
        </p:nvSpPr>
        <p:spPr bwMode="auto">
          <a:xfrm>
            <a:off x="250825" y="4941888"/>
            <a:ext cx="3360738" cy="338137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600" dirty="0" err="1">
                <a:latin typeface="+mj-lt"/>
              </a:rPr>
              <a:t>Sonesson</a:t>
            </a:r>
            <a:r>
              <a:rPr lang="fr-FR" sz="1600" dirty="0">
                <a:latin typeface="+mj-lt"/>
              </a:rPr>
              <a:t> &amp; </a:t>
            </a:r>
            <a:r>
              <a:rPr lang="fr-FR" sz="1600" dirty="0" err="1">
                <a:latin typeface="+mj-lt"/>
              </a:rPr>
              <a:t>Fjalestad</a:t>
            </a:r>
            <a:r>
              <a:rPr lang="fr-FR" sz="1600" dirty="0">
                <a:latin typeface="+mj-lt"/>
              </a:rPr>
              <a:t>, </a:t>
            </a:r>
            <a:r>
              <a:rPr lang="fr-FR" sz="1600" dirty="0" err="1">
                <a:latin typeface="+mj-lt"/>
              </a:rPr>
              <a:t>Aquabreeding</a:t>
            </a:r>
            <a:r>
              <a:rPr lang="fr-FR" sz="1600" dirty="0">
                <a:latin typeface="+mj-lt"/>
              </a:rPr>
              <a:t> 2008</a:t>
            </a:r>
          </a:p>
        </p:txBody>
      </p:sp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1557338"/>
            <a:ext cx="442912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59563" y="1557338"/>
            <a:ext cx="1643062" cy="338137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600" dirty="0">
                <a:latin typeface="+mj-lt"/>
              </a:rPr>
              <a:t>Source: AQUAGEN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716463" y="4868863"/>
            <a:ext cx="35205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>
                <a:latin typeface="+mn-lt"/>
                <a:sym typeface="Wingdings" pitchFamily="2" charset="2"/>
              </a:rPr>
              <a:t> </a:t>
            </a:r>
            <a:r>
              <a:rPr lang="fr-FR" b="1" dirty="0" smtClean="0">
                <a:latin typeface="+mn-lt"/>
              </a:rPr>
              <a:t>Objectifs plus équilibrés</a:t>
            </a:r>
            <a:endParaRPr lang="fr-FR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3070" y="850751"/>
            <a:ext cx="32194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5725941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60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r-FR" sz="3200" dirty="0" smtClean="0"/>
              <a:t>Sélection aquacole dans le monde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79512" y="4797152"/>
            <a:ext cx="854592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800" b="1" dirty="0" smtClean="0">
                <a:latin typeface="+mn-lt"/>
              </a:rPr>
              <a:t>Des espèces majeures (carpes</a:t>
            </a:r>
            <a:r>
              <a:rPr lang="fr-FR" sz="1800" b="1" dirty="0">
                <a:latin typeface="+mn-lt"/>
              </a:rPr>
              <a:t>, </a:t>
            </a:r>
            <a:r>
              <a:rPr lang="fr-FR" sz="1800" b="1" dirty="0" smtClean="0">
                <a:latin typeface="+mn-lt"/>
              </a:rPr>
              <a:t>mollusques</a:t>
            </a:r>
            <a:r>
              <a:rPr lang="fr-FR" sz="1800" b="1" dirty="0">
                <a:latin typeface="+mn-lt"/>
              </a:rPr>
              <a:t>, </a:t>
            </a:r>
            <a:r>
              <a:rPr lang="fr-FR" sz="1800" b="1" dirty="0" err="1" smtClean="0">
                <a:latin typeface="+mn-lt"/>
              </a:rPr>
              <a:t>milkfish</a:t>
            </a:r>
            <a:r>
              <a:rPr lang="fr-FR" sz="1800" b="1" dirty="0" smtClean="0">
                <a:latin typeface="+mn-lt"/>
              </a:rPr>
              <a:t>: « filtreurs ») ne sont pas sélectionnées</a:t>
            </a:r>
            <a:endParaRPr lang="fr-FR" sz="1800" b="1" dirty="0">
              <a:latin typeface="+mn-lt"/>
            </a:endParaRPr>
          </a:p>
          <a:p>
            <a:pPr>
              <a:defRPr/>
            </a:pPr>
            <a:r>
              <a:rPr lang="fr-FR" sz="1800" b="1" dirty="0" smtClean="0">
                <a:latin typeface="+mn-lt"/>
              </a:rPr>
              <a:t>Raison probable: en extensif la productivité du milieu détermine en majorité la production</a:t>
            </a:r>
            <a:endParaRPr lang="fr-FR" sz="1800" b="1" dirty="0">
              <a:latin typeface="+mn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0" y="5445125"/>
            <a:ext cx="283686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i="1" dirty="0">
                <a:latin typeface="+mn-lt"/>
              </a:rPr>
              <a:t>Data </a:t>
            </a:r>
            <a:r>
              <a:rPr lang="fr-FR" sz="1200" i="1" dirty="0" err="1">
                <a:latin typeface="+mn-lt"/>
              </a:rPr>
              <a:t>from</a:t>
            </a:r>
            <a:r>
              <a:rPr lang="fr-FR" sz="1200" i="1" dirty="0">
                <a:latin typeface="+mn-lt"/>
              </a:rPr>
              <a:t> </a:t>
            </a:r>
            <a:r>
              <a:rPr lang="fr-FR" sz="1200" i="1" dirty="0" err="1">
                <a:latin typeface="+mn-lt"/>
              </a:rPr>
              <a:t>Neira</a:t>
            </a:r>
            <a:r>
              <a:rPr lang="fr-FR" sz="1200" i="1" dirty="0">
                <a:latin typeface="+mn-lt"/>
              </a:rPr>
              <a:t>, 2010;  Rye et al, 2010;  FAO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Caractères du futur pour un monde fini</a:t>
            </a:r>
          </a:p>
        </p:txBody>
      </p:sp>
      <p:sp>
        <p:nvSpPr>
          <p:cNvPr id="4301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Produire plus avec moins d’intrants et d’impacts</a:t>
            </a:r>
          </a:p>
          <a:p>
            <a:pPr lvl="1" eaLnBrk="1" hangingPunct="1"/>
            <a:r>
              <a:rPr lang="fr-FR" dirty="0" smtClean="0"/>
              <a:t>Moindre importance de la vitesse de croissance ?</a:t>
            </a:r>
          </a:p>
          <a:p>
            <a:pPr lvl="1" eaLnBrk="1" hangingPunct="1"/>
            <a:r>
              <a:rPr lang="fr-FR" dirty="0" smtClean="0"/>
              <a:t>Animal à sang froid: croissance ≠ efficacité alimentaire</a:t>
            </a:r>
          </a:p>
          <a:p>
            <a:pPr lvl="1" eaLnBrk="1" hangingPunct="1"/>
            <a:r>
              <a:rPr lang="fr-FR" dirty="0" smtClean="0"/>
              <a:t>Efficience de la production:</a:t>
            </a:r>
          </a:p>
          <a:p>
            <a:pPr lvl="2" eaLnBrk="1" hangingPunct="1"/>
            <a:r>
              <a:rPr lang="fr-FR" sz="2000" dirty="0" smtClean="0">
                <a:latin typeface="+mj-lt"/>
              </a:rPr>
              <a:t>Efficacité alimentaire (+ rétention nutriments)</a:t>
            </a:r>
          </a:p>
          <a:p>
            <a:pPr lvl="2" eaLnBrk="1" hangingPunct="1"/>
            <a:r>
              <a:rPr lang="fr-FR" sz="2000" dirty="0" smtClean="0">
                <a:latin typeface="+mj-lt"/>
              </a:rPr>
              <a:t>Adaptation aux nouveaux aliments (végétaux)</a:t>
            </a:r>
          </a:p>
          <a:p>
            <a:pPr lvl="2" eaLnBrk="1" hangingPunct="1"/>
            <a:r>
              <a:rPr lang="fr-FR" sz="2000" dirty="0" smtClean="0">
                <a:latin typeface="+mj-lt"/>
              </a:rPr>
              <a:t>Résistance aux maladies (spécifiques)</a:t>
            </a:r>
          </a:p>
          <a:p>
            <a:pPr lvl="2" eaLnBrk="1" hangingPunct="1"/>
            <a:r>
              <a:rPr lang="fr-FR" sz="2000" dirty="0" smtClean="0">
                <a:latin typeface="+mj-lt"/>
              </a:rPr>
              <a:t>Rendements de découpe</a:t>
            </a:r>
          </a:p>
          <a:p>
            <a:pPr lvl="1" eaLnBrk="1" hangingPunct="1">
              <a:buNone/>
            </a:pPr>
            <a:r>
              <a:rPr lang="fr-FR" dirty="0" smtClean="0">
                <a:sym typeface="Wingdings" pitchFamily="2" charset="2"/>
              </a:rPr>
              <a:t> plus de chair consommable avec moins d’intrants (précieux)</a:t>
            </a:r>
            <a:endParaRPr lang="fr-F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Critères indirects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458200" cy="1066800"/>
          </a:xfrm>
        </p:spPr>
        <p:txBody>
          <a:bodyPr/>
          <a:lstStyle/>
          <a:p>
            <a:pPr eaLnBrk="1" hangingPunct="1"/>
            <a:r>
              <a:rPr lang="fr-FR" dirty="0" smtClean="0"/>
              <a:t>Taille de la tête et rendement de filet</a:t>
            </a:r>
            <a:endParaRPr lang="fr-FR" dirty="0" smtClean="0">
              <a:sym typeface="Wingdings" pitchFamily="2" charset="2"/>
            </a:endParaRPr>
          </a:p>
          <a:p>
            <a:pPr eaLnBrk="1" hangingPunct="1"/>
            <a:endParaRPr lang="fr-FR" dirty="0" smtClean="0">
              <a:sym typeface="Wingdings" pitchFamily="2" charset="2"/>
            </a:endParaRP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710952" y="3131840"/>
            <a:ext cx="792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2800" dirty="0">
                <a:latin typeface="Arial" charset="0"/>
              </a:rPr>
              <a:t>Sélection sur petite tête: plus efficace que sélection directe sur rendement filet (x1.4-2.0)</a:t>
            </a:r>
          </a:p>
          <a:p>
            <a:pPr marL="342900" indent="-342900">
              <a:spcBef>
                <a:spcPct val="20000"/>
              </a:spcBef>
            </a:pPr>
            <a:r>
              <a:rPr lang="fr-FR" sz="2800" dirty="0">
                <a:latin typeface="Arial" charset="0"/>
                <a:sym typeface="Wingdings" pitchFamily="2" charset="2"/>
              </a:rPr>
              <a:t> +1.4% filet/</a:t>
            </a:r>
            <a:r>
              <a:rPr lang="fr-FR" sz="2800" dirty="0" err="1">
                <a:latin typeface="Arial" charset="0"/>
                <a:sym typeface="Wingdings" pitchFamily="2" charset="2"/>
              </a:rPr>
              <a:t>gén</a:t>
            </a:r>
            <a:r>
              <a:rPr lang="fr-FR" sz="2800" dirty="0">
                <a:latin typeface="Arial" charset="0"/>
                <a:sym typeface="Wingdings" pitchFamily="2" charset="2"/>
              </a:rPr>
              <a:t>. (moyenne 31,2</a:t>
            </a:r>
            <a:r>
              <a:rPr lang="fr-FR" sz="2800" dirty="0" smtClean="0">
                <a:latin typeface="Arial" charset="0"/>
                <a:sym typeface="Wingdings" pitchFamily="2" charset="2"/>
              </a:rPr>
              <a:t>%)</a:t>
            </a:r>
            <a:endParaRPr lang="fr-FR" sz="2800" dirty="0">
              <a:latin typeface="Arial" charset="0"/>
              <a:sym typeface="Wingdings" pitchFamily="2" charset="2"/>
            </a:endParaRPr>
          </a:p>
        </p:txBody>
      </p:sp>
      <p:pic>
        <p:nvPicPr>
          <p:cNvPr id="152586" name="Picture 10" descr="Carpe petite tête"/>
          <p:cNvPicPr>
            <a:picLocks noChangeAspect="1" noChangeArrowheads="1"/>
          </p:cNvPicPr>
          <p:nvPr/>
        </p:nvPicPr>
        <p:blipFill>
          <a:blip r:embed="rId2" cstate="print"/>
          <a:srcRect t="16667" b="27777"/>
          <a:stretch>
            <a:fillRect/>
          </a:stretch>
        </p:blipFill>
        <p:spPr bwMode="auto">
          <a:xfrm>
            <a:off x="710952" y="1988840"/>
            <a:ext cx="2286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7" name="Picture 11" descr="Carpe grosse tête"/>
          <p:cNvPicPr>
            <a:picLocks noChangeAspect="1" noChangeArrowheads="1"/>
          </p:cNvPicPr>
          <p:nvPr/>
        </p:nvPicPr>
        <p:blipFill>
          <a:blip r:embed="rId3" cstate="print"/>
          <a:srcRect t="11595" b="30435"/>
          <a:stretch>
            <a:fillRect/>
          </a:stretch>
        </p:blipFill>
        <p:spPr bwMode="auto">
          <a:xfrm>
            <a:off x="4139952" y="1988840"/>
            <a:ext cx="23622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88" name="Text Box 12"/>
          <p:cNvSpPr txBox="1">
            <a:spLocks noChangeArrowheads="1"/>
          </p:cNvSpPr>
          <p:nvPr/>
        </p:nvSpPr>
        <p:spPr bwMode="auto">
          <a:xfrm>
            <a:off x="6578352" y="2065040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Arial Black" pitchFamily="34" charset="0"/>
              </a:rPr>
              <a:t>-filet</a:t>
            </a:r>
          </a:p>
        </p:txBody>
      </p:sp>
      <p:sp>
        <p:nvSpPr>
          <p:cNvPr id="152589" name="Text Box 13"/>
          <p:cNvSpPr txBox="1">
            <a:spLocks noChangeArrowheads="1"/>
          </p:cNvSpPr>
          <p:nvPr/>
        </p:nvSpPr>
        <p:spPr bwMode="auto">
          <a:xfrm>
            <a:off x="2996952" y="2065040"/>
            <a:ext cx="1046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Arial Black" pitchFamily="34" charset="0"/>
              </a:rPr>
              <a:t>+filet</a:t>
            </a:r>
          </a:p>
        </p:txBody>
      </p:sp>
      <p:sp>
        <p:nvSpPr>
          <p:cNvPr id="152590" name="Text Box 14"/>
          <p:cNvSpPr txBox="1">
            <a:spLocks noChangeArrowheads="1"/>
          </p:cNvSpPr>
          <p:nvPr/>
        </p:nvSpPr>
        <p:spPr bwMode="auto">
          <a:xfrm>
            <a:off x="6654552" y="2446040"/>
            <a:ext cx="1423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latin typeface="Arial" charset="0"/>
              </a:rPr>
              <a:t>R</a:t>
            </a:r>
            <a:r>
              <a:rPr lang="fr-FR" b="1" baseline="-25000">
                <a:latin typeface="Arial" charset="0"/>
              </a:rPr>
              <a:t>A</a:t>
            </a:r>
            <a:r>
              <a:rPr lang="fr-FR" b="1">
                <a:latin typeface="Arial" charset="0"/>
              </a:rPr>
              <a:t>=-0.86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L’efficacité alimentaire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fr-FR" smtClean="0"/>
              <a:t>Caractère très rentable mais non sélectionné</a:t>
            </a:r>
          </a:p>
          <a:p>
            <a:pPr eaLnBrk="1" hangingPunct="1"/>
            <a:r>
              <a:rPr lang="fr-FR" smtClean="0"/>
              <a:t>Ingestion individuelle non mesurable</a:t>
            </a:r>
            <a:br>
              <a:rPr lang="fr-FR" smtClean="0"/>
            </a:br>
            <a:r>
              <a:rPr lang="fr-FR" smtClean="0"/>
              <a:t> en pratique</a:t>
            </a:r>
            <a:br>
              <a:rPr lang="fr-FR" smtClean="0"/>
            </a:br>
            <a:r>
              <a:rPr lang="fr-FR" smtClean="0">
                <a:sym typeface="Wingdings" pitchFamily="2" charset="2"/>
              </a:rPr>
              <a:t> EA non mesurable</a:t>
            </a:r>
          </a:p>
          <a:p>
            <a:pPr eaLnBrk="1" hangingPunct="1"/>
            <a:r>
              <a:rPr lang="fr-FR" smtClean="0">
                <a:sym typeface="Wingdings" pitchFamily="2" charset="2"/>
              </a:rPr>
              <a:t>Critères indirects:</a:t>
            </a:r>
          </a:p>
          <a:p>
            <a:pPr lvl="1" eaLnBrk="1" hangingPunct="1"/>
            <a:r>
              <a:rPr lang="fr-FR" smtClean="0">
                <a:sym typeface="Wingdings" pitchFamily="2" charset="2"/>
              </a:rPr>
              <a:t>La croissance ?</a:t>
            </a:r>
          </a:p>
          <a:p>
            <a:pPr lvl="1" eaLnBrk="1" hangingPunct="1"/>
            <a:r>
              <a:rPr lang="fr-FR" smtClean="0">
                <a:sym typeface="Wingdings" pitchFamily="2" charset="2"/>
              </a:rPr>
              <a:t>Efficacité métabolique:</a:t>
            </a:r>
            <a:br>
              <a:rPr lang="fr-FR" smtClean="0">
                <a:sym typeface="Wingdings" pitchFamily="2" charset="2"/>
              </a:rPr>
            </a:br>
            <a:r>
              <a:rPr lang="fr-FR" smtClean="0">
                <a:sym typeface="Wingdings" pitchFamily="2" charset="2"/>
              </a:rPr>
              <a:t>comment l’approcher ?</a:t>
            </a:r>
          </a:p>
          <a:p>
            <a:pPr eaLnBrk="1" hangingPunct="1"/>
            <a:endParaRPr lang="fr-FR" smtClean="0"/>
          </a:p>
        </p:txBody>
      </p:sp>
      <p:pic>
        <p:nvPicPr>
          <p:cNvPr id="163844" name="Picture 5"/>
          <p:cNvPicPr>
            <a:picLocks noChangeAspect="1" noChangeArrowheads="1"/>
          </p:cNvPicPr>
          <p:nvPr/>
        </p:nvPicPr>
        <p:blipFill>
          <a:blip r:embed="rId3" cstate="print"/>
          <a:srcRect r="4224"/>
          <a:stretch>
            <a:fillRect/>
          </a:stretch>
        </p:blipFill>
        <p:spPr bwMode="auto">
          <a:xfrm>
            <a:off x="5543550" y="2644775"/>
            <a:ext cx="360045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smtClean="0"/>
              <a:t>Prédire l’efficacité alimentaire ?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0550" y="1700213"/>
            <a:ext cx="3287713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700213"/>
            <a:ext cx="3744912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4" cstate="print"/>
          <a:srcRect r="13132"/>
          <a:stretch>
            <a:fillRect/>
          </a:stretch>
        </p:blipFill>
        <p:spPr bwMode="auto">
          <a:xfrm>
            <a:off x="-36513" y="2868613"/>
            <a:ext cx="2536826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6711924" y="5229200"/>
            <a:ext cx="24320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 b="1" i="1" dirty="0">
                <a:latin typeface="Arial Narrow" pitchFamily="34" charset="0"/>
              </a:rPr>
              <a:t>Thèse Laure </a:t>
            </a:r>
            <a:r>
              <a:rPr lang="fr-FR" sz="1800" b="1" i="1" dirty="0" smtClean="0">
                <a:latin typeface="Arial Narrow" pitchFamily="34" charset="0"/>
              </a:rPr>
              <a:t>Grima, 2010</a:t>
            </a:r>
            <a:endParaRPr lang="fr-FR" sz="1800" b="1" i="1" dirty="0">
              <a:latin typeface="Arial Narrow" pitchFamily="34" charset="0"/>
            </a:endParaRP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900113" y="4792663"/>
            <a:ext cx="66164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 smtClean="0">
                <a:latin typeface="Arial Narrow" pitchFamily="34" charset="0"/>
              </a:rPr>
              <a:t>A confirmer: sélection expérimentale en cours chez le bar</a:t>
            </a:r>
            <a:endParaRPr lang="fr-FR" dirty="0">
              <a:latin typeface="Arial Narrow" pitchFamily="34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Des gènes « naturels » (QTL) </a:t>
            </a:r>
            <a:br>
              <a:rPr lang="fr-FR" dirty="0" smtClean="0"/>
            </a:br>
            <a:r>
              <a:rPr lang="fr-FR" dirty="0" smtClean="0"/>
              <a:t>de résistance aux maladies</a:t>
            </a:r>
          </a:p>
        </p:txBody>
      </p:sp>
      <p:pic>
        <p:nvPicPr>
          <p:cNvPr id="3123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1663" y="1600200"/>
            <a:ext cx="7940675" cy="4060825"/>
          </a:xfrm>
          <a:noFill/>
        </p:spPr>
      </p:pic>
      <p:sp>
        <p:nvSpPr>
          <p:cNvPr id="5" name="ZoneTexte 4"/>
          <p:cNvSpPr txBox="1"/>
          <p:nvPr/>
        </p:nvSpPr>
        <p:spPr>
          <a:xfrm>
            <a:off x="6659563" y="5300663"/>
            <a:ext cx="1687512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600" i="1" dirty="0">
                <a:latin typeface="+mn-lt"/>
              </a:rPr>
              <a:t>Source:  AQUAGEN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164388" y="2852738"/>
            <a:ext cx="1638300" cy="33813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Commercial cross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124700" y="1958975"/>
            <a:ext cx="2019300" cy="246063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Commercial QTL cross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Sélectionner des poissons végétariens ?</a:t>
            </a:r>
          </a:p>
        </p:txBody>
      </p:sp>
      <p:pic>
        <p:nvPicPr>
          <p:cNvPr id="165891" name="Image 3" descr="truite AEC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565400"/>
            <a:ext cx="547687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2" name="Image 4" descr="truite AEC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420938"/>
            <a:ext cx="5461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3" name="Image 5" descr="truite AEC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708275"/>
            <a:ext cx="5461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4" name="Image 6" descr="truite AEC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2349500"/>
            <a:ext cx="5461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5" name="Image 7" descr="truite AEC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781300"/>
            <a:ext cx="547687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6" name="Image 8" descr="truite AEC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2852738"/>
            <a:ext cx="546100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7" name="Image 9" descr="truite AEC1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3213100"/>
            <a:ext cx="6191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8" name="Image 10" descr="truite AEC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357563"/>
            <a:ext cx="5461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9" name="Image 11" descr="truite AEC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141663"/>
            <a:ext cx="5461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900" name="Image 12" descr="truite AEC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2997200"/>
            <a:ext cx="5461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901" name="Image 13" descr="truite AEC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997200"/>
            <a:ext cx="5461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rganigramme : Disque magnétique 14"/>
          <p:cNvSpPr/>
          <p:nvPr/>
        </p:nvSpPr>
        <p:spPr>
          <a:xfrm>
            <a:off x="2555875" y="1989138"/>
            <a:ext cx="1584325" cy="792162"/>
          </a:xfrm>
          <a:prstGeom prst="flowChartMagneticDisk">
            <a:avLst/>
          </a:prstGeom>
          <a:solidFill>
            <a:srgbClr val="A4C8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V</a:t>
            </a:r>
          </a:p>
        </p:txBody>
      </p:sp>
      <p:sp>
        <p:nvSpPr>
          <p:cNvPr id="16" name="Organigramme : Disque magnétique 15"/>
          <p:cNvSpPr/>
          <p:nvPr/>
        </p:nvSpPr>
        <p:spPr>
          <a:xfrm>
            <a:off x="2555875" y="3644900"/>
            <a:ext cx="1584325" cy="792163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M</a:t>
            </a:r>
          </a:p>
        </p:txBody>
      </p:sp>
      <p:pic>
        <p:nvPicPr>
          <p:cNvPr id="16590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9700" y="1268413"/>
            <a:ext cx="30099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Flèche vers le bas 17"/>
          <p:cNvSpPr/>
          <p:nvPr/>
        </p:nvSpPr>
        <p:spPr>
          <a:xfrm rot="-7140000">
            <a:off x="1810543" y="2339182"/>
            <a:ext cx="360363" cy="647700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Flèche vers le bas 18"/>
          <p:cNvSpPr/>
          <p:nvPr/>
        </p:nvSpPr>
        <p:spPr>
          <a:xfrm rot="7140000" flipV="1">
            <a:off x="1810543" y="3059907"/>
            <a:ext cx="360363" cy="647700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0" y="3573463"/>
            <a:ext cx="2166938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800" b="1" dirty="0">
                <a:solidFill>
                  <a:srgbClr val="0070C0"/>
                </a:solidFill>
                <a:latin typeface="+mn-lt"/>
              </a:rPr>
              <a:t>Ensemble de familles </a:t>
            </a:r>
            <a:br>
              <a:rPr lang="fr-FR" sz="1800" b="1" dirty="0">
                <a:solidFill>
                  <a:srgbClr val="0070C0"/>
                </a:solidFill>
                <a:latin typeface="+mn-lt"/>
              </a:rPr>
            </a:br>
            <a:r>
              <a:rPr lang="fr-FR" sz="1800" b="1" dirty="0">
                <a:solidFill>
                  <a:srgbClr val="0070C0"/>
                </a:solidFill>
                <a:latin typeface="+mn-lt"/>
              </a:rPr>
              <a:t>identifiées</a:t>
            </a:r>
          </a:p>
        </p:txBody>
      </p:sp>
      <p:pic>
        <p:nvPicPr>
          <p:cNvPr id="16590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9700" y="3429000"/>
            <a:ext cx="3263900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ZoneTexte 22"/>
          <p:cNvSpPr txBox="1"/>
          <p:nvPr/>
        </p:nvSpPr>
        <p:spPr>
          <a:xfrm>
            <a:off x="5443538" y="5300663"/>
            <a:ext cx="352107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600" b="1" dirty="0">
                <a:latin typeface="+mn-lt"/>
              </a:rPr>
              <a:t>Projet VEGEAQUA – Thèse R. Le Boucher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AIN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4007" y="142852"/>
            <a:ext cx="7536425" cy="6400800"/>
          </a:xfrm>
          <a:prstGeom prst="rect">
            <a:avLst/>
          </a:prstGeom>
        </p:spPr>
      </p:pic>
      <p:pic>
        <p:nvPicPr>
          <p:cNvPr id="10" name="Image 9" descr="GAIN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4007" y="142852"/>
            <a:ext cx="7536425" cy="6400800"/>
          </a:xfrm>
          <a:prstGeom prst="rect">
            <a:avLst/>
          </a:prstGeom>
        </p:spPr>
      </p:pic>
      <p:pic>
        <p:nvPicPr>
          <p:cNvPr id="11" name="Image 10" descr="GAIN 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4007" y="142852"/>
            <a:ext cx="7536425" cy="640080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5436096" y="5445224"/>
            <a:ext cx="3147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latin typeface="Arial" pitchFamily="34" charset="0"/>
                <a:cs typeface="Arial" pitchFamily="34" charset="0"/>
              </a:rPr>
              <a:t>Le Boucher et al., </a:t>
            </a:r>
            <a:r>
              <a:rPr lang="fr-FR" sz="1400" i="1" dirty="0" smtClean="0">
                <a:latin typeface="Arial" pitchFamily="34" charset="0"/>
                <a:cs typeface="Arial" pitchFamily="34" charset="0"/>
              </a:rPr>
              <a:t>2012, </a:t>
            </a:r>
            <a:r>
              <a:rPr lang="fr-FR" sz="1400" i="1" dirty="0" err="1" smtClean="0">
                <a:latin typeface="Arial" pitchFamily="34" charset="0"/>
                <a:cs typeface="Arial" pitchFamily="34" charset="0"/>
              </a:rPr>
              <a:t>PLoS</a:t>
            </a:r>
            <a:r>
              <a:rPr lang="fr-FR" sz="1400" i="1" dirty="0" smtClean="0">
                <a:latin typeface="Arial" pitchFamily="34" charset="0"/>
                <a:cs typeface="Arial" pitchFamily="34" charset="0"/>
              </a:rPr>
              <a:t> ONE</a:t>
            </a:r>
            <a:endParaRPr lang="fr-FR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fr-FR" dirty="0" smtClean="0"/>
              <a:t>Chez la truite: ça marche 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6552728" cy="417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Aquaculture: un défi d’envergure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4928" y="4984799"/>
            <a:ext cx="8229600" cy="1036489"/>
          </a:xfrm>
        </p:spPr>
        <p:txBody>
          <a:bodyPr/>
          <a:lstStyle/>
          <a:p>
            <a:r>
              <a:rPr lang="fr-FR" sz="2000" dirty="0" smtClean="0">
                <a:sym typeface="Wingdings" pitchFamily="2" charset="2"/>
              </a:rPr>
              <a:t>Toute l’augmentation </a:t>
            </a:r>
            <a:r>
              <a:rPr lang="fr-FR" sz="2000" dirty="0" smtClean="0">
                <a:sym typeface="Wingdings" pitchFamily="2" charset="2"/>
              </a:rPr>
              <a:t>de la production vient  </a:t>
            </a:r>
            <a:r>
              <a:rPr lang="fr-FR" sz="2000" dirty="0" smtClean="0">
                <a:sym typeface="Wingdings" pitchFamily="2" charset="2"/>
              </a:rPr>
              <a:t>de l’aquaculture</a:t>
            </a:r>
            <a:br>
              <a:rPr lang="fr-FR" sz="2000" dirty="0" smtClean="0">
                <a:sym typeface="Wingdings" pitchFamily="2" charset="2"/>
              </a:rPr>
            </a:br>
            <a:r>
              <a:rPr lang="fr-FR" sz="2000" dirty="0" smtClean="0">
                <a:sym typeface="Wingdings" pitchFamily="2" charset="2"/>
              </a:rPr>
              <a:t>besoin d’améliorer la productivité</a:t>
            </a:r>
            <a:endParaRPr lang="fr-FR" sz="2000" dirty="0" smtClean="0"/>
          </a:p>
          <a:p>
            <a:pPr lvl="1"/>
            <a:endParaRPr lang="fr-FR" sz="1800" dirty="0" smtClean="0"/>
          </a:p>
          <a:p>
            <a:pPr lvl="1"/>
            <a:endParaRPr lang="fr-FR" sz="1800" dirty="0" smtClean="0"/>
          </a:p>
          <a:p>
            <a:pPr lvl="1"/>
            <a:endParaRPr lang="fr-FR" sz="18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1835696" y="1340768"/>
            <a:ext cx="3241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latin typeface="+mj-lt"/>
              </a:rPr>
              <a:t>Production mondiale d’animaux aquatiques</a:t>
            </a:r>
          </a:p>
          <a:p>
            <a:r>
              <a:rPr lang="fr-FR" sz="1400" b="1" dirty="0" smtClean="0">
                <a:latin typeface="+mj-lt"/>
              </a:rPr>
              <a:t>(</a:t>
            </a:r>
            <a:r>
              <a:rPr lang="fr-FR" sz="1400" b="1" i="1" dirty="0" smtClean="0">
                <a:latin typeface="+mj-lt"/>
              </a:rPr>
              <a:t>source FAO</a:t>
            </a:r>
            <a:r>
              <a:rPr lang="fr-FR" sz="1400" b="1" dirty="0" smtClean="0">
                <a:latin typeface="+mj-lt"/>
              </a:rPr>
              <a:t>)</a:t>
            </a:r>
            <a:endParaRPr lang="fr-FR" sz="1400" b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060825"/>
          </a:xfrm>
        </p:spPr>
        <p:txBody>
          <a:bodyPr/>
          <a:lstStyle/>
          <a:p>
            <a:pPr eaLnBrk="1" hangingPunct="1"/>
            <a:r>
              <a:rPr lang="fr-FR" sz="2400" dirty="0" smtClean="0"/>
              <a:t>La sélection a commencé par la productivité « brute »</a:t>
            </a:r>
          </a:p>
          <a:p>
            <a:pPr eaLnBrk="1" hangingPunct="1"/>
            <a:r>
              <a:rPr lang="fr-FR" sz="2400" dirty="0" smtClean="0"/>
              <a:t>Ajout de critères de qualité et </a:t>
            </a:r>
            <a:r>
              <a:rPr lang="fr-FR" sz="2400" dirty="0" smtClean="0"/>
              <a:t>d’efficience</a:t>
            </a:r>
          </a:p>
          <a:p>
            <a:pPr eaLnBrk="1" hangingPunct="1"/>
            <a:r>
              <a:rPr lang="fr-FR" sz="2400" dirty="0" smtClean="0"/>
              <a:t>Importance majeure de la résistance aux maladies</a:t>
            </a:r>
            <a:endParaRPr lang="fr-FR" sz="2400" dirty="0" smtClean="0"/>
          </a:p>
          <a:p>
            <a:pPr eaLnBrk="1" hangingPunct="1"/>
            <a:r>
              <a:rPr lang="fr-FR" sz="2400" dirty="0" smtClean="0"/>
              <a:t>Besoin de critères indirects (phénotypiques ou génomiques)</a:t>
            </a:r>
          </a:p>
          <a:p>
            <a:pPr eaLnBrk="1" hangingPunct="1"/>
            <a:r>
              <a:rPr lang="fr-FR" sz="2400" dirty="0" smtClean="0"/>
              <a:t>Pour </a:t>
            </a:r>
            <a:r>
              <a:rPr lang="fr-FR" sz="2400" dirty="0" smtClean="0"/>
              <a:t>des objectifs de sélection plus « intelligents »</a:t>
            </a:r>
          </a:p>
          <a:p>
            <a:pPr lvl="1" eaLnBrk="1" hangingPunct="1"/>
            <a:r>
              <a:rPr lang="fr-FR" sz="1800" dirty="0" smtClean="0"/>
              <a:t>Faut-il des animaux robustes et adaptables ou des animaux très performants pour des systèmes très contrôlés (circuits fermés) ?</a:t>
            </a:r>
            <a:r>
              <a:rPr lang="fr-FR" sz="1800" dirty="0" smtClean="0">
                <a:sym typeface="Wingdings" pitchFamily="2" charset="2"/>
              </a:rPr>
              <a:t> étudier les interactions </a:t>
            </a:r>
            <a:r>
              <a:rPr lang="fr-FR" sz="1800" dirty="0" err="1" smtClean="0">
                <a:sym typeface="Wingdings" pitchFamily="2" charset="2"/>
              </a:rPr>
              <a:t>GxE</a:t>
            </a:r>
            <a:endParaRPr lang="fr-FR" sz="1800" dirty="0" smtClean="0"/>
          </a:p>
          <a:p>
            <a:pPr lvl="1" eaLnBrk="1" hangingPunct="1"/>
            <a:r>
              <a:rPr lang="fr-FR" sz="1800" dirty="0" smtClean="0"/>
              <a:t>Utiliser des méthodes intégratives (type Analyse du Cycle de Vie) pour évaluer globalement l’impact des modifications du poisson par la sélection </a:t>
            </a:r>
            <a:r>
              <a:rPr lang="fr-FR" sz="1800" dirty="0" smtClean="0"/>
              <a:t>(thèse </a:t>
            </a:r>
            <a:r>
              <a:rPr lang="fr-FR" sz="1800" dirty="0" err="1" smtClean="0"/>
              <a:t>M.Besson</a:t>
            </a:r>
            <a:r>
              <a:rPr lang="fr-FR" sz="1800" dirty="0" smtClean="0"/>
              <a:t> 2012-2016, INRA-Wageningen)</a:t>
            </a:r>
          </a:p>
          <a:p>
            <a:endParaRPr lang="fr-FR" sz="2400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228600"/>
            <a:ext cx="8678863" cy="8382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Aquaculture: une domestication récente (ou à faire)</a:t>
            </a: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3200400" y="2762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sz="1800">
              <a:latin typeface="Arial" charset="0"/>
            </a:endParaRPr>
          </a:p>
        </p:txBody>
      </p:sp>
      <p:sp>
        <p:nvSpPr>
          <p:cNvPr id="74756" name="AutoShape 6"/>
          <p:cNvSpPr>
            <a:spLocks noChangeArrowheads="1"/>
          </p:cNvSpPr>
          <p:nvPr/>
        </p:nvSpPr>
        <p:spPr bwMode="auto">
          <a:xfrm>
            <a:off x="6804025" y="1785938"/>
            <a:ext cx="554038" cy="285750"/>
          </a:xfrm>
          <a:prstGeom prst="rightArrow">
            <a:avLst>
              <a:gd name="adj1" fmla="val 50000"/>
              <a:gd name="adj2" fmla="val 24999"/>
            </a:avLst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1800">
              <a:latin typeface="Arial" charset="0"/>
            </a:endParaRPr>
          </a:p>
        </p:txBody>
      </p:sp>
      <p:sp>
        <p:nvSpPr>
          <p:cNvPr id="74757" name="Text Box 7"/>
          <p:cNvSpPr txBox="1">
            <a:spLocks noChangeArrowheads="1"/>
          </p:cNvSpPr>
          <p:nvPr/>
        </p:nvSpPr>
        <p:spPr bwMode="auto">
          <a:xfrm>
            <a:off x="395288" y="1196975"/>
            <a:ext cx="446405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sz="1800" b="1" dirty="0">
              <a:latin typeface="Century Gothic" pitchFamily="34" charset="0"/>
            </a:endParaRPr>
          </a:p>
          <a:p>
            <a:endParaRPr lang="fr-FR" sz="1800" b="1" dirty="0">
              <a:latin typeface="Century Gothic" pitchFamily="34" charset="0"/>
            </a:endParaRPr>
          </a:p>
          <a:p>
            <a:r>
              <a:rPr lang="fr-FR" sz="1800" b="1" dirty="0">
                <a:latin typeface="Century Gothic" pitchFamily="34" charset="0"/>
              </a:rPr>
              <a:t>Pourquoi domestiquer ?</a:t>
            </a:r>
          </a:p>
          <a:p>
            <a:r>
              <a:rPr lang="fr-FR" sz="1600" dirty="0">
                <a:latin typeface="Century Gothic" pitchFamily="34" charset="0"/>
              </a:rPr>
              <a:t>- Limiter la dépendance aux stocks naturels</a:t>
            </a:r>
          </a:p>
          <a:p>
            <a:r>
              <a:rPr lang="fr-FR" sz="1600" dirty="0">
                <a:latin typeface="Century Gothic" pitchFamily="34" charset="0"/>
              </a:rPr>
              <a:t>- Améliorer le statut sanitaire</a:t>
            </a:r>
          </a:p>
          <a:p>
            <a:pPr>
              <a:buFontTx/>
              <a:buChar char="-"/>
            </a:pPr>
            <a:r>
              <a:rPr lang="fr-FR" sz="1600" dirty="0">
                <a:latin typeface="Century Gothic" pitchFamily="34" charset="0"/>
              </a:rPr>
              <a:t> Meilleure adaptation à l’élevage</a:t>
            </a:r>
          </a:p>
          <a:p>
            <a:pPr>
              <a:buFontTx/>
              <a:buChar char="-"/>
            </a:pPr>
            <a:r>
              <a:rPr lang="fr-FR" sz="1600" dirty="0">
                <a:latin typeface="Century Gothic" pitchFamily="34" charset="0"/>
              </a:rPr>
              <a:t> Adapter l’animal aux besoins du marché</a:t>
            </a:r>
          </a:p>
          <a:p>
            <a:pPr>
              <a:buFontTx/>
              <a:buChar char="-"/>
            </a:pPr>
            <a:endParaRPr lang="fr-FR" sz="1600" dirty="0">
              <a:latin typeface="Century Gothic" pitchFamily="34" charset="0"/>
            </a:endParaRPr>
          </a:p>
          <a:p>
            <a:pPr>
              <a:buFontTx/>
              <a:buChar char="-"/>
            </a:pPr>
            <a:endParaRPr lang="fr-FR" sz="1600" dirty="0">
              <a:latin typeface="Century Gothic" pitchFamily="34" charset="0"/>
            </a:endParaRPr>
          </a:p>
          <a:p>
            <a:endParaRPr lang="fr-FR" sz="1600" dirty="0">
              <a:latin typeface="Century Gothic" pitchFamily="34" charset="0"/>
            </a:endParaRPr>
          </a:p>
          <a:p>
            <a:pPr>
              <a:buFontTx/>
              <a:buChar char="-"/>
            </a:pPr>
            <a:endParaRPr lang="fr-FR" sz="1600" dirty="0">
              <a:latin typeface="Century Gothic" pitchFamily="34" charset="0"/>
            </a:endParaRPr>
          </a:p>
          <a:p>
            <a:pPr>
              <a:buFontTx/>
              <a:buChar char="-"/>
            </a:pPr>
            <a:endParaRPr lang="fr-FR" sz="1600" dirty="0">
              <a:latin typeface="Century Gothic" pitchFamily="34" charset="0"/>
            </a:endParaRPr>
          </a:p>
          <a:p>
            <a:r>
              <a:rPr lang="fr-FR" sz="1800" b="1" dirty="0">
                <a:latin typeface="Century Gothic" pitchFamily="34" charset="0"/>
              </a:rPr>
              <a:t>Notre chance: </a:t>
            </a:r>
          </a:p>
          <a:p>
            <a:r>
              <a:rPr lang="fr-FR" sz="1800" b="1" dirty="0">
                <a:latin typeface="Century Gothic" pitchFamily="34" charset="0"/>
              </a:rPr>
              <a:t>Pouvoir accélérer et contrôler le processus de </a:t>
            </a:r>
            <a:r>
              <a:rPr lang="fr-FR" sz="1800" b="1" dirty="0" smtClean="0">
                <a:latin typeface="Century Gothic" pitchFamily="34" charset="0"/>
              </a:rPr>
              <a:t>domestication</a:t>
            </a:r>
          </a:p>
          <a:p>
            <a:r>
              <a:rPr lang="fr-FR" sz="1800" b="1" dirty="0" smtClean="0">
                <a:latin typeface="Century Gothic" pitchFamily="34" charset="0"/>
                <a:sym typeface="Wingdings" pitchFamily="2" charset="2"/>
              </a:rPr>
              <a:t> Énorme potentiel à exploiter</a:t>
            </a:r>
            <a:endParaRPr lang="fr-FR" sz="1600" dirty="0">
              <a:latin typeface="Century Gothic" pitchFamily="34" charset="0"/>
            </a:endParaRPr>
          </a:p>
        </p:txBody>
      </p:sp>
      <p:pic>
        <p:nvPicPr>
          <p:cNvPr id="74758" name="Picture 10" descr="bar Panittica détour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4857750"/>
            <a:ext cx="26797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9" name="Text Box 12"/>
          <p:cNvSpPr txBox="1">
            <a:spLocks noChangeArrowheads="1"/>
          </p:cNvSpPr>
          <p:nvPr/>
        </p:nvSpPr>
        <p:spPr bwMode="auto">
          <a:xfrm>
            <a:off x="7858125" y="4857750"/>
            <a:ext cx="547688" cy="923925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5400">
                <a:solidFill>
                  <a:srgbClr val="66FF33"/>
                </a:solidFill>
                <a:latin typeface="Comic Sans MS" pitchFamily="66" charset="0"/>
              </a:rPr>
              <a:t>?</a:t>
            </a:r>
          </a:p>
        </p:txBody>
      </p:sp>
      <p:pic>
        <p:nvPicPr>
          <p:cNvPr id="74760" name="Picture 13" descr="carpe M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3860800"/>
            <a:ext cx="18351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1" name="Picture 14" descr="jungle fowl détouré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1196975"/>
            <a:ext cx="158273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2" name="Picture 15" descr="broil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7625" y="908050"/>
            <a:ext cx="1014413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3" name="Picture 16" descr="sanglier détouré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3800" y="2420938"/>
            <a:ext cx="1539875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4" name="Picture 18" descr="lage white détouré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388" y="2668588"/>
            <a:ext cx="1979612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5" name="Image 16" descr="Carp AS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9125" y="3714750"/>
            <a:ext cx="2217738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6" name="AutoShape 6"/>
          <p:cNvSpPr>
            <a:spLocks noChangeArrowheads="1"/>
          </p:cNvSpPr>
          <p:nvPr/>
        </p:nvSpPr>
        <p:spPr bwMode="auto">
          <a:xfrm>
            <a:off x="7072313" y="5214938"/>
            <a:ext cx="554037" cy="285750"/>
          </a:xfrm>
          <a:prstGeom prst="rightArrow">
            <a:avLst>
              <a:gd name="adj1" fmla="val 50000"/>
              <a:gd name="adj2" fmla="val 24999"/>
            </a:avLst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1800">
              <a:latin typeface="Arial" charset="0"/>
            </a:endParaRPr>
          </a:p>
        </p:txBody>
      </p:sp>
      <p:sp>
        <p:nvSpPr>
          <p:cNvPr id="74767" name="AutoShape 6"/>
          <p:cNvSpPr>
            <a:spLocks noChangeArrowheads="1"/>
          </p:cNvSpPr>
          <p:nvPr/>
        </p:nvSpPr>
        <p:spPr bwMode="auto">
          <a:xfrm>
            <a:off x="6572250" y="4143375"/>
            <a:ext cx="554038" cy="285750"/>
          </a:xfrm>
          <a:prstGeom prst="rightArrow">
            <a:avLst>
              <a:gd name="adj1" fmla="val 50000"/>
              <a:gd name="adj2" fmla="val 24999"/>
            </a:avLst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1800">
              <a:latin typeface="Arial" charset="0"/>
            </a:endParaRPr>
          </a:p>
        </p:txBody>
      </p:sp>
      <p:sp>
        <p:nvSpPr>
          <p:cNvPr id="74768" name="AutoShape 6"/>
          <p:cNvSpPr>
            <a:spLocks noChangeArrowheads="1"/>
          </p:cNvSpPr>
          <p:nvPr/>
        </p:nvSpPr>
        <p:spPr bwMode="auto">
          <a:xfrm>
            <a:off x="6572250" y="3000375"/>
            <a:ext cx="554038" cy="285750"/>
          </a:xfrm>
          <a:prstGeom prst="rightArrow">
            <a:avLst>
              <a:gd name="adj1" fmla="val 50000"/>
              <a:gd name="adj2" fmla="val 24999"/>
            </a:avLst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Un des plus anciens poissons domestiqués</a:t>
            </a:r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 cstate="print"/>
          <a:srcRect b="4172"/>
          <a:stretch>
            <a:fillRect/>
          </a:stretch>
        </p:blipFill>
        <p:spPr bwMode="auto">
          <a:xfrm rot="5400000">
            <a:off x="1589088" y="434975"/>
            <a:ext cx="430847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6588125" y="5373688"/>
            <a:ext cx="137318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i="1" dirty="0" err="1">
                <a:latin typeface="+mn-lt"/>
              </a:rPr>
              <a:t>Kirpichnikov</a:t>
            </a:r>
            <a:r>
              <a:rPr lang="fr-FR" sz="1400" i="1" dirty="0">
                <a:latin typeface="+mn-lt"/>
              </a:rPr>
              <a:t>, 1987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588224" y="2852936"/>
            <a:ext cx="15376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n-lt"/>
              </a:rPr>
              <a:t>Un potentiel</a:t>
            </a:r>
          </a:p>
          <a:p>
            <a:r>
              <a:rPr lang="fr-FR" dirty="0" smtClean="0">
                <a:latin typeface="+mn-lt"/>
              </a:rPr>
              <a:t>d’évolution </a:t>
            </a:r>
          </a:p>
          <a:p>
            <a:r>
              <a:rPr lang="fr-FR" dirty="0" smtClean="0">
                <a:latin typeface="+mn-lt"/>
              </a:rPr>
              <a:t>évident!</a:t>
            </a:r>
            <a:endParaRPr lang="fr-FR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Les premiers « vrais » programme de sélection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240383"/>
            <a:ext cx="8003232" cy="4060825"/>
          </a:xfrm>
        </p:spPr>
        <p:txBody>
          <a:bodyPr/>
          <a:lstStyle/>
          <a:p>
            <a:r>
              <a:rPr lang="fr-FR" dirty="0" smtClean="0"/>
              <a:t>Saumon en Norvège (diagramme/photo) début 1972</a:t>
            </a:r>
          </a:p>
          <a:p>
            <a:endParaRPr lang="fr-FR" dirty="0" smtClean="0"/>
          </a:p>
          <a:p>
            <a:endParaRPr lang="fr-FR" sz="2000" dirty="0" smtClean="0"/>
          </a:p>
          <a:p>
            <a:endParaRPr lang="fr-FR" dirty="0" smtClean="0"/>
          </a:p>
          <a:p>
            <a:r>
              <a:rPr lang="fr-FR" dirty="0" smtClean="0"/>
              <a:t>Approche française (PROSPER, </a:t>
            </a:r>
            <a:r>
              <a:rPr lang="fr-FR" dirty="0" err="1" smtClean="0"/>
              <a:t>Chevassus</a:t>
            </a:r>
            <a:r>
              <a:rPr lang="fr-FR" dirty="0" smtClean="0"/>
              <a:t>) 1986</a:t>
            </a:r>
          </a:p>
          <a:p>
            <a:endParaRPr lang="fr-FR" dirty="0" smtClean="0"/>
          </a:p>
          <a:p>
            <a:endParaRPr lang="fr-FR" sz="2000" dirty="0" smtClean="0"/>
          </a:p>
          <a:p>
            <a:endParaRPr lang="fr-FR" dirty="0" smtClean="0"/>
          </a:p>
          <a:p>
            <a:r>
              <a:rPr lang="fr-FR" dirty="0" smtClean="0"/>
              <a:t>Objectifs: la croissance!!!</a:t>
            </a:r>
            <a:endParaRPr lang="fr-F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861048"/>
            <a:ext cx="1184920" cy="116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861048"/>
            <a:ext cx="1656184" cy="116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789040"/>
            <a:ext cx="1080120" cy="1179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789040"/>
            <a:ext cx="121250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 7" descr="2012-09-28 11.36.42.jpg"/>
          <p:cNvPicPr>
            <a:picLocks noChangeAspect="1"/>
          </p:cNvPicPr>
          <p:nvPr/>
        </p:nvPicPr>
        <p:blipFill>
          <a:blip r:embed="rId6" cstate="print"/>
          <a:srcRect t="19288" b="22832"/>
          <a:stretch>
            <a:fillRect/>
          </a:stretch>
        </p:blipFill>
        <p:spPr>
          <a:xfrm>
            <a:off x="1115616" y="1772816"/>
            <a:ext cx="3055888" cy="132657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Améliorer la croissance, ça marche !</a:t>
            </a:r>
            <a:endParaRPr lang="fr-FR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7131032" cy="4536281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</p:spPr>
      </p:pic>
      <p:sp>
        <p:nvSpPr>
          <p:cNvPr id="5" name="ZoneTexte 6"/>
          <p:cNvSpPr txBox="1">
            <a:spLocks noChangeArrowheads="1"/>
          </p:cNvSpPr>
          <p:nvPr/>
        </p:nvSpPr>
        <p:spPr bwMode="auto">
          <a:xfrm>
            <a:off x="6516217" y="1700213"/>
            <a:ext cx="244827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800" b="1" dirty="0" smtClean="0">
                <a:solidFill>
                  <a:srgbClr val="0070C0"/>
                </a:solidFill>
                <a:latin typeface="+mj-lt"/>
              </a:rPr>
              <a:t>Haut potentiel car:</a:t>
            </a:r>
            <a:endParaRPr lang="fr-FR" sz="1800" b="1" dirty="0">
              <a:solidFill>
                <a:srgbClr val="0070C0"/>
              </a:solidFill>
              <a:latin typeface="+mj-lt"/>
            </a:endParaRPr>
          </a:p>
          <a:p>
            <a:pPr>
              <a:defRPr/>
            </a:pPr>
            <a:endParaRPr lang="fr-FR" sz="1800" b="1" dirty="0">
              <a:solidFill>
                <a:srgbClr val="0070C0"/>
              </a:solidFill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fr-FR" sz="1800" b="1" dirty="0" smtClean="0">
                <a:solidFill>
                  <a:srgbClr val="0070C0"/>
                </a:solidFill>
                <a:latin typeface="+mj-lt"/>
              </a:rPr>
              <a:t> Point de départ sauvage ou presque(domestication)</a:t>
            </a:r>
          </a:p>
          <a:p>
            <a:pPr>
              <a:buFont typeface="Arial" pitchFamily="34" charset="0"/>
              <a:buChar char="•"/>
              <a:defRPr/>
            </a:pPr>
            <a:endParaRPr lang="fr-FR" sz="1800" b="1" dirty="0">
              <a:solidFill>
                <a:srgbClr val="0070C0"/>
              </a:solidFill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fr-FR" sz="1800" b="1" dirty="0" smtClean="0">
                <a:solidFill>
                  <a:srgbClr val="0070C0"/>
                </a:solidFill>
                <a:latin typeface="+mj-lt"/>
              </a:rPr>
              <a:t> Fortes pressions de sélection possibles</a:t>
            </a:r>
            <a:endParaRPr lang="fr-FR" sz="1800" b="1" dirty="0">
              <a:solidFill>
                <a:srgbClr val="0070C0"/>
              </a:solidFill>
              <a:latin typeface="+mj-lt"/>
            </a:endParaRPr>
          </a:p>
          <a:p>
            <a:pPr>
              <a:buFont typeface="Wingdings" pitchFamily="2" charset="2"/>
              <a:buNone/>
              <a:defRPr/>
            </a:pPr>
            <a:endParaRPr lang="fr-FR" sz="1800" b="1" dirty="0">
              <a:solidFill>
                <a:srgbClr val="0070C0"/>
              </a:solidFill>
              <a:latin typeface="+mj-lt"/>
            </a:endParaRPr>
          </a:p>
          <a:p>
            <a:pPr>
              <a:buFont typeface="Wingdings" pitchFamily="2" charset="2"/>
              <a:buNone/>
              <a:defRPr/>
            </a:pPr>
            <a:r>
              <a:rPr lang="fr-FR" sz="1800" b="1" dirty="0" smtClean="0">
                <a:solidFill>
                  <a:srgbClr val="0070C0"/>
                </a:solidFill>
                <a:latin typeface="+mj-lt"/>
              </a:rPr>
              <a:t>Générations courtes (tilapia, crevette)</a:t>
            </a:r>
            <a:endParaRPr lang="fr-FR" sz="1800" b="1" dirty="0">
              <a:solidFill>
                <a:srgbClr val="0070C0"/>
              </a:solidFill>
              <a:latin typeface="+mj-lt"/>
            </a:endParaRPr>
          </a:p>
          <a:p>
            <a:pPr>
              <a:defRPr/>
            </a:pPr>
            <a:endParaRPr lang="fr-FR" sz="1800" b="1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Si on veut autre chose…quelles informations ?</a:t>
            </a:r>
            <a:endParaRPr lang="fr-FR" sz="3200" dirty="0" smtClean="0"/>
          </a:p>
        </p:txBody>
      </p:sp>
      <p:graphicFrame>
        <p:nvGraphicFramePr>
          <p:cNvPr id="1634377" name="Group 73"/>
          <p:cNvGraphicFramePr>
            <a:graphicFrameLocks noGrp="1"/>
          </p:cNvGraphicFramePr>
          <p:nvPr>
            <p:ph idx="1"/>
          </p:nvPr>
        </p:nvGraphicFramePr>
        <p:xfrm>
          <a:off x="539552" y="1484784"/>
          <a:ext cx="7924800" cy="3200400"/>
        </p:xfrm>
        <a:graphic>
          <a:graphicData uri="http://schemas.openxmlformats.org/drawingml/2006/table">
            <a:tbl>
              <a:tblPr/>
              <a:tblGrid>
                <a:gridCol w="3814763"/>
                <a:gridCol w="1800225"/>
                <a:gridCol w="2309812"/>
              </a:tblGrid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Caractère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Candidat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Frères-</a:t>
                      </a:r>
                      <a:r>
                        <a:rPr kumimoji="0" lang="fr-FR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soeurs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poids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Âge à maturité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Résistance aux maladies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Filet (%, couleur, lipides)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Apparence externe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Forme du corps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539552" y="5013176"/>
            <a:ext cx="7617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+mn-lt"/>
                <a:sym typeface="Wingdings" pitchFamily="2" charset="2"/>
              </a:rPr>
              <a:t> Il faut de l’information familiale ! (ou des critères indirects)</a:t>
            </a:r>
            <a:endParaRPr lang="fr-FR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sz="2400" dirty="0" smtClean="0"/>
              <a:t>Une révolution en sélection poissons: l’assignation de parenté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125538"/>
            <a:ext cx="5143500" cy="4060825"/>
          </a:xfrm>
        </p:spPr>
        <p:txBody>
          <a:bodyPr/>
          <a:lstStyle/>
          <a:p>
            <a:r>
              <a:rPr lang="fr-FR" sz="2000" dirty="0" smtClean="0"/>
              <a:t>Pour accéder à l’information familiale</a:t>
            </a:r>
          </a:p>
          <a:p>
            <a:r>
              <a:rPr lang="fr-FR" sz="2000" dirty="0" smtClean="0"/>
              <a:t>Avec des marqueurs variables (microsatellites, </a:t>
            </a:r>
            <a:r>
              <a:rPr lang="fr-FR" sz="2000" dirty="0" err="1" smtClean="0"/>
              <a:t>SNPs</a:t>
            </a:r>
            <a:r>
              <a:rPr lang="fr-FR" sz="2000" dirty="0" smtClean="0"/>
              <a:t>)</a:t>
            </a:r>
          </a:p>
          <a:p>
            <a:r>
              <a:rPr lang="fr-FR" sz="2000" dirty="0" smtClean="0"/>
              <a:t>Alternative à l’élevage séparé (pas d’investissement, pas d’effet bassin)</a:t>
            </a:r>
          </a:p>
          <a:p>
            <a:r>
              <a:rPr lang="fr-FR" sz="2000" dirty="0" smtClean="0"/>
              <a:t>Elevage possible en condition de production</a:t>
            </a:r>
          </a:p>
          <a:p>
            <a:r>
              <a:rPr lang="fr-FR" sz="2000" dirty="0" smtClean="0"/>
              <a:t>Evolution depuis la sélection massale/PROSPER</a:t>
            </a:r>
          </a:p>
        </p:txBody>
      </p:sp>
      <p:pic>
        <p:nvPicPr>
          <p:cNvPr id="36868" name="Picture 4" descr="moving carpe TRP small KB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732338"/>
            <a:ext cx="18288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moving carpe TRP small KB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9350" y="4518025"/>
            <a:ext cx="16002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moving carpe TRP small KB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350" y="4365625"/>
            <a:ext cx="10668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 descr="moving carpe TRP small KB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25550" y="5051425"/>
            <a:ext cx="1524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3645024"/>
            <a:ext cx="841375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572000"/>
            <a:ext cx="1111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4" name="AutoShape 10"/>
          <p:cNvSpPr>
            <a:spLocks noChangeArrowheads="1"/>
          </p:cNvSpPr>
          <p:nvPr/>
        </p:nvSpPr>
        <p:spPr bwMode="auto">
          <a:xfrm rot="-911161">
            <a:off x="1979613" y="3860800"/>
            <a:ext cx="1368425" cy="431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6875" name="AutoShape 11"/>
          <p:cNvSpPr>
            <a:spLocks noChangeArrowheads="1"/>
          </p:cNvSpPr>
          <p:nvPr/>
        </p:nvSpPr>
        <p:spPr bwMode="auto">
          <a:xfrm rot="2344943">
            <a:off x="4152900" y="3962400"/>
            <a:ext cx="838200" cy="457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36876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3581400"/>
            <a:ext cx="1524000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7" name="Picture 13" descr="moving carpe TRP small KB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5105400"/>
            <a:ext cx="10668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8" name="AutoShape 14"/>
          <p:cNvSpPr>
            <a:spLocks noChangeArrowheads="1"/>
          </p:cNvSpPr>
          <p:nvPr/>
        </p:nvSpPr>
        <p:spPr bwMode="auto">
          <a:xfrm rot="-100039">
            <a:off x="6248400" y="5029200"/>
            <a:ext cx="838200" cy="457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7620000" y="4191000"/>
            <a:ext cx="914400" cy="762000"/>
            <a:chOff x="4800" y="2304"/>
            <a:chExt cx="576" cy="816"/>
          </a:xfrm>
        </p:grpSpPr>
        <p:sp>
          <p:nvSpPr>
            <p:cNvPr id="36884" name="Line 16"/>
            <p:cNvSpPr>
              <a:spLocks noChangeShapeType="1"/>
            </p:cNvSpPr>
            <p:nvPr/>
          </p:nvSpPr>
          <p:spPr bwMode="auto">
            <a:xfrm>
              <a:off x="4800" y="2496"/>
              <a:ext cx="576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885" name="Line 17"/>
            <p:cNvSpPr>
              <a:spLocks noChangeShapeType="1"/>
            </p:cNvSpPr>
            <p:nvPr/>
          </p:nvSpPr>
          <p:spPr bwMode="auto">
            <a:xfrm>
              <a:off x="5088" y="2496"/>
              <a:ext cx="0" cy="62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886" name="Line 18"/>
            <p:cNvSpPr>
              <a:spLocks noChangeShapeType="1"/>
            </p:cNvSpPr>
            <p:nvPr/>
          </p:nvSpPr>
          <p:spPr bwMode="auto">
            <a:xfrm>
              <a:off x="4800" y="2304"/>
              <a:ext cx="0" cy="192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887" name="Line 19"/>
            <p:cNvSpPr>
              <a:spLocks noChangeShapeType="1"/>
            </p:cNvSpPr>
            <p:nvPr/>
          </p:nvSpPr>
          <p:spPr bwMode="auto">
            <a:xfrm>
              <a:off x="5376" y="2304"/>
              <a:ext cx="0" cy="192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36880" name="Picture 20" descr="moving carpe TRP small KB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2800" y="3592513"/>
            <a:ext cx="914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1" name="Picture 21"/>
          <p:cNvPicPr>
            <a:picLocks noChangeAspect="1" noChangeArrowheads="1"/>
          </p:cNvPicPr>
          <p:nvPr/>
        </p:nvPicPr>
        <p:blipFill>
          <a:blip r:embed="rId10" cstate="print">
            <a:lum bright="34000" contrast="18000"/>
          </a:blip>
          <a:srcRect/>
          <a:stretch>
            <a:fillRect/>
          </a:stretch>
        </p:blipFill>
        <p:spPr bwMode="auto">
          <a:xfrm>
            <a:off x="5638800" y="1339850"/>
            <a:ext cx="3505200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2" name="Picture 22" descr="moving carpe TRP small KB"/>
          <p:cNvPicPr>
            <a:picLocks noChangeAspect="1" noChangeArrowheads="1" noCrop="1"/>
          </p:cNvPicPr>
          <p:nvPr/>
        </p:nvPicPr>
        <p:blipFill>
          <a:blip r:embed="rId11" cstate="print">
            <a:lum bright="12000"/>
          </a:blip>
          <a:srcRect/>
          <a:stretch>
            <a:fillRect/>
          </a:stretch>
        </p:blipFill>
        <p:spPr bwMode="auto">
          <a:xfrm>
            <a:off x="7924800" y="3348038"/>
            <a:ext cx="121920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83" name="Text Box 23"/>
          <p:cNvSpPr txBox="1">
            <a:spLocks noChangeArrowheads="1"/>
          </p:cNvSpPr>
          <p:nvPr/>
        </p:nvSpPr>
        <p:spPr bwMode="auto">
          <a:xfrm>
            <a:off x="3126453" y="4557713"/>
            <a:ext cx="1143262" cy="830997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600" dirty="0" smtClean="0">
                <a:latin typeface="+mn-lt"/>
              </a:rPr>
              <a:t>Nageoire</a:t>
            </a:r>
          </a:p>
          <a:p>
            <a:pPr algn="ctr"/>
            <a:r>
              <a:rPr lang="fr-FR" sz="1600" dirty="0" smtClean="0">
                <a:latin typeface="+mn-lt"/>
              </a:rPr>
              <a:t>dans éthanol</a:t>
            </a:r>
          </a:p>
          <a:p>
            <a:pPr algn="ctr"/>
            <a:r>
              <a:rPr lang="fr-FR" sz="1600" dirty="0" smtClean="0">
                <a:latin typeface="+mn-lt"/>
                <a:sym typeface="Wingdings" pitchFamily="2" charset="2"/>
              </a:rPr>
              <a:t> ADN</a:t>
            </a:r>
            <a:endParaRPr lang="fr-FR" sz="1600" dirty="0">
              <a:latin typeface="+mn-lt"/>
            </a:endParaRPr>
          </a:p>
        </p:txBody>
      </p:sp>
      <p:pic>
        <p:nvPicPr>
          <p:cNvPr id="24" name="Picture 22"/>
          <p:cNvPicPr>
            <a:picLocks noChangeAspect="1" noChangeArrowheads="1"/>
          </p:cNvPicPr>
          <p:nvPr/>
        </p:nvPicPr>
        <p:blipFill>
          <a:blip r:embed="rId12" cstate="print"/>
          <a:srcRect l="3896" t="3304" b="19878"/>
          <a:stretch>
            <a:fillRect/>
          </a:stretch>
        </p:blipFill>
        <p:spPr bwMode="auto">
          <a:xfrm>
            <a:off x="5472112" y="1340768"/>
            <a:ext cx="3671888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2484438" cy="2205038"/>
          </a:xfrm>
        </p:spPr>
        <p:txBody>
          <a:bodyPr/>
          <a:lstStyle/>
          <a:p>
            <a:pPr eaLnBrk="1" hangingPunct="1"/>
            <a:r>
              <a:rPr lang="fr-FR" dirty="0" smtClean="0"/>
              <a:t>Sélection aquacole </a:t>
            </a:r>
            <a:br>
              <a:rPr lang="fr-FR" dirty="0" smtClean="0"/>
            </a:br>
            <a:r>
              <a:rPr lang="fr-FR" dirty="0" smtClean="0"/>
              <a:t>en Europe</a:t>
            </a:r>
            <a:br>
              <a:rPr lang="fr-FR" dirty="0" smtClean="0"/>
            </a:br>
            <a:r>
              <a:rPr lang="fr-FR" dirty="0" smtClean="0"/>
              <a:t>(2009)</a:t>
            </a:r>
          </a:p>
        </p:txBody>
      </p:sp>
      <p:pic>
        <p:nvPicPr>
          <p:cNvPr id="44035" name="Image 7" descr="sat europe clai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0"/>
            <a:ext cx="665956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Image 5" descr="truite AEC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8863" y="1844675"/>
            <a:ext cx="639762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Image 8" descr="truite AEC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573463"/>
            <a:ext cx="639762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Image 9" descr="truite AEC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3933825"/>
            <a:ext cx="639763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Image 10" descr="truite AEC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3716338"/>
            <a:ext cx="639762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Image 11" descr="truite AEC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3068638"/>
            <a:ext cx="639763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Image 12" descr="truite AEC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620713"/>
            <a:ext cx="639762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2" name="Image 13" descr="truite AEC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1412875"/>
            <a:ext cx="639763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3" name="Image 14" descr="truite AEC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620713"/>
            <a:ext cx="63817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4" name="Image 15" descr="saumon2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0"/>
            <a:ext cx="9207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5" name="Image 21" descr="saumon2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333375"/>
            <a:ext cx="9207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6" name="Image 22" descr="saumon2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836613"/>
            <a:ext cx="9207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7" name="Image 23" descr="saumon2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1052513"/>
            <a:ext cx="9207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8" name="Image 24" descr="saumon2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1628775"/>
            <a:ext cx="9207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9" name="Image 25" descr="saumon2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2133600"/>
            <a:ext cx="9207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0" name="Image 26" descr="dorade royal small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59563" y="4076700"/>
            <a:ext cx="841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1" name="Image 27" descr="dorade royal small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688" y="4437063"/>
            <a:ext cx="841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2" name="Image 28" descr="dorade royal small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950" y="4581525"/>
            <a:ext cx="8413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3" name="Image 29" descr="dorade royal small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02625" y="5229225"/>
            <a:ext cx="8413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4" name="Image 30" descr="dorade royal small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375" y="3357563"/>
            <a:ext cx="84137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5" name="Image 33" descr="bar Panittica détouré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738" y="2781300"/>
            <a:ext cx="86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6" name="Image 34" descr="bar Panittica détouré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488" y="4292600"/>
            <a:ext cx="8636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7" name="Image 35" descr="morue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1638" y="0"/>
            <a:ext cx="719137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8" name="Image 36" descr="morue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1638" y="333375"/>
            <a:ext cx="719137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9" name="Image 37" descr="turbot.gif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6600" y="2997200"/>
            <a:ext cx="59848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0" name="Image 38" descr="turbot.gif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71775" y="4149725"/>
            <a:ext cx="600075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1" name="Image 39" descr="pacific_oyster_open.gif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19475" y="2636838"/>
            <a:ext cx="7270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2" name="Image 41" descr="pacific_oyster_open.gif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32138" y="3429000"/>
            <a:ext cx="7254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3" name="Image 42" descr="truite fario scarola détourée.g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0" y="3760788"/>
            <a:ext cx="7096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4" name="Image 43" descr="esturgeon_baeri.gif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24300" y="3213100"/>
            <a:ext cx="12985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5" name="Image 44" descr="sole.gif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84663" y="2349500"/>
            <a:ext cx="7112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6" name="Image 45" descr="tilapia détouré.gif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72000" y="2133600"/>
            <a:ext cx="7715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7" name="Image 46" descr="maigre.gif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427538" y="4076700"/>
            <a:ext cx="99377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8" name="Image 47" descr="carpe TRP very small KB.gif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148263" y="2708275"/>
            <a:ext cx="6858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9" name="Image 48" descr="carpe TRP very small KB.gif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651500" y="2205038"/>
            <a:ext cx="685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70" name="Image 49" descr="carpe TRP very small KB.gif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804025" y="3429000"/>
            <a:ext cx="6858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71" name="Picture 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920038" y="0"/>
            <a:ext cx="12239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72" name="Image 49" descr="carpe TRP very small KB.gif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795963" y="2924175"/>
            <a:ext cx="6858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73" name="Image 45" descr="tanche.gif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795963" y="2492375"/>
            <a:ext cx="7207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ZoneTexte 46"/>
          <p:cNvSpPr txBox="1"/>
          <p:nvPr/>
        </p:nvSpPr>
        <p:spPr>
          <a:xfrm>
            <a:off x="250825" y="2852738"/>
            <a:ext cx="2066591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>
                <a:latin typeface="+mn-lt"/>
              </a:rPr>
              <a:t>14 </a:t>
            </a:r>
            <a:r>
              <a:rPr lang="fr-FR" b="1" dirty="0" smtClean="0">
                <a:latin typeface="+mn-lt"/>
              </a:rPr>
              <a:t>espèces</a:t>
            </a:r>
            <a:endParaRPr lang="fr-FR" b="1" dirty="0">
              <a:latin typeface="+mn-lt"/>
            </a:endParaRPr>
          </a:p>
          <a:p>
            <a:pPr>
              <a:defRPr/>
            </a:pPr>
            <a:r>
              <a:rPr lang="fr-FR" b="1" dirty="0">
                <a:latin typeface="+mn-lt"/>
              </a:rPr>
              <a:t>37 </a:t>
            </a:r>
            <a:r>
              <a:rPr lang="fr-FR" b="1" dirty="0" smtClean="0">
                <a:latin typeface="+mn-lt"/>
              </a:rPr>
              <a:t>programmes</a:t>
            </a:r>
            <a:endParaRPr lang="fr-FR" b="1" dirty="0">
              <a:latin typeface="+mn-lt"/>
            </a:endParaRPr>
          </a:p>
          <a:p>
            <a:pPr>
              <a:defRPr/>
            </a:pPr>
            <a:r>
              <a:rPr lang="fr-FR" b="1" dirty="0" smtClean="0">
                <a:latin typeface="+mn-lt"/>
              </a:rPr>
              <a:t>(22 pedigrees,</a:t>
            </a:r>
          </a:p>
          <a:p>
            <a:pPr>
              <a:defRPr/>
            </a:pPr>
            <a:r>
              <a:rPr lang="fr-FR" b="1" dirty="0" smtClean="0">
                <a:latin typeface="+mn-lt"/>
              </a:rPr>
              <a:t>15 </a:t>
            </a:r>
            <a:r>
              <a:rPr lang="fr-FR" b="1" dirty="0" err="1" smtClean="0">
                <a:latin typeface="+mn-lt"/>
              </a:rPr>
              <a:t>massal</a:t>
            </a:r>
            <a:r>
              <a:rPr lang="fr-FR" b="1" dirty="0" smtClean="0">
                <a:latin typeface="+mn-lt"/>
              </a:rPr>
              <a:t>)</a:t>
            </a:r>
            <a:endParaRPr lang="fr-FR" b="1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5257</TotalTime>
  <Words>570</Words>
  <Application>Microsoft Office PowerPoint</Application>
  <PresentationFormat>Affichage à l'écran (4:3)</PresentationFormat>
  <Paragraphs>148</Paragraphs>
  <Slides>20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Modèle par défaut</vt:lpstr>
      <vt:lpstr>Diapositive 1</vt:lpstr>
      <vt:lpstr>Aquaculture: un défi d’envergure</vt:lpstr>
      <vt:lpstr>Aquaculture: une domestication récente (ou à faire)</vt:lpstr>
      <vt:lpstr>Un des plus anciens poissons domestiqués</vt:lpstr>
      <vt:lpstr>Les premiers « vrais » programme de sélection</vt:lpstr>
      <vt:lpstr>Améliorer la croissance, ça marche !</vt:lpstr>
      <vt:lpstr>Si on veut autre chose…quelles informations ?</vt:lpstr>
      <vt:lpstr>Une révolution en sélection poissons: l’assignation de parenté</vt:lpstr>
      <vt:lpstr>Sélection aquacole  en Europe (2009)</vt:lpstr>
      <vt:lpstr>Diapositive 10</vt:lpstr>
      <vt:lpstr>Evolution des objectifs de sélection saumon</vt:lpstr>
      <vt:lpstr>Sélection aquacole dans le monde</vt:lpstr>
      <vt:lpstr>Caractères du futur pour un monde fini</vt:lpstr>
      <vt:lpstr>Critères indirects</vt:lpstr>
      <vt:lpstr>L’efficacité alimentaire</vt:lpstr>
      <vt:lpstr>Prédire l’efficacité alimentaire ?</vt:lpstr>
      <vt:lpstr>Des gènes « naturels » (QTL)  de résistance aux maladies</vt:lpstr>
      <vt:lpstr>Sélectionner des poissons végétariens ?</vt:lpstr>
      <vt:lpstr>Chez la truite: ça marche !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</dc:creator>
  <cp:lastModifiedBy>Marc</cp:lastModifiedBy>
  <cp:revision>156</cp:revision>
  <dcterms:created xsi:type="dcterms:W3CDTF">2009-04-22T19:24:48Z</dcterms:created>
  <dcterms:modified xsi:type="dcterms:W3CDTF">2013-01-16T09:54:01Z</dcterms:modified>
</cp:coreProperties>
</file>