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2" r:id="rId4"/>
    <p:sldId id="257" r:id="rId5"/>
    <p:sldId id="263" r:id="rId6"/>
    <p:sldId id="264" r:id="rId7"/>
    <p:sldId id="265" r:id="rId8"/>
    <p:sldId id="266" r:id="rId9"/>
    <p:sldId id="281" r:id="rId10"/>
    <p:sldId id="280" r:id="rId11"/>
    <p:sldId id="267" r:id="rId12"/>
    <p:sldId id="268" r:id="rId13"/>
    <p:sldId id="260" r:id="rId14"/>
    <p:sldId id="261" r:id="rId15"/>
    <p:sldId id="270" r:id="rId16"/>
    <p:sldId id="271" r:id="rId17"/>
    <p:sldId id="287" r:id="rId18"/>
    <p:sldId id="274" r:id="rId19"/>
    <p:sldId id="272" r:id="rId20"/>
    <p:sldId id="283" r:id="rId21"/>
    <p:sldId id="275" r:id="rId22"/>
    <p:sldId id="284" r:id="rId23"/>
    <p:sldId id="285" r:id="rId24"/>
    <p:sldId id="286" r:id="rId25"/>
    <p:sldId id="279" r:id="rId26"/>
  </p:sldIdLst>
  <p:sldSz cx="9907588" cy="6858000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86838" autoAdjust="0"/>
  </p:normalViewPr>
  <p:slideViewPr>
    <p:cSldViewPr>
      <p:cViewPr>
        <p:scale>
          <a:sx n="75" d="100"/>
          <a:sy n="75" d="100"/>
        </p:scale>
        <p:origin x="-324" y="-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>
      <p:cViewPr varScale="1">
        <p:scale>
          <a:sx n="119" d="100"/>
          <a:sy n="119" d="100"/>
        </p:scale>
        <p:origin x="-5142" y="-108"/>
      </p:cViewPr>
      <p:guideLst>
        <p:guide orient="horz" pos="2880"/>
        <p:guide pos="216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ens%20ABILDTRUP\Mes%20documents\Study1_recreation\analyse\discriptive%20Lorraine\visit%20en%20foret%20et%20autre%20site%20recreativ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 noProof="0"/>
            </a:pPr>
            <a:r>
              <a:rPr lang="en-GB" sz="1400" noProof="0"/>
              <a:t>Recreational activities i</a:t>
            </a:r>
            <a:r>
              <a:rPr lang="en-GB" sz="1400" baseline="0" noProof="0"/>
              <a:t> Lorraine</a:t>
            </a:r>
            <a:endParaRPr lang="en-GB" sz="1400" noProof="0"/>
          </a:p>
        </c:rich>
      </c:tx>
      <c:layout>
        <c:manualLayout>
          <c:xMode val="edge"/>
          <c:yMode val="edge"/>
          <c:x val="0.23237869403399622"/>
          <c:y val="2.7628730542851299E-2"/>
        </c:manualLayout>
      </c:layout>
    </c:title>
    <c:plotArea>
      <c:layout>
        <c:manualLayout>
          <c:layoutTarget val="inner"/>
          <c:xMode val="edge"/>
          <c:yMode val="edge"/>
          <c:x val="0.34463206345128317"/>
          <c:y val="0.16070111632367487"/>
          <c:w val="0.60972543849294658"/>
          <c:h val="0.54541461848425621"/>
        </c:manualLayout>
      </c:layout>
      <c:barChart>
        <c:barDir val="bar"/>
        <c:grouping val="clustered"/>
        <c:ser>
          <c:idx val="0"/>
          <c:order val="0"/>
          <c:dPt>
            <c:idx val="6"/>
            <c:spPr>
              <a:solidFill>
                <a:srgbClr val="92D050"/>
              </a:solidFill>
            </c:spPr>
          </c:dPt>
          <c:cat>
            <c:strRef>
              <c:f>english!$A$1:$A$7</c:f>
              <c:strCache>
                <c:ptCount val="7"/>
                <c:pt idx="0">
                  <c:v>Cinema</c:v>
                </c:pt>
                <c:pt idx="1">
                  <c:v>Museum</c:v>
                </c:pt>
                <c:pt idx="2">
                  <c:v>Sport sites</c:v>
                </c:pt>
                <c:pt idx="3">
                  <c:v>Urban parcs</c:v>
                </c:pt>
                <c:pt idx="4">
                  <c:v>Other country side sites</c:v>
                </c:pt>
                <c:pt idx="5">
                  <c:v>Lakes or beaches</c:v>
                </c:pt>
                <c:pt idx="6">
                  <c:v>Forest</c:v>
                </c:pt>
              </c:strCache>
            </c:strRef>
          </c:cat>
          <c:val>
            <c:numRef>
              <c:f>english!$B$1:$B$7</c:f>
              <c:numCache>
                <c:formatCode>General</c:formatCode>
                <c:ptCount val="7"/>
                <c:pt idx="0">
                  <c:v>5.3</c:v>
                </c:pt>
                <c:pt idx="1">
                  <c:v>2.5</c:v>
                </c:pt>
                <c:pt idx="2">
                  <c:v>6.9</c:v>
                </c:pt>
                <c:pt idx="3">
                  <c:v>4.9000000000000004</c:v>
                </c:pt>
                <c:pt idx="4">
                  <c:v>5.9</c:v>
                </c:pt>
                <c:pt idx="5">
                  <c:v>4</c:v>
                </c:pt>
                <c:pt idx="6">
                  <c:v>25</c:v>
                </c:pt>
              </c:numCache>
            </c:numRef>
          </c:val>
        </c:ser>
        <c:axId val="142401536"/>
        <c:axId val="149809792"/>
      </c:barChart>
      <c:catAx>
        <c:axId val="14240153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49809792"/>
        <c:crosses val="autoZero"/>
        <c:auto val="1"/>
        <c:lblAlgn val="ctr"/>
        <c:lblOffset val="100"/>
      </c:catAx>
      <c:valAx>
        <c:axId val="14980979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times going </a:t>
                </a:r>
                <a:r>
                  <a:rPr lang="en-US" baseline="0" dirty="0" smtClean="0"/>
                  <a:t>to a recreation </a:t>
                </a:r>
                <a:r>
                  <a:rPr lang="en-US" baseline="0" dirty="0"/>
                  <a:t>site </a:t>
                </a:r>
                <a:r>
                  <a:rPr lang="en-US" baseline="0" dirty="0" smtClean="0"/>
                  <a:t>annually</a:t>
                </a:r>
              </a:p>
              <a:p>
                <a:pPr>
                  <a:defRPr/>
                </a:pPr>
                <a:r>
                  <a:rPr lang="en-US" b="0" baseline="0" dirty="0" smtClean="0"/>
                  <a:t>Source: LEF 2010 survey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30090217156462412"/>
              <c:y val="0.82834872492790257"/>
            </c:manualLayout>
          </c:layout>
        </c:title>
        <c:numFmt formatCode="General" sourceLinked="1"/>
        <c:tickLblPos val="nextTo"/>
        <c:crossAx val="142401536"/>
        <c:crosses val="autoZero"/>
        <c:crossBetween val="between"/>
      </c:valAx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43A1F-0118-4065-A5D0-90722E5F1B08}" type="datetimeFigureOut">
              <a:rPr lang="fr-FR" smtClean="0"/>
              <a:pPr/>
              <a:t>31/05/2012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BFC82-681E-4A7E-B9FF-9A24A5BCE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"/>
            <a:ext cx="2945501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52175" y="1"/>
            <a:ext cx="2945501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2788" y="746125"/>
            <a:ext cx="5368925" cy="3716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6675" y="4714876"/>
            <a:ext cx="4981150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9432926"/>
            <a:ext cx="2945501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2174" y="9432925"/>
            <a:ext cx="29423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fld id="{322CB199-1796-4E42-91C9-9B4C9D4F377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B91EEE-E1ED-46ED-9A06-F5D9521CF712}" type="slidenum">
              <a:rPr lang="fr-FR"/>
              <a:pPr/>
              <a:t>1</a:t>
            </a:fld>
            <a:endParaRPr lang="fr-F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52175" y="9432926"/>
            <a:ext cx="2945501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400" tIns="47880" rIns="95400" bIns="478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B1D018F-5E19-4038-AEB5-BBAE331FCEF2}" type="slidenum">
              <a:rPr lang="fr-FR" sz="13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11200" y="746125"/>
            <a:ext cx="537686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675" y="4714875"/>
            <a:ext cx="4982738" cy="44640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Not go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detail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standard.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trips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non-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integer</a:t>
            </a:r>
            <a:endParaRPr lang="fr-FR" baseline="0" dirty="0" smtClean="0"/>
          </a:p>
          <a:p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traditional</a:t>
            </a:r>
            <a:r>
              <a:rPr lang="fr-FR" baseline="0" dirty="0" smtClean="0"/>
              <a:t> poisson model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apply</a:t>
            </a:r>
            <a:r>
              <a:rPr lang="fr-FR" baseline="0" dirty="0" smtClean="0"/>
              <a:t> the more flexible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binominal model</a:t>
            </a:r>
          </a:p>
          <a:p>
            <a:r>
              <a:rPr lang="fr-FR" baseline="0" dirty="0" smtClean="0"/>
              <a:t>The model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estimated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main types of variables. </a:t>
            </a:r>
          </a:p>
          <a:p>
            <a:r>
              <a:rPr lang="fr-FR" baseline="0" dirty="0" err="1" smtClean="0"/>
              <a:t>Individual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characteristics</a:t>
            </a:r>
            <a:r>
              <a:rPr lang="fr-FR" baseline="0" dirty="0" smtClean="0"/>
              <a:t> and the </a:t>
            </a:r>
            <a:r>
              <a:rPr lang="fr-FR" baseline="0" dirty="0" err="1" smtClean="0"/>
              <a:t>characteristics</a:t>
            </a:r>
            <a:r>
              <a:rPr lang="fr-FR" baseline="0" dirty="0" smtClean="0"/>
              <a:t> of the location.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Estimated</a:t>
            </a:r>
            <a:r>
              <a:rPr lang="fr-FR" dirty="0" smtClean="0"/>
              <a:t> by </a:t>
            </a:r>
            <a:r>
              <a:rPr lang="fr-FR" dirty="0" err="1" smtClean="0"/>
              <a:t>negative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maximum </a:t>
            </a:r>
            <a:r>
              <a:rPr lang="fr-FR" baseline="0" dirty="0" err="1" smtClean="0"/>
              <a:t>likelihood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15F1688-C953-4F8B-9831-CE8FEB9CF40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survey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web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a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of population in </a:t>
            </a:r>
            <a:r>
              <a:rPr lang="fr-FR" baseline="0" dirty="0" err="1" smtClean="0"/>
              <a:t>Lorriane</a:t>
            </a:r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ask</a:t>
            </a:r>
            <a:endParaRPr lang="fr-FR" baseline="0" dirty="0" smtClean="0"/>
          </a:p>
          <a:p>
            <a:endParaRPr lang="fr-FR" baseline="0" dirty="0" smtClean="0"/>
          </a:p>
          <a:p>
            <a:pPr algn="l"/>
            <a:r>
              <a:rPr lang="fr-FR" baseline="0" dirty="0" smtClean="0"/>
              <a:t>Location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commune </a:t>
            </a:r>
            <a:r>
              <a:rPr lang="fr-FR" baseline="0" dirty="0" err="1" smtClean="0"/>
              <a:t>average</a:t>
            </a:r>
            <a:r>
              <a:rPr lang="fr-FR" baseline="0" dirty="0" smtClean="0"/>
              <a:t> size of commune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10 square km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After been </a:t>
            </a:r>
            <a:r>
              <a:rPr lang="en-US" dirty="0" err="1" smtClean="0"/>
              <a:t>indstructed</a:t>
            </a:r>
            <a:r>
              <a:rPr lang="en-US" dirty="0" smtClean="0"/>
              <a:t> in using the </a:t>
            </a:r>
            <a:r>
              <a:rPr lang="en-US" dirty="0" err="1" smtClean="0"/>
              <a:t>google</a:t>
            </a:r>
            <a:r>
              <a:rPr lang="en-US" dirty="0" smtClean="0"/>
              <a:t> map people are asked to click on the forest visited</a:t>
            </a:r>
          </a:p>
          <a:p>
            <a:r>
              <a:rPr lang="en-US" dirty="0" smtClean="0"/>
              <a:t>Centre on postcode </a:t>
            </a:r>
          </a:p>
        </p:txBody>
      </p:sp>
      <p:sp>
        <p:nvSpPr>
          <p:cNvPr id="13005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0214" algn="l"/>
                <a:tab pos="1383358" algn="l"/>
                <a:tab pos="2075036" algn="l"/>
                <a:tab pos="2768181" algn="l"/>
              </a:tabLst>
            </a:pPr>
            <a:fld id="{E641ED3B-0B63-442D-99D4-458C1670831C}" type="slidenum">
              <a:rPr lang="fr-FR" smtClean="0">
                <a:cs typeface="DejaVu Sans" pitchFamily="34" charset="0"/>
              </a:rPr>
              <a:pPr>
                <a:tabLst>
                  <a:tab pos="690214" algn="l"/>
                  <a:tab pos="1383358" algn="l"/>
                  <a:tab pos="2075036" algn="l"/>
                  <a:tab pos="2768181" algn="l"/>
                </a:tabLst>
              </a:pPr>
              <a:t>12</a:t>
            </a:fld>
            <a:endParaRPr lang="fr-FR" dirty="0" smtClean="0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Less than 10 ha</a:t>
            </a:r>
          </a:p>
          <a:p>
            <a:r>
              <a:rPr lang="en-US" smtClean="0"/>
              <a:t>More than 500 ha, divide the forest.</a:t>
            </a:r>
          </a:p>
          <a:p>
            <a:r>
              <a:rPr lang="en-US" smtClean="0"/>
              <a:t>Roads where used. </a:t>
            </a:r>
          </a:p>
          <a:p>
            <a:r>
              <a:rPr lang="en-US" smtClean="0"/>
              <a:t>If there we know from the map that there is a certain entrance to the forest a circle is made around the forest</a:t>
            </a:r>
          </a:p>
          <a:p>
            <a:endParaRPr lang="en-US" smtClean="0"/>
          </a:p>
        </p:txBody>
      </p:sp>
      <p:sp>
        <p:nvSpPr>
          <p:cNvPr id="13107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0214" algn="l"/>
                <a:tab pos="1383358" algn="l"/>
                <a:tab pos="2075036" algn="l"/>
                <a:tab pos="2768181" algn="l"/>
              </a:tabLst>
            </a:pPr>
            <a:fld id="{71A79515-CB69-428A-BA74-6F060C2548A0}" type="slidenum">
              <a:rPr lang="fr-FR" smtClean="0">
                <a:cs typeface="DejaVu Sans" pitchFamily="34" charset="0"/>
              </a:rPr>
              <a:pPr>
                <a:tabLst>
                  <a:tab pos="690214" algn="l"/>
                  <a:tab pos="1383358" algn="l"/>
                  <a:tab pos="2075036" algn="l"/>
                  <a:tab pos="2768181" algn="l"/>
                </a:tabLst>
              </a:pPr>
              <a:t>13</a:t>
            </a:fld>
            <a:endParaRPr lang="fr-FR" dirty="0" smtClean="0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an example of choice situation in the choice experiment. The three </a:t>
            </a:r>
            <a:r>
              <a:rPr lang="en-US" baseline="0" dirty="0" err="1" smtClean="0"/>
              <a:t>colonns</a:t>
            </a:r>
            <a:r>
              <a:rPr lang="en-US" baseline="0" dirty="0" smtClean="0"/>
              <a:t> is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three forest they have to choose between.</a:t>
            </a:r>
          </a:p>
          <a:p>
            <a:r>
              <a:rPr lang="en-US" baseline="0" dirty="0" smtClean="0"/>
              <a:t>The first is the forest visited most often and the other two is hypothetical forest we ask them to imagine. The forest are considered equal with exception of the 5 attributes we use here to describe the forests. We use dominant tree species, </a:t>
            </a:r>
            <a:r>
              <a:rPr lang="en-US" baseline="0" dirty="0" err="1" smtClean="0"/>
              <a:t>precences</a:t>
            </a:r>
            <a:r>
              <a:rPr lang="en-US" baseline="0" dirty="0" smtClean="0"/>
              <a:t> of trekking paths and recreation facilities, picnic and </a:t>
            </a:r>
            <a:r>
              <a:rPr lang="en-US" baseline="0" dirty="0" err="1" smtClean="0"/>
              <a:t>parkings</a:t>
            </a:r>
            <a:r>
              <a:rPr lang="en-US" baseline="0" dirty="0" smtClean="0"/>
              <a:t>, presence of lake or rivers and finally the distance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the forest.  The </a:t>
            </a:r>
            <a:r>
              <a:rPr lang="en-US" baseline="0" dirty="0" err="1" smtClean="0"/>
              <a:t>characterics</a:t>
            </a:r>
            <a:r>
              <a:rPr lang="en-US" baseline="0" dirty="0" smtClean="0"/>
              <a:t> of the forest visited is given by the </a:t>
            </a:r>
            <a:r>
              <a:rPr lang="en-US" baseline="0" dirty="0" err="1" smtClean="0"/>
              <a:t>repondent</a:t>
            </a:r>
            <a:r>
              <a:rPr lang="en-US" baseline="0" dirty="0" smtClean="0"/>
              <a:t> before the choice experiment using this </a:t>
            </a:r>
            <a:endParaRPr lang="en-US" dirty="0" smtClean="0"/>
          </a:p>
        </p:txBody>
      </p:sp>
      <p:sp>
        <p:nvSpPr>
          <p:cNvPr id="133124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000" algn="l"/>
                <a:tab pos="1447531" algn="l"/>
                <a:tab pos="2170531" algn="l"/>
                <a:tab pos="2895062" algn="l"/>
              </a:tabLst>
            </a:pPr>
            <a:fld id="{E1876FCC-F401-47C4-B643-C7E7A0675E4C}" type="slidenum">
              <a:rPr lang="fr-FR" smtClean="0">
                <a:cs typeface="DejaVu Sans" pitchFamily="34" charset="0"/>
              </a:rPr>
              <a:pPr>
                <a:tabLst>
                  <a:tab pos="723000" algn="l"/>
                  <a:tab pos="1447531" algn="l"/>
                  <a:tab pos="2170531" algn="l"/>
                  <a:tab pos="2895062" algn="l"/>
                </a:tabLst>
              </a:pPr>
              <a:t>14</a:t>
            </a:fld>
            <a:endParaRPr lang="fr-FR" dirty="0" smtClean="0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 also ask to their subjective description of the forest based on the attribute we use in our choice experiment</a:t>
            </a:r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000" algn="l"/>
                <a:tab pos="1447531" algn="l"/>
                <a:tab pos="2170531" algn="l"/>
                <a:tab pos="2895062" algn="l"/>
              </a:tabLst>
            </a:pPr>
            <a:fld id="{FBC9A3CE-3A8A-459C-BA89-CC4C775DB936}" type="slidenum">
              <a:rPr lang="fr-FR" smtClean="0">
                <a:cs typeface="DejaVu Sans" pitchFamily="34" charset="0"/>
              </a:rPr>
              <a:pPr>
                <a:tabLst>
                  <a:tab pos="723000" algn="l"/>
                  <a:tab pos="1447531" algn="l"/>
                  <a:tab pos="2170531" algn="l"/>
                  <a:tab pos="2895062" algn="l"/>
                </a:tabLst>
              </a:pPr>
              <a:t>15</a:t>
            </a:fld>
            <a:endParaRPr lang="fr-FR" dirty="0" smtClean="0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Lorraine </a:t>
            </a:r>
            <a:r>
              <a:rPr lang="fr-FR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818 </a:t>
            </a:r>
            <a:r>
              <a:rPr lang="fr-FR" baseline="0" dirty="0" err="1" smtClean="0"/>
              <a:t>completed</a:t>
            </a:r>
            <a:r>
              <a:rPr lang="fr-FR" baseline="0" dirty="0" smtClean="0"/>
              <a:t> questionnaires</a:t>
            </a:r>
          </a:p>
          <a:p>
            <a:r>
              <a:rPr lang="fr-FR" baseline="0" dirty="0" err="1" smtClean="0"/>
              <a:t>However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526 </a:t>
            </a:r>
            <a:r>
              <a:rPr lang="fr-FR" baseline="0" dirty="0" err="1" smtClean="0"/>
              <a:t>individuals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been in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identified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map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15F1688-C953-4F8B-9831-CE8FEB9CF40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first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I combine the </a:t>
            </a:r>
            <a:r>
              <a:rPr lang="fr-FR" dirty="0" err="1" smtClean="0"/>
              <a:t>revealed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stated</a:t>
            </a:r>
            <a:r>
              <a:rPr lang="fr-FR" baseline="0" dirty="0" smtClean="0"/>
              <a:t> data set. I have </a:t>
            </a:r>
            <a:r>
              <a:rPr lang="fr-FR" baseline="0" dirty="0" err="1" smtClean="0"/>
              <a:t>assumed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 in utility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in the utility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visiting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hypothetical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and real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I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factors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The first 8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concerns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coffecient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stated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revealed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five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concerning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revealed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 data.</a:t>
            </a:r>
          </a:p>
          <a:p>
            <a:endParaRPr lang="fr-FR" baseline="0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paraters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significant</a:t>
            </a:r>
            <a:r>
              <a:rPr lang="fr-FR" baseline="0" dirty="0" smtClean="0"/>
              <a:t> standard </a:t>
            </a:r>
            <a:r>
              <a:rPr lang="fr-FR" baseline="0" dirty="0" err="1" smtClean="0"/>
              <a:t>deviation</a:t>
            </a:r>
            <a:r>
              <a:rPr lang="fr-FR" baseline="0" dirty="0" smtClean="0"/>
              <a:t>. That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significant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heterogeneity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respect to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considered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used</a:t>
            </a:r>
            <a:r>
              <a:rPr lang="fr-FR" dirty="0" smtClean="0"/>
              <a:t> normal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distributed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except</a:t>
            </a:r>
            <a:r>
              <a:rPr lang="fr-FR" baseline="0" dirty="0" smtClean="0"/>
              <a:t> for distance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assumed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triangular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distributed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respected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values.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first </a:t>
            </a:r>
            <a:r>
              <a:rPr lang="fr-FR" dirty="0" err="1" smtClean="0"/>
              <a:t>results</a:t>
            </a:r>
            <a:r>
              <a:rPr lang="fr-FR" dirty="0" smtClean="0"/>
              <a:t> I show </a:t>
            </a:r>
            <a:r>
              <a:rPr lang="fr-FR" dirty="0" err="1" smtClean="0"/>
              <a:t>is</a:t>
            </a:r>
            <a:r>
              <a:rPr lang="fr-FR" dirty="0" smtClean="0"/>
              <a:t> a model </a:t>
            </a:r>
            <a:r>
              <a:rPr lang="fr-FR" dirty="0" err="1" smtClean="0"/>
              <a:t>where</a:t>
            </a:r>
            <a:r>
              <a:rPr lang="fr-FR" dirty="0" smtClean="0"/>
              <a:t> I combine the </a:t>
            </a:r>
            <a:r>
              <a:rPr lang="fr-FR" dirty="0" err="1" smtClean="0"/>
              <a:t>two</a:t>
            </a:r>
            <a:r>
              <a:rPr lang="fr-FR" dirty="0" smtClean="0"/>
              <a:t> data set and assume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parameters</a:t>
            </a:r>
            <a:r>
              <a:rPr lang="fr-FR" dirty="0" smtClean="0"/>
              <a:t> values are the </a:t>
            </a:r>
            <a:r>
              <a:rPr lang="fr-FR" dirty="0" err="1" smtClean="0"/>
              <a:t>same</a:t>
            </a:r>
            <a:r>
              <a:rPr lang="fr-FR" dirty="0" smtClean="0"/>
              <a:t>.</a:t>
            </a:r>
            <a:r>
              <a:rPr lang="fr-FR" baseline="0" dirty="0" smtClean="0"/>
              <a:t> Note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revealed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Husk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calculate</a:t>
            </a:r>
            <a:r>
              <a:rPr lang="fr-FR" baseline="0" dirty="0" smtClean="0"/>
              <a:t> MWTP for real </a:t>
            </a:r>
            <a:r>
              <a:rPr lang="fr-FR" baseline="0" dirty="0" err="1" smtClean="0"/>
              <a:t>comparisons</a:t>
            </a:r>
            <a:endParaRPr lang="fr-FR" baseline="0" dirty="0" smtClean="0"/>
          </a:p>
          <a:p>
            <a:r>
              <a:rPr lang="fr-FR" baseline="0" dirty="0" err="1" smtClean="0"/>
              <a:t>Husk</a:t>
            </a:r>
            <a:r>
              <a:rPr lang="fr-FR" baseline="0" dirty="0" smtClean="0"/>
              <a:t> LR test </a:t>
            </a:r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 variance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a model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mean</a:t>
            </a:r>
            <a:r>
              <a:rPr lang="fr-FR" baseline="0" dirty="0" smtClean="0"/>
              <a:t> value of the </a:t>
            </a:r>
            <a:r>
              <a:rPr lang="fr-FR" baseline="0" dirty="0" err="1" smtClean="0"/>
              <a:t>cofficients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vary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data sets. First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colomns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related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stated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third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fourth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concerning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 compare the size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 values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normalize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marginal utility of </a:t>
            </a:r>
            <a:r>
              <a:rPr lang="fr-FR" baseline="0" dirty="0" err="1" smtClean="0"/>
              <a:t>income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measured</a:t>
            </a:r>
            <a:r>
              <a:rPr lang="fr-FR" baseline="0" dirty="0" smtClean="0"/>
              <a:t> in distance km.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not </a:t>
            </a:r>
            <a:r>
              <a:rPr lang="fr-FR" baseline="0" dirty="0" err="1" smtClean="0"/>
              <a:t>converted</a:t>
            </a:r>
            <a:r>
              <a:rPr lang="fr-FR" baseline="0" dirty="0" smtClean="0"/>
              <a:t> the distance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costs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basically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ask</a:t>
            </a:r>
            <a:r>
              <a:rPr lang="fr-FR" baseline="0" dirty="0" smtClean="0"/>
              <a:t> about how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go to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and the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In bold are marginal </a:t>
            </a:r>
            <a:r>
              <a:rPr lang="fr-FR" baseline="0" dirty="0" err="1" smtClean="0"/>
              <a:t>wtp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significant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 – 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necessarily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saying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wtp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significant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estimates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the simulation of the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marginal </a:t>
            </a:r>
            <a:r>
              <a:rPr lang="fr-FR" baseline="0" dirty="0" err="1" smtClean="0"/>
              <a:t>willingness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pay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are large </a:t>
            </a:r>
            <a:r>
              <a:rPr lang="fr-FR" baseline="0" dirty="0" err="1" smtClean="0"/>
              <a:t>differences</a:t>
            </a:r>
            <a:r>
              <a:rPr lang="fr-FR" baseline="0" dirty="0" smtClean="0"/>
              <a:t> in MWTP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First </a:t>
            </a:r>
            <a:r>
              <a:rPr lang="fr-FR" dirty="0" err="1" smtClean="0"/>
              <a:t>some</a:t>
            </a:r>
            <a:r>
              <a:rPr lang="fr-FR" dirty="0" smtClean="0"/>
              <a:t> few </a:t>
            </a:r>
            <a:r>
              <a:rPr lang="fr-FR" dirty="0" err="1" smtClean="0"/>
              <a:t>words</a:t>
            </a:r>
            <a:r>
              <a:rPr lang="fr-FR" dirty="0" smtClean="0"/>
              <a:t> about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recreation</a:t>
            </a:r>
            <a:r>
              <a:rPr lang="fr-FR" baseline="0" dirty="0" smtClean="0"/>
              <a:t> in Lorraine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carry out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Lorraine has a relative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share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land use 37 %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about 25 % in France on national </a:t>
            </a:r>
            <a:r>
              <a:rPr lang="fr-FR" baseline="0" dirty="0" err="1" smtClean="0"/>
              <a:t>level</a:t>
            </a:r>
            <a:endParaRPr lang="fr-FR" baseline="0" dirty="0" smtClean="0"/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people in Lorraine have a short distance to </a:t>
            </a:r>
            <a:r>
              <a:rPr lang="fr-FR" baseline="0" dirty="0" err="1" smtClean="0"/>
              <a:t>visit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avarage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13 km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home</a:t>
            </a:r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often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survey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average</a:t>
            </a:r>
            <a:r>
              <a:rPr lang="fr-FR" baseline="0" dirty="0" smtClean="0"/>
              <a:t> 26 times per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recreational</a:t>
            </a:r>
            <a:r>
              <a:rPr lang="fr-FR" baseline="0" dirty="0" smtClean="0"/>
              <a:t> sites –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often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One more </a:t>
            </a:r>
            <a:r>
              <a:rPr lang="fr-FR" baseline="0" dirty="0" err="1" smtClean="0"/>
              <a:t>word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show important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. About </a:t>
            </a:r>
            <a:r>
              <a:rPr lang="fr-FR" baseline="0" dirty="0" err="1" smtClean="0"/>
              <a:t>half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privately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owned</a:t>
            </a:r>
            <a:r>
              <a:rPr lang="fr-FR" baseline="0" dirty="0" smtClean="0"/>
              <a:t>. You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put a </a:t>
            </a:r>
            <a:r>
              <a:rPr lang="fr-FR" baseline="0" dirty="0" err="1" smtClean="0"/>
              <a:t>sign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entrance to </a:t>
            </a:r>
            <a:r>
              <a:rPr lang="fr-FR" baseline="0" dirty="0" err="1" smtClean="0"/>
              <a:t>say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dont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visitors</a:t>
            </a:r>
            <a:r>
              <a:rPr lang="fr-FR" baseline="0" dirty="0" smtClean="0"/>
              <a:t> – but few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– an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visitors</a:t>
            </a:r>
            <a:r>
              <a:rPr lang="fr-FR" baseline="0" dirty="0" smtClean="0"/>
              <a:t> dont know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owner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private</a:t>
            </a:r>
            <a:r>
              <a:rPr lang="fr-FR" baseline="0" dirty="0" smtClean="0"/>
              <a:t> of commune or state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I show the </a:t>
            </a:r>
            <a:r>
              <a:rPr lang="fr-FR" dirty="0" err="1" smtClean="0"/>
              <a:t>results</a:t>
            </a:r>
            <a:r>
              <a:rPr lang="fr-FR" dirty="0" smtClean="0"/>
              <a:t> of the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forest</a:t>
            </a:r>
            <a:r>
              <a:rPr lang="fr-FR" baseline="0" dirty="0" smtClean="0"/>
              <a:t> site and transport mode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model.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rp</a:t>
            </a:r>
            <a:r>
              <a:rPr lang="fr-FR" baseline="0" dirty="0" smtClean="0"/>
              <a:t> data.</a:t>
            </a:r>
          </a:p>
          <a:p>
            <a:r>
              <a:rPr lang="fr-FR" baseline="0" dirty="0" smtClean="0"/>
              <a:t>I assume </a:t>
            </a:r>
            <a:r>
              <a:rPr lang="fr-FR" baseline="0" dirty="0" err="1" smtClean="0"/>
              <a:t>common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attribute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 values.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of transport I let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transport mode </a:t>
            </a:r>
            <a:r>
              <a:rPr lang="fr-FR" baseline="0" dirty="0" err="1" smtClean="0"/>
              <a:t>dependent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measured</a:t>
            </a:r>
            <a:r>
              <a:rPr lang="fr-FR" baseline="0" dirty="0" smtClean="0"/>
              <a:t> in Euros.</a:t>
            </a:r>
          </a:p>
          <a:p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 are more or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besides</a:t>
            </a:r>
            <a:r>
              <a:rPr lang="fr-FR" baseline="0" dirty="0" smtClean="0"/>
              <a:t> I have not </a:t>
            </a:r>
            <a:r>
              <a:rPr lang="fr-FR" baseline="0" dirty="0" err="1" smtClean="0"/>
              <a:t>included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picnic</a:t>
            </a:r>
            <a:r>
              <a:rPr lang="fr-FR" baseline="0" dirty="0" smtClean="0"/>
              <a:t> places. I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estimation </a:t>
            </a:r>
            <a:r>
              <a:rPr lang="fr-FR" baseline="0" dirty="0" err="1" smtClean="0"/>
              <a:t>problems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in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the model I have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calculate</a:t>
            </a:r>
            <a:r>
              <a:rPr lang="fr-FR" baseline="0" dirty="0" smtClean="0"/>
              <a:t> the inclusive value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 Have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th </a:t>
            </a:r>
            <a:r>
              <a:rPr lang="fr-FR" baseline="0" dirty="0" err="1" smtClean="0"/>
              <a:t>rip</a:t>
            </a:r>
            <a:r>
              <a:rPr lang="fr-FR" baseline="0" dirty="0" smtClean="0"/>
              <a:t> model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With</a:t>
            </a:r>
            <a:r>
              <a:rPr lang="fr-FR" baseline="0" dirty="0" smtClean="0"/>
              <a:t> respect to the </a:t>
            </a:r>
            <a:r>
              <a:rPr lang="fr-FR" baseline="0" dirty="0" err="1" smtClean="0"/>
              <a:t>survey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possible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identity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forest</a:t>
            </a:r>
            <a:endParaRPr lang="fr-FR" baseline="0" dirty="0" smtClean="0"/>
          </a:p>
          <a:p>
            <a:r>
              <a:rPr lang="fr-FR" baseline="0" dirty="0" smtClean="0"/>
              <a:t>In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case –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differences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 to use –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important issues on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data to use for the </a:t>
            </a:r>
            <a:r>
              <a:rPr lang="fr-FR" baseline="0" dirty="0" err="1" smtClean="0"/>
              <a:t>policy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show how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of transport mode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explicitly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logit</a:t>
            </a:r>
            <a:r>
              <a:rPr lang="fr-FR" baseline="0" dirty="0" smtClean="0"/>
              <a:t> model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C84DB9-47B5-45E9-ADFD-3D32C14EB049}" type="slidenum">
              <a:rPr lang="fr-FR"/>
              <a:pPr/>
              <a:t>3</a:t>
            </a:fld>
            <a:endParaRPr lang="fr-FR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52175" y="9432926"/>
            <a:ext cx="2945501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400" tIns="47880" rIns="95400" bIns="478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2E0CCF-D969-4588-B16D-67BC4906536D}" type="slidenum">
              <a:rPr lang="fr-FR" sz="13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11200" y="746125"/>
            <a:ext cx="537686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675" y="4714875"/>
            <a:ext cx="4982738" cy="45608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The </a:t>
            </a:r>
            <a:r>
              <a:rPr lang="fr-FR" dirty="0" err="1" smtClean="0"/>
              <a:t>overall</a:t>
            </a:r>
            <a:r>
              <a:rPr lang="fr-FR" dirty="0" smtClean="0"/>
              <a:t> objective </a:t>
            </a:r>
            <a:r>
              <a:rPr lang="fr-FR" dirty="0" err="1" smtClean="0"/>
              <a:t>develop</a:t>
            </a:r>
            <a:r>
              <a:rPr lang="fr-FR" dirty="0" smtClean="0"/>
              <a:t> a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enables</a:t>
            </a:r>
            <a:r>
              <a:rPr lang="fr-FR" dirty="0" smtClean="0"/>
              <a:t> to </a:t>
            </a:r>
            <a:r>
              <a:rPr lang="fr-FR" dirty="0" err="1" smtClean="0"/>
              <a:t>evaluate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welfare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economics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changing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access</a:t>
            </a:r>
            <a:r>
              <a:rPr lang="fr-FR" baseline="0" dirty="0" smtClean="0"/>
              <a:t> to or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spatial </a:t>
            </a:r>
            <a:r>
              <a:rPr lang="fr-FR" baseline="0" dirty="0" err="1" smtClean="0"/>
              <a:t>context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substitution sites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site and the local population.</a:t>
            </a:r>
          </a:p>
          <a:p>
            <a:endParaRPr lang="fr-FR" baseline="0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in a minute </a:t>
            </a:r>
            <a:r>
              <a:rPr lang="fr-FR" dirty="0" err="1" smtClean="0"/>
              <a:t>describ</a:t>
            </a:r>
            <a:r>
              <a:rPr lang="fr-FR" baseline="0" dirty="0" err="1" smtClean="0"/>
              <a:t>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more in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: but first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overall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words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Our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the first </a:t>
            </a:r>
            <a:r>
              <a:rPr lang="fr-FR" baseline="0" dirty="0" err="1" smtClean="0"/>
              <a:t>studying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recrational</a:t>
            </a:r>
            <a:r>
              <a:rPr lang="fr-FR" baseline="0" dirty="0" smtClean="0"/>
              <a:t> use of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in France but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the first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addressing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characterics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In the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context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spatial explicit. That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derive</a:t>
            </a:r>
            <a:r>
              <a:rPr lang="fr-FR" baseline="0" dirty="0" smtClean="0"/>
              <a:t> a model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consider</a:t>
            </a:r>
            <a:r>
              <a:rPr lang="fr-FR" baseline="0" dirty="0" smtClean="0"/>
              <a:t> local substitutes and </a:t>
            </a:r>
            <a:r>
              <a:rPr lang="fr-FR" baseline="0" dirty="0" err="1" smtClean="0"/>
              <a:t>complementary</a:t>
            </a:r>
            <a:r>
              <a:rPr lang="fr-FR" baseline="0" dirty="0" smtClean="0"/>
              <a:t> sites.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value of </a:t>
            </a:r>
            <a:r>
              <a:rPr lang="fr-FR" baseline="0" dirty="0" err="1" smtClean="0"/>
              <a:t>improving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location in Lorraine.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address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characteristics</a:t>
            </a:r>
            <a:r>
              <a:rPr lang="fr-FR" baseline="0" dirty="0" smtClean="0"/>
              <a:t> of the population – of course –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living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respect to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investigate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wtp</a:t>
            </a:r>
            <a:r>
              <a:rPr lang="fr-FR" baseline="0" dirty="0" smtClean="0"/>
              <a:t> varies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socio-</a:t>
            </a:r>
            <a:r>
              <a:rPr lang="fr-FR" baseline="0" dirty="0" err="1" smtClean="0"/>
              <a:t>demographic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characteristics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Overall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standard.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 the </a:t>
            </a:r>
            <a:r>
              <a:rPr lang="fr-FR" baseline="0" dirty="0" err="1" smtClean="0"/>
              <a:t>travel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revealed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 data.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combine the </a:t>
            </a:r>
            <a:r>
              <a:rPr lang="fr-FR" baseline="0" dirty="0" err="1" smtClean="0"/>
              <a:t>revealed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 data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stated</a:t>
            </a:r>
            <a:r>
              <a:rPr lang="fr-FR" baseline="0" dirty="0" smtClean="0"/>
              <a:t> data –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– to have more information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. But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potential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multicollinarity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neighbour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relative </a:t>
            </a:r>
            <a:r>
              <a:rPr lang="fr-FR" baseline="0" dirty="0" err="1" smtClean="0"/>
              <a:t>similar</a:t>
            </a:r>
            <a:r>
              <a:rPr lang="fr-FR" baseline="0" dirty="0" smtClean="0"/>
              <a:t> and – as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endogeity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pointed</a:t>
            </a:r>
            <a:r>
              <a:rPr lang="fr-FR" baseline="0" dirty="0" smtClean="0"/>
              <a:t> out </a:t>
            </a:r>
            <a:r>
              <a:rPr lang="fr-FR" baseline="0" dirty="0" err="1" smtClean="0"/>
              <a:t>yesterday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parking places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managers know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people – for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reasons</a:t>
            </a:r>
            <a:r>
              <a:rPr lang="fr-FR" baseline="0" dirty="0" smtClean="0"/>
              <a:t> – go.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C84DB9-47B5-45E9-ADFD-3D32C14EB049}" type="slidenum">
              <a:rPr lang="fr-FR"/>
              <a:pPr/>
              <a:t>4</a:t>
            </a:fld>
            <a:endParaRPr lang="fr-FR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52175" y="9432926"/>
            <a:ext cx="2945501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400" tIns="47880" rIns="95400" bIns="478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2E0CCF-D969-4588-B16D-67BC4906536D}" type="slidenum">
              <a:rPr lang="fr-FR" sz="13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11200" y="746125"/>
            <a:ext cx="537686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675" y="4714875"/>
            <a:ext cx="4982738" cy="45608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The</a:t>
            </a:r>
            <a:r>
              <a:rPr lang="fr-FR" baseline="0" dirty="0" smtClean="0"/>
              <a:t> nature of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data </a:t>
            </a:r>
            <a:r>
              <a:rPr lang="fr-FR" baseline="0" dirty="0" err="1" smtClean="0"/>
              <a:t>raises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methodological</a:t>
            </a:r>
            <a:r>
              <a:rPr lang="fr-FR" baseline="0" dirty="0" smtClean="0"/>
              <a:t> issues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cope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paricularity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and the contribution to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recreation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literature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focus of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focus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numbers</a:t>
            </a:r>
            <a:r>
              <a:rPr lang="fr-FR" baseline="0" dirty="0" smtClean="0"/>
              <a:t> – the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definitive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revised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First,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in Lorraine – more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5000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 –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More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100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reached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withing</a:t>
            </a:r>
            <a:r>
              <a:rPr lang="fr-FR" baseline="0" dirty="0" smtClean="0"/>
              <a:t> 20 minutes by car. </a:t>
            </a:r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idenfity</a:t>
            </a:r>
            <a:r>
              <a:rPr lang="fr-FR" baseline="0" dirty="0" smtClean="0"/>
              <a:t> the value of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model the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recreation</a:t>
            </a:r>
            <a:r>
              <a:rPr lang="fr-FR" baseline="0" dirty="0" smtClean="0"/>
              <a:t> site.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modelling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demand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,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corner solution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often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suggested</a:t>
            </a:r>
            <a:r>
              <a:rPr lang="fr-FR" baseline="0" dirty="0" smtClean="0"/>
              <a:t> as the </a:t>
            </a:r>
            <a:r>
              <a:rPr lang="fr-FR" baseline="0" dirty="0" err="1" smtClean="0"/>
              <a:t>theoretical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attractive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really</a:t>
            </a:r>
            <a:r>
              <a:rPr lang="fr-FR" baseline="0" dirty="0" smtClean="0"/>
              <a:t> tractable in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case.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 the RUM to model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site on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occation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model 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visits</a:t>
            </a:r>
            <a:r>
              <a:rPr lang="fr-FR" baseline="0" dirty="0" smtClean="0"/>
              <a:t> in a second stage </a:t>
            </a:r>
            <a:r>
              <a:rPr lang="fr-FR" baseline="0" dirty="0" err="1" smtClean="0"/>
              <a:t>usign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partication</a:t>
            </a:r>
            <a:r>
              <a:rPr lang="fr-FR" baseline="0" dirty="0" smtClean="0"/>
              <a:t> or trip model. 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socalled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model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have been </a:t>
            </a:r>
            <a:r>
              <a:rPr lang="fr-FR" baseline="0" dirty="0" err="1" smtClean="0"/>
              <a:t>widely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literature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computable tractable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use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set. That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the alternatives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– as an alternatives in the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utility model. </a:t>
            </a:r>
            <a:r>
              <a:rPr lang="fr-FR" baseline="0" dirty="0" err="1" smtClean="0"/>
              <a:t>Mcfadden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standard </a:t>
            </a:r>
            <a:r>
              <a:rPr lang="fr-FR" baseline="0" dirty="0" err="1" smtClean="0"/>
              <a:t>assumption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conditional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logit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– the </a:t>
            </a:r>
            <a:r>
              <a:rPr lang="fr-FR" baseline="0" dirty="0" err="1" smtClean="0"/>
              <a:t>assumption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independence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irrelevant</a:t>
            </a:r>
            <a:r>
              <a:rPr lang="fr-FR" baseline="0" dirty="0" smtClean="0"/>
              <a:t> alternatives.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as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studies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condition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met and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 the mixed </a:t>
            </a:r>
            <a:r>
              <a:rPr lang="fr-FR" baseline="0" dirty="0" err="1" smtClean="0"/>
              <a:t>logit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to relaxe the </a:t>
            </a:r>
            <a:r>
              <a:rPr lang="fr-FR" baseline="0" dirty="0" err="1" smtClean="0"/>
              <a:t>assumptions</a:t>
            </a:r>
            <a:r>
              <a:rPr lang="fr-FR" baseline="0" dirty="0" smtClean="0"/>
              <a:t> of the condition </a:t>
            </a:r>
            <a:r>
              <a:rPr lang="fr-FR" baseline="0" dirty="0" err="1" smtClean="0"/>
              <a:t>logit</a:t>
            </a:r>
            <a:r>
              <a:rPr lang="fr-FR" baseline="0" dirty="0" smtClean="0"/>
              <a:t>. So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a contradiction.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 Mixed </a:t>
            </a:r>
            <a:r>
              <a:rPr lang="fr-FR" baseline="0" dirty="0" err="1" smtClean="0"/>
              <a:t>logit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avoid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assumption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independence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irrelevant</a:t>
            </a:r>
            <a:r>
              <a:rPr lang="fr-FR" baseline="0" dirty="0" smtClean="0"/>
              <a:t> alternatives and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time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set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require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assumption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met.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imperical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evidence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not </a:t>
            </a:r>
            <a:r>
              <a:rPr lang="fr-FR" baseline="0" dirty="0" err="1" smtClean="0"/>
              <a:t>reduce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set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rely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this</a:t>
            </a:r>
            <a:endParaRPr lang="fr-FR" baseline="0" dirty="0" smtClean="0"/>
          </a:p>
          <a:p>
            <a:r>
              <a:rPr lang="fr-FR" baseline="0" dirty="0" err="1" smtClean="0"/>
              <a:t>With</a:t>
            </a:r>
            <a:r>
              <a:rPr lang="fr-FR" baseline="0" dirty="0" smtClean="0"/>
              <a:t> the large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set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identifying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actually</a:t>
            </a:r>
            <a:r>
              <a:rPr lang="fr-FR" baseline="0" dirty="0" smtClean="0"/>
              <a:t> been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. As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solve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letting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repondents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identifying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on a </a:t>
            </a:r>
            <a:r>
              <a:rPr lang="fr-FR" baseline="0" dirty="0" err="1" smtClean="0"/>
              <a:t>map</a:t>
            </a:r>
            <a:endParaRPr lang="fr-FR" baseline="0" dirty="0" smtClean="0"/>
          </a:p>
          <a:p>
            <a:r>
              <a:rPr lang="fr-FR" baseline="0" dirty="0" err="1" smtClean="0"/>
              <a:t>Furthermore</a:t>
            </a:r>
            <a:r>
              <a:rPr lang="fr-FR" baseline="0" dirty="0" smtClean="0"/>
              <a:t>, by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evaluate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combine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data set. </a:t>
            </a:r>
            <a:r>
              <a:rPr lang="fr-FR" baseline="0" dirty="0" err="1" smtClean="0"/>
              <a:t>Normally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nested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logit</a:t>
            </a:r>
            <a:r>
              <a:rPr lang="fr-FR" baseline="0" dirty="0" smtClean="0"/>
              <a:t> formulation have been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variances in the </a:t>
            </a:r>
            <a:r>
              <a:rPr lang="fr-FR" baseline="0" dirty="0" err="1" smtClean="0"/>
              <a:t>unobservables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apply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component mixed </a:t>
            </a:r>
            <a:r>
              <a:rPr lang="fr-FR" baseline="0" dirty="0" err="1" smtClean="0"/>
              <a:t>logit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specification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Finally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almost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by car.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case about 30% </a:t>
            </a:r>
            <a:r>
              <a:rPr lang="fr-FR" baseline="0" dirty="0" err="1" smtClean="0"/>
              <a:t>walk</a:t>
            </a:r>
            <a:r>
              <a:rPr lang="fr-FR" baseline="0" dirty="0" smtClean="0"/>
              <a:t> or bike.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model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of transport mode </a:t>
            </a:r>
            <a:r>
              <a:rPr lang="fr-FR" baseline="0" dirty="0" err="1" smtClean="0"/>
              <a:t>explicitly</a:t>
            </a:r>
            <a:r>
              <a:rPr lang="fr-FR" baseline="0" dirty="0" smtClean="0"/>
              <a:t> in data </a:t>
            </a:r>
            <a:r>
              <a:rPr lang="fr-FR" baseline="0" dirty="0" err="1" smtClean="0"/>
              <a:t>letting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location</a:t>
            </a:r>
          </a:p>
          <a:p>
            <a:endParaRPr lang="fr-FR" baseline="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three slides will show in more detail our model applied</a:t>
            </a:r>
          </a:p>
          <a:p>
            <a:r>
              <a:rPr lang="en-US" baseline="0" dirty="0" smtClean="0"/>
              <a:t>Then I will talk a little about our survey and, I think, rather innovative way of implementing the survey</a:t>
            </a:r>
          </a:p>
          <a:p>
            <a:r>
              <a:rPr lang="en-US" baseline="0" dirty="0" smtClean="0"/>
              <a:t>Then some results</a:t>
            </a:r>
          </a:p>
          <a:p>
            <a:endParaRPr lang="en-US" baseline="0" dirty="0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E04BB7-FC16-4805-B8DF-F1359364DF46}" type="slidenum">
              <a:rPr lang="en-US" smtClean="0">
                <a:cs typeface="DejaVu Sans" pitchFamily="34" charset="0"/>
              </a:rPr>
              <a:pPr/>
              <a:t>5</a:t>
            </a:fld>
            <a:endParaRPr lang="en-US" smtClean="0"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mentioned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model. In the first stage me model site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Rum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In the second stage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model the </a:t>
            </a:r>
            <a:r>
              <a:rPr lang="fr-FR" baseline="0" dirty="0" err="1" smtClean="0"/>
              <a:t>demand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visits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use standard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binominal model</a:t>
            </a:r>
            <a:r>
              <a:rPr lang="fr-FR" baseline="0" dirty="0"/>
              <a:t> </a:t>
            </a:r>
            <a:r>
              <a:rPr lang="fr-FR" baseline="0" dirty="0" smtClean="0"/>
              <a:t>– 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link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expected</a:t>
            </a:r>
            <a:r>
              <a:rPr lang="fr-FR" baseline="0" dirty="0" smtClean="0"/>
              <a:t> maximum utility of </a:t>
            </a:r>
            <a:r>
              <a:rPr lang="fr-FR" baseline="0" dirty="0" err="1" smtClean="0"/>
              <a:t>visiting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occation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calculated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location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RUM.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15F1688-C953-4F8B-9831-CE8FEB9CF40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consider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site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. 1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focus on </a:t>
            </a:r>
            <a:r>
              <a:rPr lang="fr-FR" baseline="0" dirty="0" err="1" smtClean="0"/>
              <a:t>combining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stated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revealed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 data  and 2.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focus on </a:t>
            </a:r>
            <a:r>
              <a:rPr lang="fr-FR" baseline="0" dirty="0" err="1" smtClean="0"/>
              <a:t>integrating</a:t>
            </a:r>
            <a:r>
              <a:rPr lang="fr-FR" baseline="0" dirty="0" smtClean="0"/>
              <a:t> transport mode -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estimated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seperately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– future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has to  </a:t>
            </a:r>
            <a:r>
              <a:rPr lang="fr-FR" baseline="0" dirty="0" err="1" smtClean="0"/>
              <a:t>integrate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This model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</a:t>
            </a:r>
            <a:r>
              <a:rPr lang="fr-FR" dirty="0" err="1" smtClean="0"/>
              <a:t>complicated</a:t>
            </a:r>
            <a:r>
              <a:rPr lang="fr-FR" dirty="0" smtClean="0"/>
              <a:t>.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hope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the intuition: </a:t>
            </a:r>
          </a:p>
          <a:p>
            <a:r>
              <a:rPr lang="fr-FR" baseline="0" dirty="0" smtClean="0"/>
              <a:t>In the </a:t>
            </a:r>
            <a:r>
              <a:rPr lang="fr-FR" baseline="0" dirty="0" err="1" smtClean="0"/>
              <a:t>Rum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assume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respondent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highest</a:t>
            </a:r>
            <a:r>
              <a:rPr lang="fr-FR" baseline="0" dirty="0" smtClean="0"/>
              <a:t> utility.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I have </a:t>
            </a:r>
            <a:r>
              <a:rPr lang="fr-FR" baseline="0" dirty="0" err="1" smtClean="0"/>
              <a:t>written</a:t>
            </a:r>
            <a:r>
              <a:rPr lang="fr-FR" baseline="0" dirty="0" smtClean="0"/>
              <a:t> the utility of </a:t>
            </a:r>
            <a:r>
              <a:rPr lang="fr-FR" baseline="0" dirty="0" err="1" smtClean="0"/>
              <a:t>visiting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consist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utility by the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utility not </a:t>
            </a:r>
            <a:r>
              <a:rPr lang="fr-FR" baseline="0" dirty="0" err="1" smtClean="0"/>
              <a:t>obseved</a:t>
            </a:r>
            <a:r>
              <a:rPr lang="fr-FR" baseline="0" dirty="0" smtClean="0"/>
              <a:t> by the </a:t>
            </a:r>
            <a:r>
              <a:rPr lang="fr-FR" baseline="0" dirty="0" err="1" smtClean="0"/>
              <a:t>researcher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analyse 7 </a:t>
            </a:r>
            <a:r>
              <a:rPr lang="fr-FR" baseline="0" dirty="0" err="1" smtClean="0"/>
              <a:t>choices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. First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alternative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neighbourhood</a:t>
            </a:r>
            <a:r>
              <a:rPr lang="fr-FR" baseline="0" dirty="0" smtClean="0"/>
              <a:t> of an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.</a:t>
            </a:r>
            <a:r>
              <a:rPr lang="fr-FR" baseline="0" dirty="0"/>
              <a:t> </a:t>
            </a:r>
            <a:r>
              <a:rPr lang="fr-FR" baseline="0" dirty="0" smtClean="0"/>
              <a:t>And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6 </a:t>
            </a:r>
            <a:r>
              <a:rPr lang="fr-FR" baseline="0" dirty="0" err="1" smtClean="0"/>
              <a:t>hypothetical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choices</a:t>
            </a:r>
            <a:r>
              <a:rPr lang="fr-FR" baseline="0" dirty="0" smtClean="0"/>
              <a:t> – in a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chose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duing</a:t>
            </a:r>
            <a:r>
              <a:rPr lang="fr-FR" baseline="0" dirty="0" smtClean="0"/>
              <a:t> the last 12 </a:t>
            </a:r>
            <a:r>
              <a:rPr lang="fr-FR" baseline="0" dirty="0" err="1" smtClean="0"/>
              <a:t>months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hypothetical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6 times –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time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change the </a:t>
            </a:r>
            <a:r>
              <a:rPr lang="fr-FR" baseline="0" dirty="0" err="1" smtClean="0"/>
              <a:t>characterictics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hypothetical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Consider</a:t>
            </a:r>
            <a:r>
              <a:rPr lang="fr-FR" baseline="0" dirty="0" smtClean="0"/>
              <a:t> the last of the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lines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equation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above</a:t>
            </a:r>
            <a:r>
              <a:rPr lang="fr-FR" baseline="0" dirty="0" smtClean="0"/>
              <a:t>. This are the utility for </a:t>
            </a:r>
            <a:r>
              <a:rPr lang="fr-FR" baseline="0" dirty="0" err="1" smtClean="0"/>
              <a:t>visiting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respondents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set. The utility </a:t>
            </a:r>
            <a:r>
              <a:rPr lang="fr-FR" baseline="0" dirty="0" err="1" smtClean="0"/>
              <a:t>depend</a:t>
            </a:r>
            <a:r>
              <a:rPr lang="fr-FR" baseline="0" dirty="0" smtClean="0"/>
              <a:t> on x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characterics</a:t>
            </a:r>
            <a:r>
              <a:rPr lang="fr-FR" baseline="0" dirty="0" smtClean="0"/>
              <a:t> of the site – are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a parking place etc.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multiplied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considered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respondent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heterogeneity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modelled</a:t>
            </a:r>
            <a:r>
              <a:rPr lang="fr-FR" baseline="0" dirty="0" smtClean="0"/>
              <a:t> as a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characteristics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p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price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visiting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approximated</a:t>
            </a:r>
            <a:r>
              <a:rPr lang="fr-FR" baseline="0" dirty="0" smtClean="0"/>
              <a:t> by the distance. The distance </a:t>
            </a:r>
            <a:r>
              <a:rPr lang="fr-FR" baseline="0" dirty="0" err="1" smtClean="0"/>
              <a:t>depend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on the location of </a:t>
            </a:r>
            <a:r>
              <a:rPr lang="fr-FR" baseline="0" dirty="0" err="1" smtClean="0"/>
              <a:t>respondent</a:t>
            </a:r>
            <a:r>
              <a:rPr lang="fr-FR" baseline="0" dirty="0" smtClean="0"/>
              <a:t> and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considered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assume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extreme</a:t>
            </a:r>
            <a:r>
              <a:rPr lang="fr-FR" baseline="0" dirty="0" smtClean="0"/>
              <a:t> value distribution.</a:t>
            </a:r>
          </a:p>
          <a:p>
            <a:r>
              <a:rPr lang="fr-FR" baseline="0" dirty="0" smtClean="0"/>
              <a:t>The first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</a:t>
            </a:r>
            <a:r>
              <a:rPr lang="fr-FR" baseline="0" dirty="0" smtClean="0"/>
              <a:t> the utility for the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hypothetical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situation. In the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equations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added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component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restricted</a:t>
            </a:r>
            <a:r>
              <a:rPr lang="fr-FR" baseline="0" dirty="0" smtClean="0"/>
              <a:t> to 0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differences</a:t>
            </a:r>
            <a:r>
              <a:rPr lang="fr-FR" baseline="0" dirty="0" smtClean="0"/>
              <a:t> in the variance of the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Furthermore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a constant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status</a:t>
            </a:r>
            <a:r>
              <a:rPr lang="fr-FR" baseline="0" dirty="0" smtClean="0"/>
              <a:t> quo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considered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additional</a:t>
            </a:r>
            <a:r>
              <a:rPr lang="fr-FR" baseline="0" dirty="0" smtClean="0"/>
              <a:t> utility of </a:t>
            </a:r>
            <a:r>
              <a:rPr lang="fr-FR" baseline="0" dirty="0" err="1" smtClean="0"/>
              <a:t>visitin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visited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often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the last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15F1688-C953-4F8B-9831-CE8FEB9CF40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integrate</a:t>
            </a:r>
            <a:r>
              <a:rPr lang="fr-FR" baseline="0" dirty="0" smtClean="0"/>
              <a:t> the transport mode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in the site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 model. The intuition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write</a:t>
            </a:r>
            <a:r>
              <a:rPr lang="fr-FR" baseline="0" dirty="0" smtClean="0"/>
              <a:t> utility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assuming</a:t>
            </a:r>
            <a:r>
              <a:rPr lang="fr-FR" baseline="0" dirty="0" smtClean="0"/>
              <a:t> car and </a:t>
            </a:r>
            <a:r>
              <a:rPr lang="fr-FR" baseline="0" dirty="0" err="1" smtClean="0"/>
              <a:t>walking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visiting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a constant in the car utility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 and a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component. That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assume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utility or </a:t>
            </a:r>
            <a:r>
              <a:rPr lang="fr-FR" baseline="0" dirty="0" err="1" smtClean="0"/>
              <a:t>disutility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by car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associated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costs</a:t>
            </a:r>
            <a:r>
              <a:rPr lang="fr-FR" baseline="0" dirty="0" smtClean="0"/>
              <a:t> – direct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gasoline</a:t>
            </a:r>
            <a:r>
              <a:rPr lang="fr-FR" baseline="0" dirty="0" smtClean="0"/>
              <a:t> and alternative time </a:t>
            </a:r>
            <a:r>
              <a:rPr lang="fr-FR" baseline="0" dirty="0" err="1" smtClean="0"/>
              <a:t>costs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component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to 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substitution </a:t>
            </a:r>
            <a:r>
              <a:rPr lang="fr-FR" baseline="0" dirty="0" err="1" smtClean="0"/>
              <a:t>behaviour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walking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taking</a:t>
            </a:r>
            <a:r>
              <a:rPr lang="fr-FR" baseline="0" dirty="0" smtClean="0"/>
              <a:t> the car.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15F1688-C953-4F8B-9831-CE8FEB9CF40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intuition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15F1688-C953-4F8B-9831-CE8FEB9CF40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33D15C-6B4A-44C5-9250-9C6080D90DB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9598" y="1772817"/>
            <a:ext cx="6588732" cy="1368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89598" y="3248980"/>
            <a:ext cx="6611752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B91896-E0FD-448C-8437-61CC22714F9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>
          <a:xfrm>
            <a:off x="8626202" y="6248400"/>
            <a:ext cx="779736" cy="452438"/>
          </a:xfrm>
        </p:spPr>
        <p:txBody>
          <a:bodyPr/>
          <a:lstStyle>
            <a:lvl1pPr>
              <a:defRPr b="0" cap="none" spc="0">
                <a:ln w="63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fld id="{4C18B336-7B74-4162-AAFF-4EAEF7B55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>
          <a:xfrm>
            <a:off x="7114034" y="6237312"/>
            <a:ext cx="2306638" cy="452438"/>
          </a:xfrm>
        </p:spPr>
        <p:txBody>
          <a:bodyPr/>
          <a:lstStyle>
            <a:lvl1pPr>
              <a:defRPr/>
            </a:lvl1pPr>
          </a:lstStyle>
          <a:p>
            <a:fld id="{AD4C573C-BFE5-499A-BD49-17381543CF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9B2832-8479-4CD9-8C5C-51AE451EA0D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46FA00-2769-4868-B98B-0517DE34114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78325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981200"/>
            <a:ext cx="4379913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B35571-2A97-4E2A-B5AD-22242A17E1B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598674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859149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498911"/>
            <a:ext cx="437832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859149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498911"/>
            <a:ext cx="437991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31F0B6-64FA-4C7D-847E-A9B890EA8B4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57E2C1-7562-4C35-B53F-3B7E779741A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FA7969-8968-48B6-AE16-4442BA9A7D6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512675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512676"/>
            <a:ext cx="5538788" cy="5496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674726"/>
            <a:ext cx="3259138" cy="43341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CF494C-4A34-41D6-AE4A-313848BE4BE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CCE25D-F642-400F-9638-025BEFC9FB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3384550" y="6248400"/>
            <a:ext cx="31353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248400"/>
            <a:ext cx="23066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DECB9B7D-7607-461F-AD9A-4254E9D49B1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902825" cy="542925"/>
            <a:chOff x="0" y="0"/>
            <a:chExt cx="6238" cy="342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5" cy="335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82" y="85"/>
              <a:ext cx="5957" cy="172"/>
            </a:xfrm>
            <a:prstGeom prst="rect">
              <a:avLst/>
            </a:prstGeom>
            <a:gradFill rotWithShape="0">
              <a:gsLst>
                <a:gs pos="0">
                  <a:srgbClr val="336600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79" y="85"/>
              <a:ext cx="94" cy="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73" y="0"/>
              <a:ext cx="95" cy="87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73" y="85"/>
              <a:ext cx="95" cy="88"/>
            </a:xfrm>
            <a:prstGeom prst="rect">
              <a:avLst/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87" y="172"/>
              <a:ext cx="93" cy="87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90" y="86"/>
              <a:ext cx="96" cy="87"/>
            </a:xfrm>
            <a:prstGeom prst="rect">
              <a:avLst/>
            </a:prstGeom>
            <a:solidFill>
              <a:srgbClr val="33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79" y="171"/>
              <a:ext cx="94" cy="87"/>
            </a:xfrm>
            <a:prstGeom prst="rect">
              <a:avLst/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87" y="257"/>
              <a:ext cx="93" cy="86"/>
            </a:xfrm>
            <a:prstGeom prst="rect">
              <a:avLst/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584684"/>
            <a:ext cx="891063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</a:t>
            </a:r>
            <a:r>
              <a:rPr lang="en-GB" dirty="0" err="1" smtClean="0"/>
              <a:t>texte</a:t>
            </a:r>
            <a:r>
              <a:rPr lang="en-GB" dirty="0" smtClean="0"/>
              <a:t>-titre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140434"/>
            <a:ext cx="8910638" cy="388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plan de </a:t>
            </a:r>
            <a:r>
              <a:rPr lang="en-GB" dirty="0" err="1" smtClean="0"/>
              <a:t>texte</a:t>
            </a:r>
            <a:endParaRPr lang="en-GB" dirty="0" smtClean="0"/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Sixième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Septième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Huitième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Neuvième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95300" y="6245225"/>
            <a:ext cx="23098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254" y="80628"/>
            <a:ext cx="53980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3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9902825" cy="6854825"/>
            <a:chOff x="0" y="0"/>
            <a:chExt cx="6238" cy="431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392" cy="4319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171" y="1065"/>
              <a:ext cx="5068" cy="1596"/>
            </a:xfrm>
            <a:prstGeom prst="rect">
              <a:avLst/>
            </a:prstGeom>
            <a:solidFill>
              <a:srgbClr val="33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0" y="672"/>
              <a:ext cx="1953" cy="1986"/>
              <a:chOff x="0" y="672"/>
              <a:chExt cx="1953" cy="1986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390" y="2256"/>
                <a:ext cx="392" cy="403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1169" y="1064"/>
                <a:ext cx="391" cy="405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1555" y="672"/>
                <a:ext cx="399" cy="400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778" y="2256"/>
                <a:ext cx="397" cy="403"/>
              </a:xfrm>
              <a:prstGeom prst="rect">
                <a:avLst/>
              </a:prstGeom>
              <a:solidFill>
                <a:srgbClr val="33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1555" y="1064"/>
                <a:ext cx="399" cy="405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778" y="1463"/>
                <a:ext cx="397" cy="39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0" y="1463"/>
                <a:ext cx="396" cy="398"/>
              </a:xfrm>
              <a:prstGeom prst="rect">
                <a:avLst/>
              </a:prstGeom>
              <a:solidFill>
                <a:srgbClr val="33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1169" y="1463"/>
                <a:ext cx="391" cy="398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390" y="1856"/>
                <a:ext cx="392" cy="405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778" y="1856"/>
                <a:ext cx="397" cy="405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95300" y="6248400"/>
            <a:ext cx="23098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384550" y="6248400"/>
            <a:ext cx="31353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248400"/>
            <a:ext cx="23066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DDDE5B04-26BA-4025-BDF9-9FB69514AE2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219450" y="1828800"/>
            <a:ext cx="6516688" cy="220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</a:t>
            </a:r>
            <a:r>
              <a:rPr lang="en-GB" dirty="0" err="1" smtClean="0"/>
              <a:t>texte</a:t>
            </a:r>
            <a:r>
              <a:rPr lang="en-GB" dirty="0" smtClean="0"/>
              <a:t>-titre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06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plan de </a:t>
            </a:r>
            <a:r>
              <a:rPr lang="en-GB" dirty="0" err="1" smtClean="0"/>
              <a:t>texte</a:t>
            </a:r>
            <a:endParaRPr lang="en-GB" dirty="0" smtClean="0"/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Sixième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Septième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Huitième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Neuvième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986" y="620688"/>
            <a:ext cx="2976132" cy="109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6142" y="368660"/>
            <a:ext cx="1512168" cy="53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262" y="260648"/>
            <a:ext cx="58242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3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289175" y="1849438"/>
            <a:ext cx="7345363" cy="230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4000" b="1" dirty="0">
                <a:solidFill>
                  <a:schemeClr val="tx1"/>
                </a:solidFill>
                <a:latin typeface="Arial" charset="0"/>
              </a:rPr>
              <a:t>		</a:t>
            </a:r>
            <a:endParaRPr lang="fr-FR" sz="3600" b="1" dirty="0"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8950" y="4868863"/>
            <a:ext cx="8891588" cy="864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60763" y="3143250"/>
            <a:ext cx="9906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itre 17"/>
          <p:cNvSpPr>
            <a:spLocks noGrp="1"/>
          </p:cNvSpPr>
          <p:nvPr>
            <p:ph type="ctrTitle"/>
          </p:nvPr>
        </p:nvSpPr>
        <p:spPr>
          <a:xfrm>
            <a:off x="2037470" y="2852936"/>
            <a:ext cx="8172908" cy="1368151"/>
          </a:xfrm>
        </p:spPr>
        <p:txBody>
          <a:bodyPr/>
          <a:lstStyle/>
          <a:p>
            <a:r>
              <a:rPr lang="en-US" sz="2800" b="1" dirty="0" smtClean="0"/>
              <a:t>Determinants of demand for forest recreation: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b="1" dirty="0" smtClean="0"/>
              <a:t>Forest and population </a:t>
            </a:r>
            <a:r>
              <a:rPr lang="fr-FR" sz="2800" b="1" dirty="0" err="1" smtClean="0"/>
              <a:t>characteristics</a:t>
            </a:r>
            <a:endParaRPr lang="fr-FR" sz="2800" b="1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D4C573C-BFE5-499A-BD49-17381543CF9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01666" y="4429125"/>
            <a:ext cx="5685234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Abildtrup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INRA, UMR356 LEF, F-54000 Nancy, France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Serge Garcia INRA, UMR356 LEF, F-54000 Nancy, France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Soren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Bøye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Olsen, Copenhagen University, 1958 Frederiksberg C, Denmark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Anne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Stenger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INRA, UMR356 LEF, F-54000 Nancy, France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1200" kern="0" dirty="0" smtClean="0">
                <a:solidFill>
                  <a:srgbClr val="003300"/>
                </a:solidFill>
                <a:latin typeface="+mn-lt"/>
              </a:rPr>
              <a:t>LEF workshop May 31 – </a:t>
            </a:r>
            <a:r>
              <a:rPr lang="fr-FR" sz="1200" kern="0" dirty="0" err="1" smtClean="0">
                <a:solidFill>
                  <a:srgbClr val="003300"/>
                </a:solidFill>
                <a:latin typeface="+mn-lt"/>
              </a:rPr>
              <a:t>June</a:t>
            </a:r>
            <a:r>
              <a:rPr lang="fr-FR" sz="1200" kern="0" dirty="0" smtClean="0">
                <a:solidFill>
                  <a:srgbClr val="003300"/>
                </a:solidFill>
                <a:latin typeface="+mn-lt"/>
              </a:rPr>
              <a:t> 1, 2012, Nancy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561306" y="548680"/>
            <a:ext cx="8913812" cy="1433513"/>
          </a:xfrm>
        </p:spPr>
        <p:txBody>
          <a:bodyPr/>
          <a:lstStyle/>
          <a:p>
            <a:r>
              <a:rPr lang="en-US" sz="3600" dirty="0" smtClean="0"/>
              <a:t>Methodology: The linked model II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993775" y="1844824"/>
            <a:ext cx="8913813" cy="8717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/>
              <a:t>Trip demand model: negative binominal model</a:t>
            </a:r>
          </a:p>
          <a:p>
            <a:pPr marL="457200" indent="-457200"/>
            <a:r>
              <a:rPr lang="en-US" sz="2400" dirty="0" smtClean="0"/>
              <a:t>Where the probability of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visits in forest during 12 months is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Where</a:t>
            </a:r>
          </a:p>
          <a:p>
            <a:pPr marL="457200" indent="-457200"/>
            <a:endParaRPr lang="en-US" sz="2400" dirty="0" smtClean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534988" y="4617132"/>
          <a:ext cx="9372600" cy="2730500"/>
        </p:xfrm>
        <a:graphic>
          <a:graphicData uri="http://schemas.openxmlformats.org/presentationml/2006/ole">
            <p:oleObj spid="_x0000_s2050" name="Equation" r:id="rId4" imgW="4762440" imgH="1371600" progId="Equation.DSMT4">
              <p:embed/>
            </p:oleObj>
          </a:graphicData>
        </a:graphic>
      </p:graphicFrame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1569418" y="2708920"/>
          <a:ext cx="4536504" cy="1110980"/>
        </p:xfrm>
        <a:graphic>
          <a:graphicData uri="http://schemas.openxmlformats.org/presentationml/2006/ole">
            <p:oleObj spid="_x0000_s2051" name="Équation" r:id="rId5" imgW="1866900" imgH="457200" progId="Equation.3">
              <p:embed/>
            </p:oleObj>
          </a:graphicData>
        </a:graphic>
      </p:graphicFrame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3242" name="Object 10"/>
          <p:cNvGraphicFramePr>
            <a:graphicFrameLocks noChangeAspect="1"/>
          </p:cNvGraphicFramePr>
          <p:nvPr/>
        </p:nvGraphicFramePr>
        <p:xfrm>
          <a:off x="2865562" y="4005064"/>
          <a:ext cx="2664296" cy="655400"/>
        </p:xfrm>
        <a:graphic>
          <a:graphicData uri="http://schemas.openxmlformats.org/presentationml/2006/ole">
            <p:oleObj spid="_x0000_s2052" name="Équation" r:id="rId6" imgW="10029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The survey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Web-based questionnaire send to random sample in Lorraine 2010: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Previous use of forests for recreation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Choice experiment on hypothetical use of forests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Characteristics of the respondent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Location identified by municipality (</a:t>
            </a:r>
            <a:r>
              <a:rPr lang="en-US" sz="1600" i="1" dirty="0" smtClean="0"/>
              <a:t>commune</a:t>
            </a:r>
            <a:r>
              <a:rPr lang="en-US" sz="1600" dirty="0" smtClean="0"/>
              <a:t> Small administrative unit)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3"/>
          <p:cNvSpPr>
            <a:spLocks noGrp="1"/>
          </p:cNvSpPr>
          <p:nvPr>
            <p:ph type="title"/>
          </p:nvPr>
        </p:nvSpPr>
        <p:spPr>
          <a:xfrm>
            <a:off x="542926" y="549277"/>
            <a:ext cx="8913813" cy="1433513"/>
          </a:xfrm>
        </p:spPr>
        <p:txBody>
          <a:bodyPr/>
          <a:lstStyle/>
          <a:p>
            <a:r>
              <a:rPr lang="fr-FR" sz="3600" smtClean="0"/>
              <a:t>The survey</a:t>
            </a:r>
            <a:endParaRPr lang="en-US" sz="3600" smtClean="0"/>
          </a:p>
        </p:txBody>
      </p:sp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138114" y="1989139"/>
            <a:ext cx="5033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 dirty="0" err="1">
                <a:solidFill>
                  <a:schemeClr val="tx1"/>
                </a:solidFill>
              </a:rPr>
              <a:t>Where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  <a:r>
              <a:rPr lang="fr-FR" b="1" u="sng" dirty="0" err="1">
                <a:solidFill>
                  <a:schemeClr val="tx1"/>
                </a:solidFill>
              </a:rPr>
              <a:t>is</a:t>
            </a:r>
            <a:r>
              <a:rPr lang="fr-FR" b="1" u="sng" dirty="0">
                <a:solidFill>
                  <a:schemeClr val="tx1"/>
                </a:solidFill>
              </a:rPr>
              <a:t> the </a:t>
            </a:r>
            <a:r>
              <a:rPr lang="fr-FR" b="1" u="sng" dirty="0" err="1">
                <a:solidFill>
                  <a:schemeClr val="tx1"/>
                </a:solidFill>
              </a:rPr>
              <a:t>forest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  <a:r>
              <a:rPr lang="fr-FR" b="1" u="sng" dirty="0" err="1">
                <a:solidFill>
                  <a:schemeClr val="tx1"/>
                </a:solidFill>
              </a:rPr>
              <a:t>located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  <a:r>
              <a:rPr lang="fr-FR" b="1" u="sng" dirty="0" err="1">
                <a:solidFill>
                  <a:schemeClr val="tx1"/>
                </a:solidFill>
              </a:rPr>
              <a:t>where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</a:p>
          <a:p>
            <a:r>
              <a:rPr lang="fr-FR" b="1" u="sng" dirty="0" err="1">
                <a:solidFill>
                  <a:schemeClr val="tx1"/>
                </a:solidFill>
              </a:rPr>
              <a:t>you</a:t>
            </a:r>
            <a:r>
              <a:rPr lang="fr-FR" b="1" u="sng" dirty="0">
                <a:solidFill>
                  <a:schemeClr val="tx1"/>
                </a:solidFill>
              </a:rPr>
              <a:t> have gone </a:t>
            </a:r>
            <a:r>
              <a:rPr lang="fr-FR" b="1" u="sng" dirty="0" err="1">
                <a:solidFill>
                  <a:schemeClr val="tx1"/>
                </a:solidFill>
              </a:rPr>
              <a:t>most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  <a:r>
              <a:rPr lang="fr-FR" b="1" u="sng" dirty="0" err="1">
                <a:solidFill>
                  <a:schemeClr val="tx1"/>
                </a:solidFill>
              </a:rPr>
              <a:t>often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  <a:r>
              <a:rPr lang="fr-FR" b="1" u="sng" dirty="0" err="1">
                <a:solidFill>
                  <a:schemeClr val="tx1"/>
                </a:solidFill>
              </a:rPr>
              <a:t>during</a:t>
            </a:r>
            <a:r>
              <a:rPr lang="fr-FR" b="1" u="sng" dirty="0">
                <a:solidFill>
                  <a:schemeClr val="tx1"/>
                </a:solidFill>
              </a:rPr>
              <a:t> the </a:t>
            </a:r>
          </a:p>
          <a:p>
            <a:r>
              <a:rPr lang="fr-FR" b="1" u="sng" dirty="0">
                <a:solidFill>
                  <a:schemeClr val="tx1"/>
                </a:solidFill>
              </a:rPr>
              <a:t>last 12 </a:t>
            </a:r>
            <a:r>
              <a:rPr lang="fr-FR" b="1" u="sng" dirty="0" err="1">
                <a:solidFill>
                  <a:schemeClr val="tx1"/>
                </a:solidFill>
              </a:rPr>
              <a:t>months</a:t>
            </a:r>
            <a:r>
              <a:rPr lang="fr-FR" b="1" u="sng" dirty="0">
                <a:solidFill>
                  <a:schemeClr val="tx1"/>
                </a:solidFill>
              </a:rPr>
              <a:t> ?</a:t>
            </a:r>
          </a:p>
          <a:p>
            <a:r>
              <a:rPr lang="fr-FR" dirty="0">
                <a:solidFill>
                  <a:schemeClr val="tx1"/>
                </a:solidFill>
              </a:rPr>
              <a:t>Click on the </a:t>
            </a:r>
            <a:r>
              <a:rPr lang="fr-FR" dirty="0" err="1">
                <a:solidFill>
                  <a:schemeClr val="tx1"/>
                </a:solidFill>
              </a:rPr>
              <a:t>the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forest</a:t>
            </a:r>
            <a:r>
              <a:rPr lang="fr-FR" dirty="0">
                <a:solidFill>
                  <a:schemeClr val="tx1"/>
                </a:solidFill>
              </a:rPr>
              <a:t> on the </a:t>
            </a:r>
            <a:r>
              <a:rPr lang="fr-FR" dirty="0" err="1">
                <a:solidFill>
                  <a:schemeClr val="tx1"/>
                </a:solidFill>
              </a:rPr>
              <a:t>map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  <a:p>
            <a:r>
              <a:rPr lang="fr-FR" i="1" dirty="0">
                <a:solidFill>
                  <a:schemeClr val="tx1"/>
                </a:solidFill>
              </a:rPr>
              <a:t>Self-</a:t>
            </a:r>
            <a:r>
              <a:rPr lang="fr-FR" i="1" dirty="0" err="1">
                <a:solidFill>
                  <a:schemeClr val="tx1"/>
                </a:solidFill>
              </a:rPr>
              <a:t>reporting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00025" y="4284665"/>
          <a:ext cx="4392487" cy="1948815"/>
        </p:xfrm>
        <a:graphic>
          <a:graphicData uri="http://schemas.openxmlformats.org/drawingml/2006/table">
            <a:tbl>
              <a:tblPr/>
              <a:tblGrid>
                <a:gridCol w="3379810"/>
                <a:gridCol w="1012677"/>
              </a:tblGrid>
              <a:tr h="40652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have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found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the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forest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88.9%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52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I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didn’t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find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the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forest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because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it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was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to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difficult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6.5%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524">
                <a:tc>
                  <a:txBody>
                    <a:bodyPr/>
                    <a:lstStyle/>
                    <a:p>
                      <a:pPr algn="l" fontAlgn="b"/>
                      <a:endParaRPr lang="fr-FR" sz="1400" dirty="0" smtClean="0">
                        <a:latin typeface="+mj-lt"/>
                      </a:endParaRPr>
                    </a:p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have not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found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the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forest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because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it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was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the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map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was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not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appropriate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for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locating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the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forest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0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025" y="1773238"/>
            <a:ext cx="439261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smtClean="0"/>
              <a:t>The survey</a:t>
            </a:r>
            <a:br>
              <a:rPr lang="fr-FR" sz="3600" smtClean="0"/>
            </a:br>
            <a:endParaRPr lang="fr-FR" smtClean="0"/>
          </a:p>
        </p:txBody>
      </p:sp>
      <p:pic>
        <p:nvPicPr>
          <p:cNvPr id="51203" name="Image 4" descr="Lorest units LOrraine.jpg"/>
          <p:cNvPicPr>
            <a:picLocks noChangeAspect="1"/>
          </p:cNvPicPr>
          <p:nvPr/>
        </p:nvPicPr>
        <p:blipFill>
          <a:blip r:embed="rId3" cstate="print"/>
          <a:srcRect l="5235" t="24591" r="3809" b="9769"/>
          <a:stretch>
            <a:fillRect/>
          </a:stretch>
        </p:blipFill>
        <p:spPr bwMode="auto">
          <a:xfrm>
            <a:off x="417513" y="2355850"/>
            <a:ext cx="44132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 bwMode="auto">
          <a:xfrm flipV="1">
            <a:off x="2865439" y="908050"/>
            <a:ext cx="2808287" cy="27368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2865439" y="3860800"/>
            <a:ext cx="280828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865438" y="3644900"/>
            <a:ext cx="215900" cy="2159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DejaVu Sans" pitchFamily="34" charset="2"/>
              <a:cs typeface="DejaVu Sans" charset="0"/>
            </a:endParaRPr>
          </a:p>
        </p:txBody>
      </p:sp>
      <p:sp>
        <p:nvSpPr>
          <p:cNvPr id="51207" name="ZoneTexte 19"/>
          <p:cNvSpPr txBox="1">
            <a:spLocks noChangeArrowheads="1"/>
          </p:cNvSpPr>
          <p:nvPr/>
        </p:nvSpPr>
        <p:spPr bwMode="auto">
          <a:xfrm>
            <a:off x="1" y="1412876"/>
            <a:ext cx="4954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Defining a forest relevant recreation?</a:t>
            </a:r>
          </a:p>
        </p:txBody>
      </p:sp>
      <p:pic>
        <p:nvPicPr>
          <p:cNvPr id="22" name="Image 21" descr="udsnit sko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725" y="908050"/>
            <a:ext cx="2844800" cy="29225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cxnSp>
        <p:nvCxnSpPr>
          <p:cNvPr id="28" name="Connecteur droit 27"/>
          <p:cNvCxnSpPr>
            <a:cxnSpLocks noChangeShapeType="1"/>
          </p:cNvCxnSpPr>
          <p:nvPr/>
        </p:nvCxnSpPr>
        <p:spPr bwMode="auto">
          <a:xfrm>
            <a:off x="2865439" y="3860800"/>
            <a:ext cx="2808287" cy="25923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" name="Connecteur droit 28"/>
          <p:cNvCxnSpPr>
            <a:cxnSpLocks noChangeShapeType="1"/>
          </p:cNvCxnSpPr>
          <p:nvPr/>
        </p:nvCxnSpPr>
        <p:spPr bwMode="auto">
          <a:xfrm>
            <a:off x="2865439" y="3644900"/>
            <a:ext cx="2808287" cy="4318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5673725" y="4076700"/>
            <a:ext cx="4070399" cy="2420938"/>
            <a:chOff x="5673725" y="4076700"/>
            <a:chExt cx="4070605" cy="2420938"/>
          </a:xfrm>
        </p:grpSpPr>
        <p:pic>
          <p:nvPicPr>
            <p:cNvPr id="512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73725" y="4076700"/>
              <a:ext cx="3074988" cy="24209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214" name="ZoneTexte 31"/>
            <p:cNvSpPr txBox="1">
              <a:spLocks noChangeArrowheads="1"/>
            </p:cNvSpPr>
            <p:nvPr/>
          </p:nvSpPr>
          <p:spPr bwMode="auto">
            <a:xfrm>
              <a:off x="8770938" y="4076700"/>
              <a:ext cx="97339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tx1"/>
                  </a:solidFill>
                </a:rPr>
                <a:t>Google </a:t>
              </a:r>
            </a:p>
            <a:p>
              <a:r>
                <a:rPr lang="fr-FR" sz="1400">
                  <a:solidFill>
                    <a:schemeClr val="tx1"/>
                  </a:solidFill>
                </a:rPr>
                <a:t>Map</a:t>
              </a:r>
            </a:p>
            <a:p>
              <a:r>
                <a:rPr lang="fr-FR" sz="1400">
                  <a:solidFill>
                    <a:schemeClr val="tx1"/>
                  </a:solidFill>
                </a:rPr>
                <a:t> </a:t>
              </a:r>
            </a:p>
            <a:p>
              <a:r>
                <a:rPr lang="fr-FR" sz="1400">
                  <a:solidFill>
                    <a:schemeClr val="tx1"/>
                  </a:solidFill>
                </a:rPr>
                <a:t>Where the </a:t>
              </a:r>
            </a:p>
            <a:p>
              <a:r>
                <a:rPr lang="fr-FR" sz="1400">
                  <a:solidFill>
                    <a:schemeClr val="tx1"/>
                  </a:solidFill>
                </a:rPr>
                <a:t>forest are </a:t>
              </a:r>
            </a:p>
            <a:p>
              <a:r>
                <a:rPr lang="fr-FR" sz="1400">
                  <a:solidFill>
                    <a:schemeClr val="tx1"/>
                  </a:solidFill>
                </a:rPr>
                <a:t>located</a:t>
              </a:r>
            </a:p>
          </p:txBody>
        </p:sp>
      </p:grpSp>
      <p:sp>
        <p:nvSpPr>
          <p:cNvPr id="51212" name="ZoneTexte 15"/>
          <p:cNvSpPr txBox="1">
            <a:spLocks noChangeArrowheads="1"/>
          </p:cNvSpPr>
          <p:nvPr/>
        </p:nvSpPr>
        <p:spPr bwMode="auto">
          <a:xfrm>
            <a:off x="1533526" y="2349500"/>
            <a:ext cx="3284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chemeClr val="tx1"/>
                </a:solidFill>
              </a:rPr>
              <a:t>Forests in Lorraine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 set example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36650" y="2565400"/>
          <a:ext cx="7215238" cy="4127047"/>
        </p:xfrm>
        <a:graphic>
          <a:graphicData uri="http://schemas.openxmlformats.org/drawingml/2006/table">
            <a:tbl>
              <a:tblPr/>
              <a:tblGrid>
                <a:gridCol w="3092245"/>
                <a:gridCol w="1431595"/>
                <a:gridCol w="1345699"/>
                <a:gridCol w="1345699"/>
              </a:tblGrid>
              <a:tr h="809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  <a:tab pos="457200" algn="l"/>
                          <a:tab pos="2628900" algn="l"/>
                          <a:tab pos="3060065" algn="ctr"/>
                          <a:tab pos="6120130" algn="r"/>
                        </a:tabLs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Characteristics of the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forests</a:t>
                      </a:r>
                      <a:endParaRPr lang="fr-FR" sz="1400" dirty="0">
                        <a:solidFill>
                          <a:srgbClr val="808080"/>
                        </a:solidFill>
                        <a:latin typeface="MetaBookLF-Cap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The forest you visited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most often the last year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Alternative 1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Alternative 2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7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065" algn="ctr"/>
                          <a:tab pos="6120130" algn="r"/>
                          <a:tab pos="412750" algn="l"/>
                          <a:tab pos="755650" algn="l"/>
                          <a:tab pos="2628900" algn="l"/>
                        </a:tabLst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Dominant tree species</a:t>
                      </a:r>
                      <a:endParaRPr lang="fr-FR" sz="1400" dirty="0">
                        <a:solidFill>
                          <a:schemeClr val="tx1"/>
                        </a:solidFill>
                        <a:latin typeface="MetaBookLF-Cap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Mixed tree</a:t>
                      </a:r>
                      <a:r>
                        <a:rPr lang="en-GB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species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Mixed </a:t>
                      </a: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tree species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Conifers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9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750" algn="l"/>
                          <a:tab pos="755650" algn="l"/>
                          <a:tab pos="2628900" algn="l"/>
                        </a:tabLst>
                      </a:pPr>
                      <a:r>
                        <a:rPr lang="en-GB" sz="1400" u="sng" dirty="0" smtClean="0">
                          <a:latin typeface="Calibri"/>
                          <a:ea typeface="Calibri"/>
                          <a:cs typeface="Times New Roman"/>
                        </a:rPr>
                        <a:t>Trekking</a:t>
                      </a:r>
                      <a:r>
                        <a:rPr lang="en-GB" sz="14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 paths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One path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fr-FR" sz="1400" dirty="0" err="1" smtClean="0">
                          <a:latin typeface="Calibri"/>
                          <a:ea typeface="Calibri"/>
                          <a:cs typeface="Times New Roman"/>
                        </a:rPr>
                        <a:t>paths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More </a:t>
                      </a:r>
                      <a:r>
                        <a:rPr lang="fr-FR" sz="1400" dirty="0" err="1" smtClean="0">
                          <a:latin typeface="Calibri"/>
                          <a:ea typeface="Calibri"/>
                          <a:cs typeface="Times New Roman"/>
                        </a:rPr>
                        <a:t>paths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750" algn="l"/>
                          <a:tab pos="2628900" algn="l"/>
                        </a:tabLst>
                      </a:pPr>
                      <a:r>
                        <a:rPr lang="en-GB" sz="1400" u="sng" dirty="0">
                          <a:latin typeface="Calibri"/>
                          <a:ea typeface="Calibri"/>
                          <a:cs typeface="Times New Roman"/>
                        </a:rPr>
                        <a:t>Recreational facilities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Parking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 Parking and picnic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750" algn="l"/>
                          <a:tab pos="2628900" algn="l"/>
                        </a:tabLst>
                      </a:pPr>
                      <a:r>
                        <a:rPr lang="en-GB" sz="1400" u="sng" dirty="0">
                          <a:latin typeface="Calibri"/>
                          <a:ea typeface="Calibri"/>
                          <a:cs typeface="Times New Roman"/>
                        </a:rPr>
                        <a:t>Access to wetland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No water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Lake or river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water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u="sng">
                          <a:latin typeface="Calibri"/>
                          <a:ea typeface="Calibri"/>
                          <a:cs typeface="Times New Roman"/>
                        </a:rPr>
                        <a:t>Distance from your home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13 km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GB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I prefer …</a:t>
                      </a: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(tick one):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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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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337" name="ZoneTexte 4"/>
          <p:cNvSpPr txBox="1">
            <a:spLocks noChangeArrowheads="1"/>
          </p:cNvSpPr>
          <p:nvPr/>
        </p:nvSpPr>
        <p:spPr bwMode="auto">
          <a:xfrm>
            <a:off x="993775" y="1916113"/>
            <a:ext cx="7404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Choose the forest you would have gone to if the two alternative forest existed </a:t>
            </a:r>
          </a:p>
          <a:p>
            <a:r>
              <a:rPr lang="en-US" sz="1800">
                <a:solidFill>
                  <a:schemeClr val="tx1"/>
                </a:solidFill>
              </a:rPr>
              <a:t>when you went to the forest the last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849313" y="549275"/>
            <a:ext cx="8913812" cy="627063"/>
          </a:xfrm>
        </p:spPr>
        <p:txBody>
          <a:bodyPr/>
          <a:lstStyle/>
          <a:p>
            <a:r>
              <a:rPr lang="en-US" smtClean="0"/>
              <a:t>Attributes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93775" y="1196975"/>
          <a:ext cx="6838880" cy="5256586"/>
        </p:xfrm>
        <a:graphic>
          <a:graphicData uri="http://schemas.openxmlformats.org/drawingml/2006/table">
            <a:tbl>
              <a:tblPr/>
              <a:tblGrid>
                <a:gridCol w="1906249"/>
                <a:gridCol w="682233"/>
                <a:gridCol w="867901"/>
                <a:gridCol w="248482"/>
                <a:gridCol w="682233"/>
                <a:gridCol w="682233"/>
                <a:gridCol w="682233"/>
                <a:gridCol w="1087316"/>
              </a:tblGrid>
              <a:tr h="674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778" marR="207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fr-FR" sz="1800" b="1" dirty="0" err="1" smtClean="0">
                          <a:latin typeface="Calibri"/>
                          <a:ea typeface="Calibri"/>
                          <a:cs typeface="Calibri"/>
                        </a:rPr>
                        <a:t>Describe</a:t>
                      </a:r>
                      <a:r>
                        <a:rPr lang="fr-FR" sz="1800" b="1" baseline="0" dirty="0" smtClean="0">
                          <a:latin typeface="Calibri"/>
                          <a:ea typeface="Calibri"/>
                          <a:cs typeface="Calibri"/>
                        </a:rPr>
                        <a:t> the </a:t>
                      </a:r>
                      <a:r>
                        <a:rPr lang="fr-FR" sz="1800" b="1" baseline="0" dirty="0" err="1" smtClean="0">
                          <a:latin typeface="Calibri"/>
                          <a:ea typeface="Calibri"/>
                          <a:cs typeface="Calibri"/>
                        </a:rPr>
                        <a:t>forest</a:t>
                      </a:r>
                      <a:r>
                        <a:rPr lang="fr-FR" sz="1800" b="1" baseline="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baseline="0" dirty="0" err="1" smtClean="0">
                          <a:latin typeface="Calibri"/>
                          <a:ea typeface="Calibri"/>
                          <a:cs typeface="Calibri"/>
                        </a:rPr>
                        <a:t>you</a:t>
                      </a:r>
                      <a:r>
                        <a:rPr lang="fr-FR" sz="1800" b="1" baseline="0" dirty="0" smtClean="0">
                          <a:latin typeface="Calibri"/>
                          <a:ea typeface="Calibri"/>
                          <a:cs typeface="Calibri"/>
                        </a:rPr>
                        <a:t> have </a:t>
                      </a:r>
                      <a:r>
                        <a:rPr lang="fr-FR" sz="1800" b="1" baseline="0" dirty="0" err="1" smtClean="0">
                          <a:latin typeface="Calibri"/>
                          <a:ea typeface="Calibri"/>
                          <a:cs typeface="Calibri"/>
                        </a:rPr>
                        <a:t>visited</a:t>
                      </a:r>
                      <a:r>
                        <a:rPr lang="fr-FR" sz="1800" b="1" baseline="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baseline="0" dirty="0" err="1" smtClean="0">
                          <a:latin typeface="Calibri"/>
                          <a:ea typeface="Calibri"/>
                          <a:cs typeface="Calibri"/>
                        </a:rPr>
                        <a:t>most</a:t>
                      </a:r>
                      <a:r>
                        <a:rPr lang="fr-FR" sz="1800" b="1" baseline="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800" b="1" baseline="0" dirty="0" err="1" smtClean="0">
                          <a:latin typeface="Calibri"/>
                          <a:ea typeface="Calibri"/>
                          <a:cs typeface="Calibri"/>
                        </a:rPr>
                        <a:t>often</a:t>
                      </a:r>
                      <a:r>
                        <a:rPr lang="fr-FR" sz="1800" b="1" baseline="0" dirty="0" smtClean="0">
                          <a:latin typeface="Calibri"/>
                          <a:ea typeface="Calibri"/>
                          <a:cs typeface="Calibri"/>
                        </a:rPr>
                        <a:t> the last 12 </a:t>
                      </a:r>
                      <a:r>
                        <a:rPr lang="fr-FR" sz="1800" b="1" baseline="0" dirty="0" err="1" smtClean="0">
                          <a:latin typeface="Calibri"/>
                          <a:ea typeface="Calibri"/>
                          <a:cs typeface="Calibri"/>
                        </a:rPr>
                        <a:t>months</a:t>
                      </a:r>
                      <a:endParaRPr lang="fr-FR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628900" algn="l"/>
                        </a:tabLst>
                      </a:pPr>
                      <a:endParaRPr lang="fr-FR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6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Tree</a:t>
                      </a:r>
                      <a:r>
                        <a:rPr lang="fr-FR" sz="1400" b="1" baseline="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400" b="1" baseline="0" dirty="0" err="1" smtClean="0">
                          <a:latin typeface="Calibri"/>
                          <a:ea typeface="Calibri"/>
                          <a:cs typeface="Calibri"/>
                        </a:rPr>
                        <a:t>species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 i="1">
                          <a:latin typeface="Calibri"/>
                          <a:ea typeface="Calibri"/>
                          <a:cs typeface="Calibri"/>
                        </a:rPr>
                        <a:t>Cochez une possibilité</a:t>
                      </a: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Broadleaves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Conifers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Mixed </a:t>
                      </a: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species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 dirty="0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b="1" baseline="0" dirty="0" smtClean="0">
                          <a:latin typeface="Calibri"/>
                          <a:ea typeface="Calibri"/>
                          <a:cs typeface="Calibri"/>
                        </a:rPr>
                        <a:t>Trekking </a:t>
                      </a:r>
                      <a:r>
                        <a:rPr lang="fr-FR" sz="1400" b="1" baseline="0" dirty="0" err="1" smtClean="0">
                          <a:latin typeface="Calibri"/>
                          <a:ea typeface="Calibri"/>
                          <a:cs typeface="Calibri"/>
                        </a:rPr>
                        <a:t>paths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 i="1" dirty="0">
                          <a:latin typeface="Calibri"/>
                          <a:ea typeface="Calibri"/>
                          <a:cs typeface="Calibri"/>
                        </a:rPr>
                        <a:t>Cochez une possibilité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No trekking </a:t>
                      </a: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paths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One trekking path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 dirty="0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More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400" b="1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than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one trekking </a:t>
                      </a:r>
                      <a:r>
                        <a:rPr lang="fr-FR" sz="1400" b="1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path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 dirty="0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Facilities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 i="1" dirty="0">
                          <a:latin typeface="Calibri"/>
                          <a:ea typeface="Calibri"/>
                          <a:cs typeface="Calibri"/>
                        </a:rPr>
                        <a:t>Cochez une possibilité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none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400" b="1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Calibri"/>
                        </a:rPr>
                        <a:t>Parking</a:t>
                      </a:r>
                    </a:p>
                  </a:txBody>
                  <a:tcPr marL="20778" marR="207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fr-FR" sz="1400" b="1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2628900" algn="l"/>
                        </a:tabLs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2628900" algn="l"/>
                        </a:tabLst>
                      </a:pP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Picnic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fr-FR" sz="1400" b="1" dirty="0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2628900" algn="l"/>
                        </a:tabLs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750" algn="l"/>
                          <a:tab pos="2628900" algn="l"/>
                        </a:tabLs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Parking</a:t>
                      </a:r>
                      <a:r>
                        <a:rPr lang="fr-FR" sz="1400" b="1" baseline="0" dirty="0" smtClean="0">
                          <a:latin typeface="Calibri"/>
                          <a:ea typeface="Calibri"/>
                          <a:cs typeface="Calibri"/>
                        </a:rPr>
                        <a:t> and </a:t>
                      </a:r>
                      <a:r>
                        <a:rPr lang="fr-FR" sz="1400" b="1" baseline="0" dirty="0" err="1" smtClean="0">
                          <a:latin typeface="Calibri"/>
                          <a:ea typeface="Calibri"/>
                          <a:cs typeface="Calibri"/>
                        </a:rPr>
                        <a:t>picnic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8900" algn="l"/>
                        </a:tabLst>
                        <a:defRPr/>
                      </a:pPr>
                      <a:r>
                        <a:rPr lang="fr-FR" sz="1400" b="1" dirty="0" smtClean="0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 dirty="0" smtClean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Water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fr-FR" sz="1400" b="1" i="1" dirty="0">
                          <a:latin typeface="Calibri"/>
                          <a:ea typeface="Calibri"/>
                          <a:cs typeface="Calibri"/>
                        </a:rPr>
                        <a:t>Cochez une possibilité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fr-FR" sz="1400" b="1" dirty="0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endParaRPr lang="fr-FR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Lake</a:t>
                      </a:r>
                      <a:r>
                        <a:rPr lang="fr-FR" sz="1400" b="1" baseline="0" dirty="0" smtClean="0">
                          <a:latin typeface="Calibri"/>
                          <a:ea typeface="Calibri"/>
                          <a:cs typeface="Calibri"/>
                        </a:rPr>
                        <a:t> or river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fr-FR" sz="1400" b="1" dirty="0">
                          <a:latin typeface="Wingdings"/>
                          <a:ea typeface="Calibri"/>
                          <a:cs typeface="Calibri"/>
                        </a:rPr>
                        <a:t>q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716"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2628900" algn="l"/>
                        </a:tabLs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Distance </a:t>
                      </a: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between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400" b="1" dirty="0" err="1" smtClean="0">
                          <a:latin typeface="Calibri"/>
                          <a:ea typeface="Calibri"/>
                          <a:cs typeface="Calibri"/>
                        </a:rPr>
                        <a:t>residence</a:t>
                      </a:r>
                      <a:r>
                        <a:rPr lang="fr-FR" sz="1400" b="1" baseline="0" dirty="0" smtClean="0">
                          <a:latin typeface="Calibri"/>
                          <a:ea typeface="Calibri"/>
                          <a:cs typeface="Calibri"/>
                        </a:rPr>
                        <a:t> and </a:t>
                      </a:r>
                      <a:r>
                        <a:rPr lang="fr-FR" sz="1400" b="1" baseline="0" dirty="0" err="1" smtClean="0">
                          <a:latin typeface="Calibri"/>
                          <a:ea typeface="Calibri"/>
                          <a:cs typeface="Calibri"/>
                        </a:rPr>
                        <a:t>forest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fr-FR" sz="1400" b="1" dirty="0" err="1">
                          <a:latin typeface="Calibri"/>
                          <a:ea typeface="Calibri"/>
                          <a:cs typeface="Calibri"/>
                        </a:rPr>
                        <a:t>_______km</a:t>
                      </a:r>
                      <a:endParaRPr lang="fr-FR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778" marR="207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Data: Sample representativeness</a:t>
            </a:r>
            <a:endParaRPr lang="en-US" sz="4000" dirty="0"/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273274" y="1700808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818 usable responses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(526 had visited forest and had identified visited forest)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% response rate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(as expected from this internet panel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cs typeface="DejaVu Sans" pitchFamily="34" charset="2"/>
              </a:rPr>
              <a:t>Overweight of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DejaVu Sans" pitchFamily="34" charset="2"/>
              </a:rPr>
              <a:t>Males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DejaVu Sans" pitchFamily="34" charset="2"/>
              </a:rPr>
              <a:t>Elderly males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DejaVu Sans" pitchFamily="34" charset="2"/>
              </a:rPr>
              <a:t>Middle-aged females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DejaVu Sans" pitchFamily="34" charset="2"/>
              </a:rPr>
              <a:t>High income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25302" y="404664"/>
            <a:ext cx="8910638" cy="1433513"/>
          </a:xfrm>
        </p:spPr>
        <p:txBody>
          <a:bodyPr/>
          <a:lstStyle/>
          <a:p>
            <a:r>
              <a:rPr lang="en-GB" sz="3600" dirty="0" smtClean="0"/>
              <a:t>Results – common SP and RP parameters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33D15C-6B4A-44C5-9250-9C6080D90DB6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81286" y="1556792"/>
          <a:ext cx="8712967" cy="4965192"/>
        </p:xfrm>
        <a:graphic>
          <a:graphicData uri="http://schemas.openxmlformats.org/drawingml/2006/table">
            <a:tbl>
              <a:tblPr/>
              <a:tblGrid>
                <a:gridCol w="1230547"/>
                <a:gridCol w="682210"/>
                <a:gridCol w="1147583"/>
                <a:gridCol w="1008112"/>
                <a:gridCol w="576064"/>
                <a:gridCol w="756084"/>
                <a:gridCol w="245768"/>
                <a:gridCol w="1626440"/>
                <a:gridCol w="416844"/>
                <a:gridCol w="341105"/>
                <a:gridCol w="341105"/>
                <a:gridCol w="341105"/>
              </a:tblGrid>
              <a:tr h="14556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Random parameters SP  and RP data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Derived standard deviations of parameter distributions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34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Coefficient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P[|Z|&gt;z]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Coefficient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P[|Z|&gt;z]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Broadleaves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0.79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0.49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0.002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Mixed species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One trekking path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0.55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0.009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More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than one trekking road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0.72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0.89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Parking or picnic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0.21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0.016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0.57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Parking and picnic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0.15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0.113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0.85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Lake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and/or river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0.63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Distance (km)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-0.13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0.13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Private forest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-0.45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0.012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0.979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Private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 public forest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-0.21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0.110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0.415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dev. of altitude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0.976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0.888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Log(area)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0.974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Probability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finding blueberries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0.597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0.35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0.791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ASC1 (Status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quo alternative)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0.39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1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ASC2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4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McFadden Pseudo R-squared      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0.72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3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N=526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choices =526*7=3682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8480" marR="28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80" marR="28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57350" y="6550223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sz="1400" baseline="30000" dirty="0" smtClean="0">
                <a:solidFill>
                  <a:schemeClr val="tx1"/>
                </a:solidFill>
                <a:latin typeface="Calibri" pitchFamily="34" charset="0"/>
              </a:rPr>
              <a:t>*</a:t>
            </a:r>
            <a:r>
              <a:rPr lang="fr-FR" sz="1400" dirty="0" smtClean="0">
                <a:solidFill>
                  <a:schemeClr val="tx1"/>
                </a:solidFill>
                <a:latin typeface="Calibri" pitchFamily="34" charset="0"/>
              </a:rPr>
              <a:t>: p&lt;0.1, </a:t>
            </a:r>
            <a:r>
              <a:rPr lang="fr-FR" sz="1400" baseline="30000" dirty="0" smtClean="0">
                <a:solidFill>
                  <a:schemeClr val="tx1"/>
                </a:solidFill>
                <a:latin typeface="Calibri" pitchFamily="34" charset="0"/>
              </a:rPr>
              <a:t>**</a:t>
            </a:r>
            <a:r>
              <a:rPr lang="fr-FR" sz="1400" dirty="0" smtClean="0">
                <a:solidFill>
                  <a:schemeClr val="tx1"/>
                </a:solidFill>
                <a:latin typeface="Calibri" pitchFamily="34" charset="0"/>
              </a:rPr>
              <a:t>: p&lt;0.05, </a:t>
            </a:r>
            <a:r>
              <a:rPr lang="fr-FR" sz="1400" baseline="30000" dirty="0" smtClean="0">
                <a:solidFill>
                  <a:schemeClr val="tx1"/>
                </a:solidFill>
                <a:latin typeface="Calibri" pitchFamily="34" charset="0"/>
              </a:rPr>
              <a:t>***</a:t>
            </a:r>
            <a:r>
              <a:rPr lang="fr-FR" sz="1400" dirty="0" smtClean="0">
                <a:solidFill>
                  <a:schemeClr val="tx1"/>
                </a:solidFill>
                <a:latin typeface="Calibri" pitchFamily="34" charset="0"/>
              </a:rPr>
              <a:t>: p&lt;0.01</a:t>
            </a:r>
            <a:endParaRPr lang="fr-F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64326" y="3068960"/>
            <a:ext cx="114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RP &amp; SP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9" name="Accolade fermante 8"/>
          <p:cNvSpPr/>
          <p:nvPr/>
        </p:nvSpPr>
        <p:spPr bwMode="auto">
          <a:xfrm>
            <a:off x="8698210" y="2348880"/>
            <a:ext cx="108012" cy="187220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ccolade fermante 9"/>
          <p:cNvSpPr/>
          <p:nvPr/>
        </p:nvSpPr>
        <p:spPr bwMode="auto">
          <a:xfrm>
            <a:off x="8734214" y="4329100"/>
            <a:ext cx="45719" cy="115212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878230" y="4653136"/>
            <a:ext cx="58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RP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2" name="Flèche droite 11"/>
          <p:cNvSpPr/>
          <p:nvPr/>
        </p:nvSpPr>
        <p:spPr bwMode="auto">
          <a:xfrm>
            <a:off x="237270" y="2348880"/>
            <a:ext cx="18002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237270" y="2852936"/>
            <a:ext cx="18002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237270" y="3356992"/>
            <a:ext cx="18002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201266" y="4329100"/>
            <a:ext cx="18002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237270" y="3789040"/>
            <a:ext cx="180020" cy="21602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237270" y="4041068"/>
            <a:ext cx="180020" cy="21602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201266" y="5013176"/>
            <a:ext cx="180020" cy="21602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165262" y="5517232"/>
            <a:ext cx="18002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17690" y="5445224"/>
            <a:ext cx="720080" cy="32403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222046" y="5481228"/>
            <a:ext cx="720080" cy="5400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Results: SP and RP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33D15C-6B4A-44C5-9250-9C6080D90DB6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69318" y="1592796"/>
          <a:ext cx="8064895" cy="4414291"/>
        </p:xfrm>
        <a:graphic>
          <a:graphicData uri="http://schemas.openxmlformats.org/drawingml/2006/table">
            <a:tbl>
              <a:tblPr/>
              <a:tblGrid>
                <a:gridCol w="1122807"/>
                <a:gridCol w="1717649"/>
                <a:gridCol w="147875"/>
                <a:gridCol w="828092"/>
                <a:gridCol w="612068"/>
                <a:gridCol w="180020"/>
                <a:gridCol w="728343"/>
                <a:gridCol w="1071770"/>
                <a:gridCol w="504143"/>
                <a:gridCol w="389879"/>
                <a:gridCol w="762249"/>
              </a:tblGrid>
              <a:tr h="448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Variable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Coefficient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P[|Z|&gt;z]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Coefficient</a:t>
                      </a:r>
                      <a:endParaRPr lang="fr-FR" sz="1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P[|Z|&gt;z]</a:t>
                      </a:r>
                      <a:endParaRPr lang="fr-FR" sz="1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4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SP data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RP data</a:t>
                      </a:r>
                      <a:endParaRPr lang="fr-FR" sz="1400" b="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Broadleaves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0.78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baseline="300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0.0000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0.45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0.3366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Mixed species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1.01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0.60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0.1421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One trekking path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0.39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0.53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0.0038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More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than one trekking road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0.61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0.33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0.1774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Parking or picnic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0.11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0.1831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0.68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0.0099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3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Parking and picnic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0.077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0.3806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0.78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0.0069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Lake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and/or river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0.64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0.38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</a:t>
                      </a:r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0.0348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Distance (km)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-0.044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 0.0000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-0.38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0.0000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Private forest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0.59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</a:t>
                      </a:r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0.0189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Private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and public forest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0.27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0.1450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Standard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dev. of altitude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-0.0087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0.1204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Log(area)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0.82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0.0000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Probability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of finding blueberries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1.71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0.2144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ASC1 (Status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quo alternative)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0.458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baseline="30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ASC2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fr-FR" sz="1400" b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fr-FR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57350" y="6550223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sz="1400" baseline="30000" dirty="0" smtClean="0">
                <a:solidFill>
                  <a:schemeClr val="tx1"/>
                </a:solidFill>
                <a:latin typeface="Calibri" pitchFamily="34" charset="0"/>
              </a:rPr>
              <a:t>*</a:t>
            </a:r>
            <a:r>
              <a:rPr lang="fr-FR" sz="1400" dirty="0" smtClean="0">
                <a:solidFill>
                  <a:schemeClr val="tx1"/>
                </a:solidFill>
                <a:latin typeface="Calibri" pitchFamily="34" charset="0"/>
              </a:rPr>
              <a:t>: p&lt;0.1, </a:t>
            </a:r>
            <a:r>
              <a:rPr lang="fr-FR" sz="1400" baseline="30000" dirty="0" smtClean="0">
                <a:solidFill>
                  <a:schemeClr val="tx1"/>
                </a:solidFill>
                <a:latin typeface="Calibri" pitchFamily="34" charset="0"/>
              </a:rPr>
              <a:t>**</a:t>
            </a:r>
            <a:r>
              <a:rPr lang="fr-FR" sz="1400" dirty="0" smtClean="0">
                <a:solidFill>
                  <a:schemeClr val="tx1"/>
                </a:solidFill>
                <a:latin typeface="Calibri" pitchFamily="34" charset="0"/>
              </a:rPr>
              <a:t>: p&lt;0.05, </a:t>
            </a:r>
            <a:r>
              <a:rPr lang="fr-FR" sz="1400" baseline="30000" dirty="0" smtClean="0">
                <a:solidFill>
                  <a:schemeClr val="tx1"/>
                </a:solidFill>
                <a:latin typeface="Calibri" pitchFamily="34" charset="0"/>
              </a:rPr>
              <a:t>***</a:t>
            </a:r>
            <a:r>
              <a:rPr lang="fr-FR" sz="1400" dirty="0" smtClean="0">
                <a:solidFill>
                  <a:schemeClr val="tx1"/>
                </a:solidFill>
                <a:latin typeface="Calibri" pitchFamily="34" charset="0"/>
              </a:rPr>
              <a:t>: p&lt;0.01</a:t>
            </a:r>
            <a:endParaRPr lang="fr-F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9318" y="2312876"/>
            <a:ext cx="8172908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3314" y="3320988"/>
            <a:ext cx="8172908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Comparison of marginal WTP (Unit=km)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33D15C-6B4A-44C5-9250-9C6080D90DB6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1736812"/>
          <a:ext cx="8856983" cy="4655169"/>
        </p:xfrm>
        <a:graphic>
          <a:graphicData uri="http://schemas.openxmlformats.org/drawingml/2006/table">
            <a:tbl>
              <a:tblPr/>
              <a:tblGrid>
                <a:gridCol w="1817146"/>
                <a:gridCol w="1711246"/>
                <a:gridCol w="1476164"/>
                <a:gridCol w="1317390"/>
                <a:gridCol w="2535037"/>
              </a:tblGrid>
              <a:tr h="448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Dataset-specific parameters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Common parameters</a:t>
                      </a:r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WTP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SP 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WTP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RP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data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WTP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RP &amp; SP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data</a:t>
                      </a:r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84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Broadleaves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7.79</a:t>
                      </a:r>
                      <a:endParaRPr lang="fr-FR" sz="1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Mixed species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8.65</a:t>
                      </a:r>
                      <a:endParaRPr lang="fr-FR" sz="14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One trekking path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6.18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More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than one trekking road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6.99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Parking or picnic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1.95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Parking and picnic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1.68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Lake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and/or river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6.24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Distance (km)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>
                          <a:latin typeface="Calibri" pitchFamily="34" charset="0"/>
                        </a:rPr>
                        <a:t>-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0" dirty="0" smtClean="0">
                          <a:latin typeface="Calibri" pitchFamily="34" charset="0"/>
                        </a:rPr>
                        <a:t>-</a:t>
                      </a:r>
                      <a:endParaRPr lang="fr-FR" sz="1400" b="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Private forest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-1.93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-4.43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Private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 public forest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-0.77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-2.23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dev. of altitude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0.00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Log(area)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6.78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Probability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finding blueberries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6.35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ASC1 (Status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quo alternative)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5.49</a:t>
                      </a:r>
                      <a:endParaRPr lang="fr-FR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ASC2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17290" y="6561348"/>
            <a:ext cx="7740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NB: Bold </a:t>
            </a:r>
            <a:r>
              <a:rPr lang="fr-FR" sz="1200" dirty="0" err="1" smtClean="0">
                <a:solidFill>
                  <a:schemeClr val="tx1"/>
                </a:solidFill>
              </a:rPr>
              <a:t>numbers</a:t>
            </a:r>
            <a:r>
              <a:rPr lang="fr-FR" sz="1200" dirty="0" smtClean="0">
                <a:solidFill>
                  <a:schemeClr val="tx1"/>
                </a:solidFill>
              </a:rPr>
              <a:t>: </a:t>
            </a:r>
            <a:r>
              <a:rPr lang="fr-FR" sz="1200" dirty="0" err="1" smtClean="0">
                <a:solidFill>
                  <a:schemeClr val="tx1"/>
                </a:solidFill>
              </a:rPr>
              <a:t>where</a:t>
            </a:r>
            <a:r>
              <a:rPr lang="fr-FR" sz="1200" dirty="0" smtClean="0">
                <a:solidFill>
                  <a:schemeClr val="tx1"/>
                </a:solidFill>
              </a:rPr>
              <a:t> marginal utility </a:t>
            </a:r>
            <a:r>
              <a:rPr lang="fr-FR" sz="1200" dirty="0" err="1" smtClean="0">
                <a:solidFill>
                  <a:schemeClr val="tx1"/>
                </a:solidFill>
              </a:rPr>
              <a:t>is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significant</a:t>
            </a:r>
            <a:r>
              <a:rPr lang="fr-FR" sz="1200" dirty="0" smtClean="0">
                <a:solidFill>
                  <a:schemeClr val="tx1"/>
                </a:solidFill>
              </a:rPr>
              <a:t> – </a:t>
            </a:r>
            <a:r>
              <a:rPr lang="fr-FR" sz="1200" dirty="0" err="1" smtClean="0">
                <a:solidFill>
                  <a:schemeClr val="tx1"/>
                </a:solidFill>
              </a:rPr>
              <a:t>significance</a:t>
            </a:r>
            <a:r>
              <a:rPr lang="fr-FR" sz="1200" dirty="0" smtClean="0">
                <a:solidFill>
                  <a:schemeClr val="tx1"/>
                </a:solidFill>
              </a:rPr>
              <a:t> of the marginal WTP has not been </a:t>
            </a:r>
            <a:r>
              <a:rPr lang="fr-FR" sz="1200" dirty="0" err="1" smtClean="0">
                <a:solidFill>
                  <a:schemeClr val="tx1"/>
                </a:solidFill>
              </a:rPr>
              <a:t>tested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explicitly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50238" y="3068960"/>
            <a:ext cx="114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RP &amp; SP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4" name="Accolade fermante 13"/>
          <p:cNvSpPr/>
          <p:nvPr/>
        </p:nvSpPr>
        <p:spPr bwMode="auto">
          <a:xfrm>
            <a:off x="8884122" y="2348880"/>
            <a:ext cx="108012" cy="187220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Accolade fermante 14"/>
          <p:cNvSpPr/>
          <p:nvPr/>
        </p:nvSpPr>
        <p:spPr bwMode="auto">
          <a:xfrm>
            <a:off x="8914234" y="4653136"/>
            <a:ext cx="45719" cy="115212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058250" y="5049180"/>
            <a:ext cx="58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RP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21746" y="2564904"/>
            <a:ext cx="1944216" cy="19802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89298" y="1592796"/>
            <a:ext cx="4320480" cy="24919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Lorraine: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37 % forest 	(F 25%)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Short travel distance ( 13 km)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High frequency use of forests (26 visits per year)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sym typeface="Wingdings" pitchFamily="2" charset="2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4881786" y="4005064"/>
          <a:ext cx="4608512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http://www.les-beaucerons.com/chiots/z-photo_carte_lorra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806" y="1844824"/>
            <a:ext cx="1299558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" descr="Lorest units LOrraine.jpg"/>
          <p:cNvPicPr>
            <a:picLocks noChangeAspect="1"/>
          </p:cNvPicPr>
          <p:nvPr/>
        </p:nvPicPr>
        <p:blipFill>
          <a:blip r:embed="rId5" cstate="print"/>
          <a:srcRect l="5235" t="24591" r="3809" b="9769"/>
          <a:stretch>
            <a:fillRect/>
          </a:stretch>
        </p:blipFill>
        <p:spPr bwMode="auto">
          <a:xfrm>
            <a:off x="6970018" y="908720"/>
            <a:ext cx="2541042" cy="259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 bwMode="auto">
          <a:xfrm flipV="1">
            <a:off x="5997910" y="944724"/>
            <a:ext cx="1152128" cy="10801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6033914" y="2348880"/>
            <a:ext cx="1152128" cy="9721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997910" y="2024844"/>
            <a:ext cx="324036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Banc conf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306" y="4113075"/>
            <a:ext cx="3852428" cy="256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89298" y="440668"/>
            <a:ext cx="8910638" cy="1433513"/>
          </a:xfrm>
        </p:spPr>
        <p:txBody>
          <a:bodyPr/>
          <a:lstStyle/>
          <a:p>
            <a:r>
              <a:rPr lang="en-GB" sz="3600" dirty="0" smtClean="0"/>
              <a:t>Results: RP data, Transport mode choice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33D15C-6B4A-44C5-9250-9C6080D90DB6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45282" y="1484784"/>
          <a:ext cx="8460940" cy="4910414"/>
        </p:xfrm>
        <a:graphic>
          <a:graphicData uri="http://schemas.openxmlformats.org/drawingml/2006/table">
            <a:tbl>
              <a:tblPr/>
              <a:tblGrid>
                <a:gridCol w="3774632"/>
                <a:gridCol w="941302"/>
                <a:gridCol w="2115235"/>
                <a:gridCol w="520140"/>
                <a:gridCol w="1109631"/>
              </a:tblGrid>
              <a:tr h="4238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Coefficient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P[|Z|&gt;z]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7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Broadleaves</a:t>
                      </a:r>
                      <a:endParaRPr lang="fr-F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0.29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0.573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Mixed species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0.42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0.389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One trekking path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0.71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0.094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More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than one trekking road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0.077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0.771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Trekker</a:t>
                      </a:r>
                      <a:r>
                        <a:rPr lang="fr-FR" sz="14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*one trekking </a:t>
                      </a:r>
                      <a:r>
                        <a:rPr lang="fr-FR" sz="1400" b="0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path</a:t>
                      </a:r>
                      <a:endParaRPr lang="fr-FR" sz="1400" b="0" kern="1200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r>
                        <a:rPr lang="fr-FR" sz="1400" b="0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Trekker</a:t>
                      </a:r>
                      <a:r>
                        <a:rPr lang="fr-FR" sz="14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*more trekking </a:t>
                      </a:r>
                      <a:r>
                        <a:rPr lang="fr-FR" sz="1400" b="0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paths</a:t>
                      </a:r>
                      <a:endParaRPr lang="fr-FR" sz="1400" b="0" kern="1200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0.83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0.454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Parking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0.92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Lake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and/or river</a:t>
                      </a:r>
                      <a:endParaRPr lang="fr-FR" sz="14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0.038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0.839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Travel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cost car (car cost and time cost)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-0.47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Travel cost walking (alternative time cost)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-0.10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Private forest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Private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and public forest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0.48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0.015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dev. of altitude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-0.001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0.934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Log(area)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0.80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 of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attractions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0.026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0.542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1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for car mode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baseline="30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McFadden Pseudo R-squared  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0.56</a:t>
                      </a:r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36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N=526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choices=526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73274" y="3861048"/>
            <a:ext cx="8532948" cy="5040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9278" y="2852936"/>
            <a:ext cx="8532948" cy="5040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Trip model – number of visits in forest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33D15C-6B4A-44C5-9250-9C6080D90DB6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69318" y="1664804"/>
          <a:ext cx="7812867" cy="4319184"/>
        </p:xfrm>
        <a:graphic>
          <a:graphicData uri="http://schemas.openxmlformats.org/drawingml/2006/table">
            <a:tbl>
              <a:tblPr/>
              <a:tblGrid>
                <a:gridCol w="4572508"/>
                <a:gridCol w="1584176"/>
                <a:gridCol w="540060"/>
                <a:gridCol w="111612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Coefficient</a:t>
                      </a:r>
                      <a:endParaRPr lang="fr-FR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P[|Z|&gt;z]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Constant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baseline="30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Inclusive</a:t>
                      </a:r>
                      <a:r>
                        <a:rPr lang="fr-FR" sz="1400" b="0" baseline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value 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density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Share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urban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green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space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the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town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Hunter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Forest </a:t>
                      </a: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owner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Higher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education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Lives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an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apartment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Often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buying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organic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Member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a trekking club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Lives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partner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</a:t>
                      </a:r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Alpha (over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dispersion)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baseline="30000" dirty="0" smtClean="0"/>
                        <a:t>***</a:t>
                      </a:r>
                      <a:endParaRPr lang="fr-FR" sz="1400" b="0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818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 marL="68580" marR="68580" marT="0" marB="0"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669318" y="2132856"/>
            <a:ext cx="7848872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25302" y="368660"/>
            <a:ext cx="8910638" cy="1433513"/>
          </a:xfrm>
        </p:spPr>
        <p:txBody>
          <a:bodyPr/>
          <a:lstStyle/>
          <a:p>
            <a:r>
              <a:rPr lang="en-GB" sz="3600" dirty="0" smtClean="0"/>
              <a:t>Trip model – number of visits in urban parks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33D15C-6B4A-44C5-9250-9C6080D90DB6}" type="slidenum">
              <a:rPr lang="fr-FR" smtClean="0"/>
              <a:pPr/>
              <a:t>22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69318" y="1664804"/>
          <a:ext cx="7812867" cy="4171188"/>
        </p:xfrm>
        <a:graphic>
          <a:graphicData uri="http://schemas.openxmlformats.org/drawingml/2006/table">
            <a:tbl>
              <a:tblPr/>
              <a:tblGrid>
                <a:gridCol w="4572508"/>
                <a:gridCol w="1584176"/>
                <a:gridCol w="540060"/>
                <a:gridCol w="111612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Coefficient</a:t>
                      </a:r>
                      <a:endParaRPr lang="fr-FR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P[|Z|&gt;z]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Constant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Inclusive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value 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Hunter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Forest </a:t>
                      </a: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owner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Higher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education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Lives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an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apartment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Often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buying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organic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products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Member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a trekking club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Lives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partner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density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Share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urban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green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space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the </a:t>
                      </a:r>
                      <a:r>
                        <a:rPr lang="fr-FR" sz="1400" b="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town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Alpha (over</a:t>
                      </a:r>
                      <a:r>
                        <a:rPr lang="fr-FR" sz="1400" b="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dispersion)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fr-F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818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669318" y="2132856"/>
            <a:ext cx="7848872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Trip model – number of visits in urban parks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33D15C-6B4A-44C5-9250-9C6080D90DB6}" type="slidenum">
              <a:rPr lang="fr-FR" smtClean="0"/>
              <a:pPr/>
              <a:t>23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69318" y="1952836"/>
          <a:ext cx="7812867" cy="4171188"/>
        </p:xfrm>
        <a:graphic>
          <a:graphicData uri="http://schemas.openxmlformats.org/drawingml/2006/table">
            <a:tbl>
              <a:tblPr/>
              <a:tblGrid>
                <a:gridCol w="4572508"/>
                <a:gridCol w="1584176"/>
                <a:gridCol w="540060"/>
                <a:gridCol w="111612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Coefficient</a:t>
                      </a:r>
                      <a:endParaRPr lang="fr-FR" sz="1400" b="0" kern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P[|Z|&gt;z]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Constant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Share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forest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municipality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Hunter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Forest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owner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Higher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education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Lives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an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apartment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Often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buying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organic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products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Member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a trekking club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Lives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partner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Population 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density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Share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urban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green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space</a:t>
                      </a: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the </a:t>
                      </a:r>
                      <a:r>
                        <a:rPr lang="fr-FR" sz="14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town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Alpha (over dispersion)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818</a:t>
                      </a:r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705322" y="2420888"/>
            <a:ext cx="7791622" cy="2520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Discussion and perspectives</a:t>
            </a:r>
            <a:endParaRPr lang="en-GB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People (</a:t>
            </a:r>
            <a:r>
              <a:rPr lang="fr-FR" sz="2400" dirty="0" err="1" smtClean="0"/>
              <a:t>our</a:t>
            </a:r>
            <a:r>
              <a:rPr lang="fr-FR" sz="2400" dirty="0" smtClean="0"/>
              <a:t> </a:t>
            </a:r>
            <a:r>
              <a:rPr lang="fr-FR" sz="2400" dirty="0" err="1" smtClean="0"/>
              <a:t>sample</a:t>
            </a:r>
            <a:r>
              <a:rPr lang="fr-FR" sz="2400" dirty="0" smtClean="0"/>
              <a:t>)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identify</a:t>
            </a:r>
            <a:r>
              <a:rPr lang="fr-FR" sz="2400" dirty="0" smtClean="0"/>
              <a:t> a </a:t>
            </a:r>
            <a:r>
              <a:rPr lang="fr-FR" sz="2400" dirty="0" err="1" smtClean="0"/>
              <a:t>visited</a:t>
            </a:r>
            <a:r>
              <a:rPr lang="fr-FR" sz="2400" dirty="0" smtClean="0"/>
              <a:t> </a:t>
            </a:r>
            <a:r>
              <a:rPr lang="fr-FR" sz="2400" dirty="0" err="1" smtClean="0"/>
              <a:t>forest</a:t>
            </a:r>
            <a:r>
              <a:rPr lang="fr-FR" sz="2400" dirty="0" smtClean="0"/>
              <a:t> on a (</a:t>
            </a:r>
            <a:r>
              <a:rPr lang="fr-FR" sz="2400" i="1" dirty="0" smtClean="0"/>
              <a:t>Google</a:t>
            </a:r>
            <a:r>
              <a:rPr lang="fr-FR" sz="2400" dirty="0" smtClean="0"/>
              <a:t>) </a:t>
            </a:r>
            <a:r>
              <a:rPr lang="fr-FR" sz="2400" dirty="0" err="1" smtClean="0"/>
              <a:t>map</a:t>
            </a:r>
            <a:endParaRPr lang="fr-FR" sz="2400" dirty="0" smtClean="0"/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err="1" smtClean="0"/>
              <a:t>Results</a:t>
            </a:r>
            <a:r>
              <a:rPr lang="fr-FR" sz="2400" dirty="0" smtClean="0"/>
              <a:t>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stated</a:t>
            </a:r>
            <a:r>
              <a:rPr lang="fr-FR" sz="2400" dirty="0" smtClean="0"/>
              <a:t> and </a:t>
            </a:r>
            <a:r>
              <a:rPr lang="fr-FR" sz="2400" dirty="0" err="1" smtClean="0"/>
              <a:t>revealed</a:t>
            </a:r>
            <a:r>
              <a:rPr lang="fr-FR" sz="2400" dirty="0" smtClean="0"/>
              <a:t> </a:t>
            </a:r>
            <a:r>
              <a:rPr lang="fr-FR" sz="2400" dirty="0" err="1" smtClean="0"/>
              <a:t>preferences</a:t>
            </a:r>
            <a:r>
              <a:rPr lang="fr-FR" sz="2400" dirty="0" smtClean="0"/>
              <a:t> data </a:t>
            </a:r>
            <a:r>
              <a:rPr lang="fr-FR" sz="2400" dirty="0" err="1" smtClean="0"/>
              <a:t>differ</a:t>
            </a:r>
            <a:r>
              <a:rPr lang="fr-FR" sz="2400" dirty="0" smtClean="0"/>
              <a:t> in </a:t>
            </a:r>
            <a:r>
              <a:rPr lang="fr-FR" sz="2400" dirty="0" err="1" smtClean="0"/>
              <a:t>our</a:t>
            </a:r>
            <a:r>
              <a:rPr lang="fr-FR" sz="2400" dirty="0" smtClean="0"/>
              <a:t> case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err="1" smtClean="0"/>
              <a:t>What</a:t>
            </a:r>
            <a:r>
              <a:rPr lang="fr-FR" sz="2400" dirty="0" smtClean="0"/>
              <a:t> data to use for </a:t>
            </a:r>
            <a:r>
              <a:rPr lang="fr-FR" sz="2400" dirty="0" err="1" smtClean="0"/>
              <a:t>policy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Possible to </a:t>
            </a:r>
            <a:r>
              <a:rPr lang="fr-FR" sz="2400" dirty="0" err="1" smtClean="0"/>
              <a:t>cope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transport mode </a:t>
            </a:r>
            <a:r>
              <a:rPr lang="fr-FR" sz="2400" dirty="0" err="1" smtClean="0"/>
              <a:t>choice</a:t>
            </a:r>
            <a:r>
              <a:rPr lang="fr-FR" sz="2400" dirty="0" smtClean="0"/>
              <a:t> </a:t>
            </a:r>
            <a:r>
              <a:rPr lang="fr-FR" sz="2400" dirty="0" err="1" smtClean="0"/>
              <a:t>explicitly</a:t>
            </a:r>
            <a:r>
              <a:rPr lang="fr-FR" sz="2400" dirty="0" smtClean="0"/>
              <a:t> in a RPL model 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33D15C-6B4A-44C5-9250-9C6080D90DB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25302" y="548680"/>
            <a:ext cx="8910638" cy="1433513"/>
          </a:xfrm>
        </p:spPr>
        <p:txBody>
          <a:bodyPr/>
          <a:lstStyle/>
          <a:p>
            <a:r>
              <a:rPr lang="en-GB" sz="3600" dirty="0" smtClean="0"/>
              <a:t>Overall objectives and approach</a:t>
            </a:r>
            <a:endParaRPr lang="en-GB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Estimate the determinants of demand for forest recreation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Forest 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Accounting for substitution and complementary sites – spatial explicit 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Socio-demographic characteristics of population</a:t>
            </a:r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Overall approach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Travel cost method based on revealed and stated travel behaviour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Data enrichment 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Reduce problems of </a:t>
            </a:r>
            <a:r>
              <a:rPr lang="en-GB" sz="1600" dirty="0" err="1" smtClean="0"/>
              <a:t>multicollinarity</a:t>
            </a:r>
            <a:r>
              <a:rPr lang="en-GB" sz="1600" dirty="0" smtClean="0"/>
              <a:t> and forest attribute </a:t>
            </a:r>
            <a:r>
              <a:rPr lang="en-GB" sz="1600" dirty="0" err="1" smtClean="0"/>
              <a:t>endogeneity</a:t>
            </a:r>
            <a:r>
              <a:rPr lang="en-GB" sz="160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endParaRPr lang="en-GB" sz="1600" dirty="0" smtClean="0"/>
          </a:p>
          <a:p>
            <a:pPr lvl="2">
              <a:buFont typeface="Arial" pitchFamily="34" charset="0"/>
              <a:buChar char="•"/>
            </a:pP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0FA7969-8968-48B6-AE16-4442BA9A7D62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89298" y="548680"/>
            <a:ext cx="8910638" cy="1433513"/>
          </a:xfrm>
        </p:spPr>
        <p:txBody>
          <a:bodyPr/>
          <a:lstStyle/>
          <a:p>
            <a:r>
              <a:rPr lang="en-GB" sz="3600" dirty="0" smtClean="0"/>
              <a:t>Methodological issues</a:t>
            </a:r>
            <a:endParaRPr lang="en-GB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5300" y="2140434"/>
            <a:ext cx="8994998" cy="38814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200" dirty="0" smtClean="0"/>
              <a:t>Large choice sets: &gt;5000 forest units in Lorraine, ~ 125 different forests within 20 minutes by car </a:t>
            </a:r>
          </a:p>
          <a:p>
            <a:pPr lvl="1">
              <a:buFont typeface="Symbol" pitchFamily="18" charset="2"/>
              <a:buChar char="Þ"/>
            </a:pPr>
            <a:r>
              <a:rPr lang="en-GB" sz="1600" dirty="0" smtClean="0"/>
              <a:t>Site selection model (Random utility model) and trip demand model (“linked model), </a:t>
            </a:r>
            <a:r>
              <a:rPr lang="en-GB" sz="1600" dirty="0" err="1" smtClean="0"/>
              <a:t>Bockstael</a:t>
            </a:r>
            <a:r>
              <a:rPr lang="en-GB" sz="1600" dirty="0" smtClean="0"/>
              <a:t> et al. 1988, </a:t>
            </a:r>
            <a:r>
              <a:rPr lang="en-GB" sz="1600" dirty="0" err="1" smtClean="0"/>
              <a:t>Hausman</a:t>
            </a:r>
            <a:r>
              <a:rPr lang="en-GB" sz="1600" dirty="0" smtClean="0"/>
              <a:t> et al. 1995 JPE</a:t>
            </a:r>
          </a:p>
          <a:p>
            <a:pPr lvl="1">
              <a:buFont typeface="Symbol" pitchFamily="18" charset="2"/>
              <a:buChar char="Þ"/>
            </a:pPr>
            <a:r>
              <a:rPr lang="en-GB" sz="1600" dirty="0" smtClean="0"/>
              <a:t>Sampling in choice set, Feather et al. 1994 AJAE, </a:t>
            </a:r>
            <a:r>
              <a:rPr lang="en-GB" sz="1600" dirty="0" err="1" smtClean="0"/>
              <a:t>Nerella</a:t>
            </a:r>
            <a:r>
              <a:rPr lang="en-GB" sz="1600" dirty="0" smtClean="0"/>
              <a:t> and </a:t>
            </a:r>
            <a:r>
              <a:rPr lang="en-GB" sz="1600" dirty="0" err="1" smtClean="0"/>
              <a:t>Bhat</a:t>
            </a:r>
            <a:r>
              <a:rPr lang="en-GB" sz="1600" dirty="0" smtClean="0"/>
              <a:t> 2004 Trans. Res. B</a:t>
            </a:r>
          </a:p>
          <a:p>
            <a:pPr lvl="1">
              <a:buFont typeface="Symbol" pitchFamily="18" charset="2"/>
              <a:buChar char="Þ"/>
            </a:pPr>
            <a:r>
              <a:rPr lang="en-GB" sz="1600" dirty="0" smtClean="0"/>
              <a:t>Identification of visited forests: Use of Google map</a:t>
            </a:r>
          </a:p>
          <a:p>
            <a:pPr lvl="1">
              <a:buFont typeface="Symbol" pitchFamily="18" charset="2"/>
              <a:buChar char="Þ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2200" dirty="0" smtClean="0"/>
              <a:t>Comparison of revealed and stated preferences</a:t>
            </a:r>
          </a:p>
          <a:p>
            <a:pPr lvl="1"/>
            <a:r>
              <a:rPr lang="en-GB" sz="1800" dirty="0" smtClean="0"/>
              <a:t>=&gt;</a:t>
            </a:r>
            <a:r>
              <a:rPr lang="en-GB" sz="1600" dirty="0" smtClean="0"/>
              <a:t>Error component mixed </a:t>
            </a:r>
            <a:r>
              <a:rPr lang="en-GB" sz="1600" dirty="0" err="1" smtClean="0"/>
              <a:t>logit</a:t>
            </a:r>
            <a:r>
              <a:rPr lang="en-GB" sz="1600" dirty="0" smtClean="0"/>
              <a:t>: </a:t>
            </a:r>
            <a:r>
              <a:rPr lang="en-GB" sz="1600" dirty="0" err="1" smtClean="0"/>
              <a:t>Bhat</a:t>
            </a:r>
            <a:r>
              <a:rPr lang="en-GB" sz="1600" dirty="0" smtClean="0"/>
              <a:t> et </a:t>
            </a:r>
            <a:r>
              <a:rPr lang="en-GB" sz="1600" dirty="0" err="1" smtClean="0"/>
              <a:t>Castelar</a:t>
            </a:r>
            <a:r>
              <a:rPr lang="en-GB" sz="1600" dirty="0" smtClean="0"/>
              <a:t> 2002 Trans. Res. B, </a:t>
            </a:r>
            <a:r>
              <a:rPr lang="en-GB" sz="1600" dirty="0" err="1" smtClean="0"/>
              <a:t>Hensher</a:t>
            </a:r>
            <a:r>
              <a:rPr lang="en-GB" sz="1600" dirty="0" smtClean="0"/>
              <a:t> 2008, Res in Transp. Econ; </a:t>
            </a:r>
          </a:p>
          <a:p>
            <a:pPr lvl="1"/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&gt;30% walk or go by bicycle to forest =&gt; implications for travel costs</a:t>
            </a:r>
          </a:p>
          <a:p>
            <a:pPr lvl="1">
              <a:buFont typeface="Symbol" pitchFamily="18" charset="2"/>
              <a:buChar char="Þ"/>
            </a:pPr>
            <a:r>
              <a:rPr lang="en-GB" sz="1600" dirty="0" smtClean="0"/>
              <a:t>model transport mode choice explicitly, Bell and Strand 2003 Land Econ.</a:t>
            </a:r>
          </a:p>
          <a:p>
            <a:endParaRPr lang="en-GB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0FA7969-8968-48B6-AE16-4442BA9A7D6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595312" y="2071688"/>
            <a:ext cx="6806753" cy="38846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Methodology applied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Survey and data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Discussion and perspectives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Methodology: The linked model (overview)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/>
            <a:r>
              <a:rPr lang="en-US" sz="2000" dirty="0" smtClean="0"/>
              <a:t>The linked model: e.g. </a:t>
            </a:r>
            <a:r>
              <a:rPr lang="en-US" sz="2000" dirty="0" err="1" smtClean="0"/>
              <a:t>Bockstael</a:t>
            </a:r>
            <a:r>
              <a:rPr lang="en-US" sz="2000" dirty="0" smtClean="0"/>
              <a:t> et al. 1987, </a:t>
            </a:r>
            <a:r>
              <a:rPr lang="en-US" sz="2000" dirty="0" err="1" smtClean="0"/>
              <a:t>Hausman</a:t>
            </a:r>
            <a:r>
              <a:rPr lang="en-US" sz="2000" dirty="0" smtClean="0"/>
              <a:t> et al. 1995 JPE</a:t>
            </a:r>
          </a:p>
          <a:p>
            <a:pPr marL="857250" lvl="1" indent="-457200"/>
            <a:endParaRPr lang="en-US" sz="2400" dirty="0" smtClean="0"/>
          </a:p>
          <a:p>
            <a:pPr marL="857250" lvl="1" indent="-457200"/>
            <a:r>
              <a:rPr lang="en-US" sz="2000" dirty="0" smtClean="0"/>
              <a:t>Stage 1: Site selection model – Random Utility Model (RUM)</a:t>
            </a:r>
          </a:p>
          <a:p>
            <a:pPr marL="857250" lvl="1" indent="-457200"/>
            <a:endParaRPr lang="en-US" sz="2000" dirty="0" smtClean="0"/>
          </a:p>
          <a:p>
            <a:pPr marL="857250" lvl="1" indent="-457200"/>
            <a:r>
              <a:rPr lang="en-US" sz="2000" dirty="0" smtClean="0"/>
              <a:t>Stage 2: Trip demand model – negative binominal model</a:t>
            </a:r>
          </a:p>
          <a:p>
            <a:pPr marL="857250" lvl="1" indent="-457200"/>
            <a:endParaRPr lang="en-US" sz="2000" dirty="0" smtClean="0"/>
          </a:p>
          <a:p>
            <a:pPr marL="857250" lvl="1" indent="-457200"/>
            <a:r>
              <a:rPr lang="en-US" sz="2000" dirty="0" smtClean="0"/>
              <a:t>The link between the two stages: Expected utility or consumer surplus of one trip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561306" y="548680"/>
            <a:ext cx="8913812" cy="1433513"/>
          </a:xfrm>
        </p:spPr>
        <p:txBody>
          <a:bodyPr/>
          <a:lstStyle/>
          <a:p>
            <a:r>
              <a:rPr lang="en-US" sz="3600" dirty="0" smtClean="0"/>
              <a:t>Methodology: Site selection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17290" y="1664804"/>
            <a:ext cx="8913813" cy="871736"/>
          </a:xfrm>
        </p:spPr>
        <p:txBody>
          <a:bodyPr/>
          <a:lstStyle/>
          <a:p>
            <a:pPr marL="457200" indent="-457200"/>
            <a:r>
              <a:rPr lang="en-US" sz="2400" b="1" dirty="0" smtClean="0"/>
              <a:t>Combining RP and SP data. </a:t>
            </a:r>
            <a:r>
              <a:rPr lang="en-US" sz="2400" dirty="0" smtClean="0"/>
              <a:t>Utility by individual </a:t>
            </a:r>
            <a:r>
              <a:rPr lang="en-US" sz="2400" i="1" dirty="0" smtClean="0"/>
              <a:t>n</a:t>
            </a:r>
            <a:r>
              <a:rPr lang="en-US" sz="2400" dirty="0" smtClean="0"/>
              <a:t> visiting forest</a:t>
            </a:r>
            <a:r>
              <a:rPr lang="en-US" sz="2400" i="1" dirty="0" smtClean="0"/>
              <a:t> j </a:t>
            </a:r>
            <a:r>
              <a:rPr lang="en-US" sz="2400" dirty="0" smtClean="0"/>
              <a:t>in choice situation </a:t>
            </a:r>
            <a:r>
              <a:rPr lang="en-US" sz="2400" i="1" dirty="0" smtClean="0"/>
              <a:t>t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500063" y="3968750"/>
          <a:ext cx="8820150" cy="2738438"/>
        </p:xfrm>
        <a:graphic>
          <a:graphicData uri="http://schemas.openxmlformats.org/presentationml/2006/ole">
            <p:oleObj spid="_x0000_s1026" name="Equation" r:id="rId4" imgW="5956200" imgH="1828800" progId="Equation.DSMT4">
              <p:embed/>
            </p:oleObj>
          </a:graphicData>
        </a:graphic>
      </p:graphicFrame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52475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819150" y="2565400"/>
          <a:ext cx="6837363" cy="1331913"/>
        </p:xfrm>
        <a:graphic>
          <a:graphicData uri="http://schemas.openxmlformats.org/presentationml/2006/ole">
            <p:oleObj spid="_x0000_s1035" name="Equation" r:id="rId5" imgW="4203360" imgH="812520" progId="Equation.DSMT4">
              <p:embed/>
            </p:oleObj>
          </a:graphicData>
        </a:graphic>
      </p:graphicFrame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81915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Accolade fermante 14"/>
          <p:cNvSpPr/>
          <p:nvPr/>
        </p:nvSpPr>
        <p:spPr bwMode="auto">
          <a:xfrm>
            <a:off x="8410178" y="2672916"/>
            <a:ext cx="180020" cy="68407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662206" y="27809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662206" y="335699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RP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561306" y="548680"/>
            <a:ext cx="8913812" cy="1433513"/>
          </a:xfrm>
        </p:spPr>
        <p:txBody>
          <a:bodyPr/>
          <a:lstStyle/>
          <a:p>
            <a:r>
              <a:rPr lang="en-US" sz="3600" dirty="0" smtClean="0"/>
              <a:t>Methodology: Site and transport mode selection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381286" y="1952836"/>
            <a:ext cx="8913813" cy="871736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The utility function for individual </a:t>
            </a:r>
            <a:r>
              <a:rPr lang="en-US" sz="2000" i="1" dirty="0" smtClean="0"/>
              <a:t>n</a:t>
            </a:r>
            <a:r>
              <a:rPr lang="en-US" sz="2000" dirty="0" smtClean="0"/>
              <a:t> for visiting forest </a:t>
            </a:r>
            <a:r>
              <a:rPr lang="en-US" sz="2000" i="1" dirty="0" smtClean="0"/>
              <a:t>j</a:t>
            </a:r>
            <a:r>
              <a:rPr lang="en-US" sz="2000" dirty="0" smtClean="0"/>
              <a:t> with transport mode </a:t>
            </a:r>
            <a:r>
              <a:rPr lang="en-US" sz="2000" i="1" dirty="0" smtClean="0"/>
              <a:t>m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655638" y="3897313"/>
          <a:ext cx="8977312" cy="2762250"/>
        </p:xfrm>
        <a:graphic>
          <a:graphicData uri="http://schemas.openxmlformats.org/presentationml/2006/ole">
            <p:oleObj spid="_x0000_s61442" name="Equation" r:id="rId4" imgW="4838400" imgH="1473120" progId="Equation.DSMT4">
              <p:embed/>
            </p:oleObj>
          </a:graphicData>
        </a:graphic>
      </p:graphicFrame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52475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69318" y="2816932"/>
          <a:ext cx="9080500" cy="844550"/>
        </p:xfrm>
        <a:graphic>
          <a:graphicData uri="http://schemas.openxmlformats.org/presentationml/2006/ole">
            <p:oleObj spid="_x0000_s61443" name="Equation" r:id="rId5" imgW="556236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561306" y="548680"/>
            <a:ext cx="8913812" cy="1433513"/>
          </a:xfrm>
        </p:spPr>
        <p:txBody>
          <a:bodyPr/>
          <a:lstStyle/>
          <a:p>
            <a:r>
              <a:rPr lang="en-US" sz="3600" dirty="0" smtClean="0"/>
              <a:t>Methodology: The linked model 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993775" y="1844824"/>
            <a:ext cx="8913813" cy="871736"/>
          </a:xfrm>
        </p:spPr>
        <p:txBody>
          <a:bodyPr/>
          <a:lstStyle/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Assuming </a:t>
            </a:r>
            <a:r>
              <a:rPr lang="el-GR" sz="2400" i="1" dirty="0" smtClean="0"/>
              <a:t>ε</a:t>
            </a:r>
            <a:r>
              <a:rPr lang="fr-FR" sz="2400" i="1" baseline="-25000" dirty="0" err="1" smtClean="0"/>
              <a:t>nk</a:t>
            </a:r>
            <a:r>
              <a:rPr lang="fr-FR" sz="2400" dirty="0" smtClean="0"/>
              <a:t> </a:t>
            </a:r>
            <a:r>
              <a:rPr lang="en-GB" sz="2400" dirty="0" smtClean="0"/>
              <a:t>is </a:t>
            </a:r>
            <a:r>
              <a:rPr lang="en-GB" sz="2400" dirty="0" err="1" smtClean="0"/>
              <a:t>i.i.d</a:t>
            </a:r>
            <a:r>
              <a:rPr lang="en-GB" sz="2400" dirty="0" smtClean="0"/>
              <a:t>. extreme value t</a:t>
            </a:r>
            <a:r>
              <a:rPr lang="en-US" sz="2400" dirty="0" smtClean="0"/>
              <a:t>he expected maximum utility of one trip to a forest (the link):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1176338" y="3644900"/>
          <a:ext cx="6184900" cy="796925"/>
        </p:xfrm>
        <a:graphic>
          <a:graphicData uri="http://schemas.openxmlformats.org/presentationml/2006/ole">
            <p:oleObj spid="_x0000_s60420" name="Equation" r:id="rId4" imgW="3403440" imgH="444240" progId="Equation.DSMT4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52475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97310" y="465313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	Assuming </a:t>
            </a:r>
            <a:r>
              <a:rPr lang="fr-FR" dirty="0" err="1" smtClean="0">
                <a:solidFill>
                  <a:schemeClr val="tx1"/>
                </a:solidFill>
              </a:rPr>
              <a:t>random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parameters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expected</a:t>
            </a:r>
            <a:r>
              <a:rPr lang="fr-FR" dirty="0" smtClean="0">
                <a:solidFill>
                  <a:schemeClr val="tx1"/>
                </a:solidFill>
              </a:rPr>
              <a:t> value </a:t>
            </a:r>
            <a:r>
              <a:rPr lang="fr-FR" dirty="0" err="1" smtClean="0">
                <a:solidFill>
                  <a:schemeClr val="tx1"/>
                </a:solidFill>
              </a:rPr>
              <a:t>should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simulated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using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estimated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parameter</a:t>
            </a:r>
            <a:r>
              <a:rPr lang="fr-FR" dirty="0" smtClean="0">
                <a:solidFill>
                  <a:schemeClr val="tx1"/>
                </a:solidFill>
              </a:rPr>
              <a:t> distributions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"/>
      <a:cs typeface="DejaVu Sans"/>
    </a:majorFont>
    <a:minorFont>
      <a:latin typeface="Arial"/>
      <a:ea typeface="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11266</TotalTime>
  <Words>4169</Words>
  <Application>Microsoft Office PowerPoint</Application>
  <PresentationFormat>Personnalisé</PresentationFormat>
  <Paragraphs>848</Paragraphs>
  <Slides>24</Slides>
  <Notes>24</Notes>
  <HiddenSlides>2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Modèle par défaut</vt:lpstr>
      <vt:lpstr>Modèle par défaut</vt:lpstr>
      <vt:lpstr>Equation</vt:lpstr>
      <vt:lpstr>Équation</vt:lpstr>
      <vt:lpstr>Determinants of demand for forest recreation:  Forest and population characteristics</vt:lpstr>
      <vt:lpstr>Background</vt:lpstr>
      <vt:lpstr>Overall objectives and approach</vt:lpstr>
      <vt:lpstr>Methodological issues</vt:lpstr>
      <vt:lpstr>Outline</vt:lpstr>
      <vt:lpstr>Methodology: The linked model (overview)</vt:lpstr>
      <vt:lpstr>Methodology: Site selection</vt:lpstr>
      <vt:lpstr>Methodology: Site and transport mode selection</vt:lpstr>
      <vt:lpstr>Methodology: The linked model </vt:lpstr>
      <vt:lpstr>Methodology: The linked model II</vt:lpstr>
      <vt:lpstr>Data: The survey</vt:lpstr>
      <vt:lpstr>The survey</vt:lpstr>
      <vt:lpstr>The survey </vt:lpstr>
      <vt:lpstr>Choice set example</vt:lpstr>
      <vt:lpstr>Attributes</vt:lpstr>
      <vt:lpstr>Data: Sample representativeness</vt:lpstr>
      <vt:lpstr>Results – common SP and RP parameters</vt:lpstr>
      <vt:lpstr>Results: SP and RP</vt:lpstr>
      <vt:lpstr>Comparison of marginal WTP (Unit=km)</vt:lpstr>
      <vt:lpstr>Results: RP data, Transport mode choice</vt:lpstr>
      <vt:lpstr>Trip model – number of visits in forest</vt:lpstr>
      <vt:lpstr>Trip model – number of visits in urban parks</vt:lpstr>
      <vt:lpstr>Trip model – number of visits in urban parks</vt:lpstr>
      <vt:lpstr>Discussion and perspectives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Trends of the Carbon Market 2003</dc:title>
  <dc:creator>Client Préferé</dc:creator>
  <cp:lastModifiedBy>INRA</cp:lastModifiedBy>
  <cp:revision>516</cp:revision>
  <cp:lastPrinted>1601-01-01T00:00:00Z</cp:lastPrinted>
  <dcterms:created xsi:type="dcterms:W3CDTF">2003-11-11T13:51:32Z</dcterms:created>
  <dcterms:modified xsi:type="dcterms:W3CDTF">2012-05-31T10:48:47Z</dcterms:modified>
</cp:coreProperties>
</file>