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77" r:id="rId3"/>
    <p:sldId id="281" r:id="rId4"/>
    <p:sldId id="279" r:id="rId5"/>
    <p:sldId id="292" r:id="rId6"/>
    <p:sldId id="280" r:id="rId7"/>
    <p:sldId id="282" r:id="rId8"/>
    <p:sldId id="283" r:id="rId9"/>
    <p:sldId id="284" r:id="rId10"/>
    <p:sldId id="290" r:id="rId11"/>
    <p:sldId id="285" r:id="rId12"/>
    <p:sldId id="287" r:id="rId13"/>
    <p:sldId id="291" r:id="rId14"/>
    <p:sldId id="288" r:id="rId15"/>
    <p:sldId id="286" r:id="rId16"/>
    <p:sldId id="289" r:id="rId17"/>
    <p:sldId id="278" r:id="rId18"/>
  </p:sldIdLst>
  <p:sldSz cx="9906000" cy="6858000" type="A4"/>
  <p:notesSz cx="6858000" cy="91440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A01CB63-15CE-46C9-8E69-D651038CECA3}">
          <p14:sldIdLst>
            <p14:sldId id="259"/>
          </p14:sldIdLst>
        </p14:section>
        <p14:section name="Introduction" id="{3355D5EF-78DF-4E2C-A867-73E78C3ECDF5}">
          <p14:sldIdLst>
            <p14:sldId id="277"/>
            <p14:sldId id="281"/>
            <p14:sldId id="279"/>
          </p14:sldIdLst>
        </p14:section>
        <p14:section name="Demagnetising factor" id="{16142C6F-89C5-4B5C-950D-C4EA5EEB5BAE}">
          <p14:sldIdLst>
            <p14:sldId id="292"/>
            <p14:sldId id="280"/>
            <p14:sldId id="282"/>
            <p14:sldId id="283"/>
            <p14:sldId id="284"/>
          </p14:sldIdLst>
        </p14:section>
        <p14:section name="Inverse problem" id="{5A19A61A-EDAD-4F6C-A983-F1F48B1BB304}">
          <p14:sldIdLst>
            <p14:sldId id="290"/>
            <p14:sldId id="285"/>
            <p14:sldId id="287"/>
          </p14:sldIdLst>
        </p14:section>
        <p14:section name="Use inverse method" id="{9B7231C0-946D-4010-89F3-8C1E5274C964}">
          <p14:sldIdLst>
            <p14:sldId id="291"/>
            <p14:sldId id="288"/>
            <p14:sldId id="286"/>
            <p14:sldId id="289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FED"/>
    <a:srgbClr val="A9CB3D"/>
    <a:srgbClr val="2407F9"/>
    <a:srgbClr val="FF33CC"/>
    <a:srgbClr val="0AC9F6"/>
    <a:srgbClr val="68A0CA"/>
    <a:srgbClr val="2F6E9E"/>
    <a:srgbClr val="6F7777"/>
    <a:srgbClr val="012A58"/>
    <a:srgbClr val="1E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85080" autoAdjust="0"/>
  </p:normalViewPr>
  <p:slideViewPr>
    <p:cSldViewPr showGuides="1">
      <p:cViewPr varScale="1">
        <p:scale>
          <a:sx n="62" d="100"/>
          <a:sy n="62" d="100"/>
        </p:scale>
        <p:origin x="-1416" y="-84"/>
      </p:cViewPr>
      <p:guideLst>
        <p:guide orient="horz" pos="2444"/>
        <p:guide pos="3120"/>
      </p:guideLst>
    </p:cSldViewPr>
  </p:slideViewPr>
  <p:outlineViewPr>
    <p:cViewPr>
      <p:scale>
        <a:sx n="33" d="100"/>
        <a:sy n="33" d="100"/>
      </p:scale>
      <p:origin x="0" y="4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04"/>
    </p:cViewPr>
  </p:sorterViewPr>
  <p:notesViewPr>
    <p:cSldViewPr showGuides="1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A2520-07CE-47EC-9DE9-83B94F609A8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28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143297-5FD4-4FF8-A644-53047FAFB13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96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D9860-9B3E-4B5F-AA18-5A49725F82E6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necessity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numerical</a:t>
            </a:r>
            <a:r>
              <a:rPr lang="fr-FR" baseline="0" dirty="0" smtClean="0"/>
              <a:t> simulation of </a:t>
            </a:r>
            <a:r>
              <a:rPr lang="fr-FR" baseline="0" dirty="0" err="1" smtClean="0"/>
              <a:t>magnetic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cooling</a:t>
            </a:r>
            <a:r>
              <a:rPr lang="fr-FR" baseline="0" dirty="0" smtClean="0"/>
              <a:t> system to have </a:t>
            </a:r>
            <a:r>
              <a:rPr lang="fr-FR" baseline="0" dirty="0" err="1" smtClean="0"/>
              <a:t>intrinsec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property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materials</a:t>
            </a:r>
            <a:r>
              <a:rPr lang="fr-FR" baseline="0" dirty="0" smtClean="0"/>
              <a:t>, lead us to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aim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magnetic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curve</a:t>
            </a:r>
            <a:r>
              <a:rPr lang="fr-FR" baseline="0" dirty="0" smtClean="0"/>
              <a:t> B(H)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an extraction </a:t>
            </a:r>
            <a:r>
              <a:rPr lang="fr-FR" baseline="0" dirty="0" err="1" smtClean="0"/>
              <a:t>magnetometer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estimation.</a:t>
            </a:r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intrinsic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property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 must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independant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shape</a:t>
            </a:r>
            <a:r>
              <a:rPr lang="fr-FR" baseline="0" dirty="0" smtClean="0"/>
              <a:t>.</a:t>
            </a:r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Electric </a:t>
            </a:r>
            <a:r>
              <a:rPr lang="fr-FR" dirty="0" err="1" smtClean="0"/>
              <a:t>discharge</a:t>
            </a:r>
            <a:r>
              <a:rPr lang="fr-FR" dirty="0" smtClean="0"/>
              <a:t> </a:t>
            </a:r>
            <a:r>
              <a:rPr lang="fr-FR" dirty="0" err="1" smtClean="0"/>
              <a:t>machining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, </a:t>
            </a:r>
            <a:r>
              <a:rPr lang="fr-FR" dirty="0" err="1" smtClean="0"/>
              <a:t>longest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2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do the </a:t>
            </a:r>
            <a:r>
              <a:rPr lang="fr-FR" dirty="0" err="1" smtClean="0"/>
              <a:t>resolution</a:t>
            </a:r>
            <a:r>
              <a:rPr lang="fr-FR" dirty="0" smtClean="0"/>
              <a:t> of the inverse </a:t>
            </a:r>
            <a:r>
              <a:rPr lang="fr-FR" dirty="0" err="1" smtClean="0"/>
              <a:t>problem</a:t>
            </a:r>
            <a:endParaRPr lang="fr-FR" dirty="0" smtClean="0"/>
          </a:p>
          <a:p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though</a:t>
            </a:r>
            <a:endParaRPr lang="fr-FR" dirty="0" smtClean="0"/>
          </a:p>
          <a:p>
            <a:r>
              <a:rPr lang="fr-FR" dirty="0" smtClean="0"/>
              <a:t>Convergence </a:t>
            </a:r>
            <a:r>
              <a:rPr lang="fr-FR" dirty="0" err="1" smtClean="0"/>
              <a:t>criterion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35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Just</a:t>
            </a:r>
            <a:r>
              <a:rPr lang="fr-FR" baseline="0" dirty="0" smtClean="0"/>
              <a:t> a q</a:t>
            </a:r>
            <a:r>
              <a:rPr lang="fr-FR" dirty="0" smtClean="0"/>
              <a:t>uick </a:t>
            </a:r>
            <a:r>
              <a:rPr lang="fr-FR" dirty="0" err="1" smtClean="0"/>
              <a:t>reminder</a:t>
            </a:r>
            <a:r>
              <a:rPr lang="fr-FR" dirty="0" smtClean="0"/>
              <a:t> of extraction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magnetometer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a system</a:t>
            </a:r>
            <a:r>
              <a:rPr lang="fr-FR" baseline="0" dirty="0" smtClean="0"/>
              <a:t> inversible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scalar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product</a:t>
            </a:r>
            <a:endParaRPr lang="fr-FR" baseline="0" dirty="0" smtClean="0"/>
          </a:p>
          <a:p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hypothesis</a:t>
            </a:r>
            <a:r>
              <a:rPr lang="fr-FR" baseline="0" dirty="0" smtClean="0"/>
              <a:t> of …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expect</a:t>
            </a:r>
            <a:r>
              <a:rPr lang="fr-FR" baseline="0" dirty="0" smtClean="0"/>
              <a:t> to have an inversible system</a:t>
            </a:r>
          </a:p>
          <a:p>
            <a:r>
              <a:rPr lang="fr-FR" baseline="0" dirty="0" smtClean="0"/>
              <a:t>But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not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6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Therefore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6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Magnetic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potential</a:t>
            </a:r>
            <a:endParaRPr lang="fr-FR" dirty="0" smtClean="0"/>
          </a:p>
          <a:p>
            <a:r>
              <a:rPr lang="fr-FR" dirty="0" smtClean="0"/>
              <a:t>- 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show </a:t>
            </a:r>
            <a:r>
              <a:rPr lang="fr-FR" baseline="0" dirty="0" err="1" smtClean="0"/>
              <a:t>inhomogenity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induce</a:t>
            </a:r>
            <a:r>
              <a:rPr lang="fr-FR" baseline="0" dirty="0" smtClean="0"/>
              <a:t> by the </a:t>
            </a:r>
            <a:r>
              <a:rPr lang="fr-FR" baseline="0" dirty="0" err="1" smtClean="0"/>
              <a:t>demag</a:t>
            </a:r>
            <a:r>
              <a:rPr lang="fr-FR" baseline="0" dirty="0" smtClean="0"/>
              <a:t>. Field and the </a:t>
            </a:r>
            <a:r>
              <a:rPr lang="fr-FR" baseline="0" dirty="0" err="1" smtClean="0"/>
              <a:t>demag</a:t>
            </a:r>
            <a:r>
              <a:rPr lang="fr-FR" baseline="0" dirty="0" smtClean="0"/>
              <a:t>. Field are not </a:t>
            </a:r>
            <a:r>
              <a:rPr lang="fr-FR" baseline="0" dirty="0" err="1" smtClean="0"/>
              <a:t>easy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compute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magnetic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property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measured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multiple interaction in the </a:t>
            </a:r>
            <a:r>
              <a:rPr lang="fr-FR" baseline="0" dirty="0" err="1" smtClean="0"/>
              <a:t>sample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6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some</a:t>
            </a:r>
            <a:r>
              <a:rPr lang="fr-FR" dirty="0" smtClean="0"/>
              <a:t> case the </a:t>
            </a:r>
            <a:r>
              <a:rPr lang="fr-FR" dirty="0" err="1" smtClean="0"/>
              <a:t>cope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demagnetizing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using</a:t>
            </a:r>
            <a:r>
              <a:rPr lang="fr-FR" dirty="0" smtClean="0"/>
              <a:t> the</a:t>
            </a:r>
            <a:r>
              <a:rPr lang="fr-FR" baseline="0" dirty="0" smtClean="0"/>
              <a:t> notion of </a:t>
            </a:r>
            <a:r>
              <a:rPr lang="fr-FR" baseline="0" dirty="0" err="1" smtClean="0"/>
              <a:t>demag</a:t>
            </a:r>
            <a:r>
              <a:rPr lang="fr-FR" baseline="0" dirty="0" smtClean="0"/>
              <a:t>. factor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09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Voir si il y a des cas </a:t>
            </a:r>
            <a:r>
              <a:rPr lang="fr-FR" smtClean="0"/>
              <a:t>plus générales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0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case </a:t>
            </a:r>
            <a:r>
              <a:rPr lang="fr-FR" dirty="0" err="1" smtClean="0"/>
              <a:t>we</a:t>
            </a:r>
            <a:r>
              <a:rPr lang="fr-FR" dirty="0" smtClean="0"/>
              <a:t> have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approximation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hard to </a:t>
            </a:r>
            <a:r>
              <a:rPr lang="fr-FR" baseline="0" dirty="0" err="1" smtClean="0"/>
              <a:t>justify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explain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91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though</a:t>
            </a:r>
            <a:endParaRPr lang="fr-FR" dirty="0" smtClean="0"/>
          </a:p>
          <a:p>
            <a:r>
              <a:rPr lang="fr-FR" dirty="0" smtClean="0"/>
              <a:t>Bend part of the </a:t>
            </a:r>
            <a:r>
              <a:rPr lang="fr-FR" dirty="0" err="1" smtClean="0"/>
              <a:t>curve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37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Computation</a:t>
            </a:r>
            <a:r>
              <a:rPr lang="fr-FR" baseline="0" dirty="0" smtClean="0"/>
              <a:t> time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long fonction of the </a:t>
            </a:r>
            <a:r>
              <a:rPr lang="fr-FR" baseline="0" dirty="0" err="1" smtClean="0"/>
              <a:t>geometry</a:t>
            </a:r>
            <a:r>
              <a:rPr lang="fr-FR" baseline="0" dirty="0" smtClean="0"/>
              <a:t>, of the </a:t>
            </a:r>
            <a:r>
              <a:rPr lang="fr-FR" baseline="0" dirty="0" err="1" smtClean="0"/>
              <a:t>mesh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solver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3297-5FD4-4FF8-A644-53047FAFB13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3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42950" y="1610925"/>
            <a:ext cx="8420100" cy="1143000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fr-FR" noProof="0" dirty="0" smtClean="0"/>
              <a:t>Titre de la présentation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023955"/>
            <a:ext cx="6934200" cy="11251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A9CB3D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62490" y="6498105"/>
            <a:ext cx="1260140" cy="3062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B18D2CF-AC58-4358-8626-DB1D1430F50C}" type="datetime1">
              <a:rPr lang="fr-FR"/>
              <a:pPr/>
              <a:t>19/08/2013</a:t>
            </a:fld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23431" y="6489340"/>
            <a:ext cx="855094" cy="315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  <a:fld id="{EAFBBE37-D08D-4021-A35C-52F080FFA97A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176" name="Picture 8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1568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Pr>
        <a:blipFill dpi="0" rotWithShape="0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2490" y="98629"/>
            <a:ext cx="7809960" cy="8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fr-FR" dirty="0" smtClean="0"/>
              <a:t>Titre de la présentation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3431" y="6444335"/>
            <a:ext cx="855094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" pitchFamily="-96" charset="0"/>
              <a:buChar char="•"/>
              <a:defRPr sz="1400">
                <a:solidFill>
                  <a:srgbClr val="2F6E9E"/>
                </a:solidFill>
              </a:defRPr>
            </a:lvl1pPr>
          </a:lstStyle>
          <a:p>
            <a:r>
              <a:rPr lang="fr-FR" dirty="0"/>
              <a:t> </a:t>
            </a:r>
            <a:fld id="{984E559F-EAF0-46F9-BA48-40F6BD5DA202}" type="slidenum">
              <a:rPr lang="fr-FR"/>
              <a:pPr/>
              <a:t>‹N°›</a:t>
            </a:fld>
            <a:endParaRPr lang="fr-FR" dirty="0"/>
          </a:p>
        </p:txBody>
      </p:sp>
      <p:pic>
        <p:nvPicPr>
          <p:cNvPr id="17" name="Picture 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10" y="360"/>
            <a:ext cx="1305145" cy="7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1825" y="1268413"/>
            <a:ext cx="8664575" cy="5086350"/>
          </a:xfrm>
        </p:spPr>
        <p:txBody>
          <a:bodyPr/>
          <a:lstStyle>
            <a:lvl1pPr marL="514350" indent="-514350">
              <a:spcBef>
                <a:spcPts val="3000"/>
              </a:spcBef>
              <a:buFont typeface="+mj-lt"/>
              <a:buAutoNum type="romanUcPeriod"/>
              <a:defRPr baseline="0">
                <a:solidFill>
                  <a:srgbClr val="B2DFED"/>
                </a:solidFill>
              </a:defRPr>
            </a:lvl1pPr>
            <a:lvl2pPr>
              <a:defRPr>
                <a:solidFill>
                  <a:srgbClr val="B2DFED"/>
                </a:solidFill>
              </a:defRPr>
            </a:lvl2pPr>
            <a:lvl3pPr marL="914400" indent="0">
              <a:buNone/>
              <a:defRPr>
                <a:solidFill>
                  <a:srgbClr val="B2DFED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 Second part paragraph spacing 18pt before</a:t>
            </a:r>
          </a:p>
        </p:txBody>
      </p:sp>
    </p:spTree>
    <p:extLst>
      <p:ext uri="{BB962C8B-B14F-4D97-AF65-F5344CB8AC3E}">
        <p14:creationId xmlns:p14="http://schemas.microsoft.com/office/powerpoint/2010/main" val="9985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490" y="98629"/>
            <a:ext cx="7809960" cy="8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7466" y="1268760"/>
            <a:ext cx="9631070" cy="521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470" y="6534344"/>
            <a:ext cx="8595956" cy="2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1">
                <a:solidFill>
                  <a:srgbClr val="2F6E9E"/>
                </a:solidFill>
                <a:latin typeface="+mn-lt"/>
                <a:cs typeface="Arial" pitchFamily="34" charset="0"/>
              </a:defRPr>
            </a:lvl1pPr>
          </a:lstStyle>
          <a:p>
            <a:pPr algn="l"/>
            <a:r>
              <a:rPr lang="fr-FR" dirty="0" smtClean="0"/>
              <a:t>&gt;partie 4 &gt; partie5</a:t>
            </a:r>
            <a:endParaRPr lang="fr-FR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8435" y="6538464"/>
            <a:ext cx="855094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" pitchFamily="-96" charset="0"/>
              <a:buChar char="•"/>
              <a:defRPr sz="1400">
                <a:solidFill>
                  <a:srgbClr val="2F6E9E"/>
                </a:solidFill>
              </a:defRPr>
            </a:lvl1pPr>
          </a:lstStyle>
          <a:p>
            <a:r>
              <a:rPr lang="fr-FR" dirty="0"/>
              <a:t> </a:t>
            </a:r>
            <a:fld id="{984E559F-EAF0-46F9-BA48-40F6BD5DA202}" type="slidenum">
              <a:rPr lang="fr-FR"/>
              <a:pPr/>
              <a:t>‹N°›</a:t>
            </a:fld>
            <a:endParaRPr lang="fr-FR" dirty="0"/>
          </a:p>
        </p:txBody>
      </p:sp>
      <p:pic>
        <p:nvPicPr>
          <p:cNvPr id="17" name="Picture 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10" y="360"/>
            <a:ext cx="1305145" cy="7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8205" y="998730"/>
            <a:ext cx="9585325" cy="225425"/>
          </a:xfrm>
        </p:spPr>
        <p:txBody>
          <a:bodyPr/>
          <a:lstStyle>
            <a:lvl1pPr marL="0" indent="0" algn="l">
              <a:buNone/>
              <a:defRPr sz="1200" b="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fr-FR" sz="1200" b="0" i="1" dirty="0" smtClean="0">
                <a:solidFill>
                  <a:srgbClr val="083B56"/>
                </a:solidFill>
                <a:latin typeface="+mn-lt"/>
              </a:rPr>
              <a:t>partie1</a:t>
            </a:r>
            <a:r>
              <a:rPr lang="fr-FR" sz="1200" b="0" i="1" dirty="0" smtClean="0">
                <a:solidFill>
                  <a:srgbClr val="2F6E9E"/>
                </a:solidFill>
                <a:latin typeface="+mn-lt"/>
              </a:rPr>
              <a:t> &gt;</a:t>
            </a:r>
            <a:r>
              <a:rPr lang="fr-FR" sz="1200" b="0" i="1" dirty="0" smtClean="0">
                <a:solidFill>
                  <a:srgbClr val="012A58"/>
                </a:solidFill>
                <a:latin typeface="+mn-lt"/>
              </a:rPr>
              <a:t> </a:t>
            </a:r>
            <a:r>
              <a:rPr lang="fr-FR" sz="1200" b="0" i="1" dirty="0" smtClean="0">
                <a:solidFill>
                  <a:srgbClr val="2F6E9E"/>
                </a:solidFill>
                <a:latin typeface="+mn-lt"/>
              </a:rPr>
              <a:t>partie2 &gt; partie 3</a:t>
            </a:r>
            <a:endParaRPr lang="fr-FR" sz="1200" b="0" i="1" dirty="0">
              <a:solidFill>
                <a:srgbClr val="2F6E9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662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490" y="98629"/>
            <a:ext cx="7809960" cy="8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3431" y="6444335"/>
            <a:ext cx="855094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" pitchFamily="-96" charset="0"/>
              <a:buChar char="•"/>
              <a:defRPr sz="1400">
                <a:solidFill>
                  <a:srgbClr val="2F6E9E"/>
                </a:solidFill>
              </a:defRPr>
            </a:lvl1pPr>
          </a:lstStyle>
          <a:p>
            <a:r>
              <a:rPr lang="fr-FR" dirty="0"/>
              <a:t> </a:t>
            </a:r>
            <a:fld id="{984E559F-EAF0-46F9-BA48-40F6BD5DA202}" type="slidenum">
              <a:rPr lang="fr-FR"/>
              <a:pPr/>
              <a:t>‹N°›</a:t>
            </a:fld>
            <a:endParaRPr lang="fr-FR" dirty="0"/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10" y="360"/>
            <a:ext cx="1305145" cy="7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470" y="6534344"/>
            <a:ext cx="8595956" cy="2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1">
                <a:solidFill>
                  <a:srgbClr val="2F6E9E"/>
                </a:solidFill>
                <a:latin typeface="+mn-lt"/>
                <a:cs typeface="Arial" pitchFamily="34" charset="0"/>
              </a:defRPr>
            </a:lvl1pPr>
          </a:lstStyle>
          <a:p>
            <a:pPr algn="l"/>
            <a:r>
              <a:rPr lang="fr-FR" dirty="0" smtClean="0"/>
              <a:t>&gt;partie 4 &gt; partie5</a:t>
            </a:r>
            <a:endParaRPr lang="fr-FR" dirty="0"/>
          </a:p>
        </p:txBody>
      </p:sp>
      <p:sp>
        <p:nvSpPr>
          <p:cNvPr id="12" name="Text Box 7" descr="blanc)"/>
          <p:cNvSpPr txBox="1">
            <a:spLocks noChangeArrowheads="1"/>
          </p:cNvSpPr>
          <p:nvPr userDrawn="1"/>
        </p:nvSpPr>
        <p:spPr bwMode="auto">
          <a:xfrm>
            <a:off x="92461" y="998730"/>
            <a:ext cx="958606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BD5E9"/>
                    </a:gs>
                    <a:gs pos="100000">
                      <a:srgbClr val="2F6E9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fr-FR" sz="1200" b="0" i="1" dirty="0">
                <a:solidFill>
                  <a:srgbClr val="083B56"/>
                </a:solidFill>
                <a:latin typeface="+mn-lt"/>
              </a:rPr>
              <a:t>partie1</a:t>
            </a:r>
            <a:r>
              <a:rPr lang="fr-FR" sz="1200" b="0" i="1" dirty="0">
                <a:solidFill>
                  <a:srgbClr val="2F6E9E"/>
                </a:solidFill>
                <a:latin typeface="+mn-lt"/>
              </a:rPr>
              <a:t> &gt;</a:t>
            </a:r>
            <a:r>
              <a:rPr lang="fr-FR" sz="1200" b="0" i="1" dirty="0">
                <a:solidFill>
                  <a:srgbClr val="012A58"/>
                </a:solidFill>
                <a:latin typeface="+mn-lt"/>
              </a:rPr>
              <a:t> </a:t>
            </a:r>
            <a:r>
              <a:rPr lang="fr-FR" sz="1200" b="0" i="1" dirty="0">
                <a:solidFill>
                  <a:srgbClr val="2F6E9E"/>
                </a:solidFill>
                <a:latin typeface="+mn-lt"/>
              </a:rPr>
              <a:t>partie2 &gt; partie 3</a:t>
            </a:r>
          </a:p>
        </p:txBody>
      </p:sp>
    </p:spTree>
    <p:extLst>
      <p:ext uri="{BB962C8B-B14F-4D97-AF65-F5344CB8AC3E}">
        <p14:creationId xmlns:p14="http://schemas.microsoft.com/office/powerpoint/2010/main" val="154708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90" y="98629"/>
            <a:ext cx="7809960" cy="8100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485" y="1133745"/>
            <a:ext cx="9271030" cy="52655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2490" y="6498105"/>
            <a:ext cx="1260140" cy="3062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2DCEA1-98FF-49BA-9B17-E97C58F48300}" type="datetime1">
              <a:rPr lang="fr-FR"/>
              <a:pPr/>
              <a:t>19/08/2013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7636" y="6498105"/>
            <a:ext cx="7110790" cy="3062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3431" y="6489340"/>
            <a:ext cx="855094" cy="315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  <a:fld id="{58EFF0CD-23C7-4987-9B5F-84C66F99F88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16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490" y="98629"/>
            <a:ext cx="7809960" cy="8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485" y="1133745"/>
            <a:ext cx="9271030" cy="52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2490" y="6498105"/>
            <a:ext cx="1260140" cy="3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2F6E9E"/>
                </a:solidFill>
                <a:latin typeface="+mn-lt"/>
              </a:defRPr>
            </a:lvl1pPr>
          </a:lstStyle>
          <a:p>
            <a:fld id="{CEE5ABEA-DD6F-449B-8988-0C00CEC6EF36}" type="datetime1">
              <a:rPr lang="fr-FR"/>
              <a:pPr/>
              <a:t>19/08/2013</a:t>
            </a:fld>
            <a:endParaRPr lang="fr-FR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67636" y="6498105"/>
            <a:ext cx="7110790" cy="3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F6E9E"/>
                </a:solidFill>
                <a:latin typeface="+mn-lt"/>
              </a:defRPr>
            </a:lvl1pPr>
          </a:lstStyle>
          <a:p>
            <a:r>
              <a:rPr lang="fr-FR" dirty="0" smtClean="0"/>
              <a:t> PARTIE</a:t>
            </a:r>
            <a:endParaRPr lang="fr-FR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3431" y="6489340"/>
            <a:ext cx="855094" cy="3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" pitchFamily="-96" charset="0"/>
              <a:buChar char="•"/>
              <a:defRPr sz="1400">
                <a:solidFill>
                  <a:srgbClr val="2F6E9E"/>
                </a:solidFill>
              </a:defRPr>
            </a:lvl1pPr>
          </a:lstStyle>
          <a:p>
            <a:r>
              <a:rPr lang="fr-FR" dirty="0"/>
              <a:t> </a:t>
            </a:r>
            <a:fld id="{984E559F-EAF0-46F9-BA48-40F6BD5DA202}" type="slidenum">
              <a:rPr lang="fr-FR"/>
              <a:pPr/>
              <a:t>‹N°›</a:t>
            </a:fld>
            <a:endParaRPr lang="fr-FR" dirty="0"/>
          </a:p>
        </p:txBody>
      </p:sp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10" y="360"/>
            <a:ext cx="1305145" cy="7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4" r:id="rId4"/>
    <p:sldLayoutId id="2147483658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9BD5E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9BD5E9"/>
          </a:solidFill>
          <a:latin typeface="Verdana" pitchFamily="-96" charset="0"/>
          <a:ea typeface="ＭＳ Ｐゴシック" pitchFamily="-96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9BD5E9"/>
          </a:solidFill>
          <a:latin typeface="Verdana" pitchFamily="-96" charset="0"/>
          <a:ea typeface="ＭＳ Ｐゴシック" pitchFamily="-96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9BD5E9"/>
          </a:solidFill>
          <a:latin typeface="Verdana" pitchFamily="-96" charset="0"/>
          <a:ea typeface="ＭＳ Ｐゴシック" pitchFamily="-96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9BD5E9"/>
          </a:solidFill>
          <a:latin typeface="Verdana" pitchFamily="-96" charset="0"/>
          <a:ea typeface="ＭＳ Ｐゴシック" pitchFamily="-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BD5E9"/>
          </a:solidFill>
          <a:latin typeface="Verdana" pitchFamily="-96" charset="0"/>
          <a:ea typeface="ＭＳ Ｐゴシック" pitchFamily="-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BD5E9"/>
          </a:solidFill>
          <a:latin typeface="Verdana" pitchFamily="-96" charset="0"/>
          <a:ea typeface="ＭＳ Ｐゴシック" pitchFamily="-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BD5E9"/>
          </a:solidFill>
          <a:latin typeface="Verdana" pitchFamily="-96" charset="0"/>
          <a:ea typeface="ＭＳ Ｐゴシック" pitchFamily="-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BD5E9"/>
          </a:solidFill>
          <a:latin typeface="Verdana" pitchFamily="-96" charset="0"/>
          <a:ea typeface="ＭＳ Ｐゴシック" pitchFamily="-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9"/>
        </a:buBlip>
        <a:defRPr sz="2200" b="1">
          <a:solidFill>
            <a:srgbClr val="2F6E9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0"/>
        </a:buBlip>
        <a:defRPr>
          <a:solidFill>
            <a:schemeClr val="bg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777"/>
          </a:solidFill>
          <a:latin typeface="Arial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6F7777"/>
          </a:solidFill>
          <a:latin typeface="Arial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6F7777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6F7777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6F7777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6F7777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6F7777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3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80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9" y="8544"/>
            <a:ext cx="2513485" cy="15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463" y="1718772"/>
            <a:ext cx="9701212" cy="1980264"/>
          </a:xfrm>
        </p:spPr>
        <p:txBody>
          <a:bodyPr/>
          <a:lstStyle/>
          <a:p>
            <a:r>
              <a:rPr lang="en-US" b="1" dirty="0"/>
              <a:t>Advanced approach to local magnetic field computation </a:t>
            </a:r>
            <a:r>
              <a:rPr lang="fr-FR" dirty="0"/>
              <a:t/>
            </a:r>
            <a:br>
              <a:rPr lang="fr-FR" dirty="0"/>
            </a:br>
            <a:r>
              <a:rPr lang="en-US" b="1" dirty="0"/>
              <a:t>in </a:t>
            </a:r>
            <a:r>
              <a:rPr lang="en-US" b="1" dirty="0" err="1"/>
              <a:t>magnetocaloric</a:t>
            </a:r>
            <a:r>
              <a:rPr lang="en-US" b="1" dirty="0"/>
              <a:t> materials characterization </a:t>
            </a:r>
            <a:endParaRPr 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79060"/>
            <a:ext cx="6934200" cy="1890252"/>
          </a:xfrm>
        </p:spPr>
        <p:txBody>
          <a:bodyPr/>
          <a:lstStyle/>
          <a:p>
            <a:r>
              <a:rPr lang="fr-FR" sz="1400" dirty="0" err="1" smtClean="0"/>
              <a:t>PhD</a:t>
            </a:r>
            <a:r>
              <a:rPr lang="fr-FR" sz="1400" dirty="0" smtClean="0"/>
              <a:t> </a:t>
            </a:r>
            <a:r>
              <a:rPr lang="fr-FR" sz="1400" dirty="0" err="1" smtClean="0"/>
              <a:t>student</a:t>
            </a:r>
            <a:r>
              <a:rPr lang="fr-FR" sz="1400" dirty="0" smtClean="0"/>
              <a:t> M. ALMANZA, Post-doc A. RAMINOSA, </a:t>
            </a:r>
            <a:br>
              <a:rPr lang="fr-FR" sz="1400" dirty="0" smtClean="0"/>
            </a:br>
            <a:r>
              <a:rPr lang="fr-FR" sz="1400" dirty="0" err="1" smtClean="0"/>
              <a:t>director</a:t>
            </a:r>
            <a:r>
              <a:rPr lang="fr-FR" sz="1400" dirty="0" smtClean="0"/>
              <a:t> A. </a:t>
            </a:r>
            <a:r>
              <a:rPr lang="fr-FR" sz="1400" dirty="0" err="1" smtClean="0"/>
              <a:t>Lebouc</a:t>
            </a:r>
            <a:r>
              <a:rPr lang="fr-FR" sz="1400" dirty="0" smtClean="0"/>
              <a:t>, S. </a:t>
            </a:r>
            <a:r>
              <a:rPr lang="fr-FR" sz="1400" dirty="0" err="1" smtClean="0"/>
              <a:t>Miraglia</a:t>
            </a:r>
            <a:endParaRPr lang="fr-FR" sz="1400" dirty="0" smtClean="0"/>
          </a:p>
          <a:p>
            <a:r>
              <a:rPr lang="fr-FR" sz="1400" dirty="0"/>
              <a:t>UMR CNRS 5269 - Grenoble-INP – Université Joseph Fourier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5B7BC69-8FBE-44A9-9E87-81D044596FEE}" type="datetime1">
              <a:rPr lang="fr-FR"/>
              <a:pPr/>
              <a:t>19/08/2013</a:t>
            </a:fld>
            <a:endParaRPr lang="fr-FR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/>
              <a:t> </a:t>
            </a:r>
            <a:fld id="{F1EB329F-C127-4BAC-95B7-1CB6621A67ED}" type="slidenum">
              <a:rPr lang="fr-FR"/>
              <a:pPr/>
              <a:t>1</a:t>
            </a:fld>
            <a:endParaRPr lang="fr-FR" dirty="0"/>
          </a:p>
        </p:txBody>
      </p:sp>
      <p:pic>
        <p:nvPicPr>
          <p:cNvPr id="12292" name="Picture 4" descr="carn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36" y="6170612"/>
            <a:ext cx="14890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nsieg2eme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669174"/>
            <a:ext cx="1792287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60001"/>
                    </a:srgbClr>
                  </a:outerShdw>
                </a:effectLst>
              </a14:hiddenEffects>
            </a:ext>
          </a:extLst>
        </p:spPr>
      </p:pic>
      <p:pic>
        <p:nvPicPr>
          <p:cNvPr id="12297" name="Picture 9" descr="micro_relais_sur_waf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4659649"/>
            <a:ext cx="1811338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 descr="ENSIEG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56" y="4689168"/>
            <a:ext cx="1789113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63" y="-22225"/>
            <a:ext cx="2513485" cy="15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3_partenair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94400"/>
            <a:ext cx="299878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mail-attachment.googleusercontent.com/attachment/u/0/?ui=2&amp;ik=7563190230&amp;view=att&amp;th=139cdbd520447f21&amp;attid=0.1&amp;disp=inline&amp;safe=1&amp;zw&amp;saduie=AG9B_P8SSaT-CWQw6IMC4OPIAl9J&amp;sadet=1347813007573&amp;sads=npMPtYywt6onxNiI5UADY-0nLxI&amp;sadssc=1"/>
          <p:cNvSpPr>
            <a:spLocks noChangeAspect="1" noChangeArrowheads="1"/>
          </p:cNvSpPr>
          <p:nvPr/>
        </p:nvSpPr>
        <p:spPr bwMode="auto">
          <a:xfrm>
            <a:off x="155575" y="-853929"/>
            <a:ext cx="26574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https://mail-attachment.googleusercontent.com/attachment/u/0/?ui=2&amp;ik=7563190230&amp;view=att&amp;th=139cdbd520447f21&amp;attid=0.1&amp;disp=inline&amp;safe=1&amp;zw&amp;saduie=AG9B_P8SSaT-CWQw6IMC4OPIAl9J&amp;sadet=1347813007573&amp;sads=npMPtYywt6onxNiI5UADY-0nLxI&amp;sadssc=1"/>
          <p:cNvSpPr>
            <a:spLocks noChangeAspect="1" noChangeArrowheads="1"/>
          </p:cNvSpPr>
          <p:nvPr/>
        </p:nvSpPr>
        <p:spPr bwMode="auto">
          <a:xfrm>
            <a:off x="307975" y="-1165225"/>
            <a:ext cx="26574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 descr="C:\Users\Morgan\Dropbox\Projet magnétocalorie\Presentation\modèle\label ANR bleu CMJ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81" y="5450132"/>
            <a:ext cx="1352520" cy="13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rgan.almanza.NEEL\Dropbox\Projet magnétocalorie\Presentation - Events\modèle\logo née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6" y="174280"/>
            <a:ext cx="2000706" cy="11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 descr="blanc)"/>
          <p:cNvSpPr>
            <a:spLocks noChangeArrowheads="1"/>
          </p:cNvSpPr>
          <p:nvPr/>
        </p:nvSpPr>
        <p:spPr bwMode="auto">
          <a:xfrm>
            <a:off x="407592" y="3384009"/>
            <a:ext cx="8955996" cy="675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BD5E9"/>
              </a:gs>
              <a:gs pos="100000">
                <a:srgbClr val="2F6E9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484" y="188639"/>
            <a:ext cx="8235996" cy="810091"/>
          </a:xfrm>
        </p:spPr>
        <p:txBody>
          <a:bodyPr/>
          <a:lstStyle/>
          <a:p>
            <a:r>
              <a:rPr lang="en-US" b="1" dirty="0"/>
              <a:t>Advanced approach </a:t>
            </a:r>
            <a:r>
              <a:rPr lang="en-US" b="1" dirty="0" smtClean="0"/>
              <a:t>in </a:t>
            </a:r>
            <a:r>
              <a:rPr lang="en-US" b="1" dirty="0" err="1" smtClean="0"/>
              <a:t>magnetocaloric</a:t>
            </a:r>
            <a:r>
              <a:rPr lang="en-US" b="1" dirty="0" smtClean="0"/>
              <a:t> materials characterization </a:t>
            </a:r>
            <a:endParaRPr lang="fr-FR" dirty="0">
              <a:solidFill>
                <a:srgbClr val="B2DFE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1825" y="1718772"/>
            <a:ext cx="8664575" cy="4770636"/>
          </a:xfrm>
        </p:spPr>
        <p:txBody>
          <a:bodyPr/>
          <a:lstStyle/>
          <a:p>
            <a:r>
              <a:rPr lang="fr-FR" dirty="0" smtClean="0"/>
              <a:t>Introduction of the </a:t>
            </a:r>
            <a:r>
              <a:rPr lang="fr-FR" dirty="0" err="1" smtClean="0"/>
              <a:t>demagnetizing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and the </a:t>
            </a:r>
            <a:r>
              <a:rPr lang="fr-FR" dirty="0" err="1" smtClean="0"/>
              <a:t>heterogeneity</a:t>
            </a:r>
            <a:endParaRPr lang="fr-FR" dirty="0" smtClean="0"/>
          </a:p>
          <a:p>
            <a:r>
              <a:rPr lang="fr-FR" dirty="0" err="1" smtClean="0"/>
              <a:t>Demagnetizing</a:t>
            </a:r>
            <a:r>
              <a:rPr lang="fr-FR" dirty="0" smtClean="0"/>
              <a:t> Factor</a:t>
            </a:r>
            <a:endParaRPr lang="fr-FR" dirty="0"/>
          </a:p>
          <a:p>
            <a:r>
              <a:rPr lang="fr-FR" dirty="0" smtClean="0">
                <a:solidFill>
                  <a:schemeClr val="tx1"/>
                </a:solidFill>
              </a:rPr>
              <a:t>Formulation as an inverse </a:t>
            </a:r>
            <a:r>
              <a:rPr lang="fr-FR" dirty="0" err="1" smtClean="0">
                <a:solidFill>
                  <a:schemeClr val="tx1"/>
                </a:solidFill>
              </a:rPr>
              <a:t>Problem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err="1"/>
              <a:t>Demagnetizing</a:t>
            </a:r>
            <a:r>
              <a:rPr lang="fr-FR" dirty="0"/>
              <a:t> Factor as an inverse </a:t>
            </a:r>
            <a:r>
              <a:rPr lang="fr-FR" dirty="0" err="1" smtClean="0"/>
              <a:t>problem</a:t>
            </a:r>
            <a:endParaRPr lang="fr-FR" dirty="0" smtClean="0"/>
          </a:p>
          <a:p>
            <a:r>
              <a:rPr lang="fr-FR" dirty="0" err="1" smtClean="0"/>
              <a:t>Perpectives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43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Scheme</a:t>
            </a:r>
            <a:r>
              <a:rPr lang="fr-FR" dirty="0" smtClean="0"/>
              <a:t> of the inverse </a:t>
            </a:r>
            <a:r>
              <a:rPr lang="fr-FR" dirty="0" err="1" smtClean="0"/>
              <a:t>problem</a:t>
            </a:r>
            <a:r>
              <a:rPr lang="fr-FR" dirty="0" smtClean="0"/>
              <a:t> and </a:t>
            </a:r>
            <a:r>
              <a:rPr lang="fr-FR" dirty="0" err="1" smtClean="0"/>
              <a:t>method</a:t>
            </a:r>
            <a:r>
              <a:rPr lang="fr-FR" dirty="0" smtClean="0"/>
              <a:t> of </a:t>
            </a:r>
            <a:r>
              <a:rPr lang="fr-FR" dirty="0" err="1" smtClean="0"/>
              <a:t>resolution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How to </a:t>
            </a:r>
            <a:r>
              <a:rPr lang="fr-FR" dirty="0" err="1" smtClean="0"/>
              <a:t>parametrize</a:t>
            </a:r>
            <a:r>
              <a:rPr lang="fr-FR" dirty="0" smtClean="0"/>
              <a:t> the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« an </a:t>
            </a:r>
            <a:r>
              <a:rPr lang="fr-FR" dirty="0" err="1" smtClean="0"/>
              <a:t>unknown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 »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previous</a:t>
            </a:r>
            <a:r>
              <a:rPr lang="fr-FR" dirty="0" smtClean="0"/>
              <a:t> test of the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/>
              <a:t> </a:t>
            </a:r>
            <a:r>
              <a:rPr lang="fr-FR" dirty="0" err="1" smtClean="0"/>
              <a:t>anl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equal</a:t>
            </a:r>
            <a:r>
              <a:rPr lang="fr-FR" dirty="0" smtClean="0"/>
              <a:t> to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3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the </a:t>
            </a:r>
            <a:r>
              <a:rPr lang="fr-FR" dirty="0" err="1" smtClean="0"/>
              <a:t>magnetization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model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3557816" y="3271170"/>
            <a:ext cx="0" cy="4136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452400" y="2985625"/>
            <a:ext cx="4422973" cy="107345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42413" y="3436267"/>
                <a:ext cx="1475080" cy="523220"/>
              </a:xfrm>
              <a:prstGeom prst="rect">
                <a:avLst/>
              </a:prstGeom>
              <a:noFill/>
              <a:ln w="12700">
                <a:solidFill>
                  <a:srgbClr val="2407F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smtClean="0"/>
                  <a:t>Magnetization </a:t>
                </a:r>
                <a:br>
                  <a:rPr lang="fr-FR" sz="1400" dirty="0" smtClean="0"/>
                </a:b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fr-FR" sz="1400" dirty="0" smtClean="0"/>
                  <a:t> ~ Gd</a:t>
                </a: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3" y="3436267"/>
                <a:ext cx="1475080" cy="523220"/>
              </a:xfrm>
              <a:prstGeom prst="rect">
                <a:avLst/>
              </a:prstGeom>
              <a:blipFill rotWithShape="1">
                <a:blip r:embed="rId2"/>
                <a:stretch>
                  <a:fillRect b="-9091"/>
                </a:stretch>
              </a:blipFill>
              <a:ln w="12700">
                <a:solidFill>
                  <a:srgbClr val="2407F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2355038" y="3534052"/>
            <a:ext cx="1080144" cy="307777"/>
          </a:xfrm>
          <a:prstGeom prst="rect">
            <a:avLst/>
          </a:prstGeom>
          <a:noFill/>
          <a:ln w="12700">
            <a:solidFill>
              <a:srgbClr val="2407F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3715336" y="3442069"/>
                <a:ext cx="1080144" cy="523220"/>
              </a:xfrm>
              <a:prstGeom prst="rect">
                <a:avLst/>
              </a:prstGeom>
              <a:noFill/>
              <a:ln w="12700">
                <a:solidFill>
                  <a:srgbClr val="2407F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err="1" smtClean="0"/>
                  <a:t>Compute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𝓶</m:t>
                        </m:r>
                      </m:e>
                    </m:acc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336" y="3442069"/>
                <a:ext cx="108014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rgbClr val="2407F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/>
          <p:nvPr/>
        </p:nvCxnSpPr>
        <p:spPr>
          <a:xfrm>
            <a:off x="2039996" y="3689245"/>
            <a:ext cx="315042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400294" y="3689245"/>
            <a:ext cx="315042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21656" y="3005546"/>
            <a:ext cx="3451200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Simulation for inverse </a:t>
            </a:r>
            <a:r>
              <a:rPr lang="fr-FR" sz="1400" dirty="0" err="1" smtClean="0"/>
              <a:t>problem</a:t>
            </a:r>
            <a:r>
              <a:rPr lang="fr-FR" sz="1400" dirty="0" smtClean="0"/>
              <a:t> </a:t>
            </a:r>
            <a:r>
              <a:rPr lang="fr-FR" sz="1400" dirty="0" err="1" smtClean="0"/>
              <a:t>resolution</a:t>
            </a:r>
            <a:endParaRPr lang="fr-FR" sz="1400" dirty="0" smtClean="0"/>
          </a:p>
        </p:txBody>
      </p:sp>
      <p:sp>
        <p:nvSpPr>
          <p:cNvPr id="53" name="Rectangle 52"/>
          <p:cNvSpPr/>
          <p:nvPr/>
        </p:nvSpPr>
        <p:spPr bwMode="auto">
          <a:xfrm>
            <a:off x="5636623" y="2628697"/>
            <a:ext cx="3451223" cy="104367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nverse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I. Intro &gt; II. </a:t>
            </a:r>
            <a:r>
              <a:rPr lang="fr-FR" dirty="0" err="1"/>
              <a:t>Demag</a:t>
            </a:r>
            <a:r>
              <a:rPr lang="fr-FR" dirty="0"/>
              <a:t>. Factor </a:t>
            </a:r>
            <a:r>
              <a:rPr lang="fr-FR" dirty="0" smtClean="0"/>
              <a:t>&gt; III. Inv. formulation</a:t>
            </a:r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74902" y="1861565"/>
            <a:ext cx="4422973" cy="937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64915" y="2176099"/>
                <a:ext cx="1475080" cy="523220"/>
              </a:xfrm>
              <a:prstGeom prst="rect">
                <a:avLst/>
              </a:prstGeom>
              <a:noFill/>
              <a:ln w="12700">
                <a:solidFill>
                  <a:srgbClr val="2407F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smtClean="0"/>
                  <a:t>Magnetization </a:t>
                </a:r>
                <a:br>
                  <a:rPr lang="fr-FR" sz="14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fr-FR" sz="1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fr-FR" sz="1400" dirty="0" smtClean="0"/>
                  <a:t> ~ Gd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15" y="2176099"/>
                <a:ext cx="1475080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 w="12700">
                <a:solidFill>
                  <a:srgbClr val="2407F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2377540" y="2176099"/>
            <a:ext cx="1080144" cy="523220"/>
          </a:xfrm>
          <a:prstGeom prst="rect">
            <a:avLst/>
          </a:prstGeom>
          <a:noFill/>
          <a:ln w="12700">
            <a:solidFill>
              <a:srgbClr val="2407F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Simulation</a:t>
            </a:r>
            <a:br>
              <a:rPr lang="fr-FR" sz="1400" dirty="0" smtClean="0"/>
            </a:br>
            <a:r>
              <a:rPr lang="fr-FR" sz="1400" dirty="0" smtClean="0"/>
              <a:t>FEM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737838" y="2181901"/>
                <a:ext cx="1080144" cy="307777"/>
              </a:xfrm>
              <a:prstGeom prst="rect">
                <a:avLst/>
              </a:prstGeom>
              <a:noFill/>
              <a:ln w="12700">
                <a:solidFill>
                  <a:srgbClr val="2407F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smtClean="0"/>
                  <a:t>Mesure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𝓶</m:t>
                        </m:r>
                      </m:e>
                    </m:acc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8" y="2181901"/>
                <a:ext cx="108014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7308"/>
                </a:stretch>
              </a:blipFill>
              <a:ln w="12700">
                <a:solidFill>
                  <a:srgbClr val="2407F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>
            <a:off x="2062498" y="2429077"/>
            <a:ext cx="315042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422796" y="2429077"/>
            <a:ext cx="315042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795479" y="2547957"/>
            <a:ext cx="337545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242772" y="3167390"/>
            <a:ext cx="2250300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100" dirty="0" smtClean="0"/>
              <a:t>Field distribution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580317" y="3386613"/>
            <a:ext cx="1620216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070100" y="1861565"/>
            <a:ext cx="289276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Magnetometer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</a:t>
            </a:r>
            <a:endParaRPr lang="fr-FR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8148279" y="2996649"/>
                <a:ext cx="907173" cy="307777"/>
              </a:xfrm>
              <a:prstGeom prst="rect">
                <a:avLst/>
              </a:prstGeom>
              <a:noFill/>
              <a:ln w="12700">
                <a:solidFill>
                  <a:srgbClr val="2407F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fr-FR" sz="1400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400" b="0" i="1" dirty="0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d>
                        <m:dPr>
                          <m:ctrlPr>
                            <a:rPr lang="fr-FR" sz="1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dirty="0" smtClean="0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79" y="2996649"/>
                <a:ext cx="90717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rgbClr val="2407F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avec flèche 39"/>
          <p:cNvCxnSpPr/>
          <p:nvPr/>
        </p:nvCxnSpPr>
        <p:spPr>
          <a:xfrm flipH="1" flipV="1">
            <a:off x="1888360" y="4319596"/>
            <a:ext cx="7745264" cy="95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5133024" y="3477982"/>
            <a:ext cx="509305" cy="267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817981" y="3735219"/>
            <a:ext cx="337545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5107318" y="2559466"/>
            <a:ext cx="535011" cy="2722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9633624" y="3159434"/>
            <a:ext cx="0" cy="1160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9093552" y="3158964"/>
            <a:ext cx="540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642329" y="2985625"/>
            <a:ext cx="720096" cy="307777"/>
          </a:xfrm>
          <a:prstGeom prst="rect">
            <a:avLst/>
          </a:prstGeom>
          <a:noFill/>
          <a:ln w="12700">
            <a:solidFill>
              <a:srgbClr val="2407F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Error</a:t>
            </a:r>
            <a:endParaRPr lang="fr-FR" sz="1400" dirty="0" smtClean="0"/>
          </a:p>
        </p:txBody>
      </p:sp>
      <p:cxnSp>
        <p:nvCxnSpPr>
          <p:cNvPr id="47" name="Connecteur droit avec flèche 46"/>
          <p:cNvCxnSpPr/>
          <p:nvPr/>
        </p:nvCxnSpPr>
        <p:spPr>
          <a:xfrm flipH="1" flipV="1">
            <a:off x="1532544" y="4012568"/>
            <a:ext cx="355816" cy="3165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5155526" y="3095088"/>
            <a:ext cx="486803" cy="29152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3580317" y="3373390"/>
            <a:ext cx="0" cy="2891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6393193" y="2798916"/>
            <a:ext cx="1710228" cy="738664"/>
          </a:xfrm>
          <a:prstGeom prst="rect">
            <a:avLst/>
          </a:prstGeom>
          <a:noFill/>
          <a:ln w="12700">
            <a:solidFill>
              <a:srgbClr val="2407F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/>
              <a:t>Evolution of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err="1" smtClean="0"/>
              <a:t>parameters</a:t>
            </a:r>
            <a:r>
              <a:rPr lang="fr-FR" sz="1400" dirty="0" smtClean="0"/>
              <a:t> (of the </a:t>
            </a:r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curve</a:t>
            </a:r>
            <a:r>
              <a:rPr lang="fr-FR" sz="1400" dirty="0" smtClean="0"/>
              <a:t>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372316" y="4021343"/>
            <a:ext cx="3451200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Iterative</a:t>
            </a:r>
            <a:r>
              <a:rPr lang="fr-FR" sz="1400" dirty="0" smtClean="0"/>
              <a:t> </a:t>
            </a:r>
            <a:r>
              <a:rPr lang="fr-FR" sz="1400" dirty="0" err="1" smtClean="0"/>
              <a:t>loop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1717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fr-FR" dirty="0" smtClean="0"/>
              </a:p>
              <a:p>
                <a:r>
                  <a:rPr lang="fr-FR" dirty="0" err="1" smtClean="0"/>
                  <a:t>Generalized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demagnetizing</a:t>
                </a:r>
                <a:r>
                  <a:rPr lang="fr-FR" dirty="0" smtClean="0"/>
                  <a:t> factor</a:t>
                </a:r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  <a:p>
                <a:r>
                  <a:rPr lang="fr-FR" dirty="0" err="1" smtClean="0"/>
                  <a:t>Parametric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function</a:t>
                </a:r>
                <a:endParaRPr lang="fr-FR" dirty="0" smtClean="0"/>
              </a:p>
              <a:p>
                <a:pPr lvl="1"/>
                <a:r>
                  <a:rPr lang="fr-FR" dirty="0" smtClean="0"/>
                  <a:t>Model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/>
                  <a:t>3 </a:t>
                </a:r>
                <a:r>
                  <a:rPr lang="fr-FR" dirty="0" err="1" smtClean="0"/>
                  <a:t>parameters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𝑙</m:t>
                        </m:r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)</m:t>
                    </m:r>
                    <m:r>
                      <a:rPr lang="en-GB" i="1">
                        <a:latin typeface="Cambria Math"/>
                      </a:rPr>
                      <m:t>𝐻</m:t>
                    </m:r>
                    <m:r>
                      <a:rPr lang="fr-FR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𝑎𝑟𝑐𝑡𝑔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dirty="0" smtClean="0"/>
              </a:p>
              <a:p>
                <a:pPr lvl="1"/>
                <a:r>
                  <a:rPr lang="fr-FR" dirty="0" smtClean="0"/>
                  <a:t>Model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/>
                  <a:t>4 </a:t>
                </a:r>
                <a:r>
                  <a:rPr lang="fr-FR" dirty="0" err="1" smtClean="0"/>
                  <a:t>parameters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𝐻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r>
                              <a:rPr lang="en-GB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𝑙</m:t>
                        </m:r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)</m:t>
                    </m:r>
                    <m:r>
                      <a:rPr lang="fr-FR" i="1">
                        <a:latin typeface="Cambria Math"/>
                      </a:rPr>
                      <m:t>𝐻</m:t>
                    </m:r>
                    <m:r>
                      <a:rPr lang="fr-F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+1−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fr-FR" i="1">
                            <a:latin typeface="Cambria Math"/>
                          </a:rPr>
                          <m:t>2(1−</m:t>
                        </m:r>
                        <m:r>
                          <a:rPr lang="fr-FR" i="1">
                            <a:latin typeface="Cambria Math"/>
                          </a:rPr>
                          <m:t>𝑎</m:t>
                        </m:r>
                        <m:r>
                          <a:rPr lang="fr-FR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dirty="0"/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𝑎</m:t>
                    </m:r>
                    <m:r>
                      <a:rPr lang="fr-FR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0,0.5</m:t>
                        </m:r>
                      </m:e>
                    </m:d>
                  </m:oMath>
                </a14:m>
                <a:endParaRPr lang="fr-FR" dirty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r>
                  <a:rPr lang="fr-FR" dirty="0" err="1" smtClean="0"/>
                  <a:t>Parametric</a:t>
                </a:r>
                <a:r>
                  <a:rPr lang="fr-FR" dirty="0" smtClean="0"/>
                  <a:t> point (</a:t>
                </a:r>
                <a:r>
                  <a:rPr lang="fr-FR" dirty="0" err="1" smtClean="0"/>
                  <a:t>interpolated</a:t>
                </a:r>
                <a:r>
                  <a:rPr lang="fr-FR" dirty="0" smtClean="0"/>
                  <a:t>)</a:t>
                </a:r>
              </a:p>
              <a:p>
                <a:pPr lvl="1"/>
                <a:r>
                  <a:rPr lang="fr-FR" dirty="0" err="1" smtClean="0"/>
                  <a:t>Linear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Cubic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Spline</a:t>
                </a:r>
                <a:r>
                  <a:rPr lang="fr-FR" dirty="0" smtClean="0"/>
                  <a:t> interpolation</a:t>
                </a:r>
                <a:endParaRPr lang="fr-FR" dirty="0"/>
              </a:p>
              <a:p>
                <a:pPr lvl="1"/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How to </a:t>
            </a:r>
            <a:r>
              <a:rPr lang="fr-FR" dirty="0" err="1" smtClean="0"/>
              <a:t>parametrize</a:t>
            </a:r>
            <a:r>
              <a:rPr lang="fr-FR" dirty="0" smtClean="0"/>
              <a:t> the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for the inverse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I. Intro &gt; II. </a:t>
            </a:r>
            <a:r>
              <a:rPr lang="fr-FR" dirty="0" err="1"/>
              <a:t>Demag</a:t>
            </a:r>
            <a:r>
              <a:rPr lang="fr-FR" dirty="0"/>
              <a:t>. Factor &gt; III. Inv. formulation</a:t>
            </a:r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653360" y="1295224"/>
            <a:ext cx="0" cy="4410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23276" y="5807412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 err="1" smtClean="0"/>
              <a:t>Complexity</a:t>
            </a:r>
            <a:r>
              <a:rPr lang="fr-FR" dirty="0" smtClean="0"/>
              <a:t>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6753240" y="5885836"/>
            <a:ext cx="270036" cy="27003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6753240" y="6309384"/>
            <a:ext cx="270036" cy="27003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005645" y="6207767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Computation time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705379" y="108868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800" dirty="0" err="1" smtClean="0"/>
              <a:t>Degree</a:t>
            </a:r>
            <a:r>
              <a:rPr lang="fr-FR" sz="1800" dirty="0" smtClean="0"/>
              <a:t> of </a:t>
            </a:r>
            <a:r>
              <a:rPr lang="fr-FR" sz="1800" dirty="0" err="1" smtClean="0"/>
              <a:t>freedom</a:t>
            </a:r>
            <a:endParaRPr lang="fr-FR" sz="1800" dirty="0" smtClean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473336" y="1898796"/>
            <a:ext cx="360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834588" y="16817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1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7473336" y="3364388"/>
            <a:ext cx="360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834588" y="31473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3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7473336" y="4444532"/>
            <a:ext cx="360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834588" y="42275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4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7473336" y="5254640"/>
            <a:ext cx="360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833384" y="5037611"/>
                <a:ext cx="1111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dirty="0" smtClean="0"/>
                  <a:t>5 to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∞</m:t>
                    </m:r>
                    <m:r>
                      <a:rPr lang="fr-FR" b="0" i="0" smtClean="0">
                        <a:latin typeface="Cambria Math"/>
                      </a:rPr>
                      <m:t> </m:t>
                    </m:r>
                  </m:oMath>
                </a14:m>
                <a:endParaRPr lang="fr-FR" b="0" dirty="0" smtClean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384" y="5037611"/>
                <a:ext cx="111120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2"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7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 descr="blanc)"/>
          <p:cNvSpPr>
            <a:spLocks noChangeArrowheads="1"/>
          </p:cNvSpPr>
          <p:nvPr/>
        </p:nvSpPr>
        <p:spPr bwMode="auto">
          <a:xfrm>
            <a:off x="407592" y="4104105"/>
            <a:ext cx="8955996" cy="94511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BD5E9"/>
              </a:gs>
              <a:gs pos="100000">
                <a:srgbClr val="2F6E9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484" y="188639"/>
            <a:ext cx="8235996" cy="810091"/>
          </a:xfrm>
        </p:spPr>
        <p:txBody>
          <a:bodyPr/>
          <a:lstStyle/>
          <a:p>
            <a:r>
              <a:rPr lang="en-US" b="1" dirty="0"/>
              <a:t>Advanced approach </a:t>
            </a:r>
            <a:r>
              <a:rPr lang="en-US" b="1" dirty="0" smtClean="0"/>
              <a:t>in </a:t>
            </a:r>
            <a:r>
              <a:rPr lang="en-US" b="1" dirty="0" err="1" smtClean="0"/>
              <a:t>magnetocaloric</a:t>
            </a:r>
            <a:r>
              <a:rPr lang="en-US" b="1" dirty="0" smtClean="0"/>
              <a:t> materials characterization </a:t>
            </a:r>
            <a:endParaRPr lang="fr-FR" dirty="0">
              <a:solidFill>
                <a:srgbClr val="B2DFE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1825" y="1718772"/>
            <a:ext cx="8664575" cy="4770636"/>
          </a:xfrm>
        </p:spPr>
        <p:txBody>
          <a:bodyPr/>
          <a:lstStyle/>
          <a:p>
            <a:r>
              <a:rPr lang="fr-FR" dirty="0" smtClean="0"/>
              <a:t>Introduction of the </a:t>
            </a:r>
            <a:r>
              <a:rPr lang="fr-FR" dirty="0" err="1" smtClean="0"/>
              <a:t>demagnetizing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and the </a:t>
            </a:r>
            <a:r>
              <a:rPr lang="fr-FR" dirty="0" err="1" smtClean="0"/>
              <a:t>heterogeneity</a:t>
            </a:r>
            <a:endParaRPr lang="fr-FR" dirty="0" smtClean="0"/>
          </a:p>
          <a:p>
            <a:r>
              <a:rPr lang="fr-FR" dirty="0" err="1" smtClean="0"/>
              <a:t>Demagnetizing</a:t>
            </a:r>
            <a:r>
              <a:rPr lang="fr-FR" dirty="0" smtClean="0"/>
              <a:t> Factor</a:t>
            </a:r>
            <a:endParaRPr lang="fr-FR" dirty="0"/>
          </a:p>
          <a:p>
            <a:r>
              <a:rPr lang="fr-FR" dirty="0" smtClean="0"/>
              <a:t>Formulation as an inverse </a:t>
            </a:r>
            <a:r>
              <a:rPr lang="fr-FR" dirty="0" err="1" smtClean="0"/>
              <a:t>Problem</a:t>
            </a:r>
            <a:endParaRPr lang="fr-FR" dirty="0" smtClean="0"/>
          </a:p>
          <a:p>
            <a:r>
              <a:rPr lang="fr-FR" dirty="0" err="1" smtClean="0">
                <a:solidFill>
                  <a:schemeClr val="tx1"/>
                </a:solidFill>
              </a:rPr>
              <a:t>Generalized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demagnetizing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Factor as an inverse </a:t>
            </a:r>
            <a:r>
              <a:rPr lang="fr-FR" dirty="0" err="1" smtClean="0">
                <a:solidFill>
                  <a:schemeClr val="tx1"/>
                </a:solidFill>
              </a:rPr>
              <a:t>problem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 err="1" smtClean="0"/>
              <a:t>Perpectives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43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260096" y="3112832"/>
            <a:ext cx="7020936" cy="3556600"/>
            <a:chOff x="4562473" y="3336619"/>
            <a:chExt cx="5343526" cy="2705100"/>
          </a:xfrm>
        </p:grpSpPr>
        <p:pic>
          <p:nvPicPr>
            <p:cNvPr id="2050" name="Picture 2" descr="G:\Morgan et Ando_Caractérisation Gd identification M(H)\Resultat_champ_demagnetisant_ameliore\moement magneticbi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3" y="3336619"/>
              <a:ext cx="5343526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6522115" y="5481627"/>
                  <a:ext cx="1424253" cy="234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fr-FR" sz="1400" dirty="0" smtClean="0"/>
                    <a:t>Applied </a:t>
                  </a:r>
                  <a:r>
                    <a:rPr lang="fr-FR" sz="1400" dirty="0" err="1" smtClean="0"/>
                    <a:t>field</a:t>
                  </a:r>
                  <a:r>
                    <a:rPr lang="fr-FR" sz="14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 [</m:t>
                      </m:r>
                      <m:r>
                        <a:rPr lang="fr-FR" sz="1400" b="0" i="1" smtClean="0">
                          <a:latin typeface="Cambria Math"/>
                        </a:rPr>
                        <m:t>𝑇</m:t>
                      </m:r>
                      <m:r>
                        <a:rPr lang="fr-FR" sz="1400" b="0" i="1" smtClean="0">
                          <a:latin typeface="Cambria Math"/>
                        </a:rPr>
                        <m:t>]</m:t>
                      </m:r>
                    </m:oMath>
                  </a14:m>
                  <a:endParaRPr lang="fr-FR" sz="1400" dirty="0" smtClean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2115" y="5481627"/>
                  <a:ext cx="1424253" cy="2340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6" t="-1961" b="-176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 rot="16200000">
                  <a:off x="3697977" y="4471326"/>
                  <a:ext cx="22001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fr-FR" sz="1400" dirty="0" smtClean="0"/>
                    <a:t>Magnetic moment </a:t>
                  </a:r>
                  <a14:m>
                    <m:oMath xmlns:m="http://schemas.openxmlformats.org/officeDocument/2006/math">
                      <m:r>
                        <a:rPr lang="fr-FR" sz="1400" b="0" i="0" smtClean="0">
                          <a:latin typeface="Cambria Math"/>
                        </a:rPr>
                        <m:t>[</m:t>
                      </m:r>
                      <m:r>
                        <a:rPr lang="fr-FR" sz="1400" b="0" i="1" smtClean="0">
                          <a:latin typeface="Cambria Math"/>
                        </a:rPr>
                        <m:t>𝐴</m:t>
                      </m:r>
                      <m:r>
                        <a:rPr lang="fr-FR" sz="1400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/>
                        </a:rPr>
                        <m:t>]</m:t>
                      </m:r>
                    </m:oMath>
                  </a14:m>
                  <a:endParaRPr lang="fr-FR" sz="1400" dirty="0" smtClean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697977" y="4471326"/>
                  <a:ext cx="2200154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137466" y="1268760"/>
            <a:ext cx="509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dirty="0" smtClean="0"/>
              <a:t>Gd </a:t>
            </a:r>
            <a:r>
              <a:rPr lang="fr-FR" sz="2000" dirty="0" err="1" smtClean="0"/>
              <a:t>prismatic</a:t>
            </a:r>
            <a:r>
              <a:rPr lang="fr-FR" sz="2000" dirty="0" smtClean="0"/>
              <a:t> </a:t>
            </a:r>
            <a:r>
              <a:rPr lang="fr-FR" sz="2000" dirty="0" err="1" smtClean="0"/>
              <a:t>sample</a:t>
            </a:r>
            <a:r>
              <a:rPr lang="fr-FR" sz="2000" dirty="0"/>
              <a:t> </a:t>
            </a:r>
            <a:r>
              <a:rPr lang="fr-FR" sz="2000" dirty="0" smtClean="0"/>
              <a:t>1x2x6 mm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489" y="98629"/>
            <a:ext cx="8210497" cy="810091"/>
          </a:xfrm>
        </p:spPr>
        <p:txBody>
          <a:bodyPr/>
          <a:lstStyle/>
          <a:p>
            <a:r>
              <a:rPr lang="fr-FR" dirty="0" err="1" smtClean="0"/>
              <a:t>Prismatic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in the </a:t>
            </a:r>
            <a:r>
              <a:rPr lang="fr-FR" dirty="0" err="1" smtClean="0"/>
              <a:t>magnetometer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I. Intro &gt; II. </a:t>
            </a:r>
            <a:r>
              <a:rPr lang="fr-FR" dirty="0" err="1"/>
              <a:t>Demag</a:t>
            </a:r>
            <a:r>
              <a:rPr lang="fr-FR" dirty="0"/>
              <a:t>. Factor &gt; III. Inv. </a:t>
            </a:r>
            <a:r>
              <a:rPr lang="fr-FR" dirty="0" smtClean="0"/>
              <a:t>Formulation &gt; IV. </a:t>
            </a:r>
            <a:r>
              <a:rPr lang="fr-FR" dirty="0" err="1" smtClean="0"/>
              <a:t>Prismatic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endParaRPr lang="fr-FR" dirty="0"/>
          </a:p>
          <a:p>
            <a:endParaRPr lang="fr-FR" dirty="0"/>
          </a:p>
        </p:txBody>
      </p:sp>
      <p:sp>
        <p:nvSpPr>
          <p:cNvPr id="11" name="Cube 10"/>
          <p:cNvSpPr/>
          <p:nvPr/>
        </p:nvSpPr>
        <p:spPr bwMode="auto">
          <a:xfrm>
            <a:off x="2224298" y="2168832"/>
            <a:ext cx="1580719" cy="720096"/>
          </a:xfrm>
          <a:prstGeom prst="cube">
            <a:avLst>
              <a:gd name="adj" fmla="val 19709"/>
            </a:avLst>
          </a:prstGeom>
          <a:gradFill rotWithShape="0">
            <a:gsLst>
              <a:gs pos="0">
                <a:srgbClr val="9BD5E9"/>
              </a:gs>
              <a:gs pos="100000">
                <a:srgbClr val="2F6E9E"/>
              </a:gs>
            </a:gsLst>
            <a:lin ang="5400000" scaled="1"/>
          </a:gradFill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5" name="Cube 14"/>
          <p:cNvSpPr/>
          <p:nvPr/>
        </p:nvSpPr>
        <p:spPr bwMode="auto">
          <a:xfrm rot="16200000">
            <a:off x="7144490" y="1934113"/>
            <a:ext cx="1580719" cy="720096"/>
          </a:xfrm>
          <a:prstGeom prst="cube">
            <a:avLst>
              <a:gd name="adj" fmla="val 19709"/>
            </a:avLst>
          </a:prstGeom>
          <a:gradFill rotWithShape="0">
            <a:gsLst>
              <a:gs pos="0">
                <a:srgbClr val="9BD5E9"/>
              </a:gs>
              <a:gs pos="100000">
                <a:srgbClr val="2F6E9E"/>
              </a:gs>
            </a:gsLst>
            <a:lin ang="5400000" scaled="1"/>
          </a:gradFill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252640" y="1828532"/>
            <a:ext cx="1620216" cy="270036"/>
            <a:chOff x="1802580" y="1718772"/>
            <a:chExt cx="1620216" cy="270036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3152760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2882724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2612688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2342652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2072616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3422796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1802580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154345" y="1738520"/>
                <a:ext cx="618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45" y="1738520"/>
                <a:ext cx="61863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961"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e 26"/>
          <p:cNvGrpSpPr/>
          <p:nvPr/>
        </p:nvGrpSpPr>
        <p:grpSpPr>
          <a:xfrm>
            <a:off x="7113288" y="1132148"/>
            <a:ext cx="1620216" cy="270036"/>
            <a:chOff x="1802580" y="1718772"/>
            <a:chExt cx="1620216" cy="270036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3152760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2882724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2612688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2342652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2072616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3422796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1802580" y="1718772"/>
              <a:ext cx="0" cy="270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9014993" y="1042136"/>
                <a:ext cx="618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93" y="1042136"/>
                <a:ext cx="61863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980"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27107" y="2247239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Orientation ++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068023" y="2168832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Orientation +++</a:t>
            </a:r>
          </a:p>
        </p:txBody>
      </p:sp>
    </p:spTree>
    <p:extLst>
      <p:ext uri="{BB962C8B-B14F-4D97-AF65-F5344CB8AC3E}">
        <p14:creationId xmlns:p14="http://schemas.microsoft.com/office/powerpoint/2010/main" val="31971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Morgan et Ando_Caractérisation Gd identification M(H)\Resultat_champ_demagnetisant_ameliore\errorgeometry++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t="2536" r="7403" b="4841"/>
          <a:stretch/>
        </p:blipFill>
        <p:spPr bwMode="auto">
          <a:xfrm>
            <a:off x="5173349" y="3609024"/>
            <a:ext cx="4100227" cy="32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organ et Ando_Caractérisation Gd identification M(H)\Resultat_champ_demagnetisant_ameliore\errorgeometry+++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3016" r="5794" b="4591"/>
          <a:stretch/>
        </p:blipFill>
        <p:spPr bwMode="auto">
          <a:xfrm>
            <a:off x="362388" y="3575697"/>
            <a:ext cx="4139498" cy="32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Inversion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magnetometer</a:t>
            </a:r>
            <a:r>
              <a:rPr lang="fr-FR" dirty="0" smtClean="0"/>
              <a:t> </a:t>
            </a:r>
            <a:r>
              <a:rPr lang="fr-FR" dirty="0" err="1" smtClean="0"/>
              <a:t>mesurement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I. Intro &gt; II. </a:t>
            </a:r>
            <a:r>
              <a:rPr lang="fr-FR" dirty="0" err="1"/>
              <a:t>Demag</a:t>
            </a:r>
            <a:r>
              <a:rPr lang="fr-FR" dirty="0"/>
              <a:t>. Factor &gt; III. Inv. Formulation &gt; IV. </a:t>
            </a:r>
            <a:r>
              <a:rPr lang="fr-FR" dirty="0" err="1"/>
              <a:t>Prismatic</a:t>
            </a:r>
            <a:r>
              <a:rPr lang="fr-FR" dirty="0"/>
              <a:t> </a:t>
            </a:r>
            <a:r>
              <a:rPr lang="fr-FR" dirty="0" err="1"/>
              <a:t>sample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837912" y="6309382"/>
            <a:ext cx="1279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External</a:t>
            </a:r>
            <a:r>
              <a:rPr lang="fr-FR" sz="1400" dirty="0" smtClean="0"/>
              <a:t> Field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361965" y="4914132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Relative </a:t>
            </a:r>
            <a:r>
              <a:rPr lang="fr-FR" sz="1400" dirty="0" err="1" smtClean="0"/>
              <a:t>error</a:t>
            </a:r>
            <a:r>
              <a:rPr lang="fr-FR" sz="1400" dirty="0" smtClean="0"/>
              <a:t> </a:t>
            </a:r>
          </a:p>
        </p:txBody>
      </p:sp>
      <p:pic>
        <p:nvPicPr>
          <p:cNvPr id="9" name="Picture 6" descr="G:\Morgan et Ando_Caractérisation Gd identification M(H)\Resultat_champ_demagnetisant_ameliore\Nfactor+++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7438" r="6253"/>
          <a:stretch/>
        </p:blipFill>
        <p:spPr bwMode="auto">
          <a:xfrm>
            <a:off x="127762" y="1701325"/>
            <a:ext cx="4465190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Morgan et Ando_Caractérisation Gd identification M(H)\Resultat_champ_demagnetisant_ameliore\Nfactor++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7053" r="6655"/>
          <a:stretch/>
        </p:blipFill>
        <p:spPr bwMode="auto">
          <a:xfrm>
            <a:off x="5082923" y="1718772"/>
            <a:ext cx="4370677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553868" y="6361655"/>
            <a:ext cx="1279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External</a:t>
            </a:r>
            <a:r>
              <a:rPr lang="fr-FR" sz="1400" dirty="0" smtClean="0"/>
              <a:t> Field</a:t>
            </a:r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4484935" y="4966534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Relative </a:t>
            </a:r>
            <a:r>
              <a:rPr lang="fr-FR" sz="1400" dirty="0" err="1" smtClean="0"/>
              <a:t>error</a:t>
            </a:r>
            <a:r>
              <a:rPr lang="fr-FR" sz="1400" dirty="0" smtClean="0"/>
              <a:t>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38876" y="3031211"/>
            <a:ext cx="1546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Temperature</a:t>
            </a:r>
            <a:r>
              <a:rPr lang="fr-FR" sz="1400" dirty="0" smtClean="0"/>
              <a:t> in K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90079" y="3031211"/>
            <a:ext cx="1546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Temperature</a:t>
            </a:r>
            <a:r>
              <a:rPr lang="fr-FR" sz="1400" dirty="0" smtClean="0"/>
              <a:t> in K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82484" y="3789048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Error</a:t>
            </a:r>
            <a:r>
              <a:rPr lang="fr-FR" sz="1400" dirty="0" smtClean="0"/>
              <a:t> on the </a:t>
            </a:r>
            <a:r>
              <a:rPr lang="fr-FR" sz="1400" dirty="0" err="1" smtClean="0"/>
              <a:t>magnetic</a:t>
            </a:r>
            <a:r>
              <a:rPr lang="fr-FR" sz="1400" dirty="0" smtClean="0"/>
              <a:t> moment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63108" y="3841319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Error</a:t>
            </a:r>
            <a:r>
              <a:rPr lang="fr-FR" sz="1400" dirty="0" smtClean="0"/>
              <a:t> on the </a:t>
            </a:r>
            <a:r>
              <a:rPr lang="fr-FR" sz="1400" dirty="0" err="1" smtClean="0"/>
              <a:t>magnetic</a:t>
            </a:r>
            <a:r>
              <a:rPr lang="fr-FR" sz="1400" dirty="0" smtClean="0"/>
              <a:t> moment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9870" y="1410995"/>
            <a:ext cx="470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Demag</a:t>
            </a:r>
            <a:r>
              <a:rPr lang="fr-FR" sz="1400" dirty="0" smtClean="0"/>
              <a:t>. factor </a:t>
            </a:r>
            <a:r>
              <a:rPr lang="fr-FR" sz="1400" dirty="0" err="1" smtClean="0"/>
              <a:t>function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temperature</a:t>
            </a:r>
            <a:r>
              <a:rPr lang="fr-FR" sz="1400" dirty="0" smtClean="0"/>
              <a:t> for orientation +++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763108" y="1718772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Error</a:t>
            </a:r>
            <a:r>
              <a:rPr lang="fr-FR" sz="1400" dirty="0" smtClean="0"/>
              <a:t> on the </a:t>
            </a:r>
            <a:r>
              <a:rPr lang="fr-FR" sz="1400" dirty="0" err="1" smtClean="0"/>
              <a:t>magnetic</a:t>
            </a:r>
            <a:r>
              <a:rPr lang="fr-FR" sz="1400" dirty="0" smtClean="0"/>
              <a:t> moment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90915" y="1410995"/>
            <a:ext cx="470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Demag</a:t>
            </a:r>
            <a:r>
              <a:rPr lang="fr-FR" sz="1400" dirty="0" smtClean="0"/>
              <a:t>. factor </a:t>
            </a:r>
            <a:r>
              <a:rPr lang="fr-FR" sz="1400" dirty="0" err="1" smtClean="0"/>
              <a:t>function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temperature</a:t>
            </a:r>
            <a:r>
              <a:rPr lang="fr-FR" sz="1400" dirty="0" smtClean="0"/>
              <a:t> for orientation ++</a:t>
            </a:r>
          </a:p>
        </p:txBody>
      </p:sp>
    </p:spTree>
    <p:extLst>
      <p:ext uri="{BB962C8B-B14F-4D97-AF65-F5344CB8AC3E}">
        <p14:creationId xmlns:p14="http://schemas.microsoft.com/office/powerpoint/2010/main" val="7155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7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37467" y="1448730"/>
                <a:ext cx="9496158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2000" dirty="0" smtClean="0"/>
                  <a:t>Method of comparaison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fr-FR" sz="1600" dirty="0" err="1" smtClean="0"/>
                  <a:t>Error</a:t>
                </a:r>
                <a:r>
                  <a:rPr lang="fr-FR" sz="1600" dirty="0" smtClean="0"/>
                  <a:t> on the </a:t>
                </a:r>
                <a:r>
                  <a:rPr lang="fr-FR" sz="1600" dirty="0" err="1" smtClean="0"/>
                  <a:t>magnetic</a:t>
                </a:r>
                <a:r>
                  <a:rPr lang="fr-FR" sz="1600" dirty="0" smtClean="0"/>
                  <a:t> moment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fr-FR" sz="1600" dirty="0" smtClean="0"/>
                  <a:t>B(H) </a:t>
                </a:r>
                <a:r>
                  <a:rPr lang="fr-FR" sz="1600" dirty="0" err="1" smtClean="0"/>
                  <a:t>should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be</a:t>
                </a:r>
                <a:r>
                  <a:rPr lang="fr-FR" sz="1600" dirty="0" smtClean="0"/>
                  <a:t> the </a:t>
                </a:r>
                <a:br>
                  <a:rPr lang="fr-FR" sz="1600" dirty="0" smtClean="0"/>
                </a:br>
                <a:r>
                  <a:rPr lang="fr-FR" sz="1600" dirty="0" err="1" smtClean="0"/>
                  <a:t>same</a:t>
                </a:r>
                <a:r>
                  <a:rPr lang="fr-FR" sz="1600" dirty="0" smtClean="0"/>
                  <a:t> for </a:t>
                </a:r>
                <a:r>
                  <a:rPr lang="fr-FR" sz="1600" dirty="0" err="1" smtClean="0"/>
                  <a:t>any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shape</a:t>
                </a:r>
                <a:endParaRPr lang="fr-FR" sz="1600" dirty="0" smtClean="0"/>
              </a:p>
              <a:p>
                <a:pPr lvl="1">
                  <a:spcBef>
                    <a:spcPts val="1200"/>
                  </a:spcBef>
                  <a:buFont typeface="Symbol"/>
                  <a:buChar char="Þ"/>
                </a:pPr>
                <a:r>
                  <a:rPr lang="fr-FR" sz="1600" dirty="0" err="1" smtClean="0"/>
                  <a:t>Anistropie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from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process</a:t>
                </a:r>
                <a:r>
                  <a:rPr lang="fr-FR" sz="1600" dirty="0" smtClean="0"/>
                  <a:t> or Gd</a:t>
                </a:r>
              </a:p>
              <a:p>
                <a:pPr lvl="1">
                  <a:spcBef>
                    <a:spcPts val="1200"/>
                  </a:spcBef>
                  <a:buFont typeface="Symbol"/>
                  <a:buChar char="Þ"/>
                </a:pPr>
                <a:r>
                  <a:rPr lang="fr-FR" sz="1600" dirty="0" smtClean="0"/>
                  <a:t>Use of </a:t>
                </a:r>
                <a:r>
                  <a:rPr lang="fr-FR" sz="1600" dirty="0" err="1" smtClean="0"/>
                  <a:t>cubic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sample</a:t>
                </a:r>
                <a:endParaRPr lang="fr-FR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fr-FR" sz="2000" dirty="0" err="1" smtClean="0"/>
                  <a:t>Now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we</a:t>
                </a:r>
                <a:r>
                  <a:rPr lang="fr-FR" sz="2000" dirty="0" smtClean="0"/>
                  <a:t> use </a:t>
                </a:r>
                <a:r>
                  <a:rPr lang="fr-FR" sz="2000" dirty="0" err="1" smtClean="0"/>
                  <a:t>parametric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function</a:t>
                </a:r>
                <a:r>
                  <a:rPr lang="fr-FR" sz="2000" dirty="0" smtClean="0"/>
                  <a:t> and </a:t>
                </a:r>
                <a:r>
                  <a:rPr lang="fr-FR" sz="2000" dirty="0" err="1" smtClean="0"/>
                  <a:t>interpolated</a:t>
                </a:r>
                <a:r>
                  <a:rPr lang="fr-FR" sz="2000" dirty="0" smtClean="0"/>
                  <a:t> point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fr-FR" sz="1600" dirty="0" smtClean="0"/>
                  <a:t>To have a best fit of the </a:t>
                </a:r>
                <a:r>
                  <a:rPr lang="fr-FR" sz="1600" dirty="0" err="1" smtClean="0"/>
                  <a:t>magnetization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curve</a:t>
                </a:r>
                <a:r>
                  <a:rPr lang="fr-FR" sz="1600" dirty="0" smtClean="0"/>
                  <a:t> to  </a:t>
                </a:r>
                <a:r>
                  <a:rPr lang="fr-FR" sz="1600" dirty="0" err="1" smtClean="0"/>
                  <a:t>reduce</a:t>
                </a:r>
                <a:r>
                  <a:rPr lang="fr-FR" sz="1600" dirty="0" smtClean="0"/>
                  <a:t> the </a:t>
                </a:r>
                <a:r>
                  <a:rPr lang="fr-FR" sz="1600" dirty="0" err="1" smtClean="0"/>
                  <a:t>error</a:t>
                </a:r>
                <a:r>
                  <a:rPr lang="fr-FR" sz="1600" dirty="0" smtClean="0"/>
                  <a:t/>
                </a:r>
                <a:br>
                  <a:rPr lang="fr-FR" sz="1600" dirty="0" smtClean="0"/>
                </a:br>
                <a:r>
                  <a:rPr lang="fr-FR" sz="1600" b="1" dirty="0" smtClean="0"/>
                  <a:t>NOW </a:t>
                </a:r>
                <a:r>
                  <a:rPr lang="fr-FR" sz="1600" b="1" dirty="0" err="1" smtClean="0"/>
                  <a:t>less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than</a:t>
                </a:r>
                <a:r>
                  <a:rPr lang="fr-FR" sz="1600" b="1" dirty="0" smtClean="0"/>
                  <a:t> 0.5% </a:t>
                </a:r>
                <a:r>
                  <a:rPr lang="fr-FR" sz="1600" dirty="0" smtClean="0"/>
                  <a:t>on the </a:t>
                </a:r>
                <a:r>
                  <a:rPr lang="fr-FR" sz="1600" dirty="0" err="1" smtClean="0"/>
                  <a:t>magnetic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curve</a:t>
                </a:r>
                <a:r>
                  <a:rPr lang="fr-FR" sz="1600" smtClean="0"/>
                  <a:t> (2h </a:t>
                </a:r>
                <a:r>
                  <a:rPr lang="fr-FR" sz="1600" dirty="0" smtClean="0"/>
                  <a:t>for one </a:t>
                </a:r>
                <a:r>
                  <a:rPr lang="fr-FR" sz="1600" dirty="0" err="1" smtClean="0"/>
                  <a:t>curve</a:t>
                </a:r>
                <a:r>
                  <a:rPr lang="fr-FR" sz="1600" dirty="0" smtClean="0"/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fr-FR" sz="1600" dirty="0" err="1" smtClean="0"/>
                  <a:t>Try</a:t>
                </a:r>
                <a:r>
                  <a:rPr lang="fr-FR" sz="1600" dirty="0" smtClean="0"/>
                  <a:t> to have an </a:t>
                </a:r>
                <a:r>
                  <a:rPr lang="fr-FR" sz="1600" dirty="0" err="1" smtClean="0"/>
                  <a:t>error</a:t>
                </a:r>
                <a:r>
                  <a:rPr lang="fr-FR" sz="1600" dirty="0" smtClean="0"/>
                  <a:t> estimation on the </a:t>
                </a:r>
                <a:r>
                  <a:rPr lang="fr-FR" sz="1600" dirty="0" err="1" smtClean="0"/>
                  <a:t>magnetization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curve</a:t>
                </a:r>
                <a:endParaRPr lang="fr-FR" sz="2000" dirty="0"/>
              </a:p>
              <a:p>
                <a:pPr>
                  <a:spcBef>
                    <a:spcPts val="1200"/>
                  </a:spcBef>
                </a:pPr>
                <a:r>
                  <a:rPr lang="fr-FR" sz="2000" dirty="0" err="1" smtClean="0"/>
                  <a:t>Now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we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start</a:t>
                </a:r>
                <a:r>
                  <a:rPr lang="fr-FR" sz="2000" dirty="0" smtClean="0"/>
                  <a:t> to </a:t>
                </a:r>
                <a:r>
                  <a:rPr lang="fr-FR" sz="2000" dirty="0" err="1" smtClean="0"/>
                  <a:t>propagate</a:t>
                </a:r>
                <a:r>
                  <a:rPr lang="fr-FR" sz="2000" dirty="0" smtClean="0"/>
                  <a:t> the </a:t>
                </a:r>
                <a:r>
                  <a:rPr lang="fr-FR" sz="2000" dirty="0" err="1" smtClean="0"/>
                  <a:t>errors</a:t>
                </a:r>
                <a:r>
                  <a:rPr lang="fr-FR" sz="2000" dirty="0" smtClean="0"/>
                  <a:t> on 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latin typeface="Cambria Math"/>
                      </a:rPr>
                      <m:t>𝚫</m:t>
                    </m:r>
                    <m:r>
                      <a:rPr lang="fr-FR" sz="2000" b="1" i="0" smtClean="0">
                        <a:latin typeface="Cambria Math"/>
                      </a:rPr>
                      <m:t>𝐬</m:t>
                    </m:r>
                  </m:oMath>
                </a14:m>
                <a:r>
                  <a:rPr lang="fr-FR" sz="2000" dirty="0" smtClean="0"/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fr-FR" sz="1600" dirty="0" err="1" smtClean="0"/>
                  <a:t>Propagate</a:t>
                </a:r>
                <a:r>
                  <a:rPr lang="fr-FR" sz="1600" dirty="0" smtClean="0"/>
                  <a:t> the </a:t>
                </a:r>
                <a:r>
                  <a:rPr lang="fr-FR" sz="1600" dirty="0" err="1" smtClean="0"/>
                  <a:t>error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througth</a:t>
                </a:r>
                <a:r>
                  <a:rPr lang="fr-FR" sz="1600" dirty="0" smtClean="0"/>
                  <a:t> the Maxwell Relation to have an estimation on the </a:t>
                </a:r>
                <a:r>
                  <a:rPr lang="fr-FR" sz="1600" dirty="0" err="1" smtClean="0"/>
                  <a:t>errors</a:t>
                </a:r>
                <a:r>
                  <a:rPr lang="fr-FR" sz="1600" dirty="0" smtClean="0"/>
                  <a:t> on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latin typeface="Cambria Math"/>
                      </a:rPr>
                      <m:t>Δs</m:t>
                    </m:r>
                  </m:oMath>
                </a14:m>
                <a:r>
                  <a:rPr lang="fr-FR" sz="1600" dirty="0" smtClean="0"/>
                  <a:t> (</a:t>
                </a:r>
                <a:r>
                  <a:rPr lang="fr-FR" sz="1600" dirty="0" err="1" smtClean="0"/>
                  <a:t>intrinsec</a:t>
                </a:r>
                <a:r>
                  <a:rPr lang="fr-FR" sz="1600" dirty="0" smtClean="0"/>
                  <a:t>)</a:t>
                </a:r>
              </a:p>
            </p:txBody>
          </p:sp>
        </mc:Choice>
        <mc:Fallback xmlns="">
          <p:sp>
            <p:nvSpPr>
              <p:cNvPr id="8" name="Espace réservé du contenu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467" y="1448730"/>
                <a:ext cx="9496158" cy="4862870"/>
              </a:xfrm>
              <a:prstGeom prst="rect">
                <a:avLst/>
              </a:prstGeom>
              <a:blipFill rotWithShape="1">
                <a:blip r:embed="rId2"/>
                <a:stretch>
                  <a:fillRect t="-627" b="-7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489" y="98629"/>
            <a:ext cx="8210497" cy="810091"/>
          </a:xfrm>
        </p:spPr>
        <p:txBody>
          <a:bodyPr/>
          <a:lstStyle/>
          <a:p>
            <a:r>
              <a:rPr lang="fr-FR" dirty="0" smtClean="0"/>
              <a:t>V. </a:t>
            </a:r>
            <a:r>
              <a:rPr lang="fr-FR" smtClean="0"/>
              <a:t>Perspectives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38205" y="998676"/>
            <a:ext cx="9585325" cy="225425"/>
          </a:xfrm>
        </p:spPr>
        <p:txBody>
          <a:bodyPr/>
          <a:lstStyle/>
          <a:p>
            <a:r>
              <a:rPr lang="fr-FR" dirty="0"/>
              <a:t>I. Intro &gt; II. </a:t>
            </a:r>
            <a:r>
              <a:rPr lang="fr-FR" dirty="0" err="1"/>
              <a:t>Demag</a:t>
            </a:r>
            <a:r>
              <a:rPr lang="fr-FR" dirty="0"/>
              <a:t>. Factor &gt; III. Inv. Formulation &gt; IV. </a:t>
            </a:r>
            <a:r>
              <a:rPr lang="fr-FR" dirty="0" err="1"/>
              <a:t>Prismatic</a:t>
            </a:r>
            <a:r>
              <a:rPr lang="fr-FR" dirty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&gt; V. Perspectives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C:\Users\morgan.almanza.NEEL\Desktop\Resultat_champ_demagnetisant_ameliore\ecrat magnetization curv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7585" r="7486"/>
          <a:stretch/>
        </p:blipFill>
        <p:spPr bwMode="auto">
          <a:xfrm>
            <a:off x="4772976" y="1517006"/>
            <a:ext cx="5040672" cy="23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342154" y="3281838"/>
                <a:ext cx="8281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𝐻</m:t>
                      </m:r>
                      <m:r>
                        <a:rPr lang="fr-FR" sz="1400" b="0" i="1" smtClean="0">
                          <a:latin typeface="Cambria Math"/>
                        </a:rPr>
                        <m:t> [</m:t>
                      </m:r>
                      <m:r>
                        <a:rPr lang="fr-FR" sz="1400" b="0" i="1" smtClean="0">
                          <a:latin typeface="Cambria Math"/>
                        </a:rPr>
                        <m:t>𝑇</m:t>
                      </m:r>
                      <m:r>
                        <a:rPr lang="fr-FR" sz="14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54" y="3281838"/>
                <a:ext cx="82811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 rot="16200000">
                <a:off x="3636552" y="2406437"/>
                <a:ext cx="2004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err="1" smtClean="0"/>
                  <a:t>Magnetization</a:t>
                </a:r>
                <a:r>
                  <a:rPr lang="fr-FR" sz="1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sz="1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M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 [</m:t>
                    </m:r>
                    <m:r>
                      <a:rPr lang="fr-FR" sz="1400" b="0" i="1" smtClean="0">
                        <a:latin typeface="Cambria Math"/>
                      </a:rPr>
                      <m:t>𝑇</m:t>
                    </m:r>
                    <m:r>
                      <a:rPr lang="fr-FR" sz="1400" b="0" i="1" smtClean="0">
                        <a:latin typeface="Cambria Math"/>
                      </a:rPr>
                      <m:t>]</m:t>
                    </m:r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36552" y="2406437"/>
                <a:ext cx="200426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2000" r="-20000" b="-3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388230" y="1268658"/>
                <a:ext cx="31736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smtClean="0"/>
                  <a:t>Magnetization </a:t>
                </a:r>
                <a:r>
                  <a:rPr lang="fr-FR" sz="1400" dirty="0" err="1" smtClean="0"/>
                  <a:t>curve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/>
                          </a:rPr>
                          <m:t>𝑀</m:t>
                        </m:r>
                        <m:r>
                          <a:rPr lang="fr-FR" sz="1400" b="0" i="1" smtClean="0">
                            <a:latin typeface="Cambria Math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𝐻</m:t>
                    </m:r>
                    <m:r>
                      <a:rPr lang="fr-FR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400" dirty="0" smtClean="0"/>
                  <a:t> </a:t>
                </a:r>
                <a:r>
                  <a:rPr lang="fr-FR" sz="1400" dirty="0" err="1" smtClean="0"/>
                  <a:t>at</a:t>
                </a:r>
                <a:r>
                  <a:rPr lang="fr-FR" sz="1400" dirty="0" smtClean="0"/>
                  <a:t> 283 K</a:t>
                </a: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230" y="1268658"/>
                <a:ext cx="3173689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92" t="-196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5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Picture 5" descr="C:\Users\Morgan\Dropbox\Projet magnétocalorie\Presentation\modèle\label ANR bleu CMJ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88" y="3754736"/>
            <a:ext cx="1980264" cy="204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2940" y="1508575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 smtClean="0">
                <a:solidFill>
                  <a:srgbClr val="A9CB3D"/>
                </a:solidFill>
              </a:rPr>
              <a:t>Thanks</a:t>
            </a:r>
            <a:r>
              <a:rPr lang="fr-FR" b="1" dirty="0" smtClean="0">
                <a:solidFill>
                  <a:srgbClr val="A9CB3D"/>
                </a:solidFill>
              </a:rPr>
              <a:t> </a:t>
            </a:r>
            <a:r>
              <a:rPr lang="fr-FR" b="1" dirty="0">
                <a:solidFill>
                  <a:srgbClr val="A9CB3D"/>
                </a:solidFill>
              </a:rPr>
              <a:t>for </a:t>
            </a:r>
            <a:r>
              <a:rPr lang="fr-FR" b="1" dirty="0" err="1">
                <a:solidFill>
                  <a:srgbClr val="A9CB3D"/>
                </a:solidFill>
              </a:rPr>
              <a:t>your</a:t>
            </a:r>
            <a:r>
              <a:rPr lang="fr-FR" b="1" dirty="0">
                <a:solidFill>
                  <a:srgbClr val="A9CB3D"/>
                </a:solidFill>
              </a:rPr>
              <a:t> </a:t>
            </a:r>
            <a:r>
              <a:rPr lang="fr-FR" b="1" dirty="0" smtClean="0">
                <a:solidFill>
                  <a:srgbClr val="A9CB3D"/>
                </a:solidFill>
              </a:rPr>
              <a:t>attention</a:t>
            </a:r>
          </a:p>
          <a:p>
            <a:endParaRPr lang="fr-FR" b="1" dirty="0">
              <a:solidFill>
                <a:srgbClr val="A9CB3D"/>
              </a:solidFill>
            </a:endParaRPr>
          </a:p>
          <a:p>
            <a:endParaRPr lang="fr-FR" b="1" dirty="0">
              <a:solidFill>
                <a:srgbClr val="A9CB3D"/>
              </a:solidFill>
            </a:endParaRPr>
          </a:p>
          <a:p>
            <a:r>
              <a:rPr lang="fr-FR" b="1" dirty="0">
                <a:solidFill>
                  <a:srgbClr val="A9CB3D"/>
                </a:solidFill>
              </a:rPr>
              <a:t>Question </a:t>
            </a:r>
            <a:r>
              <a:rPr lang="fr-FR" b="1" dirty="0" smtClean="0">
                <a:solidFill>
                  <a:srgbClr val="A9CB3D"/>
                </a:solidFill>
              </a:rPr>
              <a:t> ?</a:t>
            </a:r>
            <a:endParaRPr lang="fr-FR" b="1" dirty="0">
              <a:solidFill>
                <a:srgbClr val="A9CB3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868" y="6129360"/>
            <a:ext cx="5670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92D050"/>
                </a:solidFill>
              </a:rPr>
              <a:t>By morgan.almanza@g2elab.grenoble-inp.fr</a:t>
            </a:r>
            <a:endParaRPr lang="fr-FR" sz="20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Morgan\Dropbox\Projet magnétocalorie\Presentation\modèle\Question-Mark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72" y="12687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0" y="1718772"/>
            <a:ext cx="4590612" cy="411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90" y="98629"/>
            <a:ext cx="8100978" cy="810091"/>
          </a:xfrm>
        </p:spPr>
        <p:txBody>
          <a:bodyPr/>
          <a:lstStyle/>
          <a:p>
            <a:r>
              <a:rPr lang="fr-FR" sz="2800" dirty="0" smtClean="0"/>
              <a:t>Quick </a:t>
            </a:r>
            <a:r>
              <a:rPr lang="fr-FR" sz="2800" dirty="0" err="1" smtClean="0"/>
              <a:t>reminder</a:t>
            </a:r>
            <a:r>
              <a:rPr lang="fr-FR" sz="2800" dirty="0" smtClean="0"/>
              <a:t> of Extraction </a:t>
            </a:r>
            <a:r>
              <a:rPr lang="fr-FR" sz="2800" dirty="0" err="1" smtClean="0"/>
              <a:t>Magnetometer</a:t>
            </a:r>
            <a:endParaRPr lang="fr-F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1200" smtClean="0"/>
              <a:t> </a:t>
            </a:r>
            <a:fld id="{984E559F-EAF0-46F9-BA48-40F6BD5DA202}" type="slidenum">
              <a:rPr lang="fr-FR" sz="1200" smtClean="0"/>
              <a:pPr/>
              <a:t>2</a:t>
            </a:fld>
            <a:endParaRPr lang="fr-FR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100" dirty="0">
                <a:latin typeface="Symbol" pitchFamily="18" charset="2"/>
              </a:rPr>
              <a:t>I . </a:t>
            </a:r>
            <a:r>
              <a:rPr lang="fr-FR" sz="1100" dirty="0" smtClean="0"/>
              <a:t>Intro</a:t>
            </a:r>
            <a:endParaRPr lang="fr-FR" sz="11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7466" y="1268760"/>
            <a:ext cx="9631070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200" b="1">
                <a:solidFill>
                  <a:srgbClr val="2F6E9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6F7777"/>
                </a:solidFill>
                <a:latin typeface="Arial" charset="0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9pPr>
          </a:lstStyle>
          <a:p>
            <a:r>
              <a:rPr lang="fr-FR" sz="2000" dirty="0" err="1" smtClean="0"/>
              <a:t>Measure</a:t>
            </a:r>
            <a:r>
              <a:rPr lang="fr-FR" sz="2000" dirty="0" smtClean="0"/>
              <a:t> of </a:t>
            </a:r>
            <a:r>
              <a:rPr lang="fr-FR" sz="2000" dirty="0" err="1" smtClean="0"/>
              <a:t>magnetic</a:t>
            </a:r>
            <a:r>
              <a:rPr lang="fr-FR" sz="2000" dirty="0" smtClean="0"/>
              <a:t> moment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 on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3024" y="2488818"/>
                <a:ext cx="4281237" cy="1038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𝑠𝑎𝑚𝑝𝑙𝑒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fr-FR" i="1">
                              <a:latin typeface="Cambria Math"/>
                            </a:rPr>
                            <m:t>𝑑𝑉</m:t>
                          </m:r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024" y="2488818"/>
                <a:ext cx="4281237" cy="10382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5478599" y="3917406"/>
            <a:ext cx="33073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spcBef>
                <a:spcPts val="1200"/>
              </a:spcBef>
              <a:buFontTx/>
              <a:buChar char="-"/>
            </a:pPr>
            <a:r>
              <a:rPr lang="fr-FR" sz="2000" dirty="0" err="1" smtClean="0"/>
              <a:t>isotropy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material</a:t>
            </a:r>
            <a:r>
              <a:rPr lang="fr-FR" sz="2000" dirty="0" smtClean="0"/>
              <a:t> </a:t>
            </a: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r>
              <a:rPr lang="fr-FR" sz="2000" dirty="0" err="1" smtClean="0"/>
              <a:t>symetries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sample</a:t>
            </a:r>
            <a:endParaRPr lang="fr-FR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00361" y="5001115"/>
                <a:ext cx="4263796" cy="1038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fr-FR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𝑠𝑎𝑚𝑝𝑙𝑒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𝑑𝑉</m:t>
                          </m:r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61" y="5001115"/>
                <a:ext cx="4263796" cy="10382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/>
          <p:nvPr/>
        </p:nvCxnSpPr>
        <p:spPr>
          <a:xfrm flipV="1">
            <a:off x="1982604" y="5535308"/>
            <a:ext cx="0" cy="506716"/>
          </a:xfrm>
          <a:prstGeom prst="straightConnector1">
            <a:avLst/>
          </a:prstGeom>
          <a:ln w="38100">
            <a:headEnd type="diamon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72616" y="5594993"/>
                <a:ext cx="491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fr-FR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16" y="5594993"/>
                <a:ext cx="49128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439056" y="625353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fr-FR" sz="2000" dirty="0" smtClean="0"/>
              <a:t>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00939" y="6222759"/>
                <a:ext cx="2925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𝐻</m:t>
                      </m:r>
                      <m:r>
                        <a:rPr lang="fr-FR" b="0" i="1" smtClean="0">
                          <a:latin typeface="Cambria Math"/>
                        </a:rPr>
                        <m:t>)/</m:t>
                      </m:r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39" y="6222759"/>
                <a:ext cx="292592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08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223036" y="3208914"/>
                <a:ext cx="10336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/>
                        </a:rPr>
                        <m:t>[</m:t>
                      </m:r>
                      <m:r>
                        <a:rPr lang="fr-FR" sz="2000" b="0" i="1" dirty="0" smtClean="0">
                          <a:latin typeface="Cambria Math"/>
                        </a:rPr>
                        <m:t>𝐴</m:t>
                      </m:r>
                      <m:r>
                        <a:rPr lang="fr-FR" sz="2000" b="0" i="1" dirty="0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036" y="3208914"/>
                <a:ext cx="1033616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563348" y="3208914"/>
                <a:ext cx="943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/>
                        </a:rPr>
                        <m:t>[</m:t>
                      </m:r>
                      <m:r>
                        <a:rPr lang="fr-FR" sz="2000" b="0" i="1" dirty="0" smtClean="0">
                          <a:latin typeface="Cambria Math"/>
                        </a:rPr>
                        <m:t>𝐴</m:t>
                      </m:r>
                      <m:r>
                        <a:rPr lang="fr-FR" sz="2000" b="0" i="1" dirty="0" smtClean="0">
                          <a:latin typeface="Cambria Math"/>
                        </a:rPr>
                        <m:t>/</m:t>
                      </m:r>
                      <m:r>
                        <a:rPr lang="fr-FR" sz="2000" b="0" i="1" dirty="0" smtClean="0">
                          <a:latin typeface="Cambria Math"/>
                        </a:rPr>
                        <m:t>𝑚</m:t>
                      </m:r>
                      <m:r>
                        <a:rPr lang="fr-FR" sz="20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348" y="3208914"/>
                <a:ext cx="943335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5478131" y="2021558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spcBef>
                <a:spcPts val="1200"/>
              </a:spcBef>
              <a:buFontTx/>
              <a:buChar char="-"/>
            </a:pPr>
            <a:r>
              <a:rPr lang="fr-FR" sz="2000" dirty="0" err="1" smtClean="0"/>
              <a:t>Homogeneous</a:t>
            </a:r>
            <a:r>
              <a:rPr lang="fr-FR" sz="2000" dirty="0" smtClean="0"/>
              <a:t> </a:t>
            </a:r>
            <a:r>
              <a:rPr lang="fr-FR" sz="2000" dirty="0" err="1" smtClean="0"/>
              <a:t>material</a:t>
            </a:r>
            <a:endParaRPr lang="fr-FR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110961" y="6284314"/>
                <a:ext cx="5263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1200"/>
                  </a:spcBef>
                </a:pPr>
                <a:r>
                  <a:rPr lang="fr-FR" sz="2000" dirty="0" err="1"/>
                  <a:t>b</a:t>
                </a:r>
                <a:r>
                  <a:rPr lang="fr-FR" sz="2000" dirty="0" err="1" smtClean="0"/>
                  <a:t>ecause</a:t>
                </a:r>
                <a:r>
                  <a:rPr lang="fr-FR" sz="2000" dirty="0" smtClean="0"/>
                  <a:t>  </a:t>
                </a:r>
                <a:r>
                  <a:rPr lang="fr-FR" sz="2000" dirty="0" err="1" smtClean="0"/>
                  <a:t>heterogeneity</a:t>
                </a:r>
                <a:r>
                  <a:rPr lang="fr-FR" sz="2000" dirty="0" smtClean="0"/>
                  <a:t> of H and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𝐻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fr-FR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 smtClean="0"/>
                  <a:t>  </a:t>
                </a: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61" y="6284314"/>
                <a:ext cx="5263327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157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6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Applied</a:t>
            </a:r>
            <a:r>
              <a:rPr lang="fr-FR" sz="2800" dirty="0" smtClean="0"/>
              <a:t> Field &amp; </a:t>
            </a:r>
            <a:r>
              <a:rPr lang="fr-FR" sz="2800" dirty="0" err="1" smtClean="0"/>
              <a:t>Internal</a:t>
            </a:r>
            <a:r>
              <a:rPr lang="fr-FR" sz="2800" dirty="0" smtClean="0"/>
              <a:t> Field</a:t>
            </a:r>
            <a:endParaRPr lang="fr-F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1200" smtClean="0"/>
              <a:t> </a:t>
            </a:r>
            <a:fld id="{984E559F-EAF0-46F9-BA48-40F6BD5DA202}" type="slidenum">
              <a:rPr lang="fr-FR" sz="1200" smtClean="0"/>
              <a:pPr/>
              <a:t>3</a:t>
            </a:fld>
            <a:endParaRPr lang="fr-FR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100" dirty="0">
                <a:latin typeface="Symbol" pitchFamily="18" charset="2"/>
              </a:rPr>
              <a:t>I . </a:t>
            </a:r>
            <a:r>
              <a:rPr lang="fr-FR" sz="1100" dirty="0" smtClean="0"/>
              <a:t>Intro</a:t>
            </a:r>
            <a:endParaRPr lang="fr-FR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137466" y="1268760"/>
                <a:ext cx="9631070" cy="585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200" b="1">
                    <a:solidFill>
                      <a:srgbClr val="2F6E9E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>
                    <a:solidFill>
                      <a:schemeClr val="bg2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9pPr>
              </a:lstStyle>
              <a:p>
                <a:r>
                  <a:rPr lang="fr-FR" sz="2000" dirty="0" smtClean="0"/>
                  <a:t>Difference </a:t>
                </a:r>
                <a:r>
                  <a:rPr lang="fr-FR" sz="2000" dirty="0" err="1" smtClean="0"/>
                  <a:t>between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applied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field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dirty="0" smtClean="0"/>
                  <a:t> and the </a:t>
                </a:r>
                <a:r>
                  <a:rPr lang="fr-FR" sz="2000" dirty="0" err="1" smtClean="0"/>
                  <a:t>internal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field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𝑯</m:t>
                    </m:r>
                  </m:oMath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6" y="1268760"/>
                <a:ext cx="9631070" cy="585065"/>
              </a:xfrm>
              <a:prstGeom prst="rect">
                <a:avLst/>
              </a:prstGeom>
              <a:blipFill rotWithShape="1">
                <a:blip r:embed="rId5"/>
                <a:stretch>
                  <a:fillRect t="-5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morgan.almanza.NEEL\Desktop\g7345-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2" y="1984738"/>
            <a:ext cx="3875739" cy="42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304653" y="2197381"/>
                <a:ext cx="5607849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1200"/>
                  </a:spcBef>
                </a:pPr>
                <a:r>
                  <a:rPr lang="fr-FR" dirty="0" smtClean="0"/>
                  <a:t>The gray volume </a:t>
                </a:r>
                <a:r>
                  <a:rPr lang="fr-FR" dirty="0" err="1" smtClean="0"/>
                  <a:t>feels</a:t>
                </a:r>
                <a:r>
                  <a:rPr lang="fr-FR" dirty="0" smtClean="0"/>
                  <a:t> :</a:t>
                </a:r>
              </a:p>
              <a:p>
                <a:pPr marL="342900" indent="-342900" algn="l">
                  <a:spcBef>
                    <a:spcPts val="1200"/>
                  </a:spcBef>
                  <a:buFontTx/>
                  <a:buChar char="-"/>
                </a:pPr>
                <a:r>
                  <a:rPr lang="fr-FR" dirty="0" smtClean="0"/>
                  <a:t>the </a:t>
                </a:r>
                <a:r>
                  <a:rPr lang="fr-FR" dirty="0" err="1" smtClean="0"/>
                  <a:t>applied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field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FR" b="0" dirty="0" smtClean="0"/>
              </a:p>
              <a:p>
                <a:pPr marL="342900" indent="-342900" algn="l">
                  <a:spcBef>
                    <a:spcPts val="1200"/>
                  </a:spcBef>
                  <a:buFontTx/>
                  <a:buChar char="-"/>
                </a:pPr>
                <a:r>
                  <a:rPr lang="fr-FR" dirty="0" smtClean="0"/>
                  <a:t>The </a:t>
                </a:r>
                <a:r>
                  <a:rPr lang="fr-FR" dirty="0" err="1" smtClean="0"/>
                  <a:t>field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induce</a:t>
                </a:r>
                <a:r>
                  <a:rPr lang="fr-FR" dirty="0" smtClean="0"/>
                  <a:t> by the </a:t>
                </a:r>
                <a:r>
                  <a:rPr lang="fr-FR" dirty="0" err="1" smtClean="0"/>
                  <a:t>magnetization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its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neighbours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653" y="2197381"/>
                <a:ext cx="5607849" cy="1877437"/>
              </a:xfrm>
              <a:prstGeom prst="rect">
                <a:avLst/>
              </a:prstGeom>
              <a:blipFill rotWithShape="1">
                <a:blip r:embed="rId7"/>
                <a:stretch>
                  <a:fillRect l="-1630" t="-2273" r="-1304"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673096" y="4779180"/>
                <a:ext cx="1988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𝐻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96" y="4779180"/>
                <a:ext cx="198887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613"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Applied</a:t>
            </a:r>
            <a:r>
              <a:rPr lang="fr-FR" sz="2800" dirty="0" smtClean="0"/>
              <a:t> Field &amp; </a:t>
            </a:r>
            <a:r>
              <a:rPr lang="fr-FR" sz="2800" dirty="0" err="1" smtClean="0"/>
              <a:t>Internal</a:t>
            </a:r>
            <a:r>
              <a:rPr lang="fr-FR" sz="2800" dirty="0" smtClean="0"/>
              <a:t> Field</a:t>
            </a:r>
            <a:endParaRPr lang="fr-F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1200" smtClean="0"/>
              <a:t> </a:t>
            </a:r>
            <a:fld id="{984E559F-EAF0-46F9-BA48-40F6BD5DA202}" type="slidenum">
              <a:rPr lang="fr-FR" sz="1200" smtClean="0"/>
              <a:pPr/>
              <a:t>4</a:t>
            </a:fld>
            <a:endParaRPr lang="fr-FR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100" dirty="0">
                <a:latin typeface="Symbol" pitchFamily="18" charset="2"/>
              </a:rPr>
              <a:t>I . </a:t>
            </a:r>
            <a:r>
              <a:rPr lang="fr-FR" sz="1100" dirty="0" smtClean="0"/>
              <a:t>Intro</a:t>
            </a:r>
            <a:endParaRPr lang="fr-FR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137466" y="1268760"/>
                <a:ext cx="9631070" cy="585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200" b="1">
                    <a:solidFill>
                      <a:srgbClr val="2F6E9E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>
                    <a:solidFill>
                      <a:schemeClr val="bg2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6F7777"/>
                    </a:solidFill>
                    <a:latin typeface="Arial" charset="0"/>
                    <a:ea typeface="+mn-ea"/>
                  </a:defRPr>
                </a:lvl9pPr>
              </a:lstStyle>
              <a:p>
                <a:r>
                  <a:rPr lang="fr-FR" sz="2000" dirty="0" smtClean="0"/>
                  <a:t>Difference </a:t>
                </a:r>
                <a:r>
                  <a:rPr lang="fr-FR" sz="2000" dirty="0" err="1" smtClean="0"/>
                  <a:t>between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applied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field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dirty="0" smtClean="0"/>
                  <a:t> and the </a:t>
                </a:r>
                <a:r>
                  <a:rPr lang="fr-FR" sz="2000" dirty="0" err="1" smtClean="0"/>
                  <a:t>internal</a:t>
                </a:r>
                <a:r>
                  <a:rPr lang="fr-FR" sz="2000" dirty="0" smtClean="0"/>
                  <a:t> Field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𝑯</m:t>
                    </m:r>
                  </m:oMath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6" y="1268760"/>
                <a:ext cx="9631070" cy="585065"/>
              </a:xfrm>
              <a:prstGeom prst="rect">
                <a:avLst/>
              </a:prstGeom>
              <a:blipFill rotWithShape="1">
                <a:blip r:embed="rId5"/>
                <a:stretch>
                  <a:fillRect t="-5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morgan.almanza.NEEL\Desktop\g7345-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2" y="1984738"/>
            <a:ext cx="3875739" cy="42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043012" y="3128791"/>
                <a:ext cx="344581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𝑑𝑖𝑣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b="0" dirty="0" smtClean="0"/>
              </a:p>
              <a:p>
                <a:pPr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𝑟𝑜𝑡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b="0" dirty="0" smtClean="0"/>
              </a:p>
              <a:p>
                <a:pPr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→0 </m:t>
                      </m:r>
                      <m:r>
                        <a:rPr lang="fr-FR" b="0" i="1" smtClean="0">
                          <a:latin typeface="Cambria Math"/>
                        </a:rPr>
                        <m:t>𝑖𝑛</m:t>
                      </m:r>
                      <m:r>
                        <a:rPr lang="fr-FR" b="0" i="1" smtClean="0">
                          <a:latin typeface="Cambria Math"/>
                        </a:rPr>
                        <m:t> ∞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12" y="3128791"/>
                <a:ext cx="3445815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530" b="-10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4611457" y="1808784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dirty="0" smtClean="0"/>
              <a:t>Helmholtz </a:t>
            </a:r>
            <a:r>
              <a:rPr lang="fr-FR" sz="2000" dirty="0" err="1" smtClean="0"/>
              <a:t>decomposition</a:t>
            </a:r>
            <a:endParaRPr lang="fr-FR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043012" y="2247239"/>
                <a:ext cx="1988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𝐻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12" y="2247239"/>
                <a:ext cx="198887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06" b="-5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772976" y="4405964"/>
                <a:ext cx="3471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2000" dirty="0" smtClean="0"/>
                  <a:t>We </a:t>
                </a:r>
                <a:r>
                  <a:rPr lang="fr-FR" sz="2000" dirty="0" err="1" smtClean="0"/>
                  <a:t>define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=−</m:t>
                    </m:r>
                    <m:r>
                      <a:rPr lang="fr-FR" b="0" i="1" smtClean="0">
                        <a:latin typeface="Cambria Math"/>
                      </a:rPr>
                      <m:t>𝑔𝑟𝑎𝑑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76" y="4405964"/>
                <a:ext cx="3471463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06" b="-22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4615452" y="2697299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dirty="0" err="1" smtClean="0"/>
              <a:t>Demagnetizing</a:t>
            </a:r>
            <a:r>
              <a:rPr lang="fr-FR" sz="2000" dirty="0" smtClean="0"/>
              <a:t> </a:t>
            </a:r>
            <a:r>
              <a:rPr lang="fr-FR" sz="2000" dirty="0" err="1" smtClean="0"/>
              <a:t>field</a:t>
            </a:r>
            <a:r>
              <a:rPr lang="fr-FR" sz="2000" dirty="0" smtClean="0"/>
              <a:t> respect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502940" y="5098784"/>
                <a:ext cx="4953000" cy="13006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/>
                            </a:rPr>
                            <m:t>𝑀</m:t>
                          </m:r>
                        </m:e>
                      </m:d>
                      <m:d>
                        <m:dPr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FR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fr-FR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fr-F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1" i="1">
                              <a:latin typeface="Cambria Math"/>
                            </a:rPr>
                            <m:t>4</m:t>
                          </m:r>
                          <m:r>
                            <a:rPr lang="fr-FR" b="1" i="1"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fr-FR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fr-FR" b="1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/>
                                </a:rPr>
                                <m:t>𝑑𝑖𝑣𝑀</m:t>
                              </m:r>
                              <m:d>
                                <m:d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  <m:r>
                            <a:rPr lang="fr-FR" b="1" i="1">
                              <a:latin typeface="Cambria Math"/>
                            </a:rPr>
                            <m:t>𝑑𝑦</m:t>
                          </m:r>
                          <m:r>
                            <a:rPr lang="fr-FR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fr-FR" b="1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supHide m:val="on"/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b="1" i="1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fr-FR" b="1">
                                  <a:latin typeface="Cambria Math"/>
                                </a:rPr>
                                <m:t>Ω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b="1" i="1">
                                      <a:latin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fr-FR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fr-FR" b="1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fr-FR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fr-FR" b="1" i="1">
                          <a:latin typeface="Cambria Math"/>
                        </a:rPr>
                        <m:t>𝑑</m:t>
                      </m:r>
                      <m:r>
                        <a:rPr lang="fr-FR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fr-FR" b="1" u="sng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940" y="5098784"/>
                <a:ext cx="4953000" cy="1300612"/>
              </a:xfrm>
              <a:prstGeom prst="rect">
                <a:avLst/>
              </a:prstGeom>
              <a:blipFill rotWithShape="1">
                <a:blip r:embed="rId10"/>
                <a:stretch>
                  <a:fillRect l="-6897" r="-68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0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 descr="blanc)"/>
          <p:cNvSpPr>
            <a:spLocks noChangeArrowheads="1"/>
          </p:cNvSpPr>
          <p:nvPr/>
        </p:nvSpPr>
        <p:spPr bwMode="auto">
          <a:xfrm>
            <a:off x="407592" y="2618892"/>
            <a:ext cx="8955996" cy="675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BD5E9"/>
              </a:gs>
              <a:gs pos="100000">
                <a:srgbClr val="2F6E9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484" y="188639"/>
            <a:ext cx="8235996" cy="810091"/>
          </a:xfrm>
        </p:spPr>
        <p:txBody>
          <a:bodyPr/>
          <a:lstStyle/>
          <a:p>
            <a:r>
              <a:rPr lang="en-US" b="1" dirty="0"/>
              <a:t>Advanced approach </a:t>
            </a:r>
            <a:r>
              <a:rPr lang="en-US" b="1" dirty="0" smtClean="0"/>
              <a:t>in </a:t>
            </a:r>
            <a:r>
              <a:rPr lang="en-US" b="1" dirty="0" err="1" smtClean="0"/>
              <a:t>magnetocaloric</a:t>
            </a:r>
            <a:r>
              <a:rPr lang="en-US" b="1" dirty="0" smtClean="0"/>
              <a:t> materials characterization </a:t>
            </a:r>
            <a:endParaRPr lang="fr-FR" dirty="0">
              <a:solidFill>
                <a:srgbClr val="B2DFE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1825" y="1718772"/>
            <a:ext cx="8664575" cy="4770636"/>
          </a:xfrm>
        </p:spPr>
        <p:txBody>
          <a:bodyPr/>
          <a:lstStyle/>
          <a:p>
            <a:r>
              <a:rPr lang="fr-FR" dirty="0" smtClean="0"/>
              <a:t>Introduction of the </a:t>
            </a:r>
            <a:r>
              <a:rPr lang="fr-FR" dirty="0" err="1" smtClean="0"/>
              <a:t>demagnetizing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and the </a:t>
            </a:r>
            <a:r>
              <a:rPr lang="fr-FR" dirty="0" err="1" smtClean="0"/>
              <a:t>heterogeneity</a:t>
            </a:r>
            <a:endParaRPr lang="fr-FR" dirty="0" smtClean="0"/>
          </a:p>
          <a:p>
            <a:r>
              <a:rPr lang="fr-FR" dirty="0" err="1" smtClean="0">
                <a:solidFill>
                  <a:schemeClr val="tx1"/>
                </a:solidFill>
              </a:rPr>
              <a:t>Demagnetizing</a:t>
            </a:r>
            <a:r>
              <a:rPr lang="fr-FR" dirty="0" smtClean="0">
                <a:solidFill>
                  <a:schemeClr val="tx1"/>
                </a:solidFill>
              </a:rPr>
              <a:t> Factor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/>
              <a:t>Formulation as an inverse </a:t>
            </a:r>
            <a:r>
              <a:rPr lang="fr-FR" dirty="0" err="1" smtClean="0"/>
              <a:t>Problem</a:t>
            </a:r>
            <a:endParaRPr lang="fr-FR" dirty="0" smtClean="0"/>
          </a:p>
          <a:p>
            <a:r>
              <a:rPr lang="fr-FR" dirty="0" err="1"/>
              <a:t>Demagnetizing</a:t>
            </a:r>
            <a:r>
              <a:rPr lang="fr-FR" dirty="0"/>
              <a:t> Factor as an inverse </a:t>
            </a:r>
            <a:r>
              <a:rPr lang="fr-FR" dirty="0" err="1" smtClean="0"/>
              <a:t>problem</a:t>
            </a:r>
            <a:endParaRPr lang="fr-FR" dirty="0" smtClean="0"/>
          </a:p>
          <a:p>
            <a:r>
              <a:rPr lang="fr-FR" dirty="0" smtClean="0"/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14786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Demagnetizing</a:t>
            </a:r>
            <a:r>
              <a:rPr lang="fr-FR" smtClean="0"/>
              <a:t> Factor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In </a:t>
                </a:r>
                <a:r>
                  <a:rPr lang="fr-FR" dirty="0" err="1" smtClean="0"/>
                  <a:t>elliptical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shape</a:t>
                </a:r>
                <a:endParaRPr lang="fr-FR" dirty="0" smtClean="0"/>
              </a:p>
              <a:p>
                <a:pPr lvl="1"/>
                <a:r>
                  <a:rPr lang="fr-FR" sz="2000" dirty="0" smtClean="0"/>
                  <a:t>The </a:t>
                </a:r>
                <a:r>
                  <a:rPr lang="fr-FR" sz="2000" dirty="0" err="1" smtClean="0"/>
                  <a:t>magnetic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field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is</a:t>
                </a:r>
                <a:r>
                  <a:rPr lang="fr-FR" sz="2000" dirty="0" smtClean="0"/>
                  <a:t> constant </a:t>
                </a:r>
                <a:r>
                  <a:rPr lang="fr-FR" sz="2000" dirty="0" err="1" smtClean="0"/>
                  <a:t>inside</a:t>
                </a:r>
                <a:r>
                  <a:rPr lang="fr-FR" sz="2000" dirty="0" smtClean="0"/>
                  <a:t> the body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lvl="1"/>
                <a:r>
                  <a:rPr lang="fr-FR" sz="2000" dirty="0" smtClean="0"/>
                  <a:t>The </a:t>
                </a:r>
                <a:r>
                  <a:rPr lang="fr-FR" sz="2000" dirty="0" err="1" smtClean="0"/>
                  <a:t>demagnetizing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field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can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be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write</a:t>
                </a:r>
                <a:r>
                  <a:rPr lang="fr-FR" sz="2000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fr-FR" sz="2000" b="0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−</m:t>
                    </m:r>
                    <m:r>
                      <a:rPr lang="fr-FR" sz="2000" b="1" i="1" smtClean="0">
                        <a:latin typeface="Cambria Math"/>
                      </a:rPr>
                      <m:t>𝑵𝑴</m:t>
                    </m:r>
                    <m:r>
                      <a:rPr lang="fr-FR" sz="2000" b="1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/>
                      </a:rPr>
                      <m:t>w</m:t>
                    </m:r>
                  </m:oMath>
                </a14:m>
                <a:r>
                  <a:rPr lang="fr-FR" sz="2000" dirty="0" smtClean="0"/>
                  <a:t>ith </a:t>
                </a:r>
                <a:r>
                  <a:rPr lang="fr-FR" sz="2000" dirty="0"/>
                  <a:t>N only function of the geometry</a:t>
                </a:r>
              </a:p>
              <a:p>
                <a:pPr lvl="1"/>
                <a:endParaRPr lang="fr-FR" sz="2000" b="1" dirty="0" smtClean="0"/>
              </a:p>
              <a:p>
                <a:pPr lvl="1"/>
                <a:endParaRPr lang="fr-FR" sz="2000" b="1" dirty="0"/>
              </a:p>
              <a:p>
                <a:pPr lvl="1"/>
                <a:endParaRPr lang="fr-FR" sz="2000" b="1" dirty="0" smtClean="0"/>
              </a:p>
              <a:p>
                <a:pPr lvl="1"/>
                <a:endParaRPr lang="fr-FR" sz="2000" b="1" dirty="0"/>
              </a:p>
              <a:p>
                <a:pPr marL="457200" lvl="1" indent="0">
                  <a:buNone/>
                </a:pPr>
                <a:endParaRPr lang="fr-FR" sz="2000" b="1" dirty="0" smtClean="0"/>
              </a:p>
              <a:p>
                <a:pPr marL="457200" lvl="1" indent="0">
                  <a:buNone/>
                </a:pPr>
                <a:r>
                  <a:rPr lang="fr-FR" sz="2000" b="1" dirty="0" smtClean="0"/>
                  <a:t>But </a:t>
                </a:r>
                <a:r>
                  <a:rPr lang="fr-FR" sz="2000" b="1" dirty="0" err="1" smtClean="0"/>
                  <a:t>experimentaly</a:t>
                </a:r>
                <a:r>
                  <a:rPr lang="fr-FR" sz="2000" b="1" dirty="0" smtClean="0"/>
                  <a:t> </a:t>
                </a:r>
                <a:r>
                  <a:rPr lang="fr-FR" sz="2000" b="1" dirty="0" err="1" smtClean="0"/>
                  <a:t>it</a:t>
                </a:r>
                <a:r>
                  <a:rPr lang="fr-FR" sz="2000" b="1" dirty="0" smtClean="0"/>
                  <a:t> </a:t>
                </a:r>
                <a:r>
                  <a:rPr lang="fr-FR" sz="2000" b="1" dirty="0" err="1" smtClean="0"/>
                  <a:t>is</a:t>
                </a:r>
                <a:r>
                  <a:rPr lang="fr-FR" sz="2000" b="1" dirty="0" smtClean="0"/>
                  <a:t> </a:t>
                </a:r>
                <a:r>
                  <a:rPr lang="fr-FR" sz="2000" b="1" dirty="0" err="1" smtClean="0"/>
                  <a:t>difficult</a:t>
                </a:r>
                <a:r>
                  <a:rPr lang="fr-FR" sz="2000" b="1" dirty="0" smtClean="0"/>
                  <a:t> to have </a:t>
                </a:r>
                <a:r>
                  <a:rPr lang="fr-FR" sz="2000" b="1" dirty="0" err="1" smtClean="0"/>
                  <a:t>elliptical</a:t>
                </a:r>
                <a:r>
                  <a:rPr lang="fr-FR" sz="2000" b="1" dirty="0" smtClean="0"/>
                  <a:t> </a:t>
                </a:r>
                <a:r>
                  <a:rPr lang="fr-FR" sz="2000" b="1" dirty="0" err="1" smtClean="0"/>
                  <a:t>shape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I. Intro &gt; II. </a:t>
            </a:r>
            <a:r>
              <a:rPr lang="fr-FR" dirty="0" err="1" smtClean="0"/>
              <a:t>Demag</a:t>
            </a:r>
            <a:r>
              <a:rPr lang="fr-FR" dirty="0" smtClean="0"/>
              <a:t>. Factor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12447" y="4059084"/>
                <a:ext cx="1988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𝐻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47" y="4059084"/>
                <a:ext cx="198887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06"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152760" y="4059084"/>
                <a:ext cx="3247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=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−</m:t>
                      </m:r>
                      <m:r>
                        <a:rPr lang="fr-FR" i="1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)</m:t>
                      </m:r>
                      <m:r>
                        <a:rPr lang="fr-FR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60" y="4059084"/>
                <a:ext cx="324768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6795" y="2121985"/>
                <a:ext cx="3998467" cy="1038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𝑠𝑎𝑚𝑝𝑙𝑒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𝑑𝑉</m:t>
                          </m:r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5" y="2121985"/>
                <a:ext cx="3998467" cy="10382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11296" y="2410268"/>
                <a:ext cx="2890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296" y="2410268"/>
                <a:ext cx="289066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255941" y="4059084"/>
                <a:ext cx="1687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=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941" y="4059084"/>
                <a:ext cx="16877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13395" y="4959204"/>
                <a:ext cx="35264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𝐻</m:t>
                      </m:r>
                      <m:r>
                        <a:rPr lang="fr-FR" b="0" i="1" smtClean="0">
                          <a:latin typeface="Cambria Math"/>
                        </a:rPr>
                        <m:t>))</m:t>
                      </m:r>
                      <m:r>
                        <a:rPr lang="fr-FR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95" y="4959204"/>
                <a:ext cx="3526415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7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Generalization</a:t>
            </a:r>
            <a:r>
              <a:rPr lang="fr-FR" dirty="0" smtClean="0"/>
              <a:t> of the </a:t>
            </a:r>
            <a:r>
              <a:rPr lang="fr-FR" dirty="0" err="1" smtClean="0"/>
              <a:t>demagnetizing</a:t>
            </a:r>
            <a:r>
              <a:rPr lang="fr-FR" dirty="0" smtClean="0"/>
              <a:t> Factor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endParaRPr lang="fr-FR" dirty="0" smtClean="0"/>
          </a:p>
          <a:p>
            <a:pPr lvl="1"/>
            <a:r>
              <a:rPr lang="fr-FR" sz="2000" dirty="0" smtClean="0"/>
              <a:t>1st The </a:t>
            </a:r>
            <a:r>
              <a:rPr lang="fr-FR" sz="2000" dirty="0" err="1"/>
              <a:t>field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smtClean="0"/>
              <a:t>not constant </a:t>
            </a:r>
            <a:r>
              <a:rPr lang="fr-FR" sz="2000" dirty="0" err="1"/>
              <a:t>inside</a:t>
            </a:r>
            <a:r>
              <a:rPr lang="fr-FR" sz="2000" dirty="0"/>
              <a:t> the body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sz="2000" dirty="0" smtClean="0"/>
              <a:t>2</a:t>
            </a:r>
            <a:r>
              <a:rPr lang="fr-FR" sz="2000" baseline="30000" dirty="0" smtClean="0"/>
              <a:t>nd</a:t>
            </a:r>
            <a:r>
              <a:rPr lang="fr-FR" sz="2000" dirty="0" smtClean="0"/>
              <a:t> </a:t>
            </a:r>
            <a:r>
              <a:rPr lang="fr-FR" sz="2000" dirty="0" err="1" smtClean="0"/>
              <a:t>extention</a:t>
            </a:r>
            <a:r>
              <a:rPr lang="fr-FR" sz="2000" dirty="0" smtClean="0"/>
              <a:t> of the notion of </a:t>
            </a:r>
            <a:r>
              <a:rPr lang="fr-FR" sz="2000" dirty="0" err="1" smtClean="0"/>
              <a:t>demagnetizing</a:t>
            </a:r>
            <a:r>
              <a:rPr lang="fr-FR" sz="2000" dirty="0" smtClean="0"/>
              <a:t> </a:t>
            </a:r>
            <a:r>
              <a:rPr lang="fr-FR" sz="2000" dirty="0" err="1" smtClean="0"/>
              <a:t>field</a:t>
            </a:r>
            <a:r>
              <a:rPr lang="fr-FR" sz="2000" dirty="0" smtClean="0"/>
              <a:t> </a:t>
            </a:r>
            <a:r>
              <a:rPr lang="fr-FR" sz="2000" dirty="0" err="1" smtClean="0"/>
              <a:t>define</a:t>
            </a:r>
            <a:r>
              <a:rPr lang="fr-FR" sz="2000" dirty="0" smtClean="0"/>
              <a:t> as:</a:t>
            </a:r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pPr lvl="1"/>
            <a:r>
              <a:rPr lang="fr-FR" sz="2000" dirty="0" smtClean="0"/>
              <a:t>3</a:t>
            </a:r>
            <a:r>
              <a:rPr lang="fr-FR" sz="2000" baseline="30000" dirty="0" smtClean="0"/>
              <a:t>rd</a:t>
            </a:r>
            <a:r>
              <a:rPr lang="fr-FR" sz="2000" dirty="0" smtClean="0"/>
              <a:t>  approximation</a:t>
            </a:r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 smtClean="0"/>
              <a:t>Approximations are </a:t>
            </a:r>
            <a:r>
              <a:rPr lang="fr-FR" sz="2000" dirty="0" err="1" smtClean="0"/>
              <a:t>difficult</a:t>
            </a:r>
            <a:r>
              <a:rPr lang="fr-FR" sz="2000" dirty="0" smtClean="0"/>
              <a:t> to </a:t>
            </a:r>
            <a:r>
              <a:rPr lang="fr-FR" sz="2000" dirty="0" err="1" smtClean="0"/>
              <a:t>validate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I. Intro &gt; II. </a:t>
            </a:r>
            <a:r>
              <a:rPr lang="fr-FR" dirty="0" err="1"/>
              <a:t>Demag</a:t>
            </a:r>
            <a:r>
              <a:rPr lang="fr-FR" dirty="0"/>
              <a:t>. Factor 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795" y="1898796"/>
                <a:ext cx="3998467" cy="1038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𝑠𝑎𝑚𝑝𝑙𝑒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𝑑𝑉</m:t>
                          </m:r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5" y="1898796"/>
                <a:ext cx="3998467" cy="10382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7728" y="2078820"/>
                <a:ext cx="3437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&lt;</m:t>
                      </m:r>
                      <m:r>
                        <a:rPr lang="fr-FR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&gt;</m:t>
                      </m:r>
                      <m:r>
                        <a:rPr lang="fr-FR" i="1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728" y="2078820"/>
                <a:ext cx="343780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42412" y="3299504"/>
                <a:ext cx="3342838" cy="849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𝑑𝑣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=−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nary>
                            <m:naryPr>
                              <m:supHide m:val="on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𝑀𝑑𝑣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2" y="3299504"/>
                <a:ext cx="3342838" cy="8495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536483" y="3493467"/>
                <a:ext cx="40169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&gt;=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&lt;</m:t>
                      </m:r>
                      <m:r>
                        <a:rPr lang="fr-FR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83" y="3493467"/>
                <a:ext cx="401699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525784" y="4157992"/>
                <a:ext cx="2359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&gt; ~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84" y="4157992"/>
                <a:ext cx="235987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42652" y="5757707"/>
                <a:ext cx="5663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  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~  </m:t>
                    </m:r>
                  </m:oMath>
                </a14:m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&gt;=</m:t>
                    </m:r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𝓂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(&lt;</m:t>
                    </m:r>
                    <m:r>
                      <a:rPr lang="fr-FR" b="0" i="1" smtClean="0">
                        <a:latin typeface="Cambria Math"/>
                      </a:rPr>
                      <m:t>𝐻</m:t>
                    </m:r>
                    <m:r>
                      <a:rPr lang="fr-FR" b="0" i="1" smtClean="0">
                        <a:latin typeface="Cambria Math"/>
                      </a:rPr>
                      <m:t>&gt;))</m:t>
                    </m:r>
                    <m:r>
                      <a:rPr lang="fr-FR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V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52" y="5757707"/>
                <a:ext cx="5663730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56795" y="4779180"/>
                <a:ext cx="4968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2000" dirty="0" smtClean="0"/>
                  <a:t>With N </a:t>
                </a:r>
                <a:r>
                  <a:rPr lang="fr-FR" sz="2000" dirty="0" err="1" smtClean="0"/>
                  <a:t>function</a:t>
                </a:r>
                <a:r>
                  <a:rPr lang="fr-FR" sz="2000" dirty="0" smtClean="0"/>
                  <a:t> of the </a:t>
                </a:r>
                <a:r>
                  <a:rPr lang="fr-FR" sz="2000" dirty="0" err="1" smtClean="0"/>
                  <a:t>geometry</a:t>
                </a:r>
                <a:r>
                  <a:rPr lang="fr-FR" sz="2000" dirty="0" smtClean="0"/>
                  <a:t> and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𝑀</m:t>
                    </m:r>
                    <m:r>
                      <a:rPr lang="fr-FR" sz="2000" b="0" i="1" smtClean="0">
                        <a:latin typeface="Cambria Math"/>
                      </a:rPr>
                      <m:t>(</m:t>
                    </m:r>
                    <m:r>
                      <a:rPr lang="fr-FR" sz="2000" b="0" i="1" smtClean="0">
                        <a:latin typeface="Cambria Math"/>
                      </a:rPr>
                      <m:t>𝐻</m:t>
                    </m:r>
                    <m:r>
                      <a:rPr lang="fr-FR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5" y="4779180"/>
                <a:ext cx="4968989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736" t="-6061" r="-245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87392" y="4163424"/>
                <a:ext cx="3931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&gt;~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fr-FR" i="1">
                              <a:latin typeface="Cambria Math"/>
                            </a:rPr>
                            <m:t>𝐻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2" y="4163424"/>
                <a:ext cx="3931525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9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Test the </a:t>
                </a:r>
                <a:r>
                  <a:rPr lang="fr-FR" dirty="0" err="1" smtClean="0"/>
                  <a:t>method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based</a:t>
                </a:r>
                <a:r>
                  <a:rPr lang="fr-FR" dirty="0" smtClean="0"/>
                  <a:t> on </a:t>
                </a:r>
                <a:r>
                  <a:rPr lang="fr-FR" dirty="0" err="1" smtClean="0"/>
                  <a:t>numerical</a:t>
                </a:r>
                <a:r>
                  <a:rPr lang="fr-FR" dirty="0" smtClean="0"/>
                  <a:t> simulation</a:t>
                </a:r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r>
                  <a:rPr lang="fr-FR" dirty="0" err="1" smtClean="0"/>
                  <a:t>Numerical</a:t>
                </a:r>
                <a:r>
                  <a:rPr lang="fr-FR" dirty="0" smtClean="0"/>
                  <a:t> setup</a:t>
                </a:r>
                <a:endParaRPr lang="fr-FR" dirty="0"/>
              </a:p>
              <a:p>
                <a:pPr lvl="1"/>
                <a:r>
                  <a:rPr lang="fr-FR" b="1" dirty="0" err="1" smtClean="0"/>
                  <a:t>Cylinder</a:t>
                </a:r>
                <a:r>
                  <a:rPr lang="fr-FR" b="1" dirty="0" smtClean="0"/>
                  <a:t> </a:t>
                </a:r>
                <a:r>
                  <a:rPr lang="fr-FR" dirty="0" err="1" smtClean="0"/>
                  <a:t>shape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radius 20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h𝑖𝑔h</m:t>
                    </m:r>
                    <m:r>
                      <a:rPr lang="fr-FR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fr-FR" dirty="0" smtClean="0"/>
                  <a:t> = [5, 10, …,55]</a:t>
                </a:r>
              </a:p>
              <a:p>
                <a:pPr lvl="1"/>
                <a:r>
                  <a:rPr lang="fr-FR" dirty="0" err="1" smtClean="0"/>
                  <a:t>Generalized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demagnetizing</a:t>
                </a:r>
                <a:r>
                  <a:rPr lang="fr-FR" dirty="0" smtClean="0"/>
                  <a:t> factor </a:t>
                </a:r>
                <a:r>
                  <a:rPr lang="fr-FR" dirty="0" err="1" smtClean="0"/>
                  <a:t>interpolated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D.X Chen table*</a:t>
                </a:r>
                <a:br>
                  <a:rPr lang="fr-FR" dirty="0" smtClean="0"/>
                </a:br>
                <a:r>
                  <a:rPr lang="fr-FR" dirty="0" smtClean="0"/>
                  <a:t>But </a:t>
                </a:r>
                <a:r>
                  <a:rPr lang="fr-FR" dirty="0" err="1" smtClean="0"/>
                  <a:t>it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difficult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choose</a:t>
                </a:r>
                <a:r>
                  <a:rPr lang="fr-FR" dirty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non </a:t>
                </a:r>
                <a:r>
                  <a:rPr lang="fr-FR" dirty="0" err="1" smtClean="0"/>
                  <a:t>linear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material</a:t>
                </a:r>
                <a:endParaRPr lang="fr-FR" dirty="0" smtClean="0"/>
              </a:p>
              <a:p>
                <a:pPr lvl="1"/>
                <a:r>
                  <a:rPr lang="fr-FR" dirty="0" err="1" smtClean="0"/>
                  <a:t>Magnetization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curve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give</a:t>
                </a:r>
                <a:r>
                  <a:rPr lang="fr-FR" dirty="0" smtClean="0"/>
                  <a:t> by </a:t>
                </a:r>
                <a:r>
                  <a:rPr lang="fr-FR" dirty="0" err="1" smtClean="0"/>
                  <a:t>arctan</a:t>
                </a:r>
                <a:r>
                  <a:rPr lang="fr-FR" dirty="0" smtClean="0"/>
                  <a:t>. model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=1.3 </m:t>
                    </m:r>
                    <m:r>
                      <a:rPr lang="fr-FR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fr-FR" dirty="0" smtClean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of the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I. Intro &gt; II. </a:t>
            </a:r>
            <a:r>
              <a:rPr lang="fr-FR" dirty="0" err="1"/>
              <a:t>Demag</a:t>
            </a:r>
            <a:r>
              <a:rPr lang="fr-FR" dirty="0"/>
              <a:t>. Factor 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2400" y="2164795"/>
            <a:ext cx="4422973" cy="937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42413" y="2479329"/>
                <a:ext cx="1475080" cy="523220"/>
              </a:xfrm>
              <a:prstGeom prst="rect">
                <a:avLst/>
              </a:prstGeom>
              <a:noFill/>
              <a:ln w="12700">
                <a:solidFill>
                  <a:srgbClr val="2407F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smtClean="0"/>
                  <a:t>Magnetization </a:t>
                </a:r>
                <a:br>
                  <a:rPr lang="fr-FR" sz="1400" dirty="0" smtClean="0"/>
                </a:b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fr-FR" sz="1400" dirty="0" smtClean="0"/>
                  <a:t> ~ Gd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3" y="2479329"/>
                <a:ext cx="1475080" cy="523220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  <a:ln w="12700">
                <a:solidFill>
                  <a:srgbClr val="2407F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2355038" y="2479329"/>
            <a:ext cx="1080144" cy="523220"/>
          </a:xfrm>
          <a:prstGeom prst="rect">
            <a:avLst/>
          </a:prstGeom>
          <a:noFill/>
          <a:ln w="12700">
            <a:solidFill>
              <a:srgbClr val="2407F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Simulation</a:t>
            </a:r>
            <a:br>
              <a:rPr lang="fr-FR" sz="1400" dirty="0" smtClean="0"/>
            </a:br>
            <a:r>
              <a:rPr lang="fr-FR" sz="1400" dirty="0" smtClean="0"/>
              <a:t>FEM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715336" y="2485131"/>
                <a:ext cx="1080144" cy="523220"/>
              </a:xfrm>
              <a:prstGeom prst="rect">
                <a:avLst/>
              </a:prstGeom>
              <a:noFill/>
              <a:ln w="12700">
                <a:solidFill>
                  <a:srgbClr val="2407F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err="1" smtClean="0"/>
                  <a:t>Compute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/>
                            <a:ea typeface="Cambria Math"/>
                          </a:rPr>
                          <m:t>𝓶</m:t>
                        </m:r>
                      </m:e>
                    </m:acc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336" y="2485131"/>
                <a:ext cx="108014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rgbClr val="2407F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5133025" y="2598003"/>
            <a:ext cx="279037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1</a:t>
            </a:r>
            <a:r>
              <a:rPr lang="fr-FR" sz="1400" baseline="30000" dirty="0" smtClean="0"/>
              <a:t>st</a:t>
            </a:r>
            <a:r>
              <a:rPr lang="fr-FR" sz="1400" dirty="0" smtClean="0"/>
              <a:t> </a:t>
            </a:r>
            <a:r>
              <a:rPr lang="fr-FR" sz="1400" dirty="0" err="1" smtClean="0"/>
              <a:t>strategy</a:t>
            </a:r>
            <a:r>
              <a:rPr lang="fr-FR" sz="1400" dirty="0" smtClean="0"/>
              <a:t> : use of </a:t>
            </a:r>
            <a:r>
              <a:rPr lang="fr-FR" sz="1400" dirty="0" err="1" smtClean="0"/>
              <a:t>generalized</a:t>
            </a:r>
            <a:r>
              <a:rPr lang="fr-FR" sz="1400" dirty="0" smtClean="0"/>
              <a:t> </a:t>
            </a:r>
            <a:r>
              <a:rPr lang="fr-FR" sz="1400" dirty="0" err="1" smtClean="0"/>
              <a:t>demagnetizing</a:t>
            </a:r>
            <a:r>
              <a:rPr lang="fr-FR" sz="1400" dirty="0" smtClean="0"/>
              <a:t> factor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039996" y="2732307"/>
            <a:ext cx="315042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400294" y="2732307"/>
            <a:ext cx="315042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772977" y="2851187"/>
            <a:ext cx="337545" cy="0"/>
          </a:xfrm>
          <a:prstGeom prst="straightConnector1">
            <a:avLst/>
          </a:prstGeom>
          <a:ln w="19050">
            <a:solidFill>
              <a:srgbClr val="2407F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1" idx="3"/>
          </p:cNvCxnSpPr>
          <p:nvPr/>
        </p:nvCxnSpPr>
        <p:spPr>
          <a:xfrm>
            <a:off x="7923397" y="2859613"/>
            <a:ext cx="360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42892" y="3211235"/>
            <a:ext cx="144019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Comparaison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490306" y="2352729"/>
            <a:ext cx="16202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223037" y="2041079"/>
            <a:ext cx="225030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smtClean="0"/>
              <a:t>Analyse the </a:t>
            </a:r>
            <a:r>
              <a:rPr lang="fr-FR" sz="1400" dirty="0" err="1" smtClean="0"/>
              <a:t>Homogeneity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field</a:t>
            </a:r>
            <a:endParaRPr lang="fr-FR" sz="1400" dirty="0" smtClean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3490306" y="2318683"/>
            <a:ext cx="0" cy="4136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94749" y="2164795"/>
            <a:ext cx="32404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 smtClean="0"/>
              <a:t>Magnetometer</a:t>
            </a:r>
            <a:r>
              <a:rPr lang="fr-FR" sz="1400" dirty="0" smtClean="0"/>
              <a:t>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8276392" y="2561165"/>
                <a:ext cx="1357233" cy="523220"/>
              </a:xfrm>
              <a:prstGeom prst="rect">
                <a:avLst/>
              </a:prstGeom>
              <a:noFill/>
              <a:ln w="12700">
                <a:solidFill>
                  <a:srgbClr val="2407F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400" dirty="0" smtClean="0"/>
                  <a:t>Estimation </a:t>
                </a:r>
                <a:br>
                  <a:rPr lang="fr-FR" sz="1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sz="1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dirty="0" smtClean="0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392" y="2561165"/>
                <a:ext cx="135723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rgbClr val="2407F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avec flèche 39"/>
          <p:cNvCxnSpPr/>
          <p:nvPr/>
        </p:nvCxnSpPr>
        <p:spPr>
          <a:xfrm flipH="1" flipV="1">
            <a:off x="5583084" y="3365123"/>
            <a:ext cx="2946132" cy="19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1814965" y="3374648"/>
            <a:ext cx="2237915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1279955" y="3008351"/>
            <a:ext cx="535010" cy="3567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9" idx="2"/>
          </p:cNvCxnSpPr>
          <p:nvPr/>
        </p:nvCxnSpPr>
        <p:spPr>
          <a:xfrm flipH="1">
            <a:off x="8529215" y="3084385"/>
            <a:ext cx="425794" cy="2997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324013" y="6018052"/>
            <a:ext cx="948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400" dirty="0" smtClean="0"/>
              <a:t>*D</a:t>
            </a:r>
            <a:r>
              <a:rPr lang="en-US" sz="1400" dirty="0"/>
              <a:t>.-X. Chen, J. A. </a:t>
            </a:r>
            <a:r>
              <a:rPr lang="en-US" sz="1400" dirty="0" err="1"/>
              <a:t>Brug</a:t>
            </a:r>
            <a:r>
              <a:rPr lang="en-US" sz="1400" dirty="0"/>
              <a:t>, et R. B. Goldfarb, « Demagnetizing factors for cylinders », </a:t>
            </a:r>
            <a:r>
              <a:rPr lang="en-US" sz="1400" i="1" dirty="0"/>
              <a:t>IEEE Transactions on Magnetics</a:t>
            </a:r>
            <a:r>
              <a:rPr lang="en-US" sz="1400" dirty="0"/>
              <a:t>, vol. 27, n</a:t>
            </a:r>
            <a:r>
              <a:rPr lang="en-US" sz="1400" baseline="30000" dirty="0"/>
              <a:t>o</a:t>
            </a:r>
            <a:r>
              <a:rPr lang="en-US" sz="1400" dirty="0"/>
              <a:t> 4, p. 3601 </a:t>
            </a:r>
            <a:r>
              <a:rPr lang="fr-FR" sz="1400" dirty="0"/>
              <a:t>‑</a:t>
            </a:r>
            <a:r>
              <a:rPr lang="en-US" sz="1400" dirty="0"/>
              <a:t>3619, </a:t>
            </a:r>
            <a:r>
              <a:rPr lang="en-US" sz="1400" dirty="0" err="1"/>
              <a:t>juill</a:t>
            </a:r>
            <a:r>
              <a:rPr lang="en-US" sz="1400" dirty="0"/>
              <a:t>. </a:t>
            </a:r>
            <a:r>
              <a:rPr lang="fr-FR" sz="1400" dirty="0"/>
              <a:t>1991.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1582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rgan.almanza.NEEL\Dropbox\Projet magnétocalorie\Part Magnetism\heterogenity of the fie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5609" r="7829"/>
          <a:stretch/>
        </p:blipFill>
        <p:spPr bwMode="auto">
          <a:xfrm>
            <a:off x="5308572" y="1687870"/>
            <a:ext cx="4685100" cy="31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</a:t>
            </a:r>
            <a:r>
              <a:rPr lang="fr-FR" dirty="0" smtClean="0"/>
              <a:t> of the simulation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3072" y="1333800"/>
            <a:ext cx="4455486" cy="450060"/>
          </a:xfrm>
        </p:spPr>
        <p:txBody>
          <a:bodyPr/>
          <a:lstStyle/>
          <a:p>
            <a:r>
              <a:rPr lang="fr-FR" dirty="0" err="1" smtClean="0"/>
              <a:t>Homogeneity</a:t>
            </a:r>
            <a:r>
              <a:rPr lang="fr-FR" dirty="0" smtClean="0"/>
              <a:t> of the </a:t>
            </a:r>
            <a:r>
              <a:rPr lang="fr-FR" dirty="0" err="1" smtClean="0"/>
              <a:t>field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868435" y="6399396"/>
            <a:ext cx="855094" cy="315035"/>
          </a:xfrm>
        </p:spPr>
        <p:txBody>
          <a:bodyPr/>
          <a:lstStyle/>
          <a:p>
            <a:r>
              <a:rPr lang="fr-FR" smtClean="0"/>
              <a:t> </a:t>
            </a:r>
            <a:fld id="{984E559F-EAF0-46F9-BA48-40F6BD5DA20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I. Intro &gt; II. </a:t>
            </a:r>
            <a:r>
              <a:rPr lang="fr-FR" dirty="0" err="1"/>
              <a:t>Demag</a:t>
            </a:r>
            <a:r>
              <a:rPr lang="fr-FR" dirty="0"/>
              <a:t>. Factor </a:t>
            </a:r>
          </a:p>
          <a:p>
            <a:endParaRPr lang="fr-FR" dirty="0"/>
          </a:p>
        </p:txBody>
      </p:sp>
      <p:pic>
        <p:nvPicPr>
          <p:cNvPr id="1027" name="Picture 3" descr="C:\Users\morgan.almanza.NEEL\Dropbox\Projet magnétocalorie\Part Magnetism\Normalized error demagn fact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4159" r="8474"/>
          <a:stretch/>
        </p:blipFill>
        <p:spPr bwMode="auto">
          <a:xfrm>
            <a:off x="2340" y="1657948"/>
            <a:ext cx="5220696" cy="32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58331" y="4779180"/>
            <a:ext cx="3978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600" dirty="0" err="1" smtClean="0"/>
              <a:t>Magnetization</a:t>
            </a:r>
            <a:r>
              <a:rPr lang="fr-FR" sz="1600" dirty="0" smtClean="0"/>
              <a:t> </a:t>
            </a:r>
            <a:r>
              <a:rPr lang="fr-FR" sz="1600" dirty="0" err="1" smtClean="0"/>
              <a:t>volumic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</a:t>
            </a:r>
            <a:r>
              <a:rPr lang="fr-FR" sz="1600" dirty="0" err="1" smtClean="0"/>
              <a:t>normalized</a:t>
            </a:r>
            <a:endParaRPr lang="fr-FR" sz="16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982604" y="4779180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600" dirty="0" err="1" smtClean="0"/>
              <a:t>Normalized</a:t>
            </a:r>
            <a:r>
              <a:rPr lang="fr-FR" sz="1600" dirty="0" smtClean="0"/>
              <a:t> </a:t>
            </a:r>
            <a:r>
              <a:rPr lang="fr-FR" sz="1600" dirty="0" err="1" smtClean="0"/>
              <a:t>error</a:t>
            </a:r>
            <a:endParaRPr lang="fr-FR" sz="16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77720" y="1333800"/>
            <a:ext cx="4145072" cy="3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 b="1">
                <a:solidFill>
                  <a:srgbClr val="2F6E9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6F7777"/>
                </a:solidFill>
                <a:latin typeface="Arial" charset="0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/>
            <a:r>
              <a:rPr lang="fr-FR" kern="0" dirty="0" err="1" smtClean="0"/>
              <a:t>Error</a:t>
            </a:r>
            <a:r>
              <a:rPr lang="fr-FR" kern="0" dirty="0" smtClean="0"/>
              <a:t> of the </a:t>
            </a:r>
            <a:r>
              <a:rPr lang="fr-FR" kern="0" dirty="0" err="1" smtClean="0"/>
              <a:t>method</a:t>
            </a:r>
            <a:r>
              <a:rPr lang="fr-FR" kern="0" dirty="0" smtClean="0"/>
              <a:t>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42412" y="5294328"/>
            <a:ext cx="9181224" cy="9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 b="1">
                <a:solidFill>
                  <a:srgbClr val="2F6E9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6F7777"/>
                </a:solidFill>
                <a:latin typeface="Arial" charset="0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F7777"/>
                </a:solidFill>
                <a:latin typeface="Arial" charset="0"/>
                <a:ea typeface="+mn-ea"/>
              </a:defRPr>
            </a:lvl9pPr>
          </a:lstStyle>
          <a:p>
            <a:pPr eaLnBrk="1" hangingPunct="1"/>
            <a:r>
              <a:rPr lang="fr-FR" kern="0" dirty="0" smtClean="0"/>
              <a:t>A long </a:t>
            </a:r>
            <a:r>
              <a:rPr lang="fr-FR" kern="0" dirty="0" err="1" smtClean="0"/>
              <a:t>sample</a:t>
            </a:r>
            <a:r>
              <a:rPr lang="fr-FR" kern="0" dirty="0" smtClean="0"/>
              <a:t> </a:t>
            </a:r>
            <a:r>
              <a:rPr lang="fr-FR" kern="0" dirty="0" err="1" smtClean="0"/>
              <a:t>improve</a:t>
            </a:r>
            <a:r>
              <a:rPr lang="fr-FR" kern="0" dirty="0" smtClean="0"/>
              <a:t> the </a:t>
            </a:r>
            <a:r>
              <a:rPr lang="fr-FR" kern="0" dirty="0" err="1" smtClean="0"/>
              <a:t>efficiency</a:t>
            </a:r>
            <a:r>
              <a:rPr lang="fr-FR" kern="0" dirty="0" smtClean="0"/>
              <a:t> of the </a:t>
            </a:r>
            <a:r>
              <a:rPr lang="fr-FR" kern="0" dirty="0" err="1" smtClean="0"/>
              <a:t>method</a:t>
            </a:r>
            <a:endParaRPr lang="fr-FR" kern="0" dirty="0" smtClean="0"/>
          </a:p>
          <a:p>
            <a:pPr lvl="1" eaLnBrk="1" hangingPunct="1"/>
            <a:r>
              <a:rPr lang="fr-FR" kern="0" dirty="0" err="1" smtClean="0"/>
              <a:t>Because</a:t>
            </a:r>
            <a:r>
              <a:rPr lang="fr-FR" kern="0" dirty="0" smtClean="0"/>
              <a:t> the </a:t>
            </a:r>
            <a:r>
              <a:rPr lang="fr-FR" kern="0" dirty="0" err="1" smtClean="0"/>
              <a:t>demagnetizing</a:t>
            </a:r>
            <a:r>
              <a:rPr lang="fr-FR" kern="0" dirty="0" smtClean="0"/>
              <a:t> </a:t>
            </a:r>
            <a:r>
              <a:rPr lang="fr-FR" kern="0" dirty="0" err="1" smtClean="0"/>
              <a:t>field</a:t>
            </a:r>
            <a:r>
              <a:rPr lang="fr-FR" kern="0" dirty="0" smtClean="0"/>
              <a:t> </a:t>
            </a:r>
            <a:r>
              <a:rPr lang="fr-FR" kern="0" dirty="0" err="1" smtClean="0"/>
              <a:t>decrease</a:t>
            </a:r>
            <a:endParaRPr lang="fr-FR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76569" y="1808784"/>
                <a:ext cx="37463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1600" dirty="0" smtClean="0"/>
                  <a:t>Error </a:t>
                </a:r>
                <a:r>
                  <a:rPr lang="fr-FR" sz="1600" dirty="0" err="1" smtClean="0"/>
                  <a:t>between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𝑀</m:t>
                    </m:r>
                    <m:r>
                      <a:rPr lang="fr-FR" sz="1600" b="0" i="1" smtClean="0">
                        <a:latin typeface="Cambria Math"/>
                      </a:rPr>
                      <m:t>(</m:t>
                    </m:r>
                    <m:r>
                      <a:rPr lang="fr-FR" sz="1600" b="0" i="1" smtClean="0">
                        <a:latin typeface="Cambria Math"/>
                      </a:rPr>
                      <m:t>𝐻</m:t>
                    </m:r>
                    <m:r>
                      <a:rPr lang="fr-FR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600" dirty="0" smtClean="0"/>
                  <a:t> and </a:t>
                </a:r>
                <a:r>
                  <a:rPr lang="fr-FR" sz="1600" dirty="0" err="1" smtClean="0"/>
                  <a:t>his</a:t>
                </a:r>
                <a:r>
                  <a:rPr lang="fr-FR" sz="1600" dirty="0" smtClean="0"/>
                  <a:t> estimation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69" y="1808784"/>
                <a:ext cx="374634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63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1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BD5E9"/>
            </a:gs>
            <a:gs pos="100000">
              <a:srgbClr val="2F6E9E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dirty="0" smtClean="0"/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6722</TotalTime>
  <Words>1603</Words>
  <Application>Microsoft Office PowerPoint</Application>
  <PresentationFormat>Format A4 (210 x 297 mm)</PresentationFormat>
  <Paragraphs>283</Paragraphs>
  <Slides>17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Nouvelle présentation</vt:lpstr>
      <vt:lpstr>Advanced approach to local magnetic field computation  in magnetocaloric materials characterization </vt:lpstr>
      <vt:lpstr>Quick reminder of Extraction Magnetometer</vt:lpstr>
      <vt:lpstr>Applied Field &amp; Internal Field</vt:lpstr>
      <vt:lpstr>Applied Field &amp; Internal Field</vt:lpstr>
      <vt:lpstr>Advanced approach in magnetocaloric materials characterization </vt:lpstr>
      <vt:lpstr>Demagnetizing Factor</vt:lpstr>
      <vt:lpstr>Generalization of the demagnetizing Factor</vt:lpstr>
      <vt:lpstr>Test of the method </vt:lpstr>
      <vt:lpstr>Result of the simulation</vt:lpstr>
      <vt:lpstr>Advanced approach in magnetocaloric materials characterization </vt:lpstr>
      <vt:lpstr>Inverse problem</vt:lpstr>
      <vt:lpstr>How to parametrize the magnetic curve for the inverse problem</vt:lpstr>
      <vt:lpstr>Advanced approach in magnetocaloric materials characterization </vt:lpstr>
      <vt:lpstr>Prismatic sample in the magnetometer</vt:lpstr>
      <vt:lpstr>Inversion based magnetometer mesurement</vt:lpstr>
      <vt:lpstr>V. Perspectives</vt:lpstr>
      <vt:lpstr>Présentation PowerPoint</vt:lpstr>
    </vt:vector>
  </TitlesOfParts>
  <Company>pierre fraysse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Multistage concept</dc:title>
  <dc:subject>présentation conférence thermag5</dc:subject>
  <dc:creator>Morgan ALMANZA</dc:creator>
  <cp:keywords>mutlistage mutiétage peltier amr cycle</cp:keywords>
  <cp:lastModifiedBy>morgan.almanza</cp:lastModifiedBy>
  <cp:revision>345</cp:revision>
  <cp:lastPrinted>2010-10-26T10:22:46Z</cp:lastPrinted>
  <dcterms:created xsi:type="dcterms:W3CDTF">2010-10-25T08:41:09Z</dcterms:created>
  <dcterms:modified xsi:type="dcterms:W3CDTF">2013-08-19T11:35:31Z</dcterms:modified>
</cp:coreProperties>
</file>